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Canva Sans Bold" charset="1" panose="020B0803030501040103"/>
      <p:regular r:id="rId34"/>
    </p:embeddedFont>
    <p:embeddedFont>
      <p:font typeface="Canva Sans" charset="1" panose="020B0503030501040103"/>
      <p:regular r:id="rId35"/>
    </p:embeddedFont>
    <p:embeddedFont>
      <p:font typeface="Eastman Grotesque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https://colab.research.google.com/drive/1Fa3J_bWtxje8OCSQ5DDTc0lppOJl3x7O?usp=sharing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https://colab.research.google.com/drive/1Fa3J_bWtxje8OCSQ5DDTc0lppOJl3x7O?usp=sharing" TargetMode="External" Type="http://schemas.openxmlformats.org/officeDocument/2006/relationships/hyperlink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542440" y="178507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2534" y="7155257"/>
            <a:ext cx="73089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Viet An Nguyen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2534" y="2846519"/>
            <a:ext cx="9931894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Maximizing Revenue with Top-Selling Insights &amp; Customer Trends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2534" y="7945678"/>
            <a:ext cx="8221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of presentation: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22/02/2024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6618" y="3469967"/>
            <a:ext cx="9203531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Data Cleaning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>
            <a:hlinkClick r:id="rId4" tooltip="https://colab.research.google.com/drive/1Fa3J_bWtxje8OCSQ5DDTc0lppOJl3x7O?usp=sharing"/>
          </p:cNvPr>
          <p:cNvSpPr/>
          <p:nvPr/>
        </p:nvSpPr>
        <p:spPr>
          <a:xfrm flipH="false" flipV="false" rot="0">
            <a:off x="4295616" y="2709529"/>
            <a:ext cx="9696768" cy="5974877"/>
          </a:xfrm>
          <a:custGeom>
            <a:avLst/>
            <a:gdLst/>
            <a:ahLst/>
            <a:cxnLst/>
            <a:rect r="r" b="b" t="t" l="l"/>
            <a:pathLst>
              <a:path h="5974877" w="9696768">
                <a:moveTo>
                  <a:pt x="0" y="0"/>
                </a:moveTo>
                <a:lnTo>
                  <a:pt x="9696768" y="0"/>
                </a:lnTo>
                <a:lnTo>
                  <a:pt x="9696768" y="5974877"/>
                </a:lnTo>
                <a:lnTo>
                  <a:pt x="0" y="5974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0547" y="2247276"/>
            <a:ext cx="567393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6618" y="3469967"/>
            <a:ext cx="8673108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Data Insights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48966" y="3366019"/>
            <a:ext cx="10648068" cy="5892281"/>
          </a:xfrm>
          <a:custGeom>
            <a:avLst/>
            <a:gdLst/>
            <a:ahLst/>
            <a:cxnLst/>
            <a:rect r="r" b="b" t="t" l="l"/>
            <a:pathLst>
              <a:path h="5892281" w="10648068">
                <a:moveTo>
                  <a:pt x="0" y="0"/>
                </a:moveTo>
                <a:lnTo>
                  <a:pt x="10648068" y="0"/>
                </a:lnTo>
                <a:lnTo>
                  <a:pt x="10648068" y="5892281"/>
                </a:lnTo>
                <a:lnTo>
                  <a:pt x="0" y="5892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2808" y="2261119"/>
            <a:ext cx="627318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Top-selling products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48966" y="3366019"/>
            <a:ext cx="10648068" cy="5892281"/>
          </a:xfrm>
          <a:custGeom>
            <a:avLst/>
            <a:gdLst/>
            <a:ahLst/>
            <a:cxnLst/>
            <a:rect r="r" b="b" t="t" l="l"/>
            <a:pathLst>
              <a:path h="5892281" w="10648068">
                <a:moveTo>
                  <a:pt x="0" y="0"/>
                </a:moveTo>
                <a:lnTo>
                  <a:pt x="10648068" y="0"/>
                </a:lnTo>
                <a:lnTo>
                  <a:pt x="10648068" y="5892281"/>
                </a:lnTo>
                <a:lnTo>
                  <a:pt x="0" y="5892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991200">
            <a:off x="3511018" y="7650079"/>
            <a:ext cx="3549568" cy="1840283"/>
            <a:chOff x="0" y="0"/>
            <a:chExt cx="934866" cy="4846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4866" cy="484684"/>
            </a:xfrm>
            <a:custGeom>
              <a:avLst/>
              <a:gdLst/>
              <a:ahLst/>
              <a:cxnLst/>
              <a:rect r="r" b="b" t="t" l="l"/>
              <a:pathLst>
                <a:path h="484684" w="934866">
                  <a:moveTo>
                    <a:pt x="934866" y="242342"/>
                  </a:moveTo>
                  <a:lnTo>
                    <a:pt x="528466" y="0"/>
                  </a:lnTo>
                  <a:lnTo>
                    <a:pt x="528466" y="203200"/>
                  </a:lnTo>
                  <a:lnTo>
                    <a:pt x="0" y="203200"/>
                  </a:lnTo>
                  <a:lnTo>
                    <a:pt x="0" y="281484"/>
                  </a:lnTo>
                  <a:lnTo>
                    <a:pt x="528466" y="281484"/>
                  </a:lnTo>
                  <a:lnTo>
                    <a:pt x="528466" y="484684"/>
                  </a:lnTo>
                  <a:lnTo>
                    <a:pt x="934866" y="242342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833266" cy="116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2808" y="2261119"/>
            <a:ext cx="6273180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Top-selling products</a:t>
            </a:r>
          </a:p>
        </p:txBody>
      </p:sp>
      <p:grpSp>
        <p:nvGrpSpPr>
          <p:cNvPr name="Group 11" id="11"/>
          <p:cNvGrpSpPr/>
          <p:nvPr/>
        </p:nvGrpSpPr>
        <p:grpSpPr>
          <a:xfrm rot="2920487">
            <a:off x="5061204" y="818039"/>
            <a:ext cx="3549568" cy="1840283"/>
            <a:chOff x="0" y="0"/>
            <a:chExt cx="934866" cy="4846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4866" cy="484684"/>
            </a:xfrm>
            <a:custGeom>
              <a:avLst/>
              <a:gdLst/>
              <a:ahLst/>
              <a:cxnLst/>
              <a:rect r="r" b="b" t="t" l="l"/>
              <a:pathLst>
                <a:path h="484684" w="934866">
                  <a:moveTo>
                    <a:pt x="934866" y="242342"/>
                  </a:moveTo>
                  <a:lnTo>
                    <a:pt x="528466" y="0"/>
                  </a:lnTo>
                  <a:lnTo>
                    <a:pt x="528466" y="203200"/>
                  </a:lnTo>
                  <a:lnTo>
                    <a:pt x="0" y="203200"/>
                  </a:lnTo>
                  <a:lnTo>
                    <a:pt x="0" y="281484"/>
                  </a:lnTo>
                  <a:lnTo>
                    <a:pt x="528466" y="281484"/>
                  </a:lnTo>
                  <a:lnTo>
                    <a:pt x="528466" y="484684"/>
                  </a:lnTo>
                  <a:lnTo>
                    <a:pt x="934866" y="242342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833266" cy="116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829329" y="1915592"/>
            <a:ext cx="14629342" cy="6936326"/>
          </a:xfrm>
          <a:custGeom>
            <a:avLst/>
            <a:gdLst/>
            <a:ahLst/>
            <a:cxnLst/>
            <a:rect r="r" b="b" t="t" l="l"/>
            <a:pathLst>
              <a:path h="6936326" w="14629342">
                <a:moveTo>
                  <a:pt x="0" y="0"/>
                </a:moveTo>
                <a:lnTo>
                  <a:pt x="14629342" y="0"/>
                </a:lnTo>
                <a:lnTo>
                  <a:pt x="14629342" y="6936326"/>
                </a:lnTo>
                <a:lnTo>
                  <a:pt x="0" y="6936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0547" y="8972180"/>
            <a:ext cx="176774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Wine purchases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show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 seasonal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peaks in July, October, and November, while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meat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purchases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remain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relatively stable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with a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significant drop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 July.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32229" y="1028700"/>
            <a:ext cx="12742172" cy="7492496"/>
          </a:xfrm>
          <a:custGeom>
            <a:avLst/>
            <a:gdLst/>
            <a:ahLst/>
            <a:cxnLst/>
            <a:rect r="r" b="b" t="t" l="l"/>
            <a:pathLst>
              <a:path h="7492496" w="12742172">
                <a:moveTo>
                  <a:pt x="0" y="0"/>
                </a:moveTo>
                <a:lnTo>
                  <a:pt x="12742172" y="0"/>
                </a:lnTo>
                <a:lnTo>
                  <a:pt x="12742172" y="7492496"/>
                </a:lnTo>
                <a:lnTo>
                  <a:pt x="0" y="7492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0547" y="8972180"/>
            <a:ext cx="176774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Higher-income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countries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purchase more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meat and wine, with the largest bubble (likely top 3 -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Singapore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(SP),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Australia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(SA),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Canada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(CA)) leading in both categories.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940859" y="1028700"/>
            <a:ext cx="10799592" cy="7765999"/>
          </a:xfrm>
          <a:custGeom>
            <a:avLst/>
            <a:gdLst/>
            <a:ahLst/>
            <a:cxnLst/>
            <a:rect r="r" b="b" t="t" l="l"/>
            <a:pathLst>
              <a:path h="7765999" w="10799592">
                <a:moveTo>
                  <a:pt x="0" y="0"/>
                </a:moveTo>
                <a:lnTo>
                  <a:pt x="10799592" y="0"/>
                </a:lnTo>
                <a:lnTo>
                  <a:pt x="10799592" y="7765999"/>
                </a:lnTo>
                <a:lnTo>
                  <a:pt x="0" y="7765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7129" y="3790950"/>
            <a:ext cx="595893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Married customers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form the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largest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group,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followed by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those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a relationship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("Together"), while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unconventional categories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like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"YOLO"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"Absurd"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have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minimal representation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940859" y="1990751"/>
            <a:ext cx="10968881" cy="6838897"/>
          </a:xfrm>
          <a:custGeom>
            <a:avLst/>
            <a:gdLst/>
            <a:ahLst/>
            <a:cxnLst/>
            <a:rect r="r" b="b" t="t" l="l"/>
            <a:pathLst>
              <a:path h="6838897" w="10968881">
                <a:moveTo>
                  <a:pt x="0" y="0"/>
                </a:moveTo>
                <a:lnTo>
                  <a:pt x="10968881" y="0"/>
                </a:lnTo>
                <a:lnTo>
                  <a:pt x="10968881" y="6838898"/>
                </a:lnTo>
                <a:lnTo>
                  <a:pt x="0" y="6838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7129" y="3790950"/>
            <a:ext cx="5958930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Store purchases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dominate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customer preference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(65.98%)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followed by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purchases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(26.69%)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while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catalog purchases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are the least preferred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(7.33%)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7048" y="1701917"/>
            <a:ext cx="15013904" cy="6883165"/>
          </a:xfrm>
          <a:custGeom>
            <a:avLst/>
            <a:gdLst/>
            <a:ahLst/>
            <a:cxnLst/>
            <a:rect r="r" b="b" t="t" l="l"/>
            <a:pathLst>
              <a:path h="6883165" w="15013904">
                <a:moveTo>
                  <a:pt x="0" y="0"/>
                </a:moveTo>
                <a:lnTo>
                  <a:pt x="15013904" y="0"/>
                </a:lnTo>
                <a:lnTo>
                  <a:pt x="15013904" y="6883166"/>
                </a:lnTo>
                <a:lnTo>
                  <a:pt x="0" y="688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37048" y="8951095"/>
            <a:ext cx="1501390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Deal purchases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fluctuate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throughout the year, with a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sharp decline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July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(221) followed by a </a:t>
            </a:r>
            <a:r>
              <a:rPr lang="en-US" b="true" sz="3000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August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(533) and </a:t>
            </a:r>
            <a:r>
              <a:rPr lang="en-US" b="true" sz="3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October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(532).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600950" y="-4785163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7636" y="4576261"/>
            <a:ext cx="691064" cy="6910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973094" y="650875"/>
            <a:ext cx="43418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73737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of contents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493" y="2337886"/>
            <a:ext cx="15391660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Maximizing Revenue with Top-Selling Insights &amp; Customer Trends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37636" y="6768163"/>
            <a:ext cx="691064" cy="69106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37636" y="7859278"/>
            <a:ext cx="691064" cy="69106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01412" y="4587875"/>
            <a:ext cx="117845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Purpose Statement (What are we talking about?)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1412" y="6735870"/>
            <a:ext cx="575577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source &amp;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1412" y="7870892"/>
            <a:ext cx="319692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Insights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1412" y="5600700"/>
            <a:ext cx="41518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Technology used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37636" y="5676900"/>
            <a:ext cx="691064" cy="69106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301412" y="8883717"/>
            <a:ext cx="409624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Actionable plans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37636" y="8872103"/>
            <a:ext cx="691064" cy="69106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6618" y="3469967"/>
            <a:ext cx="1106120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Actionable Plans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79445" y="3535282"/>
            <a:ext cx="1506943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Wine &amp; Meat Campaigns: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June: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Pre-summer promotions to boost wine &amp; meat sales before July dip.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Oct-Nov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Holiday deals to maximize wine sales.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547" y="2021335"/>
            <a:ext cx="1549485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Leverage Seasonal Peaks for Promotions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9445" y="6588587"/>
            <a:ext cx="15069431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Deal Purchase Timing: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July: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Launch exclusive summer promotions to offset deal purchase dip.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Aug &amp; Oct: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Extend major discounts to maximize peak activity.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611482"/>
            <a:ext cx="691064" cy="69106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664787"/>
            <a:ext cx="691064" cy="691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1061" y="2196451"/>
            <a:ext cx="17325878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Targeted Marketing Based on Demographics &amp; Income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4864521"/>
            <a:ext cx="691064" cy="69106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734596"/>
            <a:ext cx="691064" cy="69106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79445" y="4832228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Personalized campaigns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married customers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who form the largest group.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79445" y="6658396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Geographically optimized promotions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Focus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high-value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product ads (wine, gold) on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high-income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regions.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51210" y="3460234"/>
            <a:ext cx="7408090" cy="5489548"/>
          </a:xfrm>
          <a:custGeom>
            <a:avLst/>
            <a:gdLst/>
            <a:ahLst/>
            <a:cxnLst/>
            <a:rect r="r" b="b" t="t" l="l"/>
            <a:pathLst>
              <a:path h="5489548" w="7408090">
                <a:moveTo>
                  <a:pt x="0" y="0"/>
                </a:moveTo>
                <a:lnTo>
                  <a:pt x="7408090" y="0"/>
                </a:lnTo>
                <a:lnTo>
                  <a:pt x="7408090" y="5489548"/>
                </a:lnTo>
                <a:lnTo>
                  <a:pt x="0" y="5489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1061" y="2196451"/>
            <a:ext cx="11433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Encourage Bundled Purchases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64619" y="3796651"/>
            <a:ext cx="691064" cy="6910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851210" y="3460234"/>
            <a:ext cx="7408090" cy="5489548"/>
          </a:xfrm>
          <a:custGeom>
            <a:avLst/>
            <a:gdLst/>
            <a:ahLst/>
            <a:cxnLst/>
            <a:rect r="r" b="b" t="t" l="l"/>
            <a:pathLst>
              <a:path h="5489548" w="7408090">
                <a:moveTo>
                  <a:pt x="0" y="0"/>
                </a:moveTo>
                <a:lnTo>
                  <a:pt x="7408090" y="0"/>
                </a:lnTo>
                <a:lnTo>
                  <a:pt x="7408090" y="5489548"/>
                </a:lnTo>
                <a:lnTo>
                  <a:pt x="0" y="5489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747006">
            <a:off x="15459299" y="7015557"/>
            <a:ext cx="2183470" cy="1155207"/>
            <a:chOff x="0" y="0"/>
            <a:chExt cx="1536283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36283" cy="812800"/>
            </a:xfrm>
            <a:custGeom>
              <a:avLst/>
              <a:gdLst/>
              <a:ahLst/>
              <a:cxnLst/>
              <a:rect r="r" b="b" t="t" l="l"/>
              <a:pathLst>
                <a:path h="812800" w="1536283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536283" y="203200"/>
                  </a:lnTo>
                  <a:lnTo>
                    <a:pt x="1536283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BC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165100"/>
              <a:ext cx="143468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1061" y="2196451"/>
            <a:ext cx="11433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Encourage Bundled Purchases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79445" y="3720451"/>
            <a:ext cx="6898225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Customers who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spend more on fruits also tend to spend more on sweet products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with a </a:t>
            </a: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moderate positive correlation (0.5835)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indicating a potential purchasing pattern.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461214"/>
            <a:ext cx="691064" cy="6910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1061" y="2196451"/>
            <a:ext cx="1143332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Encourage Bundled Purchases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79445" y="5385014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Bundled Promotions: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Offer </a:t>
            </a: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discounted fruit &amp; sweet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product bundles to boost cross-category sales.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79445" y="3374919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BC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Placement: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Position sweet products near fruits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stores or online to drive impulse purchases.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3414104"/>
            <a:ext cx="691064" cy="691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611482"/>
            <a:ext cx="691064" cy="6910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864521"/>
            <a:ext cx="691064" cy="69106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734596"/>
            <a:ext cx="691064" cy="691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979445" y="3535282"/>
            <a:ext cx="156353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in-store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promotions (since store purchases dominate).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0547" y="2021335"/>
            <a:ext cx="1732587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Purchase Channels &amp; Sales Strategy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79445" y="4832228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digital marketing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&amp;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web-based deals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capture more online buyers.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9445" y="6702303"/>
            <a:ext cx="1563538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Revamp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catalog offers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exclusive discounts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increase engagement.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3611482"/>
            <a:ext cx="691064" cy="6910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864521"/>
            <a:ext cx="691064" cy="69106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734596"/>
            <a:ext cx="691064" cy="691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>
            <a:hlinkClick r:id="rId4" tooltip="https://colab.research.google.com/drive/1Fa3J_bWtxje8OCSQ5DDTc0lppOJl3x7O?usp=sharing"/>
          </p:cNvPr>
          <p:cNvSpPr/>
          <p:nvPr/>
        </p:nvSpPr>
        <p:spPr>
          <a:xfrm flipH="false" flipV="false" rot="0">
            <a:off x="10879103" y="7688253"/>
            <a:ext cx="2598747" cy="2598747"/>
          </a:xfrm>
          <a:custGeom>
            <a:avLst/>
            <a:gdLst/>
            <a:ahLst/>
            <a:cxnLst/>
            <a:rect r="r" b="b" t="t" l="l"/>
            <a:pathLst>
              <a:path h="2598747" w="2598747">
                <a:moveTo>
                  <a:pt x="0" y="0"/>
                </a:moveTo>
                <a:lnTo>
                  <a:pt x="2598747" y="0"/>
                </a:lnTo>
                <a:lnTo>
                  <a:pt x="2598747" y="2598747"/>
                </a:lnTo>
                <a:lnTo>
                  <a:pt x="0" y="2598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79445" y="3535282"/>
            <a:ext cx="156353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in-store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promotions (since store purchases dominate).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0547" y="2021335"/>
            <a:ext cx="1732587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Purchase Channels &amp; Sales 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9445" y="4832228"/>
            <a:ext cx="1527985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digital marketing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&amp;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web-based deals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capture more online buyers.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79445" y="6702303"/>
            <a:ext cx="1563538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Revamp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catalog offers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with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exclusive discounts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increase engagement.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19764" y="8616950"/>
            <a:ext cx="6670103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Lets take a look at a small experiment!!! </a:t>
            </a: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section</a:t>
            </a:r>
          </a:p>
        </p:txBody>
      </p:sp>
      <p:sp>
        <p:nvSpPr>
          <p:cNvPr name="AutoShape 21" id="21"/>
          <p:cNvSpPr/>
          <p:nvPr/>
        </p:nvSpPr>
        <p:spPr>
          <a:xfrm>
            <a:off x="8389868" y="9258300"/>
            <a:ext cx="140726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390795" y="1267799"/>
            <a:ext cx="7868505" cy="8159176"/>
          </a:xfrm>
          <a:custGeom>
            <a:avLst/>
            <a:gdLst/>
            <a:ahLst/>
            <a:cxnLst/>
            <a:rect r="r" b="b" t="t" l="l"/>
            <a:pathLst>
              <a:path h="8159176" w="7868505">
                <a:moveTo>
                  <a:pt x="0" y="0"/>
                </a:moveTo>
                <a:lnTo>
                  <a:pt x="7868505" y="0"/>
                </a:lnTo>
                <a:lnTo>
                  <a:pt x="7868505" y="8159176"/>
                </a:lnTo>
                <a:lnTo>
                  <a:pt x="0" y="81591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4527" y="3405025"/>
            <a:ext cx="9113597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3070" y="2326967"/>
            <a:ext cx="13618568" cy="42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What are we talking </a:t>
            </a:r>
          </a:p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about?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547" y="4261867"/>
            <a:ext cx="16290524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top-selling products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analyze the impact of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purchase methods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uncover correlations between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catalog sales and high-value items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detect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bundled buying behaviors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optimize sales strategies.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547" y="2247276"/>
            <a:ext cx="367646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16618" y="3146672"/>
            <a:ext cx="11318777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Technology used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64742" y="6563742"/>
            <a:ext cx="2694558" cy="2694558"/>
          </a:xfrm>
          <a:custGeom>
            <a:avLst/>
            <a:gdLst/>
            <a:ahLst/>
            <a:cxnLst/>
            <a:rect r="r" b="b" t="t" l="l"/>
            <a:pathLst>
              <a:path h="2694558" w="2694558">
                <a:moveTo>
                  <a:pt x="0" y="0"/>
                </a:moveTo>
                <a:lnTo>
                  <a:pt x="2694558" y="0"/>
                </a:lnTo>
                <a:lnTo>
                  <a:pt x="2694558" y="2694558"/>
                </a:lnTo>
                <a:lnTo>
                  <a:pt x="0" y="26945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28734" y="3275209"/>
            <a:ext cx="2830566" cy="2830566"/>
          </a:xfrm>
          <a:custGeom>
            <a:avLst/>
            <a:gdLst/>
            <a:ahLst/>
            <a:cxnLst/>
            <a:rect r="r" b="b" t="t" l="l"/>
            <a:pathLst>
              <a:path h="2830566" w="2830566">
                <a:moveTo>
                  <a:pt x="0" y="0"/>
                </a:moveTo>
                <a:lnTo>
                  <a:pt x="2830566" y="0"/>
                </a:lnTo>
                <a:lnTo>
                  <a:pt x="2830566" y="2830566"/>
                </a:lnTo>
                <a:lnTo>
                  <a:pt x="0" y="2830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0547" y="3607817"/>
            <a:ext cx="1272836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 and analyze data by cleaning, performing EDA, identifying variable relationships, and using machine learning to predict wine purchases.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0547" y="2247276"/>
            <a:ext cx="367646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547" y="5992242"/>
            <a:ext cx="367646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 BI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0547" y="7169150"/>
            <a:ext cx="1272836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interactive visualizations and dashboards to analyze customer purchasing behavior and highlight key trends for decision-making.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8617443"/>
            <a:chOff x="0" y="0"/>
            <a:chExt cx="4816593" cy="2269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269615"/>
            </a:xfrm>
            <a:custGeom>
              <a:avLst/>
              <a:gdLst/>
              <a:ahLst/>
              <a:cxnLst/>
              <a:rect r="r" b="b" t="t" l="l"/>
              <a:pathLst>
                <a:path h="226961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69615"/>
                  </a:lnTo>
                  <a:lnTo>
                    <a:pt x="0" y="2269615"/>
                  </a:ln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30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49909" y="2479367"/>
            <a:ext cx="10037168" cy="421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Data Source &amp; </a:t>
            </a:r>
          </a:p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Overview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0777" y="2574617"/>
            <a:ext cx="179555" cy="4114800"/>
          </a:xfrm>
          <a:custGeom>
            <a:avLst/>
            <a:gdLst/>
            <a:ahLst/>
            <a:cxnLst/>
            <a:rect r="r" b="b" t="t" l="l"/>
            <a:pathLst>
              <a:path h="4114800" w="179555">
                <a:moveTo>
                  <a:pt x="0" y="0"/>
                </a:moveTo>
                <a:lnTo>
                  <a:pt x="179554" y="0"/>
                </a:lnTo>
                <a:lnTo>
                  <a:pt x="1795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547" y="4261867"/>
            <a:ext cx="17189388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Sourced from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SCA Programming School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(publicly available on GitHub), this dataset contains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customer marketing data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offering insights into purchasing behavior.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547" y="2247276"/>
            <a:ext cx="474178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493" y="319219"/>
            <a:ext cx="3439906" cy="1418961"/>
          </a:xfrm>
          <a:custGeom>
            <a:avLst/>
            <a:gdLst/>
            <a:ahLst/>
            <a:cxnLst/>
            <a:rect r="r" b="b" t="t" l="l"/>
            <a:pathLst>
              <a:path h="1418961" w="3439906">
                <a:moveTo>
                  <a:pt x="0" y="0"/>
                </a:moveTo>
                <a:lnTo>
                  <a:pt x="3439905" y="0"/>
                </a:lnTo>
                <a:lnTo>
                  <a:pt x="3439905" y="1418962"/>
                </a:lnTo>
                <a:lnTo>
                  <a:pt x="0" y="1418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11573" y="2135635"/>
            <a:ext cx="3086100" cy="7122665"/>
            <a:chOff x="0" y="0"/>
            <a:chExt cx="812800" cy="1875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875928"/>
            </a:xfrm>
            <a:custGeom>
              <a:avLst/>
              <a:gdLst/>
              <a:ahLst/>
              <a:cxnLst/>
              <a:rect r="r" b="b" t="t" l="l"/>
              <a:pathLst>
                <a:path h="187592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747988"/>
                  </a:lnTo>
                  <a:cubicBezTo>
                    <a:pt x="812800" y="1781920"/>
                    <a:pt x="799321" y="1814462"/>
                    <a:pt x="775327" y="1838455"/>
                  </a:cubicBezTo>
                  <a:cubicBezTo>
                    <a:pt x="751333" y="1862449"/>
                    <a:pt x="718791" y="1875928"/>
                    <a:pt x="684859" y="1875928"/>
                  </a:cubicBezTo>
                  <a:lnTo>
                    <a:pt x="127941" y="1875928"/>
                  </a:lnTo>
                  <a:cubicBezTo>
                    <a:pt x="94009" y="1875928"/>
                    <a:pt x="61467" y="1862449"/>
                    <a:pt x="37473" y="1838455"/>
                  </a:cubicBezTo>
                  <a:cubicBezTo>
                    <a:pt x="13479" y="1814462"/>
                    <a:pt x="0" y="1781920"/>
                    <a:pt x="0" y="174798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B85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914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79445" y="4176142"/>
            <a:ext cx="1506943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includes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demographics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purchase behavior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marketing metrics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requiring data cleaning and preprocessing before analysis.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0547" y="2247276"/>
            <a:ext cx="567393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B85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9445" y="6588587"/>
            <a:ext cx="1506943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supports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EDA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and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correlation analysis 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</a:t>
            </a:r>
            <a:r>
              <a:rPr lang="en-US" sz="3999">
                <a:solidFill>
                  <a:srgbClr val="FB85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modeling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identify factors influencing </a:t>
            </a:r>
            <a:r>
              <a:rPr lang="en-US" sz="3999">
                <a:solidFill>
                  <a:srgbClr val="FFBC00"/>
                </a:solidFill>
                <a:latin typeface="Canva Sans"/>
                <a:ea typeface="Canva Sans"/>
                <a:cs typeface="Canva Sans"/>
                <a:sym typeface="Canva Sans"/>
              </a:rPr>
              <a:t>product purchases amounts</a:t>
            </a: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4252342"/>
            <a:ext cx="691064" cy="69106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664787"/>
            <a:ext cx="691064" cy="69106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DB4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DAGfVL8Kfp4</dc:identifier>
  <dcterms:modified xsi:type="dcterms:W3CDTF">2011-08-01T06:04:30Z</dcterms:modified>
  <cp:revision>1</cp:revision>
  <dc:title>Presentation</dc:title>
</cp:coreProperties>
</file>