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2"/>
  </p:notesMasterIdLst>
  <p:sldIdLst>
    <p:sldId id="256" r:id="rId2"/>
    <p:sldId id="257" r:id="rId3"/>
    <p:sldId id="265" r:id="rId4"/>
    <p:sldId id="333" r:id="rId5"/>
    <p:sldId id="277" r:id="rId6"/>
    <p:sldId id="278" r:id="rId7"/>
    <p:sldId id="284" r:id="rId8"/>
    <p:sldId id="332" r:id="rId9"/>
    <p:sldId id="264" r:id="rId10"/>
    <p:sldId id="33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3E30FA"/>
    <a:srgbClr val="1405D5"/>
    <a:srgbClr val="FFCC99"/>
    <a:srgbClr val="180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79704" autoAdjust="0"/>
  </p:normalViewPr>
  <p:slideViewPr>
    <p:cSldViewPr>
      <p:cViewPr varScale="1">
        <p:scale>
          <a:sx n="73" d="100"/>
          <a:sy n="73" d="100"/>
        </p:scale>
        <p:origin x="159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844E1-640D-4245-B492-7AE844F29A08}" type="datetimeFigureOut">
              <a:rPr lang="zh-CN" altLang="en-US" smtClean="0"/>
              <a:t>6/13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77A876-5424-4141-A6B1-A960B37DA130}" type="slidenum">
              <a:rPr lang="zh-CN" altLang="en-US" smtClean="0"/>
              <a:t>‹#›</a:t>
            </a:fld>
            <a:endParaRPr lang="zh-CN" altLang="en-US"/>
          </a:p>
        </p:txBody>
      </p:sp>
    </p:spTree>
    <p:extLst>
      <p:ext uri="{BB962C8B-B14F-4D97-AF65-F5344CB8AC3E}">
        <p14:creationId xmlns:p14="http://schemas.microsoft.com/office/powerpoint/2010/main" val="394583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7A876-5424-4141-A6B1-A960B37DA130}" type="slidenum">
              <a:rPr lang="zh-CN" altLang="en-US" smtClean="0"/>
              <a:t>1</a:t>
            </a:fld>
            <a:endParaRPr lang="zh-CN" altLang="en-US"/>
          </a:p>
        </p:txBody>
      </p:sp>
    </p:spTree>
    <p:extLst>
      <p:ext uri="{BB962C8B-B14F-4D97-AF65-F5344CB8AC3E}">
        <p14:creationId xmlns:p14="http://schemas.microsoft.com/office/powerpoint/2010/main" val="9222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7A876-5424-4141-A6B1-A960B37DA130}" type="slidenum">
              <a:rPr lang="zh-CN" altLang="en-US" smtClean="0"/>
              <a:t>2</a:t>
            </a:fld>
            <a:endParaRPr lang="zh-CN" altLang="en-US"/>
          </a:p>
        </p:txBody>
      </p:sp>
    </p:spTree>
    <p:extLst>
      <p:ext uri="{BB962C8B-B14F-4D97-AF65-F5344CB8AC3E}">
        <p14:creationId xmlns:p14="http://schemas.microsoft.com/office/powerpoint/2010/main" val="63299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无线射频识别技术，通过射频信号自动识别目标对象并获取相关数据，是一门具有革命性的自动识别技术。</a:t>
            </a:r>
            <a:r>
              <a:rPr lang="en-US" altLang="zh-CN" sz="1200" b="0" i="0" kern="1200" dirty="0" smtClean="0">
                <a:solidFill>
                  <a:schemeClr val="tx1"/>
                </a:solidFill>
                <a:effectLst/>
                <a:latin typeface="+mn-lt"/>
                <a:ea typeface="+mn-ea"/>
                <a:cs typeface="+mn-cs"/>
              </a:rPr>
              <a:t>RFID</a:t>
            </a:r>
            <a:r>
              <a:rPr lang="zh-CN" altLang="en-US" sz="1200" b="0" i="0" kern="1200" dirty="0" smtClean="0">
                <a:solidFill>
                  <a:schemeClr val="tx1"/>
                </a:solidFill>
                <a:effectLst/>
                <a:latin typeface="+mn-lt"/>
                <a:ea typeface="+mn-ea"/>
                <a:cs typeface="+mn-cs"/>
              </a:rPr>
              <a:t>目前在世界上广泛应用于生产、物流、交通、运输、医疗、防伪、跟踪、防伪、设备和资产管理等诸多领域。</a:t>
            </a:r>
            <a:endParaRPr lang="en-US" altLang="zh-CN" sz="1200" b="0" kern="1200" dirty="0" smtClean="0">
              <a:solidFill>
                <a:schemeClr val="tx1"/>
              </a:solidFill>
              <a:latin typeface="+mj-ea"/>
              <a:ea typeface="+mn-ea"/>
              <a:cs typeface="+mn-cs"/>
            </a:endParaRPr>
          </a:p>
          <a:p>
            <a:endParaRPr lang="en-US" altLang="zh-CN" sz="1200" b="0" kern="1200" dirty="0" smtClean="0">
              <a:solidFill>
                <a:schemeClr val="tx1"/>
              </a:solidFill>
              <a:latin typeface="+mj-ea"/>
              <a:ea typeface="+mn-ea"/>
              <a:cs typeface="+mn-cs"/>
            </a:endParaRPr>
          </a:p>
        </p:txBody>
      </p:sp>
      <p:sp>
        <p:nvSpPr>
          <p:cNvPr id="4" name="灯片编号占位符 3"/>
          <p:cNvSpPr>
            <a:spLocks noGrp="1"/>
          </p:cNvSpPr>
          <p:nvPr>
            <p:ph type="sldNum" sz="quarter" idx="10"/>
          </p:nvPr>
        </p:nvSpPr>
        <p:spPr/>
        <p:txBody>
          <a:bodyPr/>
          <a:lstStyle/>
          <a:p>
            <a:fld id="{8B77A876-5424-4141-A6B1-A960B37DA130}" type="slidenum">
              <a:rPr lang="zh-CN" altLang="en-US" smtClean="0"/>
              <a:t>3</a:t>
            </a:fld>
            <a:endParaRPr lang="zh-CN" altLang="en-US"/>
          </a:p>
        </p:txBody>
      </p:sp>
    </p:spTree>
    <p:extLst>
      <p:ext uri="{BB962C8B-B14F-4D97-AF65-F5344CB8AC3E}">
        <p14:creationId xmlns:p14="http://schemas.microsoft.com/office/powerpoint/2010/main" val="1487470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7A876-5424-4141-A6B1-A960B37DA130}" type="slidenum">
              <a:rPr lang="zh-CN" altLang="en-US" smtClean="0"/>
              <a:t>4</a:t>
            </a:fld>
            <a:endParaRPr lang="zh-CN" altLang="en-US"/>
          </a:p>
        </p:txBody>
      </p:sp>
    </p:spTree>
    <p:extLst>
      <p:ext uri="{BB962C8B-B14F-4D97-AF65-F5344CB8AC3E}">
        <p14:creationId xmlns:p14="http://schemas.microsoft.com/office/powerpoint/2010/main" val="97165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B77A876-5424-4141-A6B1-A960B37DA130}" type="slidenum">
              <a:rPr lang="zh-CN" altLang="en-US" smtClean="0"/>
              <a:t>5</a:t>
            </a:fld>
            <a:endParaRPr lang="zh-CN" altLang="en-US"/>
          </a:p>
        </p:txBody>
      </p:sp>
    </p:spTree>
    <p:extLst>
      <p:ext uri="{BB962C8B-B14F-4D97-AF65-F5344CB8AC3E}">
        <p14:creationId xmlns:p14="http://schemas.microsoft.com/office/powerpoint/2010/main" val="57821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7A876-5424-4141-A6B1-A960B37DA130}" type="slidenum">
              <a:rPr lang="zh-CN" altLang="en-US" smtClean="0"/>
              <a:t>6</a:t>
            </a:fld>
            <a:endParaRPr lang="zh-CN" altLang="en-US"/>
          </a:p>
        </p:txBody>
      </p:sp>
    </p:spTree>
    <p:extLst>
      <p:ext uri="{BB962C8B-B14F-4D97-AF65-F5344CB8AC3E}">
        <p14:creationId xmlns:p14="http://schemas.microsoft.com/office/powerpoint/2010/main" val="60679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7A876-5424-4141-A6B1-A960B37DA130}" type="slidenum">
              <a:rPr lang="zh-CN" altLang="en-US" smtClean="0"/>
              <a:t>7</a:t>
            </a:fld>
            <a:endParaRPr lang="zh-CN" altLang="en-US"/>
          </a:p>
        </p:txBody>
      </p:sp>
    </p:spTree>
    <p:extLst>
      <p:ext uri="{BB962C8B-B14F-4D97-AF65-F5344CB8AC3E}">
        <p14:creationId xmlns:p14="http://schemas.microsoft.com/office/powerpoint/2010/main" val="84546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7A876-5424-4141-A6B1-A960B37DA130}" type="slidenum">
              <a:rPr lang="zh-CN" altLang="en-US" smtClean="0"/>
              <a:t>8</a:t>
            </a:fld>
            <a:endParaRPr lang="zh-CN" altLang="en-US"/>
          </a:p>
        </p:txBody>
      </p:sp>
    </p:spTree>
    <p:extLst>
      <p:ext uri="{BB962C8B-B14F-4D97-AF65-F5344CB8AC3E}">
        <p14:creationId xmlns:p14="http://schemas.microsoft.com/office/powerpoint/2010/main" val="89278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Line 4"/>
          <p:cNvSpPr>
            <a:spLocks noChangeShapeType="1"/>
          </p:cNvSpPr>
          <p:nvPr userDrawn="1"/>
        </p:nvSpPr>
        <p:spPr bwMode="auto">
          <a:xfrm>
            <a:off x="179388" y="831850"/>
            <a:ext cx="8640762" cy="0"/>
          </a:xfrm>
          <a:prstGeom prst="line">
            <a:avLst/>
          </a:prstGeom>
          <a:noFill/>
          <a:ln w="38100">
            <a:solidFill>
              <a:srgbClr val="0000FF"/>
            </a:solidFill>
            <a:round/>
            <a:headEnd/>
            <a:tailEnd/>
          </a:ln>
        </p:spPr>
        <p:txBody>
          <a:bodyPr/>
          <a:lstStyle/>
          <a:p>
            <a:endParaRPr lang="zh-CN" altLang="en-US"/>
          </a:p>
        </p:txBody>
      </p:sp>
      <p:sp>
        <p:nvSpPr>
          <p:cNvPr id="17" name="标题 1"/>
          <p:cNvSpPr>
            <a:spLocks noGrp="1"/>
          </p:cNvSpPr>
          <p:nvPr>
            <p:ph type="ctrTitle"/>
          </p:nvPr>
        </p:nvSpPr>
        <p:spPr>
          <a:xfrm>
            <a:off x="192955" y="397371"/>
            <a:ext cx="4462264" cy="434479"/>
          </a:xfrm>
        </p:spPr>
        <p:txBody>
          <a:bodyPr>
            <a:normAutofit/>
          </a:bodyPr>
          <a:lstStyle>
            <a:lvl1pPr algn="l">
              <a:defRPr sz="2800"/>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6/13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6/13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16" name="Rectangle 7"/>
          <p:cNvSpPr>
            <a:spLocks noChangeArrowheads="1"/>
          </p:cNvSpPr>
          <p:nvPr userDrawn="1"/>
        </p:nvSpPr>
        <p:spPr bwMode="auto">
          <a:xfrm>
            <a:off x="0" y="0"/>
            <a:ext cx="9144000" cy="381000"/>
          </a:xfrm>
          <a:prstGeom prst="rect">
            <a:avLst/>
          </a:prstGeom>
          <a:gradFill rotWithShape="0">
            <a:gsLst>
              <a:gs pos="0">
                <a:srgbClr val="0033CC"/>
              </a:gs>
              <a:gs pos="100000">
                <a:schemeClr val="bg1"/>
              </a:gs>
            </a:gsLst>
            <a:lin ang="0" scaled="1"/>
          </a:gradFill>
          <a:ln w="9525">
            <a:noFill/>
            <a:miter lim="800000"/>
            <a:headEnd/>
            <a:tailEnd/>
          </a:ln>
          <a:effectLst/>
        </p:spPr>
        <p:txBody>
          <a:bodyPr wrap="none" anchor="ctr"/>
          <a:lstStyle/>
          <a:p>
            <a:pPr>
              <a:defRPr/>
            </a:pPr>
            <a:endParaRPr lang="zh-CN" altLang="en-US">
              <a:ea typeface="宋体" charset="-122"/>
            </a:endParaRPr>
          </a:p>
        </p:txBody>
      </p:sp>
      <p:pic>
        <p:nvPicPr>
          <p:cNvPr id="17" name="Picture 8" descr="xjtu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2000" y="38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9" descr="jdxht"/>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92100" y="2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0"/>
          <p:cNvSpPr>
            <a:spLocks noChangeArrowheads="1"/>
          </p:cNvSpPr>
          <p:nvPr userDrawn="1"/>
        </p:nvSpPr>
        <p:spPr bwMode="auto">
          <a:xfrm>
            <a:off x="0" y="6669088"/>
            <a:ext cx="9144000" cy="188912"/>
          </a:xfrm>
          <a:prstGeom prst="rect">
            <a:avLst/>
          </a:prstGeom>
          <a:gradFill rotWithShape="0">
            <a:gsLst>
              <a:gs pos="0">
                <a:srgbClr val="0033CC"/>
              </a:gs>
              <a:gs pos="100000">
                <a:schemeClr val="bg1"/>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20" name="Rectangle 11"/>
          <p:cNvSpPr txBox="1">
            <a:spLocks noChangeArrowheads="1"/>
          </p:cNvSpPr>
          <p:nvPr userDrawn="1"/>
        </p:nvSpPr>
        <p:spPr bwMode="auto">
          <a:xfrm>
            <a:off x="8429132" y="6538913"/>
            <a:ext cx="68421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defRPr sz="1400" kern="1200">
                <a:solidFill>
                  <a:schemeClr val="tx1"/>
                </a:solidFill>
                <a:latin typeface="+mn-lt"/>
                <a:ea typeface="宋体"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892A7B8-F804-4B01-A8D7-0C40319ACD54}" type="slidenum">
              <a:rPr lang="en-US" altLang="zh-CN" smtClean="0">
                <a:latin typeface="Times New Roman" pitchFamily="18" charset="0"/>
                <a:cs typeface="Times New Roman" pitchFamily="18" charset="0"/>
              </a:rPr>
              <a:pPr>
                <a:defRPr/>
              </a:pPr>
              <a:t>‹#›</a:t>
            </a:fld>
            <a:endParaRPr lang="en-US" altLang="zh-CN"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67543" y="779453"/>
            <a:ext cx="8229405" cy="6038576"/>
          </a:xfrm>
          <a:prstGeom prst="rect">
            <a:avLst/>
          </a:prstGeom>
          <a:noFill/>
          <a:ln w="9525">
            <a:noFill/>
            <a:miter lim="800000"/>
            <a:headEnd/>
            <a:tailEnd/>
          </a:ln>
          <a:effectLst/>
        </p:spPr>
        <p:txBody>
          <a:bodyPr wrap="square">
            <a:spAutoFit/>
          </a:bodyPr>
          <a:lstStyle/>
          <a:p>
            <a:pPr algn="ctr">
              <a:lnSpc>
                <a:spcPct val="120000"/>
              </a:lnSpc>
              <a:defRPr/>
            </a:pPr>
            <a:r>
              <a:rPr lang="en-US" altLang="zh-CN" sz="3600" b="1" dirty="0" smtClean="0">
                <a:latin typeface="Arial" charset="0"/>
                <a:ea typeface="黑体" pitchFamily="2" charset="-122"/>
              </a:rPr>
              <a:t>MES</a:t>
            </a:r>
            <a:r>
              <a:rPr lang="zh-CN" altLang="en-US" sz="3600" b="1" dirty="0" smtClean="0">
                <a:latin typeface="Arial" charset="0"/>
                <a:ea typeface="黑体" pitchFamily="2" charset="-122"/>
              </a:rPr>
              <a:t>认知实验</a:t>
            </a:r>
            <a:r>
              <a:rPr lang="en-US" altLang="zh-CN" sz="3600" b="1" dirty="0" smtClean="0">
                <a:latin typeface="Arial" charset="0"/>
                <a:ea typeface="黑体" pitchFamily="2" charset="-122"/>
              </a:rPr>
              <a:t>---RFID</a:t>
            </a:r>
            <a:r>
              <a:rPr lang="zh-CN" altLang="en-US" sz="3600" b="1" dirty="0" smtClean="0">
                <a:latin typeface="Arial" charset="0"/>
                <a:ea typeface="黑体" pitchFamily="2" charset="-122"/>
              </a:rPr>
              <a:t>工序监控</a:t>
            </a:r>
            <a:endParaRPr lang="en-US" altLang="zh-CN" sz="3600" b="1" dirty="0">
              <a:latin typeface="Arial" charset="0"/>
              <a:ea typeface="黑体" pitchFamily="2" charset="-122"/>
            </a:endParaRPr>
          </a:p>
          <a:p>
            <a:pPr>
              <a:lnSpc>
                <a:spcPct val="120000"/>
              </a:lnSpc>
              <a:defRPr/>
            </a:pPr>
            <a:r>
              <a:rPr lang="en-US" altLang="zh-CN" sz="2400" b="1" dirty="0" smtClean="0">
                <a:latin typeface="Arial" charset="0"/>
                <a:ea typeface="黑体" pitchFamily="2" charset="-122"/>
              </a:rPr>
              <a:t>			</a:t>
            </a:r>
          </a:p>
          <a:p>
            <a:pPr>
              <a:lnSpc>
                <a:spcPct val="120000"/>
              </a:lnSpc>
              <a:defRPr/>
            </a:pPr>
            <a:endParaRPr lang="en-US" altLang="zh-CN" sz="2400" b="1" dirty="0">
              <a:latin typeface="Arial" charset="0"/>
              <a:ea typeface="黑体" pitchFamily="2" charset="-122"/>
            </a:endParaRPr>
          </a:p>
          <a:p>
            <a:pPr>
              <a:lnSpc>
                <a:spcPct val="120000"/>
              </a:lnSpc>
              <a:defRPr/>
            </a:pPr>
            <a:r>
              <a:rPr lang="en-US" altLang="zh-CN" sz="2400" b="1" dirty="0" smtClean="0">
                <a:latin typeface="Arial" charset="0"/>
                <a:ea typeface="黑体" pitchFamily="2" charset="-122"/>
              </a:rPr>
              <a:t>			</a:t>
            </a:r>
          </a:p>
          <a:p>
            <a:pPr>
              <a:lnSpc>
                <a:spcPct val="120000"/>
              </a:lnSpc>
              <a:defRPr/>
            </a:pPr>
            <a:endParaRPr lang="en-US" altLang="zh-CN" sz="2400" b="1" dirty="0" smtClean="0">
              <a:latin typeface="Arial" charset="0"/>
              <a:ea typeface="黑体" pitchFamily="2" charset="-122"/>
            </a:endParaRPr>
          </a:p>
          <a:p>
            <a:pPr>
              <a:lnSpc>
                <a:spcPct val="120000"/>
              </a:lnSpc>
              <a:defRPr/>
            </a:pPr>
            <a:endParaRPr lang="en-US" altLang="zh-CN" sz="2400" b="1" dirty="0">
              <a:latin typeface="Arial" charset="0"/>
              <a:ea typeface="黑体" pitchFamily="2" charset="-122"/>
            </a:endParaRPr>
          </a:p>
          <a:p>
            <a:pPr>
              <a:lnSpc>
                <a:spcPct val="120000"/>
              </a:lnSpc>
              <a:defRPr/>
            </a:pPr>
            <a:endParaRPr lang="en-US" altLang="zh-CN" sz="2400" b="1" dirty="0">
              <a:latin typeface="Arial" charset="0"/>
              <a:ea typeface="黑体" pitchFamily="2" charset="-122"/>
            </a:endParaRPr>
          </a:p>
          <a:p>
            <a:pPr>
              <a:lnSpc>
                <a:spcPct val="120000"/>
              </a:lnSpc>
              <a:defRPr/>
            </a:pPr>
            <a:r>
              <a:rPr lang="en-US" altLang="zh-CN" sz="2400" b="1" dirty="0" smtClean="0">
                <a:latin typeface="Arial" charset="0"/>
                <a:ea typeface="黑体" pitchFamily="2" charset="-122"/>
              </a:rPr>
              <a:t>		 	</a:t>
            </a:r>
          </a:p>
          <a:p>
            <a:pPr>
              <a:lnSpc>
                <a:spcPct val="120000"/>
              </a:lnSpc>
              <a:defRPr/>
            </a:pPr>
            <a:r>
              <a:rPr lang="en-US" altLang="zh-CN" sz="2400" b="1" dirty="0">
                <a:latin typeface="Arial" charset="0"/>
                <a:ea typeface="黑体" pitchFamily="2" charset="-122"/>
              </a:rPr>
              <a:t>	</a:t>
            </a:r>
            <a:r>
              <a:rPr lang="en-US" altLang="zh-CN" sz="2400" b="1" dirty="0" smtClean="0">
                <a:latin typeface="Arial" charset="0"/>
                <a:ea typeface="黑体" pitchFamily="2" charset="-122"/>
              </a:rPr>
              <a:t>	         </a:t>
            </a:r>
            <a:r>
              <a:rPr lang="zh-CN" altLang="en-US" sz="2400" dirty="0" smtClean="0">
                <a:latin typeface="微软雅黑" pitchFamily="34" charset="-122"/>
                <a:ea typeface="微软雅黑" pitchFamily="34" charset="-122"/>
              </a:rPr>
              <a:t>授课教师：江平宇 教授</a:t>
            </a:r>
            <a:endParaRPr lang="en-US" altLang="zh-CN" sz="2400" dirty="0">
              <a:latin typeface="微软雅黑" pitchFamily="34" charset="-122"/>
              <a:ea typeface="微软雅黑" pitchFamily="34" charset="-122"/>
            </a:endParaRPr>
          </a:p>
          <a:p>
            <a:pPr algn="ctr">
              <a:lnSpc>
                <a:spcPct val="120000"/>
              </a:lnSpc>
              <a:defRPr/>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CADCAM</a:t>
            </a:r>
            <a:r>
              <a:rPr lang="zh-CN" altLang="en-US" sz="2400" dirty="0">
                <a:latin typeface="微软雅黑" pitchFamily="34" charset="-122"/>
                <a:ea typeface="微软雅黑" pitchFamily="34" charset="-122"/>
              </a:rPr>
              <a:t>研究室）          </a:t>
            </a:r>
            <a:endParaRPr lang="en-US" altLang="zh-CN" sz="2400" dirty="0">
              <a:latin typeface="微软雅黑" pitchFamily="34" charset="-122"/>
              <a:ea typeface="微软雅黑" pitchFamily="34" charset="-122"/>
            </a:endParaRPr>
          </a:p>
          <a:p>
            <a:pPr algn="ctr">
              <a:defRPr/>
            </a:pPr>
            <a:endParaRPr lang="en-US" altLang="zh-CN" sz="1200" dirty="0">
              <a:latin typeface="微软雅黑" pitchFamily="34" charset="-122"/>
              <a:ea typeface="微软雅黑" pitchFamily="34" charset="-122"/>
            </a:endParaRPr>
          </a:p>
          <a:p>
            <a:pPr algn="ctr">
              <a:defRPr/>
            </a:pPr>
            <a:endParaRPr lang="en-US" altLang="zh-CN" sz="1200" dirty="0">
              <a:latin typeface="微软雅黑" pitchFamily="34" charset="-122"/>
              <a:ea typeface="微软雅黑" pitchFamily="34" charset="-122"/>
            </a:endParaRPr>
          </a:p>
          <a:p>
            <a:pPr algn="ctr">
              <a:defRPr/>
            </a:pPr>
            <a:r>
              <a:rPr lang="zh-CN" altLang="en-US" sz="2000" dirty="0">
                <a:latin typeface="微软雅黑" pitchFamily="34" charset="-122"/>
                <a:ea typeface="微软雅黑" pitchFamily="34" charset="-122"/>
              </a:rPr>
              <a:t>日期：</a:t>
            </a:r>
            <a:r>
              <a:rPr lang="en-US" altLang="zh-CN" sz="2000" dirty="0" smtClean="0">
                <a:latin typeface="微软雅黑" pitchFamily="34" charset="-122"/>
                <a:ea typeface="微软雅黑" pitchFamily="34" charset="-122"/>
              </a:rPr>
              <a:t>2017</a:t>
            </a:r>
            <a:r>
              <a:rPr lang="zh-CN" altLang="en-US" sz="2000" dirty="0" smtClean="0">
                <a:latin typeface="微软雅黑" pitchFamily="34" charset="-122"/>
                <a:ea typeface="微软雅黑" pitchFamily="34" charset="-122"/>
              </a:rPr>
              <a:t>年</a:t>
            </a:r>
            <a:r>
              <a:rPr lang="en-US" altLang="zh-CN" sz="2000" dirty="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月</a:t>
            </a:r>
            <a:endParaRPr lang="en-US" altLang="zh-CN" sz="2000" dirty="0" smtClean="0">
              <a:latin typeface="微软雅黑" pitchFamily="34" charset="-122"/>
              <a:ea typeface="微软雅黑" pitchFamily="34" charset="-122"/>
            </a:endParaRPr>
          </a:p>
          <a:p>
            <a:pPr algn="ctr">
              <a:defRPr/>
            </a:pPr>
            <a:endParaRPr lang="en-US" altLang="zh-CN" sz="2000" dirty="0">
              <a:latin typeface="微软雅黑" pitchFamily="34" charset="-122"/>
              <a:ea typeface="微软雅黑" pitchFamily="34" charset="-122"/>
            </a:endParaRPr>
          </a:p>
          <a:p>
            <a:pPr lvl="0" algn="ctr">
              <a:defRPr/>
            </a:pPr>
            <a:endParaRPr lang="en-US" altLang="zh-CN" sz="2000" b="1" dirty="0">
              <a:solidFill>
                <a:srgbClr val="000000"/>
              </a:solidFill>
              <a:latin typeface="黑体"/>
              <a:ea typeface="黑体"/>
            </a:endParaRPr>
          </a:p>
        </p:txBody>
      </p:sp>
      <p:pic>
        <p:nvPicPr>
          <p:cNvPr id="2" name="图片 1"/>
          <p:cNvPicPr>
            <a:picLocks noChangeAspect="1"/>
          </p:cNvPicPr>
          <p:nvPr/>
        </p:nvPicPr>
        <p:blipFill>
          <a:blip r:embed="rId3"/>
          <a:stretch>
            <a:fillRect/>
          </a:stretch>
        </p:blipFill>
        <p:spPr>
          <a:xfrm>
            <a:off x="2987824" y="1916832"/>
            <a:ext cx="2880320" cy="1758117"/>
          </a:xfrm>
          <a:prstGeom prst="rect">
            <a:avLst/>
          </a:prstGeom>
        </p:spPr>
      </p:pic>
    </p:spTree>
    <p:extLst>
      <p:ext uri="{BB962C8B-B14F-4D97-AF65-F5344CB8AC3E}">
        <p14:creationId xmlns:p14="http://schemas.microsoft.com/office/powerpoint/2010/main" val="1386735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7544" y="1412776"/>
            <a:ext cx="8104724" cy="3559787"/>
          </a:xfrm>
          <a:prstGeom prst="rect">
            <a:avLst/>
          </a:prstGeom>
        </p:spPr>
      </p:pic>
      <p:sp>
        <p:nvSpPr>
          <p:cNvPr id="3" name="文本框 2"/>
          <p:cNvSpPr txBox="1"/>
          <p:nvPr/>
        </p:nvSpPr>
        <p:spPr>
          <a:xfrm>
            <a:off x="1331640" y="836712"/>
            <a:ext cx="1800493" cy="646331"/>
          </a:xfrm>
          <a:prstGeom prst="rect">
            <a:avLst/>
          </a:prstGeom>
          <a:noFill/>
        </p:spPr>
        <p:txBody>
          <a:bodyPr wrap="none" rtlCol="0">
            <a:spAutoFit/>
          </a:bodyPr>
          <a:lstStyle/>
          <a:p>
            <a:r>
              <a:rPr lang="zh-CN" altLang="en-US" smtClean="0"/>
              <a:t>中间件程序说明</a:t>
            </a:r>
            <a:endParaRPr lang="en-US" altLang="zh-CN" smtClean="0"/>
          </a:p>
          <a:p>
            <a:endParaRPr lang="zh-CN" altLang="en-US"/>
          </a:p>
        </p:txBody>
      </p:sp>
    </p:spTree>
    <p:extLst>
      <p:ext uri="{BB962C8B-B14F-4D97-AF65-F5344CB8AC3E}">
        <p14:creationId xmlns:p14="http://schemas.microsoft.com/office/powerpoint/2010/main" val="315725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7"/>
          <p:cNvSpPr txBox="1"/>
          <p:nvPr/>
        </p:nvSpPr>
        <p:spPr>
          <a:xfrm>
            <a:off x="179512" y="384495"/>
            <a:ext cx="1227586" cy="477054"/>
          </a:xfrm>
          <a:prstGeom prst="rect">
            <a:avLst/>
          </a:prstGeom>
          <a:noFill/>
        </p:spPr>
        <p:txBody>
          <a:bodyPr wrap="square" rtlCol="0">
            <a:spAutoFit/>
          </a:bodyPr>
          <a:lstStyle/>
          <a:p>
            <a:r>
              <a:rPr lang="zh-CN" altLang="en-US" sz="2500" dirty="0">
                <a:latin typeface="微软雅黑" pitchFamily="34" charset="-122"/>
                <a:ea typeface="微软雅黑" pitchFamily="34" charset="-122"/>
              </a:rPr>
              <a:t>提纲</a:t>
            </a:r>
          </a:p>
        </p:txBody>
      </p:sp>
      <p:pic>
        <p:nvPicPr>
          <p:cNvPr id="6" name="Picture 34" descr="未标题-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3402" y="951611"/>
            <a:ext cx="123164" cy="449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1" name="组合 390"/>
          <p:cNvGrpSpPr/>
          <p:nvPr/>
        </p:nvGrpSpPr>
        <p:grpSpPr>
          <a:xfrm>
            <a:off x="1727114" y="1766643"/>
            <a:ext cx="576000" cy="492973"/>
            <a:chOff x="1619664" y="1221887"/>
            <a:chExt cx="576000" cy="492973"/>
          </a:xfrm>
        </p:grpSpPr>
        <p:sp>
          <p:nvSpPr>
            <p:cNvPr id="111" name="Freeform 48"/>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FFFFFF"/>
            </a:soli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112" name="Freeform 49"/>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3E30FA"/>
            </a:solidFill>
            <a:ln>
              <a:noFill/>
            </a:ln>
          </p:spPr>
          <p:txBody>
            <a:bodyPr/>
            <a:lstStyle/>
            <a:p>
              <a:endParaRPr lang="zh-CN" altLang="en-US"/>
            </a:p>
          </p:txBody>
        </p:sp>
        <p:sp>
          <p:nvSpPr>
            <p:cNvPr id="102" name="Rectangle 54"/>
            <p:cNvSpPr>
              <a:spLocks noChangeArrowheads="1"/>
            </p:cNvSpPr>
            <p:nvPr/>
          </p:nvSpPr>
          <p:spPr bwMode="auto">
            <a:xfrm>
              <a:off x="1619664" y="1234347"/>
              <a:ext cx="440000" cy="32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bg1"/>
                  </a:solidFill>
                </a:rPr>
                <a:t>01</a:t>
              </a:r>
              <a:endParaRPr lang="zh-CN" altLang="en-US" sz="2400" b="1" dirty="0">
                <a:solidFill>
                  <a:schemeClr val="bg1"/>
                </a:solidFill>
              </a:endParaRPr>
            </a:p>
          </p:txBody>
        </p:sp>
      </p:grpSp>
      <p:sp>
        <p:nvSpPr>
          <p:cNvPr id="375" name="TextBox 374"/>
          <p:cNvSpPr txBox="1"/>
          <p:nvPr/>
        </p:nvSpPr>
        <p:spPr>
          <a:xfrm>
            <a:off x="2647687" y="1797951"/>
            <a:ext cx="2749471" cy="461665"/>
          </a:xfrm>
          <a:prstGeom prst="rect">
            <a:avLst/>
          </a:prstGeom>
          <a:noFill/>
        </p:spPr>
        <p:txBody>
          <a:bodyPr wrap="none" rtlCol="0">
            <a:spAutoFit/>
          </a:bodyPr>
          <a:lstStyle/>
          <a:p>
            <a:r>
              <a:rPr lang="en-US" altLang="zh-CN" sz="2400" dirty="0" smtClean="0"/>
              <a:t>RFID</a:t>
            </a:r>
            <a:r>
              <a:rPr lang="zh-CN" altLang="en-US" sz="2400" dirty="0" smtClean="0"/>
              <a:t>技术基本知识</a:t>
            </a:r>
            <a:endParaRPr lang="zh-CN" altLang="en-US" sz="2400" dirty="0"/>
          </a:p>
        </p:txBody>
      </p:sp>
      <p:sp>
        <p:nvSpPr>
          <p:cNvPr id="376" name="Line 10"/>
          <p:cNvSpPr>
            <a:spLocks noChangeShapeType="1"/>
          </p:cNvSpPr>
          <p:nvPr/>
        </p:nvSpPr>
        <p:spPr bwMode="auto">
          <a:xfrm>
            <a:off x="2038901" y="2259616"/>
            <a:ext cx="57600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 name="TextBox 378"/>
          <p:cNvSpPr txBox="1"/>
          <p:nvPr/>
        </p:nvSpPr>
        <p:spPr>
          <a:xfrm>
            <a:off x="2647687" y="2564904"/>
            <a:ext cx="3365024" cy="461665"/>
          </a:xfrm>
          <a:prstGeom prst="rect">
            <a:avLst/>
          </a:prstGeom>
          <a:noFill/>
        </p:spPr>
        <p:txBody>
          <a:bodyPr wrap="none" rtlCol="0">
            <a:spAutoFit/>
          </a:bodyPr>
          <a:lstStyle/>
          <a:p>
            <a:r>
              <a:rPr lang="en-US" altLang="zh-CN" sz="2400" dirty="0" smtClean="0"/>
              <a:t>RFID</a:t>
            </a:r>
            <a:r>
              <a:rPr lang="zh-CN" altLang="en-US" sz="2400" dirty="0" smtClean="0"/>
              <a:t>工序监控实验目的</a:t>
            </a:r>
            <a:endParaRPr lang="zh-CN" altLang="en-US" sz="2400" dirty="0"/>
          </a:p>
        </p:txBody>
      </p:sp>
      <p:sp>
        <p:nvSpPr>
          <p:cNvPr id="380" name="Line 10"/>
          <p:cNvSpPr>
            <a:spLocks noChangeShapeType="1"/>
          </p:cNvSpPr>
          <p:nvPr/>
        </p:nvSpPr>
        <p:spPr bwMode="auto">
          <a:xfrm>
            <a:off x="2038901" y="3037652"/>
            <a:ext cx="57600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1" name="TextBox 380"/>
          <p:cNvSpPr txBox="1"/>
          <p:nvPr/>
        </p:nvSpPr>
        <p:spPr>
          <a:xfrm>
            <a:off x="2628697" y="3457502"/>
            <a:ext cx="3365024" cy="461665"/>
          </a:xfrm>
          <a:prstGeom prst="rect">
            <a:avLst/>
          </a:prstGeom>
          <a:noFill/>
        </p:spPr>
        <p:txBody>
          <a:bodyPr wrap="none" rtlCol="0">
            <a:spAutoFit/>
          </a:bodyPr>
          <a:lstStyle/>
          <a:p>
            <a:r>
              <a:rPr lang="en-US" altLang="zh-CN" sz="2400" dirty="0"/>
              <a:t>RFID</a:t>
            </a:r>
            <a:r>
              <a:rPr lang="zh-CN" altLang="en-US" sz="2400" dirty="0"/>
              <a:t>工序</a:t>
            </a:r>
            <a:r>
              <a:rPr lang="zh-CN" altLang="en-US" sz="2400" dirty="0" smtClean="0"/>
              <a:t>监控工作原理</a:t>
            </a:r>
            <a:endParaRPr lang="zh-CN" altLang="en-US" sz="2400" dirty="0"/>
          </a:p>
        </p:txBody>
      </p:sp>
      <p:sp>
        <p:nvSpPr>
          <p:cNvPr id="382" name="Line 10"/>
          <p:cNvSpPr>
            <a:spLocks noChangeShapeType="1"/>
          </p:cNvSpPr>
          <p:nvPr/>
        </p:nvSpPr>
        <p:spPr bwMode="auto">
          <a:xfrm>
            <a:off x="2019911" y="3919167"/>
            <a:ext cx="57600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3" name="TextBox 382"/>
          <p:cNvSpPr txBox="1"/>
          <p:nvPr/>
        </p:nvSpPr>
        <p:spPr>
          <a:xfrm>
            <a:off x="2603297" y="4304679"/>
            <a:ext cx="3142207" cy="461665"/>
          </a:xfrm>
          <a:prstGeom prst="rect">
            <a:avLst/>
          </a:prstGeom>
          <a:noFill/>
        </p:spPr>
        <p:txBody>
          <a:bodyPr wrap="none" rtlCol="0">
            <a:spAutoFit/>
          </a:bodyPr>
          <a:lstStyle/>
          <a:p>
            <a:r>
              <a:rPr lang="en-US" altLang="zh-CN" sz="2400" dirty="0"/>
              <a:t>FID</a:t>
            </a:r>
            <a:r>
              <a:rPr lang="zh-CN" altLang="en-US" sz="2400" dirty="0"/>
              <a:t>工序监控</a:t>
            </a:r>
            <a:r>
              <a:rPr lang="zh-CN" altLang="en-US" sz="2400" dirty="0" smtClean="0"/>
              <a:t>实验</a:t>
            </a:r>
            <a:r>
              <a:rPr lang="zh-CN" altLang="en-US" sz="2400" dirty="0"/>
              <a:t>流程</a:t>
            </a:r>
          </a:p>
        </p:txBody>
      </p:sp>
      <p:sp>
        <p:nvSpPr>
          <p:cNvPr id="384" name="Line 10"/>
          <p:cNvSpPr>
            <a:spLocks noChangeShapeType="1"/>
          </p:cNvSpPr>
          <p:nvPr/>
        </p:nvSpPr>
        <p:spPr bwMode="auto">
          <a:xfrm>
            <a:off x="1994511" y="4766344"/>
            <a:ext cx="57600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6" name="组合 395"/>
          <p:cNvGrpSpPr/>
          <p:nvPr/>
        </p:nvGrpSpPr>
        <p:grpSpPr>
          <a:xfrm>
            <a:off x="1727114" y="2533596"/>
            <a:ext cx="576000" cy="492973"/>
            <a:chOff x="1619664" y="1221887"/>
            <a:chExt cx="576000" cy="492973"/>
          </a:xfrm>
        </p:grpSpPr>
        <p:sp>
          <p:nvSpPr>
            <p:cNvPr id="397" name="Freeform 48"/>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FFFFFF"/>
            </a:soli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398" name="Freeform 49"/>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3E30FA"/>
            </a:solidFill>
            <a:ln>
              <a:noFill/>
            </a:ln>
          </p:spPr>
          <p:txBody>
            <a:bodyPr/>
            <a:lstStyle/>
            <a:p>
              <a:endParaRPr lang="zh-CN" altLang="en-US"/>
            </a:p>
          </p:txBody>
        </p:sp>
        <p:sp>
          <p:nvSpPr>
            <p:cNvPr id="399" name="Rectangle 54"/>
            <p:cNvSpPr>
              <a:spLocks noChangeArrowheads="1"/>
            </p:cNvSpPr>
            <p:nvPr/>
          </p:nvSpPr>
          <p:spPr bwMode="auto">
            <a:xfrm>
              <a:off x="1619664" y="1234347"/>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chemeClr val="bg1"/>
                  </a:solidFill>
                </a:rPr>
                <a:t>02</a:t>
              </a:r>
              <a:endParaRPr lang="zh-CN" altLang="en-US" sz="2400" b="1" dirty="0">
                <a:solidFill>
                  <a:schemeClr val="bg1"/>
                </a:solidFill>
              </a:endParaRPr>
            </a:p>
          </p:txBody>
        </p:sp>
      </p:grpSp>
      <p:grpSp>
        <p:nvGrpSpPr>
          <p:cNvPr id="400" name="组合 399"/>
          <p:cNvGrpSpPr/>
          <p:nvPr/>
        </p:nvGrpSpPr>
        <p:grpSpPr>
          <a:xfrm>
            <a:off x="1727114" y="3407808"/>
            <a:ext cx="576000" cy="492973"/>
            <a:chOff x="1619664" y="1221887"/>
            <a:chExt cx="576000" cy="492973"/>
          </a:xfrm>
        </p:grpSpPr>
        <p:sp>
          <p:nvSpPr>
            <p:cNvPr id="401" name="Freeform 48"/>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FFFFFF"/>
            </a:soli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402" name="Freeform 49"/>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3E30FA"/>
            </a:solidFill>
            <a:ln>
              <a:noFill/>
            </a:ln>
          </p:spPr>
          <p:txBody>
            <a:bodyPr/>
            <a:lstStyle/>
            <a:p>
              <a:endParaRPr lang="zh-CN" altLang="en-US"/>
            </a:p>
          </p:txBody>
        </p:sp>
        <p:sp>
          <p:nvSpPr>
            <p:cNvPr id="403" name="Rectangle 54"/>
            <p:cNvSpPr>
              <a:spLocks noChangeArrowheads="1"/>
            </p:cNvSpPr>
            <p:nvPr/>
          </p:nvSpPr>
          <p:spPr bwMode="auto">
            <a:xfrm>
              <a:off x="1619664" y="1234347"/>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chemeClr val="bg1"/>
                  </a:solidFill>
                </a:rPr>
                <a:t>03</a:t>
              </a:r>
              <a:endParaRPr lang="zh-CN" altLang="en-US" sz="2400" b="1" dirty="0">
                <a:solidFill>
                  <a:schemeClr val="bg1"/>
                </a:solidFill>
              </a:endParaRPr>
            </a:p>
          </p:txBody>
        </p:sp>
      </p:grpSp>
      <p:grpSp>
        <p:nvGrpSpPr>
          <p:cNvPr id="404" name="组合 403"/>
          <p:cNvGrpSpPr/>
          <p:nvPr/>
        </p:nvGrpSpPr>
        <p:grpSpPr>
          <a:xfrm>
            <a:off x="1727114" y="4289024"/>
            <a:ext cx="576000" cy="492973"/>
            <a:chOff x="1619664" y="1221887"/>
            <a:chExt cx="576000" cy="492973"/>
          </a:xfrm>
        </p:grpSpPr>
        <p:sp>
          <p:nvSpPr>
            <p:cNvPr id="405" name="Freeform 48"/>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FFFFFF"/>
            </a:soli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406" name="Freeform 49"/>
            <p:cNvSpPr>
              <a:spLocks/>
            </p:cNvSpPr>
            <p:nvPr/>
          </p:nvSpPr>
          <p:spPr bwMode="auto">
            <a:xfrm>
              <a:off x="1620718" y="1221887"/>
              <a:ext cx="574946" cy="492973"/>
            </a:xfrm>
            <a:custGeom>
              <a:avLst/>
              <a:gdLst>
                <a:gd name="T0" fmla="*/ 290 w 606"/>
                <a:gd name="T1" fmla="*/ 8 h 608"/>
                <a:gd name="T2" fmla="*/ 290 w 606"/>
                <a:gd name="T3" fmla="*/ 8 h 608"/>
                <a:gd name="T4" fmla="*/ 280 w 606"/>
                <a:gd name="T5" fmla="*/ 16 h 608"/>
                <a:gd name="T6" fmla="*/ 274 w 606"/>
                <a:gd name="T7" fmla="*/ 28 h 608"/>
                <a:gd name="T8" fmla="*/ 268 w 606"/>
                <a:gd name="T9" fmla="*/ 44 h 608"/>
                <a:gd name="T10" fmla="*/ 266 w 606"/>
                <a:gd name="T11" fmla="*/ 60 h 608"/>
                <a:gd name="T12" fmla="*/ 266 w 606"/>
                <a:gd name="T13" fmla="*/ 114 h 608"/>
                <a:gd name="T14" fmla="*/ 0 w 606"/>
                <a:gd name="T15" fmla="*/ 62 h 608"/>
                <a:gd name="T16" fmla="*/ 0 w 606"/>
                <a:gd name="T17" fmla="*/ 548 h 608"/>
                <a:gd name="T18" fmla="*/ 266 w 606"/>
                <a:gd name="T19" fmla="*/ 496 h 608"/>
                <a:gd name="T20" fmla="*/ 266 w 606"/>
                <a:gd name="T21" fmla="*/ 550 h 608"/>
                <a:gd name="T22" fmla="*/ 266 w 606"/>
                <a:gd name="T23" fmla="*/ 550 h 608"/>
                <a:gd name="T24" fmla="*/ 268 w 606"/>
                <a:gd name="T25" fmla="*/ 566 h 608"/>
                <a:gd name="T26" fmla="*/ 274 w 606"/>
                <a:gd name="T27" fmla="*/ 580 h 608"/>
                <a:gd name="T28" fmla="*/ 280 w 606"/>
                <a:gd name="T29" fmla="*/ 594 h 608"/>
                <a:gd name="T30" fmla="*/ 290 w 606"/>
                <a:gd name="T31" fmla="*/ 602 h 608"/>
                <a:gd name="T32" fmla="*/ 290 w 606"/>
                <a:gd name="T33" fmla="*/ 602 h 608"/>
                <a:gd name="T34" fmla="*/ 302 w 606"/>
                <a:gd name="T35" fmla="*/ 608 h 608"/>
                <a:gd name="T36" fmla="*/ 314 w 606"/>
                <a:gd name="T37" fmla="*/ 608 h 608"/>
                <a:gd name="T38" fmla="*/ 326 w 606"/>
                <a:gd name="T39" fmla="*/ 606 h 608"/>
                <a:gd name="T40" fmla="*/ 336 w 606"/>
                <a:gd name="T41" fmla="*/ 598 h 608"/>
                <a:gd name="T42" fmla="*/ 588 w 606"/>
                <a:gd name="T43" fmla="*/ 352 h 608"/>
                <a:gd name="T44" fmla="*/ 588 w 606"/>
                <a:gd name="T45" fmla="*/ 352 h 608"/>
                <a:gd name="T46" fmla="*/ 596 w 606"/>
                <a:gd name="T47" fmla="*/ 342 h 608"/>
                <a:gd name="T48" fmla="*/ 602 w 606"/>
                <a:gd name="T49" fmla="*/ 332 h 608"/>
                <a:gd name="T50" fmla="*/ 606 w 606"/>
                <a:gd name="T51" fmla="*/ 318 h 608"/>
                <a:gd name="T52" fmla="*/ 606 w 606"/>
                <a:gd name="T53" fmla="*/ 304 h 608"/>
                <a:gd name="T54" fmla="*/ 606 w 606"/>
                <a:gd name="T55" fmla="*/ 304 h 608"/>
                <a:gd name="T56" fmla="*/ 606 w 606"/>
                <a:gd name="T57" fmla="*/ 290 h 608"/>
                <a:gd name="T58" fmla="*/ 602 w 606"/>
                <a:gd name="T59" fmla="*/ 278 h 608"/>
                <a:gd name="T60" fmla="*/ 596 w 606"/>
                <a:gd name="T61" fmla="*/ 266 h 608"/>
                <a:gd name="T62" fmla="*/ 588 w 606"/>
                <a:gd name="T63" fmla="*/ 258 h 608"/>
                <a:gd name="T64" fmla="*/ 336 w 606"/>
                <a:gd name="T65" fmla="*/ 12 h 608"/>
                <a:gd name="T66" fmla="*/ 336 w 606"/>
                <a:gd name="T67" fmla="*/ 12 h 608"/>
                <a:gd name="T68" fmla="*/ 326 w 606"/>
                <a:gd name="T69" fmla="*/ 4 h 608"/>
                <a:gd name="T70" fmla="*/ 314 w 606"/>
                <a:gd name="T71" fmla="*/ 0 h 608"/>
                <a:gd name="T72" fmla="*/ 302 w 606"/>
                <a:gd name="T73" fmla="*/ 2 h 608"/>
                <a:gd name="T74" fmla="*/ 290 w 606"/>
                <a:gd name="T75" fmla="*/ 8 h 608"/>
                <a:gd name="T76" fmla="*/ 290 w 606"/>
                <a:gd name="T77" fmla="*/ 8 h 6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6" h="608">
                  <a:moveTo>
                    <a:pt x="290" y="8"/>
                  </a:moveTo>
                  <a:lnTo>
                    <a:pt x="290" y="8"/>
                  </a:lnTo>
                  <a:lnTo>
                    <a:pt x="280" y="16"/>
                  </a:lnTo>
                  <a:lnTo>
                    <a:pt x="274" y="28"/>
                  </a:lnTo>
                  <a:lnTo>
                    <a:pt x="268" y="44"/>
                  </a:lnTo>
                  <a:lnTo>
                    <a:pt x="266" y="60"/>
                  </a:lnTo>
                  <a:lnTo>
                    <a:pt x="266" y="114"/>
                  </a:lnTo>
                  <a:lnTo>
                    <a:pt x="0" y="62"/>
                  </a:lnTo>
                  <a:lnTo>
                    <a:pt x="0" y="548"/>
                  </a:lnTo>
                  <a:lnTo>
                    <a:pt x="266" y="496"/>
                  </a:lnTo>
                  <a:lnTo>
                    <a:pt x="266" y="550"/>
                  </a:lnTo>
                  <a:lnTo>
                    <a:pt x="268" y="566"/>
                  </a:lnTo>
                  <a:lnTo>
                    <a:pt x="274" y="580"/>
                  </a:lnTo>
                  <a:lnTo>
                    <a:pt x="280" y="594"/>
                  </a:lnTo>
                  <a:lnTo>
                    <a:pt x="290" y="602"/>
                  </a:lnTo>
                  <a:lnTo>
                    <a:pt x="302" y="608"/>
                  </a:lnTo>
                  <a:lnTo>
                    <a:pt x="314" y="608"/>
                  </a:lnTo>
                  <a:lnTo>
                    <a:pt x="326" y="606"/>
                  </a:lnTo>
                  <a:lnTo>
                    <a:pt x="336" y="598"/>
                  </a:lnTo>
                  <a:lnTo>
                    <a:pt x="588" y="352"/>
                  </a:lnTo>
                  <a:lnTo>
                    <a:pt x="596" y="342"/>
                  </a:lnTo>
                  <a:lnTo>
                    <a:pt x="602" y="332"/>
                  </a:lnTo>
                  <a:lnTo>
                    <a:pt x="606" y="318"/>
                  </a:lnTo>
                  <a:lnTo>
                    <a:pt x="606" y="304"/>
                  </a:lnTo>
                  <a:lnTo>
                    <a:pt x="606" y="290"/>
                  </a:lnTo>
                  <a:lnTo>
                    <a:pt x="602" y="278"/>
                  </a:lnTo>
                  <a:lnTo>
                    <a:pt x="596" y="266"/>
                  </a:lnTo>
                  <a:lnTo>
                    <a:pt x="588" y="258"/>
                  </a:lnTo>
                  <a:lnTo>
                    <a:pt x="336" y="12"/>
                  </a:lnTo>
                  <a:lnTo>
                    <a:pt x="326" y="4"/>
                  </a:lnTo>
                  <a:lnTo>
                    <a:pt x="314" y="0"/>
                  </a:lnTo>
                  <a:lnTo>
                    <a:pt x="302" y="2"/>
                  </a:lnTo>
                  <a:lnTo>
                    <a:pt x="290" y="8"/>
                  </a:lnTo>
                  <a:close/>
                </a:path>
              </a:pathLst>
            </a:custGeom>
            <a:solidFill>
              <a:srgbClr val="3E30FA"/>
            </a:solidFill>
            <a:ln>
              <a:noFill/>
            </a:ln>
          </p:spPr>
          <p:txBody>
            <a:bodyPr/>
            <a:lstStyle/>
            <a:p>
              <a:endParaRPr lang="zh-CN" altLang="en-US"/>
            </a:p>
          </p:txBody>
        </p:sp>
        <p:sp>
          <p:nvSpPr>
            <p:cNvPr id="407" name="Rectangle 54"/>
            <p:cNvSpPr>
              <a:spLocks noChangeArrowheads="1"/>
            </p:cNvSpPr>
            <p:nvPr/>
          </p:nvSpPr>
          <p:spPr bwMode="auto">
            <a:xfrm>
              <a:off x="1619664" y="1234347"/>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chemeClr val="bg1"/>
                  </a:solidFill>
                </a:rPr>
                <a:t>04</a:t>
              </a:r>
              <a:endParaRPr lang="zh-CN" altLang="en-US" sz="2400" b="1" dirty="0">
                <a:solidFill>
                  <a:schemeClr val="bg1"/>
                </a:solidFill>
              </a:endParaRPr>
            </a:p>
          </p:txBody>
        </p:sp>
      </p:grpSp>
    </p:spTree>
    <p:extLst>
      <p:ext uri="{BB962C8B-B14F-4D97-AF65-F5344CB8AC3E}">
        <p14:creationId xmlns:p14="http://schemas.microsoft.com/office/powerpoint/2010/main" val="880589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solidFill>
                  <a:srgbClr val="000000"/>
                </a:solidFill>
                <a:latin typeface="+mn-ea"/>
              </a:rPr>
              <a:t>1 RFID</a:t>
            </a:r>
            <a:r>
              <a:rPr lang="zh-CN" altLang="en-US" dirty="0" smtClean="0">
                <a:solidFill>
                  <a:srgbClr val="000000"/>
                </a:solidFill>
                <a:latin typeface="+mn-ea"/>
              </a:rPr>
              <a:t>技术基础知识</a:t>
            </a:r>
            <a:endParaRPr lang="zh-CN" altLang="en-US" dirty="0"/>
          </a:p>
        </p:txBody>
      </p:sp>
      <p:sp>
        <p:nvSpPr>
          <p:cNvPr id="152" name="TextBox 2"/>
          <p:cNvSpPr txBox="1"/>
          <p:nvPr/>
        </p:nvSpPr>
        <p:spPr>
          <a:xfrm>
            <a:off x="179512" y="1030534"/>
            <a:ext cx="864096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a:solidFill>
                  <a:schemeClr val="tx1"/>
                </a:solidFill>
              </a:rPr>
              <a:t>无线射频</a:t>
            </a:r>
            <a:r>
              <a:rPr lang="zh-CN" altLang="en-US" dirty="0" smtClean="0">
                <a:solidFill>
                  <a:schemeClr val="tx1"/>
                </a:solidFill>
              </a:rPr>
              <a:t>识别（</a:t>
            </a:r>
            <a:r>
              <a:rPr lang="en-US" altLang="zh-CN" dirty="0" smtClean="0">
                <a:solidFill>
                  <a:schemeClr val="tx1"/>
                </a:solidFill>
              </a:rPr>
              <a:t>RFID—Radio Frequency Identification</a:t>
            </a:r>
            <a:r>
              <a:rPr lang="zh-CN" altLang="en-US" dirty="0" smtClean="0">
                <a:solidFill>
                  <a:schemeClr val="tx1"/>
                </a:solidFill>
              </a:rPr>
              <a:t>）技术</a:t>
            </a:r>
            <a:r>
              <a:rPr lang="zh-CN" altLang="en-US" dirty="0">
                <a:solidFill>
                  <a:schemeClr val="tx1"/>
                </a:solidFill>
              </a:rPr>
              <a:t>，通过射频信号自动识别目标对象并获取相关数据，是一门具有革命性的自动识别技术。</a:t>
            </a:r>
            <a:r>
              <a:rPr lang="en-US" altLang="zh-CN" dirty="0">
                <a:solidFill>
                  <a:schemeClr val="tx1"/>
                </a:solidFill>
              </a:rPr>
              <a:t>RFID</a:t>
            </a:r>
            <a:r>
              <a:rPr lang="zh-CN" altLang="en-US" dirty="0">
                <a:solidFill>
                  <a:schemeClr val="tx1"/>
                </a:solidFill>
              </a:rPr>
              <a:t>目前在世界上广泛应用于生产、物流、交通、运输、医疗、防伪、跟踪、防伪、设备和资产管理等诸多领域。</a:t>
            </a:r>
            <a:endParaRPr lang="en-US" altLang="zh-CN" dirty="0">
              <a:solidFill>
                <a:schemeClr val="tx1"/>
              </a:solidFill>
              <a:latin typeface="+mj-ea"/>
            </a:endParaRPr>
          </a:p>
        </p:txBody>
      </p:sp>
      <p:pic>
        <p:nvPicPr>
          <p:cNvPr id="63" name="图片 62"/>
          <p:cNvPicPr>
            <a:picLocks noChangeAspect="1"/>
          </p:cNvPicPr>
          <p:nvPr/>
        </p:nvPicPr>
        <p:blipFill>
          <a:blip r:embed="rId3"/>
          <a:stretch>
            <a:fillRect/>
          </a:stretch>
        </p:blipFill>
        <p:spPr>
          <a:xfrm>
            <a:off x="940408" y="4970798"/>
            <a:ext cx="1493354" cy="1354437"/>
          </a:xfrm>
          <a:prstGeom prst="rect">
            <a:avLst/>
          </a:prstGeom>
        </p:spPr>
      </p:pic>
      <p:pic>
        <p:nvPicPr>
          <p:cNvPr id="134" name="图片 1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8419" y="4990855"/>
            <a:ext cx="947805" cy="1314325"/>
          </a:xfrm>
          <a:prstGeom prst="rect">
            <a:avLst/>
          </a:prstGeom>
        </p:spPr>
      </p:pic>
      <p:pic>
        <p:nvPicPr>
          <p:cNvPr id="136" name="图片 135"/>
          <p:cNvPicPr>
            <a:picLocks noChangeAspect="1"/>
          </p:cNvPicPr>
          <p:nvPr/>
        </p:nvPicPr>
        <p:blipFill>
          <a:blip r:embed="rId5"/>
          <a:stretch>
            <a:fillRect/>
          </a:stretch>
        </p:blipFill>
        <p:spPr>
          <a:xfrm rot="5220117">
            <a:off x="5377632" y="3068882"/>
            <a:ext cx="525259" cy="427854"/>
          </a:xfrm>
          <a:prstGeom prst="rect">
            <a:avLst/>
          </a:prstGeom>
        </p:spPr>
      </p:pic>
      <p:pic>
        <p:nvPicPr>
          <p:cNvPr id="3" name="图片 2"/>
          <p:cNvPicPr>
            <a:picLocks noChangeAspect="1"/>
          </p:cNvPicPr>
          <p:nvPr/>
        </p:nvPicPr>
        <p:blipFill>
          <a:blip r:embed="rId6"/>
          <a:stretch>
            <a:fillRect/>
          </a:stretch>
        </p:blipFill>
        <p:spPr>
          <a:xfrm>
            <a:off x="8095491" y="3512890"/>
            <a:ext cx="846438" cy="263782"/>
          </a:xfrm>
          <a:prstGeom prst="rect">
            <a:avLst/>
          </a:prstGeom>
        </p:spPr>
      </p:pic>
      <p:sp>
        <p:nvSpPr>
          <p:cNvPr id="4" name="文本框 3"/>
          <p:cNvSpPr txBox="1"/>
          <p:nvPr/>
        </p:nvSpPr>
        <p:spPr>
          <a:xfrm>
            <a:off x="7964712" y="3776672"/>
            <a:ext cx="1107996" cy="369332"/>
          </a:xfrm>
          <a:prstGeom prst="rect">
            <a:avLst/>
          </a:prstGeom>
          <a:noFill/>
        </p:spPr>
        <p:txBody>
          <a:bodyPr wrap="none" rtlCol="0">
            <a:spAutoFit/>
          </a:bodyPr>
          <a:lstStyle/>
          <a:p>
            <a:r>
              <a:rPr lang="zh-CN" altLang="en-US" dirty="0" smtClean="0"/>
              <a:t>电子标签</a:t>
            </a:r>
            <a:endParaRPr lang="zh-CN" altLang="en-US" dirty="0"/>
          </a:p>
        </p:txBody>
      </p:sp>
      <p:sp>
        <p:nvSpPr>
          <p:cNvPr id="5" name="矩形 4"/>
          <p:cNvSpPr/>
          <p:nvPr/>
        </p:nvSpPr>
        <p:spPr>
          <a:xfrm>
            <a:off x="3768055" y="3430729"/>
            <a:ext cx="1368152" cy="6593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阅读器</a:t>
            </a:r>
            <a:endParaRPr lang="zh-CN" altLang="en-US" dirty="0"/>
          </a:p>
        </p:txBody>
      </p:sp>
      <p:sp>
        <p:nvSpPr>
          <p:cNvPr id="8" name="矩形 7"/>
          <p:cNvSpPr/>
          <p:nvPr/>
        </p:nvSpPr>
        <p:spPr>
          <a:xfrm>
            <a:off x="7913260" y="3440639"/>
            <a:ext cx="1210899" cy="672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5" idx="3"/>
          </p:cNvCxnSpPr>
          <p:nvPr/>
        </p:nvCxnSpPr>
        <p:spPr>
          <a:xfrm>
            <a:off x="5136207" y="3760415"/>
            <a:ext cx="360040" cy="6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409204" y="3770326"/>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496247" y="3277514"/>
            <a:ext cx="0" cy="482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409204" y="3287425"/>
            <a:ext cx="0" cy="482901"/>
          </a:xfrm>
          <a:prstGeom prst="line">
            <a:avLst/>
          </a:prstGeom>
        </p:spPr>
        <p:style>
          <a:lnRef idx="1">
            <a:schemeClr val="accent1"/>
          </a:lnRef>
          <a:fillRef idx="0">
            <a:schemeClr val="accent1"/>
          </a:fillRef>
          <a:effectRef idx="0">
            <a:schemeClr val="accent1"/>
          </a:effectRef>
          <a:fontRef idx="minor">
            <a:schemeClr val="tx1"/>
          </a:fontRef>
        </p:style>
      </p:cxnSp>
      <p:pic>
        <p:nvPicPr>
          <p:cNvPr id="169" name="图片 168"/>
          <p:cNvPicPr>
            <a:picLocks noChangeAspect="1"/>
          </p:cNvPicPr>
          <p:nvPr/>
        </p:nvPicPr>
        <p:blipFill>
          <a:blip r:embed="rId5"/>
          <a:stretch>
            <a:fillRect/>
          </a:stretch>
        </p:blipFill>
        <p:spPr>
          <a:xfrm rot="16200000">
            <a:off x="6932648" y="3135858"/>
            <a:ext cx="525259" cy="427854"/>
          </a:xfrm>
          <a:prstGeom prst="rect">
            <a:avLst/>
          </a:prstGeom>
        </p:spPr>
      </p:pic>
      <p:sp>
        <p:nvSpPr>
          <p:cNvPr id="17" name="左右箭头 16"/>
          <p:cNvSpPr/>
          <p:nvPr/>
        </p:nvSpPr>
        <p:spPr>
          <a:xfrm>
            <a:off x="6113137" y="3440639"/>
            <a:ext cx="628967" cy="167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6141861" y="4001443"/>
            <a:ext cx="629697" cy="177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右箭头 173"/>
          <p:cNvSpPr/>
          <p:nvPr/>
        </p:nvSpPr>
        <p:spPr>
          <a:xfrm>
            <a:off x="6141861" y="4571722"/>
            <a:ext cx="629697" cy="177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104454" y="2950360"/>
            <a:ext cx="646331" cy="369332"/>
          </a:xfrm>
          <a:prstGeom prst="rect">
            <a:avLst/>
          </a:prstGeom>
          <a:noFill/>
        </p:spPr>
        <p:txBody>
          <a:bodyPr wrap="none" rtlCol="0">
            <a:spAutoFit/>
          </a:bodyPr>
          <a:lstStyle/>
          <a:p>
            <a:r>
              <a:rPr lang="zh-CN" altLang="en-US" dirty="0" smtClean="0"/>
              <a:t>数据</a:t>
            </a:r>
            <a:endParaRPr lang="zh-CN" altLang="en-US" dirty="0"/>
          </a:p>
        </p:txBody>
      </p:sp>
      <p:sp>
        <p:nvSpPr>
          <p:cNvPr id="176" name="文本框 175"/>
          <p:cNvSpPr txBox="1"/>
          <p:nvPr/>
        </p:nvSpPr>
        <p:spPr>
          <a:xfrm>
            <a:off x="6092867" y="3669857"/>
            <a:ext cx="646331" cy="369332"/>
          </a:xfrm>
          <a:prstGeom prst="rect">
            <a:avLst/>
          </a:prstGeom>
          <a:noFill/>
        </p:spPr>
        <p:txBody>
          <a:bodyPr wrap="none" rtlCol="0">
            <a:spAutoFit/>
          </a:bodyPr>
          <a:lstStyle/>
          <a:p>
            <a:r>
              <a:rPr lang="zh-CN" altLang="en-US" dirty="0"/>
              <a:t>能量</a:t>
            </a:r>
          </a:p>
        </p:txBody>
      </p:sp>
      <p:sp>
        <p:nvSpPr>
          <p:cNvPr id="199" name="文本框 198"/>
          <p:cNvSpPr txBox="1"/>
          <p:nvPr/>
        </p:nvSpPr>
        <p:spPr>
          <a:xfrm>
            <a:off x="6131619" y="4178758"/>
            <a:ext cx="646331" cy="369332"/>
          </a:xfrm>
          <a:prstGeom prst="rect">
            <a:avLst/>
          </a:prstGeom>
          <a:noFill/>
        </p:spPr>
        <p:txBody>
          <a:bodyPr wrap="none" rtlCol="0">
            <a:spAutoFit/>
          </a:bodyPr>
          <a:lstStyle/>
          <a:p>
            <a:r>
              <a:rPr lang="zh-CN" altLang="en-US" dirty="0"/>
              <a:t>时序</a:t>
            </a:r>
          </a:p>
        </p:txBody>
      </p:sp>
      <p:cxnSp>
        <p:nvCxnSpPr>
          <p:cNvPr id="21" name="直接箭头连接符 20"/>
          <p:cNvCxnSpPr>
            <a:endCxn id="5" idx="2"/>
          </p:cNvCxnSpPr>
          <p:nvPr/>
        </p:nvCxnSpPr>
        <p:spPr>
          <a:xfrm flipH="1" flipV="1">
            <a:off x="4452131" y="4090101"/>
            <a:ext cx="2424125" cy="17196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4" idx="2"/>
          </p:cNvCxnSpPr>
          <p:nvPr/>
        </p:nvCxnSpPr>
        <p:spPr>
          <a:xfrm flipV="1">
            <a:off x="6876256" y="4146004"/>
            <a:ext cx="1642454" cy="1663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695952" y="5860681"/>
            <a:ext cx="3124520" cy="369332"/>
          </a:xfrm>
          <a:prstGeom prst="rect">
            <a:avLst/>
          </a:prstGeom>
          <a:noFill/>
        </p:spPr>
        <p:txBody>
          <a:bodyPr wrap="square" rtlCol="0">
            <a:spAutoFit/>
          </a:bodyPr>
          <a:lstStyle/>
          <a:p>
            <a:r>
              <a:rPr lang="zh-CN" altLang="en-US" dirty="0" smtClean="0"/>
              <a:t>耦合元件（微波天线、线圈）</a:t>
            </a:r>
            <a:endParaRPr lang="zh-CN" altLang="en-US" dirty="0"/>
          </a:p>
        </p:txBody>
      </p:sp>
      <p:sp>
        <p:nvSpPr>
          <p:cNvPr id="27" name="上下箭头 26"/>
          <p:cNvSpPr/>
          <p:nvPr/>
        </p:nvSpPr>
        <p:spPr>
          <a:xfrm>
            <a:off x="4332045" y="4283191"/>
            <a:ext cx="240171" cy="6633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02211" y="6305180"/>
            <a:ext cx="1368152" cy="369332"/>
          </a:xfrm>
          <a:prstGeom prst="rect">
            <a:avLst/>
          </a:prstGeom>
          <a:noFill/>
        </p:spPr>
        <p:txBody>
          <a:bodyPr wrap="square" rtlCol="0">
            <a:spAutoFit/>
          </a:bodyPr>
          <a:lstStyle/>
          <a:p>
            <a:r>
              <a:rPr lang="zh-CN" altLang="en-US" dirty="0" smtClean="0"/>
              <a:t>应用系统</a:t>
            </a:r>
            <a:endParaRPr lang="zh-CN" altLang="en-US" dirty="0"/>
          </a:p>
        </p:txBody>
      </p:sp>
      <p:sp>
        <p:nvSpPr>
          <p:cNvPr id="30" name="文本框 29"/>
          <p:cNvSpPr txBox="1"/>
          <p:nvPr/>
        </p:nvSpPr>
        <p:spPr>
          <a:xfrm>
            <a:off x="237556" y="2542102"/>
            <a:ext cx="3172213" cy="646331"/>
          </a:xfrm>
          <a:prstGeom prst="rect">
            <a:avLst/>
          </a:prstGeom>
          <a:noFill/>
        </p:spPr>
        <p:txBody>
          <a:bodyPr wrap="square" rtlCol="0">
            <a:spAutoFit/>
          </a:bodyPr>
          <a:lstStyle/>
          <a:p>
            <a:r>
              <a:rPr lang="zh-CN" altLang="en-US" dirty="0" smtClean="0"/>
              <a:t>一个简单的</a:t>
            </a:r>
            <a:r>
              <a:rPr lang="en-US" altLang="zh-CN" dirty="0" smtClean="0"/>
              <a:t>RFID</a:t>
            </a:r>
            <a:r>
              <a:rPr lang="zh-CN" altLang="en-US" dirty="0" smtClean="0"/>
              <a:t>系统由四部分组成：</a:t>
            </a:r>
            <a:endParaRPr lang="zh-CN" altLang="en-US" dirty="0"/>
          </a:p>
        </p:txBody>
      </p:sp>
      <p:sp>
        <p:nvSpPr>
          <p:cNvPr id="31" name="文本框 30"/>
          <p:cNvSpPr txBox="1"/>
          <p:nvPr/>
        </p:nvSpPr>
        <p:spPr>
          <a:xfrm>
            <a:off x="1155211" y="3188433"/>
            <a:ext cx="2016224" cy="1200329"/>
          </a:xfrm>
          <a:prstGeom prst="rect">
            <a:avLst/>
          </a:prstGeom>
          <a:noFill/>
        </p:spPr>
        <p:txBody>
          <a:bodyPr wrap="square" rtlCol="0">
            <a:spAutoFit/>
          </a:bodyPr>
          <a:lstStyle/>
          <a:p>
            <a:r>
              <a:rPr lang="en-US" altLang="zh-CN" dirty="0" smtClean="0"/>
              <a:t>-</a:t>
            </a:r>
            <a:r>
              <a:rPr lang="zh-CN" altLang="en-US" dirty="0" smtClean="0"/>
              <a:t>电子标签（</a:t>
            </a:r>
            <a:r>
              <a:rPr lang="en-US" altLang="zh-CN" dirty="0" smtClean="0"/>
              <a:t>Tag</a:t>
            </a:r>
            <a:r>
              <a:rPr lang="zh-CN" altLang="en-US" dirty="0" smtClean="0"/>
              <a:t>）</a:t>
            </a:r>
            <a:endParaRPr lang="en-US" altLang="zh-CN" dirty="0" smtClean="0"/>
          </a:p>
          <a:p>
            <a:r>
              <a:rPr lang="en-US" altLang="zh-CN" dirty="0" smtClean="0"/>
              <a:t>-</a:t>
            </a:r>
            <a:r>
              <a:rPr lang="zh-CN" altLang="en-US" dirty="0" smtClean="0"/>
              <a:t>阅读器（</a:t>
            </a:r>
            <a:r>
              <a:rPr lang="en-US" altLang="zh-CN" dirty="0" smtClean="0"/>
              <a:t>Reader</a:t>
            </a:r>
            <a:r>
              <a:rPr lang="zh-CN" altLang="en-US" dirty="0" smtClean="0"/>
              <a:t>）</a:t>
            </a:r>
            <a:endParaRPr lang="en-US" altLang="zh-CN" dirty="0" smtClean="0"/>
          </a:p>
          <a:p>
            <a:r>
              <a:rPr lang="en-US" altLang="zh-CN" dirty="0" smtClean="0"/>
              <a:t>-</a:t>
            </a:r>
            <a:r>
              <a:rPr lang="zh-CN" altLang="en-US" dirty="0" smtClean="0"/>
              <a:t>天线（</a:t>
            </a:r>
            <a:r>
              <a:rPr lang="en-US" altLang="zh-CN" dirty="0" smtClean="0"/>
              <a:t>Antenna</a:t>
            </a:r>
            <a:r>
              <a:rPr lang="zh-CN" altLang="en-US" dirty="0" smtClean="0"/>
              <a:t>）</a:t>
            </a:r>
            <a:endParaRPr lang="en-US" altLang="zh-CN" dirty="0" smtClean="0"/>
          </a:p>
          <a:p>
            <a:r>
              <a:rPr lang="en-US" altLang="zh-CN" dirty="0" smtClean="0"/>
              <a:t>-</a:t>
            </a:r>
            <a:r>
              <a:rPr lang="zh-CN" altLang="en-US" dirty="0" smtClean="0"/>
              <a:t>应用系统</a:t>
            </a:r>
            <a:endParaRPr lang="zh-CN" altLang="en-US" dirty="0"/>
          </a:p>
        </p:txBody>
      </p:sp>
    </p:spTree>
    <p:extLst>
      <p:ext uri="{BB962C8B-B14F-4D97-AF65-F5344CB8AC3E}">
        <p14:creationId xmlns:p14="http://schemas.microsoft.com/office/powerpoint/2010/main" val="2538414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2 RFID</a:t>
            </a:r>
            <a:r>
              <a:rPr lang="zh-CN" altLang="en-US" dirty="0"/>
              <a:t>工序监控实验目的</a:t>
            </a:r>
          </a:p>
        </p:txBody>
      </p:sp>
      <p:sp>
        <p:nvSpPr>
          <p:cNvPr id="3" name="矩形 2"/>
          <p:cNvSpPr/>
          <p:nvPr/>
        </p:nvSpPr>
        <p:spPr bwMode="auto">
          <a:xfrm>
            <a:off x="570907" y="1223401"/>
            <a:ext cx="2262494" cy="1368152"/>
          </a:xfrm>
          <a:prstGeom prst="rect">
            <a:avLst/>
          </a:prstGeom>
          <a:solidFill>
            <a:srgbClr val="9CD8E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dirty="0">
                <a:latin typeface="微软雅黑" pitchFamily="34" charset="-122"/>
                <a:ea typeface="微软雅黑" pitchFamily="34" charset="-122"/>
              </a:rPr>
              <a:t>目的</a:t>
            </a:r>
            <a:endParaRPr kumimoji="1" lang="zh-CN" altLang="en-US" sz="240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 name="矩形 3"/>
          <p:cNvSpPr/>
          <p:nvPr/>
        </p:nvSpPr>
        <p:spPr bwMode="auto">
          <a:xfrm>
            <a:off x="2873400" y="1221656"/>
            <a:ext cx="5766470" cy="1368152"/>
          </a:xfrm>
          <a:prstGeom prst="rect">
            <a:avLst/>
          </a:prstGeom>
          <a:gradFill flip="none" rotWithShape="1">
            <a:gsLst>
              <a:gs pos="0">
                <a:schemeClr val="bg1"/>
              </a:gs>
              <a:gs pos="0">
                <a:schemeClr val="accent3">
                  <a:lumMod val="20000"/>
                  <a:lumOff val="8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indent="-285750">
              <a:lnSpc>
                <a:spcPct val="150000"/>
              </a:lnSpc>
              <a:buFont typeface="Arial" pitchFamily="34" charset="0"/>
              <a:buChar char="•"/>
            </a:pPr>
            <a:r>
              <a:rPr lang="zh-CN" altLang="zh-CN" dirty="0"/>
              <a:t>了解</a:t>
            </a:r>
            <a:r>
              <a:rPr lang="en-US" altLang="zh-CN" dirty="0"/>
              <a:t>RFID</a:t>
            </a:r>
            <a:r>
              <a:rPr lang="zh-CN" altLang="zh-CN" dirty="0"/>
              <a:t>系统的组成、工作原理</a:t>
            </a:r>
            <a:r>
              <a:rPr lang="zh-CN" altLang="zh-CN" dirty="0" smtClean="0"/>
              <a:t>及其应用</a:t>
            </a:r>
            <a:r>
              <a:rPr lang="zh-CN" altLang="en-US" dirty="0" smtClean="0"/>
              <a:t>。</a:t>
            </a:r>
            <a:endParaRPr lang="en-US" altLang="zh-CN" dirty="0"/>
          </a:p>
          <a:p>
            <a:pPr marL="285750" indent="-285750">
              <a:buFont typeface="Arial" pitchFamily="34" charset="0"/>
              <a:buChar char="•"/>
            </a:pPr>
            <a:r>
              <a:rPr lang="zh-CN" altLang="zh-CN" dirty="0" smtClean="0">
                <a:latin typeface="微软雅黑" pitchFamily="34" charset="-122"/>
                <a:ea typeface="微软雅黑" pitchFamily="34" charset="-122"/>
              </a:rPr>
              <a:t>通过现场动手实验，了解</a:t>
            </a:r>
            <a:r>
              <a:rPr lang="en-US" altLang="zh-CN" dirty="0" smtClean="0">
                <a:latin typeface="微软雅黑" pitchFamily="34" charset="-122"/>
                <a:ea typeface="微软雅黑" pitchFamily="34" charset="-122"/>
              </a:rPr>
              <a:t>RFID</a:t>
            </a:r>
            <a:r>
              <a:rPr lang="zh-CN" altLang="zh-CN" dirty="0" smtClean="0">
                <a:latin typeface="微软雅黑" pitchFamily="34" charset="-122"/>
                <a:ea typeface="微软雅黑" pitchFamily="34" charset="-122"/>
              </a:rPr>
              <a:t>系统是如何在工序监控中</a:t>
            </a:r>
            <a:r>
              <a:rPr lang="zh-CN" altLang="zh-CN" dirty="0" smtClean="0">
                <a:solidFill>
                  <a:srgbClr val="FF0000"/>
                </a:solidFill>
                <a:latin typeface="微软雅黑" pitchFamily="34" charset="-122"/>
                <a:ea typeface="微软雅黑" pitchFamily="34" charset="-122"/>
              </a:rPr>
              <a:t>应用、部署及实施</a:t>
            </a:r>
            <a:r>
              <a:rPr lang="zh-CN" altLang="zh-CN" dirty="0" smtClean="0">
                <a:latin typeface="微软雅黑" pitchFamily="34" charset="-122"/>
                <a:ea typeface="微软雅黑" pitchFamily="34" charset="-122"/>
              </a:rPr>
              <a:t>，为后续综合实验的方案设计奠定基础</a:t>
            </a:r>
            <a:r>
              <a:rPr lang="zh-CN" altLang="zh-CN" dirty="0" smtClean="0"/>
              <a:t>。</a:t>
            </a:r>
            <a:endParaRPr lang="zh-CN" altLang="zh-CN" sz="1400" dirty="0"/>
          </a:p>
        </p:txBody>
      </p:sp>
      <p:sp>
        <p:nvSpPr>
          <p:cNvPr id="5" name="矩形 4"/>
          <p:cNvSpPr/>
          <p:nvPr/>
        </p:nvSpPr>
        <p:spPr bwMode="auto">
          <a:xfrm>
            <a:off x="523235" y="2842391"/>
            <a:ext cx="2269948" cy="807040"/>
          </a:xfrm>
          <a:prstGeom prst="rect">
            <a:avLst/>
          </a:prstGeom>
          <a:solidFill>
            <a:srgbClr val="FDD26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smtClean="0">
                <a:latin typeface="微软雅黑" pitchFamily="34" charset="-122"/>
                <a:ea typeface="微软雅黑" pitchFamily="34" charset="-122"/>
              </a:rPr>
              <a:t>输入</a:t>
            </a:r>
            <a:endParaRPr kumimoji="1" lang="zh-CN" altLang="en-US" sz="320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7" name="矩形 6"/>
          <p:cNvSpPr/>
          <p:nvPr/>
        </p:nvSpPr>
        <p:spPr bwMode="auto">
          <a:xfrm>
            <a:off x="6476535" y="2767494"/>
            <a:ext cx="2166430" cy="663054"/>
          </a:xfrm>
          <a:prstGeom prst="rect">
            <a:avLst/>
          </a:prstGeom>
          <a:solidFill>
            <a:srgbClr val="C0E6C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dirty="0" smtClean="0">
                <a:latin typeface="微软雅黑" pitchFamily="34" charset="-122"/>
                <a:ea typeface="微软雅黑" pitchFamily="34" charset="-122"/>
              </a:rPr>
              <a:t>输出</a:t>
            </a:r>
            <a:endParaRPr kumimoji="1" lang="zh-CN" altLang="en-US" sz="240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8" name="矩形 7"/>
          <p:cNvSpPr/>
          <p:nvPr/>
        </p:nvSpPr>
        <p:spPr bwMode="auto">
          <a:xfrm>
            <a:off x="6479630" y="3446231"/>
            <a:ext cx="2160240" cy="2426730"/>
          </a:xfrm>
          <a:prstGeom prst="rect">
            <a:avLst/>
          </a:prstGeom>
          <a:gradFill flip="none" rotWithShape="1">
            <a:gsLst>
              <a:gs pos="0">
                <a:schemeClr val="bg1"/>
              </a:gs>
              <a:gs pos="0">
                <a:schemeClr val="accent3">
                  <a:lumMod val="20000"/>
                  <a:lumOff val="8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实时可视化的零件工序监控信息</a:t>
            </a:r>
            <a:endParaRPr lang="en-US" altLang="zh-CN" sz="1800"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零件、工序、机床的实时数据统计信息</a:t>
            </a:r>
            <a:endParaRPr lang="en-US" altLang="zh-CN" dirty="0" smtClean="0">
              <a:latin typeface="微软雅黑" pitchFamily="34" charset="-122"/>
              <a:ea typeface="微软雅黑" pitchFamily="34" charset="-122"/>
            </a:endParaRPr>
          </a:p>
        </p:txBody>
      </p:sp>
      <p:sp>
        <p:nvSpPr>
          <p:cNvPr id="48" name="矩形 47"/>
          <p:cNvSpPr/>
          <p:nvPr/>
        </p:nvSpPr>
        <p:spPr>
          <a:xfrm>
            <a:off x="523746" y="3596190"/>
            <a:ext cx="2269949" cy="2169825"/>
          </a:xfrm>
          <a:prstGeom prst="rect">
            <a:avLst/>
          </a:prstGeom>
          <a:solidFill>
            <a:schemeClr val="accent3">
              <a:lumMod val="20000"/>
              <a:lumOff val="80000"/>
            </a:schemeClr>
          </a:solidFill>
        </p:spPr>
        <p:txBody>
          <a:bodyPr wrap="square">
            <a:spAutoFit/>
          </a:bodyPr>
          <a:lstStyle/>
          <a:p>
            <a:pPr marL="285750" indent="-285750">
              <a:lnSpc>
                <a:spcPct val="150000"/>
              </a:lnSpc>
              <a:buFont typeface="Arial" pitchFamily="34" charset="0"/>
              <a:buChar char="•"/>
            </a:pPr>
            <a:r>
              <a:rPr lang="en-US" altLang="zh-CN" dirty="0" err="1">
                <a:latin typeface="微软雅黑" pitchFamily="34" charset="-122"/>
                <a:ea typeface="微软雅黑" pitchFamily="34" charset="-122"/>
              </a:rPr>
              <a:t>Rfid</a:t>
            </a:r>
            <a:r>
              <a:rPr lang="zh-CN" altLang="en-US" dirty="0">
                <a:latin typeface="微软雅黑" pitchFamily="34" charset="-122"/>
                <a:ea typeface="微软雅黑" pitchFamily="34" charset="-122"/>
              </a:rPr>
              <a:t>设备与机床的绑定关系</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零件的信息</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零件工序</a:t>
            </a:r>
            <a:r>
              <a:rPr lang="zh-CN" altLang="en-US" dirty="0" smtClean="0">
                <a:latin typeface="微软雅黑" pitchFamily="34" charset="-122"/>
                <a:ea typeface="微软雅黑" pitchFamily="34" charset="-122"/>
              </a:rPr>
              <a:t>信息</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endParaRPr lang="en-US" altLang="zh-CN" dirty="0">
              <a:latin typeface="微软雅黑" pitchFamily="34" charset="-122"/>
              <a:ea typeface="微软雅黑" pitchFamily="34" charset="-122"/>
            </a:endParaRPr>
          </a:p>
        </p:txBody>
      </p:sp>
      <p:grpSp>
        <p:nvGrpSpPr>
          <p:cNvPr id="35" name="Group 4"/>
          <p:cNvGrpSpPr/>
          <p:nvPr/>
        </p:nvGrpSpPr>
        <p:grpSpPr>
          <a:xfrm>
            <a:off x="2132666" y="2928930"/>
            <a:ext cx="5004387" cy="3116143"/>
            <a:chOff x="2055813" y="-3175"/>
            <a:chExt cx="7924800" cy="4964113"/>
          </a:xfrm>
        </p:grpSpPr>
        <p:sp>
          <p:nvSpPr>
            <p:cNvPr id="36" name="Freeform 5"/>
            <p:cNvSpPr>
              <a:spLocks/>
            </p:cNvSpPr>
            <p:nvPr/>
          </p:nvSpPr>
          <p:spPr bwMode="auto">
            <a:xfrm>
              <a:off x="3487738" y="955675"/>
              <a:ext cx="1449388" cy="3046413"/>
            </a:xfrm>
            <a:custGeom>
              <a:avLst/>
              <a:gdLst>
                <a:gd name="T0" fmla="*/ 132 w 540"/>
                <a:gd name="T1" fmla="*/ 717 h 1134"/>
                <a:gd name="T2" fmla="*/ 4 w 540"/>
                <a:gd name="T3" fmla="*/ 771 h 1134"/>
                <a:gd name="T4" fmla="*/ 140 w 540"/>
                <a:gd name="T5" fmla="*/ 1089 h 1134"/>
                <a:gd name="T6" fmla="*/ 268 w 540"/>
                <a:gd name="T7" fmla="*/ 1035 h 1134"/>
                <a:gd name="T8" fmla="*/ 351 w 540"/>
                <a:gd name="T9" fmla="*/ 1134 h 1134"/>
                <a:gd name="T10" fmla="*/ 540 w 540"/>
                <a:gd name="T11" fmla="*/ 947 h 1134"/>
                <a:gd name="T12" fmla="*/ 427 w 540"/>
                <a:gd name="T13" fmla="*/ 779 h 1134"/>
                <a:gd name="T14" fmla="*/ 540 w 540"/>
                <a:gd name="T15" fmla="*/ 187 h 1134"/>
                <a:gd name="T16" fmla="*/ 351 w 540"/>
                <a:gd name="T17" fmla="*/ 0 h 1134"/>
                <a:gd name="T18" fmla="*/ 258 w 540"/>
                <a:gd name="T19" fmla="*/ 113 h 1134"/>
                <a:gd name="T20" fmla="*/ 129 w 540"/>
                <a:gd name="T21" fmla="*/ 61 h 1134"/>
                <a:gd name="T22" fmla="*/ 0 w 540"/>
                <a:gd name="T23" fmla="*/ 382 h 1134"/>
                <a:gd name="T24" fmla="*/ 129 w 540"/>
                <a:gd name="T25" fmla="*/ 434 h 1134"/>
                <a:gd name="T26" fmla="*/ 132 w 540"/>
                <a:gd name="T27" fmla="*/ 717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4">
                  <a:moveTo>
                    <a:pt x="132" y="717"/>
                  </a:moveTo>
                  <a:cubicBezTo>
                    <a:pt x="4" y="771"/>
                    <a:pt x="4" y="771"/>
                    <a:pt x="4" y="771"/>
                  </a:cubicBezTo>
                  <a:cubicBezTo>
                    <a:pt x="140" y="1089"/>
                    <a:pt x="140" y="1089"/>
                    <a:pt x="140" y="1089"/>
                  </a:cubicBezTo>
                  <a:cubicBezTo>
                    <a:pt x="268" y="1035"/>
                    <a:pt x="268" y="1035"/>
                    <a:pt x="268" y="1035"/>
                  </a:cubicBezTo>
                  <a:cubicBezTo>
                    <a:pt x="293" y="1070"/>
                    <a:pt x="321" y="1103"/>
                    <a:pt x="351" y="1134"/>
                  </a:cubicBezTo>
                  <a:cubicBezTo>
                    <a:pt x="540" y="947"/>
                    <a:pt x="540" y="947"/>
                    <a:pt x="540" y="947"/>
                  </a:cubicBezTo>
                  <a:cubicBezTo>
                    <a:pt x="493" y="899"/>
                    <a:pt x="454" y="843"/>
                    <a:pt x="427" y="779"/>
                  </a:cubicBezTo>
                  <a:cubicBezTo>
                    <a:pt x="339" y="571"/>
                    <a:pt x="391" y="339"/>
                    <a:pt x="540" y="187"/>
                  </a:cubicBezTo>
                  <a:cubicBezTo>
                    <a:pt x="351" y="0"/>
                    <a:pt x="351" y="0"/>
                    <a:pt x="351" y="0"/>
                  </a:cubicBezTo>
                  <a:cubicBezTo>
                    <a:pt x="317" y="35"/>
                    <a:pt x="286" y="73"/>
                    <a:pt x="258" y="113"/>
                  </a:cubicBezTo>
                  <a:cubicBezTo>
                    <a:pt x="129" y="61"/>
                    <a:pt x="129" y="61"/>
                    <a:pt x="129" y="61"/>
                  </a:cubicBezTo>
                  <a:cubicBezTo>
                    <a:pt x="0" y="382"/>
                    <a:pt x="0" y="382"/>
                    <a:pt x="0" y="382"/>
                  </a:cubicBezTo>
                  <a:cubicBezTo>
                    <a:pt x="129" y="434"/>
                    <a:pt x="129" y="434"/>
                    <a:pt x="129" y="434"/>
                  </a:cubicBezTo>
                  <a:cubicBezTo>
                    <a:pt x="113" y="528"/>
                    <a:pt x="114" y="623"/>
                    <a:pt x="132" y="71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p:cNvSpPr>
              <a:spLocks/>
            </p:cNvSpPr>
            <p:nvPr/>
          </p:nvSpPr>
          <p:spPr bwMode="auto">
            <a:xfrm>
              <a:off x="6996113" y="955675"/>
              <a:ext cx="1450975" cy="3046413"/>
            </a:xfrm>
            <a:custGeom>
              <a:avLst/>
              <a:gdLst>
                <a:gd name="T0" fmla="*/ 189 w 540"/>
                <a:gd name="T1" fmla="*/ 1134 h 1134"/>
                <a:gd name="T2" fmla="*/ 282 w 540"/>
                <a:gd name="T3" fmla="*/ 1021 h 1134"/>
                <a:gd name="T4" fmla="*/ 411 w 540"/>
                <a:gd name="T5" fmla="*/ 1073 h 1134"/>
                <a:gd name="T6" fmla="*/ 540 w 540"/>
                <a:gd name="T7" fmla="*/ 752 h 1134"/>
                <a:gd name="T8" fmla="*/ 411 w 540"/>
                <a:gd name="T9" fmla="*/ 700 h 1134"/>
                <a:gd name="T10" fmla="*/ 408 w 540"/>
                <a:gd name="T11" fmla="*/ 418 h 1134"/>
                <a:gd name="T12" fmla="*/ 536 w 540"/>
                <a:gd name="T13" fmla="*/ 363 h 1134"/>
                <a:gd name="T14" fmla="*/ 401 w 540"/>
                <a:gd name="T15" fmla="*/ 45 h 1134"/>
                <a:gd name="T16" fmla="*/ 272 w 540"/>
                <a:gd name="T17" fmla="*/ 100 h 1134"/>
                <a:gd name="T18" fmla="*/ 189 w 540"/>
                <a:gd name="T19" fmla="*/ 0 h 1134"/>
                <a:gd name="T20" fmla="*/ 0 w 540"/>
                <a:gd name="T21" fmla="*/ 187 h 1134"/>
                <a:gd name="T22" fmla="*/ 113 w 540"/>
                <a:gd name="T23" fmla="*/ 355 h 1134"/>
                <a:gd name="T24" fmla="*/ 0 w 540"/>
                <a:gd name="T25" fmla="*/ 947 h 1134"/>
                <a:gd name="T26" fmla="*/ 189 w 540"/>
                <a:gd name="T27" fmla="*/ 11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4">
                  <a:moveTo>
                    <a:pt x="189" y="1134"/>
                  </a:moveTo>
                  <a:cubicBezTo>
                    <a:pt x="223" y="1099"/>
                    <a:pt x="254" y="1062"/>
                    <a:pt x="282" y="1021"/>
                  </a:cubicBezTo>
                  <a:cubicBezTo>
                    <a:pt x="411" y="1073"/>
                    <a:pt x="411" y="1073"/>
                    <a:pt x="411" y="1073"/>
                  </a:cubicBezTo>
                  <a:cubicBezTo>
                    <a:pt x="540" y="752"/>
                    <a:pt x="540" y="752"/>
                    <a:pt x="540" y="752"/>
                  </a:cubicBezTo>
                  <a:cubicBezTo>
                    <a:pt x="411" y="700"/>
                    <a:pt x="411" y="700"/>
                    <a:pt x="411" y="700"/>
                  </a:cubicBezTo>
                  <a:cubicBezTo>
                    <a:pt x="427" y="606"/>
                    <a:pt x="426" y="511"/>
                    <a:pt x="408" y="418"/>
                  </a:cubicBezTo>
                  <a:cubicBezTo>
                    <a:pt x="536" y="363"/>
                    <a:pt x="536" y="363"/>
                    <a:pt x="536" y="363"/>
                  </a:cubicBezTo>
                  <a:cubicBezTo>
                    <a:pt x="401" y="45"/>
                    <a:pt x="401" y="45"/>
                    <a:pt x="401" y="45"/>
                  </a:cubicBezTo>
                  <a:cubicBezTo>
                    <a:pt x="272" y="100"/>
                    <a:pt x="272" y="100"/>
                    <a:pt x="272" y="100"/>
                  </a:cubicBezTo>
                  <a:cubicBezTo>
                    <a:pt x="247" y="64"/>
                    <a:pt x="219" y="31"/>
                    <a:pt x="189" y="0"/>
                  </a:cubicBezTo>
                  <a:cubicBezTo>
                    <a:pt x="0" y="187"/>
                    <a:pt x="0" y="187"/>
                    <a:pt x="0" y="187"/>
                  </a:cubicBezTo>
                  <a:cubicBezTo>
                    <a:pt x="47" y="235"/>
                    <a:pt x="86" y="291"/>
                    <a:pt x="113" y="355"/>
                  </a:cubicBezTo>
                  <a:cubicBezTo>
                    <a:pt x="201" y="563"/>
                    <a:pt x="149" y="796"/>
                    <a:pt x="0" y="947"/>
                  </a:cubicBezTo>
                  <a:lnTo>
                    <a:pt x="189" y="1134"/>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7126288" y="1090613"/>
              <a:ext cx="1200150" cy="2779713"/>
            </a:xfrm>
            <a:custGeom>
              <a:avLst/>
              <a:gdLst>
                <a:gd name="T0" fmla="*/ 140 w 447"/>
                <a:gd name="T1" fmla="*/ 1035 h 1035"/>
                <a:gd name="T2" fmla="*/ 205 w 447"/>
                <a:gd name="T3" fmla="*/ 951 h 1035"/>
                <a:gd name="T4" fmla="*/ 221 w 447"/>
                <a:gd name="T5" fmla="*/ 928 h 1035"/>
                <a:gd name="T6" fmla="*/ 344 w 447"/>
                <a:gd name="T7" fmla="*/ 978 h 1035"/>
                <a:gd name="T8" fmla="*/ 447 w 447"/>
                <a:gd name="T9" fmla="*/ 721 h 1035"/>
                <a:gd name="T10" fmla="*/ 324 w 447"/>
                <a:gd name="T11" fmla="*/ 672 h 1035"/>
                <a:gd name="T12" fmla="*/ 329 w 447"/>
                <a:gd name="T13" fmla="*/ 644 h 1035"/>
                <a:gd name="T14" fmla="*/ 326 w 447"/>
                <a:gd name="T15" fmla="*/ 374 h 1035"/>
                <a:gd name="T16" fmla="*/ 321 w 447"/>
                <a:gd name="T17" fmla="*/ 347 h 1035"/>
                <a:gd name="T18" fmla="*/ 443 w 447"/>
                <a:gd name="T19" fmla="*/ 294 h 1035"/>
                <a:gd name="T20" fmla="*/ 334 w 447"/>
                <a:gd name="T21" fmla="*/ 40 h 1035"/>
                <a:gd name="T22" fmla="*/ 212 w 447"/>
                <a:gd name="T23" fmla="*/ 92 h 1035"/>
                <a:gd name="T24" fmla="*/ 196 w 447"/>
                <a:gd name="T25" fmla="*/ 70 h 1035"/>
                <a:gd name="T26" fmla="*/ 140 w 447"/>
                <a:gd name="T27" fmla="*/ 0 h 1035"/>
                <a:gd name="T28" fmla="*/ 0 w 447"/>
                <a:gd name="T29" fmla="*/ 138 h 1035"/>
                <a:gd name="T30" fmla="*/ 97 w 447"/>
                <a:gd name="T31" fmla="*/ 292 h 1035"/>
                <a:gd name="T32" fmla="*/ 0 w 447"/>
                <a:gd name="T33" fmla="*/ 896 h 1035"/>
                <a:gd name="T34" fmla="*/ 140 w 447"/>
                <a:gd name="T3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7" h="1035">
                  <a:moveTo>
                    <a:pt x="140" y="1035"/>
                  </a:moveTo>
                  <a:cubicBezTo>
                    <a:pt x="164" y="1008"/>
                    <a:pt x="185" y="981"/>
                    <a:pt x="205" y="951"/>
                  </a:cubicBezTo>
                  <a:cubicBezTo>
                    <a:pt x="221" y="928"/>
                    <a:pt x="221" y="928"/>
                    <a:pt x="221" y="928"/>
                  </a:cubicBezTo>
                  <a:cubicBezTo>
                    <a:pt x="344" y="978"/>
                    <a:pt x="344" y="978"/>
                    <a:pt x="344" y="978"/>
                  </a:cubicBezTo>
                  <a:cubicBezTo>
                    <a:pt x="447" y="721"/>
                    <a:pt x="447" y="721"/>
                    <a:pt x="447" y="721"/>
                  </a:cubicBezTo>
                  <a:cubicBezTo>
                    <a:pt x="324" y="672"/>
                    <a:pt x="324" y="672"/>
                    <a:pt x="324" y="672"/>
                  </a:cubicBezTo>
                  <a:cubicBezTo>
                    <a:pt x="329" y="644"/>
                    <a:pt x="329" y="644"/>
                    <a:pt x="329" y="644"/>
                  </a:cubicBezTo>
                  <a:cubicBezTo>
                    <a:pt x="344" y="555"/>
                    <a:pt x="343" y="464"/>
                    <a:pt x="326" y="374"/>
                  </a:cubicBezTo>
                  <a:cubicBezTo>
                    <a:pt x="321" y="347"/>
                    <a:pt x="321" y="347"/>
                    <a:pt x="321" y="347"/>
                  </a:cubicBezTo>
                  <a:cubicBezTo>
                    <a:pt x="443" y="294"/>
                    <a:pt x="443" y="294"/>
                    <a:pt x="443" y="294"/>
                  </a:cubicBezTo>
                  <a:cubicBezTo>
                    <a:pt x="334" y="40"/>
                    <a:pt x="334" y="40"/>
                    <a:pt x="334" y="40"/>
                  </a:cubicBezTo>
                  <a:cubicBezTo>
                    <a:pt x="212" y="92"/>
                    <a:pt x="212" y="92"/>
                    <a:pt x="212" y="92"/>
                  </a:cubicBezTo>
                  <a:cubicBezTo>
                    <a:pt x="196" y="70"/>
                    <a:pt x="196" y="70"/>
                    <a:pt x="196" y="70"/>
                  </a:cubicBezTo>
                  <a:cubicBezTo>
                    <a:pt x="179" y="45"/>
                    <a:pt x="160" y="22"/>
                    <a:pt x="140" y="0"/>
                  </a:cubicBezTo>
                  <a:cubicBezTo>
                    <a:pt x="0" y="138"/>
                    <a:pt x="0" y="138"/>
                    <a:pt x="0" y="138"/>
                  </a:cubicBezTo>
                  <a:cubicBezTo>
                    <a:pt x="40" y="184"/>
                    <a:pt x="73" y="236"/>
                    <a:pt x="97" y="292"/>
                  </a:cubicBezTo>
                  <a:cubicBezTo>
                    <a:pt x="184" y="496"/>
                    <a:pt x="144" y="731"/>
                    <a:pt x="0" y="896"/>
                  </a:cubicBezTo>
                  <a:lnTo>
                    <a:pt x="140" y="103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4429126" y="-3175"/>
              <a:ext cx="3074988" cy="1462088"/>
            </a:xfrm>
            <a:custGeom>
              <a:avLst/>
              <a:gdLst>
                <a:gd name="T0" fmla="*/ 1145 w 1145"/>
                <a:gd name="T1" fmla="*/ 357 h 544"/>
                <a:gd name="T2" fmla="*/ 1026 w 1145"/>
                <a:gd name="T3" fmla="*/ 259 h 544"/>
                <a:gd name="T4" fmla="*/ 1078 w 1145"/>
                <a:gd name="T5" fmla="*/ 129 h 544"/>
                <a:gd name="T6" fmla="*/ 758 w 1145"/>
                <a:gd name="T7" fmla="*/ 0 h 544"/>
                <a:gd name="T8" fmla="*/ 706 w 1145"/>
                <a:gd name="T9" fmla="*/ 130 h 544"/>
                <a:gd name="T10" fmla="*/ 423 w 1145"/>
                <a:gd name="T11" fmla="*/ 133 h 544"/>
                <a:gd name="T12" fmla="*/ 368 w 1145"/>
                <a:gd name="T13" fmla="*/ 4 h 544"/>
                <a:gd name="T14" fmla="*/ 50 w 1145"/>
                <a:gd name="T15" fmla="*/ 140 h 544"/>
                <a:gd name="T16" fmla="*/ 105 w 1145"/>
                <a:gd name="T17" fmla="*/ 268 h 544"/>
                <a:gd name="T18" fmla="*/ 0 w 1145"/>
                <a:gd name="T19" fmla="*/ 357 h 544"/>
                <a:gd name="T20" fmla="*/ 189 w 1145"/>
                <a:gd name="T21" fmla="*/ 544 h 544"/>
                <a:gd name="T22" fmla="*/ 361 w 1145"/>
                <a:gd name="T23" fmla="*/ 428 h 544"/>
                <a:gd name="T24" fmla="*/ 361 w 1145"/>
                <a:gd name="T25" fmla="*/ 428 h 544"/>
                <a:gd name="T26" fmla="*/ 572 w 1145"/>
                <a:gd name="T27" fmla="*/ 384 h 544"/>
                <a:gd name="T28" fmla="*/ 956 w 1145"/>
                <a:gd name="T29" fmla="*/ 544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1"/>
                    <a:pt x="1069" y="288"/>
                    <a:pt x="1026" y="259"/>
                  </a:cubicBezTo>
                  <a:cubicBezTo>
                    <a:pt x="1078" y="129"/>
                    <a:pt x="1078" y="129"/>
                    <a:pt x="1078" y="129"/>
                  </a:cubicBezTo>
                  <a:cubicBezTo>
                    <a:pt x="758" y="0"/>
                    <a:pt x="758" y="0"/>
                    <a:pt x="758" y="0"/>
                  </a:cubicBezTo>
                  <a:cubicBezTo>
                    <a:pt x="706" y="130"/>
                    <a:pt x="706" y="130"/>
                    <a:pt x="706" y="130"/>
                  </a:cubicBezTo>
                  <a:cubicBezTo>
                    <a:pt x="612" y="114"/>
                    <a:pt x="516" y="115"/>
                    <a:pt x="423" y="133"/>
                  </a:cubicBezTo>
                  <a:cubicBezTo>
                    <a:pt x="368" y="4"/>
                    <a:pt x="368" y="4"/>
                    <a:pt x="368" y="4"/>
                  </a:cubicBezTo>
                  <a:cubicBezTo>
                    <a:pt x="50" y="140"/>
                    <a:pt x="50" y="140"/>
                    <a:pt x="50" y="140"/>
                  </a:cubicBezTo>
                  <a:cubicBezTo>
                    <a:pt x="105" y="268"/>
                    <a:pt x="105" y="268"/>
                    <a:pt x="105" y="268"/>
                  </a:cubicBezTo>
                  <a:cubicBezTo>
                    <a:pt x="67" y="295"/>
                    <a:pt x="32" y="325"/>
                    <a:pt x="0" y="357"/>
                  </a:cubicBezTo>
                  <a:cubicBezTo>
                    <a:pt x="189" y="544"/>
                    <a:pt x="189" y="544"/>
                    <a:pt x="189" y="544"/>
                  </a:cubicBezTo>
                  <a:cubicBezTo>
                    <a:pt x="237" y="496"/>
                    <a:pt x="295" y="456"/>
                    <a:pt x="361" y="428"/>
                  </a:cubicBezTo>
                  <a:cubicBezTo>
                    <a:pt x="361" y="428"/>
                    <a:pt x="361" y="428"/>
                    <a:pt x="361" y="428"/>
                  </a:cubicBezTo>
                  <a:cubicBezTo>
                    <a:pt x="428" y="399"/>
                    <a:pt x="500" y="384"/>
                    <a:pt x="572" y="384"/>
                  </a:cubicBezTo>
                  <a:cubicBezTo>
                    <a:pt x="719" y="384"/>
                    <a:pt x="857" y="444"/>
                    <a:pt x="956" y="544"/>
                  </a:cubicBezTo>
                  <a:lnTo>
                    <a:pt x="1145" y="35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4429126" y="3500438"/>
              <a:ext cx="3074988" cy="1460500"/>
            </a:xfrm>
            <a:custGeom>
              <a:avLst/>
              <a:gdLst>
                <a:gd name="T0" fmla="*/ 0 w 1145"/>
                <a:gd name="T1" fmla="*/ 187 h 544"/>
                <a:gd name="T2" fmla="*/ 119 w 1145"/>
                <a:gd name="T3" fmla="*/ 285 h 544"/>
                <a:gd name="T4" fmla="*/ 67 w 1145"/>
                <a:gd name="T5" fmla="*/ 415 h 544"/>
                <a:gd name="T6" fmla="*/ 387 w 1145"/>
                <a:gd name="T7" fmla="*/ 544 h 544"/>
                <a:gd name="T8" fmla="*/ 440 w 1145"/>
                <a:gd name="T9" fmla="*/ 414 h 544"/>
                <a:gd name="T10" fmla="*/ 722 w 1145"/>
                <a:gd name="T11" fmla="*/ 411 h 544"/>
                <a:gd name="T12" fmla="*/ 777 w 1145"/>
                <a:gd name="T13" fmla="*/ 540 h 544"/>
                <a:gd name="T14" fmla="*/ 1095 w 1145"/>
                <a:gd name="T15" fmla="*/ 404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3"/>
                    <a:pt x="76" y="256"/>
                    <a:pt x="119" y="285"/>
                  </a:cubicBezTo>
                  <a:cubicBezTo>
                    <a:pt x="67" y="415"/>
                    <a:pt x="67" y="415"/>
                    <a:pt x="67" y="415"/>
                  </a:cubicBezTo>
                  <a:cubicBezTo>
                    <a:pt x="387" y="544"/>
                    <a:pt x="387" y="544"/>
                    <a:pt x="387" y="544"/>
                  </a:cubicBezTo>
                  <a:cubicBezTo>
                    <a:pt x="440" y="414"/>
                    <a:pt x="440" y="414"/>
                    <a:pt x="440" y="414"/>
                  </a:cubicBezTo>
                  <a:cubicBezTo>
                    <a:pt x="533" y="430"/>
                    <a:pt x="629" y="429"/>
                    <a:pt x="722" y="411"/>
                  </a:cubicBezTo>
                  <a:cubicBezTo>
                    <a:pt x="777" y="540"/>
                    <a:pt x="777" y="540"/>
                    <a:pt x="777" y="540"/>
                  </a:cubicBezTo>
                  <a:cubicBezTo>
                    <a:pt x="1095" y="404"/>
                    <a:pt x="1095" y="404"/>
                    <a:pt x="1095" y="404"/>
                  </a:cubicBezTo>
                  <a:cubicBezTo>
                    <a:pt x="1040" y="276"/>
                    <a:pt x="1040" y="276"/>
                    <a:pt x="1040" y="276"/>
                  </a:cubicBezTo>
                  <a:cubicBezTo>
                    <a:pt x="1078" y="249"/>
                    <a:pt x="1113" y="219"/>
                    <a:pt x="1145" y="187"/>
                  </a:cubicBezTo>
                  <a:cubicBezTo>
                    <a:pt x="956" y="0"/>
                    <a:pt x="956" y="0"/>
                    <a:pt x="956" y="0"/>
                  </a:cubicBezTo>
                  <a:cubicBezTo>
                    <a:pt x="908" y="48"/>
                    <a:pt x="850" y="88"/>
                    <a:pt x="784" y="117"/>
                  </a:cubicBezTo>
                  <a:cubicBezTo>
                    <a:pt x="717" y="145"/>
                    <a:pt x="646" y="160"/>
                    <a:pt x="573" y="160"/>
                  </a:cubicBezTo>
                  <a:cubicBezTo>
                    <a:pt x="426" y="160"/>
                    <a:pt x="289" y="101"/>
                    <a:pt x="189" y="0"/>
                  </a:cubicBezTo>
                  <a:lnTo>
                    <a:pt x="0" y="18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4576763" y="3640138"/>
              <a:ext cx="2779713" cy="1200150"/>
            </a:xfrm>
            <a:custGeom>
              <a:avLst/>
              <a:gdLst>
                <a:gd name="T0" fmla="*/ 0 w 1035"/>
                <a:gd name="T1" fmla="*/ 139 h 447"/>
                <a:gd name="T2" fmla="*/ 83 w 1035"/>
                <a:gd name="T3" fmla="*/ 205 h 447"/>
                <a:gd name="T4" fmla="*/ 106 w 1035"/>
                <a:gd name="T5" fmla="*/ 220 h 447"/>
                <a:gd name="T6" fmla="*/ 57 w 1035"/>
                <a:gd name="T7" fmla="*/ 344 h 447"/>
                <a:gd name="T8" fmla="*/ 313 w 1035"/>
                <a:gd name="T9" fmla="*/ 447 h 447"/>
                <a:gd name="T10" fmla="*/ 363 w 1035"/>
                <a:gd name="T11" fmla="*/ 324 h 447"/>
                <a:gd name="T12" fmla="*/ 390 w 1035"/>
                <a:gd name="T13" fmla="*/ 328 h 447"/>
                <a:gd name="T14" fmla="*/ 661 w 1035"/>
                <a:gd name="T15" fmla="*/ 325 h 447"/>
                <a:gd name="T16" fmla="*/ 688 w 1035"/>
                <a:gd name="T17" fmla="*/ 320 h 447"/>
                <a:gd name="T18" fmla="*/ 740 w 1035"/>
                <a:gd name="T19" fmla="*/ 442 h 447"/>
                <a:gd name="T20" fmla="*/ 994 w 1035"/>
                <a:gd name="T21" fmla="*/ 334 h 447"/>
                <a:gd name="T22" fmla="*/ 942 w 1035"/>
                <a:gd name="T23" fmla="*/ 212 h 447"/>
                <a:gd name="T24" fmla="*/ 965 w 1035"/>
                <a:gd name="T25" fmla="*/ 196 h 447"/>
                <a:gd name="T26" fmla="*/ 1035 w 1035"/>
                <a:gd name="T27" fmla="*/ 139 h 447"/>
                <a:gd name="T28" fmla="*/ 897 w 1035"/>
                <a:gd name="T29" fmla="*/ 0 h 447"/>
                <a:gd name="T30" fmla="*/ 743 w 1035"/>
                <a:gd name="T31" fmla="*/ 96 h 447"/>
                <a:gd name="T32" fmla="*/ 139 w 1035"/>
                <a:gd name="T33" fmla="*/ 0 h 447"/>
                <a:gd name="T34" fmla="*/ 0 w 1035"/>
                <a:gd name="T35" fmla="*/ 13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5" h="447">
                  <a:moveTo>
                    <a:pt x="0" y="139"/>
                  </a:moveTo>
                  <a:cubicBezTo>
                    <a:pt x="26" y="163"/>
                    <a:pt x="54" y="185"/>
                    <a:pt x="83" y="205"/>
                  </a:cubicBezTo>
                  <a:cubicBezTo>
                    <a:pt x="106" y="220"/>
                    <a:pt x="106" y="220"/>
                    <a:pt x="106" y="220"/>
                  </a:cubicBezTo>
                  <a:cubicBezTo>
                    <a:pt x="57" y="344"/>
                    <a:pt x="57" y="344"/>
                    <a:pt x="57" y="344"/>
                  </a:cubicBezTo>
                  <a:cubicBezTo>
                    <a:pt x="313" y="447"/>
                    <a:pt x="313" y="447"/>
                    <a:pt x="313" y="447"/>
                  </a:cubicBezTo>
                  <a:cubicBezTo>
                    <a:pt x="363" y="324"/>
                    <a:pt x="363" y="324"/>
                    <a:pt x="363" y="324"/>
                  </a:cubicBezTo>
                  <a:cubicBezTo>
                    <a:pt x="390" y="328"/>
                    <a:pt x="390" y="328"/>
                    <a:pt x="390" y="328"/>
                  </a:cubicBezTo>
                  <a:cubicBezTo>
                    <a:pt x="480" y="343"/>
                    <a:pt x="571" y="342"/>
                    <a:pt x="661" y="325"/>
                  </a:cubicBezTo>
                  <a:cubicBezTo>
                    <a:pt x="688" y="320"/>
                    <a:pt x="688" y="320"/>
                    <a:pt x="688" y="320"/>
                  </a:cubicBezTo>
                  <a:cubicBezTo>
                    <a:pt x="740" y="442"/>
                    <a:pt x="740" y="442"/>
                    <a:pt x="740" y="442"/>
                  </a:cubicBezTo>
                  <a:cubicBezTo>
                    <a:pt x="994" y="334"/>
                    <a:pt x="994" y="334"/>
                    <a:pt x="994" y="334"/>
                  </a:cubicBezTo>
                  <a:cubicBezTo>
                    <a:pt x="942" y="212"/>
                    <a:pt x="942" y="212"/>
                    <a:pt x="942" y="212"/>
                  </a:cubicBezTo>
                  <a:cubicBezTo>
                    <a:pt x="965" y="196"/>
                    <a:pt x="965" y="196"/>
                    <a:pt x="965" y="196"/>
                  </a:cubicBezTo>
                  <a:cubicBezTo>
                    <a:pt x="989" y="178"/>
                    <a:pt x="1013" y="160"/>
                    <a:pt x="1035" y="139"/>
                  </a:cubicBezTo>
                  <a:cubicBezTo>
                    <a:pt x="897" y="0"/>
                    <a:pt x="897" y="0"/>
                    <a:pt x="897" y="0"/>
                  </a:cubicBezTo>
                  <a:cubicBezTo>
                    <a:pt x="851" y="40"/>
                    <a:pt x="799" y="72"/>
                    <a:pt x="743" y="96"/>
                  </a:cubicBezTo>
                  <a:cubicBezTo>
                    <a:pt x="539" y="183"/>
                    <a:pt x="303" y="144"/>
                    <a:pt x="139" y="0"/>
                  </a:cubicBezTo>
                  <a:lnTo>
                    <a:pt x="0" y="13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1"/>
            <p:cNvSpPr>
              <a:spLocks/>
            </p:cNvSpPr>
            <p:nvPr/>
          </p:nvSpPr>
          <p:spPr bwMode="auto">
            <a:xfrm>
              <a:off x="3608388" y="1090613"/>
              <a:ext cx="1200150" cy="2779713"/>
            </a:xfrm>
            <a:custGeom>
              <a:avLst/>
              <a:gdLst>
                <a:gd name="T0" fmla="*/ 307 w 447"/>
                <a:gd name="T1" fmla="*/ 0 h 1035"/>
                <a:gd name="T2" fmla="*/ 242 w 447"/>
                <a:gd name="T3" fmla="*/ 83 h 1035"/>
                <a:gd name="T4" fmla="*/ 226 w 447"/>
                <a:gd name="T5" fmla="*/ 106 h 1035"/>
                <a:gd name="T6" fmla="*/ 103 w 447"/>
                <a:gd name="T7" fmla="*/ 56 h 1035"/>
                <a:gd name="T8" fmla="*/ 0 w 447"/>
                <a:gd name="T9" fmla="*/ 313 h 1035"/>
                <a:gd name="T10" fmla="*/ 123 w 447"/>
                <a:gd name="T11" fmla="*/ 362 h 1035"/>
                <a:gd name="T12" fmla="*/ 118 w 447"/>
                <a:gd name="T13" fmla="*/ 390 h 1035"/>
                <a:gd name="T14" fmla="*/ 121 w 447"/>
                <a:gd name="T15" fmla="*/ 660 h 1035"/>
                <a:gd name="T16" fmla="*/ 126 w 447"/>
                <a:gd name="T17" fmla="*/ 688 h 1035"/>
                <a:gd name="T18" fmla="*/ 4 w 447"/>
                <a:gd name="T19" fmla="*/ 740 h 1035"/>
                <a:gd name="T20" fmla="*/ 113 w 447"/>
                <a:gd name="T21" fmla="*/ 994 h 1035"/>
                <a:gd name="T22" fmla="*/ 235 w 447"/>
                <a:gd name="T23" fmla="*/ 942 h 1035"/>
                <a:gd name="T24" fmla="*/ 251 w 447"/>
                <a:gd name="T25" fmla="*/ 965 h 1035"/>
                <a:gd name="T26" fmla="*/ 307 w 447"/>
                <a:gd name="T27" fmla="*/ 1035 h 1035"/>
                <a:gd name="T28" fmla="*/ 447 w 447"/>
                <a:gd name="T29" fmla="*/ 896 h 1035"/>
                <a:gd name="T30" fmla="*/ 350 w 447"/>
                <a:gd name="T31" fmla="*/ 742 h 1035"/>
                <a:gd name="T32" fmla="*/ 447 w 447"/>
                <a:gd name="T33" fmla="*/ 138 h 1035"/>
                <a:gd name="T34" fmla="*/ 307 w 447"/>
                <a:gd name="T35"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7" h="1035">
                  <a:moveTo>
                    <a:pt x="307" y="0"/>
                  </a:moveTo>
                  <a:cubicBezTo>
                    <a:pt x="283" y="26"/>
                    <a:pt x="262" y="54"/>
                    <a:pt x="242" y="83"/>
                  </a:cubicBezTo>
                  <a:cubicBezTo>
                    <a:pt x="226" y="106"/>
                    <a:pt x="226" y="106"/>
                    <a:pt x="226" y="106"/>
                  </a:cubicBezTo>
                  <a:cubicBezTo>
                    <a:pt x="103" y="56"/>
                    <a:pt x="103" y="56"/>
                    <a:pt x="103" y="56"/>
                  </a:cubicBezTo>
                  <a:cubicBezTo>
                    <a:pt x="0" y="313"/>
                    <a:pt x="0" y="313"/>
                    <a:pt x="0" y="313"/>
                  </a:cubicBezTo>
                  <a:cubicBezTo>
                    <a:pt x="123" y="362"/>
                    <a:pt x="123" y="362"/>
                    <a:pt x="123" y="362"/>
                  </a:cubicBezTo>
                  <a:cubicBezTo>
                    <a:pt x="118" y="390"/>
                    <a:pt x="118" y="390"/>
                    <a:pt x="118" y="390"/>
                  </a:cubicBezTo>
                  <a:cubicBezTo>
                    <a:pt x="103" y="480"/>
                    <a:pt x="104" y="571"/>
                    <a:pt x="121" y="660"/>
                  </a:cubicBezTo>
                  <a:cubicBezTo>
                    <a:pt x="126" y="688"/>
                    <a:pt x="126" y="688"/>
                    <a:pt x="126" y="688"/>
                  </a:cubicBezTo>
                  <a:cubicBezTo>
                    <a:pt x="4" y="740"/>
                    <a:pt x="4" y="740"/>
                    <a:pt x="4" y="740"/>
                  </a:cubicBezTo>
                  <a:cubicBezTo>
                    <a:pt x="113" y="994"/>
                    <a:pt x="113" y="994"/>
                    <a:pt x="113" y="994"/>
                  </a:cubicBezTo>
                  <a:cubicBezTo>
                    <a:pt x="235" y="942"/>
                    <a:pt x="235" y="942"/>
                    <a:pt x="235" y="942"/>
                  </a:cubicBezTo>
                  <a:cubicBezTo>
                    <a:pt x="251" y="965"/>
                    <a:pt x="251" y="965"/>
                    <a:pt x="251" y="965"/>
                  </a:cubicBezTo>
                  <a:cubicBezTo>
                    <a:pt x="268" y="989"/>
                    <a:pt x="287" y="1012"/>
                    <a:pt x="307" y="1035"/>
                  </a:cubicBezTo>
                  <a:cubicBezTo>
                    <a:pt x="447" y="896"/>
                    <a:pt x="447" y="896"/>
                    <a:pt x="447" y="896"/>
                  </a:cubicBezTo>
                  <a:cubicBezTo>
                    <a:pt x="407" y="850"/>
                    <a:pt x="374" y="799"/>
                    <a:pt x="350" y="742"/>
                  </a:cubicBezTo>
                  <a:cubicBezTo>
                    <a:pt x="263" y="539"/>
                    <a:pt x="303" y="303"/>
                    <a:pt x="447" y="138"/>
                  </a:cubicBezTo>
                  <a:lnTo>
                    <a:pt x="307"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p:cNvSpPr>
              <a:spLocks/>
            </p:cNvSpPr>
            <p:nvPr/>
          </p:nvSpPr>
          <p:spPr bwMode="auto">
            <a:xfrm>
              <a:off x="4576763" y="117475"/>
              <a:ext cx="2779713" cy="1203325"/>
            </a:xfrm>
            <a:custGeom>
              <a:avLst/>
              <a:gdLst>
                <a:gd name="T0" fmla="*/ 1035 w 1035"/>
                <a:gd name="T1" fmla="*/ 308 h 448"/>
                <a:gd name="T2" fmla="*/ 952 w 1035"/>
                <a:gd name="T3" fmla="*/ 242 h 448"/>
                <a:gd name="T4" fmla="*/ 929 w 1035"/>
                <a:gd name="T5" fmla="*/ 227 h 448"/>
                <a:gd name="T6" fmla="*/ 978 w 1035"/>
                <a:gd name="T7" fmla="*/ 103 h 448"/>
                <a:gd name="T8" fmla="*/ 722 w 1035"/>
                <a:gd name="T9" fmla="*/ 0 h 448"/>
                <a:gd name="T10" fmla="*/ 672 w 1035"/>
                <a:gd name="T11" fmla="*/ 124 h 448"/>
                <a:gd name="T12" fmla="*/ 645 w 1035"/>
                <a:gd name="T13" fmla="*/ 119 h 448"/>
                <a:gd name="T14" fmla="*/ 374 w 1035"/>
                <a:gd name="T15" fmla="*/ 122 h 448"/>
                <a:gd name="T16" fmla="*/ 347 w 1035"/>
                <a:gd name="T17" fmla="*/ 127 h 448"/>
                <a:gd name="T18" fmla="*/ 295 w 1035"/>
                <a:gd name="T19" fmla="*/ 5 h 448"/>
                <a:gd name="T20" fmla="*/ 41 w 1035"/>
                <a:gd name="T21" fmla="*/ 113 h 448"/>
                <a:gd name="T22" fmla="*/ 93 w 1035"/>
                <a:gd name="T23" fmla="*/ 235 h 448"/>
                <a:gd name="T24" fmla="*/ 70 w 1035"/>
                <a:gd name="T25" fmla="*/ 252 h 448"/>
                <a:gd name="T26" fmla="*/ 0 w 1035"/>
                <a:gd name="T27" fmla="*/ 308 h 448"/>
                <a:gd name="T28" fmla="*/ 139 w 1035"/>
                <a:gd name="T29" fmla="*/ 447 h 448"/>
                <a:gd name="T30" fmla="*/ 292 w 1035"/>
                <a:gd name="T31" fmla="*/ 351 h 448"/>
                <a:gd name="T32" fmla="*/ 896 w 1035"/>
                <a:gd name="T33" fmla="*/ 448 h 448"/>
                <a:gd name="T34" fmla="*/ 1035 w 1035"/>
                <a:gd name="T35" fmla="*/ 30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5" h="448">
                  <a:moveTo>
                    <a:pt x="1035" y="308"/>
                  </a:moveTo>
                  <a:cubicBezTo>
                    <a:pt x="1009" y="284"/>
                    <a:pt x="981" y="262"/>
                    <a:pt x="952" y="242"/>
                  </a:cubicBezTo>
                  <a:cubicBezTo>
                    <a:pt x="929" y="227"/>
                    <a:pt x="929" y="227"/>
                    <a:pt x="929" y="227"/>
                  </a:cubicBezTo>
                  <a:cubicBezTo>
                    <a:pt x="978" y="103"/>
                    <a:pt x="978" y="103"/>
                    <a:pt x="978" y="103"/>
                  </a:cubicBezTo>
                  <a:cubicBezTo>
                    <a:pt x="722" y="0"/>
                    <a:pt x="722" y="0"/>
                    <a:pt x="722" y="0"/>
                  </a:cubicBezTo>
                  <a:cubicBezTo>
                    <a:pt x="672" y="124"/>
                    <a:pt x="672" y="124"/>
                    <a:pt x="672" y="124"/>
                  </a:cubicBezTo>
                  <a:cubicBezTo>
                    <a:pt x="645" y="119"/>
                    <a:pt x="645" y="119"/>
                    <a:pt x="645" y="119"/>
                  </a:cubicBezTo>
                  <a:cubicBezTo>
                    <a:pt x="555" y="104"/>
                    <a:pt x="464" y="105"/>
                    <a:pt x="374" y="122"/>
                  </a:cubicBezTo>
                  <a:cubicBezTo>
                    <a:pt x="347" y="127"/>
                    <a:pt x="347" y="127"/>
                    <a:pt x="347" y="127"/>
                  </a:cubicBezTo>
                  <a:cubicBezTo>
                    <a:pt x="295" y="5"/>
                    <a:pt x="295" y="5"/>
                    <a:pt x="295" y="5"/>
                  </a:cubicBezTo>
                  <a:cubicBezTo>
                    <a:pt x="41" y="113"/>
                    <a:pt x="41" y="113"/>
                    <a:pt x="41" y="113"/>
                  </a:cubicBezTo>
                  <a:cubicBezTo>
                    <a:pt x="93" y="235"/>
                    <a:pt x="93" y="235"/>
                    <a:pt x="93" y="235"/>
                  </a:cubicBezTo>
                  <a:cubicBezTo>
                    <a:pt x="70" y="252"/>
                    <a:pt x="70" y="252"/>
                    <a:pt x="70" y="252"/>
                  </a:cubicBezTo>
                  <a:cubicBezTo>
                    <a:pt x="46" y="269"/>
                    <a:pt x="22" y="288"/>
                    <a:pt x="0" y="308"/>
                  </a:cubicBezTo>
                  <a:cubicBezTo>
                    <a:pt x="139" y="447"/>
                    <a:pt x="139" y="447"/>
                    <a:pt x="139" y="447"/>
                  </a:cubicBezTo>
                  <a:cubicBezTo>
                    <a:pt x="184" y="407"/>
                    <a:pt x="236" y="375"/>
                    <a:pt x="292" y="351"/>
                  </a:cubicBezTo>
                  <a:cubicBezTo>
                    <a:pt x="496" y="264"/>
                    <a:pt x="732" y="303"/>
                    <a:pt x="896" y="448"/>
                  </a:cubicBezTo>
                  <a:lnTo>
                    <a:pt x="1035" y="30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p:cNvSpPr>
              <a:spLocks noEditPoints="1"/>
            </p:cNvSpPr>
            <p:nvPr/>
          </p:nvSpPr>
          <p:spPr bwMode="auto">
            <a:xfrm>
              <a:off x="8621713" y="2794000"/>
              <a:ext cx="908050" cy="904875"/>
            </a:xfrm>
            <a:custGeom>
              <a:avLst/>
              <a:gdLst>
                <a:gd name="T0" fmla="*/ 169 w 338"/>
                <a:gd name="T1" fmla="*/ 316 h 337"/>
                <a:gd name="T2" fmla="*/ 196 w 338"/>
                <a:gd name="T3" fmla="*/ 313 h 337"/>
                <a:gd name="T4" fmla="*/ 206 w 338"/>
                <a:gd name="T5" fmla="*/ 336 h 337"/>
                <a:gd name="T6" fmla="*/ 264 w 338"/>
                <a:gd name="T7" fmla="*/ 312 h 337"/>
                <a:gd name="T8" fmla="*/ 254 w 338"/>
                <a:gd name="T9" fmla="*/ 288 h 337"/>
                <a:gd name="T10" fmla="*/ 291 w 338"/>
                <a:gd name="T11" fmla="*/ 251 h 337"/>
                <a:gd name="T12" fmla="*/ 314 w 338"/>
                <a:gd name="T13" fmla="*/ 261 h 337"/>
                <a:gd name="T14" fmla="*/ 338 w 338"/>
                <a:gd name="T15" fmla="*/ 202 h 337"/>
                <a:gd name="T16" fmla="*/ 314 w 338"/>
                <a:gd name="T17" fmla="*/ 193 h 337"/>
                <a:gd name="T18" fmla="*/ 314 w 338"/>
                <a:gd name="T19" fmla="*/ 141 h 337"/>
                <a:gd name="T20" fmla="*/ 337 w 338"/>
                <a:gd name="T21" fmla="*/ 131 h 337"/>
                <a:gd name="T22" fmla="*/ 312 w 338"/>
                <a:gd name="T23" fmla="*/ 73 h 337"/>
                <a:gd name="T24" fmla="*/ 289 w 338"/>
                <a:gd name="T25" fmla="*/ 83 h 337"/>
                <a:gd name="T26" fmla="*/ 252 w 338"/>
                <a:gd name="T27" fmla="*/ 47 h 337"/>
                <a:gd name="T28" fmla="*/ 261 w 338"/>
                <a:gd name="T29" fmla="*/ 23 h 337"/>
                <a:gd name="T30" fmla="*/ 203 w 338"/>
                <a:gd name="T31" fmla="*/ 0 h 337"/>
                <a:gd name="T32" fmla="*/ 193 w 338"/>
                <a:gd name="T33" fmla="*/ 23 h 337"/>
                <a:gd name="T34" fmla="*/ 169 w 338"/>
                <a:gd name="T35" fmla="*/ 21 h 337"/>
                <a:gd name="T36" fmla="*/ 169 w 338"/>
                <a:gd name="T37" fmla="*/ 44 h 337"/>
                <a:gd name="T38" fmla="*/ 284 w 338"/>
                <a:gd name="T39" fmla="*/ 119 h 337"/>
                <a:gd name="T40" fmla="*/ 218 w 338"/>
                <a:gd name="T41" fmla="*/ 283 h 337"/>
                <a:gd name="T42" fmla="*/ 169 w 338"/>
                <a:gd name="T43" fmla="*/ 293 h 337"/>
                <a:gd name="T44" fmla="*/ 169 w 338"/>
                <a:gd name="T45" fmla="*/ 293 h 337"/>
                <a:gd name="T46" fmla="*/ 169 w 338"/>
                <a:gd name="T47" fmla="*/ 316 h 337"/>
                <a:gd name="T48" fmla="*/ 24 w 338"/>
                <a:gd name="T49" fmla="*/ 196 h 337"/>
                <a:gd name="T50" fmla="*/ 1 w 338"/>
                <a:gd name="T51" fmla="*/ 206 h 337"/>
                <a:gd name="T52" fmla="*/ 26 w 338"/>
                <a:gd name="T53" fmla="*/ 264 h 337"/>
                <a:gd name="T54" fmla="*/ 49 w 338"/>
                <a:gd name="T55" fmla="*/ 254 h 337"/>
                <a:gd name="T56" fmla="*/ 86 w 338"/>
                <a:gd name="T57" fmla="*/ 290 h 337"/>
                <a:gd name="T58" fmla="*/ 77 w 338"/>
                <a:gd name="T59" fmla="*/ 314 h 337"/>
                <a:gd name="T60" fmla="*/ 135 w 338"/>
                <a:gd name="T61" fmla="*/ 337 h 337"/>
                <a:gd name="T62" fmla="*/ 145 w 338"/>
                <a:gd name="T63" fmla="*/ 314 h 337"/>
                <a:gd name="T64" fmla="*/ 169 w 338"/>
                <a:gd name="T65" fmla="*/ 316 h 337"/>
                <a:gd name="T66" fmla="*/ 169 w 338"/>
                <a:gd name="T67" fmla="*/ 293 h 337"/>
                <a:gd name="T68" fmla="*/ 54 w 338"/>
                <a:gd name="T69" fmla="*/ 217 h 337"/>
                <a:gd name="T70" fmla="*/ 120 w 338"/>
                <a:gd name="T71" fmla="*/ 54 h 337"/>
                <a:gd name="T72" fmla="*/ 120 w 338"/>
                <a:gd name="T73" fmla="*/ 54 h 337"/>
                <a:gd name="T74" fmla="*/ 169 w 338"/>
                <a:gd name="T75" fmla="*/ 44 h 337"/>
                <a:gd name="T76" fmla="*/ 169 w 338"/>
                <a:gd name="T77" fmla="*/ 44 h 337"/>
                <a:gd name="T78" fmla="*/ 169 w 338"/>
                <a:gd name="T79" fmla="*/ 21 h 337"/>
                <a:gd name="T80" fmla="*/ 142 w 338"/>
                <a:gd name="T81" fmla="*/ 24 h 337"/>
                <a:gd name="T82" fmla="*/ 132 w 338"/>
                <a:gd name="T83" fmla="*/ 0 h 337"/>
                <a:gd name="T84" fmla="*/ 74 w 338"/>
                <a:gd name="T85" fmla="*/ 25 h 337"/>
                <a:gd name="T86" fmla="*/ 84 w 338"/>
                <a:gd name="T87" fmla="*/ 49 h 337"/>
                <a:gd name="T88" fmla="*/ 47 w 338"/>
                <a:gd name="T89" fmla="*/ 86 h 337"/>
                <a:gd name="T90" fmla="*/ 24 w 338"/>
                <a:gd name="T91" fmla="*/ 76 h 337"/>
                <a:gd name="T92" fmla="*/ 0 w 338"/>
                <a:gd name="T93" fmla="*/ 135 h 337"/>
                <a:gd name="T94" fmla="*/ 24 w 338"/>
                <a:gd name="T95" fmla="*/ 144 h 337"/>
                <a:gd name="T96" fmla="*/ 24 w 338"/>
                <a:gd name="T97" fmla="*/ 19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 h="337">
                  <a:moveTo>
                    <a:pt x="169" y="316"/>
                  </a:moveTo>
                  <a:cubicBezTo>
                    <a:pt x="178" y="316"/>
                    <a:pt x="187" y="315"/>
                    <a:pt x="196" y="313"/>
                  </a:cubicBezTo>
                  <a:cubicBezTo>
                    <a:pt x="206" y="336"/>
                    <a:pt x="206" y="336"/>
                    <a:pt x="206" y="336"/>
                  </a:cubicBezTo>
                  <a:cubicBezTo>
                    <a:pt x="264" y="312"/>
                    <a:pt x="264" y="312"/>
                    <a:pt x="264" y="312"/>
                  </a:cubicBezTo>
                  <a:cubicBezTo>
                    <a:pt x="254" y="288"/>
                    <a:pt x="254" y="288"/>
                    <a:pt x="254" y="288"/>
                  </a:cubicBezTo>
                  <a:cubicBezTo>
                    <a:pt x="269" y="278"/>
                    <a:pt x="281" y="266"/>
                    <a:pt x="291" y="251"/>
                  </a:cubicBezTo>
                  <a:cubicBezTo>
                    <a:pt x="314" y="261"/>
                    <a:pt x="314" y="261"/>
                    <a:pt x="314" y="261"/>
                  </a:cubicBezTo>
                  <a:cubicBezTo>
                    <a:pt x="338" y="202"/>
                    <a:pt x="338" y="202"/>
                    <a:pt x="338" y="202"/>
                  </a:cubicBezTo>
                  <a:cubicBezTo>
                    <a:pt x="314" y="193"/>
                    <a:pt x="314" y="193"/>
                    <a:pt x="314" y="193"/>
                  </a:cubicBezTo>
                  <a:cubicBezTo>
                    <a:pt x="317" y="176"/>
                    <a:pt x="317" y="158"/>
                    <a:pt x="314" y="141"/>
                  </a:cubicBezTo>
                  <a:cubicBezTo>
                    <a:pt x="337" y="131"/>
                    <a:pt x="337" y="131"/>
                    <a:pt x="337" y="131"/>
                  </a:cubicBezTo>
                  <a:cubicBezTo>
                    <a:pt x="312" y="73"/>
                    <a:pt x="312" y="73"/>
                    <a:pt x="312" y="73"/>
                  </a:cubicBezTo>
                  <a:cubicBezTo>
                    <a:pt x="289" y="83"/>
                    <a:pt x="289" y="83"/>
                    <a:pt x="289" y="83"/>
                  </a:cubicBezTo>
                  <a:cubicBezTo>
                    <a:pt x="279" y="69"/>
                    <a:pt x="266" y="57"/>
                    <a:pt x="252" y="47"/>
                  </a:cubicBezTo>
                  <a:cubicBezTo>
                    <a:pt x="261" y="23"/>
                    <a:pt x="261" y="23"/>
                    <a:pt x="261" y="23"/>
                  </a:cubicBezTo>
                  <a:cubicBezTo>
                    <a:pt x="203" y="0"/>
                    <a:pt x="203" y="0"/>
                    <a:pt x="203" y="0"/>
                  </a:cubicBezTo>
                  <a:cubicBezTo>
                    <a:pt x="193" y="23"/>
                    <a:pt x="193" y="23"/>
                    <a:pt x="193" y="23"/>
                  </a:cubicBezTo>
                  <a:cubicBezTo>
                    <a:pt x="185" y="22"/>
                    <a:pt x="177" y="21"/>
                    <a:pt x="169" y="21"/>
                  </a:cubicBezTo>
                  <a:cubicBezTo>
                    <a:pt x="169" y="44"/>
                    <a:pt x="169" y="44"/>
                    <a:pt x="169" y="44"/>
                  </a:cubicBezTo>
                  <a:cubicBezTo>
                    <a:pt x="219" y="44"/>
                    <a:pt x="264" y="73"/>
                    <a:pt x="284" y="119"/>
                  </a:cubicBezTo>
                  <a:cubicBezTo>
                    <a:pt x="311" y="183"/>
                    <a:pt x="281" y="256"/>
                    <a:pt x="218" y="283"/>
                  </a:cubicBezTo>
                  <a:cubicBezTo>
                    <a:pt x="202" y="290"/>
                    <a:pt x="186" y="293"/>
                    <a:pt x="169" y="293"/>
                  </a:cubicBezTo>
                  <a:cubicBezTo>
                    <a:pt x="169" y="293"/>
                    <a:pt x="169" y="293"/>
                    <a:pt x="169" y="293"/>
                  </a:cubicBezTo>
                  <a:lnTo>
                    <a:pt x="169" y="316"/>
                  </a:lnTo>
                  <a:close/>
                  <a:moveTo>
                    <a:pt x="24" y="196"/>
                  </a:moveTo>
                  <a:cubicBezTo>
                    <a:pt x="1" y="206"/>
                    <a:pt x="1" y="206"/>
                    <a:pt x="1" y="206"/>
                  </a:cubicBezTo>
                  <a:cubicBezTo>
                    <a:pt x="26" y="264"/>
                    <a:pt x="26" y="264"/>
                    <a:pt x="26" y="264"/>
                  </a:cubicBezTo>
                  <a:cubicBezTo>
                    <a:pt x="49" y="254"/>
                    <a:pt x="49" y="254"/>
                    <a:pt x="49" y="254"/>
                  </a:cubicBezTo>
                  <a:cubicBezTo>
                    <a:pt x="59" y="268"/>
                    <a:pt x="72" y="280"/>
                    <a:pt x="86" y="290"/>
                  </a:cubicBezTo>
                  <a:cubicBezTo>
                    <a:pt x="77" y="314"/>
                    <a:pt x="77" y="314"/>
                    <a:pt x="77" y="314"/>
                  </a:cubicBezTo>
                  <a:cubicBezTo>
                    <a:pt x="135" y="337"/>
                    <a:pt x="135" y="337"/>
                    <a:pt x="135" y="337"/>
                  </a:cubicBezTo>
                  <a:cubicBezTo>
                    <a:pt x="145" y="314"/>
                    <a:pt x="145" y="314"/>
                    <a:pt x="145" y="314"/>
                  </a:cubicBezTo>
                  <a:cubicBezTo>
                    <a:pt x="153" y="315"/>
                    <a:pt x="161" y="316"/>
                    <a:pt x="169" y="316"/>
                  </a:cubicBezTo>
                  <a:cubicBezTo>
                    <a:pt x="169" y="293"/>
                    <a:pt x="169" y="293"/>
                    <a:pt x="169" y="293"/>
                  </a:cubicBezTo>
                  <a:cubicBezTo>
                    <a:pt x="119" y="293"/>
                    <a:pt x="74" y="264"/>
                    <a:pt x="54" y="217"/>
                  </a:cubicBezTo>
                  <a:cubicBezTo>
                    <a:pt x="27" y="154"/>
                    <a:pt x="57" y="81"/>
                    <a:pt x="120" y="54"/>
                  </a:cubicBezTo>
                  <a:cubicBezTo>
                    <a:pt x="120" y="54"/>
                    <a:pt x="120" y="54"/>
                    <a:pt x="120" y="54"/>
                  </a:cubicBezTo>
                  <a:cubicBezTo>
                    <a:pt x="136" y="47"/>
                    <a:pt x="152" y="44"/>
                    <a:pt x="169" y="44"/>
                  </a:cubicBezTo>
                  <a:cubicBezTo>
                    <a:pt x="169" y="44"/>
                    <a:pt x="169" y="44"/>
                    <a:pt x="169" y="44"/>
                  </a:cubicBezTo>
                  <a:cubicBezTo>
                    <a:pt x="169" y="21"/>
                    <a:pt x="169" y="21"/>
                    <a:pt x="169" y="21"/>
                  </a:cubicBezTo>
                  <a:cubicBezTo>
                    <a:pt x="160" y="21"/>
                    <a:pt x="151" y="22"/>
                    <a:pt x="142" y="24"/>
                  </a:cubicBezTo>
                  <a:cubicBezTo>
                    <a:pt x="132" y="0"/>
                    <a:pt x="132" y="0"/>
                    <a:pt x="132" y="0"/>
                  </a:cubicBezTo>
                  <a:cubicBezTo>
                    <a:pt x="74" y="25"/>
                    <a:pt x="74" y="25"/>
                    <a:pt x="74" y="25"/>
                  </a:cubicBezTo>
                  <a:cubicBezTo>
                    <a:pt x="84" y="49"/>
                    <a:pt x="84" y="49"/>
                    <a:pt x="84" y="49"/>
                  </a:cubicBezTo>
                  <a:cubicBezTo>
                    <a:pt x="69" y="59"/>
                    <a:pt x="57" y="71"/>
                    <a:pt x="47" y="86"/>
                  </a:cubicBezTo>
                  <a:cubicBezTo>
                    <a:pt x="24" y="76"/>
                    <a:pt x="24" y="76"/>
                    <a:pt x="24" y="76"/>
                  </a:cubicBezTo>
                  <a:cubicBezTo>
                    <a:pt x="0" y="135"/>
                    <a:pt x="0" y="135"/>
                    <a:pt x="0" y="135"/>
                  </a:cubicBezTo>
                  <a:cubicBezTo>
                    <a:pt x="24" y="144"/>
                    <a:pt x="24" y="144"/>
                    <a:pt x="24" y="144"/>
                  </a:cubicBezTo>
                  <a:cubicBezTo>
                    <a:pt x="21" y="161"/>
                    <a:pt x="21" y="179"/>
                    <a:pt x="24" y="19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p:cNvSpPr>
              <a:spLocks noEditPoints="1"/>
            </p:cNvSpPr>
            <p:nvPr/>
          </p:nvSpPr>
          <p:spPr bwMode="auto">
            <a:xfrm>
              <a:off x="8304213" y="2076450"/>
              <a:ext cx="655638" cy="655638"/>
            </a:xfrm>
            <a:custGeom>
              <a:avLst/>
              <a:gdLst>
                <a:gd name="T0" fmla="*/ 122 w 244"/>
                <a:gd name="T1" fmla="*/ 229 h 244"/>
                <a:gd name="T2" fmla="*/ 142 w 244"/>
                <a:gd name="T3" fmla="*/ 227 h 244"/>
                <a:gd name="T4" fmla="*/ 149 w 244"/>
                <a:gd name="T5" fmla="*/ 244 h 244"/>
                <a:gd name="T6" fmla="*/ 191 w 244"/>
                <a:gd name="T7" fmla="*/ 226 h 244"/>
                <a:gd name="T8" fmla="*/ 184 w 244"/>
                <a:gd name="T9" fmla="*/ 209 h 244"/>
                <a:gd name="T10" fmla="*/ 210 w 244"/>
                <a:gd name="T11" fmla="*/ 182 h 244"/>
                <a:gd name="T12" fmla="*/ 227 w 244"/>
                <a:gd name="T13" fmla="*/ 189 h 244"/>
                <a:gd name="T14" fmla="*/ 244 w 244"/>
                <a:gd name="T15" fmla="*/ 147 h 244"/>
                <a:gd name="T16" fmla="*/ 227 w 244"/>
                <a:gd name="T17" fmla="*/ 140 h 244"/>
                <a:gd name="T18" fmla="*/ 227 w 244"/>
                <a:gd name="T19" fmla="*/ 102 h 244"/>
                <a:gd name="T20" fmla="*/ 244 w 244"/>
                <a:gd name="T21" fmla="*/ 95 h 244"/>
                <a:gd name="T22" fmla="*/ 226 w 244"/>
                <a:gd name="T23" fmla="*/ 53 h 244"/>
                <a:gd name="T24" fmla="*/ 209 w 244"/>
                <a:gd name="T25" fmla="*/ 60 h 244"/>
                <a:gd name="T26" fmla="*/ 182 w 244"/>
                <a:gd name="T27" fmla="*/ 34 h 244"/>
                <a:gd name="T28" fmla="*/ 189 w 244"/>
                <a:gd name="T29" fmla="*/ 17 h 244"/>
                <a:gd name="T30" fmla="*/ 146 w 244"/>
                <a:gd name="T31" fmla="*/ 0 h 244"/>
                <a:gd name="T32" fmla="*/ 139 w 244"/>
                <a:gd name="T33" fmla="*/ 17 h 244"/>
                <a:gd name="T34" fmla="*/ 122 w 244"/>
                <a:gd name="T35" fmla="*/ 16 h 244"/>
                <a:gd name="T36" fmla="*/ 122 w 244"/>
                <a:gd name="T37" fmla="*/ 32 h 244"/>
                <a:gd name="T38" fmla="*/ 205 w 244"/>
                <a:gd name="T39" fmla="*/ 87 h 244"/>
                <a:gd name="T40" fmla="*/ 157 w 244"/>
                <a:gd name="T41" fmla="*/ 205 h 244"/>
                <a:gd name="T42" fmla="*/ 122 w 244"/>
                <a:gd name="T43" fmla="*/ 213 h 244"/>
                <a:gd name="T44" fmla="*/ 122 w 244"/>
                <a:gd name="T45" fmla="*/ 213 h 244"/>
                <a:gd name="T46" fmla="*/ 122 w 244"/>
                <a:gd name="T47" fmla="*/ 229 h 244"/>
                <a:gd name="T48" fmla="*/ 17 w 244"/>
                <a:gd name="T49" fmla="*/ 142 h 244"/>
                <a:gd name="T50" fmla="*/ 0 w 244"/>
                <a:gd name="T51" fmla="*/ 149 h 244"/>
                <a:gd name="T52" fmla="*/ 18 w 244"/>
                <a:gd name="T53" fmla="*/ 191 h 244"/>
                <a:gd name="T54" fmla="*/ 35 w 244"/>
                <a:gd name="T55" fmla="*/ 184 h 244"/>
                <a:gd name="T56" fmla="*/ 62 w 244"/>
                <a:gd name="T57" fmla="*/ 210 h 244"/>
                <a:gd name="T58" fmla="*/ 55 w 244"/>
                <a:gd name="T59" fmla="*/ 227 h 244"/>
                <a:gd name="T60" fmla="*/ 97 w 244"/>
                <a:gd name="T61" fmla="*/ 244 h 244"/>
                <a:gd name="T62" fmla="*/ 104 w 244"/>
                <a:gd name="T63" fmla="*/ 227 h 244"/>
                <a:gd name="T64" fmla="*/ 122 w 244"/>
                <a:gd name="T65" fmla="*/ 229 h 244"/>
                <a:gd name="T66" fmla="*/ 122 w 244"/>
                <a:gd name="T67" fmla="*/ 213 h 244"/>
                <a:gd name="T68" fmla="*/ 39 w 244"/>
                <a:gd name="T69" fmla="*/ 158 h 244"/>
                <a:gd name="T70" fmla="*/ 86 w 244"/>
                <a:gd name="T71" fmla="*/ 39 h 244"/>
                <a:gd name="T72" fmla="*/ 86 w 244"/>
                <a:gd name="T73" fmla="*/ 39 h 244"/>
                <a:gd name="T74" fmla="*/ 122 w 244"/>
                <a:gd name="T75" fmla="*/ 32 h 244"/>
                <a:gd name="T76" fmla="*/ 122 w 244"/>
                <a:gd name="T77" fmla="*/ 32 h 244"/>
                <a:gd name="T78" fmla="*/ 122 w 244"/>
                <a:gd name="T79" fmla="*/ 16 h 244"/>
                <a:gd name="T80" fmla="*/ 102 w 244"/>
                <a:gd name="T81" fmla="*/ 18 h 244"/>
                <a:gd name="T82" fmla="*/ 95 w 244"/>
                <a:gd name="T83" fmla="*/ 1 h 244"/>
                <a:gd name="T84" fmla="*/ 53 w 244"/>
                <a:gd name="T85" fmla="*/ 19 h 244"/>
                <a:gd name="T86" fmla="*/ 60 w 244"/>
                <a:gd name="T87" fmla="*/ 36 h 244"/>
                <a:gd name="T88" fmla="*/ 34 w 244"/>
                <a:gd name="T89" fmla="*/ 62 h 244"/>
                <a:gd name="T90" fmla="*/ 17 w 244"/>
                <a:gd name="T91" fmla="*/ 55 h 244"/>
                <a:gd name="T92" fmla="*/ 0 w 244"/>
                <a:gd name="T93" fmla="*/ 98 h 244"/>
                <a:gd name="T94" fmla="*/ 17 w 244"/>
                <a:gd name="T95" fmla="*/ 105 h 244"/>
                <a:gd name="T96" fmla="*/ 17 w 244"/>
                <a:gd name="T97" fmla="*/ 1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4" h="244">
                  <a:moveTo>
                    <a:pt x="122" y="229"/>
                  </a:moveTo>
                  <a:cubicBezTo>
                    <a:pt x="128" y="229"/>
                    <a:pt x="135" y="228"/>
                    <a:pt x="142" y="227"/>
                  </a:cubicBezTo>
                  <a:cubicBezTo>
                    <a:pt x="149" y="244"/>
                    <a:pt x="149" y="244"/>
                    <a:pt x="149" y="244"/>
                  </a:cubicBezTo>
                  <a:cubicBezTo>
                    <a:pt x="191" y="226"/>
                    <a:pt x="191" y="226"/>
                    <a:pt x="191" y="226"/>
                  </a:cubicBezTo>
                  <a:cubicBezTo>
                    <a:pt x="184" y="209"/>
                    <a:pt x="184" y="209"/>
                    <a:pt x="184" y="209"/>
                  </a:cubicBezTo>
                  <a:cubicBezTo>
                    <a:pt x="194" y="202"/>
                    <a:pt x="203" y="193"/>
                    <a:pt x="210" y="182"/>
                  </a:cubicBezTo>
                  <a:cubicBezTo>
                    <a:pt x="227" y="189"/>
                    <a:pt x="227" y="189"/>
                    <a:pt x="227" y="189"/>
                  </a:cubicBezTo>
                  <a:cubicBezTo>
                    <a:pt x="244" y="147"/>
                    <a:pt x="244" y="147"/>
                    <a:pt x="244" y="147"/>
                  </a:cubicBezTo>
                  <a:cubicBezTo>
                    <a:pt x="227" y="140"/>
                    <a:pt x="227" y="140"/>
                    <a:pt x="227" y="140"/>
                  </a:cubicBezTo>
                  <a:cubicBezTo>
                    <a:pt x="229" y="127"/>
                    <a:pt x="229" y="115"/>
                    <a:pt x="227" y="102"/>
                  </a:cubicBezTo>
                  <a:cubicBezTo>
                    <a:pt x="244" y="95"/>
                    <a:pt x="244" y="95"/>
                    <a:pt x="244" y="95"/>
                  </a:cubicBezTo>
                  <a:cubicBezTo>
                    <a:pt x="226" y="53"/>
                    <a:pt x="226" y="53"/>
                    <a:pt x="226" y="53"/>
                  </a:cubicBezTo>
                  <a:cubicBezTo>
                    <a:pt x="209" y="60"/>
                    <a:pt x="209" y="60"/>
                    <a:pt x="209" y="60"/>
                  </a:cubicBezTo>
                  <a:cubicBezTo>
                    <a:pt x="201" y="50"/>
                    <a:pt x="192" y="41"/>
                    <a:pt x="182" y="34"/>
                  </a:cubicBezTo>
                  <a:cubicBezTo>
                    <a:pt x="189" y="17"/>
                    <a:pt x="189" y="17"/>
                    <a:pt x="189" y="17"/>
                  </a:cubicBezTo>
                  <a:cubicBezTo>
                    <a:pt x="146" y="0"/>
                    <a:pt x="146" y="0"/>
                    <a:pt x="146" y="0"/>
                  </a:cubicBezTo>
                  <a:cubicBezTo>
                    <a:pt x="139" y="17"/>
                    <a:pt x="139" y="17"/>
                    <a:pt x="139" y="17"/>
                  </a:cubicBezTo>
                  <a:cubicBezTo>
                    <a:pt x="134" y="16"/>
                    <a:pt x="128" y="16"/>
                    <a:pt x="122" y="16"/>
                  </a:cubicBezTo>
                  <a:cubicBezTo>
                    <a:pt x="122" y="32"/>
                    <a:pt x="122" y="32"/>
                    <a:pt x="122" y="32"/>
                  </a:cubicBezTo>
                  <a:cubicBezTo>
                    <a:pt x="158" y="32"/>
                    <a:pt x="191" y="53"/>
                    <a:pt x="205" y="87"/>
                  </a:cubicBezTo>
                  <a:cubicBezTo>
                    <a:pt x="225" y="133"/>
                    <a:pt x="203" y="186"/>
                    <a:pt x="157" y="205"/>
                  </a:cubicBezTo>
                  <a:cubicBezTo>
                    <a:pt x="146" y="210"/>
                    <a:pt x="134" y="213"/>
                    <a:pt x="122" y="213"/>
                  </a:cubicBezTo>
                  <a:cubicBezTo>
                    <a:pt x="122" y="213"/>
                    <a:pt x="122" y="213"/>
                    <a:pt x="122" y="213"/>
                  </a:cubicBezTo>
                  <a:lnTo>
                    <a:pt x="122" y="229"/>
                  </a:lnTo>
                  <a:close/>
                  <a:moveTo>
                    <a:pt x="17" y="142"/>
                  </a:moveTo>
                  <a:cubicBezTo>
                    <a:pt x="0" y="149"/>
                    <a:pt x="0" y="149"/>
                    <a:pt x="0" y="149"/>
                  </a:cubicBezTo>
                  <a:cubicBezTo>
                    <a:pt x="18" y="191"/>
                    <a:pt x="18" y="191"/>
                    <a:pt x="18" y="191"/>
                  </a:cubicBezTo>
                  <a:cubicBezTo>
                    <a:pt x="35" y="184"/>
                    <a:pt x="35" y="184"/>
                    <a:pt x="35" y="184"/>
                  </a:cubicBezTo>
                  <a:cubicBezTo>
                    <a:pt x="42" y="194"/>
                    <a:pt x="51" y="203"/>
                    <a:pt x="62" y="210"/>
                  </a:cubicBezTo>
                  <a:cubicBezTo>
                    <a:pt x="55" y="227"/>
                    <a:pt x="55" y="227"/>
                    <a:pt x="55" y="227"/>
                  </a:cubicBezTo>
                  <a:cubicBezTo>
                    <a:pt x="97" y="244"/>
                    <a:pt x="97" y="244"/>
                    <a:pt x="97" y="244"/>
                  </a:cubicBezTo>
                  <a:cubicBezTo>
                    <a:pt x="104" y="227"/>
                    <a:pt x="104" y="227"/>
                    <a:pt x="104" y="227"/>
                  </a:cubicBezTo>
                  <a:cubicBezTo>
                    <a:pt x="110" y="228"/>
                    <a:pt x="116" y="229"/>
                    <a:pt x="122" y="229"/>
                  </a:cubicBezTo>
                  <a:cubicBezTo>
                    <a:pt x="122" y="213"/>
                    <a:pt x="122" y="213"/>
                    <a:pt x="122" y="213"/>
                  </a:cubicBezTo>
                  <a:cubicBezTo>
                    <a:pt x="86" y="213"/>
                    <a:pt x="53" y="191"/>
                    <a:pt x="39" y="158"/>
                  </a:cubicBezTo>
                  <a:cubicBezTo>
                    <a:pt x="19" y="112"/>
                    <a:pt x="40" y="59"/>
                    <a:pt x="86" y="39"/>
                  </a:cubicBezTo>
                  <a:cubicBezTo>
                    <a:pt x="86" y="39"/>
                    <a:pt x="86" y="39"/>
                    <a:pt x="86" y="39"/>
                  </a:cubicBezTo>
                  <a:cubicBezTo>
                    <a:pt x="98" y="34"/>
                    <a:pt x="110" y="32"/>
                    <a:pt x="122" y="32"/>
                  </a:cubicBezTo>
                  <a:cubicBezTo>
                    <a:pt x="122" y="32"/>
                    <a:pt x="122" y="32"/>
                    <a:pt x="122" y="32"/>
                  </a:cubicBezTo>
                  <a:cubicBezTo>
                    <a:pt x="122" y="16"/>
                    <a:pt x="122" y="16"/>
                    <a:pt x="122" y="16"/>
                  </a:cubicBezTo>
                  <a:cubicBezTo>
                    <a:pt x="115" y="16"/>
                    <a:pt x="109" y="16"/>
                    <a:pt x="102" y="18"/>
                  </a:cubicBezTo>
                  <a:cubicBezTo>
                    <a:pt x="95" y="1"/>
                    <a:pt x="95" y="1"/>
                    <a:pt x="95" y="1"/>
                  </a:cubicBezTo>
                  <a:cubicBezTo>
                    <a:pt x="53" y="19"/>
                    <a:pt x="53" y="19"/>
                    <a:pt x="53" y="19"/>
                  </a:cubicBezTo>
                  <a:cubicBezTo>
                    <a:pt x="60" y="36"/>
                    <a:pt x="60" y="36"/>
                    <a:pt x="60" y="36"/>
                  </a:cubicBezTo>
                  <a:cubicBezTo>
                    <a:pt x="50" y="43"/>
                    <a:pt x="41" y="52"/>
                    <a:pt x="34" y="62"/>
                  </a:cubicBezTo>
                  <a:cubicBezTo>
                    <a:pt x="17" y="55"/>
                    <a:pt x="17" y="55"/>
                    <a:pt x="17" y="55"/>
                  </a:cubicBezTo>
                  <a:cubicBezTo>
                    <a:pt x="0" y="98"/>
                    <a:pt x="0" y="98"/>
                    <a:pt x="0" y="98"/>
                  </a:cubicBezTo>
                  <a:cubicBezTo>
                    <a:pt x="17" y="105"/>
                    <a:pt x="17" y="105"/>
                    <a:pt x="17" y="105"/>
                  </a:cubicBezTo>
                  <a:cubicBezTo>
                    <a:pt x="15" y="117"/>
                    <a:pt x="15" y="130"/>
                    <a:pt x="17" y="14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p:cNvSpPr>
              <a:spLocks noEditPoints="1"/>
            </p:cNvSpPr>
            <p:nvPr/>
          </p:nvSpPr>
          <p:spPr bwMode="auto">
            <a:xfrm>
              <a:off x="3019426" y="2157413"/>
              <a:ext cx="655638" cy="657225"/>
            </a:xfrm>
            <a:custGeom>
              <a:avLst/>
              <a:gdLst>
                <a:gd name="T0" fmla="*/ 122 w 244"/>
                <a:gd name="T1" fmla="*/ 229 h 245"/>
                <a:gd name="T2" fmla="*/ 142 w 244"/>
                <a:gd name="T3" fmla="*/ 227 h 245"/>
                <a:gd name="T4" fmla="*/ 149 w 244"/>
                <a:gd name="T5" fmla="*/ 244 h 245"/>
                <a:gd name="T6" fmla="*/ 191 w 244"/>
                <a:gd name="T7" fmla="*/ 226 h 245"/>
                <a:gd name="T8" fmla="*/ 184 w 244"/>
                <a:gd name="T9" fmla="*/ 209 h 245"/>
                <a:gd name="T10" fmla="*/ 210 w 244"/>
                <a:gd name="T11" fmla="*/ 182 h 245"/>
                <a:gd name="T12" fmla="*/ 227 w 244"/>
                <a:gd name="T13" fmla="*/ 189 h 245"/>
                <a:gd name="T14" fmla="*/ 244 w 244"/>
                <a:gd name="T15" fmla="*/ 147 h 245"/>
                <a:gd name="T16" fmla="*/ 227 w 244"/>
                <a:gd name="T17" fmla="*/ 140 h 245"/>
                <a:gd name="T18" fmla="*/ 227 w 244"/>
                <a:gd name="T19" fmla="*/ 103 h 245"/>
                <a:gd name="T20" fmla="*/ 244 w 244"/>
                <a:gd name="T21" fmla="*/ 95 h 245"/>
                <a:gd name="T22" fmla="*/ 226 w 244"/>
                <a:gd name="T23" fmla="*/ 53 h 245"/>
                <a:gd name="T24" fmla="*/ 209 w 244"/>
                <a:gd name="T25" fmla="*/ 61 h 245"/>
                <a:gd name="T26" fmla="*/ 182 w 244"/>
                <a:gd name="T27" fmla="*/ 34 h 245"/>
                <a:gd name="T28" fmla="*/ 189 w 244"/>
                <a:gd name="T29" fmla="*/ 17 h 245"/>
                <a:gd name="T30" fmla="*/ 147 w 244"/>
                <a:gd name="T31" fmla="*/ 0 h 245"/>
                <a:gd name="T32" fmla="*/ 140 w 244"/>
                <a:gd name="T33" fmla="*/ 17 h 245"/>
                <a:gd name="T34" fmla="*/ 122 w 244"/>
                <a:gd name="T35" fmla="*/ 16 h 245"/>
                <a:gd name="T36" fmla="*/ 122 w 244"/>
                <a:gd name="T37" fmla="*/ 32 h 245"/>
                <a:gd name="T38" fmla="*/ 205 w 244"/>
                <a:gd name="T39" fmla="*/ 87 h 245"/>
                <a:gd name="T40" fmla="*/ 158 w 244"/>
                <a:gd name="T41" fmla="*/ 206 h 245"/>
                <a:gd name="T42" fmla="*/ 122 w 244"/>
                <a:gd name="T43" fmla="*/ 213 h 245"/>
                <a:gd name="T44" fmla="*/ 122 w 244"/>
                <a:gd name="T45" fmla="*/ 213 h 245"/>
                <a:gd name="T46" fmla="*/ 122 w 244"/>
                <a:gd name="T47" fmla="*/ 229 h 245"/>
                <a:gd name="T48" fmla="*/ 18 w 244"/>
                <a:gd name="T49" fmla="*/ 142 h 245"/>
                <a:gd name="T50" fmla="*/ 1 w 244"/>
                <a:gd name="T51" fmla="*/ 149 h 245"/>
                <a:gd name="T52" fmla="*/ 18 w 244"/>
                <a:gd name="T53" fmla="*/ 192 h 245"/>
                <a:gd name="T54" fmla="*/ 35 w 244"/>
                <a:gd name="T55" fmla="*/ 184 h 245"/>
                <a:gd name="T56" fmla="*/ 62 w 244"/>
                <a:gd name="T57" fmla="*/ 210 h 245"/>
                <a:gd name="T58" fmla="*/ 55 w 244"/>
                <a:gd name="T59" fmla="*/ 228 h 245"/>
                <a:gd name="T60" fmla="*/ 98 w 244"/>
                <a:gd name="T61" fmla="*/ 245 h 245"/>
                <a:gd name="T62" fmla="*/ 105 w 244"/>
                <a:gd name="T63" fmla="*/ 228 h 245"/>
                <a:gd name="T64" fmla="*/ 122 w 244"/>
                <a:gd name="T65" fmla="*/ 229 h 245"/>
                <a:gd name="T66" fmla="*/ 122 w 244"/>
                <a:gd name="T67" fmla="*/ 213 h 245"/>
                <a:gd name="T68" fmla="*/ 39 w 244"/>
                <a:gd name="T69" fmla="*/ 158 h 245"/>
                <a:gd name="T70" fmla="*/ 87 w 244"/>
                <a:gd name="T71" fmla="*/ 39 h 245"/>
                <a:gd name="T72" fmla="*/ 87 w 244"/>
                <a:gd name="T73" fmla="*/ 39 h 245"/>
                <a:gd name="T74" fmla="*/ 122 w 244"/>
                <a:gd name="T75" fmla="*/ 32 h 245"/>
                <a:gd name="T76" fmla="*/ 122 w 244"/>
                <a:gd name="T77" fmla="*/ 32 h 245"/>
                <a:gd name="T78" fmla="*/ 122 w 244"/>
                <a:gd name="T79" fmla="*/ 16 h 245"/>
                <a:gd name="T80" fmla="*/ 102 w 244"/>
                <a:gd name="T81" fmla="*/ 18 h 245"/>
                <a:gd name="T82" fmla="*/ 95 w 244"/>
                <a:gd name="T83" fmla="*/ 1 h 245"/>
                <a:gd name="T84" fmla="*/ 53 w 244"/>
                <a:gd name="T85" fmla="*/ 19 h 245"/>
                <a:gd name="T86" fmla="*/ 60 w 244"/>
                <a:gd name="T87" fmla="*/ 36 h 245"/>
                <a:gd name="T88" fmla="*/ 34 w 244"/>
                <a:gd name="T89" fmla="*/ 62 h 245"/>
                <a:gd name="T90" fmla="*/ 17 w 244"/>
                <a:gd name="T91" fmla="*/ 55 h 245"/>
                <a:gd name="T92" fmla="*/ 0 w 244"/>
                <a:gd name="T93" fmla="*/ 98 h 245"/>
                <a:gd name="T94" fmla="*/ 17 w 244"/>
                <a:gd name="T95" fmla="*/ 105 h 245"/>
                <a:gd name="T96" fmla="*/ 18 w 244"/>
                <a:gd name="T97" fmla="*/ 14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4" h="245">
                  <a:moveTo>
                    <a:pt x="122" y="229"/>
                  </a:moveTo>
                  <a:cubicBezTo>
                    <a:pt x="129" y="229"/>
                    <a:pt x="136" y="228"/>
                    <a:pt x="142" y="227"/>
                  </a:cubicBezTo>
                  <a:cubicBezTo>
                    <a:pt x="149" y="244"/>
                    <a:pt x="149" y="244"/>
                    <a:pt x="149" y="244"/>
                  </a:cubicBezTo>
                  <a:cubicBezTo>
                    <a:pt x="191" y="226"/>
                    <a:pt x="191" y="226"/>
                    <a:pt x="191" y="226"/>
                  </a:cubicBezTo>
                  <a:cubicBezTo>
                    <a:pt x="184" y="209"/>
                    <a:pt x="184" y="209"/>
                    <a:pt x="184" y="209"/>
                  </a:cubicBezTo>
                  <a:cubicBezTo>
                    <a:pt x="194" y="202"/>
                    <a:pt x="203" y="193"/>
                    <a:pt x="210" y="182"/>
                  </a:cubicBezTo>
                  <a:cubicBezTo>
                    <a:pt x="227" y="189"/>
                    <a:pt x="227" y="189"/>
                    <a:pt x="227" y="189"/>
                  </a:cubicBezTo>
                  <a:cubicBezTo>
                    <a:pt x="244" y="147"/>
                    <a:pt x="244" y="147"/>
                    <a:pt x="244" y="147"/>
                  </a:cubicBezTo>
                  <a:cubicBezTo>
                    <a:pt x="227" y="140"/>
                    <a:pt x="227" y="140"/>
                    <a:pt x="227" y="140"/>
                  </a:cubicBezTo>
                  <a:cubicBezTo>
                    <a:pt x="229" y="128"/>
                    <a:pt x="229" y="115"/>
                    <a:pt x="227" y="103"/>
                  </a:cubicBezTo>
                  <a:cubicBezTo>
                    <a:pt x="244" y="95"/>
                    <a:pt x="244" y="95"/>
                    <a:pt x="244" y="95"/>
                  </a:cubicBezTo>
                  <a:cubicBezTo>
                    <a:pt x="226" y="53"/>
                    <a:pt x="226" y="53"/>
                    <a:pt x="226" y="53"/>
                  </a:cubicBezTo>
                  <a:cubicBezTo>
                    <a:pt x="209" y="61"/>
                    <a:pt x="209" y="61"/>
                    <a:pt x="209" y="61"/>
                  </a:cubicBezTo>
                  <a:cubicBezTo>
                    <a:pt x="202" y="50"/>
                    <a:pt x="193" y="41"/>
                    <a:pt x="182" y="34"/>
                  </a:cubicBezTo>
                  <a:cubicBezTo>
                    <a:pt x="189" y="17"/>
                    <a:pt x="189" y="17"/>
                    <a:pt x="189" y="17"/>
                  </a:cubicBezTo>
                  <a:cubicBezTo>
                    <a:pt x="147" y="0"/>
                    <a:pt x="147" y="0"/>
                    <a:pt x="147" y="0"/>
                  </a:cubicBezTo>
                  <a:cubicBezTo>
                    <a:pt x="140" y="17"/>
                    <a:pt x="140" y="17"/>
                    <a:pt x="140" y="17"/>
                  </a:cubicBezTo>
                  <a:cubicBezTo>
                    <a:pt x="134" y="16"/>
                    <a:pt x="128" y="16"/>
                    <a:pt x="122" y="16"/>
                  </a:cubicBezTo>
                  <a:cubicBezTo>
                    <a:pt x="122" y="32"/>
                    <a:pt x="122" y="32"/>
                    <a:pt x="122" y="32"/>
                  </a:cubicBezTo>
                  <a:cubicBezTo>
                    <a:pt x="159" y="32"/>
                    <a:pt x="191" y="54"/>
                    <a:pt x="205" y="87"/>
                  </a:cubicBezTo>
                  <a:cubicBezTo>
                    <a:pt x="225" y="133"/>
                    <a:pt x="204" y="186"/>
                    <a:pt x="158" y="206"/>
                  </a:cubicBezTo>
                  <a:cubicBezTo>
                    <a:pt x="146" y="210"/>
                    <a:pt x="134" y="213"/>
                    <a:pt x="122" y="213"/>
                  </a:cubicBezTo>
                  <a:cubicBezTo>
                    <a:pt x="122" y="213"/>
                    <a:pt x="122" y="213"/>
                    <a:pt x="122" y="213"/>
                  </a:cubicBezTo>
                  <a:lnTo>
                    <a:pt x="122" y="229"/>
                  </a:lnTo>
                  <a:close/>
                  <a:moveTo>
                    <a:pt x="18" y="142"/>
                  </a:moveTo>
                  <a:cubicBezTo>
                    <a:pt x="1" y="149"/>
                    <a:pt x="1" y="149"/>
                    <a:pt x="1" y="149"/>
                  </a:cubicBezTo>
                  <a:cubicBezTo>
                    <a:pt x="18" y="192"/>
                    <a:pt x="18" y="192"/>
                    <a:pt x="18" y="192"/>
                  </a:cubicBezTo>
                  <a:cubicBezTo>
                    <a:pt x="35" y="184"/>
                    <a:pt x="35" y="184"/>
                    <a:pt x="35" y="184"/>
                  </a:cubicBezTo>
                  <a:cubicBezTo>
                    <a:pt x="43" y="195"/>
                    <a:pt x="52" y="203"/>
                    <a:pt x="62" y="210"/>
                  </a:cubicBezTo>
                  <a:cubicBezTo>
                    <a:pt x="55" y="228"/>
                    <a:pt x="55" y="228"/>
                    <a:pt x="55" y="228"/>
                  </a:cubicBezTo>
                  <a:cubicBezTo>
                    <a:pt x="98" y="245"/>
                    <a:pt x="98" y="245"/>
                    <a:pt x="98" y="245"/>
                  </a:cubicBezTo>
                  <a:cubicBezTo>
                    <a:pt x="105" y="228"/>
                    <a:pt x="105" y="228"/>
                    <a:pt x="105" y="228"/>
                  </a:cubicBezTo>
                  <a:cubicBezTo>
                    <a:pt x="110" y="228"/>
                    <a:pt x="116" y="229"/>
                    <a:pt x="122" y="229"/>
                  </a:cubicBezTo>
                  <a:cubicBezTo>
                    <a:pt x="122" y="213"/>
                    <a:pt x="122" y="213"/>
                    <a:pt x="122" y="213"/>
                  </a:cubicBezTo>
                  <a:cubicBezTo>
                    <a:pt x="86" y="213"/>
                    <a:pt x="53" y="191"/>
                    <a:pt x="39" y="158"/>
                  </a:cubicBezTo>
                  <a:cubicBezTo>
                    <a:pt x="19" y="112"/>
                    <a:pt x="41" y="59"/>
                    <a:pt x="87" y="39"/>
                  </a:cubicBezTo>
                  <a:cubicBezTo>
                    <a:pt x="87" y="39"/>
                    <a:pt x="87" y="39"/>
                    <a:pt x="87" y="39"/>
                  </a:cubicBezTo>
                  <a:cubicBezTo>
                    <a:pt x="98" y="34"/>
                    <a:pt x="110" y="32"/>
                    <a:pt x="122" y="32"/>
                  </a:cubicBezTo>
                  <a:cubicBezTo>
                    <a:pt x="122" y="32"/>
                    <a:pt x="122" y="32"/>
                    <a:pt x="122" y="32"/>
                  </a:cubicBezTo>
                  <a:cubicBezTo>
                    <a:pt x="122" y="16"/>
                    <a:pt x="122" y="16"/>
                    <a:pt x="122" y="16"/>
                  </a:cubicBezTo>
                  <a:cubicBezTo>
                    <a:pt x="116" y="16"/>
                    <a:pt x="109" y="16"/>
                    <a:pt x="102" y="18"/>
                  </a:cubicBezTo>
                  <a:cubicBezTo>
                    <a:pt x="95" y="1"/>
                    <a:pt x="95" y="1"/>
                    <a:pt x="95" y="1"/>
                  </a:cubicBezTo>
                  <a:cubicBezTo>
                    <a:pt x="53" y="19"/>
                    <a:pt x="53" y="19"/>
                    <a:pt x="53" y="19"/>
                  </a:cubicBezTo>
                  <a:cubicBezTo>
                    <a:pt x="60" y="36"/>
                    <a:pt x="60" y="36"/>
                    <a:pt x="60" y="36"/>
                  </a:cubicBezTo>
                  <a:cubicBezTo>
                    <a:pt x="50" y="43"/>
                    <a:pt x="41" y="52"/>
                    <a:pt x="34" y="62"/>
                  </a:cubicBezTo>
                  <a:cubicBezTo>
                    <a:pt x="17" y="55"/>
                    <a:pt x="17" y="55"/>
                    <a:pt x="17" y="55"/>
                  </a:cubicBezTo>
                  <a:cubicBezTo>
                    <a:pt x="0" y="98"/>
                    <a:pt x="0" y="98"/>
                    <a:pt x="0" y="98"/>
                  </a:cubicBezTo>
                  <a:cubicBezTo>
                    <a:pt x="17" y="105"/>
                    <a:pt x="17" y="105"/>
                    <a:pt x="17" y="105"/>
                  </a:cubicBezTo>
                  <a:cubicBezTo>
                    <a:pt x="15" y="117"/>
                    <a:pt x="15" y="130"/>
                    <a:pt x="18" y="14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p:cNvSpPr>
              <a:spLocks noEditPoints="1"/>
            </p:cNvSpPr>
            <p:nvPr/>
          </p:nvSpPr>
          <p:spPr bwMode="auto">
            <a:xfrm>
              <a:off x="2435226" y="1122363"/>
              <a:ext cx="928688" cy="930275"/>
            </a:xfrm>
            <a:custGeom>
              <a:avLst/>
              <a:gdLst>
                <a:gd name="T0" fmla="*/ 173 w 346"/>
                <a:gd name="T1" fmla="*/ 324 h 346"/>
                <a:gd name="T2" fmla="*/ 201 w 346"/>
                <a:gd name="T3" fmla="*/ 321 h 346"/>
                <a:gd name="T4" fmla="*/ 211 w 346"/>
                <a:gd name="T5" fmla="*/ 345 h 346"/>
                <a:gd name="T6" fmla="*/ 271 w 346"/>
                <a:gd name="T7" fmla="*/ 320 h 346"/>
                <a:gd name="T8" fmla="*/ 260 w 346"/>
                <a:gd name="T9" fmla="*/ 296 h 346"/>
                <a:gd name="T10" fmla="*/ 298 w 346"/>
                <a:gd name="T11" fmla="*/ 258 h 346"/>
                <a:gd name="T12" fmla="*/ 322 w 346"/>
                <a:gd name="T13" fmla="*/ 267 h 346"/>
                <a:gd name="T14" fmla="*/ 346 w 346"/>
                <a:gd name="T15" fmla="*/ 207 h 346"/>
                <a:gd name="T16" fmla="*/ 322 w 346"/>
                <a:gd name="T17" fmla="*/ 198 h 346"/>
                <a:gd name="T18" fmla="*/ 321 w 346"/>
                <a:gd name="T19" fmla="*/ 145 h 346"/>
                <a:gd name="T20" fmla="*/ 345 w 346"/>
                <a:gd name="T21" fmla="*/ 134 h 346"/>
                <a:gd name="T22" fmla="*/ 320 w 346"/>
                <a:gd name="T23" fmla="*/ 75 h 346"/>
                <a:gd name="T24" fmla="*/ 296 w 346"/>
                <a:gd name="T25" fmla="*/ 85 h 346"/>
                <a:gd name="T26" fmla="*/ 258 w 346"/>
                <a:gd name="T27" fmla="*/ 48 h 346"/>
                <a:gd name="T28" fmla="*/ 268 w 346"/>
                <a:gd name="T29" fmla="*/ 24 h 346"/>
                <a:gd name="T30" fmla="*/ 208 w 346"/>
                <a:gd name="T31" fmla="*/ 0 h 346"/>
                <a:gd name="T32" fmla="*/ 198 w 346"/>
                <a:gd name="T33" fmla="*/ 24 h 346"/>
                <a:gd name="T34" fmla="*/ 173 w 346"/>
                <a:gd name="T35" fmla="*/ 22 h 346"/>
                <a:gd name="T36" fmla="*/ 173 w 346"/>
                <a:gd name="T37" fmla="*/ 44 h 346"/>
                <a:gd name="T38" fmla="*/ 291 w 346"/>
                <a:gd name="T39" fmla="*/ 122 h 346"/>
                <a:gd name="T40" fmla="*/ 223 w 346"/>
                <a:gd name="T41" fmla="*/ 291 h 346"/>
                <a:gd name="T42" fmla="*/ 173 w 346"/>
                <a:gd name="T43" fmla="*/ 301 h 346"/>
                <a:gd name="T44" fmla="*/ 173 w 346"/>
                <a:gd name="T45" fmla="*/ 301 h 346"/>
                <a:gd name="T46" fmla="*/ 173 w 346"/>
                <a:gd name="T47" fmla="*/ 324 h 346"/>
                <a:gd name="T48" fmla="*/ 25 w 346"/>
                <a:gd name="T49" fmla="*/ 201 h 346"/>
                <a:gd name="T50" fmla="*/ 0 w 346"/>
                <a:gd name="T51" fmla="*/ 211 h 346"/>
                <a:gd name="T52" fmla="*/ 26 w 346"/>
                <a:gd name="T53" fmla="*/ 271 h 346"/>
                <a:gd name="T54" fmla="*/ 50 w 346"/>
                <a:gd name="T55" fmla="*/ 260 h 346"/>
                <a:gd name="T56" fmla="*/ 88 w 346"/>
                <a:gd name="T57" fmla="*/ 297 h 346"/>
                <a:gd name="T58" fmla="*/ 78 w 346"/>
                <a:gd name="T59" fmla="*/ 322 h 346"/>
                <a:gd name="T60" fmla="*/ 138 w 346"/>
                <a:gd name="T61" fmla="*/ 346 h 346"/>
                <a:gd name="T62" fmla="*/ 148 w 346"/>
                <a:gd name="T63" fmla="*/ 322 h 346"/>
                <a:gd name="T64" fmla="*/ 173 w 346"/>
                <a:gd name="T65" fmla="*/ 324 h 346"/>
                <a:gd name="T66" fmla="*/ 173 w 346"/>
                <a:gd name="T67" fmla="*/ 301 h 346"/>
                <a:gd name="T68" fmla="*/ 55 w 346"/>
                <a:gd name="T69" fmla="*/ 223 h 346"/>
                <a:gd name="T70" fmla="*/ 123 w 346"/>
                <a:gd name="T71" fmla="*/ 55 h 346"/>
                <a:gd name="T72" fmla="*/ 123 w 346"/>
                <a:gd name="T73" fmla="*/ 55 h 346"/>
                <a:gd name="T74" fmla="*/ 173 w 346"/>
                <a:gd name="T75" fmla="*/ 44 h 346"/>
                <a:gd name="T76" fmla="*/ 173 w 346"/>
                <a:gd name="T77" fmla="*/ 44 h 346"/>
                <a:gd name="T78" fmla="*/ 173 w 346"/>
                <a:gd name="T79" fmla="*/ 22 h 346"/>
                <a:gd name="T80" fmla="*/ 145 w 346"/>
                <a:gd name="T81" fmla="*/ 24 h 346"/>
                <a:gd name="T82" fmla="*/ 135 w 346"/>
                <a:gd name="T83" fmla="*/ 0 h 346"/>
                <a:gd name="T84" fmla="*/ 75 w 346"/>
                <a:gd name="T85" fmla="*/ 26 h 346"/>
                <a:gd name="T86" fmla="*/ 85 w 346"/>
                <a:gd name="T87" fmla="*/ 50 h 346"/>
                <a:gd name="T88" fmla="*/ 48 w 346"/>
                <a:gd name="T89" fmla="*/ 88 h 346"/>
                <a:gd name="T90" fmla="*/ 24 w 346"/>
                <a:gd name="T91" fmla="*/ 78 h 346"/>
                <a:gd name="T92" fmla="*/ 0 w 346"/>
                <a:gd name="T93" fmla="*/ 138 h 346"/>
                <a:gd name="T94" fmla="*/ 24 w 346"/>
                <a:gd name="T95" fmla="*/ 148 h 346"/>
                <a:gd name="T96" fmla="*/ 25 w 346"/>
                <a:gd name="T97" fmla="*/ 20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346">
                  <a:moveTo>
                    <a:pt x="173" y="324"/>
                  </a:moveTo>
                  <a:cubicBezTo>
                    <a:pt x="182" y="324"/>
                    <a:pt x="192" y="323"/>
                    <a:pt x="201" y="321"/>
                  </a:cubicBezTo>
                  <a:cubicBezTo>
                    <a:pt x="211" y="345"/>
                    <a:pt x="211" y="345"/>
                    <a:pt x="211" y="345"/>
                  </a:cubicBezTo>
                  <a:cubicBezTo>
                    <a:pt x="271" y="320"/>
                    <a:pt x="271" y="320"/>
                    <a:pt x="271" y="320"/>
                  </a:cubicBezTo>
                  <a:cubicBezTo>
                    <a:pt x="260" y="296"/>
                    <a:pt x="260" y="296"/>
                    <a:pt x="260" y="296"/>
                  </a:cubicBezTo>
                  <a:cubicBezTo>
                    <a:pt x="275" y="285"/>
                    <a:pt x="287" y="273"/>
                    <a:pt x="298" y="258"/>
                  </a:cubicBezTo>
                  <a:cubicBezTo>
                    <a:pt x="322" y="267"/>
                    <a:pt x="322" y="267"/>
                    <a:pt x="322" y="267"/>
                  </a:cubicBezTo>
                  <a:cubicBezTo>
                    <a:pt x="346" y="207"/>
                    <a:pt x="346" y="207"/>
                    <a:pt x="346" y="207"/>
                  </a:cubicBezTo>
                  <a:cubicBezTo>
                    <a:pt x="322" y="198"/>
                    <a:pt x="322" y="198"/>
                    <a:pt x="322" y="198"/>
                  </a:cubicBezTo>
                  <a:cubicBezTo>
                    <a:pt x="325" y="180"/>
                    <a:pt x="324" y="162"/>
                    <a:pt x="321" y="145"/>
                  </a:cubicBezTo>
                  <a:cubicBezTo>
                    <a:pt x="345" y="134"/>
                    <a:pt x="345" y="134"/>
                    <a:pt x="345" y="134"/>
                  </a:cubicBezTo>
                  <a:cubicBezTo>
                    <a:pt x="320" y="75"/>
                    <a:pt x="320" y="75"/>
                    <a:pt x="320" y="75"/>
                  </a:cubicBezTo>
                  <a:cubicBezTo>
                    <a:pt x="296" y="85"/>
                    <a:pt x="296" y="85"/>
                    <a:pt x="296" y="85"/>
                  </a:cubicBezTo>
                  <a:cubicBezTo>
                    <a:pt x="285" y="70"/>
                    <a:pt x="273" y="58"/>
                    <a:pt x="258" y="48"/>
                  </a:cubicBezTo>
                  <a:cubicBezTo>
                    <a:pt x="268" y="24"/>
                    <a:pt x="268" y="24"/>
                    <a:pt x="268" y="24"/>
                  </a:cubicBezTo>
                  <a:cubicBezTo>
                    <a:pt x="208" y="0"/>
                    <a:pt x="208" y="0"/>
                    <a:pt x="208" y="0"/>
                  </a:cubicBezTo>
                  <a:cubicBezTo>
                    <a:pt x="198" y="24"/>
                    <a:pt x="198" y="24"/>
                    <a:pt x="198" y="24"/>
                  </a:cubicBezTo>
                  <a:cubicBezTo>
                    <a:pt x="190" y="22"/>
                    <a:pt x="181" y="22"/>
                    <a:pt x="173" y="22"/>
                  </a:cubicBezTo>
                  <a:cubicBezTo>
                    <a:pt x="173" y="44"/>
                    <a:pt x="173" y="44"/>
                    <a:pt x="173" y="44"/>
                  </a:cubicBezTo>
                  <a:cubicBezTo>
                    <a:pt x="224" y="45"/>
                    <a:pt x="271" y="75"/>
                    <a:pt x="291" y="122"/>
                  </a:cubicBezTo>
                  <a:cubicBezTo>
                    <a:pt x="318" y="187"/>
                    <a:pt x="288" y="263"/>
                    <a:pt x="223" y="291"/>
                  </a:cubicBezTo>
                  <a:cubicBezTo>
                    <a:pt x="207" y="297"/>
                    <a:pt x="190" y="301"/>
                    <a:pt x="173" y="301"/>
                  </a:cubicBezTo>
                  <a:cubicBezTo>
                    <a:pt x="173" y="301"/>
                    <a:pt x="173" y="301"/>
                    <a:pt x="173" y="301"/>
                  </a:cubicBezTo>
                  <a:lnTo>
                    <a:pt x="173" y="324"/>
                  </a:lnTo>
                  <a:close/>
                  <a:moveTo>
                    <a:pt x="25" y="201"/>
                  </a:moveTo>
                  <a:cubicBezTo>
                    <a:pt x="0" y="211"/>
                    <a:pt x="0" y="211"/>
                    <a:pt x="0" y="211"/>
                  </a:cubicBezTo>
                  <a:cubicBezTo>
                    <a:pt x="26" y="271"/>
                    <a:pt x="26" y="271"/>
                    <a:pt x="26" y="271"/>
                  </a:cubicBezTo>
                  <a:cubicBezTo>
                    <a:pt x="50" y="260"/>
                    <a:pt x="50" y="260"/>
                    <a:pt x="50" y="260"/>
                  </a:cubicBezTo>
                  <a:cubicBezTo>
                    <a:pt x="60" y="275"/>
                    <a:pt x="73" y="287"/>
                    <a:pt x="88" y="297"/>
                  </a:cubicBezTo>
                  <a:cubicBezTo>
                    <a:pt x="78" y="322"/>
                    <a:pt x="78" y="322"/>
                    <a:pt x="78" y="322"/>
                  </a:cubicBezTo>
                  <a:cubicBezTo>
                    <a:pt x="138" y="346"/>
                    <a:pt x="138" y="346"/>
                    <a:pt x="138" y="346"/>
                  </a:cubicBezTo>
                  <a:cubicBezTo>
                    <a:pt x="148" y="322"/>
                    <a:pt x="148" y="322"/>
                    <a:pt x="148" y="322"/>
                  </a:cubicBezTo>
                  <a:cubicBezTo>
                    <a:pt x="156" y="323"/>
                    <a:pt x="164" y="324"/>
                    <a:pt x="173" y="324"/>
                  </a:cubicBezTo>
                  <a:cubicBezTo>
                    <a:pt x="173" y="301"/>
                    <a:pt x="173" y="301"/>
                    <a:pt x="173" y="301"/>
                  </a:cubicBezTo>
                  <a:cubicBezTo>
                    <a:pt x="121" y="301"/>
                    <a:pt x="75" y="270"/>
                    <a:pt x="55" y="223"/>
                  </a:cubicBezTo>
                  <a:cubicBezTo>
                    <a:pt x="27" y="158"/>
                    <a:pt x="58" y="83"/>
                    <a:pt x="123" y="55"/>
                  </a:cubicBezTo>
                  <a:cubicBezTo>
                    <a:pt x="123" y="55"/>
                    <a:pt x="123" y="55"/>
                    <a:pt x="123" y="55"/>
                  </a:cubicBezTo>
                  <a:cubicBezTo>
                    <a:pt x="139" y="48"/>
                    <a:pt x="155" y="44"/>
                    <a:pt x="173" y="44"/>
                  </a:cubicBezTo>
                  <a:cubicBezTo>
                    <a:pt x="173" y="44"/>
                    <a:pt x="173" y="44"/>
                    <a:pt x="173" y="44"/>
                  </a:cubicBezTo>
                  <a:cubicBezTo>
                    <a:pt x="173" y="22"/>
                    <a:pt x="173" y="22"/>
                    <a:pt x="173" y="22"/>
                  </a:cubicBezTo>
                  <a:cubicBezTo>
                    <a:pt x="163" y="22"/>
                    <a:pt x="154" y="23"/>
                    <a:pt x="145" y="24"/>
                  </a:cubicBezTo>
                  <a:cubicBezTo>
                    <a:pt x="135" y="0"/>
                    <a:pt x="135" y="0"/>
                    <a:pt x="135" y="0"/>
                  </a:cubicBezTo>
                  <a:cubicBezTo>
                    <a:pt x="75" y="26"/>
                    <a:pt x="75" y="26"/>
                    <a:pt x="75" y="26"/>
                  </a:cubicBezTo>
                  <a:cubicBezTo>
                    <a:pt x="85" y="50"/>
                    <a:pt x="85" y="50"/>
                    <a:pt x="85" y="50"/>
                  </a:cubicBezTo>
                  <a:cubicBezTo>
                    <a:pt x="71" y="60"/>
                    <a:pt x="58" y="73"/>
                    <a:pt x="48" y="88"/>
                  </a:cubicBezTo>
                  <a:cubicBezTo>
                    <a:pt x="24" y="78"/>
                    <a:pt x="24" y="78"/>
                    <a:pt x="24" y="78"/>
                  </a:cubicBezTo>
                  <a:cubicBezTo>
                    <a:pt x="0" y="138"/>
                    <a:pt x="0" y="138"/>
                    <a:pt x="0" y="138"/>
                  </a:cubicBezTo>
                  <a:cubicBezTo>
                    <a:pt x="24" y="148"/>
                    <a:pt x="24" y="148"/>
                    <a:pt x="24" y="148"/>
                  </a:cubicBezTo>
                  <a:cubicBezTo>
                    <a:pt x="21" y="165"/>
                    <a:pt x="21" y="183"/>
                    <a:pt x="25" y="20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p:cNvSpPr>
              <a:spLocks noEditPoints="1"/>
            </p:cNvSpPr>
            <p:nvPr/>
          </p:nvSpPr>
          <p:spPr bwMode="auto">
            <a:xfrm>
              <a:off x="9131301" y="1982788"/>
              <a:ext cx="547688" cy="547688"/>
            </a:xfrm>
            <a:custGeom>
              <a:avLst/>
              <a:gdLst>
                <a:gd name="T0" fmla="*/ 102 w 204"/>
                <a:gd name="T1" fmla="*/ 191 h 204"/>
                <a:gd name="T2" fmla="*/ 118 w 204"/>
                <a:gd name="T3" fmla="*/ 189 h 204"/>
                <a:gd name="T4" fmla="*/ 124 w 204"/>
                <a:gd name="T5" fmla="*/ 203 h 204"/>
                <a:gd name="T6" fmla="*/ 160 w 204"/>
                <a:gd name="T7" fmla="*/ 188 h 204"/>
                <a:gd name="T8" fmla="*/ 153 w 204"/>
                <a:gd name="T9" fmla="*/ 174 h 204"/>
                <a:gd name="T10" fmla="*/ 175 w 204"/>
                <a:gd name="T11" fmla="*/ 152 h 204"/>
                <a:gd name="T12" fmla="*/ 190 w 204"/>
                <a:gd name="T13" fmla="*/ 157 h 204"/>
                <a:gd name="T14" fmla="*/ 204 w 204"/>
                <a:gd name="T15" fmla="*/ 122 h 204"/>
                <a:gd name="T16" fmla="*/ 190 w 204"/>
                <a:gd name="T17" fmla="*/ 116 h 204"/>
                <a:gd name="T18" fmla="*/ 189 w 204"/>
                <a:gd name="T19" fmla="*/ 85 h 204"/>
                <a:gd name="T20" fmla="*/ 203 w 204"/>
                <a:gd name="T21" fmla="*/ 79 h 204"/>
                <a:gd name="T22" fmla="*/ 188 w 204"/>
                <a:gd name="T23" fmla="*/ 44 h 204"/>
                <a:gd name="T24" fmla="*/ 174 w 204"/>
                <a:gd name="T25" fmla="*/ 50 h 204"/>
                <a:gd name="T26" fmla="*/ 152 w 204"/>
                <a:gd name="T27" fmla="*/ 28 h 204"/>
                <a:gd name="T28" fmla="*/ 158 w 204"/>
                <a:gd name="T29" fmla="*/ 14 h 204"/>
                <a:gd name="T30" fmla="*/ 122 w 204"/>
                <a:gd name="T31" fmla="*/ 0 h 204"/>
                <a:gd name="T32" fmla="*/ 117 w 204"/>
                <a:gd name="T33" fmla="*/ 14 h 204"/>
                <a:gd name="T34" fmla="*/ 102 w 204"/>
                <a:gd name="T35" fmla="*/ 13 h 204"/>
                <a:gd name="T36" fmla="*/ 102 w 204"/>
                <a:gd name="T37" fmla="*/ 26 h 204"/>
                <a:gd name="T38" fmla="*/ 171 w 204"/>
                <a:gd name="T39" fmla="*/ 72 h 204"/>
                <a:gd name="T40" fmla="*/ 131 w 204"/>
                <a:gd name="T41" fmla="*/ 171 h 204"/>
                <a:gd name="T42" fmla="*/ 102 w 204"/>
                <a:gd name="T43" fmla="*/ 177 h 204"/>
                <a:gd name="T44" fmla="*/ 102 w 204"/>
                <a:gd name="T45" fmla="*/ 177 h 204"/>
                <a:gd name="T46" fmla="*/ 102 w 204"/>
                <a:gd name="T47" fmla="*/ 191 h 204"/>
                <a:gd name="T48" fmla="*/ 14 w 204"/>
                <a:gd name="T49" fmla="*/ 118 h 204"/>
                <a:gd name="T50" fmla="*/ 0 w 204"/>
                <a:gd name="T51" fmla="*/ 124 h 204"/>
                <a:gd name="T52" fmla="*/ 15 w 204"/>
                <a:gd name="T53" fmla="*/ 159 h 204"/>
                <a:gd name="T54" fmla="*/ 29 w 204"/>
                <a:gd name="T55" fmla="*/ 153 h 204"/>
                <a:gd name="T56" fmla="*/ 52 w 204"/>
                <a:gd name="T57" fmla="*/ 175 h 204"/>
                <a:gd name="T58" fmla="*/ 46 w 204"/>
                <a:gd name="T59" fmla="*/ 189 h 204"/>
                <a:gd name="T60" fmla="*/ 81 w 204"/>
                <a:gd name="T61" fmla="*/ 204 h 204"/>
                <a:gd name="T62" fmla="*/ 87 w 204"/>
                <a:gd name="T63" fmla="*/ 189 h 204"/>
                <a:gd name="T64" fmla="*/ 102 w 204"/>
                <a:gd name="T65" fmla="*/ 191 h 204"/>
                <a:gd name="T66" fmla="*/ 102 w 204"/>
                <a:gd name="T67" fmla="*/ 177 h 204"/>
                <a:gd name="T68" fmla="*/ 32 w 204"/>
                <a:gd name="T69" fmla="*/ 131 h 204"/>
                <a:gd name="T70" fmla="*/ 72 w 204"/>
                <a:gd name="T71" fmla="*/ 32 h 204"/>
                <a:gd name="T72" fmla="*/ 72 w 204"/>
                <a:gd name="T73" fmla="*/ 32 h 204"/>
                <a:gd name="T74" fmla="*/ 102 w 204"/>
                <a:gd name="T75" fmla="*/ 26 h 204"/>
                <a:gd name="T76" fmla="*/ 102 w 204"/>
                <a:gd name="T77" fmla="*/ 26 h 204"/>
                <a:gd name="T78" fmla="*/ 102 w 204"/>
                <a:gd name="T79" fmla="*/ 13 h 204"/>
                <a:gd name="T80" fmla="*/ 85 w 204"/>
                <a:gd name="T81" fmla="*/ 14 h 204"/>
                <a:gd name="T82" fmla="*/ 79 w 204"/>
                <a:gd name="T83" fmla="*/ 0 h 204"/>
                <a:gd name="T84" fmla="*/ 44 w 204"/>
                <a:gd name="T85" fmla="*/ 15 h 204"/>
                <a:gd name="T86" fmla="*/ 50 w 204"/>
                <a:gd name="T87" fmla="*/ 29 h 204"/>
                <a:gd name="T88" fmla="*/ 28 w 204"/>
                <a:gd name="T89" fmla="*/ 51 h 204"/>
                <a:gd name="T90" fmla="*/ 14 w 204"/>
                <a:gd name="T91" fmla="*/ 46 h 204"/>
                <a:gd name="T92" fmla="*/ 0 w 204"/>
                <a:gd name="T93" fmla="*/ 81 h 204"/>
                <a:gd name="T94" fmla="*/ 14 w 204"/>
                <a:gd name="T95" fmla="*/ 87 h 204"/>
                <a:gd name="T96" fmla="*/ 14 w 204"/>
                <a:gd name="T97" fmla="*/ 11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 h="204">
                  <a:moveTo>
                    <a:pt x="102" y="191"/>
                  </a:moveTo>
                  <a:cubicBezTo>
                    <a:pt x="107" y="191"/>
                    <a:pt x="113" y="190"/>
                    <a:pt x="118" y="189"/>
                  </a:cubicBezTo>
                  <a:cubicBezTo>
                    <a:pt x="124" y="203"/>
                    <a:pt x="124" y="203"/>
                    <a:pt x="124" y="203"/>
                  </a:cubicBezTo>
                  <a:cubicBezTo>
                    <a:pt x="160" y="188"/>
                    <a:pt x="160" y="188"/>
                    <a:pt x="160" y="188"/>
                  </a:cubicBezTo>
                  <a:cubicBezTo>
                    <a:pt x="153" y="174"/>
                    <a:pt x="153" y="174"/>
                    <a:pt x="153" y="174"/>
                  </a:cubicBezTo>
                  <a:cubicBezTo>
                    <a:pt x="162" y="168"/>
                    <a:pt x="169" y="160"/>
                    <a:pt x="175" y="152"/>
                  </a:cubicBezTo>
                  <a:cubicBezTo>
                    <a:pt x="190" y="157"/>
                    <a:pt x="190" y="157"/>
                    <a:pt x="190" y="157"/>
                  </a:cubicBezTo>
                  <a:cubicBezTo>
                    <a:pt x="204" y="122"/>
                    <a:pt x="204" y="122"/>
                    <a:pt x="204" y="122"/>
                  </a:cubicBezTo>
                  <a:cubicBezTo>
                    <a:pt x="190" y="116"/>
                    <a:pt x="190" y="116"/>
                    <a:pt x="190" y="116"/>
                  </a:cubicBezTo>
                  <a:cubicBezTo>
                    <a:pt x="191" y="106"/>
                    <a:pt x="191" y="95"/>
                    <a:pt x="189" y="85"/>
                  </a:cubicBezTo>
                  <a:cubicBezTo>
                    <a:pt x="203" y="79"/>
                    <a:pt x="203" y="79"/>
                    <a:pt x="203" y="79"/>
                  </a:cubicBezTo>
                  <a:cubicBezTo>
                    <a:pt x="188" y="44"/>
                    <a:pt x="188" y="44"/>
                    <a:pt x="188" y="44"/>
                  </a:cubicBezTo>
                  <a:cubicBezTo>
                    <a:pt x="174" y="50"/>
                    <a:pt x="174" y="50"/>
                    <a:pt x="174" y="50"/>
                  </a:cubicBezTo>
                  <a:cubicBezTo>
                    <a:pt x="168" y="41"/>
                    <a:pt x="161" y="34"/>
                    <a:pt x="152" y="28"/>
                  </a:cubicBezTo>
                  <a:cubicBezTo>
                    <a:pt x="158" y="14"/>
                    <a:pt x="158" y="14"/>
                    <a:pt x="158" y="14"/>
                  </a:cubicBezTo>
                  <a:cubicBezTo>
                    <a:pt x="122" y="0"/>
                    <a:pt x="122" y="0"/>
                    <a:pt x="122" y="0"/>
                  </a:cubicBezTo>
                  <a:cubicBezTo>
                    <a:pt x="117" y="14"/>
                    <a:pt x="117" y="14"/>
                    <a:pt x="117" y="14"/>
                  </a:cubicBezTo>
                  <a:cubicBezTo>
                    <a:pt x="112" y="13"/>
                    <a:pt x="107" y="13"/>
                    <a:pt x="102" y="13"/>
                  </a:cubicBezTo>
                  <a:cubicBezTo>
                    <a:pt x="102" y="26"/>
                    <a:pt x="102" y="26"/>
                    <a:pt x="102" y="26"/>
                  </a:cubicBezTo>
                  <a:cubicBezTo>
                    <a:pt x="132" y="26"/>
                    <a:pt x="159" y="44"/>
                    <a:pt x="171" y="72"/>
                  </a:cubicBezTo>
                  <a:cubicBezTo>
                    <a:pt x="188" y="110"/>
                    <a:pt x="170" y="155"/>
                    <a:pt x="131" y="171"/>
                  </a:cubicBezTo>
                  <a:cubicBezTo>
                    <a:pt x="122" y="175"/>
                    <a:pt x="112" y="177"/>
                    <a:pt x="102" y="177"/>
                  </a:cubicBezTo>
                  <a:cubicBezTo>
                    <a:pt x="102" y="177"/>
                    <a:pt x="102" y="177"/>
                    <a:pt x="102" y="177"/>
                  </a:cubicBezTo>
                  <a:lnTo>
                    <a:pt x="102" y="191"/>
                  </a:lnTo>
                  <a:close/>
                  <a:moveTo>
                    <a:pt x="14" y="118"/>
                  </a:moveTo>
                  <a:cubicBezTo>
                    <a:pt x="0" y="124"/>
                    <a:pt x="0" y="124"/>
                    <a:pt x="0" y="124"/>
                  </a:cubicBezTo>
                  <a:cubicBezTo>
                    <a:pt x="15" y="159"/>
                    <a:pt x="15" y="159"/>
                    <a:pt x="15" y="159"/>
                  </a:cubicBezTo>
                  <a:cubicBezTo>
                    <a:pt x="29" y="153"/>
                    <a:pt x="29" y="153"/>
                    <a:pt x="29" y="153"/>
                  </a:cubicBezTo>
                  <a:cubicBezTo>
                    <a:pt x="35" y="162"/>
                    <a:pt x="43" y="169"/>
                    <a:pt x="52" y="175"/>
                  </a:cubicBezTo>
                  <a:cubicBezTo>
                    <a:pt x="46" y="189"/>
                    <a:pt x="46" y="189"/>
                    <a:pt x="46" y="189"/>
                  </a:cubicBezTo>
                  <a:cubicBezTo>
                    <a:pt x="81" y="204"/>
                    <a:pt x="81" y="204"/>
                    <a:pt x="81" y="204"/>
                  </a:cubicBezTo>
                  <a:cubicBezTo>
                    <a:pt x="87" y="189"/>
                    <a:pt x="87" y="189"/>
                    <a:pt x="87" y="189"/>
                  </a:cubicBezTo>
                  <a:cubicBezTo>
                    <a:pt x="92" y="190"/>
                    <a:pt x="97" y="191"/>
                    <a:pt x="102" y="191"/>
                  </a:cubicBezTo>
                  <a:cubicBezTo>
                    <a:pt x="102" y="177"/>
                    <a:pt x="102" y="177"/>
                    <a:pt x="102" y="177"/>
                  </a:cubicBezTo>
                  <a:cubicBezTo>
                    <a:pt x="71" y="177"/>
                    <a:pt x="44" y="159"/>
                    <a:pt x="32" y="131"/>
                  </a:cubicBezTo>
                  <a:cubicBezTo>
                    <a:pt x="16" y="93"/>
                    <a:pt x="34" y="48"/>
                    <a:pt x="72" y="32"/>
                  </a:cubicBezTo>
                  <a:cubicBezTo>
                    <a:pt x="72" y="32"/>
                    <a:pt x="72" y="32"/>
                    <a:pt x="72" y="32"/>
                  </a:cubicBezTo>
                  <a:cubicBezTo>
                    <a:pt x="82" y="28"/>
                    <a:pt x="92" y="26"/>
                    <a:pt x="102" y="26"/>
                  </a:cubicBezTo>
                  <a:cubicBezTo>
                    <a:pt x="102" y="26"/>
                    <a:pt x="102" y="26"/>
                    <a:pt x="102" y="26"/>
                  </a:cubicBezTo>
                  <a:cubicBezTo>
                    <a:pt x="102" y="13"/>
                    <a:pt x="102" y="13"/>
                    <a:pt x="102" y="13"/>
                  </a:cubicBezTo>
                  <a:cubicBezTo>
                    <a:pt x="96" y="13"/>
                    <a:pt x="91" y="13"/>
                    <a:pt x="85" y="14"/>
                  </a:cubicBezTo>
                  <a:cubicBezTo>
                    <a:pt x="79" y="0"/>
                    <a:pt x="79" y="0"/>
                    <a:pt x="79" y="0"/>
                  </a:cubicBezTo>
                  <a:cubicBezTo>
                    <a:pt x="44" y="15"/>
                    <a:pt x="44" y="15"/>
                    <a:pt x="44" y="15"/>
                  </a:cubicBezTo>
                  <a:cubicBezTo>
                    <a:pt x="50" y="29"/>
                    <a:pt x="50" y="29"/>
                    <a:pt x="50" y="29"/>
                  </a:cubicBezTo>
                  <a:cubicBezTo>
                    <a:pt x="42" y="35"/>
                    <a:pt x="34" y="43"/>
                    <a:pt x="28" y="51"/>
                  </a:cubicBezTo>
                  <a:cubicBezTo>
                    <a:pt x="14" y="46"/>
                    <a:pt x="14" y="46"/>
                    <a:pt x="14" y="46"/>
                  </a:cubicBezTo>
                  <a:cubicBezTo>
                    <a:pt x="0" y="81"/>
                    <a:pt x="0" y="81"/>
                    <a:pt x="0" y="81"/>
                  </a:cubicBezTo>
                  <a:cubicBezTo>
                    <a:pt x="14" y="87"/>
                    <a:pt x="14" y="87"/>
                    <a:pt x="14" y="87"/>
                  </a:cubicBezTo>
                  <a:cubicBezTo>
                    <a:pt x="12" y="97"/>
                    <a:pt x="12" y="108"/>
                    <a:pt x="14" y="11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noEditPoints="1"/>
            </p:cNvSpPr>
            <p:nvPr/>
          </p:nvSpPr>
          <p:spPr bwMode="auto">
            <a:xfrm>
              <a:off x="8650288" y="1525588"/>
              <a:ext cx="441325" cy="441325"/>
            </a:xfrm>
            <a:custGeom>
              <a:avLst/>
              <a:gdLst>
                <a:gd name="T0" fmla="*/ 82 w 164"/>
                <a:gd name="T1" fmla="*/ 153 h 164"/>
                <a:gd name="T2" fmla="*/ 95 w 164"/>
                <a:gd name="T3" fmla="*/ 152 h 164"/>
                <a:gd name="T4" fmla="*/ 100 w 164"/>
                <a:gd name="T5" fmla="*/ 163 h 164"/>
                <a:gd name="T6" fmla="*/ 128 w 164"/>
                <a:gd name="T7" fmla="*/ 151 h 164"/>
                <a:gd name="T8" fmla="*/ 124 w 164"/>
                <a:gd name="T9" fmla="*/ 140 h 164"/>
                <a:gd name="T10" fmla="*/ 141 w 164"/>
                <a:gd name="T11" fmla="*/ 122 h 164"/>
                <a:gd name="T12" fmla="*/ 153 w 164"/>
                <a:gd name="T13" fmla="*/ 127 h 164"/>
                <a:gd name="T14" fmla="*/ 164 w 164"/>
                <a:gd name="T15" fmla="*/ 98 h 164"/>
                <a:gd name="T16" fmla="*/ 152 w 164"/>
                <a:gd name="T17" fmla="*/ 94 h 164"/>
                <a:gd name="T18" fmla="*/ 152 w 164"/>
                <a:gd name="T19" fmla="*/ 69 h 164"/>
                <a:gd name="T20" fmla="*/ 164 w 164"/>
                <a:gd name="T21" fmla="*/ 64 h 164"/>
                <a:gd name="T22" fmla="*/ 152 w 164"/>
                <a:gd name="T23" fmla="*/ 36 h 164"/>
                <a:gd name="T24" fmla="*/ 140 w 164"/>
                <a:gd name="T25" fmla="*/ 40 h 164"/>
                <a:gd name="T26" fmla="*/ 122 w 164"/>
                <a:gd name="T27" fmla="*/ 23 h 164"/>
                <a:gd name="T28" fmla="*/ 127 w 164"/>
                <a:gd name="T29" fmla="*/ 11 h 164"/>
                <a:gd name="T30" fmla="*/ 99 w 164"/>
                <a:gd name="T31" fmla="*/ 0 h 164"/>
                <a:gd name="T32" fmla="*/ 94 w 164"/>
                <a:gd name="T33" fmla="*/ 12 h 164"/>
                <a:gd name="T34" fmla="*/ 82 w 164"/>
                <a:gd name="T35" fmla="*/ 11 h 164"/>
                <a:gd name="T36" fmla="*/ 82 w 164"/>
                <a:gd name="T37" fmla="*/ 21 h 164"/>
                <a:gd name="T38" fmla="*/ 138 w 164"/>
                <a:gd name="T39" fmla="*/ 58 h 164"/>
                <a:gd name="T40" fmla="*/ 106 w 164"/>
                <a:gd name="T41" fmla="*/ 137 h 164"/>
                <a:gd name="T42" fmla="*/ 82 w 164"/>
                <a:gd name="T43" fmla="*/ 142 h 164"/>
                <a:gd name="T44" fmla="*/ 82 w 164"/>
                <a:gd name="T45" fmla="*/ 142 h 164"/>
                <a:gd name="T46" fmla="*/ 82 w 164"/>
                <a:gd name="T47" fmla="*/ 153 h 164"/>
                <a:gd name="T48" fmla="*/ 12 w 164"/>
                <a:gd name="T49" fmla="*/ 95 h 164"/>
                <a:gd name="T50" fmla="*/ 1 w 164"/>
                <a:gd name="T51" fmla="*/ 100 h 164"/>
                <a:gd name="T52" fmla="*/ 13 w 164"/>
                <a:gd name="T53" fmla="*/ 128 h 164"/>
                <a:gd name="T54" fmla="*/ 24 w 164"/>
                <a:gd name="T55" fmla="*/ 123 h 164"/>
                <a:gd name="T56" fmla="*/ 42 w 164"/>
                <a:gd name="T57" fmla="*/ 141 h 164"/>
                <a:gd name="T58" fmla="*/ 37 w 164"/>
                <a:gd name="T59" fmla="*/ 152 h 164"/>
                <a:gd name="T60" fmla="*/ 66 w 164"/>
                <a:gd name="T61" fmla="*/ 164 h 164"/>
                <a:gd name="T62" fmla="*/ 70 w 164"/>
                <a:gd name="T63" fmla="*/ 152 h 164"/>
                <a:gd name="T64" fmla="*/ 82 w 164"/>
                <a:gd name="T65" fmla="*/ 153 h 164"/>
                <a:gd name="T66" fmla="*/ 82 w 164"/>
                <a:gd name="T67" fmla="*/ 142 h 164"/>
                <a:gd name="T68" fmla="*/ 27 w 164"/>
                <a:gd name="T69" fmla="*/ 106 h 164"/>
                <a:gd name="T70" fmla="*/ 58 w 164"/>
                <a:gd name="T71" fmla="*/ 26 h 164"/>
                <a:gd name="T72" fmla="*/ 58 w 164"/>
                <a:gd name="T73" fmla="*/ 26 h 164"/>
                <a:gd name="T74" fmla="*/ 82 w 164"/>
                <a:gd name="T75" fmla="*/ 21 h 164"/>
                <a:gd name="T76" fmla="*/ 82 w 164"/>
                <a:gd name="T77" fmla="*/ 21 h 164"/>
                <a:gd name="T78" fmla="*/ 82 w 164"/>
                <a:gd name="T79" fmla="*/ 11 h 164"/>
                <a:gd name="T80" fmla="*/ 69 w 164"/>
                <a:gd name="T81" fmla="*/ 12 h 164"/>
                <a:gd name="T82" fmla="*/ 64 w 164"/>
                <a:gd name="T83" fmla="*/ 0 h 164"/>
                <a:gd name="T84" fmla="*/ 36 w 164"/>
                <a:gd name="T85" fmla="*/ 12 h 164"/>
                <a:gd name="T86" fmla="*/ 41 w 164"/>
                <a:gd name="T87" fmla="*/ 24 h 164"/>
                <a:gd name="T88" fmla="*/ 23 w 164"/>
                <a:gd name="T89" fmla="*/ 42 h 164"/>
                <a:gd name="T90" fmla="*/ 12 w 164"/>
                <a:gd name="T91" fmla="*/ 37 h 164"/>
                <a:gd name="T92" fmla="*/ 0 w 164"/>
                <a:gd name="T93" fmla="*/ 65 h 164"/>
                <a:gd name="T94" fmla="*/ 12 w 164"/>
                <a:gd name="T95" fmla="*/ 70 h 164"/>
                <a:gd name="T96" fmla="*/ 12 w 164"/>
                <a:gd name="T97" fmla="*/ 9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4" h="164">
                  <a:moveTo>
                    <a:pt x="82" y="153"/>
                  </a:moveTo>
                  <a:cubicBezTo>
                    <a:pt x="87" y="153"/>
                    <a:pt x="91" y="153"/>
                    <a:pt x="95" y="152"/>
                  </a:cubicBezTo>
                  <a:cubicBezTo>
                    <a:pt x="100" y="163"/>
                    <a:pt x="100" y="163"/>
                    <a:pt x="100" y="163"/>
                  </a:cubicBezTo>
                  <a:cubicBezTo>
                    <a:pt x="128" y="151"/>
                    <a:pt x="128" y="151"/>
                    <a:pt x="128" y="151"/>
                  </a:cubicBezTo>
                  <a:cubicBezTo>
                    <a:pt x="124" y="140"/>
                    <a:pt x="124" y="140"/>
                    <a:pt x="124" y="140"/>
                  </a:cubicBezTo>
                  <a:cubicBezTo>
                    <a:pt x="130" y="135"/>
                    <a:pt x="136" y="129"/>
                    <a:pt x="141" y="122"/>
                  </a:cubicBezTo>
                  <a:cubicBezTo>
                    <a:pt x="153" y="127"/>
                    <a:pt x="153" y="127"/>
                    <a:pt x="153" y="127"/>
                  </a:cubicBezTo>
                  <a:cubicBezTo>
                    <a:pt x="164" y="98"/>
                    <a:pt x="164" y="98"/>
                    <a:pt x="164" y="98"/>
                  </a:cubicBezTo>
                  <a:cubicBezTo>
                    <a:pt x="152" y="94"/>
                    <a:pt x="152" y="94"/>
                    <a:pt x="152" y="94"/>
                  </a:cubicBezTo>
                  <a:cubicBezTo>
                    <a:pt x="154" y="85"/>
                    <a:pt x="154" y="77"/>
                    <a:pt x="152" y="69"/>
                  </a:cubicBezTo>
                  <a:cubicBezTo>
                    <a:pt x="164" y="64"/>
                    <a:pt x="164" y="64"/>
                    <a:pt x="164" y="64"/>
                  </a:cubicBezTo>
                  <a:cubicBezTo>
                    <a:pt x="152" y="36"/>
                    <a:pt x="152" y="36"/>
                    <a:pt x="152" y="36"/>
                  </a:cubicBezTo>
                  <a:cubicBezTo>
                    <a:pt x="140" y="40"/>
                    <a:pt x="140" y="40"/>
                    <a:pt x="140" y="40"/>
                  </a:cubicBezTo>
                  <a:cubicBezTo>
                    <a:pt x="135" y="34"/>
                    <a:pt x="129" y="28"/>
                    <a:pt x="122" y="23"/>
                  </a:cubicBezTo>
                  <a:cubicBezTo>
                    <a:pt x="127" y="11"/>
                    <a:pt x="127" y="11"/>
                    <a:pt x="127" y="11"/>
                  </a:cubicBezTo>
                  <a:cubicBezTo>
                    <a:pt x="99" y="0"/>
                    <a:pt x="99" y="0"/>
                    <a:pt x="99" y="0"/>
                  </a:cubicBezTo>
                  <a:cubicBezTo>
                    <a:pt x="94" y="12"/>
                    <a:pt x="94" y="12"/>
                    <a:pt x="94" y="12"/>
                  </a:cubicBezTo>
                  <a:cubicBezTo>
                    <a:pt x="90" y="11"/>
                    <a:pt x="86" y="11"/>
                    <a:pt x="82" y="11"/>
                  </a:cubicBezTo>
                  <a:cubicBezTo>
                    <a:pt x="82" y="21"/>
                    <a:pt x="82" y="21"/>
                    <a:pt x="82" y="21"/>
                  </a:cubicBezTo>
                  <a:cubicBezTo>
                    <a:pt x="106" y="21"/>
                    <a:pt x="128" y="36"/>
                    <a:pt x="138" y="58"/>
                  </a:cubicBezTo>
                  <a:cubicBezTo>
                    <a:pt x="151" y="89"/>
                    <a:pt x="137" y="124"/>
                    <a:pt x="106" y="137"/>
                  </a:cubicBezTo>
                  <a:cubicBezTo>
                    <a:pt x="98" y="141"/>
                    <a:pt x="90" y="142"/>
                    <a:pt x="82" y="142"/>
                  </a:cubicBezTo>
                  <a:cubicBezTo>
                    <a:pt x="82" y="142"/>
                    <a:pt x="82" y="142"/>
                    <a:pt x="82" y="142"/>
                  </a:cubicBezTo>
                  <a:lnTo>
                    <a:pt x="82" y="153"/>
                  </a:lnTo>
                  <a:close/>
                  <a:moveTo>
                    <a:pt x="12" y="95"/>
                  </a:moveTo>
                  <a:cubicBezTo>
                    <a:pt x="1" y="100"/>
                    <a:pt x="1" y="100"/>
                    <a:pt x="1" y="100"/>
                  </a:cubicBezTo>
                  <a:cubicBezTo>
                    <a:pt x="13" y="128"/>
                    <a:pt x="13" y="128"/>
                    <a:pt x="13" y="128"/>
                  </a:cubicBezTo>
                  <a:cubicBezTo>
                    <a:pt x="24" y="123"/>
                    <a:pt x="24" y="123"/>
                    <a:pt x="24" y="123"/>
                  </a:cubicBezTo>
                  <a:cubicBezTo>
                    <a:pt x="29" y="130"/>
                    <a:pt x="35" y="136"/>
                    <a:pt x="42" y="141"/>
                  </a:cubicBezTo>
                  <a:cubicBezTo>
                    <a:pt x="37" y="152"/>
                    <a:pt x="37" y="152"/>
                    <a:pt x="37" y="152"/>
                  </a:cubicBezTo>
                  <a:cubicBezTo>
                    <a:pt x="66" y="164"/>
                    <a:pt x="66" y="164"/>
                    <a:pt x="66" y="164"/>
                  </a:cubicBezTo>
                  <a:cubicBezTo>
                    <a:pt x="70" y="152"/>
                    <a:pt x="70" y="152"/>
                    <a:pt x="70" y="152"/>
                  </a:cubicBezTo>
                  <a:cubicBezTo>
                    <a:pt x="74" y="153"/>
                    <a:pt x="78" y="153"/>
                    <a:pt x="82" y="153"/>
                  </a:cubicBezTo>
                  <a:cubicBezTo>
                    <a:pt x="82" y="142"/>
                    <a:pt x="82" y="142"/>
                    <a:pt x="82" y="142"/>
                  </a:cubicBezTo>
                  <a:cubicBezTo>
                    <a:pt x="58" y="142"/>
                    <a:pt x="36" y="128"/>
                    <a:pt x="27" y="106"/>
                  </a:cubicBezTo>
                  <a:cubicBezTo>
                    <a:pt x="13" y="75"/>
                    <a:pt x="28" y="39"/>
                    <a:pt x="58" y="26"/>
                  </a:cubicBezTo>
                  <a:cubicBezTo>
                    <a:pt x="58" y="26"/>
                    <a:pt x="58" y="26"/>
                    <a:pt x="58" y="26"/>
                  </a:cubicBezTo>
                  <a:cubicBezTo>
                    <a:pt x="66" y="23"/>
                    <a:pt x="74" y="21"/>
                    <a:pt x="82" y="21"/>
                  </a:cubicBezTo>
                  <a:cubicBezTo>
                    <a:pt x="82" y="21"/>
                    <a:pt x="82" y="21"/>
                    <a:pt x="82" y="21"/>
                  </a:cubicBezTo>
                  <a:cubicBezTo>
                    <a:pt x="82" y="11"/>
                    <a:pt x="82" y="11"/>
                    <a:pt x="82" y="11"/>
                  </a:cubicBezTo>
                  <a:cubicBezTo>
                    <a:pt x="78" y="11"/>
                    <a:pt x="73" y="11"/>
                    <a:pt x="69" y="12"/>
                  </a:cubicBezTo>
                  <a:cubicBezTo>
                    <a:pt x="64" y="0"/>
                    <a:pt x="64" y="0"/>
                    <a:pt x="64" y="0"/>
                  </a:cubicBezTo>
                  <a:cubicBezTo>
                    <a:pt x="36" y="12"/>
                    <a:pt x="36" y="12"/>
                    <a:pt x="36" y="12"/>
                  </a:cubicBezTo>
                  <a:cubicBezTo>
                    <a:pt x="41" y="24"/>
                    <a:pt x="41" y="24"/>
                    <a:pt x="41" y="24"/>
                  </a:cubicBezTo>
                  <a:cubicBezTo>
                    <a:pt x="34" y="29"/>
                    <a:pt x="28" y="35"/>
                    <a:pt x="23" y="42"/>
                  </a:cubicBezTo>
                  <a:cubicBezTo>
                    <a:pt x="12" y="37"/>
                    <a:pt x="12" y="37"/>
                    <a:pt x="12" y="37"/>
                  </a:cubicBezTo>
                  <a:cubicBezTo>
                    <a:pt x="0" y="65"/>
                    <a:pt x="0" y="65"/>
                    <a:pt x="0" y="65"/>
                  </a:cubicBezTo>
                  <a:cubicBezTo>
                    <a:pt x="12" y="70"/>
                    <a:pt x="12" y="70"/>
                    <a:pt x="12" y="70"/>
                  </a:cubicBezTo>
                  <a:cubicBezTo>
                    <a:pt x="10" y="78"/>
                    <a:pt x="11" y="87"/>
                    <a:pt x="12" y="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noEditPoints="1"/>
            </p:cNvSpPr>
            <p:nvPr/>
          </p:nvSpPr>
          <p:spPr bwMode="auto">
            <a:xfrm>
              <a:off x="9542463" y="2611438"/>
              <a:ext cx="438150" cy="439738"/>
            </a:xfrm>
            <a:custGeom>
              <a:avLst/>
              <a:gdLst>
                <a:gd name="T0" fmla="*/ 81 w 163"/>
                <a:gd name="T1" fmla="*/ 153 h 164"/>
                <a:gd name="T2" fmla="*/ 95 w 163"/>
                <a:gd name="T3" fmla="*/ 152 h 164"/>
                <a:gd name="T4" fmla="*/ 99 w 163"/>
                <a:gd name="T5" fmla="*/ 163 h 164"/>
                <a:gd name="T6" fmla="*/ 128 w 163"/>
                <a:gd name="T7" fmla="*/ 151 h 164"/>
                <a:gd name="T8" fmla="*/ 123 w 163"/>
                <a:gd name="T9" fmla="*/ 140 h 164"/>
                <a:gd name="T10" fmla="*/ 140 w 163"/>
                <a:gd name="T11" fmla="*/ 122 h 164"/>
                <a:gd name="T12" fmla="*/ 152 w 163"/>
                <a:gd name="T13" fmla="*/ 127 h 164"/>
                <a:gd name="T14" fmla="*/ 163 w 163"/>
                <a:gd name="T15" fmla="*/ 98 h 164"/>
                <a:gd name="T16" fmla="*/ 152 w 163"/>
                <a:gd name="T17" fmla="*/ 94 h 164"/>
                <a:gd name="T18" fmla="*/ 151 w 163"/>
                <a:gd name="T19" fmla="*/ 69 h 164"/>
                <a:gd name="T20" fmla="*/ 163 w 163"/>
                <a:gd name="T21" fmla="*/ 64 h 164"/>
                <a:gd name="T22" fmla="*/ 151 w 163"/>
                <a:gd name="T23" fmla="*/ 36 h 164"/>
                <a:gd name="T24" fmla="*/ 139 w 163"/>
                <a:gd name="T25" fmla="*/ 41 h 164"/>
                <a:gd name="T26" fmla="*/ 122 w 163"/>
                <a:gd name="T27" fmla="*/ 23 h 164"/>
                <a:gd name="T28" fmla="*/ 126 w 163"/>
                <a:gd name="T29" fmla="*/ 12 h 164"/>
                <a:gd name="T30" fmla="*/ 98 w 163"/>
                <a:gd name="T31" fmla="*/ 0 h 164"/>
                <a:gd name="T32" fmla="*/ 93 w 163"/>
                <a:gd name="T33" fmla="*/ 12 h 164"/>
                <a:gd name="T34" fmla="*/ 81 w 163"/>
                <a:gd name="T35" fmla="*/ 11 h 164"/>
                <a:gd name="T36" fmla="*/ 81 w 163"/>
                <a:gd name="T37" fmla="*/ 21 h 164"/>
                <a:gd name="T38" fmla="*/ 137 w 163"/>
                <a:gd name="T39" fmla="*/ 58 h 164"/>
                <a:gd name="T40" fmla="*/ 105 w 163"/>
                <a:gd name="T41" fmla="*/ 138 h 164"/>
                <a:gd name="T42" fmla="*/ 81 w 163"/>
                <a:gd name="T43" fmla="*/ 142 h 164"/>
                <a:gd name="T44" fmla="*/ 81 w 163"/>
                <a:gd name="T45" fmla="*/ 142 h 164"/>
                <a:gd name="T46" fmla="*/ 81 w 163"/>
                <a:gd name="T47" fmla="*/ 153 h 164"/>
                <a:gd name="T48" fmla="*/ 11 w 163"/>
                <a:gd name="T49" fmla="*/ 95 h 164"/>
                <a:gd name="T50" fmla="*/ 0 w 163"/>
                <a:gd name="T51" fmla="*/ 100 h 164"/>
                <a:gd name="T52" fmla="*/ 12 w 163"/>
                <a:gd name="T53" fmla="*/ 128 h 164"/>
                <a:gd name="T54" fmla="*/ 23 w 163"/>
                <a:gd name="T55" fmla="*/ 123 h 164"/>
                <a:gd name="T56" fmla="*/ 41 w 163"/>
                <a:gd name="T57" fmla="*/ 141 h 164"/>
                <a:gd name="T58" fmla="*/ 37 w 163"/>
                <a:gd name="T59" fmla="*/ 152 h 164"/>
                <a:gd name="T60" fmla="*/ 65 w 163"/>
                <a:gd name="T61" fmla="*/ 164 h 164"/>
                <a:gd name="T62" fmla="*/ 70 w 163"/>
                <a:gd name="T63" fmla="*/ 152 h 164"/>
                <a:gd name="T64" fmla="*/ 81 w 163"/>
                <a:gd name="T65" fmla="*/ 153 h 164"/>
                <a:gd name="T66" fmla="*/ 81 w 163"/>
                <a:gd name="T67" fmla="*/ 142 h 164"/>
                <a:gd name="T68" fmla="*/ 26 w 163"/>
                <a:gd name="T69" fmla="*/ 106 h 164"/>
                <a:gd name="T70" fmla="*/ 58 w 163"/>
                <a:gd name="T71" fmla="*/ 26 h 164"/>
                <a:gd name="T72" fmla="*/ 58 w 163"/>
                <a:gd name="T73" fmla="*/ 26 h 164"/>
                <a:gd name="T74" fmla="*/ 81 w 163"/>
                <a:gd name="T75" fmla="*/ 21 h 164"/>
                <a:gd name="T76" fmla="*/ 81 w 163"/>
                <a:gd name="T77" fmla="*/ 21 h 164"/>
                <a:gd name="T78" fmla="*/ 81 w 163"/>
                <a:gd name="T79" fmla="*/ 11 h 164"/>
                <a:gd name="T80" fmla="*/ 68 w 163"/>
                <a:gd name="T81" fmla="*/ 12 h 164"/>
                <a:gd name="T82" fmla="*/ 63 w 163"/>
                <a:gd name="T83" fmla="*/ 1 h 164"/>
                <a:gd name="T84" fmla="*/ 35 w 163"/>
                <a:gd name="T85" fmla="*/ 13 h 164"/>
                <a:gd name="T86" fmla="*/ 40 w 163"/>
                <a:gd name="T87" fmla="*/ 24 h 164"/>
                <a:gd name="T88" fmla="*/ 22 w 163"/>
                <a:gd name="T89" fmla="*/ 42 h 164"/>
                <a:gd name="T90" fmla="*/ 11 w 163"/>
                <a:gd name="T91" fmla="*/ 37 h 164"/>
                <a:gd name="T92" fmla="*/ 0 w 163"/>
                <a:gd name="T93" fmla="*/ 66 h 164"/>
                <a:gd name="T94" fmla="*/ 11 w 163"/>
                <a:gd name="T95" fmla="*/ 70 h 164"/>
                <a:gd name="T96" fmla="*/ 11 w 163"/>
                <a:gd name="T97" fmla="*/ 9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3" h="164">
                  <a:moveTo>
                    <a:pt x="81" y="153"/>
                  </a:moveTo>
                  <a:cubicBezTo>
                    <a:pt x="86" y="153"/>
                    <a:pt x="90" y="153"/>
                    <a:pt x="95" y="152"/>
                  </a:cubicBezTo>
                  <a:cubicBezTo>
                    <a:pt x="99" y="163"/>
                    <a:pt x="99" y="163"/>
                    <a:pt x="99" y="163"/>
                  </a:cubicBezTo>
                  <a:cubicBezTo>
                    <a:pt x="128" y="151"/>
                    <a:pt x="128" y="151"/>
                    <a:pt x="128" y="151"/>
                  </a:cubicBezTo>
                  <a:cubicBezTo>
                    <a:pt x="123" y="140"/>
                    <a:pt x="123" y="140"/>
                    <a:pt x="123" y="140"/>
                  </a:cubicBezTo>
                  <a:cubicBezTo>
                    <a:pt x="130" y="135"/>
                    <a:pt x="135" y="129"/>
                    <a:pt x="140" y="122"/>
                  </a:cubicBezTo>
                  <a:cubicBezTo>
                    <a:pt x="152" y="127"/>
                    <a:pt x="152" y="127"/>
                    <a:pt x="152" y="127"/>
                  </a:cubicBezTo>
                  <a:cubicBezTo>
                    <a:pt x="163" y="98"/>
                    <a:pt x="163" y="98"/>
                    <a:pt x="163" y="98"/>
                  </a:cubicBezTo>
                  <a:cubicBezTo>
                    <a:pt x="152" y="94"/>
                    <a:pt x="152" y="94"/>
                    <a:pt x="152" y="94"/>
                  </a:cubicBezTo>
                  <a:cubicBezTo>
                    <a:pt x="153" y="85"/>
                    <a:pt x="153" y="77"/>
                    <a:pt x="151" y="69"/>
                  </a:cubicBezTo>
                  <a:cubicBezTo>
                    <a:pt x="163" y="64"/>
                    <a:pt x="163" y="64"/>
                    <a:pt x="163" y="64"/>
                  </a:cubicBezTo>
                  <a:cubicBezTo>
                    <a:pt x="151" y="36"/>
                    <a:pt x="151" y="36"/>
                    <a:pt x="151" y="36"/>
                  </a:cubicBezTo>
                  <a:cubicBezTo>
                    <a:pt x="139" y="41"/>
                    <a:pt x="139" y="41"/>
                    <a:pt x="139" y="41"/>
                  </a:cubicBezTo>
                  <a:cubicBezTo>
                    <a:pt x="135" y="34"/>
                    <a:pt x="128" y="28"/>
                    <a:pt x="122" y="23"/>
                  </a:cubicBezTo>
                  <a:cubicBezTo>
                    <a:pt x="126" y="12"/>
                    <a:pt x="126" y="12"/>
                    <a:pt x="126" y="12"/>
                  </a:cubicBezTo>
                  <a:cubicBezTo>
                    <a:pt x="98" y="0"/>
                    <a:pt x="98" y="0"/>
                    <a:pt x="98" y="0"/>
                  </a:cubicBezTo>
                  <a:cubicBezTo>
                    <a:pt x="93" y="12"/>
                    <a:pt x="93" y="12"/>
                    <a:pt x="93" y="12"/>
                  </a:cubicBezTo>
                  <a:cubicBezTo>
                    <a:pt x="89" y="11"/>
                    <a:pt x="85" y="11"/>
                    <a:pt x="81" y="11"/>
                  </a:cubicBezTo>
                  <a:cubicBezTo>
                    <a:pt x="81" y="21"/>
                    <a:pt x="81" y="21"/>
                    <a:pt x="81" y="21"/>
                  </a:cubicBezTo>
                  <a:cubicBezTo>
                    <a:pt x="106" y="21"/>
                    <a:pt x="128" y="36"/>
                    <a:pt x="137" y="58"/>
                  </a:cubicBezTo>
                  <a:cubicBezTo>
                    <a:pt x="150" y="89"/>
                    <a:pt x="136" y="125"/>
                    <a:pt x="105" y="138"/>
                  </a:cubicBezTo>
                  <a:cubicBezTo>
                    <a:pt x="98" y="141"/>
                    <a:pt x="90" y="142"/>
                    <a:pt x="81" y="142"/>
                  </a:cubicBezTo>
                  <a:cubicBezTo>
                    <a:pt x="81" y="142"/>
                    <a:pt x="81" y="142"/>
                    <a:pt x="81" y="142"/>
                  </a:cubicBezTo>
                  <a:lnTo>
                    <a:pt x="81" y="153"/>
                  </a:lnTo>
                  <a:close/>
                  <a:moveTo>
                    <a:pt x="11" y="95"/>
                  </a:moveTo>
                  <a:cubicBezTo>
                    <a:pt x="0" y="100"/>
                    <a:pt x="0" y="100"/>
                    <a:pt x="0" y="100"/>
                  </a:cubicBezTo>
                  <a:cubicBezTo>
                    <a:pt x="12" y="128"/>
                    <a:pt x="12" y="128"/>
                    <a:pt x="12" y="128"/>
                  </a:cubicBezTo>
                  <a:cubicBezTo>
                    <a:pt x="23" y="123"/>
                    <a:pt x="23" y="123"/>
                    <a:pt x="23" y="123"/>
                  </a:cubicBezTo>
                  <a:cubicBezTo>
                    <a:pt x="28" y="130"/>
                    <a:pt x="34" y="136"/>
                    <a:pt x="41" y="141"/>
                  </a:cubicBezTo>
                  <a:cubicBezTo>
                    <a:pt x="37" y="152"/>
                    <a:pt x="37" y="152"/>
                    <a:pt x="37" y="152"/>
                  </a:cubicBezTo>
                  <a:cubicBezTo>
                    <a:pt x="65" y="164"/>
                    <a:pt x="65" y="164"/>
                    <a:pt x="65" y="164"/>
                  </a:cubicBezTo>
                  <a:cubicBezTo>
                    <a:pt x="70" y="152"/>
                    <a:pt x="70" y="152"/>
                    <a:pt x="70" y="152"/>
                  </a:cubicBezTo>
                  <a:cubicBezTo>
                    <a:pt x="73" y="153"/>
                    <a:pt x="77" y="153"/>
                    <a:pt x="81" y="153"/>
                  </a:cubicBezTo>
                  <a:cubicBezTo>
                    <a:pt x="81" y="142"/>
                    <a:pt x="81" y="142"/>
                    <a:pt x="81" y="142"/>
                  </a:cubicBezTo>
                  <a:cubicBezTo>
                    <a:pt x="57" y="142"/>
                    <a:pt x="35" y="128"/>
                    <a:pt x="26" y="106"/>
                  </a:cubicBezTo>
                  <a:cubicBezTo>
                    <a:pt x="13" y="75"/>
                    <a:pt x="27" y="39"/>
                    <a:pt x="58" y="26"/>
                  </a:cubicBezTo>
                  <a:cubicBezTo>
                    <a:pt x="58" y="26"/>
                    <a:pt x="58" y="26"/>
                    <a:pt x="58" y="26"/>
                  </a:cubicBezTo>
                  <a:cubicBezTo>
                    <a:pt x="65" y="23"/>
                    <a:pt x="73" y="21"/>
                    <a:pt x="81" y="21"/>
                  </a:cubicBezTo>
                  <a:cubicBezTo>
                    <a:pt x="81" y="21"/>
                    <a:pt x="81" y="21"/>
                    <a:pt x="81" y="21"/>
                  </a:cubicBezTo>
                  <a:cubicBezTo>
                    <a:pt x="81" y="11"/>
                    <a:pt x="81" y="11"/>
                    <a:pt x="81" y="11"/>
                  </a:cubicBezTo>
                  <a:cubicBezTo>
                    <a:pt x="77" y="11"/>
                    <a:pt x="72" y="11"/>
                    <a:pt x="68" y="12"/>
                  </a:cubicBezTo>
                  <a:cubicBezTo>
                    <a:pt x="63" y="1"/>
                    <a:pt x="63" y="1"/>
                    <a:pt x="63" y="1"/>
                  </a:cubicBezTo>
                  <a:cubicBezTo>
                    <a:pt x="35" y="13"/>
                    <a:pt x="35" y="13"/>
                    <a:pt x="35" y="13"/>
                  </a:cubicBezTo>
                  <a:cubicBezTo>
                    <a:pt x="40" y="24"/>
                    <a:pt x="40" y="24"/>
                    <a:pt x="40" y="24"/>
                  </a:cubicBezTo>
                  <a:cubicBezTo>
                    <a:pt x="33" y="29"/>
                    <a:pt x="27" y="35"/>
                    <a:pt x="22" y="42"/>
                  </a:cubicBezTo>
                  <a:cubicBezTo>
                    <a:pt x="11" y="37"/>
                    <a:pt x="11" y="37"/>
                    <a:pt x="11" y="37"/>
                  </a:cubicBezTo>
                  <a:cubicBezTo>
                    <a:pt x="0" y="66"/>
                    <a:pt x="0" y="66"/>
                    <a:pt x="0" y="66"/>
                  </a:cubicBezTo>
                  <a:cubicBezTo>
                    <a:pt x="11" y="70"/>
                    <a:pt x="11" y="70"/>
                    <a:pt x="11" y="70"/>
                  </a:cubicBezTo>
                  <a:cubicBezTo>
                    <a:pt x="10" y="79"/>
                    <a:pt x="10" y="87"/>
                    <a:pt x="11" y="9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4"/>
            <p:cNvSpPr>
              <a:spLocks/>
            </p:cNvSpPr>
            <p:nvPr/>
          </p:nvSpPr>
          <p:spPr bwMode="auto">
            <a:xfrm>
              <a:off x="2859088" y="3048000"/>
              <a:ext cx="230188" cy="130175"/>
            </a:xfrm>
            <a:custGeom>
              <a:avLst/>
              <a:gdLst>
                <a:gd name="T0" fmla="*/ 3 w 86"/>
                <a:gd name="T1" fmla="*/ 48 h 48"/>
                <a:gd name="T2" fmla="*/ 0 w 86"/>
                <a:gd name="T3" fmla="*/ 40 h 48"/>
                <a:gd name="T4" fmla="*/ 24 w 86"/>
                <a:gd name="T5" fmla="*/ 23 h 48"/>
                <a:gd name="T6" fmla="*/ 30 w 86"/>
                <a:gd name="T7" fmla="*/ 0 h 48"/>
                <a:gd name="T8" fmla="*/ 56 w 86"/>
                <a:gd name="T9" fmla="*/ 0 h 48"/>
                <a:gd name="T10" fmla="*/ 61 w 86"/>
                <a:gd name="T11" fmla="*/ 23 h 48"/>
                <a:gd name="T12" fmla="*/ 86 w 86"/>
                <a:gd name="T13" fmla="*/ 40 h 48"/>
                <a:gd name="T14" fmla="*/ 83 w 86"/>
                <a:gd name="T15" fmla="*/ 48 h 48"/>
                <a:gd name="T16" fmla="*/ 3 w 86"/>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48">
                  <a:moveTo>
                    <a:pt x="3" y="48"/>
                  </a:moveTo>
                  <a:cubicBezTo>
                    <a:pt x="2" y="45"/>
                    <a:pt x="0" y="43"/>
                    <a:pt x="0" y="40"/>
                  </a:cubicBezTo>
                  <a:cubicBezTo>
                    <a:pt x="0" y="28"/>
                    <a:pt x="14" y="27"/>
                    <a:pt x="24" y="23"/>
                  </a:cubicBezTo>
                  <a:cubicBezTo>
                    <a:pt x="35" y="19"/>
                    <a:pt x="30" y="9"/>
                    <a:pt x="30" y="0"/>
                  </a:cubicBezTo>
                  <a:cubicBezTo>
                    <a:pt x="56" y="0"/>
                    <a:pt x="56" y="0"/>
                    <a:pt x="56" y="0"/>
                  </a:cubicBezTo>
                  <a:cubicBezTo>
                    <a:pt x="56" y="9"/>
                    <a:pt x="51" y="19"/>
                    <a:pt x="61" y="23"/>
                  </a:cubicBezTo>
                  <a:cubicBezTo>
                    <a:pt x="72" y="27"/>
                    <a:pt x="86" y="28"/>
                    <a:pt x="86" y="40"/>
                  </a:cubicBezTo>
                  <a:cubicBezTo>
                    <a:pt x="86" y="43"/>
                    <a:pt x="84" y="45"/>
                    <a:pt x="83" y="48"/>
                  </a:cubicBezTo>
                  <a:lnTo>
                    <a:pt x="3" y="48"/>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2922588" y="3092450"/>
              <a:ext cx="103188" cy="77788"/>
            </a:xfrm>
            <a:custGeom>
              <a:avLst/>
              <a:gdLst>
                <a:gd name="T0" fmla="*/ 19 w 38"/>
                <a:gd name="T1" fmla="*/ 29 h 29"/>
                <a:gd name="T2" fmla="*/ 0 w 38"/>
                <a:gd name="T3" fmla="*/ 11 h 29"/>
                <a:gd name="T4" fmla="*/ 9 w 38"/>
                <a:gd name="T5" fmla="*/ 1 h 29"/>
                <a:gd name="T6" fmla="*/ 19 w 38"/>
                <a:gd name="T7" fmla="*/ 0 h 29"/>
                <a:gd name="T8" fmla="*/ 29 w 38"/>
                <a:gd name="T9" fmla="*/ 1 h 29"/>
                <a:gd name="T10" fmla="*/ 38 w 38"/>
                <a:gd name="T11" fmla="*/ 11 h 29"/>
                <a:gd name="T12" fmla="*/ 19 w 3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19" y="29"/>
                  </a:moveTo>
                  <a:cubicBezTo>
                    <a:pt x="11" y="26"/>
                    <a:pt x="1" y="21"/>
                    <a:pt x="0" y="11"/>
                  </a:cubicBezTo>
                  <a:cubicBezTo>
                    <a:pt x="5" y="9"/>
                    <a:pt x="8" y="5"/>
                    <a:pt x="9" y="1"/>
                  </a:cubicBezTo>
                  <a:cubicBezTo>
                    <a:pt x="13" y="0"/>
                    <a:pt x="16" y="0"/>
                    <a:pt x="19" y="0"/>
                  </a:cubicBezTo>
                  <a:cubicBezTo>
                    <a:pt x="22" y="0"/>
                    <a:pt x="26" y="0"/>
                    <a:pt x="29" y="1"/>
                  </a:cubicBezTo>
                  <a:cubicBezTo>
                    <a:pt x="30" y="5"/>
                    <a:pt x="33" y="9"/>
                    <a:pt x="38" y="11"/>
                  </a:cubicBezTo>
                  <a:cubicBezTo>
                    <a:pt x="37" y="21"/>
                    <a:pt x="27" y="26"/>
                    <a:pt x="19" y="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noEditPoints="1"/>
            </p:cNvSpPr>
            <p:nvPr/>
          </p:nvSpPr>
          <p:spPr bwMode="auto">
            <a:xfrm>
              <a:off x="2906713" y="2954338"/>
              <a:ext cx="134938" cy="146050"/>
            </a:xfrm>
            <a:custGeom>
              <a:avLst/>
              <a:gdLst>
                <a:gd name="T0" fmla="*/ 47 w 50"/>
                <a:gd name="T1" fmla="*/ 21 h 54"/>
                <a:gd name="T2" fmla="*/ 50 w 50"/>
                <a:gd name="T3" fmla="*/ 27 h 54"/>
                <a:gd name="T4" fmla="*/ 50 w 50"/>
                <a:gd name="T5" fmla="*/ 33 h 54"/>
                <a:gd name="T6" fmla="*/ 47 w 50"/>
                <a:gd name="T7" fmla="*/ 38 h 54"/>
                <a:gd name="T8" fmla="*/ 44 w 50"/>
                <a:gd name="T9" fmla="*/ 41 h 54"/>
                <a:gd name="T10" fmla="*/ 36 w 50"/>
                <a:gd name="T11" fmla="*/ 50 h 54"/>
                <a:gd name="T12" fmla="*/ 25 w 50"/>
                <a:gd name="T13" fmla="*/ 54 h 54"/>
                <a:gd name="T14" fmla="*/ 25 w 50"/>
                <a:gd name="T15" fmla="*/ 50 h 54"/>
                <a:gd name="T16" fmla="*/ 34 w 50"/>
                <a:gd name="T17" fmla="*/ 47 h 54"/>
                <a:gd name="T18" fmla="*/ 41 w 50"/>
                <a:gd name="T19" fmla="*/ 38 h 54"/>
                <a:gd name="T20" fmla="*/ 43 w 50"/>
                <a:gd name="T21" fmla="*/ 37 h 54"/>
                <a:gd name="T22" fmla="*/ 45 w 50"/>
                <a:gd name="T23" fmla="*/ 36 h 54"/>
                <a:gd name="T24" fmla="*/ 46 w 50"/>
                <a:gd name="T25" fmla="*/ 32 h 54"/>
                <a:gd name="T26" fmla="*/ 46 w 50"/>
                <a:gd name="T27" fmla="*/ 28 h 54"/>
                <a:gd name="T28" fmla="*/ 44 w 50"/>
                <a:gd name="T29" fmla="*/ 24 h 54"/>
                <a:gd name="T30" fmla="*/ 44 w 50"/>
                <a:gd name="T31" fmla="*/ 24 h 54"/>
                <a:gd name="T32" fmla="*/ 44 w 50"/>
                <a:gd name="T33" fmla="*/ 22 h 54"/>
                <a:gd name="T34" fmla="*/ 38 w 50"/>
                <a:gd name="T35" fmla="*/ 8 h 54"/>
                <a:gd name="T36" fmla="*/ 25 w 50"/>
                <a:gd name="T37" fmla="*/ 4 h 54"/>
                <a:gd name="T38" fmla="*/ 25 w 50"/>
                <a:gd name="T39" fmla="*/ 0 h 54"/>
                <a:gd name="T40" fmla="*/ 40 w 50"/>
                <a:gd name="T41" fmla="*/ 6 h 54"/>
                <a:gd name="T42" fmla="*/ 47 w 50"/>
                <a:gd name="T43" fmla="*/ 21 h 54"/>
                <a:gd name="T44" fmla="*/ 25 w 50"/>
                <a:gd name="T45" fmla="*/ 54 h 54"/>
                <a:gd name="T46" fmla="*/ 13 w 50"/>
                <a:gd name="T47" fmla="*/ 50 h 54"/>
                <a:gd name="T48" fmla="*/ 6 w 50"/>
                <a:gd name="T49" fmla="*/ 41 h 54"/>
                <a:gd name="T50" fmla="*/ 2 w 50"/>
                <a:gd name="T51" fmla="*/ 38 h 54"/>
                <a:gd name="T52" fmla="*/ 0 w 50"/>
                <a:gd name="T53" fmla="*/ 33 h 54"/>
                <a:gd name="T54" fmla="*/ 0 w 50"/>
                <a:gd name="T55" fmla="*/ 27 h 54"/>
                <a:gd name="T56" fmla="*/ 3 w 50"/>
                <a:gd name="T57" fmla="*/ 21 h 54"/>
                <a:gd name="T58" fmla="*/ 10 w 50"/>
                <a:gd name="T59" fmla="*/ 6 h 54"/>
                <a:gd name="T60" fmla="*/ 25 w 50"/>
                <a:gd name="T61" fmla="*/ 0 h 54"/>
                <a:gd name="T62" fmla="*/ 25 w 50"/>
                <a:gd name="T63" fmla="*/ 4 h 54"/>
                <a:gd name="T64" fmla="*/ 12 w 50"/>
                <a:gd name="T65" fmla="*/ 8 h 54"/>
                <a:gd name="T66" fmla="*/ 6 w 50"/>
                <a:gd name="T67" fmla="*/ 22 h 54"/>
                <a:gd name="T68" fmla="*/ 6 w 50"/>
                <a:gd name="T69" fmla="*/ 24 h 54"/>
                <a:gd name="T70" fmla="*/ 4 w 50"/>
                <a:gd name="T71" fmla="*/ 28 h 54"/>
                <a:gd name="T72" fmla="*/ 4 w 50"/>
                <a:gd name="T73" fmla="*/ 32 h 54"/>
                <a:gd name="T74" fmla="*/ 5 w 50"/>
                <a:gd name="T75" fmla="*/ 36 h 54"/>
                <a:gd name="T76" fmla="*/ 7 w 50"/>
                <a:gd name="T77" fmla="*/ 37 h 54"/>
                <a:gd name="T78" fmla="*/ 7 w 50"/>
                <a:gd name="T79" fmla="*/ 37 h 54"/>
                <a:gd name="T80" fmla="*/ 9 w 50"/>
                <a:gd name="T81" fmla="*/ 38 h 54"/>
                <a:gd name="T82" fmla="*/ 16 w 50"/>
                <a:gd name="T83" fmla="*/ 47 h 54"/>
                <a:gd name="T84" fmla="*/ 25 w 50"/>
                <a:gd name="T85" fmla="*/ 50 h 54"/>
                <a:gd name="T86" fmla="*/ 25 w 50"/>
                <a:gd name="T8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54">
                  <a:moveTo>
                    <a:pt x="47" y="21"/>
                  </a:moveTo>
                  <a:cubicBezTo>
                    <a:pt x="49" y="23"/>
                    <a:pt x="50" y="25"/>
                    <a:pt x="50" y="27"/>
                  </a:cubicBezTo>
                  <a:cubicBezTo>
                    <a:pt x="50" y="29"/>
                    <a:pt x="50" y="31"/>
                    <a:pt x="50" y="33"/>
                  </a:cubicBezTo>
                  <a:cubicBezTo>
                    <a:pt x="49" y="35"/>
                    <a:pt x="49" y="37"/>
                    <a:pt x="47" y="38"/>
                  </a:cubicBezTo>
                  <a:cubicBezTo>
                    <a:pt x="47" y="39"/>
                    <a:pt x="45" y="40"/>
                    <a:pt x="44" y="41"/>
                  </a:cubicBezTo>
                  <a:cubicBezTo>
                    <a:pt x="42" y="44"/>
                    <a:pt x="40" y="48"/>
                    <a:pt x="36" y="50"/>
                  </a:cubicBezTo>
                  <a:cubicBezTo>
                    <a:pt x="33" y="52"/>
                    <a:pt x="29" y="54"/>
                    <a:pt x="25" y="54"/>
                  </a:cubicBezTo>
                  <a:cubicBezTo>
                    <a:pt x="25" y="50"/>
                    <a:pt x="25" y="50"/>
                    <a:pt x="25" y="50"/>
                  </a:cubicBezTo>
                  <a:cubicBezTo>
                    <a:pt x="29" y="50"/>
                    <a:pt x="32" y="49"/>
                    <a:pt x="34" y="47"/>
                  </a:cubicBezTo>
                  <a:cubicBezTo>
                    <a:pt x="37" y="45"/>
                    <a:pt x="39" y="42"/>
                    <a:pt x="41" y="38"/>
                  </a:cubicBezTo>
                  <a:cubicBezTo>
                    <a:pt x="41" y="38"/>
                    <a:pt x="42" y="37"/>
                    <a:pt x="43" y="37"/>
                  </a:cubicBezTo>
                  <a:cubicBezTo>
                    <a:pt x="43" y="37"/>
                    <a:pt x="44" y="37"/>
                    <a:pt x="45" y="36"/>
                  </a:cubicBezTo>
                  <a:cubicBezTo>
                    <a:pt x="45" y="35"/>
                    <a:pt x="46" y="34"/>
                    <a:pt x="46" y="32"/>
                  </a:cubicBezTo>
                  <a:cubicBezTo>
                    <a:pt x="47" y="31"/>
                    <a:pt x="47" y="29"/>
                    <a:pt x="46" y="28"/>
                  </a:cubicBezTo>
                  <a:cubicBezTo>
                    <a:pt x="46" y="26"/>
                    <a:pt x="45" y="25"/>
                    <a:pt x="44" y="24"/>
                  </a:cubicBezTo>
                  <a:cubicBezTo>
                    <a:pt x="44" y="24"/>
                    <a:pt x="44" y="24"/>
                    <a:pt x="44" y="24"/>
                  </a:cubicBezTo>
                  <a:cubicBezTo>
                    <a:pt x="44" y="23"/>
                    <a:pt x="44" y="23"/>
                    <a:pt x="44" y="22"/>
                  </a:cubicBezTo>
                  <a:cubicBezTo>
                    <a:pt x="43" y="17"/>
                    <a:pt x="41" y="12"/>
                    <a:pt x="38" y="8"/>
                  </a:cubicBezTo>
                  <a:cubicBezTo>
                    <a:pt x="35" y="5"/>
                    <a:pt x="31" y="4"/>
                    <a:pt x="25" y="4"/>
                  </a:cubicBezTo>
                  <a:cubicBezTo>
                    <a:pt x="25" y="0"/>
                    <a:pt x="25" y="0"/>
                    <a:pt x="25" y="0"/>
                  </a:cubicBezTo>
                  <a:cubicBezTo>
                    <a:pt x="32" y="0"/>
                    <a:pt x="37" y="2"/>
                    <a:pt x="40" y="6"/>
                  </a:cubicBezTo>
                  <a:cubicBezTo>
                    <a:pt x="44" y="10"/>
                    <a:pt x="47" y="15"/>
                    <a:pt x="47" y="21"/>
                  </a:cubicBezTo>
                  <a:close/>
                  <a:moveTo>
                    <a:pt x="25" y="54"/>
                  </a:moveTo>
                  <a:cubicBezTo>
                    <a:pt x="21" y="54"/>
                    <a:pt x="17" y="52"/>
                    <a:pt x="13" y="50"/>
                  </a:cubicBezTo>
                  <a:cubicBezTo>
                    <a:pt x="10" y="48"/>
                    <a:pt x="8" y="44"/>
                    <a:pt x="6" y="41"/>
                  </a:cubicBezTo>
                  <a:cubicBezTo>
                    <a:pt x="4" y="40"/>
                    <a:pt x="3" y="39"/>
                    <a:pt x="2" y="38"/>
                  </a:cubicBezTo>
                  <a:cubicBezTo>
                    <a:pt x="1" y="37"/>
                    <a:pt x="1" y="35"/>
                    <a:pt x="0" y="33"/>
                  </a:cubicBezTo>
                  <a:cubicBezTo>
                    <a:pt x="0" y="31"/>
                    <a:pt x="0" y="29"/>
                    <a:pt x="0" y="27"/>
                  </a:cubicBezTo>
                  <a:cubicBezTo>
                    <a:pt x="0" y="25"/>
                    <a:pt x="1" y="23"/>
                    <a:pt x="3" y="21"/>
                  </a:cubicBezTo>
                  <a:cubicBezTo>
                    <a:pt x="3" y="15"/>
                    <a:pt x="5" y="10"/>
                    <a:pt x="10" y="6"/>
                  </a:cubicBezTo>
                  <a:cubicBezTo>
                    <a:pt x="13" y="2"/>
                    <a:pt x="18" y="0"/>
                    <a:pt x="25" y="0"/>
                  </a:cubicBezTo>
                  <a:cubicBezTo>
                    <a:pt x="25" y="4"/>
                    <a:pt x="25" y="4"/>
                    <a:pt x="25" y="4"/>
                  </a:cubicBezTo>
                  <a:cubicBezTo>
                    <a:pt x="19" y="4"/>
                    <a:pt x="15" y="5"/>
                    <a:pt x="12" y="8"/>
                  </a:cubicBezTo>
                  <a:cubicBezTo>
                    <a:pt x="9" y="12"/>
                    <a:pt x="7" y="17"/>
                    <a:pt x="6" y="22"/>
                  </a:cubicBezTo>
                  <a:cubicBezTo>
                    <a:pt x="6" y="23"/>
                    <a:pt x="6" y="23"/>
                    <a:pt x="6" y="24"/>
                  </a:cubicBezTo>
                  <a:cubicBezTo>
                    <a:pt x="4" y="25"/>
                    <a:pt x="4" y="26"/>
                    <a:pt x="4" y="28"/>
                  </a:cubicBezTo>
                  <a:cubicBezTo>
                    <a:pt x="3" y="29"/>
                    <a:pt x="3" y="31"/>
                    <a:pt x="4" y="32"/>
                  </a:cubicBezTo>
                  <a:cubicBezTo>
                    <a:pt x="4" y="34"/>
                    <a:pt x="5" y="35"/>
                    <a:pt x="5" y="36"/>
                  </a:cubicBezTo>
                  <a:cubicBezTo>
                    <a:pt x="6" y="37"/>
                    <a:pt x="7" y="37"/>
                    <a:pt x="7" y="37"/>
                  </a:cubicBezTo>
                  <a:cubicBezTo>
                    <a:pt x="7" y="37"/>
                    <a:pt x="7" y="37"/>
                    <a:pt x="7" y="37"/>
                  </a:cubicBezTo>
                  <a:cubicBezTo>
                    <a:pt x="8" y="37"/>
                    <a:pt x="9" y="38"/>
                    <a:pt x="9" y="38"/>
                  </a:cubicBezTo>
                  <a:cubicBezTo>
                    <a:pt x="10" y="42"/>
                    <a:pt x="13" y="45"/>
                    <a:pt x="16" y="47"/>
                  </a:cubicBezTo>
                  <a:cubicBezTo>
                    <a:pt x="18" y="49"/>
                    <a:pt x="21" y="50"/>
                    <a:pt x="25" y="50"/>
                  </a:cubicBezTo>
                  <a:lnTo>
                    <a:pt x="25" y="54"/>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8"/>
            <p:cNvSpPr>
              <a:spLocks/>
            </p:cNvSpPr>
            <p:nvPr/>
          </p:nvSpPr>
          <p:spPr bwMode="auto">
            <a:xfrm>
              <a:off x="2909888" y="2965450"/>
              <a:ext cx="125413" cy="123825"/>
            </a:xfrm>
            <a:custGeom>
              <a:avLst/>
              <a:gdLst>
                <a:gd name="T0" fmla="*/ 43 w 47"/>
                <a:gd name="T1" fmla="*/ 19 h 46"/>
                <a:gd name="T2" fmla="*/ 40 w 47"/>
                <a:gd name="T3" fmla="*/ 34 h 46"/>
                <a:gd name="T4" fmla="*/ 24 w 47"/>
                <a:gd name="T5" fmla="*/ 46 h 46"/>
                <a:gd name="T6" fmla="*/ 7 w 47"/>
                <a:gd name="T7" fmla="*/ 34 h 46"/>
                <a:gd name="T8" fmla="*/ 5 w 47"/>
                <a:gd name="T9" fmla="*/ 19 h 46"/>
                <a:gd name="T10" fmla="*/ 24 w 47"/>
                <a:gd name="T11" fmla="*/ 0 h 46"/>
                <a:gd name="T12" fmla="*/ 43 w 47"/>
                <a:gd name="T13" fmla="*/ 19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43" y="19"/>
                  </a:moveTo>
                  <a:cubicBezTo>
                    <a:pt x="47" y="22"/>
                    <a:pt x="46" y="33"/>
                    <a:pt x="40" y="34"/>
                  </a:cubicBezTo>
                  <a:cubicBezTo>
                    <a:pt x="37" y="41"/>
                    <a:pt x="32" y="46"/>
                    <a:pt x="24" y="46"/>
                  </a:cubicBezTo>
                  <a:cubicBezTo>
                    <a:pt x="16" y="46"/>
                    <a:pt x="11" y="41"/>
                    <a:pt x="7" y="34"/>
                  </a:cubicBezTo>
                  <a:cubicBezTo>
                    <a:pt x="2" y="33"/>
                    <a:pt x="0" y="22"/>
                    <a:pt x="5" y="19"/>
                  </a:cubicBezTo>
                  <a:cubicBezTo>
                    <a:pt x="6" y="9"/>
                    <a:pt x="12" y="0"/>
                    <a:pt x="24" y="0"/>
                  </a:cubicBezTo>
                  <a:cubicBezTo>
                    <a:pt x="36" y="0"/>
                    <a:pt x="42" y="9"/>
                    <a:pt x="43" y="1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9"/>
            <p:cNvSpPr>
              <a:spLocks/>
            </p:cNvSpPr>
            <p:nvPr/>
          </p:nvSpPr>
          <p:spPr bwMode="auto">
            <a:xfrm>
              <a:off x="2909888" y="2954338"/>
              <a:ext cx="128588" cy="80963"/>
            </a:xfrm>
            <a:custGeom>
              <a:avLst/>
              <a:gdLst>
                <a:gd name="T0" fmla="*/ 24 w 48"/>
                <a:gd name="T1" fmla="*/ 2 h 30"/>
                <a:gd name="T2" fmla="*/ 7 w 48"/>
                <a:gd name="T3" fmla="*/ 25 h 30"/>
                <a:gd name="T4" fmla="*/ 6 w 48"/>
                <a:gd name="T5" fmla="*/ 26 h 30"/>
                <a:gd name="T6" fmla="*/ 4 w 48"/>
                <a:gd name="T7" fmla="*/ 23 h 30"/>
                <a:gd name="T8" fmla="*/ 2 w 48"/>
                <a:gd name="T9" fmla="*/ 24 h 30"/>
                <a:gd name="T10" fmla="*/ 0 w 48"/>
                <a:gd name="T11" fmla="*/ 21 h 30"/>
                <a:gd name="T12" fmla="*/ 18 w 48"/>
                <a:gd name="T13" fmla="*/ 1 h 30"/>
                <a:gd name="T14" fmla="*/ 30 w 48"/>
                <a:gd name="T15" fmla="*/ 1 h 30"/>
                <a:gd name="T16" fmla="*/ 48 w 48"/>
                <a:gd name="T17" fmla="*/ 21 h 30"/>
                <a:gd name="T18" fmla="*/ 46 w 48"/>
                <a:gd name="T19" fmla="*/ 24 h 30"/>
                <a:gd name="T20" fmla="*/ 44 w 48"/>
                <a:gd name="T21" fmla="*/ 23 h 30"/>
                <a:gd name="T22" fmla="*/ 42 w 48"/>
                <a:gd name="T23" fmla="*/ 26 h 30"/>
                <a:gd name="T24" fmla="*/ 41 w 48"/>
                <a:gd name="T25" fmla="*/ 25 h 30"/>
                <a:gd name="T26" fmla="*/ 24 w 48"/>
                <a:gd name="T2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30">
                  <a:moveTo>
                    <a:pt x="24" y="2"/>
                  </a:moveTo>
                  <a:cubicBezTo>
                    <a:pt x="15" y="2"/>
                    <a:pt x="7" y="14"/>
                    <a:pt x="7" y="25"/>
                  </a:cubicBezTo>
                  <a:cubicBezTo>
                    <a:pt x="8" y="30"/>
                    <a:pt x="7" y="28"/>
                    <a:pt x="6" y="26"/>
                  </a:cubicBezTo>
                  <a:cubicBezTo>
                    <a:pt x="6" y="24"/>
                    <a:pt x="5" y="23"/>
                    <a:pt x="4" y="23"/>
                  </a:cubicBezTo>
                  <a:cubicBezTo>
                    <a:pt x="3" y="23"/>
                    <a:pt x="2" y="23"/>
                    <a:pt x="2" y="24"/>
                  </a:cubicBezTo>
                  <a:cubicBezTo>
                    <a:pt x="1" y="25"/>
                    <a:pt x="0" y="24"/>
                    <a:pt x="0" y="21"/>
                  </a:cubicBezTo>
                  <a:cubicBezTo>
                    <a:pt x="1" y="13"/>
                    <a:pt x="9" y="2"/>
                    <a:pt x="18" y="1"/>
                  </a:cubicBezTo>
                  <a:cubicBezTo>
                    <a:pt x="21" y="0"/>
                    <a:pt x="27" y="0"/>
                    <a:pt x="30" y="1"/>
                  </a:cubicBezTo>
                  <a:cubicBezTo>
                    <a:pt x="39" y="2"/>
                    <a:pt x="47" y="13"/>
                    <a:pt x="48" y="21"/>
                  </a:cubicBezTo>
                  <a:cubicBezTo>
                    <a:pt x="48" y="24"/>
                    <a:pt x="47" y="25"/>
                    <a:pt x="46" y="24"/>
                  </a:cubicBezTo>
                  <a:cubicBezTo>
                    <a:pt x="46" y="23"/>
                    <a:pt x="45" y="23"/>
                    <a:pt x="44" y="23"/>
                  </a:cubicBezTo>
                  <a:cubicBezTo>
                    <a:pt x="43" y="23"/>
                    <a:pt x="42" y="24"/>
                    <a:pt x="42" y="26"/>
                  </a:cubicBezTo>
                  <a:cubicBezTo>
                    <a:pt x="41" y="28"/>
                    <a:pt x="40" y="30"/>
                    <a:pt x="41" y="25"/>
                  </a:cubicBezTo>
                  <a:cubicBezTo>
                    <a:pt x="41" y="14"/>
                    <a:pt x="33" y="2"/>
                    <a:pt x="24" y="2"/>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0"/>
            <p:cNvSpPr>
              <a:spLocks/>
            </p:cNvSpPr>
            <p:nvPr/>
          </p:nvSpPr>
          <p:spPr bwMode="auto">
            <a:xfrm>
              <a:off x="2921001" y="2952750"/>
              <a:ext cx="123825" cy="66675"/>
            </a:xfrm>
            <a:custGeom>
              <a:avLst/>
              <a:gdLst>
                <a:gd name="T0" fmla="*/ 3 w 46"/>
                <a:gd name="T1" fmla="*/ 25 h 25"/>
                <a:gd name="T2" fmla="*/ 5 w 46"/>
                <a:gd name="T3" fmla="*/ 15 h 25"/>
                <a:gd name="T4" fmla="*/ 13 w 46"/>
                <a:gd name="T5" fmla="*/ 13 h 25"/>
                <a:gd name="T6" fmla="*/ 20 w 46"/>
                <a:gd name="T7" fmla="*/ 14 h 25"/>
                <a:gd name="T8" fmla="*/ 28 w 46"/>
                <a:gd name="T9" fmla="*/ 13 h 25"/>
                <a:gd name="T10" fmla="*/ 34 w 46"/>
                <a:gd name="T11" fmla="*/ 15 h 25"/>
                <a:gd name="T12" fmla="*/ 37 w 46"/>
                <a:gd name="T13" fmla="*/ 25 h 25"/>
                <a:gd name="T14" fmla="*/ 20 w 46"/>
                <a:gd name="T15" fmla="*/ 0 h 25"/>
                <a:gd name="T16" fmla="*/ 3 w 46"/>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3" y="25"/>
                  </a:moveTo>
                  <a:cubicBezTo>
                    <a:pt x="3" y="21"/>
                    <a:pt x="4" y="18"/>
                    <a:pt x="5" y="15"/>
                  </a:cubicBezTo>
                  <a:cubicBezTo>
                    <a:pt x="7" y="13"/>
                    <a:pt x="8" y="12"/>
                    <a:pt x="13" y="13"/>
                  </a:cubicBezTo>
                  <a:cubicBezTo>
                    <a:pt x="15" y="13"/>
                    <a:pt x="18" y="14"/>
                    <a:pt x="20" y="14"/>
                  </a:cubicBezTo>
                  <a:cubicBezTo>
                    <a:pt x="23" y="14"/>
                    <a:pt x="26" y="13"/>
                    <a:pt x="28" y="13"/>
                  </a:cubicBezTo>
                  <a:cubicBezTo>
                    <a:pt x="32" y="12"/>
                    <a:pt x="33" y="13"/>
                    <a:pt x="34" y="15"/>
                  </a:cubicBezTo>
                  <a:cubicBezTo>
                    <a:pt x="36" y="17"/>
                    <a:pt x="37" y="21"/>
                    <a:pt x="37" y="25"/>
                  </a:cubicBezTo>
                  <a:cubicBezTo>
                    <a:pt x="46" y="14"/>
                    <a:pt x="36" y="0"/>
                    <a:pt x="20" y="0"/>
                  </a:cubicBezTo>
                  <a:cubicBezTo>
                    <a:pt x="4" y="0"/>
                    <a:pt x="0" y="14"/>
                    <a:pt x="3" y="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1"/>
            <p:cNvSpPr>
              <a:spLocks/>
            </p:cNvSpPr>
            <p:nvPr/>
          </p:nvSpPr>
          <p:spPr bwMode="auto">
            <a:xfrm>
              <a:off x="2936876" y="2927350"/>
              <a:ext cx="55563" cy="57150"/>
            </a:xfrm>
            <a:custGeom>
              <a:avLst/>
              <a:gdLst>
                <a:gd name="T0" fmla="*/ 5 w 21"/>
                <a:gd name="T1" fmla="*/ 10 h 21"/>
                <a:gd name="T2" fmla="*/ 13 w 21"/>
                <a:gd name="T3" fmla="*/ 0 h 21"/>
                <a:gd name="T4" fmla="*/ 12 w 21"/>
                <a:gd name="T5" fmla="*/ 15 h 21"/>
                <a:gd name="T6" fmla="*/ 5 w 21"/>
                <a:gd name="T7" fmla="*/ 10 h 21"/>
              </a:gdLst>
              <a:ahLst/>
              <a:cxnLst>
                <a:cxn ang="0">
                  <a:pos x="T0" y="T1"/>
                </a:cxn>
                <a:cxn ang="0">
                  <a:pos x="T2" y="T3"/>
                </a:cxn>
                <a:cxn ang="0">
                  <a:pos x="T4" y="T5"/>
                </a:cxn>
                <a:cxn ang="0">
                  <a:pos x="T6" y="T7"/>
                </a:cxn>
              </a:cxnLst>
              <a:rect l="0" t="0" r="r" b="b"/>
              <a:pathLst>
                <a:path w="21" h="21">
                  <a:moveTo>
                    <a:pt x="5" y="10"/>
                  </a:moveTo>
                  <a:cubicBezTo>
                    <a:pt x="10" y="9"/>
                    <a:pt x="15" y="5"/>
                    <a:pt x="13" y="0"/>
                  </a:cubicBezTo>
                  <a:cubicBezTo>
                    <a:pt x="17" y="0"/>
                    <a:pt x="21" y="9"/>
                    <a:pt x="12" y="15"/>
                  </a:cubicBezTo>
                  <a:cubicBezTo>
                    <a:pt x="3" y="21"/>
                    <a:pt x="0" y="18"/>
                    <a:pt x="5" y="10"/>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
            <p:cNvSpPr>
              <a:spLocks/>
            </p:cNvSpPr>
            <p:nvPr/>
          </p:nvSpPr>
          <p:spPr bwMode="auto">
            <a:xfrm>
              <a:off x="2940051" y="2930525"/>
              <a:ext cx="63500" cy="42863"/>
            </a:xfrm>
            <a:custGeom>
              <a:avLst/>
              <a:gdLst>
                <a:gd name="T0" fmla="*/ 9 w 24"/>
                <a:gd name="T1" fmla="*/ 8 h 16"/>
                <a:gd name="T2" fmla="*/ 19 w 24"/>
                <a:gd name="T3" fmla="*/ 0 h 16"/>
                <a:gd name="T4" fmla="*/ 13 w 24"/>
                <a:gd name="T5" fmla="*/ 14 h 16"/>
                <a:gd name="T6" fmla="*/ 9 w 24"/>
                <a:gd name="T7" fmla="*/ 8 h 16"/>
              </a:gdLst>
              <a:ahLst/>
              <a:cxnLst>
                <a:cxn ang="0">
                  <a:pos x="T0" y="T1"/>
                </a:cxn>
                <a:cxn ang="0">
                  <a:pos x="T2" y="T3"/>
                </a:cxn>
                <a:cxn ang="0">
                  <a:pos x="T4" y="T5"/>
                </a:cxn>
                <a:cxn ang="0">
                  <a:pos x="T6" y="T7"/>
                </a:cxn>
              </a:cxnLst>
              <a:rect l="0" t="0" r="r" b="b"/>
              <a:pathLst>
                <a:path w="24" h="16">
                  <a:moveTo>
                    <a:pt x="9" y="8"/>
                  </a:moveTo>
                  <a:cubicBezTo>
                    <a:pt x="15" y="8"/>
                    <a:pt x="19" y="7"/>
                    <a:pt x="19" y="0"/>
                  </a:cubicBezTo>
                  <a:cubicBezTo>
                    <a:pt x="22" y="1"/>
                    <a:pt x="24" y="11"/>
                    <a:pt x="13" y="14"/>
                  </a:cubicBezTo>
                  <a:cubicBezTo>
                    <a:pt x="2" y="16"/>
                    <a:pt x="0" y="13"/>
                    <a:pt x="9" y="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3"/>
            <p:cNvSpPr>
              <a:spLocks/>
            </p:cNvSpPr>
            <p:nvPr/>
          </p:nvSpPr>
          <p:spPr bwMode="auto">
            <a:xfrm>
              <a:off x="2646363" y="1390650"/>
              <a:ext cx="496888" cy="328613"/>
            </a:xfrm>
            <a:custGeom>
              <a:avLst/>
              <a:gdLst>
                <a:gd name="T0" fmla="*/ 30 w 185"/>
                <a:gd name="T1" fmla="*/ 122 h 122"/>
                <a:gd name="T2" fmla="*/ 0 w 185"/>
                <a:gd name="T3" fmla="*/ 92 h 122"/>
                <a:gd name="T4" fmla="*/ 30 w 185"/>
                <a:gd name="T5" fmla="*/ 62 h 122"/>
                <a:gd name="T6" fmla="*/ 93 w 185"/>
                <a:gd name="T7" fmla="*/ 0 h 122"/>
                <a:gd name="T8" fmla="*/ 155 w 185"/>
                <a:gd name="T9" fmla="*/ 62 h 122"/>
                <a:gd name="T10" fmla="*/ 185 w 185"/>
                <a:gd name="T11" fmla="*/ 92 h 122"/>
                <a:gd name="T12" fmla="*/ 155 w 185"/>
                <a:gd name="T13" fmla="*/ 122 h 122"/>
                <a:gd name="T14" fmla="*/ 140 w 185"/>
                <a:gd name="T15" fmla="*/ 122 h 122"/>
                <a:gd name="T16" fmla="*/ 140 w 185"/>
                <a:gd name="T17" fmla="*/ 62 h 122"/>
                <a:gd name="T18" fmla="*/ 93 w 185"/>
                <a:gd name="T19" fmla="*/ 14 h 122"/>
                <a:gd name="T20" fmla="*/ 45 w 185"/>
                <a:gd name="T21" fmla="*/ 62 h 122"/>
                <a:gd name="T22" fmla="*/ 45 w 185"/>
                <a:gd name="T23" fmla="*/ 122 h 122"/>
                <a:gd name="T24" fmla="*/ 30 w 1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122">
                  <a:moveTo>
                    <a:pt x="30" y="122"/>
                  </a:moveTo>
                  <a:cubicBezTo>
                    <a:pt x="13" y="122"/>
                    <a:pt x="0" y="109"/>
                    <a:pt x="0" y="92"/>
                  </a:cubicBezTo>
                  <a:cubicBezTo>
                    <a:pt x="0" y="76"/>
                    <a:pt x="13" y="62"/>
                    <a:pt x="30" y="62"/>
                  </a:cubicBezTo>
                  <a:cubicBezTo>
                    <a:pt x="30" y="28"/>
                    <a:pt x="58" y="0"/>
                    <a:pt x="93" y="0"/>
                  </a:cubicBezTo>
                  <a:cubicBezTo>
                    <a:pt x="127" y="0"/>
                    <a:pt x="155" y="28"/>
                    <a:pt x="155" y="62"/>
                  </a:cubicBezTo>
                  <a:cubicBezTo>
                    <a:pt x="172" y="62"/>
                    <a:pt x="185" y="76"/>
                    <a:pt x="185" y="92"/>
                  </a:cubicBezTo>
                  <a:cubicBezTo>
                    <a:pt x="185" y="109"/>
                    <a:pt x="172" y="122"/>
                    <a:pt x="155" y="122"/>
                  </a:cubicBezTo>
                  <a:cubicBezTo>
                    <a:pt x="140" y="122"/>
                    <a:pt x="140" y="122"/>
                    <a:pt x="140" y="122"/>
                  </a:cubicBezTo>
                  <a:cubicBezTo>
                    <a:pt x="140" y="62"/>
                    <a:pt x="140" y="62"/>
                    <a:pt x="140" y="62"/>
                  </a:cubicBezTo>
                  <a:cubicBezTo>
                    <a:pt x="140" y="36"/>
                    <a:pt x="119" y="14"/>
                    <a:pt x="93" y="14"/>
                  </a:cubicBezTo>
                  <a:cubicBezTo>
                    <a:pt x="66" y="14"/>
                    <a:pt x="45" y="36"/>
                    <a:pt x="45" y="62"/>
                  </a:cubicBezTo>
                  <a:cubicBezTo>
                    <a:pt x="45" y="122"/>
                    <a:pt x="45" y="122"/>
                    <a:pt x="45" y="122"/>
                  </a:cubicBezTo>
                  <a:lnTo>
                    <a:pt x="30" y="12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4"/>
            <p:cNvSpPr>
              <a:spLocks noEditPoints="1"/>
            </p:cNvSpPr>
            <p:nvPr/>
          </p:nvSpPr>
          <p:spPr bwMode="auto">
            <a:xfrm>
              <a:off x="8943976" y="3019425"/>
              <a:ext cx="260350" cy="461963"/>
            </a:xfrm>
            <a:custGeom>
              <a:avLst/>
              <a:gdLst>
                <a:gd name="T0" fmla="*/ 49 w 97"/>
                <a:gd name="T1" fmla="*/ 0 h 172"/>
                <a:gd name="T2" fmla="*/ 84 w 97"/>
                <a:gd name="T3" fmla="*/ 0 h 172"/>
                <a:gd name="T4" fmla="*/ 97 w 97"/>
                <a:gd name="T5" fmla="*/ 13 h 172"/>
                <a:gd name="T6" fmla="*/ 97 w 97"/>
                <a:gd name="T7" fmla="*/ 158 h 172"/>
                <a:gd name="T8" fmla="*/ 84 w 97"/>
                <a:gd name="T9" fmla="*/ 172 h 172"/>
                <a:gd name="T10" fmla="*/ 49 w 97"/>
                <a:gd name="T11" fmla="*/ 172 h 172"/>
                <a:gd name="T12" fmla="*/ 49 w 97"/>
                <a:gd name="T13" fmla="*/ 165 h 172"/>
                <a:gd name="T14" fmla="*/ 54 w 97"/>
                <a:gd name="T15" fmla="*/ 165 h 172"/>
                <a:gd name="T16" fmla="*/ 60 w 97"/>
                <a:gd name="T17" fmla="*/ 158 h 172"/>
                <a:gd name="T18" fmla="*/ 60 w 97"/>
                <a:gd name="T19" fmla="*/ 148 h 172"/>
                <a:gd name="T20" fmla="*/ 54 w 97"/>
                <a:gd name="T21" fmla="*/ 142 h 172"/>
                <a:gd name="T22" fmla="*/ 49 w 97"/>
                <a:gd name="T23" fmla="*/ 142 h 172"/>
                <a:gd name="T24" fmla="*/ 49 w 97"/>
                <a:gd name="T25" fmla="*/ 135 h 172"/>
                <a:gd name="T26" fmla="*/ 79 w 97"/>
                <a:gd name="T27" fmla="*/ 135 h 172"/>
                <a:gd name="T28" fmla="*/ 88 w 97"/>
                <a:gd name="T29" fmla="*/ 126 h 172"/>
                <a:gd name="T30" fmla="*/ 88 w 97"/>
                <a:gd name="T31" fmla="*/ 18 h 172"/>
                <a:gd name="T32" fmla="*/ 79 w 97"/>
                <a:gd name="T33" fmla="*/ 10 h 172"/>
                <a:gd name="T34" fmla="*/ 49 w 97"/>
                <a:gd name="T35" fmla="*/ 10 h 172"/>
                <a:gd name="T36" fmla="*/ 49 w 97"/>
                <a:gd name="T37" fmla="*/ 0 h 172"/>
                <a:gd name="T38" fmla="*/ 14 w 97"/>
                <a:gd name="T39" fmla="*/ 0 h 172"/>
                <a:gd name="T40" fmla="*/ 49 w 97"/>
                <a:gd name="T41" fmla="*/ 0 h 172"/>
                <a:gd name="T42" fmla="*/ 49 w 97"/>
                <a:gd name="T43" fmla="*/ 10 h 172"/>
                <a:gd name="T44" fmla="*/ 19 w 97"/>
                <a:gd name="T45" fmla="*/ 10 h 172"/>
                <a:gd name="T46" fmla="*/ 10 w 97"/>
                <a:gd name="T47" fmla="*/ 18 h 172"/>
                <a:gd name="T48" fmla="*/ 10 w 97"/>
                <a:gd name="T49" fmla="*/ 126 h 172"/>
                <a:gd name="T50" fmla="*/ 19 w 97"/>
                <a:gd name="T51" fmla="*/ 135 h 172"/>
                <a:gd name="T52" fmla="*/ 49 w 97"/>
                <a:gd name="T53" fmla="*/ 135 h 172"/>
                <a:gd name="T54" fmla="*/ 49 w 97"/>
                <a:gd name="T55" fmla="*/ 142 h 172"/>
                <a:gd name="T56" fmla="*/ 44 w 97"/>
                <a:gd name="T57" fmla="*/ 142 h 172"/>
                <a:gd name="T58" fmla="*/ 37 w 97"/>
                <a:gd name="T59" fmla="*/ 148 h 172"/>
                <a:gd name="T60" fmla="*/ 37 w 97"/>
                <a:gd name="T61" fmla="*/ 158 h 172"/>
                <a:gd name="T62" fmla="*/ 44 w 97"/>
                <a:gd name="T63" fmla="*/ 165 h 172"/>
                <a:gd name="T64" fmla="*/ 49 w 97"/>
                <a:gd name="T65" fmla="*/ 165 h 172"/>
                <a:gd name="T66" fmla="*/ 49 w 97"/>
                <a:gd name="T67" fmla="*/ 172 h 172"/>
                <a:gd name="T68" fmla="*/ 14 w 97"/>
                <a:gd name="T69" fmla="*/ 172 h 172"/>
                <a:gd name="T70" fmla="*/ 0 w 97"/>
                <a:gd name="T71" fmla="*/ 158 h 172"/>
                <a:gd name="T72" fmla="*/ 0 w 97"/>
                <a:gd name="T73" fmla="*/ 13 h 172"/>
                <a:gd name="T74" fmla="*/ 14 w 97"/>
                <a:gd name="T7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172">
                  <a:moveTo>
                    <a:pt x="49" y="0"/>
                  </a:moveTo>
                  <a:cubicBezTo>
                    <a:pt x="84" y="0"/>
                    <a:pt x="84" y="0"/>
                    <a:pt x="84" y="0"/>
                  </a:cubicBezTo>
                  <a:cubicBezTo>
                    <a:pt x="91" y="0"/>
                    <a:pt x="97" y="6"/>
                    <a:pt x="97" y="13"/>
                  </a:cubicBezTo>
                  <a:cubicBezTo>
                    <a:pt x="97" y="158"/>
                    <a:pt x="97" y="158"/>
                    <a:pt x="97" y="158"/>
                  </a:cubicBezTo>
                  <a:cubicBezTo>
                    <a:pt x="97" y="166"/>
                    <a:pt x="91" y="172"/>
                    <a:pt x="84" y="172"/>
                  </a:cubicBezTo>
                  <a:cubicBezTo>
                    <a:pt x="49" y="172"/>
                    <a:pt x="49" y="172"/>
                    <a:pt x="49" y="172"/>
                  </a:cubicBezTo>
                  <a:cubicBezTo>
                    <a:pt x="49" y="165"/>
                    <a:pt x="49" y="165"/>
                    <a:pt x="49" y="165"/>
                  </a:cubicBezTo>
                  <a:cubicBezTo>
                    <a:pt x="54" y="165"/>
                    <a:pt x="54" y="165"/>
                    <a:pt x="54" y="165"/>
                  </a:cubicBezTo>
                  <a:cubicBezTo>
                    <a:pt x="57" y="165"/>
                    <a:pt x="60" y="162"/>
                    <a:pt x="60" y="158"/>
                  </a:cubicBezTo>
                  <a:cubicBezTo>
                    <a:pt x="60" y="148"/>
                    <a:pt x="60" y="148"/>
                    <a:pt x="60" y="148"/>
                  </a:cubicBezTo>
                  <a:cubicBezTo>
                    <a:pt x="60" y="145"/>
                    <a:pt x="57" y="142"/>
                    <a:pt x="54" y="142"/>
                  </a:cubicBezTo>
                  <a:cubicBezTo>
                    <a:pt x="49" y="142"/>
                    <a:pt x="49" y="142"/>
                    <a:pt x="49" y="142"/>
                  </a:cubicBezTo>
                  <a:cubicBezTo>
                    <a:pt x="49" y="135"/>
                    <a:pt x="49" y="135"/>
                    <a:pt x="49" y="135"/>
                  </a:cubicBezTo>
                  <a:cubicBezTo>
                    <a:pt x="79" y="135"/>
                    <a:pt x="79" y="135"/>
                    <a:pt x="79" y="135"/>
                  </a:cubicBezTo>
                  <a:cubicBezTo>
                    <a:pt x="84" y="135"/>
                    <a:pt x="88" y="131"/>
                    <a:pt x="88" y="126"/>
                  </a:cubicBezTo>
                  <a:cubicBezTo>
                    <a:pt x="88" y="18"/>
                    <a:pt x="88" y="18"/>
                    <a:pt x="88" y="18"/>
                  </a:cubicBezTo>
                  <a:cubicBezTo>
                    <a:pt x="88" y="14"/>
                    <a:pt x="84" y="10"/>
                    <a:pt x="79" y="10"/>
                  </a:cubicBezTo>
                  <a:cubicBezTo>
                    <a:pt x="49" y="10"/>
                    <a:pt x="49" y="10"/>
                    <a:pt x="49" y="10"/>
                  </a:cubicBezTo>
                  <a:lnTo>
                    <a:pt x="49" y="0"/>
                  </a:lnTo>
                  <a:close/>
                  <a:moveTo>
                    <a:pt x="14" y="0"/>
                  </a:moveTo>
                  <a:cubicBezTo>
                    <a:pt x="49" y="0"/>
                    <a:pt x="49" y="0"/>
                    <a:pt x="49" y="0"/>
                  </a:cubicBezTo>
                  <a:cubicBezTo>
                    <a:pt x="49" y="10"/>
                    <a:pt x="49" y="10"/>
                    <a:pt x="49" y="10"/>
                  </a:cubicBezTo>
                  <a:cubicBezTo>
                    <a:pt x="19" y="10"/>
                    <a:pt x="19" y="10"/>
                    <a:pt x="19" y="10"/>
                  </a:cubicBezTo>
                  <a:cubicBezTo>
                    <a:pt x="14" y="10"/>
                    <a:pt x="10" y="14"/>
                    <a:pt x="10" y="18"/>
                  </a:cubicBezTo>
                  <a:cubicBezTo>
                    <a:pt x="10" y="126"/>
                    <a:pt x="10" y="126"/>
                    <a:pt x="10" y="126"/>
                  </a:cubicBezTo>
                  <a:cubicBezTo>
                    <a:pt x="10" y="131"/>
                    <a:pt x="14" y="135"/>
                    <a:pt x="19" y="135"/>
                  </a:cubicBezTo>
                  <a:cubicBezTo>
                    <a:pt x="49" y="135"/>
                    <a:pt x="49" y="135"/>
                    <a:pt x="49" y="135"/>
                  </a:cubicBezTo>
                  <a:cubicBezTo>
                    <a:pt x="49" y="142"/>
                    <a:pt x="49" y="142"/>
                    <a:pt x="49" y="142"/>
                  </a:cubicBezTo>
                  <a:cubicBezTo>
                    <a:pt x="44" y="142"/>
                    <a:pt x="44" y="142"/>
                    <a:pt x="44" y="142"/>
                  </a:cubicBezTo>
                  <a:cubicBezTo>
                    <a:pt x="40" y="142"/>
                    <a:pt x="37" y="145"/>
                    <a:pt x="37" y="148"/>
                  </a:cubicBezTo>
                  <a:cubicBezTo>
                    <a:pt x="37" y="158"/>
                    <a:pt x="37" y="158"/>
                    <a:pt x="37" y="158"/>
                  </a:cubicBezTo>
                  <a:cubicBezTo>
                    <a:pt x="37" y="162"/>
                    <a:pt x="40" y="165"/>
                    <a:pt x="44" y="165"/>
                  </a:cubicBezTo>
                  <a:cubicBezTo>
                    <a:pt x="49" y="165"/>
                    <a:pt x="49" y="165"/>
                    <a:pt x="49" y="165"/>
                  </a:cubicBezTo>
                  <a:cubicBezTo>
                    <a:pt x="49" y="172"/>
                    <a:pt x="49" y="172"/>
                    <a:pt x="49" y="172"/>
                  </a:cubicBezTo>
                  <a:cubicBezTo>
                    <a:pt x="14" y="172"/>
                    <a:pt x="14" y="172"/>
                    <a:pt x="14" y="172"/>
                  </a:cubicBezTo>
                  <a:cubicBezTo>
                    <a:pt x="7" y="172"/>
                    <a:pt x="0" y="166"/>
                    <a:pt x="0" y="158"/>
                  </a:cubicBezTo>
                  <a:cubicBezTo>
                    <a:pt x="0" y="13"/>
                    <a:pt x="0" y="13"/>
                    <a:pt x="0" y="13"/>
                  </a:cubicBezTo>
                  <a:cubicBezTo>
                    <a:pt x="0" y="6"/>
                    <a:pt x="7" y="0"/>
                    <a:pt x="14"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5"/>
            <p:cNvSpPr>
              <a:spLocks/>
            </p:cNvSpPr>
            <p:nvPr/>
          </p:nvSpPr>
          <p:spPr bwMode="auto">
            <a:xfrm>
              <a:off x="3189288" y="2398713"/>
              <a:ext cx="133350" cy="182563"/>
            </a:xfrm>
            <a:custGeom>
              <a:avLst/>
              <a:gdLst>
                <a:gd name="T0" fmla="*/ 84 w 84"/>
                <a:gd name="T1" fmla="*/ 0 h 115"/>
                <a:gd name="T2" fmla="*/ 0 w 84"/>
                <a:gd name="T3" fmla="*/ 58 h 115"/>
                <a:gd name="T4" fmla="*/ 84 w 84"/>
                <a:gd name="T5" fmla="*/ 115 h 115"/>
                <a:gd name="T6" fmla="*/ 84 w 84"/>
                <a:gd name="T7" fmla="*/ 0 h 115"/>
              </a:gdLst>
              <a:ahLst/>
              <a:cxnLst>
                <a:cxn ang="0">
                  <a:pos x="T0" y="T1"/>
                </a:cxn>
                <a:cxn ang="0">
                  <a:pos x="T2" y="T3"/>
                </a:cxn>
                <a:cxn ang="0">
                  <a:pos x="T4" y="T5"/>
                </a:cxn>
                <a:cxn ang="0">
                  <a:pos x="T6" y="T7"/>
                </a:cxn>
              </a:cxnLst>
              <a:rect l="0" t="0" r="r" b="b"/>
              <a:pathLst>
                <a:path w="84" h="115">
                  <a:moveTo>
                    <a:pt x="84" y="0"/>
                  </a:moveTo>
                  <a:lnTo>
                    <a:pt x="0" y="58"/>
                  </a:lnTo>
                  <a:lnTo>
                    <a:pt x="84" y="115"/>
                  </a:lnTo>
                  <a:lnTo>
                    <a:pt x="8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36"/>
            <p:cNvSpPr>
              <a:spLocks noChangeArrowheads="1"/>
            </p:cNvSpPr>
            <p:nvPr/>
          </p:nvSpPr>
          <p:spPr bwMode="auto">
            <a:xfrm>
              <a:off x="3165476" y="2444750"/>
              <a:ext cx="87313"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7"/>
            <p:cNvSpPr>
              <a:spLocks noEditPoints="1"/>
            </p:cNvSpPr>
            <p:nvPr/>
          </p:nvSpPr>
          <p:spPr bwMode="auto">
            <a:xfrm>
              <a:off x="3352801" y="2328863"/>
              <a:ext cx="177800" cy="322263"/>
            </a:xfrm>
            <a:custGeom>
              <a:avLst/>
              <a:gdLst>
                <a:gd name="T0" fmla="*/ 24 w 66"/>
                <a:gd name="T1" fmla="*/ 42 h 120"/>
                <a:gd name="T2" fmla="*/ 24 w 66"/>
                <a:gd name="T3" fmla="*/ 76 h 120"/>
                <a:gd name="T4" fmla="*/ 24 w 66"/>
                <a:gd name="T5" fmla="*/ 42 h 120"/>
                <a:gd name="T6" fmla="*/ 24 w 66"/>
                <a:gd name="T7" fmla="*/ 111 h 120"/>
                <a:gd name="T8" fmla="*/ 32 w 66"/>
                <a:gd name="T9" fmla="*/ 120 h 120"/>
                <a:gd name="T10" fmla="*/ 32 w 66"/>
                <a:gd name="T11" fmla="*/ 119 h 120"/>
                <a:gd name="T12" fmla="*/ 32 w 66"/>
                <a:gd name="T13" fmla="*/ 119 h 120"/>
                <a:gd name="T14" fmla="*/ 33 w 66"/>
                <a:gd name="T15" fmla="*/ 0 h 120"/>
                <a:gd name="T16" fmla="*/ 24 w 66"/>
                <a:gd name="T17" fmla="*/ 9 h 120"/>
                <a:gd name="T18" fmla="*/ 24 w 66"/>
                <a:gd name="T19" fmla="*/ 13 h 120"/>
                <a:gd name="T20" fmla="*/ 24 w 66"/>
                <a:gd name="T21" fmla="*/ 105 h 120"/>
                <a:gd name="T22" fmla="*/ 24 w 66"/>
                <a:gd name="T23" fmla="*/ 111 h 120"/>
                <a:gd name="T24" fmla="*/ 0 w 66"/>
                <a:gd name="T25" fmla="*/ 32 h 120"/>
                <a:gd name="T26" fmla="*/ 11 w 66"/>
                <a:gd name="T27" fmla="*/ 21 h 120"/>
                <a:gd name="T28" fmla="*/ 24 w 66"/>
                <a:gd name="T29" fmla="*/ 42 h 120"/>
                <a:gd name="T30" fmla="*/ 24 w 66"/>
                <a:gd name="T31" fmla="*/ 76 h 120"/>
                <a:gd name="T32" fmla="*/ 11 w 66"/>
                <a:gd name="T33" fmla="*/ 97 h 120"/>
                <a:gd name="T34" fmla="*/ 10 w 66"/>
                <a:gd name="T35" fmla="*/ 97 h 120"/>
                <a:gd name="T36" fmla="*/ 10 w 66"/>
                <a:gd name="T37" fmla="*/ 98 h 120"/>
                <a:gd name="T38" fmla="*/ 0 w 66"/>
                <a:gd name="T39" fmla="*/ 87 h 120"/>
                <a:gd name="T40" fmla="*/ 0 w 66"/>
                <a:gd name="T41" fmla="*/ 87 h 120"/>
                <a:gd name="T42" fmla="*/ 0 w 66"/>
                <a:gd name="T43" fmla="*/ 86 h 120"/>
                <a:gd name="T44" fmla="*/ 0 w 66"/>
                <a:gd name="T45" fmla="*/ 32 h 120"/>
                <a:gd name="T46" fmla="*/ 0 w 66"/>
                <a:gd name="T47" fmla="*/ 32 h 120"/>
                <a:gd name="T48" fmla="*/ 24 w 66"/>
                <a:gd name="T49" fmla="*/ 9 h 120"/>
                <a:gd name="T50" fmla="*/ 24 w 66"/>
                <a:gd name="T51" fmla="*/ 13 h 120"/>
                <a:gd name="T52" fmla="*/ 22 w 66"/>
                <a:gd name="T53" fmla="*/ 11 h 120"/>
                <a:gd name="T54" fmla="*/ 24 w 66"/>
                <a:gd name="T55" fmla="*/ 9 h 120"/>
                <a:gd name="T56" fmla="*/ 24 w 66"/>
                <a:gd name="T57" fmla="*/ 105 h 120"/>
                <a:gd name="T58" fmla="*/ 24 w 66"/>
                <a:gd name="T59" fmla="*/ 111 h 120"/>
                <a:gd name="T60" fmla="*/ 21 w 66"/>
                <a:gd name="T61" fmla="*/ 108 h 120"/>
                <a:gd name="T62" fmla="*/ 21 w 66"/>
                <a:gd name="T63" fmla="*/ 108 h 120"/>
                <a:gd name="T64" fmla="*/ 21 w 66"/>
                <a:gd name="T65" fmla="*/ 108 h 120"/>
                <a:gd name="T66" fmla="*/ 24 w 66"/>
                <a:gd name="T67" fmla="*/ 10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20">
                  <a:moveTo>
                    <a:pt x="24" y="42"/>
                  </a:moveTo>
                  <a:cubicBezTo>
                    <a:pt x="27" y="53"/>
                    <a:pt x="27" y="65"/>
                    <a:pt x="24" y="76"/>
                  </a:cubicBezTo>
                  <a:cubicBezTo>
                    <a:pt x="24" y="42"/>
                    <a:pt x="24" y="42"/>
                    <a:pt x="24" y="42"/>
                  </a:cubicBezTo>
                  <a:close/>
                  <a:moveTo>
                    <a:pt x="24" y="111"/>
                  </a:moveTo>
                  <a:cubicBezTo>
                    <a:pt x="32" y="120"/>
                    <a:pt x="32" y="120"/>
                    <a:pt x="32" y="120"/>
                  </a:cubicBezTo>
                  <a:cubicBezTo>
                    <a:pt x="32" y="119"/>
                    <a:pt x="32" y="119"/>
                    <a:pt x="32" y="119"/>
                  </a:cubicBezTo>
                  <a:cubicBezTo>
                    <a:pt x="32" y="119"/>
                    <a:pt x="32" y="119"/>
                    <a:pt x="32" y="119"/>
                  </a:cubicBezTo>
                  <a:cubicBezTo>
                    <a:pt x="65" y="86"/>
                    <a:pt x="66" y="33"/>
                    <a:pt x="33" y="0"/>
                  </a:cubicBezTo>
                  <a:cubicBezTo>
                    <a:pt x="24" y="9"/>
                    <a:pt x="24" y="9"/>
                    <a:pt x="24" y="9"/>
                  </a:cubicBezTo>
                  <a:cubicBezTo>
                    <a:pt x="24" y="13"/>
                    <a:pt x="24" y="13"/>
                    <a:pt x="24" y="13"/>
                  </a:cubicBezTo>
                  <a:cubicBezTo>
                    <a:pt x="47" y="39"/>
                    <a:pt x="47" y="79"/>
                    <a:pt x="24" y="105"/>
                  </a:cubicBezTo>
                  <a:lnTo>
                    <a:pt x="24" y="111"/>
                  </a:lnTo>
                  <a:close/>
                  <a:moveTo>
                    <a:pt x="0" y="32"/>
                  </a:moveTo>
                  <a:cubicBezTo>
                    <a:pt x="11" y="21"/>
                    <a:pt x="11" y="21"/>
                    <a:pt x="11" y="21"/>
                  </a:cubicBezTo>
                  <a:cubicBezTo>
                    <a:pt x="17" y="27"/>
                    <a:pt x="21" y="34"/>
                    <a:pt x="24" y="42"/>
                  </a:cubicBezTo>
                  <a:cubicBezTo>
                    <a:pt x="24" y="76"/>
                    <a:pt x="24" y="76"/>
                    <a:pt x="24" y="76"/>
                  </a:cubicBezTo>
                  <a:cubicBezTo>
                    <a:pt x="21" y="84"/>
                    <a:pt x="17" y="91"/>
                    <a:pt x="11" y="97"/>
                  </a:cubicBezTo>
                  <a:cubicBezTo>
                    <a:pt x="10" y="97"/>
                    <a:pt x="10" y="97"/>
                    <a:pt x="10" y="97"/>
                  </a:cubicBezTo>
                  <a:cubicBezTo>
                    <a:pt x="10" y="98"/>
                    <a:pt x="10" y="98"/>
                    <a:pt x="10" y="98"/>
                  </a:cubicBezTo>
                  <a:cubicBezTo>
                    <a:pt x="0" y="87"/>
                    <a:pt x="0" y="87"/>
                    <a:pt x="0" y="87"/>
                  </a:cubicBezTo>
                  <a:cubicBezTo>
                    <a:pt x="0" y="87"/>
                    <a:pt x="0" y="87"/>
                    <a:pt x="0" y="87"/>
                  </a:cubicBezTo>
                  <a:cubicBezTo>
                    <a:pt x="0" y="86"/>
                    <a:pt x="0" y="86"/>
                    <a:pt x="0" y="86"/>
                  </a:cubicBezTo>
                  <a:cubicBezTo>
                    <a:pt x="15" y="71"/>
                    <a:pt x="15" y="47"/>
                    <a:pt x="0" y="32"/>
                  </a:cubicBezTo>
                  <a:cubicBezTo>
                    <a:pt x="0" y="32"/>
                    <a:pt x="0" y="32"/>
                    <a:pt x="0" y="32"/>
                  </a:cubicBezTo>
                  <a:close/>
                  <a:moveTo>
                    <a:pt x="24" y="9"/>
                  </a:moveTo>
                  <a:cubicBezTo>
                    <a:pt x="24" y="13"/>
                    <a:pt x="24" y="13"/>
                    <a:pt x="24" y="13"/>
                  </a:cubicBezTo>
                  <a:cubicBezTo>
                    <a:pt x="23" y="12"/>
                    <a:pt x="22" y="11"/>
                    <a:pt x="22" y="11"/>
                  </a:cubicBezTo>
                  <a:cubicBezTo>
                    <a:pt x="24" y="9"/>
                    <a:pt x="24" y="9"/>
                    <a:pt x="24" y="9"/>
                  </a:cubicBezTo>
                  <a:close/>
                  <a:moveTo>
                    <a:pt x="24" y="105"/>
                  </a:moveTo>
                  <a:cubicBezTo>
                    <a:pt x="24" y="111"/>
                    <a:pt x="24" y="111"/>
                    <a:pt x="24" y="111"/>
                  </a:cubicBezTo>
                  <a:cubicBezTo>
                    <a:pt x="21" y="108"/>
                    <a:pt x="21" y="108"/>
                    <a:pt x="21" y="108"/>
                  </a:cubicBezTo>
                  <a:cubicBezTo>
                    <a:pt x="21" y="108"/>
                    <a:pt x="21" y="108"/>
                    <a:pt x="21" y="108"/>
                  </a:cubicBezTo>
                  <a:cubicBezTo>
                    <a:pt x="21" y="108"/>
                    <a:pt x="21" y="108"/>
                    <a:pt x="21" y="108"/>
                  </a:cubicBezTo>
                  <a:cubicBezTo>
                    <a:pt x="22" y="107"/>
                    <a:pt x="23" y="106"/>
                    <a:pt x="24"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38"/>
            <p:cNvSpPr>
              <a:spLocks noChangeArrowheads="1"/>
            </p:cNvSpPr>
            <p:nvPr/>
          </p:nvSpPr>
          <p:spPr bwMode="auto">
            <a:xfrm>
              <a:off x="8482013" y="2500313"/>
              <a:ext cx="109538" cy="76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39"/>
            <p:cNvSpPr>
              <a:spLocks noChangeArrowheads="1"/>
            </p:cNvSpPr>
            <p:nvPr/>
          </p:nvSpPr>
          <p:spPr bwMode="auto">
            <a:xfrm>
              <a:off x="8564563" y="2320925"/>
              <a:ext cx="26988" cy="217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0"/>
            <p:cNvSpPr>
              <a:spLocks/>
            </p:cNvSpPr>
            <p:nvPr/>
          </p:nvSpPr>
          <p:spPr bwMode="auto">
            <a:xfrm>
              <a:off x="8564563" y="2224088"/>
              <a:ext cx="174625" cy="128588"/>
            </a:xfrm>
            <a:custGeom>
              <a:avLst/>
              <a:gdLst>
                <a:gd name="T0" fmla="*/ 110 w 110"/>
                <a:gd name="T1" fmla="*/ 0 h 81"/>
                <a:gd name="T2" fmla="*/ 0 w 110"/>
                <a:gd name="T3" fmla="*/ 32 h 81"/>
                <a:gd name="T4" fmla="*/ 0 w 110"/>
                <a:gd name="T5" fmla="*/ 81 h 81"/>
                <a:gd name="T6" fmla="*/ 110 w 110"/>
                <a:gd name="T7" fmla="*/ 49 h 81"/>
                <a:gd name="T8" fmla="*/ 110 w 110"/>
                <a:gd name="T9" fmla="*/ 0 h 81"/>
              </a:gdLst>
              <a:ahLst/>
              <a:cxnLst>
                <a:cxn ang="0">
                  <a:pos x="T0" y="T1"/>
                </a:cxn>
                <a:cxn ang="0">
                  <a:pos x="T2" y="T3"/>
                </a:cxn>
                <a:cxn ang="0">
                  <a:pos x="T4" y="T5"/>
                </a:cxn>
                <a:cxn ang="0">
                  <a:pos x="T6" y="T7"/>
                </a:cxn>
                <a:cxn ang="0">
                  <a:pos x="T8" y="T9"/>
                </a:cxn>
              </a:cxnLst>
              <a:rect l="0" t="0" r="r" b="b"/>
              <a:pathLst>
                <a:path w="110" h="81">
                  <a:moveTo>
                    <a:pt x="110" y="0"/>
                  </a:moveTo>
                  <a:lnTo>
                    <a:pt x="0" y="32"/>
                  </a:lnTo>
                  <a:lnTo>
                    <a:pt x="0" y="81"/>
                  </a:lnTo>
                  <a:lnTo>
                    <a:pt x="110" y="49"/>
                  </a:lnTo>
                  <a:lnTo>
                    <a:pt x="11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41"/>
            <p:cNvSpPr>
              <a:spLocks noChangeArrowheads="1"/>
            </p:cNvSpPr>
            <p:nvPr/>
          </p:nvSpPr>
          <p:spPr bwMode="auto">
            <a:xfrm>
              <a:off x="8629651" y="2449513"/>
              <a:ext cx="109538" cy="76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2"/>
            <p:cNvSpPr>
              <a:spLocks noChangeArrowheads="1"/>
            </p:cNvSpPr>
            <p:nvPr/>
          </p:nvSpPr>
          <p:spPr bwMode="auto">
            <a:xfrm>
              <a:off x="8712201" y="2270125"/>
              <a:ext cx="26988" cy="217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3"/>
            <p:cNvSpPr>
              <a:spLocks/>
            </p:cNvSpPr>
            <p:nvPr/>
          </p:nvSpPr>
          <p:spPr bwMode="auto">
            <a:xfrm>
              <a:off x="9217026" y="2127250"/>
              <a:ext cx="376238" cy="244475"/>
            </a:xfrm>
            <a:custGeom>
              <a:avLst/>
              <a:gdLst>
                <a:gd name="T0" fmla="*/ 70 w 140"/>
                <a:gd name="T1" fmla="*/ 91 h 91"/>
                <a:gd name="T2" fmla="*/ 32 w 140"/>
                <a:gd name="T3" fmla="*/ 57 h 91"/>
                <a:gd name="T4" fmla="*/ 70 w 140"/>
                <a:gd name="T5" fmla="*/ 27 h 91"/>
                <a:gd name="T6" fmla="*/ 107 w 140"/>
                <a:gd name="T7" fmla="*/ 57 h 91"/>
                <a:gd name="T8" fmla="*/ 70 w 140"/>
                <a:gd name="T9" fmla="*/ 91 h 91"/>
              </a:gdLst>
              <a:ahLst/>
              <a:cxnLst>
                <a:cxn ang="0">
                  <a:pos x="T0" y="T1"/>
                </a:cxn>
                <a:cxn ang="0">
                  <a:pos x="T2" y="T3"/>
                </a:cxn>
                <a:cxn ang="0">
                  <a:pos x="T4" y="T5"/>
                </a:cxn>
                <a:cxn ang="0">
                  <a:pos x="T6" y="T7"/>
                </a:cxn>
                <a:cxn ang="0">
                  <a:pos x="T8" y="T9"/>
                </a:cxn>
              </a:cxnLst>
              <a:rect l="0" t="0" r="r" b="b"/>
              <a:pathLst>
                <a:path w="140" h="91">
                  <a:moveTo>
                    <a:pt x="70" y="91"/>
                  </a:moveTo>
                  <a:cubicBezTo>
                    <a:pt x="70" y="91"/>
                    <a:pt x="52" y="84"/>
                    <a:pt x="32" y="57"/>
                  </a:cubicBezTo>
                  <a:cubicBezTo>
                    <a:pt x="0" y="14"/>
                    <a:pt x="60" y="0"/>
                    <a:pt x="70" y="27"/>
                  </a:cubicBezTo>
                  <a:cubicBezTo>
                    <a:pt x="80" y="0"/>
                    <a:pt x="140" y="14"/>
                    <a:pt x="107" y="57"/>
                  </a:cubicBezTo>
                  <a:cubicBezTo>
                    <a:pt x="87" y="84"/>
                    <a:pt x="70" y="91"/>
                    <a:pt x="70" y="9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4"/>
            <p:cNvSpPr>
              <a:spLocks noEditPoints="1"/>
            </p:cNvSpPr>
            <p:nvPr/>
          </p:nvSpPr>
          <p:spPr bwMode="auto">
            <a:xfrm>
              <a:off x="2413001" y="2316163"/>
              <a:ext cx="333375" cy="284163"/>
            </a:xfrm>
            <a:custGeom>
              <a:avLst/>
              <a:gdLst>
                <a:gd name="T0" fmla="*/ 114 w 124"/>
                <a:gd name="T1" fmla="*/ 106 h 106"/>
                <a:gd name="T2" fmla="*/ 123 w 124"/>
                <a:gd name="T3" fmla="*/ 56 h 106"/>
                <a:gd name="T4" fmla="*/ 100 w 124"/>
                <a:gd name="T5" fmla="*/ 48 h 106"/>
                <a:gd name="T6" fmla="*/ 116 w 124"/>
                <a:gd name="T7" fmla="*/ 54 h 106"/>
                <a:gd name="T8" fmla="*/ 100 w 124"/>
                <a:gd name="T9" fmla="*/ 100 h 106"/>
                <a:gd name="T10" fmla="*/ 91 w 124"/>
                <a:gd name="T11" fmla="*/ 106 h 106"/>
                <a:gd name="T12" fmla="*/ 100 w 124"/>
                <a:gd name="T13" fmla="*/ 100 h 106"/>
                <a:gd name="T14" fmla="*/ 91 w 124"/>
                <a:gd name="T15" fmla="*/ 106 h 106"/>
                <a:gd name="T16" fmla="*/ 91 w 124"/>
                <a:gd name="T17" fmla="*/ 48 h 106"/>
                <a:gd name="T18" fmla="*/ 100 w 124"/>
                <a:gd name="T19" fmla="*/ 54 h 106"/>
                <a:gd name="T20" fmla="*/ 91 w 124"/>
                <a:gd name="T21" fmla="*/ 97 h 106"/>
                <a:gd name="T22" fmla="*/ 95 w 124"/>
                <a:gd name="T23" fmla="*/ 93 h 106"/>
                <a:gd name="T24" fmla="*/ 62 w 124"/>
                <a:gd name="T25" fmla="*/ 23 h 106"/>
                <a:gd name="T26" fmla="*/ 62 w 124"/>
                <a:gd name="T27" fmla="*/ 17 h 106"/>
                <a:gd name="T28" fmla="*/ 62 w 124"/>
                <a:gd name="T29" fmla="*/ 10 h 106"/>
                <a:gd name="T30" fmla="*/ 52 w 124"/>
                <a:gd name="T31" fmla="*/ 0 h 106"/>
                <a:gd name="T32" fmla="*/ 44 w 124"/>
                <a:gd name="T33" fmla="*/ 5 h 106"/>
                <a:gd name="T34" fmla="*/ 46 w 124"/>
                <a:gd name="T35" fmla="*/ 48 h 106"/>
                <a:gd name="T36" fmla="*/ 45 w 124"/>
                <a:gd name="T37" fmla="*/ 21 h 106"/>
                <a:gd name="T38" fmla="*/ 56 w 124"/>
                <a:gd name="T39" fmla="*/ 16 h 106"/>
                <a:gd name="T40" fmla="*/ 69 w 124"/>
                <a:gd name="T41" fmla="*/ 48 h 106"/>
                <a:gd name="T42" fmla="*/ 79 w 124"/>
                <a:gd name="T43" fmla="*/ 93 h 106"/>
                <a:gd name="T44" fmla="*/ 67 w 124"/>
                <a:gd name="T45" fmla="*/ 97 h 106"/>
                <a:gd name="T46" fmla="*/ 44 w 124"/>
                <a:gd name="T47" fmla="*/ 103 h 106"/>
                <a:gd name="T48" fmla="*/ 77 w 124"/>
                <a:gd name="T49" fmla="*/ 100 h 106"/>
                <a:gd name="T50" fmla="*/ 84 w 124"/>
                <a:gd name="T51" fmla="*/ 106 h 106"/>
                <a:gd name="T52" fmla="*/ 91 w 124"/>
                <a:gd name="T53" fmla="*/ 100 h 106"/>
                <a:gd name="T54" fmla="*/ 85 w 124"/>
                <a:gd name="T55" fmla="*/ 98 h 106"/>
                <a:gd name="T56" fmla="*/ 91 w 124"/>
                <a:gd name="T57" fmla="*/ 54 h 106"/>
                <a:gd name="T58" fmla="*/ 82 w 124"/>
                <a:gd name="T59" fmla="*/ 48 h 106"/>
                <a:gd name="T60" fmla="*/ 78 w 124"/>
                <a:gd name="T61" fmla="*/ 48 h 106"/>
                <a:gd name="T62" fmla="*/ 62 w 124"/>
                <a:gd name="T63" fmla="*/ 23 h 106"/>
                <a:gd name="T64" fmla="*/ 91 w 124"/>
                <a:gd name="T65" fmla="*/ 97 h 106"/>
                <a:gd name="T66" fmla="*/ 91 w 124"/>
                <a:gd name="T67" fmla="*/ 89 h 106"/>
                <a:gd name="T68" fmla="*/ 40 w 124"/>
                <a:gd name="T69" fmla="*/ 15 h 106"/>
                <a:gd name="T70" fmla="*/ 40 w 124"/>
                <a:gd name="T71" fmla="*/ 40 h 106"/>
                <a:gd name="T72" fmla="*/ 4 w 124"/>
                <a:gd name="T73" fmla="*/ 42 h 106"/>
                <a:gd name="T74" fmla="*/ 3 w 124"/>
                <a:gd name="T75" fmla="*/ 59 h 106"/>
                <a:gd name="T76" fmla="*/ 4 w 124"/>
                <a:gd name="T77" fmla="*/ 59 h 106"/>
                <a:gd name="T78" fmla="*/ 7 w 124"/>
                <a:gd name="T79" fmla="*/ 73 h 106"/>
                <a:gd name="T80" fmla="*/ 11 w 124"/>
                <a:gd name="T81" fmla="*/ 86 h 106"/>
                <a:gd name="T82" fmla="*/ 25 w 124"/>
                <a:gd name="T83" fmla="*/ 103 h 106"/>
                <a:gd name="T84" fmla="*/ 44 w 124"/>
                <a:gd name="T85" fmla="*/ 97 h 106"/>
                <a:gd name="T86" fmla="*/ 18 w 124"/>
                <a:gd name="T87" fmla="*/ 91 h 106"/>
                <a:gd name="T88" fmla="*/ 15 w 124"/>
                <a:gd name="T89" fmla="*/ 79 h 106"/>
                <a:gd name="T90" fmla="*/ 12 w 124"/>
                <a:gd name="T91" fmla="*/ 67 h 106"/>
                <a:gd name="T92" fmla="*/ 8 w 124"/>
                <a:gd name="T93" fmla="*/ 53 h 106"/>
                <a:gd name="T94" fmla="*/ 44 w 124"/>
                <a:gd name="T95" fmla="*/ 4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4" h="106">
                  <a:moveTo>
                    <a:pt x="100" y="106"/>
                  </a:moveTo>
                  <a:cubicBezTo>
                    <a:pt x="114" y="106"/>
                    <a:pt x="114" y="106"/>
                    <a:pt x="114" y="106"/>
                  </a:cubicBezTo>
                  <a:cubicBezTo>
                    <a:pt x="119" y="106"/>
                    <a:pt x="120" y="104"/>
                    <a:pt x="120" y="101"/>
                  </a:cubicBezTo>
                  <a:cubicBezTo>
                    <a:pt x="123" y="56"/>
                    <a:pt x="123" y="56"/>
                    <a:pt x="123" y="56"/>
                  </a:cubicBezTo>
                  <a:cubicBezTo>
                    <a:pt x="124" y="50"/>
                    <a:pt x="122" y="48"/>
                    <a:pt x="116" y="48"/>
                  </a:cubicBezTo>
                  <a:cubicBezTo>
                    <a:pt x="100" y="48"/>
                    <a:pt x="100" y="48"/>
                    <a:pt x="100" y="48"/>
                  </a:cubicBezTo>
                  <a:cubicBezTo>
                    <a:pt x="100" y="54"/>
                    <a:pt x="100" y="54"/>
                    <a:pt x="100" y="54"/>
                  </a:cubicBezTo>
                  <a:cubicBezTo>
                    <a:pt x="116" y="54"/>
                    <a:pt x="116" y="54"/>
                    <a:pt x="116" y="54"/>
                  </a:cubicBezTo>
                  <a:cubicBezTo>
                    <a:pt x="112" y="100"/>
                    <a:pt x="112" y="100"/>
                    <a:pt x="112" y="100"/>
                  </a:cubicBezTo>
                  <a:cubicBezTo>
                    <a:pt x="100" y="100"/>
                    <a:pt x="100" y="100"/>
                    <a:pt x="100" y="100"/>
                  </a:cubicBezTo>
                  <a:lnTo>
                    <a:pt x="100" y="106"/>
                  </a:lnTo>
                  <a:close/>
                  <a:moveTo>
                    <a:pt x="91" y="106"/>
                  </a:moveTo>
                  <a:cubicBezTo>
                    <a:pt x="100" y="106"/>
                    <a:pt x="100" y="106"/>
                    <a:pt x="100" y="106"/>
                  </a:cubicBezTo>
                  <a:cubicBezTo>
                    <a:pt x="100" y="100"/>
                    <a:pt x="100" y="100"/>
                    <a:pt x="100" y="100"/>
                  </a:cubicBezTo>
                  <a:cubicBezTo>
                    <a:pt x="91" y="100"/>
                    <a:pt x="91" y="100"/>
                    <a:pt x="91" y="100"/>
                  </a:cubicBezTo>
                  <a:cubicBezTo>
                    <a:pt x="91" y="106"/>
                    <a:pt x="91" y="106"/>
                    <a:pt x="91" y="106"/>
                  </a:cubicBezTo>
                  <a:close/>
                  <a:moveTo>
                    <a:pt x="100" y="48"/>
                  </a:moveTo>
                  <a:cubicBezTo>
                    <a:pt x="91" y="48"/>
                    <a:pt x="91" y="48"/>
                    <a:pt x="91" y="48"/>
                  </a:cubicBezTo>
                  <a:cubicBezTo>
                    <a:pt x="91" y="54"/>
                    <a:pt x="91" y="54"/>
                    <a:pt x="91" y="54"/>
                  </a:cubicBezTo>
                  <a:cubicBezTo>
                    <a:pt x="100" y="54"/>
                    <a:pt x="100" y="54"/>
                    <a:pt x="100" y="54"/>
                  </a:cubicBezTo>
                  <a:cubicBezTo>
                    <a:pt x="100" y="48"/>
                    <a:pt x="100" y="48"/>
                    <a:pt x="100" y="48"/>
                  </a:cubicBezTo>
                  <a:close/>
                  <a:moveTo>
                    <a:pt x="91" y="97"/>
                  </a:moveTo>
                  <a:cubicBezTo>
                    <a:pt x="91" y="89"/>
                    <a:pt x="91" y="89"/>
                    <a:pt x="91" y="89"/>
                  </a:cubicBezTo>
                  <a:cubicBezTo>
                    <a:pt x="93" y="89"/>
                    <a:pt x="95" y="91"/>
                    <a:pt x="95" y="93"/>
                  </a:cubicBezTo>
                  <a:cubicBezTo>
                    <a:pt x="95" y="95"/>
                    <a:pt x="93" y="97"/>
                    <a:pt x="91" y="97"/>
                  </a:cubicBezTo>
                  <a:close/>
                  <a:moveTo>
                    <a:pt x="62" y="23"/>
                  </a:moveTo>
                  <a:cubicBezTo>
                    <a:pt x="62" y="23"/>
                    <a:pt x="62" y="22"/>
                    <a:pt x="62" y="21"/>
                  </a:cubicBezTo>
                  <a:cubicBezTo>
                    <a:pt x="62" y="20"/>
                    <a:pt x="62" y="19"/>
                    <a:pt x="62" y="17"/>
                  </a:cubicBezTo>
                  <a:cubicBezTo>
                    <a:pt x="62" y="16"/>
                    <a:pt x="62" y="14"/>
                    <a:pt x="62" y="13"/>
                  </a:cubicBezTo>
                  <a:cubicBezTo>
                    <a:pt x="62" y="12"/>
                    <a:pt x="62" y="11"/>
                    <a:pt x="62" y="10"/>
                  </a:cubicBezTo>
                  <a:cubicBezTo>
                    <a:pt x="62" y="8"/>
                    <a:pt x="62" y="6"/>
                    <a:pt x="60" y="4"/>
                  </a:cubicBezTo>
                  <a:cubicBezTo>
                    <a:pt x="58" y="1"/>
                    <a:pt x="55" y="0"/>
                    <a:pt x="52" y="0"/>
                  </a:cubicBezTo>
                  <a:cubicBezTo>
                    <a:pt x="50" y="1"/>
                    <a:pt x="48" y="1"/>
                    <a:pt x="46" y="2"/>
                  </a:cubicBezTo>
                  <a:cubicBezTo>
                    <a:pt x="45" y="3"/>
                    <a:pt x="44" y="4"/>
                    <a:pt x="44" y="5"/>
                  </a:cubicBezTo>
                  <a:cubicBezTo>
                    <a:pt x="44" y="48"/>
                    <a:pt x="44" y="48"/>
                    <a:pt x="44" y="48"/>
                  </a:cubicBezTo>
                  <a:cubicBezTo>
                    <a:pt x="46" y="48"/>
                    <a:pt x="46" y="48"/>
                    <a:pt x="46" y="48"/>
                  </a:cubicBezTo>
                  <a:cubicBezTo>
                    <a:pt x="47" y="48"/>
                    <a:pt x="46" y="45"/>
                    <a:pt x="45" y="38"/>
                  </a:cubicBezTo>
                  <a:cubicBezTo>
                    <a:pt x="44" y="32"/>
                    <a:pt x="44" y="27"/>
                    <a:pt x="45" y="21"/>
                  </a:cubicBezTo>
                  <a:cubicBezTo>
                    <a:pt x="45" y="15"/>
                    <a:pt x="47" y="8"/>
                    <a:pt x="52" y="8"/>
                  </a:cubicBezTo>
                  <a:cubicBezTo>
                    <a:pt x="57" y="8"/>
                    <a:pt x="56" y="13"/>
                    <a:pt x="56" y="16"/>
                  </a:cubicBezTo>
                  <a:cubicBezTo>
                    <a:pt x="56" y="18"/>
                    <a:pt x="57" y="28"/>
                    <a:pt x="58" y="29"/>
                  </a:cubicBezTo>
                  <a:cubicBezTo>
                    <a:pt x="58" y="30"/>
                    <a:pt x="64" y="40"/>
                    <a:pt x="69" y="48"/>
                  </a:cubicBezTo>
                  <a:cubicBezTo>
                    <a:pt x="73" y="54"/>
                    <a:pt x="76" y="56"/>
                    <a:pt x="79" y="57"/>
                  </a:cubicBezTo>
                  <a:cubicBezTo>
                    <a:pt x="79" y="93"/>
                    <a:pt x="79" y="93"/>
                    <a:pt x="79" y="93"/>
                  </a:cubicBezTo>
                  <a:cubicBezTo>
                    <a:pt x="76" y="94"/>
                    <a:pt x="75" y="93"/>
                    <a:pt x="74" y="94"/>
                  </a:cubicBezTo>
                  <a:cubicBezTo>
                    <a:pt x="73" y="94"/>
                    <a:pt x="70" y="97"/>
                    <a:pt x="67" y="97"/>
                  </a:cubicBezTo>
                  <a:cubicBezTo>
                    <a:pt x="44" y="97"/>
                    <a:pt x="44" y="97"/>
                    <a:pt x="44" y="97"/>
                  </a:cubicBezTo>
                  <a:cubicBezTo>
                    <a:pt x="44" y="103"/>
                    <a:pt x="44" y="103"/>
                    <a:pt x="44" y="103"/>
                  </a:cubicBezTo>
                  <a:cubicBezTo>
                    <a:pt x="68" y="103"/>
                    <a:pt x="68" y="103"/>
                    <a:pt x="68" y="103"/>
                  </a:cubicBezTo>
                  <a:cubicBezTo>
                    <a:pt x="71" y="103"/>
                    <a:pt x="74" y="102"/>
                    <a:pt x="77" y="100"/>
                  </a:cubicBezTo>
                  <a:cubicBezTo>
                    <a:pt x="77" y="101"/>
                    <a:pt x="77" y="101"/>
                    <a:pt x="77" y="101"/>
                  </a:cubicBezTo>
                  <a:cubicBezTo>
                    <a:pt x="77" y="105"/>
                    <a:pt x="79" y="106"/>
                    <a:pt x="84" y="106"/>
                  </a:cubicBezTo>
                  <a:cubicBezTo>
                    <a:pt x="91" y="106"/>
                    <a:pt x="91" y="106"/>
                    <a:pt x="91" y="106"/>
                  </a:cubicBezTo>
                  <a:cubicBezTo>
                    <a:pt x="91" y="100"/>
                    <a:pt x="91" y="100"/>
                    <a:pt x="91" y="100"/>
                  </a:cubicBezTo>
                  <a:cubicBezTo>
                    <a:pt x="85" y="100"/>
                    <a:pt x="85" y="100"/>
                    <a:pt x="85" y="100"/>
                  </a:cubicBezTo>
                  <a:cubicBezTo>
                    <a:pt x="85" y="98"/>
                    <a:pt x="85" y="98"/>
                    <a:pt x="85" y="98"/>
                  </a:cubicBezTo>
                  <a:cubicBezTo>
                    <a:pt x="85" y="54"/>
                    <a:pt x="85" y="54"/>
                    <a:pt x="85" y="54"/>
                  </a:cubicBezTo>
                  <a:cubicBezTo>
                    <a:pt x="91" y="54"/>
                    <a:pt x="91" y="54"/>
                    <a:pt x="91" y="54"/>
                  </a:cubicBezTo>
                  <a:cubicBezTo>
                    <a:pt x="91" y="48"/>
                    <a:pt x="91" y="48"/>
                    <a:pt x="91" y="48"/>
                  </a:cubicBezTo>
                  <a:cubicBezTo>
                    <a:pt x="82" y="48"/>
                    <a:pt x="82" y="48"/>
                    <a:pt x="82" y="48"/>
                  </a:cubicBezTo>
                  <a:cubicBezTo>
                    <a:pt x="81" y="48"/>
                    <a:pt x="80" y="49"/>
                    <a:pt x="79" y="49"/>
                  </a:cubicBezTo>
                  <a:cubicBezTo>
                    <a:pt x="79" y="49"/>
                    <a:pt x="79" y="48"/>
                    <a:pt x="78" y="48"/>
                  </a:cubicBezTo>
                  <a:cubicBezTo>
                    <a:pt x="77" y="47"/>
                    <a:pt x="75" y="45"/>
                    <a:pt x="74" y="43"/>
                  </a:cubicBezTo>
                  <a:cubicBezTo>
                    <a:pt x="70" y="36"/>
                    <a:pt x="66" y="30"/>
                    <a:pt x="62" y="23"/>
                  </a:cubicBezTo>
                  <a:close/>
                  <a:moveTo>
                    <a:pt x="91" y="89"/>
                  </a:moveTo>
                  <a:cubicBezTo>
                    <a:pt x="91" y="97"/>
                    <a:pt x="91" y="97"/>
                    <a:pt x="91" y="97"/>
                  </a:cubicBezTo>
                  <a:cubicBezTo>
                    <a:pt x="89" y="97"/>
                    <a:pt x="87" y="95"/>
                    <a:pt x="87" y="93"/>
                  </a:cubicBezTo>
                  <a:cubicBezTo>
                    <a:pt x="87" y="91"/>
                    <a:pt x="89" y="89"/>
                    <a:pt x="91" y="89"/>
                  </a:cubicBezTo>
                  <a:close/>
                  <a:moveTo>
                    <a:pt x="44" y="5"/>
                  </a:moveTo>
                  <a:cubicBezTo>
                    <a:pt x="42" y="8"/>
                    <a:pt x="41" y="12"/>
                    <a:pt x="40" y="15"/>
                  </a:cubicBezTo>
                  <a:cubicBezTo>
                    <a:pt x="37" y="22"/>
                    <a:pt x="38" y="29"/>
                    <a:pt x="39" y="36"/>
                  </a:cubicBezTo>
                  <a:cubicBezTo>
                    <a:pt x="39" y="37"/>
                    <a:pt x="40" y="39"/>
                    <a:pt x="40" y="40"/>
                  </a:cubicBezTo>
                  <a:cubicBezTo>
                    <a:pt x="12" y="40"/>
                    <a:pt x="12" y="40"/>
                    <a:pt x="12" y="40"/>
                  </a:cubicBezTo>
                  <a:cubicBezTo>
                    <a:pt x="9" y="40"/>
                    <a:pt x="6" y="41"/>
                    <a:pt x="4" y="42"/>
                  </a:cubicBezTo>
                  <a:cubicBezTo>
                    <a:pt x="1" y="44"/>
                    <a:pt x="0" y="47"/>
                    <a:pt x="0" y="51"/>
                  </a:cubicBezTo>
                  <a:cubicBezTo>
                    <a:pt x="0" y="54"/>
                    <a:pt x="1" y="57"/>
                    <a:pt x="3" y="59"/>
                  </a:cubicBezTo>
                  <a:cubicBezTo>
                    <a:pt x="4" y="59"/>
                    <a:pt x="4" y="59"/>
                    <a:pt x="4" y="59"/>
                  </a:cubicBezTo>
                  <a:cubicBezTo>
                    <a:pt x="4" y="59"/>
                    <a:pt x="4" y="59"/>
                    <a:pt x="4" y="59"/>
                  </a:cubicBezTo>
                  <a:cubicBezTo>
                    <a:pt x="3" y="62"/>
                    <a:pt x="3" y="65"/>
                    <a:pt x="4" y="67"/>
                  </a:cubicBezTo>
                  <a:cubicBezTo>
                    <a:pt x="4" y="69"/>
                    <a:pt x="6" y="72"/>
                    <a:pt x="7" y="73"/>
                  </a:cubicBezTo>
                  <a:cubicBezTo>
                    <a:pt x="6" y="75"/>
                    <a:pt x="6" y="78"/>
                    <a:pt x="7" y="80"/>
                  </a:cubicBezTo>
                  <a:cubicBezTo>
                    <a:pt x="8" y="83"/>
                    <a:pt x="9" y="85"/>
                    <a:pt x="11" y="86"/>
                  </a:cubicBezTo>
                  <a:cubicBezTo>
                    <a:pt x="10" y="88"/>
                    <a:pt x="10" y="91"/>
                    <a:pt x="11" y="93"/>
                  </a:cubicBezTo>
                  <a:cubicBezTo>
                    <a:pt x="13" y="100"/>
                    <a:pt x="18" y="103"/>
                    <a:pt x="25" y="103"/>
                  </a:cubicBezTo>
                  <a:cubicBezTo>
                    <a:pt x="44" y="103"/>
                    <a:pt x="44" y="103"/>
                    <a:pt x="44" y="103"/>
                  </a:cubicBezTo>
                  <a:cubicBezTo>
                    <a:pt x="44" y="97"/>
                    <a:pt x="44" y="97"/>
                    <a:pt x="44" y="97"/>
                  </a:cubicBezTo>
                  <a:cubicBezTo>
                    <a:pt x="27" y="97"/>
                    <a:pt x="27" y="97"/>
                    <a:pt x="27" y="97"/>
                  </a:cubicBezTo>
                  <a:cubicBezTo>
                    <a:pt x="22" y="97"/>
                    <a:pt x="20" y="95"/>
                    <a:pt x="18" y="91"/>
                  </a:cubicBezTo>
                  <a:cubicBezTo>
                    <a:pt x="17" y="86"/>
                    <a:pt x="21" y="86"/>
                    <a:pt x="21" y="84"/>
                  </a:cubicBezTo>
                  <a:cubicBezTo>
                    <a:pt x="20" y="83"/>
                    <a:pt x="17" y="84"/>
                    <a:pt x="15" y="79"/>
                  </a:cubicBezTo>
                  <a:cubicBezTo>
                    <a:pt x="14" y="74"/>
                    <a:pt x="17" y="74"/>
                    <a:pt x="17" y="72"/>
                  </a:cubicBezTo>
                  <a:cubicBezTo>
                    <a:pt x="17" y="70"/>
                    <a:pt x="13" y="71"/>
                    <a:pt x="12" y="67"/>
                  </a:cubicBezTo>
                  <a:cubicBezTo>
                    <a:pt x="11" y="62"/>
                    <a:pt x="14" y="61"/>
                    <a:pt x="14" y="60"/>
                  </a:cubicBezTo>
                  <a:cubicBezTo>
                    <a:pt x="14" y="58"/>
                    <a:pt x="8" y="58"/>
                    <a:pt x="8" y="53"/>
                  </a:cubicBezTo>
                  <a:cubicBezTo>
                    <a:pt x="8" y="48"/>
                    <a:pt x="12" y="48"/>
                    <a:pt x="15" y="48"/>
                  </a:cubicBezTo>
                  <a:cubicBezTo>
                    <a:pt x="44" y="48"/>
                    <a:pt x="44" y="48"/>
                    <a:pt x="44" y="48"/>
                  </a:cubicBezTo>
                  <a:lnTo>
                    <a:pt x="44" y="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5"/>
            <p:cNvSpPr>
              <a:spLocks/>
            </p:cNvSpPr>
            <p:nvPr/>
          </p:nvSpPr>
          <p:spPr bwMode="auto">
            <a:xfrm>
              <a:off x="2867026" y="3163888"/>
              <a:ext cx="214313" cy="58738"/>
            </a:xfrm>
            <a:custGeom>
              <a:avLst/>
              <a:gdLst>
                <a:gd name="T0" fmla="*/ 0 w 80"/>
                <a:gd name="T1" fmla="*/ 5 h 22"/>
                <a:gd name="T2" fmla="*/ 80 w 80"/>
                <a:gd name="T3" fmla="*/ 5 h 22"/>
                <a:gd name="T4" fmla="*/ 61 w 80"/>
                <a:gd name="T5" fmla="*/ 18 h 22"/>
                <a:gd name="T6" fmla="*/ 40 w 80"/>
                <a:gd name="T7" fmla="*/ 22 h 22"/>
                <a:gd name="T8" fmla="*/ 0 w 80"/>
                <a:gd name="T9" fmla="*/ 5 h 22"/>
              </a:gdLst>
              <a:ahLst/>
              <a:cxnLst>
                <a:cxn ang="0">
                  <a:pos x="T0" y="T1"/>
                </a:cxn>
                <a:cxn ang="0">
                  <a:pos x="T2" y="T3"/>
                </a:cxn>
                <a:cxn ang="0">
                  <a:pos x="T4" y="T5"/>
                </a:cxn>
                <a:cxn ang="0">
                  <a:pos x="T6" y="T7"/>
                </a:cxn>
                <a:cxn ang="0">
                  <a:pos x="T8" y="T9"/>
                </a:cxn>
              </a:cxnLst>
              <a:rect l="0" t="0" r="r" b="b"/>
              <a:pathLst>
                <a:path w="80" h="22">
                  <a:moveTo>
                    <a:pt x="0" y="5"/>
                  </a:moveTo>
                  <a:cubicBezTo>
                    <a:pt x="33" y="0"/>
                    <a:pt x="65" y="1"/>
                    <a:pt x="80" y="5"/>
                  </a:cubicBezTo>
                  <a:cubicBezTo>
                    <a:pt x="75" y="10"/>
                    <a:pt x="68" y="15"/>
                    <a:pt x="61" y="18"/>
                  </a:cubicBezTo>
                  <a:cubicBezTo>
                    <a:pt x="54" y="21"/>
                    <a:pt x="47" y="22"/>
                    <a:pt x="40" y="22"/>
                  </a:cubicBezTo>
                  <a:cubicBezTo>
                    <a:pt x="25" y="22"/>
                    <a:pt x="10" y="16"/>
                    <a:pt x="0" y="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7"/>
            <p:cNvSpPr>
              <a:spLocks noEditPoints="1"/>
            </p:cNvSpPr>
            <p:nvPr/>
          </p:nvSpPr>
          <p:spPr bwMode="auto">
            <a:xfrm>
              <a:off x="2055813" y="1966913"/>
              <a:ext cx="161925" cy="249238"/>
            </a:xfrm>
            <a:custGeom>
              <a:avLst/>
              <a:gdLst>
                <a:gd name="T0" fmla="*/ 30 w 60"/>
                <a:gd name="T1" fmla="*/ 8 h 93"/>
                <a:gd name="T2" fmla="*/ 53 w 60"/>
                <a:gd name="T3" fmla="*/ 30 h 93"/>
                <a:gd name="T4" fmla="*/ 35 w 60"/>
                <a:gd name="T5" fmla="*/ 52 h 93"/>
                <a:gd name="T6" fmla="*/ 34 w 60"/>
                <a:gd name="T7" fmla="*/ 56 h 93"/>
                <a:gd name="T8" fmla="*/ 34 w 60"/>
                <a:gd name="T9" fmla="*/ 56 h 93"/>
                <a:gd name="T10" fmla="*/ 33 w 60"/>
                <a:gd name="T11" fmla="*/ 60 h 93"/>
                <a:gd name="T12" fmla="*/ 30 w 60"/>
                <a:gd name="T13" fmla="*/ 70 h 93"/>
                <a:gd name="T14" fmla="*/ 30 w 60"/>
                <a:gd name="T15" fmla="*/ 92 h 93"/>
                <a:gd name="T16" fmla="*/ 39 w 60"/>
                <a:gd name="T17" fmla="*/ 59 h 93"/>
                <a:gd name="T18" fmla="*/ 60 w 60"/>
                <a:gd name="T19" fmla="*/ 30 h 93"/>
                <a:gd name="T20" fmla="*/ 30 w 60"/>
                <a:gd name="T21" fmla="*/ 0 h 93"/>
                <a:gd name="T22" fmla="*/ 30 w 60"/>
                <a:gd name="T23" fmla="*/ 8 h 93"/>
                <a:gd name="T24" fmla="*/ 30 w 60"/>
                <a:gd name="T25" fmla="*/ 70 h 93"/>
                <a:gd name="T26" fmla="*/ 30 w 60"/>
                <a:gd name="T27" fmla="*/ 71 h 93"/>
                <a:gd name="T28" fmla="*/ 27 w 60"/>
                <a:gd name="T29" fmla="*/ 60 h 93"/>
                <a:gd name="T30" fmla="*/ 27 w 60"/>
                <a:gd name="T31" fmla="*/ 57 h 93"/>
                <a:gd name="T32" fmla="*/ 25 w 60"/>
                <a:gd name="T33" fmla="*/ 52 h 93"/>
                <a:gd name="T34" fmla="*/ 8 w 60"/>
                <a:gd name="T35" fmla="*/ 30 h 93"/>
                <a:gd name="T36" fmla="*/ 30 w 60"/>
                <a:gd name="T37" fmla="*/ 8 h 93"/>
                <a:gd name="T38" fmla="*/ 30 w 60"/>
                <a:gd name="T39" fmla="*/ 0 h 93"/>
                <a:gd name="T40" fmla="*/ 0 w 60"/>
                <a:gd name="T41" fmla="*/ 30 h 93"/>
                <a:gd name="T42" fmla="*/ 21 w 60"/>
                <a:gd name="T43" fmla="*/ 59 h 93"/>
                <a:gd name="T44" fmla="*/ 30 w 60"/>
                <a:gd name="T45" fmla="*/ 93 h 93"/>
                <a:gd name="T46" fmla="*/ 30 w 60"/>
                <a:gd name="T47" fmla="*/ 92 h 93"/>
                <a:gd name="T48" fmla="*/ 30 w 60"/>
                <a:gd name="T4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93">
                  <a:moveTo>
                    <a:pt x="30" y="8"/>
                  </a:moveTo>
                  <a:cubicBezTo>
                    <a:pt x="43" y="8"/>
                    <a:pt x="53" y="18"/>
                    <a:pt x="53" y="30"/>
                  </a:cubicBezTo>
                  <a:cubicBezTo>
                    <a:pt x="53" y="41"/>
                    <a:pt x="45" y="50"/>
                    <a:pt x="35" y="52"/>
                  </a:cubicBezTo>
                  <a:cubicBezTo>
                    <a:pt x="34" y="56"/>
                    <a:pt x="34" y="56"/>
                    <a:pt x="34" y="56"/>
                  </a:cubicBezTo>
                  <a:cubicBezTo>
                    <a:pt x="34" y="56"/>
                    <a:pt x="34" y="56"/>
                    <a:pt x="34" y="56"/>
                  </a:cubicBezTo>
                  <a:cubicBezTo>
                    <a:pt x="33" y="60"/>
                    <a:pt x="33" y="60"/>
                    <a:pt x="33" y="60"/>
                  </a:cubicBezTo>
                  <a:cubicBezTo>
                    <a:pt x="30" y="70"/>
                    <a:pt x="30" y="70"/>
                    <a:pt x="30" y="70"/>
                  </a:cubicBezTo>
                  <a:cubicBezTo>
                    <a:pt x="30" y="92"/>
                    <a:pt x="30" y="92"/>
                    <a:pt x="30" y="92"/>
                  </a:cubicBezTo>
                  <a:cubicBezTo>
                    <a:pt x="39" y="59"/>
                    <a:pt x="39" y="59"/>
                    <a:pt x="39" y="59"/>
                  </a:cubicBezTo>
                  <a:cubicBezTo>
                    <a:pt x="51" y="55"/>
                    <a:pt x="60" y="44"/>
                    <a:pt x="60" y="30"/>
                  </a:cubicBezTo>
                  <a:cubicBezTo>
                    <a:pt x="60" y="14"/>
                    <a:pt x="47" y="0"/>
                    <a:pt x="30" y="0"/>
                  </a:cubicBezTo>
                  <a:lnTo>
                    <a:pt x="30" y="8"/>
                  </a:lnTo>
                  <a:close/>
                  <a:moveTo>
                    <a:pt x="30" y="70"/>
                  </a:moveTo>
                  <a:cubicBezTo>
                    <a:pt x="30" y="71"/>
                    <a:pt x="30" y="71"/>
                    <a:pt x="30" y="71"/>
                  </a:cubicBezTo>
                  <a:cubicBezTo>
                    <a:pt x="27" y="60"/>
                    <a:pt x="27" y="60"/>
                    <a:pt x="27" y="60"/>
                  </a:cubicBezTo>
                  <a:cubicBezTo>
                    <a:pt x="27" y="57"/>
                    <a:pt x="27" y="57"/>
                    <a:pt x="27" y="57"/>
                  </a:cubicBezTo>
                  <a:cubicBezTo>
                    <a:pt x="25" y="52"/>
                    <a:pt x="25" y="52"/>
                    <a:pt x="25" y="52"/>
                  </a:cubicBezTo>
                  <a:cubicBezTo>
                    <a:pt x="15" y="50"/>
                    <a:pt x="8" y="41"/>
                    <a:pt x="8" y="30"/>
                  </a:cubicBezTo>
                  <a:cubicBezTo>
                    <a:pt x="8" y="18"/>
                    <a:pt x="18" y="8"/>
                    <a:pt x="30" y="8"/>
                  </a:cubicBezTo>
                  <a:cubicBezTo>
                    <a:pt x="30" y="0"/>
                    <a:pt x="30" y="0"/>
                    <a:pt x="30" y="0"/>
                  </a:cubicBezTo>
                  <a:cubicBezTo>
                    <a:pt x="14" y="0"/>
                    <a:pt x="0" y="14"/>
                    <a:pt x="0" y="30"/>
                  </a:cubicBezTo>
                  <a:cubicBezTo>
                    <a:pt x="0" y="44"/>
                    <a:pt x="9" y="55"/>
                    <a:pt x="21" y="59"/>
                  </a:cubicBezTo>
                  <a:cubicBezTo>
                    <a:pt x="30" y="93"/>
                    <a:pt x="30" y="93"/>
                    <a:pt x="30" y="93"/>
                  </a:cubicBezTo>
                  <a:cubicBezTo>
                    <a:pt x="30" y="92"/>
                    <a:pt x="30" y="92"/>
                    <a:pt x="30" y="92"/>
                  </a:cubicBezTo>
                  <a:lnTo>
                    <a:pt x="30" y="7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
            <p:cNvSpPr>
              <a:spLocks noEditPoints="1"/>
            </p:cNvSpPr>
            <p:nvPr/>
          </p:nvSpPr>
          <p:spPr bwMode="auto">
            <a:xfrm>
              <a:off x="2260601" y="2938463"/>
              <a:ext cx="171450" cy="169863"/>
            </a:xfrm>
            <a:custGeom>
              <a:avLst/>
              <a:gdLst>
                <a:gd name="T0" fmla="*/ 43 w 64"/>
                <a:gd name="T1" fmla="*/ 61 h 63"/>
                <a:gd name="T2" fmla="*/ 43 w 64"/>
                <a:gd name="T3" fmla="*/ 49 h 63"/>
                <a:gd name="T4" fmla="*/ 50 w 64"/>
                <a:gd name="T5" fmla="*/ 38 h 63"/>
                <a:gd name="T6" fmla="*/ 43 w 64"/>
                <a:gd name="T7" fmla="*/ 41 h 63"/>
                <a:gd name="T8" fmla="*/ 43 w 64"/>
                <a:gd name="T9" fmla="*/ 30 h 63"/>
                <a:gd name="T10" fmla="*/ 47 w 64"/>
                <a:gd name="T11" fmla="*/ 23 h 63"/>
                <a:gd name="T12" fmla="*/ 43 w 64"/>
                <a:gd name="T13" fmla="*/ 16 h 63"/>
                <a:gd name="T14" fmla="*/ 43 w 64"/>
                <a:gd name="T15" fmla="*/ 2 h 63"/>
                <a:gd name="T16" fmla="*/ 64 w 64"/>
                <a:gd name="T17" fmla="*/ 31 h 63"/>
                <a:gd name="T18" fmla="*/ 43 w 64"/>
                <a:gd name="T19" fmla="*/ 61 h 63"/>
                <a:gd name="T20" fmla="*/ 22 w 64"/>
                <a:gd name="T21" fmla="*/ 16 h 63"/>
                <a:gd name="T22" fmla="*/ 26 w 64"/>
                <a:gd name="T23" fmla="*/ 23 h 63"/>
                <a:gd name="T24" fmla="*/ 22 w 64"/>
                <a:gd name="T25" fmla="*/ 30 h 63"/>
                <a:gd name="T26" fmla="*/ 22 w 64"/>
                <a:gd name="T27" fmla="*/ 41 h 63"/>
                <a:gd name="T28" fmla="*/ 43 w 64"/>
                <a:gd name="T29" fmla="*/ 41 h 63"/>
                <a:gd name="T30" fmla="*/ 43 w 64"/>
                <a:gd name="T31" fmla="*/ 30 h 63"/>
                <a:gd name="T32" fmla="*/ 38 w 64"/>
                <a:gd name="T33" fmla="*/ 23 h 63"/>
                <a:gd name="T34" fmla="*/ 43 w 64"/>
                <a:gd name="T35" fmla="*/ 16 h 63"/>
                <a:gd name="T36" fmla="*/ 43 w 64"/>
                <a:gd name="T37" fmla="*/ 2 h 63"/>
                <a:gd name="T38" fmla="*/ 32 w 64"/>
                <a:gd name="T39" fmla="*/ 0 h 63"/>
                <a:gd name="T40" fmla="*/ 22 w 64"/>
                <a:gd name="T41" fmla="*/ 2 h 63"/>
                <a:gd name="T42" fmla="*/ 22 w 64"/>
                <a:gd name="T43" fmla="*/ 16 h 63"/>
                <a:gd name="T44" fmla="*/ 43 w 64"/>
                <a:gd name="T45" fmla="*/ 49 h 63"/>
                <a:gd name="T46" fmla="*/ 43 w 64"/>
                <a:gd name="T47" fmla="*/ 61 h 63"/>
                <a:gd name="T48" fmla="*/ 32 w 64"/>
                <a:gd name="T49" fmla="*/ 63 h 63"/>
                <a:gd name="T50" fmla="*/ 22 w 64"/>
                <a:gd name="T51" fmla="*/ 61 h 63"/>
                <a:gd name="T52" fmla="*/ 22 w 64"/>
                <a:gd name="T53" fmla="*/ 49 h 63"/>
                <a:gd name="T54" fmla="*/ 43 w 64"/>
                <a:gd name="T55" fmla="*/ 49 h 63"/>
                <a:gd name="T56" fmla="*/ 22 w 64"/>
                <a:gd name="T57" fmla="*/ 16 h 63"/>
                <a:gd name="T58" fmla="*/ 22 w 64"/>
                <a:gd name="T59" fmla="*/ 16 h 63"/>
                <a:gd name="T60" fmla="*/ 22 w 64"/>
                <a:gd name="T61" fmla="*/ 2 h 63"/>
                <a:gd name="T62" fmla="*/ 0 w 64"/>
                <a:gd name="T63" fmla="*/ 31 h 63"/>
                <a:gd name="T64" fmla="*/ 22 w 64"/>
                <a:gd name="T65" fmla="*/ 61 h 63"/>
                <a:gd name="T66" fmla="*/ 22 w 64"/>
                <a:gd name="T67" fmla="*/ 49 h 63"/>
                <a:gd name="T68" fmla="*/ 14 w 64"/>
                <a:gd name="T69" fmla="*/ 38 h 63"/>
                <a:gd name="T70" fmla="*/ 22 w 64"/>
                <a:gd name="T71" fmla="*/ 41 h 63"/>
                <a:gd name="T72" fmla="*/ 22 w 64"/>
                <a:gd name="T73" fmla="*/ 30 h 63"/>
                <a:gd name="T74" fmla="*/ 22 w 64"/>
                <a:gd name="T75" fmla="*/ 30 h 63"/>
                <a:gd name="T76" fmla="*/ 17 w 64"/>
                <a:gd name="T77" fmla="*/ 23 h 63"/>
                <a:gd name="T78" fmla="*/ 22 w 64"/>
                <a:gd name="T79"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3">
                  <a:moveTo>
                    <a:pt x="43" y="61"/>
                  </a:moveTo>
                  <a:cubicBezTo>
                    <a:pt x="43" y="49"/>
                    <a:pt x="43" y="49"/>
                    <a:pt x="43" y="49"/>
                  </a:cubicBezTo>
                  <a:cubicBezTo>
                    <a:pt x="46" y="46"/>
                    <a:pt x="49" y="43"/>
                    <a:pt x="50" y="38"/>
                  </a:cubicBezTo>
                  <a:cubicBezTo>
                    <a:pt x="49" y="39"/>
                    <a:pt x="46" y="40"/>
                    <a:pt x="43" y="41"/>
                  </a:cubicBezTo>
                  <a:cubicBezTo>
                    <a:pt x="43" y="30"/>
                    <a:pt x="43" y="30"/>
                    <a:pt x="43" y="30"/>
                  </a:cubicBezTo>
                  <a:cubicBezTo>
                    <a:pt x="45" y="30"/>
                    <a:pt x="47" y="27"/>
                    <a:pt x="47" y="23"/>
                  </a:cubicBezTo>
                  <a:cubicBezTo>
                    <a:pt x="47" y="19"/>
                    <a:pt x="45" y="16"/>
                    <a:pt x="43" y="16"/>
                  </a:cubicBezTo>
                  <a:cubicBezTo>
                    <a:pt x="43" y="2"/>
                    <a:pt x="43" y="2"/>
                    <a:pt x="43" y="2"/>
                  </a:cubicBezTo>
                  <a:cubicBezTo>
                    <a:pt x="55" y="6"/>
                    <a:pt x="64" y="18"/>
                    <a:pt x="64" y="31"/>
                  </a:cubicBezTo>
                  <a:cubicBezTo>
                    <a:pt x="64" y="45"/>
                    <a:pt x="55" y="57"/>
                    <a:pt x="43" y="61"/>
                  </a:cubicBezTo>
                  <a:close/>
                  <a:moveTo>
                    <a:pt x="22" y="16"/>
                  </a:moveTo>
                  <a:cubicBezTo>
                    <a:pt x="24" y="16"/>
                    <a:pt x="26" y="19"/>
                    <a:pt x="26" y="23"/>
                  </a:cubicBezTo>
                  <a:cubicBezTo>
                    <a:pt x="26" y="27"/>
                    <a:pt x="24" y="30"/>
                    <a:pt x="22" y="30"/>
                  </a:cubicBezTo>
                  <a:cubicBezTo>
                    <a:pt x="22" y="41"/>
                    <a:pt x="22" y="41"/>
                    <a:pt x="22" y="41"/>
                  </a:cubicBezTo>
                  <a:cubicBezTo>
                    <a:pt x="28" y="42"/>
                    <a:pt x="36" y="42"/>
                    <a:pt x="43" y="41"/>
                  </a:cubicBezTo>
                  <a:cubicBezTo>
                    <a:pt x="43" y="30"/>
                    <a:pt x="43" y="30"/>
                    <a:pt x="43" y="30"/>
                  </a:cubicBezTo>
                  <a:cubicBezTo>
                    <a:pt x="40" y="30"/>
                    <a:pt x="38" y="27"/>
                    <a:pt x="38" y="23"/>
                  </a:cubicBezTo>
                  <a:cubicBezTo>
                    <a:pt x="38" y="19"/>
                    <a:pt x="40" y="16"/>
                    <a:pt x="43" y="16"/>
                  </a:cubicBezTo>
                  <a:cubicBezTo>
                    <a:pt x="43" y="2"/>
                    <a:pt x="43" y="2"/>
                    <a:pt x="43" y="2"/>
                  </a:cubicBezTo>
                  <a:cubicBezTo>
                    <a:pt x="39" y="1"/>
                    <a:pt x="36" y="0"/>
                    <a:pt x="32" y="0"/>
                  </a:cubicBezTo>
                  <a:cubicBezTo>
                    <a:pt x="28" y="0"/>
                    <a:pt x="25" y="1"/>
                    <a:pt x="22" y="2"/>
                  </a:cubicBezTo>
                  <a:cubicBezTo>
                    <a:pt x="22" y="16"/>
                    <a:pt x="22" y="16"/>
                    <a:pt x="22" y="16"/>
                  </a:cubicBezTo>
                  <a:close/>
                  <a:moveTo>
                    <a:pt x="43" y="49"/>
                  </a:moveTo>
                  <a:cubicBezTo>
                    <a:pt x="43" y="61"/>
                    <a:pt x="43" y="61"/>
                    <a:pt x="43" y="61"/>
                  </a:cubicBezTo>
                  <a:cubicBezTo>
                    <a:pt x="39" y="62"/>
                    <a:pt x="36" y="63"/>
                    <a:pt x="32" y="63"/>
                  </a:cubicBezTo>
                  <a:cubicBezTo>
                    <a:pt x="28" y="63"/>
                    <a:pt x="25" y="62"/>
                    <a:pt x="22" y="61"/>
                  </a:cubicBezTo>
                  <a:cubicBezTo>
                    <a:pt x="22" y="49"/>
                    <a:pt x="22" y="49"/>
                    <a:pt x="22" y="49"/>
                  </a:cubicBezTo>
                  <a:cubicBezTo>
                    <a:pt x="28" y="53"/>
                    <a:pt x="36" y="53"/>
                    <a:pt x="43" y="49"/>
                  </a:cubicBezTo>
                  <a:close/>
                  <a:moveTo>
                    <a:pt x="22" y="16"/>
                  </a:moveTo>
                  <a:cubicBezTo>
                    <a:pt x="22" y="16"/>
                    <a:pt x="22" y="16"/>
                    <a:pt x="22" y="16"/>
                  </a:cubicBezTo>
                  <a:cubicBezTo>
                    <a:pt x="22" y="2"/>
                    <a:pt x="22" y="2"/>
                    <a:pt x="22" y="2"/>
                  </a:cubicBezTo>
                  <a:cubicBezTo>
                    <a:pt x="9" y="6"/>
                    <a:pt x="0" y="18"/>
                    <a:pt x="0" y="31"/>
                  </a:cubicBezTo>
                  <a:cubicBezTo>
                    <a:pt x="0" y="45"/>
                    <a:pt x="9" y="57"/>
                    <a:pt x="22" y="61"/>
                  </a:cubicBezTo>
                  <a:cubicBezTo>
                    <a:pt x="22" y="49"/>
                    <a:pt x="22" y="49"/>
                    <a:pt x="22" y="49"/>
                  </a:cubicBezTo>
                  <a:cubicBezTo>
                    <a:pt x="18" y="47"/>
                    <a:pt x="15" y="43"/>
                    <a:pt x="14" y="38"/>
                  </a:cubicBezTo>
                  <a:cubicBezTo>
                    <a:pt x="15" y="40"/>
                    <a:pt x="18" y="40"/>
                    <a:pt x="22" y="41"/>
                  </a:cubicBezTo>
                  <a:cubicBezTo>
                    <a:pt x="22" y="30"/>
                    <a:pt x="22" y="30"/>
                    <a:pt x="22" y="30"/>
                  </a:cubicBezTo>
                  <a:cubicBezTo>
                    <a:pt x="22" y="30"/>
                    <a:pt x="22" y="30"/>
                    <a:pt x="22" y="30"/>
                  </a:cubicBezTo>
                  <a:cubicBezTo>
                    <a:pt x="19" y="30"/>
                    <a:pt x="17" y="27"/>
                    <a:pt x="17" y="23"/>
                  </a:cubicBezTo>
                  <a:cubicBezTo>
                    <a:pt x="17" y="19"/>
                    <a:pt x="19" y="16"/>
                    <a:pt x="22" y="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9"/>
            <p:cNvSpPr>
              <a:spLocks/>
            </p:cNvSpPr>
            <p:nvPr/>
          </p:nvSpPr>
          <p:spPr bwMode="auto">
            <a:xfrm>
              <a:off x="9644063" y="2708275"/>
              <a:ext cx="233363" cy="225425"/>
            </a:xfrm>
            <a:custGeom>
              <a:avLst/>
              <a:gdLst>
                <a:gd name="T0" fmla="*/ 73 w 147"/>
                <a:gd name="T1" fmla="*/ 0 h 142"/>
                <a:gd name="T2" fmla="*/ 95 w 147"/>
                <a:gd name="T3" fmla="*/ 49 h 142"/>
                <a:gd name="T4" fmla="*/ 147 w 147"/>
                <a:gd name="T5" fmla="*/ 54 h 142"/>
                <a:gd name="T6" fmla="*/ 109 w 147"/>
                <a:gd name="T7" fmla="*/ 89 h 142"/>
                <a:gd name="T8" fmla="*/ 119 w 147"/>
                <a:gd name="T9" fmla="*/ 142 h 142"/>
                <a:gd name="T10" fmla="*/ 73 w 147"/>
                <a:gd name="T11" fmla="*/ 116 h 142"/>
                <a:gd name="T12" fmla="*/ 27 w 147"/>
                <a:gd name="T13" fmla="*/ 142 h 142"/>
                <a:gd name="T14" fmla="*/ 38 w 147"/>
                <a:gd name="T15" fmla="*/ 89 h 142"/>
                <a:gd name="T16" fmla="*/ 0 w 147"/>
                <a:gd name="T17" fmla="*/ 54 h 142"/>
                <a:gd name="T18" fmla="*/ 51 w 147"/>
                <a:gd name="T19" fmla="*/ 49 h 142"/>
                <a:gd name="T20" fmla="*/ 73 w 147"/>
                <a:gd name="T2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42">
                  <a:moveTo>
                    <a:pt x="73" y="0"/>
                  </a:moveTo>
                  <a:lnTo>
                    <a:pt x="95" y="49"/>
                  </a:lnTo>
                  <a:lnTo>
                    <a:pt x="147" y="54"/>
                  </a:lnTo>
                  <a:lnTo>
                    <a:pt x="109" y="89"/>
                  </a:lnTo>
                  <a:lnTo>
                    <a:pt x="119" y="142"/>
                  </a:lnTo>
                  <a:lnTo>
                    <a:pt x="73" y="116"/>
                  </a:lnTo>
                  <a:lnTo>
                    <a:pt x="27" y="142"/>
                  </a:lnTo>
                  <a:lnTo>
                    <a:pt x="38" y="89"/>
                  </a:lnTo>
                  <a:lnTo>
                    <a:pt x="0" y="54"/>
                  </a:lnTo>
                  <a:lnTo>
                    <a:pt x="51" y="49"/>
                  </a:lnTo>
                  <a:lnTo>
                    <a:pt x="73"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50"/>
            <p:cNvSpPr>
              <a:spLocks noChangeArrowheads="1"/>
            </p:cNvSpPr>
            <p:nvPr/>
          </p:nvSpPr>
          <p:spPr bwMode="auto">
            <a:xfrm>
              <a:off x="4525243" y="1026318"/>
              <a:ext cx="2903538" cy="2905125"/>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51"/>
            <p:cNvSpPr>
              <a:spLocks noChangeArrowheads="1"/>
            </p:cNvSpPr>
            <p:nvPr/>
          </p:nvSpPr>
          <p:spPr bwMode="auto">
            <a:xfrm>
              <a:off x="5962363" y="1114427"/>
              <a:ext cx="177800" cy="1778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2"/>
            <p:cNvSpPr>
              <a:spLocks/>
            </p:cNvSpPr>
            <p:nvPr/>
          </p:nvSpPr>
          <p:spPr bwMode="auto">
            <a:xfrm>
              <a:off x="5505700" y="1276160"/>
              <a:ext cx="844550" cy="652463"/>
            </a:xfrm>
            <a:custGeom>
              <a:avLst/>
              <a:gdLst>
                <a:gd name="T0" fmla="*/ 426 w 532"/>
                <a:gd name="T1" fmla="*/ 83 h 411"/>
                <a:gd name="T2" fmla="*/ 368 w 532"/>
                <a:gd name="T3" fmla="*/ 37 h 411"/>
                <a:gd name="T4" fmla="*/ 269 w 532"/>
                <a:gd name="T5" fmla="*/ 0 h 411"/>
                <a:gd name="T6" fmla="*/ 145 w 532"/>
                <a:gd name="T7" fmla="*/ 0 h 411"/>
                <a:gd name="T8" fmla="*/ 88 w 532"/>
                <a:gd name="T9" fmla="*/ 132 h 411"/>
                <a:gd name="T10" fmla="*/ 72 w 532"/>
                <a:gd name="T11" fmla="*/ 125 h 411"/>
                <a:gd name="T12" fmla="*/ 66 w 532"/>
                <a:gd name="T13" fmla="*/ 140 h 411"/>
                <a:gd name="T14" fmla="*/ 62 w 532"/>
                <a:gd name="T15" fmla="*/ 145 h 411"/>
                <a:gd name="T16" fmla="*/ 61 w 532"/>
                <a:gd name="T17" fmla="*/ 152 h 411"/>
                <a:gd name="T18" fmla="*/ 42 w 532"/>
                <a:gd name="T19" fmla="*/ 144 h 411"/>
                <a:gd name="T20" fmla="*/ 0 w 532"/>
                <a:gd name="T21" fmla="*/ 245 h 411"/>
                <a:gd name="T22" fmla="*/ 98 w 532"/>
                <a:gd name="T23" fmla="*/ 286 h 411"/>
                <a:gd name="T24" fmla="*/ 106 w 532"/>
                <a:gd name="T25" fmla="*/ 289 h 411"/>
                <a:gd name="T26" fmla="*/ 108 w 532"/>
                <a:gd name="T27" fmla="*/ 284 h 411"/>
                <a:gd name="T28" fmla="*/ 149 w 532"/>
                <a:gd name="T29" fmla="*/ 188 h 411"/>
                <a:gd name="T30" fmla="*/ 130 w 532"/>
                <a:gd name="T31" fmla="*/ 181 h 411"/>
                <a:gd name="T32" fmla="*/ 133 w 532"/>
                <a:gd name="T33" fmla="*/ 174 h 411"/>
                <a:gd name="T34" fmla="*/ 135 w 532"/>
                <a:gd name="T35" fmla="*/ 169 h 411"/>
                <a:gd name="T36" fmla="*/ 142 w 532"/>
                <a:gd name="T37" fmla="*/ 154 h 411"/>
                <a:gd name="T38" fmla="*/ 125 w 532"/>
                <a:gd name="T39" fmla="*/ 147 h 411"/>
                <a:gd name="T40" fmla="*/ 172 w 532"/>
                <a:gd name="T41" fmla="*/ 41 h 411"/>
                <a:gd name="T42" fmla="*/ 253 w 532"/>
                <a:gd name="T43" fmla="*/ 41 h 411"/>
                <a:gd name="T44" fmla="*/ 198 w 532"/>
                <a:gd name="T45" fmla="*/ 194 h 411"/>
                <a:gd name="T46" fmla="*/ 184 w 532"/>
                <a:gd name="T47" fmla="*/ 279 h 411"/>
                <a:gd name="T48" fmla="*/ 160 w 532"/>
                <a:gd name="T49" fmla="*/ 281 h 411"/>
                <a:gd name="T50" fmla="*/ 149 w 532"/>
                <a:gd name="T51" fmla="*/ 306 h 411"/>
                <a:gd name="T52" fmla="*/ 143 w 532"/>
                <a:gd name="T53" fmla="*/ 318 h 411"/>
                <a:gd name="T54" fmla="*/ 133 w 532"/>
                <a:gd name="T55" fmla="*/ 313 h 411"/>
                <a:gd name="T56" fmla="*/ 72 w 532"/>
                <a:gd name="T57" fmla="*/ 288 h 411"/>
                <a:gd name="T58" fmla="*/ 62 w 532"/>
                <a:gd name="T59" fmla="*/ 289 h 411"/>
                <a:gd name="T60" fmla="*/ 66 w 532"/>
                <a:gd name="T61" fmla="*/ 343 h 411"/>
                <a:gd name="T62" fmla="*/ 231 w 532"/>
                <a:gd name="T63" fmla="*/ 332 h 411"/>
                <a:gd name="T64" fmla="*/ 248 w 532"/>
                <a:gd name="T65" fmla="*/ 230 h 411"/>
                <a:gd name="T66" fmla="*/ 253 w 532"/>
                <a:gd name="T67" fmla="*/ 233 h 411"/>
                <a:gd name="T68" fmla="*/ 318 w 532"/>
                <a:gd name="T69" fmla="*/ 282 h 411"/>
                <a:gd name="T70" fmla="*/ 324 w 532"/>
                <a:gd name="T71" fmla="*/ 411 h 411"/>
                <a:gd name="T72" fmla="*/ 380 w 532"/>
                <a:gd name="T73" fmla="*/ 409 h 411"/>
                <a:gd name="T74" fmla="*/ 372 w 532"/>
                <a:gd name="T75" fmla="*/ 254 h 411"/>
                <a:gd name="T76" fmla="*/ 292 w 532"/>
                <a:gd name="T77" fmla="*/ 194 h 411"/>
                <a:gd name="T78" fmla="*/ 350 w 532"/>
                <a:gd name="T79" fmla="*/ 76 h 411"/>
                <a:gd name="T80" fmla="*/ 428 w 532"/>
                <a:gd name="T81" fmla="*/ 137 h 411"/>
                <a:gd name="T82" fmla="*/ 532 w 532"/>
                <a:gd name="T83" fmla="*/ 47 h 411"/>
                <a:gd name="T84" fmla="*/ 505 w 532"/>
                <a:gd name="T85" fmla="*/ 15 h 411"/>
                <a:gd name="T86" fmla="*/ 426 w 532"/>
                <a:gd name="T87" fmla="*/ 83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2" h="411">
                  <a:moveTo>
                    <a:pt x="426" y="83"/>
                  </a:moveTo>
                  <a:lnTo>
                    <a:pt x="368" y="37"/>
                  </a:lnTo>
                  <a:lnTo>
                    <a:pt x="269" y="0"/>
                  </a:lnTo>
                  <a:lnTo>
                    <a:pt x="145" y="0"/>
                  </a:lnTo>
                  <a:lnTo>
                    <a:pt x="88" y="132"/>
                  </a:lnTo>
                  <a:lnTo>
                    <a:pt x="72" y="125"/>
                  </a:lnTo>
                  <a:lnTo>
                    <a:pt x="66" y="140"/>
                  </a:lnTo>
                  <a:lnTo>
                    <a:pt x="62" y="145"/>
                  </a:lnTo>
                  <a:lnTo>
                    <a:pt x="61" y="152"/>
                  </a:lnTo>
                  <a:lnTo>
                    <a:pt x="42" y="144"/>
                  </a:lnTo>
                  <a:lnTo>
                    <a:pt x="0" y="245"/>
                  </a:lnTo>
                  <a:lnTo>
                    <a:pt x="98" y="286"/>
                  </a:lnTo>
                  <a:lnTo>
                    <a:pt x="106" y="289"/>
                  </a:lnTo>
                  <a:lnTo>
                    <a:pt x="108" y="284"/>
                  </a:lnTo>
                  <a:lnTo>
                    <a:pt x="149" y="188"/>
                  </a:lnTo>
                  <a:lnTo>
                    <a:pt x="130" y="181"/>
                  </a:lnTo>
                  <a:lnTo>
                    <a:pt x="133" y="174"/>
                  </a:lnTo>
                  <a:lnTo>
                    <a:pt x="135" y="169"/>
                  </a:lnTo>
                  <a:lnTo>
                    <a:pt x="142" y="154"/>
                  </a:lnTo>
                  <a:lnTo>
                    <a:pt x="125" y="147"/>
                  </a:lnTo>
                  <a:lnTo>
                    <a:pt x="172" y="41"/>
                  </a:lnTo>
                  <a:lnTo>
                    <a:pt x="253" y="41"/>
                  </a:lnTo>
                  <a:lnTo>
                    <a:pt x="198" y="194"/>
                  </a:lnTo>
                  <a:lnTo>
                    <a:pt x="184" y="279"/>
                  </a:lnTo>
                  <a:lnTo>
                    <a:pt x="160" y="281"/>
                  </a:lnTo>
                  <a:lnTo>
                    <a:pt x="149" y="306"/>
                  </a:lnTo>
                  <a:lnTo>
                    <a:pt x="143" y="318"/>
                  </a:lnTo>
                  <a:lnTo>
                    <a:pt x="133" y="313"/>
                  </a:lnTo>
                  <a:lnTo>
                    <a:pt x="72" y="288"/>
                  </a:lnTo>
                  <a:lnTo>
                    <a:pt x="62" y="289"/>
                  </a:lnTo>
                  <a:lnTo>
                    <a:pt x="66" y="343"/>
                  </a:lnTo>
                  <a:lnTo>
                    <a:pt x="231" y="332"/>
                  </a:lnTo>
                  <a:lnTo>
                    <a:pt x="248" y="230"/>
                  </a:lnTo>
                  <a:lnTo>
                    <a:pt x="253" y="233"/>
                  </a:lnTo>
                  <a:lnTo>
                    <a:pt x="318" y="282"/>
                  </a:lnTo>
                  <a:lnTo>
                    <a:pt x="324" y="411"/>
                  </a:lnTo>
                  <a:lnTo>
                    <a:pt x="380" y="409"/>
                  </a:lnTo>
                  <a:lnTo>
                    <a:pt x="372" y="254"/>
                  </a:lnTo>
                  <a:lnTo>
                    <a:pt x="292" y="194"/>
                  </a:lnTo>
                  <a:lnTo>
                    <a:pt x="350" y="76"/>
                  </a:lnTo>
                  <a:lnTo>
                    <a:pt x="428" y="137"/>
                  </a:lnTo>
                  <a:lnTo>
                    <a:pt x="532" y="47"/>
                  </a:lnTo>
                  <a:lnTo>
                    <a:pt x="505" y="15"/>
                  </a:lnTo>
                  <a:lnTo>
                    <a:pt x="426"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3"/>
            <p:cNvSpPr>
              <a:spLocks/>
            </p:cNvSpPr>
            <p:nvPr/>
          </p:nvSpPr>
          <p:spPr bwMode="auto">
            <a:xfrm>
              <a:off x="5458991" y="1485451"/>
              <a:ext cx="93663" cy="171449"/>
            </a:xfrm>
            <a:custGeom>
              <a:avLst/>
              <a:gdLst>
                <a:gd name="T0" fmla="*/ 0 w 59"/>
                <a:gd name="T1" fmla="*/ 102 h 108"/>
                <a:gd name="T2" fmla="*/ 42 w 59"/>
                <a:gd name="T3" fmla="*/ 0 h 108"/>
                <a:gd name="T4" fmla="*/ 59 w 59"/>
                <a:gd name="T5" fmla="*/ 9 h 108"/>
                <a:gd name="T6" fmla="*/ 17 w 59"/>
                <a:gd name="T7" fmla="*/ 108 h 108"/>
                <a:gd name="T8" fmla="*/ 0 w 59"/>
                <a:gd name="T9" fmla="*/ 102 h 108"/>
              </a:gdLst>
              <a:ahLst/>
              <a:cxnLst>
                <a:cxn ang="0">
                  <a:pos x="T0" y="T1"/>
                </a:cxn>
                <a:cxn ang="0">
                  <a:pos x="T2" y="T3"/>
                </a:cxn>
                <a:cxn ang="0">
                  <a:pos x="T4" y="T5"/>
                </a:cxn>
                <a:cxn ang="0">
                  <a:pos x="T6" y="T7"/>
                </a:cxn>
                <a:cxn ang="0">
                  <a:pos x="T8" y="T9"/>
                </a:cxn>
              </a:cxnLst>
              <a:rect l="0" t="0" r="r" b="b"/>
              <a:pathLst>
                <a:path w="59" h="108">
                  <a:moveTo>
                    <a:pt x="0" y="102"/>
                  </a:moveTo>
                  <a:lnTo>
                    <a:pt x="42" y="0"/>
                  </a:lnTo>
                  <a:lnTo>
                    <a:pt x="59" y="9"/>
                  </a:lnTo>
                  <a:lnTo>
                    <a:pt x="17" y="108"/>
                  </a:lnTo>
                  <a:lnTo>
                    <a:pt x="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4"/>
            <p:cNvSpPr>
              <a:spLocks/>
            </p:cNvSpPr>
            <p:nvPr/>
          </p:nvSpPr>
          <p:spPr bwMode="auto">
            <a:xfrm>
              <a:off x="5693643" y="1579849"/>
              <a:ext cx="93663" cy="173038"/>
            </a:xfrm>
            <a:custGeom>
              <a:avLst/>
              <a:gdLst>
                <a:gd name="T0" fmla="*/ 25 w 59"/>
                <a:gd name="T1" fmla="*/ 88 h 109"/>
                <a:gd name="T2" fmla="*/ 59 w 59"/>
                <a:gd name="T3" fmla="*/ 7 h 109"/>
                <a:gd name="T4" fmla="*/ 42 w 59"/>
                <a:gd name="T5" fmla="*/ 0 h 109"/>
                <a:gd name="T6" fmla="*/ 5 w 59"/>
                <a:gd name="T7" fmla="*/ 90 h 109"/>
                <a:gd name="T8" fmla="*/ 0 w 59"/>
                <a:gd name="T9" fmla="*/ 100 h 109"/>
                <a:gd name="T10" fmla="*/ 18 w 59"/>
                <a:gd name="T11" fmla="*/ 109 h 109"/>
                <a:gd name="T12" fmla="*/ 25 w 59"/>
                <a:gd name="T13" fmla="*/ 88 h 109"/>
              </a:gdLst>
              <a:ahLst/>
              <a:cxnLst>
                <a:cxn ang="0">
                  <a:pos x="T0" y="T1"/>
                </a:cxn>
                <a:cxn ang="0">
                  <a:pos x="T2" y="T3"/>
                </a:cxn>
                <a:cxn ang="0">
                  <a:pos x="T4" y="T5"/>
                </a:cxn>
                <a:cxn ang="0">
                  <a:pos x="T6" y="T7"/>
                </a:cxn>
                <a:cxn ang="0">
                  <a:pos x="T8" y="T9"/>
                </a:cxn>
                <a:cxn ang="0">
                  <a:pos x="T10" y="T11"/>
                </a:cxn>
                <a:cxn ang="0">
                  <a:pos x="T12" y="T13"/>
                </a:cxn>
              </a:cxnLst>
              <a:rect l="0" t="0" r="r" b="b"/>
              <a:pathLst>
                <a:path w="59" h="109">
                  <a:moveTo>
                    <a:pt x="25" y="88"/>
                  </a:moveTo>
                  <a:lnTo>
                    <a:pt x="59" y="7"/>
                  </a:lnTo>
                  <a:lnTo>
                    <a:pt x="42" y="0"/>
                  </a:lnTo>
                  <a:lnTo>
                    <a:pt x="5" y="90"/>
                  </a:lnTo>
                  <a:lnTo>
                    <a:pt x="0" y="100"/>
                  </a:lnTo>
                  <a:lnTo>
                    <a:pt x="18" y="109"/>
                  </a:lnTo>
                  <a:lnTo>
                    <a:pt x="25"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矩形 50"/>
          <p:cNvSpPr/>
          <p:nvPr/>
        </p:nvSpPr>
        <p:spPr>
          <a:xfrm>
            <a:off x="3714656" y="4081480"/>
            <a:ext cx="1846197" cy="923330"/>
          </a:xfrm>
          <a:prstGeom prst="rect">
            <a:avLst/>
          </a:prstGeom>
        </p:spPr>
        <p:txBody>
          <a:bodyPr wrap="square">
            <a:spAutoFit/>
          </a:bodyPr>
          <a:lstStyle/>
          <a:p>
            <a:r>
              <a:rPr lang="zh-CN" altLang="en-US" dirty="0"/>
              <a:t>基于</a:t>
            </a:r>
            <a:r>
              <a:rPr lang="en-US" altLang="zh-CN" dirty="0"/>
              <a:t>RFID</a:t>
            </a:r>
            <a:r>
              <a:rPr lang="zh-CN" altLang="en-US" dirty="0"/>
              <a:t>的过程跟踪形式化图式推演建模</a:t>
            </a:r>
            <a:r>
              <a:rPr lang="zh-CN" altLang="en-US" dirty="0" smtClean="0"/>
              <a:t>方法</a:t>
            </a:r>
            <a:endParaRPr lang="zh-CN" altLang="en-US" dirty="0"/>
          </a:p>
        </p:txBody>
      </p:sp>
      <p:sp>
        <p:nvSpPr>
          <p:cNvPr id="6" name="文本框 5"/>
          <p:cNvSpPr txBox="1"/>
          <p:nvPr/>
        </p:nvSpPr>
        <p:spPr>
          <a:xfrm>
            <a:off x="4023878" y="5376597"/>
            <a:ext cx="1107996" cy="369332"/>
          </a:xfrm>
          <a:prstGeom prst="rect">
            <a:avLst/>
          </a:prstGeom>
          <a:noFill/>
        </p:spPr>
        <p:txBody>
          <a:bodyPr wrap="none" rtlCol="0">
            <a:spAutoFit/>
          </a:bodyPr>
          <a:lstStyle/>
          <a:p>
            <a:r>
              <a:rPr lang="zh-CN" altLang="en-US" b="1" dirty="0" smtClean="0">
                <a:solidFill>
                  <a:srgbClr val="FFFF00"/>
                </a:solidFill>
              </a:rPr>
              <a:t>驱动原理</a:t>
            </a:r>
            <a:endParaRPr lang="zh-CN" altLang="en-US" b="1" dirty="0">
              <a:solidFill>
                <a:srgbClr val="FFFF00"/>
              </a:solidFill>
            </a:endParaRPr>
          </a:p>
        </p:txBody>
      </p:sp>
      <p:sp>
        <p:nvSpPr>
          <p:cNvPr id="11" name="矩形 10"/>
          <p:cNvSpPr/>
          <p:nvPr/>
        </p:nvSpPr>
        <p:spPr>
          <a:xfrm>
            <a:off x="430064" y="6104525"/>
            <a:ext cx="8656789" cy="523220"/>
          </a:xfrm>
          <a:prstGeom prst="rect">
            <a:avLst/>
          </a:prstGeom>
        </p:spPr>
        <p:txBody>
          <a:bodyPr wrap="square">
            <a:spAutoFit/>
          </a:bodyPr>
          <a:lstStyle/>
          <a:p>
            <a:r>
              <a:rPr lang="zh-CN" altLang="en-US" sz="1400" dirty="0">
                <a:solidFill>
                  <a:srgbClr val="222222"/>
                </a:solidFill>
                <a:latin typeface="Arial" panose="020B0604020202020204" pitchFamily="34" charset="0"/>
              </a:rPr>
              <a:t>江平宇</a:t>
            </a:r>
            <a:r>
              <a:rPr lang="en-US" altLang="zh-CN" sz="1400" dirty="0">
                <a:solidFill>
                  <a:srgbClr val="222222"/>
                </a:solidFill>
                <a:latin typeface="Arial" panose="020B0604020202020204" pitchFamily="34" charset="0"/>
              </a:rPr>
              <a:t>, </a:t>
            </a:r>
            <a:r>
              <a:rPr lang="zh-CN" altLang="en-US" sz="1400" dirty="0">
                <a:solidFill>
                  <a:srgbClr val="222222"/>
                </a:solidFill>
                <a:latin typeface="Arial" panose="020B0604020202020204" pitchFamily="34" charset="0"/>
              </a:rPr>
              <a:t>孙培禄</a:t>
            </a:r>
            <a:r>
              <a:rPr lang="en-US" altLang="zh-CN" sz="1400" dirty="0">
                <a:solidFill>
                  <a:srgbClr val="222222"/>
                </a:solidFill>
                <a:latin typeface="Arial" panose="020B0604020202020204" pitchFamily="34" charset="0"/>
              </a:rPr>
              <a:t>, </a:t>
            </a:r>
            <a:r>
              <a:rPr lang="zh-CN" altLang="en-US" sz="1400" dirty="0">
                <a:solidFill>
                  <a:srgbClr val="222222"/>
                </a:solidFill>
                <a:latin typeface="Arial" panose="020B0604020202020204" pitchFamily="34" charset="0"/>
              </a:rPr>
              <a:t>丁凯</a:t>
            </a:r>
            <a:r>
              <a:rPr lang="en-US" altLang="zh-CN" sz="1400" dirty="0">
                <a:solidFill>
                  <a:srgbClr val="222222"/>
                </a:solidFill>
                <a:latin typeface="Arial" panose="020B0604020202020204" pitchFamily="34" charset="0"/>
              </a:rPr>
              <a:t>, </a:t>
            </a:r>
            <a:r>
              <a:rPr lang="zh-CN" altLang="en-US" sz="1400" dirty="0">
                <a:solidFill>
                  <a:srgbClr val="222222"/>
                </a:solidFill>
                <a:latin typeface="Arial" panose="020B0604020202020204" pitchFamily="34" charset="0"/>
              </a:rPr>
              <a:t>等</a:t>
            </a:r>
            <a:r>
              <a:rPr lang="en-US" altLang="zh-CN" sz="1400" dirty="0">
                <a:solidFill>
                  <a:srgbClr val="222222"/>
                </a:solidFill>
                <a:latin typeface="Arial" panose="020B0604020202020204" pitchFamily="34" charset="0"/>
              </a:rPr>
              <a:t>. </a:t>
            </a:r>
            <a:r>
              <a:rPr lang="zh-CN" altLang="en-US" sz="1400" dirty="0">
                <a:solidFill>
                  <a:srgbClr val="222222"/>
                </a:solidFill>
                <a:latin typeface="Arial" panose="020B0604020202020204" pitchFamily="34" charset="0"/>
              </a:rPr>
              <a:t>一种基于射频识别技术的过程跟踪形式化图式推演建模方法及其生产应用研究</a:t>
            </a:r>
            <a:r>
              <a:rPr lang="en-US" altLang="zh-CN" sz="1400" dirty="0">
                <a:solidFill>
                  <a:srgbClr val="222222"/>
                </a:solidFill>
                <a:latin typeface="Arial" panose="020B0604020202020204" pitchFamily="34" charset="0"/>
              </a:rPr>
              <a:t>[J]. </a:t>
            </a:r>
            <a:r>
              <a:rPr lang="zh-CN" altLang="en-US" sz="1400" dirty="0">
                <a:solidFill>
                  <a:srgbClr val="222222"/>
                </a:solidFill>
                <a:latin typeface="Arial" panose="020B0604020202020204" pitchFamily="34" charset="0"/>
              </a:rPr>
              <a:t>机械工程学报</a:t>
            </a:r>
            <a:r>
              <a:rPr lang="en-US" altLang="zh-CN" sz="1400" dirty="0">
                <a:solidFill>
                  <a:srgbClr val="222222"/>
                </a:solidFill>
                <a:latin typeface="Arial" panose="020B0604020202020204" pitchFamily="34" charset="0"/>
              </a:rPr>
              <a:t>, 2015, 51(20): 9-17.</a:t>
            </a:r>
            <a:endParaRPr lang="zh-CN" altLang="en-US" sz="1400" dirty="0"/>
          </a:p>
        </p:txBody>
      </p:sp>
    </p:spTree>
    <p:extLst>
      <p:ext uri="{BB962C8B-B14F-4D97-AF65-F5344CB8AC3E}">
        <p14:creationId xmlns:p14="http://schemas.microsoft.com/office/powerpoint/2010/main" val="116883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2954" y="397371"/>
            <a:ext cx="5243141" cy="434479"/>
          </a:xfrm>
        </p:spPr>
        <p:txBody>
          <a:bodyPr>
            <a:normAutofit fontScale="90000"/>
          </a:bodyPr>
          <a:lstStyle/>
          <a:p>
            <a:r>
              <a:rPr lang="en-US" altLang="zh-CN" dirty="0" smtClean="0"/>
              <a:t>3 RFID</a:t>
            </a:r>
            <a:r>
              <a:rPr lang="zh-CN" altLang="en-US" dirty="0"/>
              <a:t>工序</a:t>
            </a:r>
            <a:r>
              <a:rPr lang="zh-CN" altLang="en-US" dirty="0" smtClean="0"/>
              <a:t>监控工作原理</a:t>
            </a:r>
            <a:endParaRPr lang="zh-CN" altLang="en-US" dirty="0"/>
          </a:p>
        </p:txBody>
      </p:sp>
      <p:sp>
        <p:nvSpPr>
          <p:cNvPr id="7" name="TextBox 6"/>
          <p:cNvSpPr txBox="1"/>
          <p:nvPr/>
        </p:nvSpPr>
        <p:spPr>
          <a:xfrm>
            <a:off x="10788193" y="3787594"/>
            <a:ext cx="662070" cy="646331"/>
          </a:xfrm>
          <a:prstGeom prst="rect">
            <a:avLst/>
          </a:prstGeom>
          <a:noFill/>
          <a:ln>
            <a:noFill/>
          </a:ln>
        </p:spPr>
        <p:txBody>
          <a:bodyPr wrap="square" rtlCol="0">
            <a:spAutoFit/>
          </a:bodyPr>
          <a:lstStyle/>
          <a:p>
            <a:r>
              <a:rPr lang="zh-CN" altLang="en-US" dirty="0" smtClean="0"/>
              <a:t>机床布局</a:t>
            </a:r>
            <a:endParaRPr lang="zh-CN" altLang="en-US" dirty="0"/>
          </a:p>
        </p:txBody>
      </p:sp>
      <p:sp>
        <p:nvSpPr>
          <p:cNvPr id="8" name="椭圆 7"/>
          <p:cNvSpPr/>
          <p:nvPr/>
        </p:nvSpPr>
        <p:spPr>
          <a:xfrm>
            <a:off x="10759228" y="3750759"/>
            <a:ext cx="720000" cy="72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12009555" y="3784896"/>
            <a:ext cx="662070" cy="646331"/>
          </a:xfrm>
          <a:prstGeom prst="rect">
            <a:avLst/>
          </a:prstGeom>
          <a:noFill/>
          <a:ln>
            <a:noFill/>
          </a:ln>
        </p:spPr>
        <p:txBody>
          <a:bodyPr wrap="square" rtlCol="0">
            <a:spAutoFit/>
          </a:bodyPr>
          <a:lstStyle/>
          <a:p>
            <a:r>
              <a:rPr lang="zh-CN" altLang="en-US" dirty="0" smtClean="0"/>
              <a:t>工件状态</a:t>
            </a:r>
            <a:endParaRPr lang="zh-CN" altLang="en-US" dirty="0"/>
          </a:p>
        </p:txBody>
      </p:sp>
      <p:sp>
        <p:nvSpPr>
          <p:cNvPr id="10" name="椭圆 9"/>
          <p:cNvSpPr/>
          <p:nvPr/>
        </p:nvSpPr>
        <p:spPr>
          <a:xfrm>
            <a:off x="11980590" y="3750760"/>
            <a:ext cx="720000" cy="72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12"/>
          <p:cNvSpPr txBox="1"/>
          <p:nvPr/>
        </p:nvSpPr>
        <p:spPr>
          <a:xfrm>
            <a:off x="10785419" y="2861393"/>
            <a:ext cx="662070" cy="584775"/>
          </a:xfrm>
          <a:prstGeom prst="rect">
            <a:avLst/>
          </a:prstGeom>
          <a:noFill/>
          <a:ln>
            <a:noFill/>
          </a:ln>
        </p:spPr>
        <p:txBody>
          <a:bodyPr wrap="square" rtlCol="0">
            <a:spAutoFit/>
          </a:bodyPr>
          <a:lstStyle/>
          <a:p>
            <a:pPr algn="ctr"/>
            <a:r>
              <a:rPr lang="en-US" altLang="zh-CN" sz="1600" dirty="0" smtClean="0"/>
              <a:t>RFID</a:t>
            </a:r>
            <a:r>
              <a:rPr lang="zh-CN" altLang="en-US" sz="1600" dirty="0" smtClean="0"/>
              <a:t>配置</a:t>
            </a:r>
            <a:endParaRPr lang="zh-CN" altLang="en-US" sz="1600" dirty="0"/>
          </a:p>
        </p:txBody>
      </p:sp>
      <p:sp>
        <p:nvSpPr>
          <p:cNvPr id="14" name="椭圆 13"/>
          <p:cNvSpPr/>
          <p:nvPr/>
        </p:nvSpPr>
        <p:spPr>
          <a:xfrm>
            <a:off x="10756454" y="2824559"/>
            <a:ext cx="720000" cy="72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14"/>
          <p:cNvSpPr txBox="1"/>
          <p:nvPr/>
        </p:nvSpPr>
        <p:spPr>
          <a:xfrm>
            <a:off x="12009555" y="2861392"/>
            <a:ext cx="662070" cy="646331"/>
          </a:xfrm>
          <a:prstGeom prst="rect">
            <a:avLst/>
          </a:prstGeom>
          <a:noFill/>
          <a:ln>
            <a:noFill/>
          </a:ln>
        </p:spPr>
        <p:txBody>
          <a:bodyPr wrap="square" rtlCol="0">
            <a:spAutoFit/>
          </a:bodyPr>
          <a:lstStyle/>
          <a:p>
            <a:pPr algn="ctr"/>
            <a:r>
              <a:rPr lang="zh-CN" altLang="en-US" dirty="0" smtClean="0"/>
              <a:t>实时信息</a:t>
            </a:r>
            <a:endParaRPr lang="zh-CN" altLang="en-US" dirty="0"/>
          </a:p>
        </p:txBody>
      </p:sp>
      <p:sp>
        <p:nvSpPr>
          <p:cNvPr id="16" name="椭圆 15"/>
          <p:cNvSpPr/>
          <p:nvPr/>
        </p:nvSpPr>
        <p:spPr>
          <a:xfrm>
            <a:off x="11980590" y="2824558"/>
            <a:ext cx="720000" cy="72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flipV="1">
            <a:off x="11116454" y="3544561"/>
            <a:ext cx="0" cy="2061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2340590" y="3544561"/>
            <a:ext cx="0" cy="2061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887679" y="1069045"/>
            <a:ext cx="1107996" cy="369332"/>
          </a:xfrm>
          <a:prstGeom prst="rect">
            <a:avLst/>
          </a:prstGeom>
          <a:noFill/>
        </p:spPr>
        <p:txBody>
          <a:bodyPr wrap="none" rtlCol="0">
            <a:spAutoFit/>
          </a:bodyPr>
          <a:lstStyle/>
          <a:p>
            <a:r>
              <a:rPr lang="zh-CN" altLang="en-US" b="1" dirty="0" smtClean="0"/>
              <a:t>制造逻辑</a:t>
            </a:r>
            <a:endParaRPr lang="zh-CN" altLang="en-US" b="1" dirty="0"/>
          </a:p>
        </p:txBody>
      </p:sp>
      <p:grpSp>
        <p:nvGrpSpPr>
          <p:cNvPr id="57" name="组合 56"/>
          <p:cNvGrpSpPr/>
          <p:nvPr/>
        </p:nvGrpSpPr>
        <p:grpSpPr>
          <a:xfrm>
            <a:off x="1187624" y="1860321"/>
            <a:ext cx="6749471" cy="3836939"/>
            <a:chOff x="1259632" y="1542858"/>
            <a:chExt cx="6749471" cy="3836939"/>
          </a:xfrm>
        </p:grpSpPr>
        <p:grpSp>
          <p:nvGrpSpPr>
            <p:cNvPr id="58" name="组合 57"/>
            <p:cNvGrpSpPr/>
            <p:nvPr/>
          </p:nvGrpSpPr>
          <p:grpSpPr>
            <a:xfrm>
              <a:off x="1259632" y="1542858"/>
              <a:ext cx="6120680" cy="2808312"/>
              <a:chOff x="227166" y="1652932"/>
              <a:chExt cx="6361058" cy="2824469"/>
            </a:xfrm>
          </p:grpSpPr>
          <p:grpSp>
            <p:nvGrpSpPr>
              <p:cNvPr id="72" name="组合 71"/>
              <p:cNvGrpSpPr/>
              <p:nvPr/>
            </p:nvGrpSpPr>
            <p:grpSpPr>
              <a:xfrm>
                <a:off x="1497863" y="1731013"/>
                <a:ext cx="649537" cy="540000"/>
                <a:chOff x="721749" y="2873262"/>
                <a:chExt cx="649537" cy="540000"/>
              </a:xfrm>
            </p:grpSpPr>
            <p:sp>
              <p:nvSpPr>
                <p:cNvPr id="164" name="流程图: 联系 163"/>
                <p:cNvSpPr/>
                <p:nvPr/>
              </p:nvSpPr>
              <p:spPr>
                <a:xfrm>
                  <a:off x="777595" y="2873262"/>
                  <a:ext cx="540000" cy="540000"/>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65" name="TextBox 6"/>
                <p:cNvSpPr txBox="1"/>
                <p:nvPr/>
              </p:nvSpPr>
              <p:spPr>
                <a:xfrm>
                  <a:off x="721749" y="2989373"/>
                  <a:ext cx="649537" cy="307777"/>
                </a:xfrm>
                <a:prstGeom prst="rect">
                  <a:avLst/>
                </a:prstGeom>
                <a:noFill/>
              </p:spPr>
              <p:txBody>
                <a:bodyPr wrap="none" rtlCol="0">
                  <a:spAutoFit/>
                </a:bodyPr>
                <a:lstStyle/>
                <a:p>
                  <a:r>
                    <a:rPr lang="zh-CN" altLang="en-US" sz="1400" dirty="0" smtClean="0">
                      <a:solidFill>
                        <a:schemeClr val="bg1"/>
                      </a:solidFill>
                      <a:latin typeface="+mj-ea"/>
                      <a:ea typeface="+mj-ea"/>
                    </a:rPr>
                    <a:t>工序</a:t>
                  </a:r>
                  <a:r>
                    <a:rPr lang="en-US" altLang="zh-CN" sz="1400" dirty="0" smtClean="0">
                      <a:solidFill>
                        <a:schemeClr val="bg1"/>
                      </a:solidFill>
                      <a:latin typeface="+mj-ea"/>
                      <a:ea typeface="+mj-ea"/>
                    </a:rPr>
                    <a:t>1</a:t>
                  </a:r>
                  <a:endParaRPr lang="zh-CN" altLang="en-US" sz="1400" dirty="0">
                    <a:solidFill>
                      <a:schemeClr val="bg1"/>
                    </a:solidFill>
                    <a:latin typeface="+mj-ea"/>
                    <a:ea typeface="+mj-ea"/>
                  </a:endParaRPr>
                </a:p>
              </p:txBody>
            </p:sp>
          </p:grpSp>
          <p:grpSp>
            <p:nvGrpSpPr>
              <p:cNvPr id="73" name="组合 72"/>
              <p:cNvGrpSpPr/>
              <p:nvPr/>
            </p:nvGrpSpPr>
            <p:grpSpPr>
              <a:xfrm>
                <a:off x="3169395" y="1731013"/>
                <a:ext cx="649537" cy="540000"/>
                <a:chOff x="721749" y="2873262"/>
                <a:chExt cx="649537" cy="540000"/>
              </a:xfrm>
            </p:grpSpPr>
            <p:sp>
              <p:nvSpPr>
                <p:cNvPr id="162" name="流程图: 联系 161"/>
                <p:cNvSpPr/>
                <p:nvPr/>
              </p:nvSpPr>
              <p:spPr>
                <a:xfrm>
                  <a:off x="777595" y="2873262"/>
                  <a:ext cx="540000" cy="540000"/>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63" name="TextBox 9"/>
                <p:cNvSpPr txBox="1"/>
                <p:nvPr/>
              </p:nvSpPr>
              <p:spPr>
                <a:xfrm>
                  <a:off x="721749" y="2989373"/>
                  <a:ext cx="649537" cy="307777"/>
                </a:xfrm>
                <a:prstGeom prst="rect">
                  <a:avLst/>
                </a:prstGeom>
                <a:noFill/>
              </p:spPr>
              <p:txBody>
                <a:bodyPr wrap="none" rtlCol="0">
                  <a:spAutoFit/>
                </a:bodyPr>
                <a:lstStyle/>
                <a:p>
                  <a:r>
                    <a:rPr lang="zh-CN" altLang="en-US" sz="1400" dirty="0" smtClean="0">
                      <a:solidFill>
                        <a:schemeClr val="bg1"/>
                      </a:solidFill>
                      <a:latin typeface="+mj-ea"/>
                      <a:ea typeface="+mj-ea"/>
                    </a:rPr>
                    <a:t>工序</a:t>
                  </a:r>
                  <a:r>
                    <a:rPr lang="en-US" altLang="zh-CN" sz="1400" dirty="0" smtClean="0">
                      <a:solidFill>
                        <a:schemeClr val="bg1"/>
                      </a:solidFill>
                      <a:latin typeface="+mj-ea"/>
                      <a:ea typeface="+mj-ea"/>
                    </a:rPr>
                    <a:t>2</a:t>
                  </a:r>
                  <a:endParaRPr lang="zh-CN" altLang="en-US" sz="1400" dirty="0">
                    <a:solidFill>
                      <a:schemeClr val="bg1"/>
                    </a:solidFill>
                    <a:latin typeface="+mj-ea"/>
                    <a:ea typeface="+mj-ea"/>
                  </a:endParaRPr>
                </a:p>
              </p:txBody>
            </p:sp>
          </p:grpSp>
          <p:grpSp>
            <p:nvGrpSpPr>
              <p:cNvPr id="75" name="组合 74"/>
              <p:cNvGrpSpPr/>
              <p:nvPr/>
            </p:nvGrpSpPr>
            <p:grpSpPr>
              <a:xfrm>
                <a:off x="5385217" y="1731013"/>
                <a:ext cx="659155" cy="540000"/>
                <a:chOff x="721749" y="2873262"/>
                <a:chExt cx="659155" cy="540000"/>
              </a:xfrm>
            </p:grpSpPr>
            <p:sp>
              <p:nvSpPr>
                <p:cNvPr id="160" name="流程图: 联系 159"/>
                <p:cNvSpPr/>
                <p:nvPr/>
              </p:nvSpPr>
              <p:spPr>
                <a:xfrm>
                  <a:off x="777595" y="2873262"/>
                  <a:ext cx="540000" cy="540000"/>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61" name="TextBox 12"/>
                <p:cNvSpPr txBox="1"/>
                <p:nvPr/>
              </p:nvSpPr>
              <p:spPr>
                <a:xfrm>
                  <a:off x="721749" y="2989373"/>
                  <a:ext cx="659155" cy="307777"/>
                </a:xfrm>
                <a:prstGeom prst="rect">
                  <a:avLst/>
                </a:prstGeom>
                <a:noFill/>
              </p:spPr>
              <p:txBody>
                <a:bodyPr wrap="none" rtlCol="0">
                  <a:spAutoFit/>
                </a:bodyPr>
                <a:lstStyle/>
                <a:p>
                  <a:r>
                    <a:rPr lang="zh-CN" altLang="en-US" sz="1400" dirty="0" smtClean="0">
                      <a:solidFill>
                        <a:schemeClr val="bg1"/>
                      </a:solidFill>
                      <a:latin typeface="+mj-ea"/>
                      <a:ea typeface="+mj-ea"/>
                    </a:rPr>
                    <a:t>工序</a:t>
                  </a:r>
                  <a:r>
                    <a:rPr lang="en-US" altLang="zh-CN" sz="1400" dirty="0" smtClean="0">
                      <a:solidFill>
                        <a:schemeClr val="bg1"/>
                      </a:solidFill>
                      <a:latin typeface="+mj-ea"/>
                      <a:ea typeface="+mj-ea"/>
                    </a:rPr>
                    <a:t>q</a:t>
                  </a:r>
                  <a:endParaRPr lang="zh-CN" altLang="en-US" sz="1400" dirty="0">
                    <a:solidFill>
                      <a:schemeClr val="bg1"/>
                    </a:solidFill>
                    <a:latin typeface="+mj-ea"/>
                    <a:ea typeface="+mj-ea"/>
                  </a:endParaRPr>
                </a:p>
              </p:txBody>
            </p:sp>
          </p:grpSp>
          <p:grpSp>
            <p:nvGrpSpPr>
              <p:cNvPr id="76" name="组合 75"/>
              <p:cNvGrpSpPr/>
              <p:nvPr/>
            </p:nvGrpSpPr>
            <p:grpSpPr>
              <a:xfrm>
                <a:off x="4392040" y="1731011"/>
                <a:ext cx="540000" cy="540000"/>
                <a:chOff x="777595" y="2873262"/>
                <a:chExt cx="540000" cy="540000"/>
              </a:xfrm>
            </p:grpSpPr>
            <p:sp>
              <p:nvSpPr>
                <p:cNvPr id="158" name="流程图: 联系 157"/>
                <p:cNvSpPr/>
                <p:nvPr/>
              </p:nvSpPr>
              <p:spPr>
                <a:xfrm>
                  <a:off x="777595" y="2873262"/>
                  <a:ext cx="540000" cy="540000"/>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9" name="TextBox 15"/>
                <p:cNvSpPr txBox="1"/>
                <p:nvPr/>
              </p:nvSpPr>
              <p:spPr>
                <a:xfrm>
                  <a:off x="882325" y="2989373"/>
                  <a:ext cx="330540" cy="307777"/>
                </a:xfrm>
                <a:prstGeom prst="rect">
                  <a:avLst/>
                </a:prstGeom>
                <a:noFill/>
              </p:spPr>
              <p:txBody>
                <a:bodyPr wrap="none" rtlCol="0">
                  <a:spAutoFit/>
                </a:bodyPr>
                <a:lstStyle/>
                <a:p>
                  <a:r>
                    <a:rPr lang="en-US" altLang="zh-CN" sz="1400" dirty="0" smtClean="0">
                      <a:solidFill>
                        <a:schemeClr val="bg1"/>
                      </a:solidFill>
                      <a:latin typeface="+mj-ea"/>
                      <a:ea typeface="+mj-ea"/>
                    </a:rPr>
                    <a:t>…</a:t>
                  </a:r>
                  <a:endParaRPr lang="zh-CN" altLang="en-US" sz="1400" dirty="0">
                    <a:solidFill>
                      <a:schemeClr val="bg1"/>
                    </a:solidFill>
                    <a:latin typeface="+mj-ea"/>
                    <a:ea typeface="+mj-ea"/>
                  </a:endParaRPr>
                </a:p>
              </p:txBody>
            </p:sp>
          </p:grpSp>
          <p:cxnSp>
            <p:nvCxnSpPr>
              <p:cNvPr id="78" name="直接箭头连接符 77"/>
              <p:cNvCxnSpPr>
                <a:stCxn id="165" idx="3"/>
                <a:endCxn id="163" idx="1"/>
              </p:cNvCxnSpPr>
              <p:nvPr/>
            </p:nvCxnSpPr>
            <p:spPr>
              <a:xfrm>
                <a:off x="2147400" y="2001013"/>
                <a:ext cx="102199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63" idx="3"/>
                <a:endCxn id="158" idx="2"/>
              </p:cNvCxnSpPr>
              <p:nvPr/>
            </p:nvCxnSpPr>
            <p:spPr>
              <a:xfrm flipV="1">
                <a:off x="3818932" y="2001011"/>
                <a:ext cx="573108" cy="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58" idx="6"/>
                <a:endCxn id="161" idx="1"/>
              </p:cNvCxnSpPr>
              <p:nvPr/>
            </p:nvCxnSpPr>
            <p:spPr>
              <a:xfrm>
                <a:off x="4932040" y="2001011"/>
                <a:ext cx="453177" cy="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21"/>
              <p:cNvSpPr txBox="1"/>
              <p:nvPr/>
            </p:nvSpPr>
            <p:spPr>
              <a:xfrm>
                <a:off x="1318325" y="2657241"/>
                <a:ext cx="1008609" cy="307777"/>
              </a:xfrm>
              <a:prstGeom prst="rect">
                <a:avLst/>
              </a:prstGeom>
              <a:noFill/>
            </p:spPr>
            <p:txBody>
              <a:bodyPr wrap="none" rtlCol="0">
                <a:spAutoFit/>
              </a:bodyPr>
              <a:lstStyle/>
              <a:p>
                <a:r>
                  <a:rPr lang="zh-CN" altLang="en-US" sz="1400" dirty="0" smtClean="0">
                    <a:latin typeface="+mj-ea"/>
                    <a:ea typeface="+mj-ea"/>
                  </a:rPr>
                  <a:t>加工节点</a:t>
                </a:r>
                <a:r>
                  <a:rPr lang="en-US" altLang="zh-CN" sz="1400" dirty="0" smtClean="0">
                    <a:latin typeface="+mj-ea"/>
                    <a:ea typeface="+mj-ea"/>
                  </a:rPr>
                  <a:t>1</a:t>
                </a:r>
                <a:endParaRPr lang="zh-CN" altLang="en-US" sz="1400" dirty="0">
                  <a:latin typeface="+mj-ea"/>
                  <a:ea typeface="+mj-ea"/>
                </a:endParaRPr>
              </a:p>
            </p:txBody>
          </p:sp>
          <p:sp>
            <p:nvSpPr>
              <p:cNvPr id="84" name="TextBox 38"/>
              <p:cNvSpPr txBox="1"/>
              <p:nvPr/>
            </p:nvSpPr>
            <p:spPr>
              <a:xfrm>
                <a:off x="2989859" y="2653591"/>
                <a:ext cx="1008609" cy="307777"/>
              </a:xfrm>
              <a:prstGeom prst="rect">
                <a:avLst/>
              </a:prstGeom>
              <a:noFill/>
            </p:spPr>
            <p:txBody>
              <a:bodyPr wrap="none" rtlCol="0">
                <a:spAutoFit/>
              </a:bodyPr>
              <a:lstStyle/>
              <a:p>
                <a:r>
                  <a:rPr lang="zh-CN" altLang="en-US" sz="1400" dirty="0" smtClean="0">
                    <a:latin typeface="+mj-ea"/>
                    <a:ea typeface="+mj-ea"/>
                  </a:rPr>
                  <a:t>加工节点</a:t>
                </a:r>
                <a:r>
                  <a:rPr lang="en-US" altLang="zh-CN" sz="1400" dirty="0" smtClean="0">
                    <a:latin typeface="+mj-ea"/>
                    <a:ea typeface="+mj-ea"/>
                  </a:rPr>
                  <a:t>2</a:t>
                </a:r>
                <a:endParaRPr lang="zh-CN" altLang="en-US" sz="1400" dirty="0">
                  <a:latin typeface="+mj-ea"/>
                  <a:ea typeface="+mj-ea"/>
                </a:endParaRPr>
              </a:p>
            </p:txBody>
          </p:sp>
          <p:sp>
            <p:nvSpPr>
              <p:cNvPr id="85" name="TextBox 48"/>
              <p:cNvSpPr txBox="1"/>
              <p:nvPr/>
            </p:nvSpPr>
            <p:spPr>
              <a:xfrm>
                <a:off x="4495830" y="2657241"/>
                <a:ext cx="330540" cy="307777"/>
              </a:xfrm>
              <a:prstGeom prst="rect">
                <a:avLst/>
              </a:prstGeom>
              <a:noFill/>
            </p:spPr>
            <p:txBody>
              <a:bodyPr wrap="none" rtlCol="0">
                <a:spAutoFit/>
              </a:bodyPr>
              <a:lstStyle/>
              <a:p>
                <a:r>
                  <a:rPr lang="en-US" altLang="zh-CN" sz="1400" dirty="0" smtClean="0">
                    <a:latin typeface="+mj-ea"/>
                    <a:ea typeface="+mj-ea"/>
                  </a:rPr>
                  <a:t>…</a:t>
                </a:r>
                <a:endParaRPr lang="zh-CN" altLang="en-US" sz="1400" dirty="0">
                  <a:latin typeface="+mj-ea"/>
                  <a:ea typeface="+mj-ea"/>
                </a:endParaRPr>
              </a:p>
            </p:txBody>
          </p:sp>
          <p:sp>
            <p:nvSpPr>
              <p:cNvPr id="87" name="TextBox 58"/>
              <p:cNvSpPr txBox="1"/>
              <p:nvPr/>
            </p:nvSpPr>
            <p:spPr>
              <a:xfrm>
                <a:off x="5206757" y="2657241"/>
                <a:ext cx="1018227" cy="307777"/>
              </a:xfrm>
              <a:prstGeom prst="rect">
                <a:avLst/>
              </a:prstGeom>
              <a:noFill/>
            </p:spPr>
            <p:txBody>
              <a:bodyPr wrap="none" rtlCol="0">
                <a:spAutoFit/>
              </a:bodyPr>
              <a:lstStyle/>
              <a:p>
                <a:r>
                  <a:rPr lang="zh-CN" altLang="en-US" sz="1400" dirty="0" smtClean="0">
                    <a:latin typeface="+mj-ea"/>
                    <a:ea typeface="+mj-ea"/>
                  </a:rPr>
                  <a:t>加工节点</a:t>
                </a:r>
                <a:r>
                  <a:rPr lang="en-US" altLang="zh-CN" sz="1400" dirty="0" smtClean="0">
                    <a:latin typeface="+mj-ea"/>
                    <a:ea typeface="+mj-ea"/>
                  </a:rPr>
                  <a:t>q</a:t>
                </a:r>
                <a:endParaRPr lang="zh-CN" altLang="en-US" sz="1400" dirty="0">
                  <a:latin typeface="+mj-ea"/>
                  <a:ea typeface="+mj-ea"/>
                </a:endParaRPr>
              </a:p>
            </p:txBody>
          </p:sp>
          <p:cxnSp>
            <p:nvCxnSpPr>
              <p:cNvPr id="88" name="直接箭头连接符 87"/>
              <p:cNvCxnSpPr>
                <a:stCxn id="164" idx="4"/>
                <a:endCxn id="82" idx="0"/>
              </p:cNvCxnSpPr>
              <p:nvPr/>
            </p:nvCxnSpPr>
            <p:spPr>
              <a:xfrm flipH="1">
                <a:off x="1822630" y="2271013"/>
                <a:ext cx="1079" cy="3862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62" idx="4"/>
                <a:endCxn id="84" idx="0"/>
              </p:cNvCxnSpPr>
              <p:nvPr/>
            </p:nvCxnSpPr>
            <p:spPr>
              <a:xfrm flipH="1">
                <a:off x="3494164" y="2271013"/>
                <a:ext cx="1077" cy="38257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60" idx="4"/>
                <a:endCxn id="87" idx="0"/>
              </p:cNvCxnSpPr>
              <p:nvPr/>
            </p:nvCxnSpPr>
            <p:spPr>
              <a:xfrm>
                <a:off x="5711063" y="2271013"/>
                <a:ext cx="4808" cy="3862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903393" y="2989243"/>
                <a:ext cx="1727183" cy="1480449"/>
                <a:chOff x="903393" y="2989243"/>
                <a:chExt cx="1727183" cy="1480449"/>
              </a:xfrm>
            </p:grpSpPr>
            <p:sp>
              <p:nvSpPr>
                <p:cNvPr id="139" name="矩形 138"/>
                <p:cNvSpPr/>
                <p:nvPr/>
              </p:nvSpPr>
              <p:spPr>
                <a:xfrm>
                  <a:off x="977672" y="2989243"/>
                  <a:ext cx="509482" cy="767951"/>
                </a:xfrm>
                <a:prstGeom prst="rect">
                  <a:avLst/>
                </a:prstGeom>
                <a:solidFill>
                  <a:schemeClr val="accent3">
                    <a:tint val="66000"/>
                    <a:satMod val="1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0" name="矩形 139"/>
                <p:cNvSpPr/>
                <p:nvPr/>
              </p:nvSpPr>
              <p:spPr>
                <a:xfrm>
                  <a:off x="2051720" y="2989244"/>
                  <a:ext cx="484634" cy="7634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1" name="矩形 140"/>
                <p:cNvSpPr/>
                <p:nvPr/>
              </p:nvSpPr>
              <p:spPr>
                <a:xfrm>
                  <a:off x="1487154" y="2989244"/>
                  <a:ext cx="564566" cy="763404"/>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142" name="组合 141"/>
                <p:cNvGrpSpPr/>
                <p:nvPr/>
              </p:nvGrpSpPr>
              <p:grpSpPr>
                <a:xfrm>
                  <a:off x="1123861" y="3767312"/>
                  <a:ext cx="1301243" cy="702380"/>
                  <a:chOff x="1123861" y="3490272"/>
                  <a:chExt cx="1301243" cy="702380"/>
                </a:xfrm>
              </p:grpSpPr>
              <p:pic>
                <p:nvPicPr>
                  <p:cNvPr id="15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861"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134"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719"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920" y="3861048"/>
                    <a:ext cx="569814" cy="33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5" name="肘形连接符 154"/>
                  <p:cNvCxnSpPr>
                    <a:stCxn id="151" idx="2"/>
                    <a:endCxn id="154" idx="1"/>
                  </p:cNvCxnSpPr>
                  <p:nvPr/>
                </p:nvCxnSpPr>
                <p:spPr>
                  <a:xfrm rot="16200000" flipH="1">
                    <a:off x="1237443" y="3747372"/>
                    <a:ext cx="283589" cy="275366"/>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肘形连接符 155"/>
                  <p:cNvCxnSpPr>
                    <a:stCxn id="153" idx="2"/>
                    <a:endCxn id="154" idx="3"/>
                  </p:cNvCxnSpPr>
                  <p:nvPr/>
                </p:nvCxnSpPr>
                <p:spPr>
                  <a:xfrm rot="5400000">
                    <a:off x="2055279" y="3774716"/>
                    <a:ext cx="283589" cy="220678"/>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52" idx="2"/>
                    <a:endCxn id="154" idx="0"/>
                  </p:cNvCxnSpPr>
                  <p:nvPr/>
                </p:nvCxnSpPr>
                <p:spPr>
                  <a:xfrm>
                    <a:off x="1801827" y="3743261"/>
                    <a:ext cx="0" cy="1177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903393" y="3068960"/>
                  <a:ext cx="1727183" cy="670041"/>
                  <a:chOff x="903393" y="3068960"/>
                  <a:chExt cx="1727183" cy="670041"/>
                </a:xfrm>
              </p:grpSpPr>
              <p:grpSp>
                <p:nvGrpSpPr>
                  <p:cNvPr id="144" name="组合 143"/>
                  <p:cNvGrpSpPr/>
                  <p:nvPr/>
                </p:nvGrpSpPr>
                <p:grpSpPr>
                  <a:xfrm>
                    <a:off x="1061554" y="3068960"/>
                    <a:ext cx="1425858" cy="360000"/>
                    <a:chOff x="1061554" y="3068960"/>
                    <a:chExt cx="1425858" cy="360000"/>
                  </a:xfrm>
                </p:grpSpPr>
                <p:pic>
                  <p:nvPicPr>
                    <p:cNvPr id="14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398" y="3068960"/>
                      <a:ext cx="462858"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2" descr="C:\Users\Administrator.SUDA-20140712NG\Desktop\0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1554" y="306896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C:\Users\Administrator.SUDA-20140712NG\Desktop\0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7412" y="306896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145" name="TextBox 5125"/>
                  <p:cNvSpPr txBox="1"/>
                  <p:nvPr/>
                </p:nvSpPr>
                <p:spPr>
                  <a:xfrm>
                    <a:off x="903393" y="3462002"/>
                    <a:ext cx="646331" cy="276999"/>
                  </a:xfrm>
                  <a:prstGeom prst="rect">
                    <a:avLst/>
                  </a:prstGeom>
                  <a:noFill/>
                </p:spPr>
                <p:txBody>
                  <a:bodyPr wrap="none" rtlCol="0">
                    <a:spAutoFit/>
                  </a:bodyPr>
                  <a:lstStyle/>
                  <a:p>
                    <a:r>
                      <a:rPr lang="zh-CN" altLang="en-US" sz="1200" dirty="0" smtClean="0">
                        <a:latin typeface="+mj-ea"/>
                        <a:ea typeface="+mj-ea"/>
                      </a:rPr>
                      <a:t>入缓存</a:t>
                    </a:r>
                    <a:endParaRPr lang="zh-CN" altLang="en-US" sz="1200" dirty="0">
                      <a:latin typeface="+mj-ea"/>
                      <a:ea typeface="+mj-ea"/>
                    </a:endParaRPr>
                  </a:p>
                </p:txBody>
              </p:sp>
              <p:sp>
                <p:nvSpPr>
                  <p:cNvPr id="146" name="TextBox 102"/>
                  <p:cNvSpPr txBox="1"/>
                  <p:nvPr/>
                </p:nvSpPr>
                <p:spPr>
                  <a:xfrm>
                    <a:off x="1478660" y="3452104"/>
                    <a:ext cx="646331" cy="276999"/>
                  </a:xfrm>
                  <a:prstGeom prst="rect">
                    <a:avLst/>
                  </a:prstGeom>
                  <a:noFill/>
                </p:spPr>
                <p:txBody>
                  <a:bodyPr wrap="none" rtlCol="0">
                    <a:spAutoFit/>
                  </a:bodyPr>
                  <a:lstStyle/>
                  <a:p>
                    <a:r>
                      <a:rPr lang="zh-CN" altLang="en-US" sz="1200" dirty="0" smtClean="0">
                        <a:latin typeface="+mj-ea"/>
                        <a:ea typeface="+mj-ea"/>
                      </a:rPr>
                      <a:t>加工中</a:t>
                    </a:r>
                    <a:endParaRPr lang="zh-CN" altLang="en-US" sz="1200" dirty="0">
                      <a:latin typeface="+mj-ea"/>
                      <a:ea typeface="+mj-ea"/>
                    </a:endParaRPr>
                  </a:p>
                </p:txBody>
              </p:sp>
              <p:sp>
                <p:nvSpPr>
                  <p:cNvPr id="147" name="TextBox 103"/>
                  <p:cNvSpPr txBox="1"/>
                  <p:nvPr/>
                </p:nvSpPr>
                <p:spPr>
                  <a:xfrm>
                    <a:off x="1984245" y="3444396"/>
                    <a:ext cx="646331" cy="276999"/>
                  </a:xfrm>
                  <a:prstGeom prst="rect">
                    <a:avLst/>
                  </a:prstGeom>
                  <a:noFill/>
                </p:spPr>
                <p:txBody>
                  <a:bodyPr wrap="none" rtlCol="0">
                    <a:spAutoFit/>
                  </a:bodyPr>
                  <a:lstStyle/>
                  <a:p>
                    <a:r>
                      <a:rPr lang="zh-CN" altLang="en-US" sz="1200" dirty="0" smtClean="0">
                        <a:latin typeface="+mj-ea"/>
                        <a:ea typeface="+mj-ea"/>
                      </a:rPr>
                      <a:t>出缓存</a:t>
                    </a:r>
                    <a:endParaRPr lang="zh-CN" altLang="en-US" sz="1200" dirty="0">
                      <a:latin typeface="+mj-ea"/>
                      <a:ea typeface="+mj-ea"/>
                    </a:endParaRPr>
                  </a:p>
                </p:txBody>
              </p:sp>
            </p:grpSp>
          </p:grpSp>
          <p:grpSp>
            <p:nvGrpSpPr>
              <p:cNvPr id="92" name="组合 91"/>
              <p:cNvGrpSpPr/>
              <p:nvPr/>
            </p:nvGrpSpPr>
            <p:grpSpPr>
              <a:xfrm>
                <a:off x="2628120" y="2989244"/>
                <a:ext cx="1727183" cy="1480449"/>
                <a:chOff x="903393" y="2989243"/>
                <a:chExt cx="1727183" cy="1480449"/>
              </a:xfrm>
            </p:grpSpPr>
            <p:sp>
              <p:nvSpPr>
                <p:cNvPr id="120" name="矩形 119"/>
                <p:cNvSpPr/>
                <p:nvPr/>
              </p:nvSpPr>
              <p:spPr>
                <a:xfrm>
                  <a:off x="977672" y="2989243"/>
                  <a:ext cx="509482" cy="767951"/>
                </a:xfrm>
                <a:prstGeom prst="rect">
                  <a:avLst/>
                </a:prstGeom>
                <a:solidFill>
                  <a:schemeClr val="accent3">
                    <a:tint val="66000"/>
                    <a:satMod val="1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21" name="矩形 120"/>
                <p:cNvSpPr/>
                <p:nvPr/>
              </p:nvSpPr>
              <p:spPr>
                <a:xfrm>
                  <a:off x="2051720" y="2989244"/>
                  <a:ext cx="484634" cy="7634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22" name="矩形 121"/>
                <p:cNvSpPr/>
                <p:nvPr/>
              </p:nvSpPr>
              <p:spPr>
                <a:xfrm>
                  <a:off x="1487154" y="2989244"/>
                  <a:ext cx="564566" cy="763404"/>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123" name="组合 122"/>
                <p:cNvGrpSpPr/>
                <p:nvPr/>
              </p:nvGrpSpPr>
              <p:grpSpPr>
                <a:xfrm>
                  <a:off x="1123861" y="3767312"/>
                  <a:ext cx="1301243" cy="702380"/>
                  <a:chOff x="1123861" y="3490272"/>
                  <a:chExt cx="1301243" cy="702380"/>
                </a:xfrm>
              </p:grpSpPr>
              <p:pic>
                <p:nvPicPr>
                  <p:cNvPr id="132"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861"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134"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719"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920" y="3861048"/>
                    <a:ext cx="569814" cy="33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6" name="肘形连接符 135"/>
                  <p:cNvCxnSpPr>
                    <a:stCxn id="132" idx="2"/>
                    <a:endCxn id="135" idx="1"/>
                  </p:cNvCxnSpPr>
                  <p:nvPr/>
                </p:nvCxnSpPr>
                <p:spPr>
                  <a:xfrm rot="16200000" flipH="1">
                    <a:off x="1237443" y="3747372"/>
                    <a:ext cx="283589" cy="275366"/>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肘形连接符 136"/>
                  <p:cNvCxnSpPr>
                    <a:stCxn id="134" idx="2"/>
                    <a:endCxn id="135" idx="3"/>
                  </p:cNvCxnSpPr>
                  <p:nvPr/>
                </p:nvCxnSpPr>
                <p:spPr>
                  <a:xfrm rot="5400000">
                    <a:off x="2055279" y="3774716"/>
                    <a:ext cx="283589" cy="220678"/>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33" idx="2"/>
                    <a:endCxn id="135" idx="0"/>
                  </p:cNvCxnSpPr>
                  <p:nvPr/>
                </p:nvCxnSpPr>
                <p:spPr>
                  <a:xfrm>
                    <a:off x="1801827" y="3743261"/>
                    <a:ext cx="0" cy="1177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903393" y="3068960"/>
                  <a:ext cx="1727183" cy="670041"/>
                  <a:chOff x="903393" y="3068960"/>
                  <a:chExt cx="1727183" cy="670041"/>
                </a:xfrm>
              </p:grpSpPr>
              <p:grpSp>
                <p:nvGrpSpPr>
                  <p:cNvPr id="125" name="组合 124"/>
                  <p:cNvGrpSpPr/>
                  <p:nvPr/>
                </p:nvGrpSpPr>
                <p:grpSpPr>
                  <a:xfrm>
                    <a:off x="1061554" y="3068960"/>
                    <a:ext cx="1425858" cy="360000"/>
                    <a:chOff x="1061554" y="3068960"/>
                    <a:chExt cx="1425858" cy="360000"/>
                  </a:xfrm>
                </p:grpSpPr>
                <p:pic>
                  <p:nvPicPr>
                    <p:cNvPr id="12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398" y="3068960"/>
                      <a:ext cx="462858"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2" descr="C:\Users\Administrator.SUDA-20140712NG\Desktop\0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1554" y="306896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C:\Users\Administrator.SUDA-20140712NG\Desktop\0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7412" y="306896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126" name="TextBox 113"/>
                  <p:cNvSpPr txBox="1"/>
                  <p:nvPr/>
                </p:nvSpPr>
                <p:spPr>
                  <a:xfrm>
                    <a:off x="903393" y="3462002"/>
                    <a:ext cx="646331" cy="276999"/>
                  </a:xfrm>
                  <a:prstGeom prst="rect">
                    <a:avLst/>
                  </a:prstGeom>
                  <a:noFill/>
                </p:spPr>
                <p:txBody>
                  <a:bodyPr wrap="none" rtlCol="0">
                    <a:spAutoFit/>
                  </a:bodyPr>
                  <a:lstStyle/>
                  <a:p>
                    <a:r>
                      <a:rPr lang="zh-CN" altLang="en-US" sz="1200" dirty="0" smtClean="0">
                        <a:latin typeface="+mj-ea"/>
                        <a:ea typeface="+mj-ea"/>
                      </a:rPr>
                      <a:t>入缓存</a:t>
                    </a:r>
                    <a:endParaRPr lang="zh-CN" altLang="en-US" sz="1200" dirty="0">
                      <a:latin typeface="+mj-ea"/>
                      <a:ea typeface="+mj-ea"/>
                    </a:endParaRPr>
                  </a:p>
                </p:txBody>
              </p:sp>
              <p:sp>
                <p:nvSpPr>
                  <p:cNvPr id="127" name="TextBox 114"/>
                  <p:cNvSpPr txBox="1"/>
                  <p:nvPr/>
                </p:nvSpPr>
                <p:spPr>
                  <a:xfrm>
                    <a:off x="1478660" y="3452104"/>
                    <a:ext cx="646331" cy="276999"/>
                  </a:xfrm>
                  <a:prstGeom prst="rect">
                    <a:avLst/>
                  </a:prstGeom>
                  <a:noFill/>
                </p:spPr>
                <p:txBody>
                  <a:bodyPr wrap="none" rtlCol="0">
                    <a:spAutoFit/>
                  </a:bodyPr>
                  <a:lstStyle/>
                  <a:p>
                    <a:r>
                      <a:rPr lang="zh-CN" altLang="en-US" sz="1200" dirty="0" smtClean="0">
                        <a:latin typeface="+mj-ea"/>
                        <a:ea typeface="+mj-ea"/>
                      </a:rPr>
                      <a:t>加工中</a:t>
                    </a:r>
                    <a:endParaRPr lang="zh-CN" altLang="en-US" sz="1200" dirty="0">
                      <a:latin typeface="+mj-ea"/>
                      <a:ea typeface="+mj-ea"/>
                    </a:endParaRPr>
                  </a:p>
                </p:txBody>
              </p:sp>
              <p:sp>
                <p:nvSpPr>
                  <p:cNvPr id="128" name="TextBox 115"/>
                  <p:cNvSpPr txBox="1"/>
                  <p:nvPr/>
                </p:nvSpPr>
                <p:spPr>
                  <a:xfrm>
                    <a:off x="1984245" y="3444396"/>
                    <a:ext cx="646331" cy="276999"/>
                  </a:xfrm>
                  <a:prstGeom prst="rect">
                    <a:avLst/>
                  </a:prstGeom>
                  <a:noFill/>
                </p:spPr>
                <p:txBody>
                  <a:bodyPr wrap="none" rtlCol="0">
                    <a:spAutoFit/>
                  </a:bodyPr>
                  <a:lstStyle/>
                  <a:p>
                    <a:r>
                      <a:rPr lang="zh-CN" altLang="en-US" sz="1200" dirty="0" smtClean="0">
                        <a:latin typeface="+mj-ea"/>
                        <a:ea typeface="+mj-ea"/>
                      </a:rPr>
                      <a:t>出缓存</a:t>
                    </a:r>
                    <a:endParaRPr lang="zh-CN" altLang="en-US" sz="1200" dirty="0">
                      <a:latin typeface="+mj-ea"/>
                      <a:ea typeface="+mj-ea"/>
                    </a:endParaRPr>
                  </a:p>
                </p:txBody>
              </p:sp>
            </p:grpSp>
          </p:grpSp>
          <p:grpSp>
            <p:nvGrpSpPr>
              <p:cNvPr id="93" name="组合 92"/>
              <p:cNvGrpSpPr/>
              <p:nvPr/>
            </p:nvGrpSpPr>
            <p:grpSpPr>
              <a:xfrm>
                <a:off x="4861041" y="2996952"/>
                <a:ext cx="1727183" cy="1480449"/>
                <a:chOff x="903393" y="2989243"/>
                <a:chExt cx="1727183" cy="1480449"/>
              </a:xfrm>
            </p:grpSpPr>
            <p:sp>
              <p:nvSpPr>
                <p:cNvPr id="98" name="矩形 97"/>
                <p:cNvSpPr/>
                <p:nvPr/>
              </p:nvSpPr>
              <p:spPr>
                <a:xfrm>
                  <a:off x="977672" y="2989243"/>
                  <a:ext cx="509482" cy="767951"/>
                </a:xfrm>
                <a:prstGeom prst="rect">
                  <a:avLst/>
                </a:prstGeom>
                <a:solidFill>
                  <a:schemeClr val="accent3">
                    <a:tint val="66000"/>
                    <a:satMod val="1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9" name="矩形 98"/>
                <p:cNvSpPr/>
                <p:nvPr/>
              </p:nvSpPr>
              <p:spPr>
                <a:xfrm>
                  <a:off x="2051720" y="2989244"/>
                  <a:ext cx="484634" cy="7634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00" name="矩形 99"/>
                <p:cNvSpPr/>
                <p:nvPr/>
              </p:nvSpPr>
              <p:spPr>
                <a:xfrm>
                  <a:off x="1487154" y="2989244"/>
                  <a:ext cx="564566" cy="763404"/>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101" name="组合 100"/>
                <p:cNvGrpSpPr/>
                <p:nvPr/>
              </p:nvGrpSpPr>
              <p:grpSpPr>
                <a:xfrm>
                  <a:off x="1123861" y="3767312"/>
                  <a:ext cx="1301243" cy="702380"/>
                  <a:chOff x="1123861" y="3490272"/>
                  <a:chExt cx="1301243" cy="702380"/>
                </a:xfrm>
              </p:grpSpPr>
              <p:pic>
                <p:nvPicPr>
                  <p:cNvPr id="1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861"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134"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719"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920" y="3861048"/>
                    <a:ext cx="569814" cy="33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7" name="肘形连接符 116"/>
                  <p:cNvCxnSpPr>
                    <a:stCxn id="113" idx="2"/>
                    <a:endCxn id="116" idx="1"/>
                  </p:cNvCxnSpPr>
                  <p:nvPr/>
                </p:nvCxnSpPr>
                <p:spPr>
                  <a:xfrm rot="16200000" flipH="1">
                    <a:off x="1237443" y="3747372"/>
                    <a:ext cx="283589" cy="275366"/>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肘形连接符 117"/>
                  <p:cNvCxnSpPr>
                    <a:stCxn id="115" idx="2"/>
                    <a:endCxn id="116" idx="3"/>
                  </p:cNvCxnSpPr>
                  <p:nvPr/>
                </p:nvCxnSpPr>
                <p:spPr>
                  <a:xfrm rot="5400000">
                    <a:off x="2055279" y="3774716"/>
                    <a:ext cx="283589" cy="220678"/>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14" idx="2"/>
                    <a:endCxn id="116" idx="0"/>
                  </p:cNvCxnSpPr>
                  <p:nvPr/>
                </p:nvCxnSpPr>
                <p:spPr>
                  <a:xfrm>
                    <a:off x="1801827" y="3743261"/>
                    <a:ext cx="0" cy="1177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903393" y="3068960"/>
                  <a:ext cx="1727183" cy="670041"/>
                  <a:chOff x="903393" y="3068960"/>
                  <a:chExt cx="1727183" cy="670041"/>
                </a:xfrm>
              </p:grpSpPr>
              <p:grpSp>
                <p:nvGrpSpPr>
                  <p:cNvPr id="103" name="组合 102"/>
                  <p:cNvGrpSpPr/>
                  <p:nvPr/>
                </p:nvGrpSpPr>
                <p:grpSpPr>
                  <a:xfrm>
                    <a:off x="1061554" y="3068960"/>
                    <a:ext cx="1425858" cy="360000"/>
                    <a:chOff x="1061554" y="3068960"/>
                    <a:chExt cx="1425858" cy="360000"/>
                  </a:xfrm>
                </p:grpSpPr>
                <p:pic>
                  <p:nvPicPr>
                    <p:cNvPr id="10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398" y="3068960"/>
                      <a:ext cx="462858"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2" descr="C:\Users\Administrator.SUDA-20140712NG\Desktop\0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1554" y="306896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C:\Users\Administrator.SUDA-20140712NG\Desktop\0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7412" y="306896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105" name="TextBox 133"/>
                  <p:cNvSpPr txBox="1"/>
                  <p:nvPr/>
                </p:nvSpPr>
                <p:spPr>
                  <a:xfrm>
                    <a:off x="903393" y="3462002"/>
                    <a:ext cx="646331" cy="276999"/>
                  </a:xfrm>
                  <a:prstGeom prst="rect">
                    <a:avLst/>
                  </a:prstGeom>
                  <a:noFill/>
                </p:spPr>
                <p:txBody>
                  <a:bodyPr wrap="none" rtlCol="0">
                    <a:spAutoFit/>
                  </a:bodyPr>
                  <a:lstStyle/>
                  <a:p>
                    <a:r>
                      <a:rPr lang="zh-CN" altLang="en-US" sz="1200" dirty="0" smtClean="0">
                        <a:latin typeface="+mj-ea"/>
                        <a:ea typeface="+mj-ea"/>
                      </a:rPr>
                      <a:t>入缓存</a:t>
                    </a:r>
                    <a:endParaRPr lang="zh-CN" altLang="en-US" sz="1200" dirty="0">
                      <a:latin typeface="+mj-ea"/>
                      <a:ea typeface="+mj-ea"/>
                    </a:endParaRPr>
                  </a:p>
                </p:txBody>
              </p:sp>
              <p:sp>
                <p:nvSpPr>
                  <p:cNvPr id="106" name="TextBox 134"/>
                  <p:cNvSpPr txBox="1"/>
                  <p:nvPr/>
                </p:nvSpPr>
                <p:spPr>
                  <a:xfrm>
                    <a:off x="1478660" y="3452104"/>
                    <a:ext cx="646331" cy="276999"/>
                  </a:xfrm>
                  <a:prstGeom prst="rect">
                    <a:avLst/>
                  </a:prstGeom>
                  <a:noFill/>
                </p:spPr>
                <p:txBody>
                  <a:bodyPr wrap="none" rtlCol="0">
                    <a:spAutoFit/>
                  </a:bodyPr>
                  <a:lstStyle/>
                  <a:p>
                    <a:r>
                      <a:rPr lang="zh-CN" altLang="en-US" sz="1200" dirty="0" smtClean="0">
                        <a:latin typeface="+mj-ea"/>
                        <a:ea typeface="+mj-ea"/>
                      </a:rPr>
                      <a:t>加工中</a:t>
                    </a:r>
                    <a:endParaRPr lang="zh-CN" altLang="en-US" sz="1200" dirty="0">
                      <a:latin typeface="+mj-ea"/>
                      <a:ea typeface="+mj-ea"/>
                    </a:endParaRPr>
                  </a:p>
                </p:txBody>
              </p:sp>
              <p:sp>
                <p:nvSpPr>
                  <p:cNvPr id="107" name="TextBox 135"/>
                  <p:cNvSpPr txBox="1"/>
                  <p:nvPr/>
                </p:nvSpPr>
                <p:spPr>
                  <a:xfrm>
                    <a:off x="1984245" y="3444396"/>
                    <a:ext cx="646331" cy="276999"/>
                  </a:xfrm>
                  <a:prstGeom prst="rect">
                    <a:avLst/>
                  </a:prstGeom>
                  <a:noFill/>
                </p:spPr>
                <p:txBody>
                  <a:bodyPr wrap="none" rtlCol="0">
                    <a:spAutoFit/>
                  </a:bodyPr>
                  <a:lstStyle/>
                  <a:p>
                    <a:r>
                      <a:rPr lang="zh-CN" altLang="en-US" sz="1200" dirty="0" smtClean="0">
                        <a:latin typeface="+mj-ea"/>
                        <a:ea typeface="+mj-ea"/>
                      </a:rPr>
                      <a:t>出缓存</a:t>
                    </a:r>
                    <a:endParaRPr lang="zh-CN" altLang="en-US" sz="1200" dirty="0">
                      <a:latin typeface="+mj-ea"/>
                      <a:ea typeface="+mj-ea"/>
                    </a:endParaRPr>
                  </a:p>
                </p:txBody>
              </p:sp>
            </p:grpSp>
          </p:grpSp>
          <p:sp>
            <p:nvSpPr>
              <p:cNvPr id="94" name="矩形 93"/>
              <p:cNvSpPr/>
              <p:nvPr/>
            </p:nvSpPr>
            <p:spPr>
              <a:xfrm>
                <a:off x="251520" y="1652932"/>
                <a:ext cx="6242482" cy="69615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5" name="TextBox 5129"/>
              <p:cNvSpPr txBox="1"/>
              <p:nvPr/>
            </p:nvSpPr>
            <p:spPr>
              <a:xfrm>
                <a:off x="278442" y="1816344"/>
                <a:ext cx="707245" cy="369332"/>
              </a:xfrm>
              <a:prstGeom prst="rect">
                <a:avLst/>
              </a:prstGeom>
              <a:noFill/>
            </p:spPr>
            <p:txBody>
              <a:bodyPr wrap="none" rtlCol="0">
                <a:spAutoFit/>
              </a:bodyPr>
              <a:lstStyle/>
              <a:p>
                <a:r>
                  <a:rPr lang="zh-CN" altLang="en-US" dirty="0" smtClean="0">
                    <a:latin typeface="+mj-ea"/>
                    <a:ea typeface="+mj-ea"/>
                  </a:rPr>
                  <a:t>工件</a:t>
                </a:r>
                <a:r>
                  <a:rPr lang="en-US" altLang="zh-CN" dirty="0" smtClean="0">
                    <a:latin typeface="+mj-ea"/>
                    <a:ea typeface="+mj-ea"/>
                  </a:rPr>
                  <a:t>i</a:t>
                </a:r>
                <a:endParaRPr lang="zh-CN" altLang="en-US" dirty="0">
                  <a:latin typeface="+mj-ea"/>
                  <a:ea typeface="+mj-ea"/>
                </a:endParaRPr>
              </a:p>
            </p:txBody>
          </p:sp>
          <p:sp>
            <p:nvSpPr>
              <p:cNvPr id="96" name="TextBox 149"/>
              <p:cNvSpPr txBox="1"/>
              <p:nvPr/>
            </p:nvSpPr>
            <p:spPr>
              <a:xfrm>
                <a:off x="227166" y="3784173"/>
                <a:ext cx="702436" cy="646331"/>
              </a:xfrm>
              <a:prstGeom prst="rect">
                <a:avLst/>
              </a:prstGeom>
              <a:noFill/>
            </p:spPr>
            <p:txBody>
              <a:bodyPr wrap="none" rtlCol="0">
                <a:spAutoFit/>
              </a:bodyPr>
              <a:lstStyle/>
              <a:p>
                <a:r>
                  <a:rPr lang="en-US" altLang="zh-CN" dirty="0" smtClean="0">
                    <a:latin typeface="+mj-ea"/>
                    <a:ea typeface="+mj-ea"/>
                  </a:rPr>
                  <a:t>RFID</a:t>
                </a:r>
              </a:p>
              <a:p>
                <a:r>
                  <a:rPr lang="zh-CN" altLang="en-US" dirty="0" smtClean="0">
                    <a:latin typeface="+mj-ea"/>
                    <a:ea typeface="+mj-ea"/>
                  </a:rPr>
                  <a:t>配置</a:t>
                </a:r>
                <a:endParaRPr lang="zh-CN" altLang="en-US" dirty="0">
                  <a:latin typeface="+mj-ea"/>
                  <a:ea typeface="+mj-ea"/>
                </a:endParaRPr>
              </a:p>
            </p:txBody>
          </p:sp>
          <p:sp>
            <p:nvSpPr>
              <p:cNvPr id="97" name="TextBox 150"/>
              <p:cNvSpPr txBox="1"/>
              <p:nvPr/>
            </p:nvSpPr>
            <p:spPr>
              <a:xfrm>
                <a:off x="228770" y="3046932"/>
                <a:ext cx="646331" cy="646331"/>
              </a:xfrm>
              <a:prstGeom prst="rect">
                <a:avLst/>
              </a:prstGeom>
              <a:noFill/>
            </p:spPr>
            <p:txBody>
              <a:bodyPr wrap="none" rtlCol="0">
                <a:spAutoFit/>
              </a:bodyPr>
              <a:lstStyle/>
              <a:p>
                <a:r>
                  <a:rPr lang="zh-CN" altLang="en-US" dirty="0" smtClean="0">
                    <a:latin typeface="+mj-ea"/>
                    <a:ea typeface="+mj-ea"/>
                  </a:rPr>
                  <a:t>监控</a:t>
                </a:r>
                <a:endParaRPr lang="en-US" altLang="zh-CN" dirty="0" smtClean="0">
                  <a:latin typeface="+mj-ea"/>
                  <a:ea typeface="+mj-ea"/>
                </a:endParaRPr>
              </a:p>
              <a:p>
                <a:r>
                  <a:rPr lang="zh-CN" altLang="en-US" dirty="0" smtClean="0">
                    <a:latin typeface="+mj-ea"/>
                    <a:ea typeface="+mj-ea"/>
                  </a:rPr>
                  <a:t>粒度</a:t>
                </a:r>
                <a:endParaRPr lang="zh-CN" altLang="en-US" dirty="0">
                  <a:latin typeface="+mj-ea"/>
                  <a:ea typeface="+mj-ea"/>
                </a:endParaRPr>
              </a:p>
            </p:txBody>
          </p:sp>
        </p:grpSp>
        <p:pic>
          <p:nvPicPr>
            <p:cNvPr id="60" name="图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83389" y="4509921"/>
              <a:ext cx="625714" cy="867680"/>
            </a:xfrm>
            <a:prstGeom prst="rect">
              <a:avLst/>
            </a:prstGeom>
          </p:spPr>
        </p:pic>
        <p:cxnSp>
          <p:nvCxnSpPr>
            <p:cNvPr id="61" name="直接箭头连接符 60"/>
            <p:cNvCxnSpPr>
              <a:stCxn id="154" idx="2"/>
            </p:cNvCxnSpPr>
            <p:nvPr/>
          </p:nvCxnSpPr>
          <p:spPr>
            <a:xfrm>
              <a:off x="2774789" y="4343505"/>
              <a:ext cx="4595696" cy="39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35" idx="2"/>
            </p:cNvCxnSpPr>
            <p:nvPr/>
          </p:nvCxnSpPr>
          <p:spPr>
            <a:xfrm>
              <a:off x="4434340" y="4343506"/>
              <a:ext cx="2945972" cy="36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6696126" y="4374580"/>
              <a:ext cx="674359" cy="359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IE Icon" descr="I:\Illustrations-Icons\Windows_Vista_Icons_ for_Marketing_use\IE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1320" y="4775619"/>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图片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5246" y="4803933"/>
              <a:ext cx="804230" cy="575864"/>
            </a:xfrm>
            <a:prstGeom prst="rect">
              <a:avLst/>
            </a:prstGeom>
          </p:spPr>
        </p:pic>
        <p:cxnSp>
          <p:nvCxnSpPr>
            <p:cNvPr id="69" name="直接箭头连接符 68"/>
            <p:cNvCxnSpPr>
              <a:stCxn id="60" idx="1"/>
              <a:endCxn id="67" idx="3"/>
            </p:cNvCxnSpPr>
            <p:nvPr/>
          </p:nvCxnSpPr>
          <p:spPr>
            <a:xfrm flipH="1">
              <a:off x="4869476" y="4943761"/>
              <a:ext cx="2513913" cy="1481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0" name="图片 69"/>
            <p:cNvPicPr>
              <a:picLocks noChangeAspect="1"/>
            </p:cNvPicPr>
            <p:nvPr/>
          </p:nvPicPr>
          <p:blipFill>
            <a:blip r:embed="rId10"/>
            <a:stretch>
              <a:fillRect/>
            </a:stretch>
          </p:blipFill>
          <p:spPr>
            <a:xfrm>
              <a:off x="3352680" y="4789263"/>
              <a:ext cx="492618" cy="528203"/>
            </a:xfrm>
            <a:prstGeom prst="rect">
              <a:avLst/>
            </a:prstGeom>
          </p:spPr>
        </p:pic>
      </p:grpSp>
      <p:sp>
        <p:nvSpPr>
          <p:cNvPr id="166" name="矩形 165"/>
          <p:cNvSpPr/>
          <p:nvPr/>
        </p:nvSpPr>
        <p:spPr>
          <a:xfrm>
            <a:off x="258265" y="974015"/>
            <a:ext cx="8578637" cy="369332"/>
          </a:xfrm>
          <a:prstGeom prst="rect">
            <a:avLst/>
          </a:prstGeom>
        </p:spPr>
        <p:txBody>
          <a:bodyPr wrap="square">
            <a:spAutoFit/>
          </a:bodyPr>
          <a:lstStyle/>
          <a:p>
            <a:r>
              <a:rPr lang="en-US" altLang="zh-CN" dirty="0">
                <a:solidFill>
                  <a:srgbClr val="3C763D"/>
                </a:solidFill>
                <a:latin typeface="Open Sans" panose="020B0606030504020204" pitchFamily="34" charset="0"/>
              </a:rPr>
              <a:t>RFID</a:t>
            </a:r>
            <a:r>
              <a:rPr lang="zh-CN" altLang="en-US" dirty="0">
                <a:solidFill>
                  <a:srgbClr val="3C763D"/>
                </a:solidFill>
                <a:latin typeface="Open Sans" panose="020B0606030504020204" pitchFamily="34" charset="0"/>
              </a:rPr>
              <a:t>工序监控 </a:t>
            </a:r>
            <a:r>
              <a:rPr lang="zh-CN" altLang="en-US" dirty="0" smtClean="0">
                <a:solidFill>
                  <a:srgbClr val="3C763D"/>
                </a:solidFill>
                <a:latin typeface="Open Sans" panose="020B0606030504020204" pitchFamily="34" charset="0"/>
              </a:rPr>
              <a:t>主要</a:t>
            </a:r>
            <a:r>
              <a:rPr lang="zh-CN" altLang="en-US" dirty="0">
                <a:solidFill>
                  <a:srgbClr val="3C763D"/>
                </a:solidFill>
                <a:latin typeface="Open Sans" panose="020B0606030504020204" pitchFamily="34" charset="0"/>
              </a:rPr>
              <a:t>是结合</a:t>
            </a:r>
            <a:r>
              <a:rPr lang="en-US" altLang="zh-CN" dirty="0" err="1">
                <a:solidFill>
                  <a:srgbClr val="3C763D"/>
                </a:solidFill>
                <a:latin typeface="Open Sans" panose="020B0606030504020204" pitchFamily="34" charset="0"/>
              </a:rPr>
              <a:t>rfid</a:t>
            </a:r>
            <a:r>
              <a:rPr lang="zh-CN" altLang="en-US" dirty="0">
                <a:solidFill>
                  <a:srgbClr val="3C763D"/>
                </a:solidFill>
                <a:latin typeface="Open Sans" panose="020B0606030504020204" pitchFamily="34" charset="0"/>
              </a:rPr>
              <a:t>技术和</a:t>
            </a:r>
            <a:r>
              <a:rPr lang="en-US" altLang="zh-CN" dirty="0">
                <a:solidFill>
                  <a:srgbClr val="3C763D"/>
                </a:solidFill>
                <a:latin typeface="Open Sans" panose="020B0606030504020204" pitchFamily="34" charset="0"/>
              </a:rPr>
              <a:t>web</a:t>
            </a:r>
            <a:r>
              <a:rPr lang="zh-CN" altLang="en-US" dirty="0">
                <a:solidFill>
                  <a:srgbClr val="3C763D"/>
                </a:solidFill>
                <a:latin typeface="Open Sans" panose="020B0606030504020204" pitchFamily="34" charset="0"/>
              </a:rPr>
              <a:t>技术，实现车间内在制品的实时</a:t>
            </a:r>
            <a:r>
              <a:rPr lang="zh-CN" altLang="en-US" dirty="0" smtClean="0">
                <a:solidFill>
                  <a:srgbClr val="3C763D"/>
                </a:solidFill>
                <a:latin typeface="Open Sans" panose="020B0606030504020204" pitchFamily="34" charset="0"/>
              </a:rPr>
              <a:t>监控。</a:t>
            </a:r>
            <a:endParaRPr lang="zh-CN" altLang="en-US" dirty="0"/>
          </a:p>
        </p:txBody>
      </p:sp>
      <p:sp>
        <p:nvSpPr>
          <p:cNvPr id="167" name="文本框 166"/>
          <p:cNvSpPr txBox="1"/>
          <p:nvPr/>
        </p:nvSpPr>
        <p:spPr>
          <a:xfrm>
            <a:off x="447275" y="5697260"/>
            <a:ext cx="8136904" cy="923330"/>
          </a:xfrm>
          <a:prstGeom prst="rect">
            <a:avLst/>
          </a:prstGeom>
          <a:noFill/>
        </p:spPr>
        <p:txBody>
          <a:bodyPr wrap="square" rtlCol="0">
            <a:spAutoFit/>
          </a:bodyPr>
          <a:lstStyle/>
          <a:p>
            <a:r>
              <a:rPr lang="zh-CN" altLang="en-US" dirty="0" smtClean="0">
                <a:latin typeface="+mj-ea"/>
                <a:ea typeface="+mj-ea"/>
              </a:rPr>
              <a:t>原理：工件通过</a:t>
            </a:r>
            <a:r>
              <a:rPr lang="en-US" altLang="zh-CN" dirty="0" err="1" smtClean="0">
                <a:latin typeface="+mj-ea"/>
                <a:ea typeface="+mj-ea"/>
              </a:rPr>
              <a:t>rfid</a:t>
            </a:r>
            <a:r>
              <a:rPr lang="zh-CN" altLang="en-US" dirty="0" smtClean="0">
                <a:latin typeface="+mj-ea"/>
                <a:ea typeface="+mj-ea"/>
              </a:rPr>
              <a:t>标签进行绑定，读写器把物流状态数据实时发送到数据处理中心，数据处理中心根据一定规则对数据进行的处理，最终把工件的工序状态实时反映到监控者面前。</a:t>
            </a:r>
            <a:endParaRPr lang="zh-CN" altLang="en-US" dirty="0">
              <a:latin typeface="+mj-ea"/>
              <a:ea typeface="+mj-ea"/>
            </a:endParaRPr>
          </a:p>
        </p:txBody>
      </p:sp>
    </p:spTree>
    <p:extLst>
      <p:ext uri="{BB962C8B-B14F-4D97-AF65-F5344CB8AC3E}">
        <p14:creationId xmlns:p14="http://schemas.microsoft.com/office/powerpoint/2010/main" val="419779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2954" y="397371"/>
            <a:ext cx="6611293" cy="434479"/>
          </a:xfrm>
        </p:spPr>
        <p:txBody>
          <a:bodyPr>
            <a:normAutofit fontScale="90000"/>
          </a:bodyPr>
          <a:lstStyle/>
          <a:p>
            <a:r>
              <a:rPr lang="en-US" altLang="zh-CN" dirty="0"/>
              <a:t>3 RFID</a:t>
            </a:r>
            <a:r>
              <a:rPr lang="zh-CN" altLang="en-US" dirty="0"/>
              <a:t>工序监控工作原理</a:t>
            </a:r>
          </a:p>
        </p:txBody>
      </p:sp>
      <p:sp>
        <p:nvSpPr>
          <p:cNvPr id="3" name="TextBox 2"/>
          <p:cNvSpPr txBox="1"/>
          <p:nvPr/>
        </p:nvSpPr>
        <p:spPr>
          <a:xfrm>
            <a:off x="167911" y="997879"/>
            <a:ext cx="1858201" cy="369332"/>
          </a:xfrm>
          <a:prstGeom prst="rect">
            <a:avLst/>
          </a:prstGeom>
          <a:noFill/>
        </p:spPr>
        <p:txBody>
          <a:bodyPr wrap="none" rtlCol="0">
            <a:spAutoFit/>
          </a:bodyPr>
          <a:lstStyle/>
          <a:p>
            <a:pPr marL="285750" indent="-285750">
              <a:buFont typeface="Wingdings" pitchFamily="2" charset="2"/>
              <a:buChar char="Ø"/>
            </a:pPr>
            <a:r>
              <a:rPr lang="zh-CN" altLang="en-US" b="1" dirty="0" smtClean="0"/>
              <a:t>监控粒度划分</a:t>
            </a:r>
            <a:endParaRPr lang="zh-CN" altLang="en-US" b="1" dirty="0"/>
          </a:p>
        </p:txBody>
      </p:sp>
      <p:grpSp>
        <p:nvGrpSpPr>
          <p:cNvPr id="4" name="组合 3"/>
          <p:cNvGrpSpPr/>
          <p:nvPr/>
        </p:nvGrpSpPr>
        <p:grpSpPr>
          <a:xfrm>
            <a:off x="1423970" y="1448774"/>
            <a:ext cx="6186335" cy="2992508"/>
            <a:chOff x="3019922" y="2155788"/>
            <a:chExt cx="6186335" cy="2992508"/>
          </a:xfrm>
        </p:grpSpPr>
        <p:pic>
          <p:nvPicPr>
            <p:cNvPr id="5" name="Picture 2" descr="C:\Users\Administrator.SUDA-20140712NG\Desktop\0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6959" y="225134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66480" y="2946430"/>
              <a:ext cx="1620957" cy="307777"/>
            </a:xfrm>
            <a:prstGeom prst="rect">
              <a:avLst/>
            </a:prstGeom>
            <a:noFill/>
          </p:spPr>
          <p:txBody>
            <a:bodyPr wrap="none" rtlCol="0">
              <a:spAutoFit/>
            </a:bodyPr>
            <a:lstStyle/>
            <a:p>
              <a:r>
                <a:rPr lang="zh-CN" altLang="en-US" sz="1400" dirty="0" smtClean="0">
                  <a:latin typeface="+mj-ea"/>
                  <a:ea typeface="+mj-ea"/>
                </a:rPr>
                <a:t>工件进入入缓存区</a:t>
              </a:r>
              <a:endParaRPr lang="zh-CN" altLang="en-US" sz="1400" dirty="0">
                <a:latin typeface="+mj-ea"/>
                <a:ea typeface="+mj-ea"/>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6973" y="2204752"/>
              <a:ext cx="936104" cy="81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43805" y="2946430"/>
              <a:ext cx="1261884" cy="307777"/>
            </a:xfrm>
            <a:prstGeom prst="rect">
              <a:avLst/>
            </a:prstGeom>
            <a:noFill/>
          </p:spPr>
          <p:txBody>
            <a:bodyPr wrap="none" rtlCol="0">
              <a:spAutoFit/>
            </a:bodyPr>
            <a:lstStyle/>
            <a:p>
              <a:r>
                <a:rPr lang="zh-CN" altLang="en-US" sz="1400" dirty="0" smtClean="0">
                  <a:latin typeface="+mj-ea"/>
                  <a:ea typeface="+mj-ea"/>
                </a:rPr>
                <a:t>工件在加工中</a:t>
              </a:r>
              <a:endParaRPr lang="zh-CN" altLang="en-US" sz="1400" dirty="0">
                <a:latin typeface="+mj-ea"/>
                <a:ea typeface="+mj-ea"/>
              </a:endParaRPr>
            </a:p>
          </p:txBody>
        </p:sp>
        <p:pic>
          <p:nvPicPr>
            <p:cNvPr id="9" name="Picture 2" descr="C:\Users\Administrator.SUDA-20140712NG\Desktop\0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5620" y="228878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115141" y="2946430"/>
              <a:ext cx="1620957" cy="307777"/>
            </a:xfrm>
            <a:prstGeom prst="rect">
              <a:avLst/>
            </a:prstGeom>
            <a:noFill/>
          </p:spPr>
          <p:txBody>
            <a:bodyPr wrap="none" rtlCol="0">
              <a:spAutoFit/>
            </a:bodyPr>
            <a:lstStyle/>
            <a:p>
              <a:r>
                <a:rPr lang="zh-CN" altLang="en-US" sz="1400" dirty="0" smtClean="0">
                  <a:latin typeface="+mj-ea"/>
                  <a:ea typeface="+mj-ea"/>
                </a:rPr>
                <a:t>工件进入出缓存区</a:t>
              </a:r>
              <a:endParaRPr lang="zh-CN" altLang="en-US" sz="1400" dirty="0">
                <a:latin typeface="+mj-ea"/>
                <a:ea typeface="+mj-ea"/>
              </a:endParaRPr>
            </a:p>
          </p:txBody>
        </p:sp>
        <p:cxnSp>
          <p:nvCxnSpPr>
            <p:cNvPr id="11" name="直接箭头连接符 10"/>
            <p:cNvCxnSpPr/>
            <p:nvPr/>
          </p:nvCxnSpPr>
          <p:spPr>
            <a:xfrm>
              <a:off x="3419872" y="3279493"/>
              <a:ext cx="565212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66820" y="3265239"/>
              <a:ext cx="543739" cy="307777"/>
            </a:xfrm>
            <a:prstGeom prst="rect">
              <a:avLst/>
            </a:prstGeom>
            <a:noFill/>
          </p:spPr>
          <p:txBody>
            <a:bodyPr wrap="none" rtlCol="0">
              <a:spAutoFit/>
            </a:bodyPr>
            <a:lstStyle/>
            <a:p>
              <a:r>
                <a:rPr lang="zh-CN" altLang="en-US" sz="1400" dirty="0">
                  <a:latin typeface="+mj-ea"/>
                  <a:ea typeface="+mj-ea"/>
                </a:rPr>
                <a:t>时间</a:t>
              </a:r>
            </a:p>
          </p:txBody>
        </p:sp>
        <p:sp>
          <p:nvSpPr>
            <p:cNvPr id="13" name="矩形 12"/>
            <p:cNvSpPr/>
            <p:nvPr/>
          </p:nvSpPr>
          <p:spPr>
            <a:xfrm>
              <a:off x="3460088" y="3710919"/>
              <a:ext cx="718579" cy="84055"/>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14" name="直接箭头连接符 13"/>
            <p:cNvCxnSpPr/>
            <p:nvPr/>
          </p:nvCxnSpPr>
          <p:spPr>
            <a:xfrm flipV="1">
              <a:off x="3460089" y="3861050"/>
              <a:ext cx="0" cy="375123"/>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72619" y="4194189"/>
              <a:ext cx="555205" cy="954107"/>
            </a:xfrm>
            <a:prstGeom prst="rect">
              <a:avLst/>
            </a:prstGeom>
            <a:noFill/>
          </p:spPr>
          <p:txBody>
            <a:bodyPr wrap="square" rtlCol="0">
              <a:spAutoFit/>
            </a:bodyPr>
            <a:lstStyle/>
            <a:p>
              <a:r>
                <a:rPr lang="zh-CN" altLang="en-US" sz="1400" dirty="0" smtClean="0">
                  <a:latin typeface="+mj-ea"/>
                  <a:ea typeface="+mj-ea"/>
                </a:rPr>
                <a:t>工件进入</a:t>
              </a:r>
              <a:endParaRPr lang="en-US" altLang="zh-CN" sz="1400" dirty="0">
                <a:latin typeface="+mj-ea"/>
                <a:ea typeface="+mj-ea"/>
              </a:endParaRPr>
            </a:p>
            <a:p>
              <a:r>
                <a:rPr lang="zh-CN" altLang="en-US" sz="1400" dirty="0" smtClean="0">
                  <a:latin typeface="+mj-ea"/>
                  <a:ea typeface="+mj-ea"/>
                </a:rPr>
                <a:t>当前工序</a:t>
              </a:r>
            </a:p>
          </p:txBody>
        </p:sp>
        <p:sp>
          <p:nvSpPr>
            <p:cNvPr id="16" name="矩形 15"/>
            <p:cNvSpPr/>
            <p:nvPr/>
          </p:nvSpPr>
          <p:spPr>
            <a:xfrm>
              <a:off x="4178668" y="3710918"/>
              <a:ext cx="748210" cy="8405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17" name="直接箭头连接符 16"/>
            <p:cNvCxnSpPr/>
            <p:nvPr/>
          </p:nvCxnSpPr>
          <p:spPr>
            <a:xfrm flipV="1">
              <a:off x="4178667" y="3844875"/>
              <a:ext cx="0" cy="38157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98729" y="4172389"/>
              <a:ext cx="542771" cy="954107"/>
            </a:xfrm>
            <a:prstGeom prst="rect">
              <a:avLst/>
            </a:prstGeom>
            <a:noFill/>
          </p:spPr>
          <p:txBody>
            <a:bodyPr wrap="square" rtlCol="0">
              <a:spAutoFit/>
            </a:bodyPr>
            <a:lstStyle/>
            <a:p>
              <a:r>
                <a:rPr lang="zh-CN" altLang="en-US" sz="1400" dirty="0" smtClean="0">
                  <a:latin typeface="+mj-ea"/>
                  <a:ea typeface="+mj-ea"/>
                </a:rPr>
                <a:t>工件进入</a:t>
              </a:r>
              <a:endParaRPr lang="en-US" altLang="zh-CN" sz="1400" dirty="0">
                <a:latin typeface="+mj-ea"/>
                <a:ea typeface="+mj-ea"/>
              </a:endParaRPr>
            </a:p>
            <a:p>
              <a:r>
                <a:rPr lang="zh-CN" altLang="en-US" sz="1400" dirty="0" smtClean="0">
                  <a:latin typeface="+mj-ea"/>
                  <a:ea typeface="+mj-ea"/>
                </a:rPr>
                <a:t>入缓存区</a:t>
              </a:r>
            </a:p>
          </p:txBody>
        </p:sp>
        <p:cxnSp>
          <p:nvCxnSpPr>
            <p:cNvPr id="19" name="直接连接符 18"/>
            <p:cNvCxnSpPr>
              <a:endCxn id="21" idx="3"/>
            </p:cNvCxnSpPr>
            <p:nvPr/>
          </p:nvCxnSpPr>
          <p:spPr>
            <a:xfrm>
              <a:off x="5436096" y="3279493"/>
              <a:ext cx="0" cy="4737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28" idx="3"/>
            </p:cNvCxnSpPr>
            <p:nvPr/>
          </p:nvCxnSpPr>
          <p:spPr>
            <a:xfrm>
              <a:off x="7012549" y="3279493"/>
              <a:ext cx="0" cy="4737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926878" y="3710918"/>
              <a:ext cx="509218" cy="84639"/>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22" name="直接箭头连接符 21"/>
            <p:cNvCxnSpPr/>
            <p:nvPr/>
          </p:nvCxnSpPr>
          <p:spPr>
            <a:xfrm flipV="1">
              <a:off x="4926878" y="3831131"/>
              <a:ext cx="0" cy="38157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6940" y="4158645"/>
              <a:ext cx="542771" cy="954107"/>
            </a:xfrm>
            <a:prstGeom prst="rect">
              <a:avLst/>
            </a:prstGeom>
            <a:noFill/>
          </p:spPr>
          <p:txBody>
            <a:bodyPr wrap="square" rtlCol="0">
              <a:spAutoFit/>
            </a:bodyPr>
            <a:lstStyle/>
            <a:p>
              <a:r>
                <a:rPr lang="zh-CN" altLang="en-US" sz="1400" dirty="0" smtClean="0">
                  <a:latin typeface="+mj-ea"/>
                  <a:ea typeface="+mj-ea"/>
                </a:rPr>
                <a:t>工件离开入缓存区</a:t>
              </a:r>
            </a:p>
          </p:txBody>
        </p:sp>
        <p:cxnSp>
          <p:nvCxnSpPr>
            <p:cNvPr id="24" name="直接箭头连接符 23"/>
            <p:cNvCxnSpPr/>
            <p:nvPr/>
          </p:nvCxnSpPr>
          <p:spPr>
            <a:xfrm flipV="1">
              <a:off x="5428642" y="3821566"/>
              <a:ext cx="0" cy="38157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704" y="4149080"/>
              <a:ext cx="542771" cy="954107"/>
            </a:xfrm>
            <a:prstGeom prst="rect">
              <a:avLst/>
            </a:prstGeom>
            <a:noFill/>
          </p:spPr>
          <p:txBody>
            <a:bodyPr wrap="square" rtlCol="0">
              <a:spAutoFit/>
            </a:bodyPr>
            <a:lstStyle/>
            <a:p>
              <a:r>
                <a:rPr lang="zh-CN" altLang="en-US" sz="1400" dirty="0" smtClean="0">
                  <a:latin typeface="+mj-ea"/>
                  <a:ea typeface="+mj-ea"/>
                </a:rPr>
                <a:t>工件装载到机床</a:t>
              </a:r>
            </a:p>
          </p:txBody>
        </p:sp>
        <p:sp>
          <p:nvSpPr>
            <p:cNvPr id="26" name="矩形 25"/>
            <p:cNvSpPr/>
            <p:nvPr/>
          </p:nvSpPr>
          <p:spPr>
            <a:xfrm>
              <a:off x="5436096" y="3710918"/>
              <a:ext cx="509218" cy="84639"/>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7" name="矩形 26"/>
            <p:cNvSpPr/>
            <p:nvPr/>
          </p:nvSpPr>
          <p:spPr>
            <a:xfrm>
              <a:off x="5945313" y="3710919"/>
              <a:ext cx="558017" cy="84056"/>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8" name="矩形 27"/>
            <p:cNvSpPr/>
            <p:nvPr/>
          </p:nvSpPr>
          <p:spPr>
            <a:xfrm>
              <a:off x="6503331" y="3710918"/>
              <a:ext cx="509218" cy="84639"/>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29" name="直接箭头连接符 28"/>
            <p:cNvCxnSpPr/>
            <p:nvPr/>
          </p:nvCxnSpPr>
          <p:spPr>
            <a:xfrm flipV="1">
              <a:off x="5945313" y="3821566"/>
              <a:ext cx="0" cy="38157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65375" y="4149080"/>
              <a:ext cx="542771" cy="738664"/>
            </a:xfrm>
            <a:prstGeom prst="rect">
              <a:avLst/>
            </a:prstGeom>
            <a:noFill/>
          </p:spPr>
          <p:txBody>
            <a:bodyPr wrap="square" rtlCol="0">
              <a:spAutoFit/>
            </a:bodyPr>
            <a:lstStyle/>
            <a:p>
              <a:r>
                <a:rPr lang="zh-CN" altLang="en-US" sz="1400" dirty="0" smtClean="0">
                  <a:latin typeface="+mj-ea"/>
                  <a:ea typeface="+mj-ea"/>
                </a:rPr>
                <a:t>工件开始加工</a:t>
              </a:r>
            </a:p>
          </p:txBody>
        </p:sp>
        <p:cxnSp>
          <p:nvCxnSpPr>
            <p:cNvPr id="31" name="直接箭头连接符 30"/>
            <p:cNvCxnSpPr/>
            <p:nvPr/>
          </p:nvCxnSpPr>
          <p:spPr>
            <a:xfrm flipV="1">
              <a:off x="6503330" y="3821566"/>
              <a:ext cx="0" cy="38157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23392" y="4149080"/>
              <a:ext cx="542771" cy="738664"/>
            </a:xfrm>
            <a:prstGeom prst="rect">
              <a:avLst/>
            </a:prstGeom>
            <a:noFill/>
          </p:spPr>
          <p:txBody>
            <a:bodyPr wrap="square" rtlCol="0">
              <a:spAutoFit/>
            </a:bodyPr>
            <a:lstStyle/>
            <a:p>
              <a:r>
                <a:rPr lang="zh-CN" altLang="en-US" sz="1400" dirty="0" smtClean="0">
                  <a:latin typeface="+mj-ea"/>
                  <a:ea typeface="+mj-ea"/>
                </a:rPr>
                <a:t>工件加工完成</a:t>
              </a:r>
            </a:p>
          </p:txBody>
        </p:sp>
        <p:sp>
          <p:nvSpPr>
            <p:cNvPr id="33" name="矩形 32"/>
            <p:cNvSpPr/>
            <p:nvPr/>
          </p:nvSpPr>
          <p:spPr>
            <a:xfrm>
              <a:off x="7012549" y="3710918"/>
              <a:ext cx="509218" cy="84639"/>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4" name="矩形 33"/>
            <p:cNvSpPr/>
            <p:nvPr/>
          </p:nvSpPr>
          <p:spPr>
            <a:xfrm>
              <a:off x="7521766" y="3710335"/>
              <a:ext cx="763853" cy="84639"/>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5" name="矩形 34"/>
            <p:cNvSpPr/>
            <p:nvPr/>
          </p:nvSpPr>
          <p:spPr>
            <a:xfrm>
              <a:off x="8285620" y="3710919"/>
              <a:ext cx="663126" cy="84639"/>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36" name="直接箭头连接符 35"/>
            <p:cNvCxnSpPr/>
            <p:nvPr/>
          </p:nvCxnSpPr>
          <p:spPr>
            <a:xfrm flipV="1">
              <a:off x="7012549" y="3821566"/>
              <a:ext cx="0" cy="38157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32611" y="4149080"/>
              <a:ext cx="542771" cy="523220"/>
            </a:xfrm>
            <a:prstGeom prst="rect">
              <a:avLst/>
            </a:prstGeom>
            <a:noFill/>
          </p:spPr>
          <p:txBody>
            <a:bodyPr wrap="square" rtlCol="0">
              <a:spAutoFit/>
            </a:bodyPr>
            <a:lstStyle/>
            <a:p>
              <a:r>
                <a:rPr lang="zh-CN" altLang="en-US" sz="1400" dirty="0" smtClean="0">
                  <a:latin typeface="+mj-ea"/>
                  <a:ea typeface="+mj-ea"/>
                </a:rPr>
                <a:t>工件卸载</a:t>
              </a:r>
            </a:p>
          </p:txBody>
        </p:sp>
        <p:cxnSp>
          <p:nvCxnSpPr>
            <p:cNvPr id="38" name="直接箭头连接符 37"/>
            <p:cNvCxnSpPr/>
            <p:nvPr/>
          </p:nvCxnSpPr>
          <p:spPr>
            <a:xfrm flipV="1">
              <a:off x="7521766" y="3821566"/>
              <a:ext cx="0" cy="38157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41828" y="4149080"/>
              <a:ext cx="542771" cy="954107"/>
            </a:xfrm>
            <a:prstGeom prst="rect">
              <a:avLst/>
            </a:prstGeom>
            <a:noFill/>
          </p:spPr>
          <p:txBody>
            <a:bodyPr wrap="square" rtlCol="0">
              <a:spAutoFit/>
            </a:bodyPr>
            <a:lstStyle/>
            <a:p>
              <a:r>
                <a:rPr lang="zh-CN" altLang="en-US" sz="1400" dirty="0" smtClean="0">
                  <a:latin typeface="+mj-ea"/>
                  <a:ea typeface="+mj-ea"/>
                </a:rPr>
                <a:t>工件进入出缓存区</a:t>
              </a:r>
            </a:p>
          </p:txBody>
        </p:sp>
        <p:cxnSp>
          <p:nvCxnSpPr>
            <p:cNvPr id="40" name="直接箭头连接符 39"/>
            <p:cNvCxnSpPr/>
            <p:nvPr/>
          </p:nvCxnSpPr>
          <p:spPr>
            <a:xfrm flipV="1">
              <a:off x="8285619" y="3831131"/>
              <a:ext cx="0" cy="38157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005681" y="4158645"/>
              <a:ext cx="542771" cy="954107"/>
            </a:xfrm>
            <a:prstGeom prst="rect">
              <a:avLst/>
            </a:prstGeom>
            <a:noFill/>
          </p:spPr>
          <p:txBody>
            <a:bodyPr wrap="square" rtlCol="0">
              <a:spAutoFit/>
            </a:bodyPr>
            <a:lstStyle/>
            <a:p>
              <a:r>
                <a:rPr lang="zh-CN" altLang="en-US" sz="1400" dirty="0" smtClean="0">
                  <a:latin typeface="+mj-ea"/>
                  <a:ea typeface="+mj-ea"/>
                </a:rPr>
                <a:t>工件离开出缓存区</a:t>
              </a:r>
            </a:p>
          </p:txBody>
        </p:sp>
        <p:cxnSp>
          <p:nvCxnSpPr>
            <p:cNvPr id="42" name="直接箭头连接符 41"/>
            <p:cNvCxnSpPr/>
            <p:nvPr/>
          </p:nvCxnSpPr>
          <p:spPr>
            <a:xfrm flipV="1">
              <a:off x="8943424" y="3831131"/>
              <a:ext cx="0" cy="38157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663486" y="4158645"/>
              <a:ext cx="542771" cy="954107"/>
            </a:xfrm>
            <a:prstGeom prst="rect">
              <a:avLst/>
            </a:prstGeom>
            <a:noFill/>
          </p:spPr>
          <p:txBody>
            <a:bodyPr wrap="square" rtlCol="0">
              <a:spAutoFit/>
            </a:bodyPr>
            <a:lstStyle/>
            <a:p>
              <a:r>
                <a:rPr lang="zh-CN" altLang="en-US" sz="1400" dirty="0" smtClean="0">
                  <a:latin typeface="+mj-ea"/>
                  <a:ea typeface="+mj-ea"/>
                </a:rPr>
                <a:t>工件离开本道工序</a:t>
              </a:r>
            </a:p>
          </p:txBody>
        </p:sp>
        <p:cxnSp>
          <p:nvCxnSpPr>
            <p:cNvPr id="44" name="直接箭头连接符 43"/>
            <p:cNvCxnSpPr/>
            <p:nvPr/>
          </p:nvCxnSpPr>
          <p:spPr>
            <a:xfrm>
              <a:off x="3419872" y="3795558"/>
              <a:ext cx="565212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60089" y="3284308"/>
              <a:ext cx="0" cy="4737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275856" y="2946430"/>
              <a:ext cx="4604" cy="98975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19922" y="2155788"/>
              <a:ext cx="880334" cy="738664"/>
            </a:xfrm>
            <a:prstGeom prst="rect">
              <a:avLst/>
            </a:prstGeom>
            <a:noFill/>
          </p:spPr>
          <p:txBody>
            <a:bodyPr wrap="square" rtlCol="0">
              <a:spAutoFit/>
            </a:bodyPr>
            <a:lstStyle/>
            <a:p>
              <a:r>
                <a:rPr lang="zh-CN" altLang="en-US" sz="1400" dirty="0" smtClean="0">
                  <a:latin typeface="+mj-ea"/>
                  <a:ea typeface="+mj-ea"/>
                </a:rPr>
                <a:t>绑定粒度由大到小</a:t>
              </a:r>
              <a:endParaRPr lang="zh-CN" altLang="en-US" sz="1400" dirty="0">
                <a:latin typeface="+mj-ea"/>
                <a:ea typeface="+mj-ea"/>
              </a:endParaRPr>
            </a:p>
          </p:txBody>
        </p:sp>
      </p:grpSp>
      <p:grpSp>
        <p:nvGrpSpPr>
          <p:cNvPr id="48" name="组合 47"/>
          <p:cNvGrpSpPr/>
          <p:nvPr/>
        </p:nvGrpSpPr>
        <p:grpSpPr>
          <a:xfrm>
            <a:off x="1439729" y="1053638"/>
            <a:ext cx="6090637" cy="3515170"/>
            <a:chOff x="79451" y="2146078"/>
            <a:chExt cx="6090637" cy="3515170"/>
          </a:xfrm>
        </p:grpSpPr>
        <p:sp>
          <p:nvSpPr>
            <p:cNvPr id="49" name="矩形 48"/>
            <p:cNvSpPr/>
            <p:nvPr/>
          </p:nvSpPr>
          <p:spPr>
            <a:xfrm>
              <a:off x="79451" y="2459650"/>
              <a:ext cx="6090637" cy="3129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905" y="2513647"/>
              <a:ext cx="4243446" cy="2710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矩形 50"/>
            <p:cNvSpPr/>
            <p:nvPr/>
          </p:nvSpPr>
          <p:spPr>
            <a:xfrm>
              <a:off x="1176488" y="3256540"/>
              <a:ext cx="801366" cy="10661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06832" y="3266849"/>
              <a:ext cx="801366" cy="10661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346966" y="4070103"/>
              <a:ext cx="1445174" cy="10661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479401" y="3231254"/>
              <a:ext cx="438581" cy="923330"/>
            </a:xfrm>
            <a:prstGeom prst="rect">
              <a:avLst/>
            </a:prstGeom>
            <a:solidFill>
              <a:schemeClr val="accent3"/>
            </a:solidFill>
          </p:spPr>
          <p:txBody>
            <a:bodyPr wrap="square" rtlCol="0">
              <a:spAutoFit/>
            </a:bodyPr>
            <a:lstStyle/>
            <a:p>
              <a:r>
                <a:rPr lang="zh-CN" altLang="en-US" dirty="0" smtClean="0">
                  <a:latin typeface="+mj-ea"/>
                  <a:ea typeface="+mj-ea"/>
                </a:rPr>
                <a:t>出缓存</a:t>
              </a:r>
              <a:endParaRPr lang="zh-CN" altLang="en-US" dirty="0">
                <a:latin typeface="+mj-ea"/>
                <a:ea typeface="+mj-ea"/>
              </a:endParaRPr>
            </a:p>
          </p:txBody>
        </p:sp>
        <p:sp>
          <p:nvSpPr>
            <p:cNvPr id="55" name="TextBox 54"/>
            <p:cNvSpPr txBox="1"/>
            <p:nvPr/>
          </p:nvSpPr>
          <p:spPr>
            <a:xfrm>
              <a:off x="5238131" y="3310356"/>
              <a:ext cx="438581" cy="923330"/>
            </a:xfrm>
            <a:prstGeom prst="rect">
              <a:avLst/>
            </a:prstGeom>
            <a:solidFill>
              <a:schemeClr val="accent1"/>
            </a:solidFill>
          </p:spPr>
          <p:txBody>
            <a:bodyPr wrap="square" rtlCol="0">
              <a:spAutoFit/>
            </a:bodyPr>
            <a:lstStyle/>
            <a:p>
              <a:r>
                <a:rPr lang="zh-CN" altLang="en-US" dirty="0" smtClean="0">
                  <a:latin typeface="+mj-ea"/>
                  <a:ea typeface="+mj-ea"/>
                </a:rPr>
                <a:t>入缓存</a:t>
              </a:r>
              <a:endParaRPr lang="zh-CN" altLang="en-US" dirty="0">
                <a:latin typeface="+mj-ea"/>
                <a:ea typeface="+mj-ea"/>
              </a:endParaRPr>
            </a:p>
          </p:txBody>
        </p:sp>
        <p:sp>
          <p:nvSpPr>
            <p:cNvPr id="56" name="TextBox 55"/>
            <p:cNvSpPr txBox="1"/>
            <p:nvPr/>
          </p:nvSpPr>
          <p:spPr>
            <a:xfrm>
              <a:off x="2742069" y="5291916"/>
              <a:ext cx="965835" cy="369332"/>
            </a:xfrm>
            <a:prstGeom prst="rect">
              <a:avLst/>
            </a:prstGeom>
            <a:solidFill>
              <a:schemeClr val="accent6"/>
            </a:solidFill>
          </p:spPr>
          <p:txBody>
            <a:bodyPr wrap="square" rtlCol="0">
              <a:spAutoFit/>
            </a:bodyPr>
            <a:lstStyle/>
            <a:p>
              <a:r>
                <a:rPr lang="zh-CN" altLang="en-US" dirty="0" smtClean="0">
                  <a:latin typeface="+mj-ea"/>
                  <a:ea typeface="+mj-ea"/>
                </a:rPr>
                <a:t>加工中</a:t>
              </a:r>
              <a:endParaRPr lang="zh-CN" altLang="en-US" dirty="0">
                <a:latin typeface="+mj-ea"/>
                <a:ea typeface="+mj-ea"/>
              </a:endParaRPr>
            </a:p>
          </p:txBody>
        </p:sp>
        <p:cxnSp>
          <p:nvCxnSpPr>
            <p:cNvPr id="57" name="直接连接符 56"/>
            <p:cNvCxnSpPr>
              <a:stCxn id="54" idx="3"/>
              <a:endCxn id="51" idx="1"/>
            </p:cNvCxnSpPr>
            <p:nvPr/>
          </p:nvCxnSpPr>
          <p:spPr>
            <a:xfrm>
              <a:off x="917982" y="3692919"/>
              <a:ext cx="258506" cy="96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2" idx="3"/>
              <a:endCxn id="55" idx="1"/>
            </p:cNvCxnSpPr>
            <p:nvPr/>
          </p:nvCxnSpPr>
          <p:spPr>
            <a:xfrm flipV="1">
              <a:off x="4908198" y="3772021"/>
              <a:ext cx="329933" cy="279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2"/>
              <a:endCxn id="56" idx="0"/>
            </p:cNvCxnSpPr>
            <p:nvPr/>
          </p:nvCxnSpPr>
          <p:spPr>
            <a:xfrm>
              <a:off x="3069553" y="5136257"/>
              <a:ext cx="155434" cy="1556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473108" y="2146078"/>
              <a:ext cx="2690906" cy="369332"/>
            </a:xfrm>
            <a:prstGeom prst="rect">
              <a:avLst/>
            </a:prstGeom>
            <a:noFill/>
          </p:spPr>
          <p:txBody>
            <a:bodyPr wrap="square" rtlCol="0">
              <a:spAutoFit/>
            </a:bodyPr>
            <a:lstStyle/>
            <a:p>
              <a:r>
                <a:rPr lang="zh-CN" altLang="en-US" dirty="0" smtClean="0">
                  <a:latin typeface="+mj-ea"/>
                  <a:ea typeface="+mj-ea"/>
                </a:rPr>
                <a:t>根据监控粒度布置天线</a:t>
              </a:r>
              <a:endParaRPr lang="zh-CN" altLang="en-US" dirty="0">
                <a:latin typeface="+mj-ea"/>
                <a:ea typeface="+mj-ea"/>
              </a:endParaRPr>
            </a:p>
          </p:txBody>
        </p:sp>
      </p:grpSp>
      <p:grpSp>
        <p:nvGrpSpPr>
          <p:cNvPr id="147" name="组合 146"/>
          <p:cNvGrpSpPr/>
          <p:nvPr/>
        </p:nvGrpSpPr>
        <p:grpSpPr>
          <a:xfrm>
            <a:off x="10043252" y="2099223"/>
            <a:ext cx="2880000" cy="2880000"/>
            <a:chOff x="323528" y="2061208"/>
            <a:chExt cx="3240000" cy="3240000"/>
          </a:xfrm>
        </p:grpSpPr>
        <p:sp>
          <p:nvSpPr>
            <p:cNvPr id="148" name="TextBox 147"/>
            <p:cNvSpPr txBox="1"/>
            <p:nvPr/>
          </p:nvSpPr>
          <p:spPr>
            <a:xfrm>
              <a:off x="430055" y="3172285"/>
              <a:ext cx="1361912" cy="380873"/>
            </a:xfrm>
            <a:prstGeom prst="rect">
              <a:avLst/>
            </a:prstGeom>
            <a:solidFill>
              <a:schemeClr val="accent3"/>
            </a:solidFill>
          </p:spPr>
          <p:txBody>
            <a:bodyPr wrap="none" rtlCol="0">
              <a:spAutoFit/>
            </a:bodyPr>
            <a:lstStyle/>
            <a:p>
              <a:pPr algn="ctr"/>
              <a:r>
                <a:rPr lang="zh-CN" altLang="en-US" sz="1600" dirty="0" smtClean="0">
                  <a:solidFill>
                    <a:schemeClr val="bg1"/>
                  </a:solidFill>
                  <a:latin typeface="+mj-ea"/>
                  <a:ea typeface="+mj-ea"/>
                </a:rPr>
                <a:t>正确的地点</a:t>
              </a:r>
              <a:endParaRPr lang="zh-CN" altLang="en-US" sz="1600" dirty="0">
                <a:solidFill>
                  <a:schemeClr val="bg1"/>
                </a:solidFill>
                <a:latin typeface="+mj-ea"/>
                <a:ea typeface="+mj-ea"/>
              </a:endParaRPr>
            </a:p>
          </p:txBody>
        </p:sp>
        <p:sp>
          <p:nvSpPr>
            <p:cNvPr id="149" name="TextBox 148"/>
            <p:cNvSpPr txBox="1"/>
            <p:nvPr/>
          </p:nvSpPr>
          <p:spPr>
            <a:xfrm>
              <a:off x="2115268" y="3172285"/>
              <a:ext cx="1361912" cy="380873"/>
            </a:xfrm>
            <a:prstGeom prst="rect">
              <a:avLst/>
            </a:prstGeom>
            <a:solidFill>
              <a:schemeClr val="accent3"/>
            </a:solidFill>
          </p:spPr>
          <p:txBody>
            <a:bodyPr wrap="none" rtlCol="0">
              <a:spAutoFit/>
            </a:bodyPr>
            <a:lstStyle/>
            <a:p>
              <a:pPr algn="ctr"/>
              <a:r>
                <a:rPr lang="zh-CN" altLang="en-US" sz="1600" dirty="0" smtClean="0">
                  <a:solidFill>
                    <a:schemeClr val="bg1"/>
                  </a:solidFill>
                  <a:latin typeface="+mj-ea"/>
                  <a:ea typeface="+mj-ea"/>
                </a:rPr>
                <a:t>正确的时间</a:t>
              </a:r>
              <a:endParaRPr lang="zh-CN" altLang="en-US" sz="1600" dirty="0">
                <a:solidFill>
                  <a:schemeClr val="bg1"/>
                </a:solidFill>
                <a:latin typeface="+mj-ea"/>
                <a:ea typeface="+mj-ea"/>
              </a:endParaRPr>
            </a:p>
          </p:txBody>
        </p:sp>
        <p:sp>
          <p:nvSpPr>
            <p:cNvPr id="150" name="TextBox 149"/>
            <p:cNvSpPr txBox="1"/>
            <p:nvPr/>
          </p:nvSpPr>
          <p:spPr>
            <a:xfrm>
              <a:off x="1377987" y="3919185"/>
              <a:ext cx="1131078" cy="380873"/>
            </a:xfrm>
            <a:prstGeom prst="rect">
              <a:avLst/>
            </a:prstGeom>
            <a:solidFill>
              <a:schemeClr val="accent2"/>
            </a:solidFill>
          </p:spPr>
          <p:txBody>
            <a:bodyPr wrap="none" rtlCol="0">
              <a:spAutoFit/>
            </a:bodyPr>
            <a:lstStyle/>
            <a:p>
              <a:pPr algn="ctr"/>
              <a:r>
                <a:rPr lang="zh-CN" altLang="en-US" sz="1600" dirty="0" smtClean="0">
                  <a:solidFill>
                    <a:schemeClr val="bg1"/>
                  </a:solidFill>
                  <a:latin typeface="+mj-ea"/>
                  <a:ea typeface="+mj-ea"/>
                </a:rPr>
                <a:t>标签资源</a:t>
              </a:r>
              <a:endParaRPr lang="zh-CN" altLang="en-US" sz="1600" dirty="0">
                <a:solidFill>
                  <a:schemeClr val="bg1"/>
                </a:solidFill>
                <a:latin typeface="+mj-ea"/>
                <a:ea typeface="+mj-ea"/>
              </a:endParaRPr>
            </a:p>
          </p:txBody>
        </p:sp>
        <p:sp>
          <p:nvSpPr>
            <p:cNvPr id="151" name="TextBox 150"/>
            <p:cNvSpPr txBox="1"/>
            <p:nvPr/>
          </p:nvSpPr>
          <p:spPr>
            <a:xfrm>
              <a:off x="1618758" y="2264880"/>
              <a:ext cx="790241" cy="415499"/>
            </a:xfrm>
            <a:prstGeom prst="rect">
              <a:avLst/>
            </a:prstGeom>
            <a:noFill/>
          </p:spPr>
          <p:txBody>
            <a:bodyPr wrap="none" rtlCol="0">
              <a:spAutoFit/>
            </a:bodyPr>
            <a:lstStyle/>
            <a:p>
              <a:r>
                <a:rPr lang="en-US" altLang="zh-CN" dirty="0" smtClean="0">
                  <a:latin typeface="+mj-ea"/>
                  <a:ea typeface="+mj-ea"/>
                </a:rPr>
                <a:t>RFID</a:t>
              </a:r>
              <a:endParaRPr lang="zh-CN" altLang="en-US" dirty="0">
                <a:latin typeface="+mj-ea"/>
                <a:ea typeface="+mj-ea"/>
              </a:endParaRPr>
            </a:p>
          </p:txBody>
        </p:sp>
        <p:cxnSp>
          <p:nvCxnSpPr>
            <p:cNvPr id="152" name="直接箭头连接符 151"/>
            <p:cNvCxnSpPr>
              <a:stCxn id="148" idx="2"/>
              <a:endCxn id="150" idx="0"/>
            </p:cNvCxnSpPr>
            <p:nvPr/>
          </p:nvCxnSpPr>
          <p:spPr>
            <a:xfrm>
              <a:off x="1111011" y="3553158"/>
              <a:ext cx="832516" cy="36602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9" idx="2"/>
              <a:endCxn id="150" idx="0"/>
            </p:cNvCxnSpPr>
            <p:nvPr/>
          </p:nvCxnSpPr>
          <p:spPr>
            <a:xfrm flipH="1">
              <a:off x="1943527" y="3553158"/>
              <a:ext cx="852697" cy="36602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323528" y="2061208"/>
              <a:ext cx="3240000" cy="3240000"/>
            </a:xfrm>
            <a:prstGeom prst="ellipse">
              <a:avLst/>
            </a:prstGeom>
            <a:noFill/>
            <a:ln w="15875" cap="rnd">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5" name="TextBox 154"/>
            <p:cNvSpPr txBox="1"/>
            <p:nvPr/>
          </p:nvSpPr>
          <p:spPr>
            <a:xfrm>
              <a:off x="1618758" y="4672502"/>
              <a:ext cx="727122" cy="415499"/>
            </a:xfrm>
            <a:prstGeom prst="rect">
              <a:avLst/>
            </a:prstGeom>
            <a:noFill/>
          </p:spPr>
          <p:txBody>
            <a:bodyPr wrap="none" rtlCol="0">
              <a:spAutoFit/>
            </a:bodyPr>
            <a:lstStyle/>
            <a:p>
              <a:r>
                <a:rPr lang="zh-CN" altLang="en-US" dirty="0">
                  <a:latin typeface="+mj-ea"/>
                  <a:ea typeface="+mj-ea"/>
                </a:rPr>
                <a:t>绑定</a:t>
              </a:r>
            </a:p>
          </p:txBody>
        </p:sp>
        <p:sp>
          <p:nvSpPr>
            <p:cNvPr id="156" name="任意多边形 155"/>
            <p:cNvSpPr/>
            <p:nvPr/>
          </p:nvSpPr>
          <p:spPr>
            <a:xfrm>
              <a:off x="773528" y="2092056"/>
              <a:ext cx="2340000" cy="714980"/>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rgbClr val="7FCCE7">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7" name="任意多边形 156"/>
            <p:cNvSpPr/>
            <p:nvPr/>
          </p:nvSpPr>
          <p:spPr>
            <a:xfrm>
              <a:off x="440724" y="4267825"/>
              <a:ext cx="3002400" cy="1033383"/>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rgbClr val="28A9D6">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58" name="TextBox 157"/>
          <p:cNvSpPr txBox="1"/>
          <p:nvPr/>
        </p:nvSpPr>
        <p:spPr>
          <a:xfrm>
            <a:off x="310466" y="4654877"/>
            <a:ext cx="8365990" cy="646331"/>
          </a:xfrm>
          <a:prstGeom prst="rect">
            <a:avLst/>
          </a:prstGeom>
          <a:solidFill>
            <a:srgbClr val="CCECFF"/>
          </a:solidFill>
        </p:spPr>
        <p:txBody>
          <a:bodyPr wrap="square" rtlCol="0">
            <a:spAutoFit/>
          </a:bodyPr>
          <a:lstStyle/>
          <a:p>
            <a:r>
              <a:rPr lang="zh-CN" altLang="en-US" dirty="0" smtClean="0">
                <a:latin typeface="+mj-ea"/>
                <a:ea typeface="+mj-ea"/>
              </a:rPr>
              <a:t>在加工过程中为了清楚的反应加工过程的变化，将工件的工序加工过程划分为：</a:t>
            </a:r>
            <a:r>
              <a:rPr lang="zh-CN" altLang="en-US" dirty="0" smtClean="0">
                <a:solidFill>
                  <a:schemeClr val="accent2"/>
                </a:solidFill>
                <a:latin typeface="+mj-ea"/>
                <a:ea typeface="+mj-ea"/>
              </a:rPr>
              <a:t>入缓存</a:t>
            </a:r>
            <a:r>
              <a:rPr lang="zh-CN" altLang="en-US" dirty="0" smtClean="0">
                <a:latin typeface="+mj-ea"/>
                <a:ea typeface="+mj-ea"/>
              </a:rPr>
              <a:t>、</a:t>
            </a:r>
            <a:r>
              <a:rPr lang="zh-CN" altLang="en-US" dirty="0" smtClean="0">
                <a:solidFill>
                  <a:schemeClr val="accent2"/>
                </a:solidFill>
                <a:latin typeface="+mj-ea"/>
                <a:ea typeface="+mj-ea"/>
              </a:rPr>
              <a:t>加工中</a:t>
            </a:r>
            <a:r>
              <a:rPr lang="zh-CN" altLang="en-US" dirty="0" smtClean="0">
                <a:latin typeface="+mj-ea"/>
                <a:ea typeface="+mj-ea"/>
              </a:rPr>
              <a:t>、</a:t>
            </a:r>
            <a:r>
              <a:rPr lang="zh-CN" altLang="en-US" dirty="0" smtClean="0">
                <a:solidFill>
                  <a:schemeClr val="accent2"/>
                </a:solidFill>
                <a:latin typeface="+mj-ea"/>
                <a:ea typeface="+mj-ea"/>
              </a:rPr>
              <a:t>出缓存</a:t>
            </a:r>
            <a:r>
              <a:rPr lang="zh-CN" altLang="en-US" dirty="0" smtClean="0">
                <a:latin typeface="+mj-ea"/>
                <a:ea typeface="+mj-ea"/>
              </a:rPr>
              <a:t>三个节点。</a:t>
            </a:r>
          </a:p>
        </p:txBody>
      </p:sp>
      <p:sp>
        <p:nvSpPr>
          <p:cNvPr id="76" name="流程图: 终止 75"/>
          <p:cNvSpPr>
            <a:spLocks noChangeArrowheads="1"/>
          </p:cNvSpPr>
          <p:nvPr/>
        </p:nvSpPr>
        <p:spPr bwMode="auto">
          <a:xfrm>
            <a:off x="310466" y="5808792"/>
            <a:ext cx="997732" cy="357188"/>
          </a:xfrm>
          <a:prstGeom prst="flowChartTerminator">
            <a:avLst/>
          </a:prstGeom>
          <a:solidFill>
            <a:srgbClr val="FFC000"/>
          </a:solidFill>
          <a:ln w="9525" algn="ctr">
            <a:solidFill>
              <a:schemeClr val="tx1"/>
            </a:solidFill>
            <a:round/>
            <a:headEnd/>
            <a:tailEnd/>
          </a:ln>
        </p:spPr>
        <p:txBody>
          <a:bodyPr anchor="ctr" anchorCtr="1"/>
          <a:lstStyle/>
          <a:p>
            <a:pPr algn="ctr"/>
            <a:r>
              <a:rPr lang="zh-CN" altLang="en-US" sz="1400" b="1" dirty="0" smtClean="0">
                <a:latin typeface="楷体_GB2312" pitchFamily="49" charset="-122"/>
                <a:ea typeface="楷体_GB2312" pitchFamily="49" charset="-122"/>
              </a:rPr>
              <a:t>进入车间</a:t>
            </a:r>
            <a:endParaRPr lang="zh-CN" altLang="en-US" sz="1400" b="1" dirty="0">
              <a:latin typeface="楷体_GB2312" pitchFamily="49" charset="-122"/>
              <a:ea typeface="楷体_GB2312" pitchFamily="49" charset="-122"/>
            </a:endParaRPr>
          </a:p>
        </p:txBody>
      </p:sp>
      <p:cxnSp>
        <p:nvCxnSpPr>
          <p:cNvPr id="77" name="直接箭头连接符 76"/>
          <p:cNvCxnSpPr>
            <a:cxnSpLocks noChangeShapeType="1"/>
            <a:stCxn id="76" idx="3"/>
            <a:endCxn id="81" idx="2"/>
          </p:cNvCxnSpPr>
          <p:nvPr/>
        </p:nvCxnSpPr>
        <p:spPr bwMode="auto">
          <a:xfrm>
            <a:off x="1308198" y="5987386"/>
            <a:ext cx="251586"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79" name="TextBox 170"/>
          <p:cNvSpPr txBox="1">
            <a:spLocks noChangeArrowheads="1"/>
          </p:cNvSpPr>
          <p:nvPr/>
        </p:nvSpPr>
        <p:spPr bwMode="auto">
          <a:xfrm>
            <a:off x="1249926" y="5589240"/>
            <a:ext cx="856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err="1" smtClean="0">
                <a:cs typeface="Times New Roman" pitchFamily="18" charset="0"/>
              </a:rPr>
              <a:t>incache</a:t>
            </a:r>
            <a:endParaRPr lang="zh-CN" altLang="en-US" sz="1400" dirty="0">
              <a:cs typeface="Times New Roman" pitchFamily="18" charset="0"/>
            </a:endParaRPr>
          </a:p>
        </p:txBody>
      </p:sp>
      <p:sp>
        <p:nvSpPr>
          <p:cNvPr id="81" name="椭圆 67"/>
          <p:cNvSpPr>
            <a:spLocks noChangeArrowheads="1"/>
          </p:cNvSpPr>
          <p:nvPr/>
        </p:nvSpPr>
        <p:spPr bwMode="auto">
          <a:xfrm>
            <a:off x="1559784" y="5880230"/>
            <a:ext cx="214313" cy="214312"/>
          </a:xfrm>
          <a:prstGeom prst="ellipse">
            <a:avLst/>
          </a:prstGeom>
          <a:solidFill>
            <a:srgbClr val="92D050"/>
          </a:solidFill>
          <a:ln w="9525" algn="ctr">
            <a:solidFill>
              <a:schemeClr val="tx1"/>
            </a:solidFill>
            <a:round/>
            <a:headEnd/>
            <a:tailEnd/>
          </a:ln>
        </p:spPr>
        <p:txBody>
          <a:bodyPr/>
          <a:lstStyle/>
          <a:p>
            <a:pPr algn="ctr"/>
            <a:endParaRPr lang="zh-CN" altLang="en-US" sz="1400"/>
          </a:p>
        </p:txBody>
      </p:sp>
      <p:sp>
        <p:nvSpPr>
          <p:cNvPr id="83" name="椭圆 82"/>
          <p:cNvSpPr>
            <a:spLocks noChangeArrowheads="1"/>
          </p:cNvSpPr>
          <p:nvPr/>
        </p:nvSpPr>
        <p:spPr bwMode="auto">
          <a:xfrm>
            <a:off x="2373098" y="5880230"/>
            <a:ext cx="214313" cy="214312"/>
          </a:xfrm>
          <a:prstGeom prst="ellipse">
            <a:avLst/>
          </a:prstGeom>
          <a:solidFill>
            <a:schemeClr val="accent2"/>
          </a:solidFill>
          <a:ln w="9525" algn="ctr">
            <a:solidFill>
              <a:schemeClr val="tx1"/>
            </a:solidFill>
            <a:round/>
            <a:headEnd/>
            <a:tailEnd/>
          </a:ln>
        </p:spPr>
        <p:txBody>
          <a:bodyPr/>
          <a:lstStyle/>
          <a:p>
            <a:pPr algn="ctr"/>
            <a:endParaRPr lang="zh-CN" altLang="en-US" sz="1400"/>
          </a:p>
        </p:txBody>
      </p:sp>
      <p:cxnSp>
        <p:nvCxnSpPr>
          <p:cNvPr id="85" name="直接箭头连接符 84"/>
          <p:cNvCxnSpPr>
            <a:cxnSpLocks noChangeShapeType="1"/>
            <a:stCxn id="81" idx="6"/>
            <a:endCxn id="83" idx="2"/>
          </p:cNvCxnSpPr>
          <p:nvPr/>
        </p:nvCxnSpPr>
        <p:spPr bwMode="auto">
          <a:xfrm>
            <a:off x="1774097" y="5987386"/>
            <a:ext cx="599001"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91" name="TextBox 170"/>
          <p:cNvSpPr txBox="1">
            <a:spLocks noChangeArrowheads="1"/>
          </p:cNvSpPr>
          <p:nvPr/>
        </p:nvSpPr>
        <p:spPr bwMode="auto">
          <a:xfrm>
            <a:off x="2000079" y="5589240"/>
            <a:ext cx="9811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smtClean="0">
                <a:cs typeface="Times New Roman" pitchFamily="18" charset="0"/>
              </a:rPr>
              <a:t>processing</a:t>
            </a:r>
            <a:endParaRPr lang="zh-CN" altLang="en-US" sz="1400" dirty="0">
              <a:cs typeface="Times New Roman" pitchFamily="18" charset="0"/>
            </a:endParaRPr>
          </a:p>
        </p:txBody>
      </p:sp>
      <p:sp>
        <p:nvSpPr>
          <p:cNvPr id="118" name="TextBox 170"/>
          <p:cNvSpPr txBox="1">
            <a:spLocks noChangeArrowheads="1"/>
          </p:cNvSpPr>
          <p:nvPr/>
        </p:nvSpPr>
        <p:spPr bwMode="auto">
          <a:xfrm>
            <a:off x="2900184" y="5589240"/>
            <a:ext cx="885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err="1" smtClean="0">
                <a:cs typeface="Times New Roman" pitchFamily="18" charset="0"/>
              </a:rPr>
              <a:t>outcache</a:t>
            </a:r>
            <a:endParaRPr lang="zh-CN" altLang="en-US" sz="1400" dirty="0">
              <a:cs typeface="Times New Roman" pitchFamily="18" charset="0"/>
            </a:endParaRPr>
          </a:p>
        </p:txBody>
      </p:sp>
      <p:sp>
        <p:nvSpPr>
          <p:cNvPr id="119" name="椭圆 118"/>
          <p:cNvSpPr>
            <a:spLocks noChangeArrowheads="1"/>
          </p:cNvSpPr>
          <p:nvPr/>
        </p:nvSpPr>
        <p:spPr bwMode="auto">
          <a:xfrm>
            <a:off x="3235858" y="5880230"/>
            <a:ext cx="214313" cy="214312"/>
          </a:xfrm>
          <a:prstGeom prst="ellipse">
            <a:avLst/>
          </a:prstGeom>
          <a:solidFill>
            <a:schemeClr val="accent5"/>
          </a:solidFill>
          <a:ln w="9525" algn="ctr">
            <a:solidFill>
              <a:schemeClr val="tx1"/>
            </a:solidFill>
            <a:round/>
            <a:headEnd/>
            <a:tailEnd/>
          </a:ln>
        </p:spPr>
        <p:txBody>
          <a:bodyPr/>
          <a:lstStyle/>
          <a:p>
            <a:pPr algn="ctr"/>
            <a:endParaRPr lang="zh-CN" altLang="en-US" sz="1400"/>
          </a:p>
        </p:txBody>
      </p:sp>
      <p:cxnSp>
        <p:nvCxnSpPr>
          <p:cNvPr id="121" name="直接箭头连接符 120"/>
          <p:cNvCxnSpPr>
            <a:cxnSpLocks noChangeShapeType="1"/>
            <a:stCxn id="83" idx="6"/>
            <a:endCxn id="119" idx="2"/>
          </p:cNvCxnSpPr>
          <p:nvPr/>
        </p:nvCxnSpPr>
        <p:spPr bwMode="auto">
          <a:xfrm>
            <a:off x="2587411" y="5987386"/>
            <a:ext cx="648447"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127" name="流程图: 终止 126"/>
          <p:cNvSpPr>
            <a:spLocks noChangeArrowheads="1"/>
          </p:cNvSpPr>
          <p:nvPr/>
        </p:nvSpPr>
        <p:spPr bwMode="auto">
          <a:xfrm>
            <a:off x="7678724" y="5814385"/>
            <a:ext cx="997732" cy="357188"/>
          </a:xfrm>
          <a:prstGeom prst="flowChartTerminator">
            <a:avLst/>
          </a:prstGeom>
          <a:solidFill>
            <a:srgbClr val="FFC000"/>
          </a:solidFill>
          <a:ln w="9525" algn="ctr">
            <a:solidFill>
              <a:schemeClr val="tx1"/>
            </a:solidFill>
            <a:round/>
            <a:headEnd/>
            <a:tailEnd/>
          </a:ln>
        </p:spPr>
        <p:txBody>
          <a:bodyPr anchor="ctr" anchorCtr="1"/>
          <a:lstStyle/>
          <a:p>
            <a:pPr algn="ctr"/>
            <a:r>
              <a:rPr lang="zh-CN" altLang="en-US" sz="1400" b="1" dirty="0">
                <a:latin typeface="楷体_GB2312" pitchFamily="49" charset="-122"/>
                <a:ea typeface="楷体_GB2312" pitchFamily="49" charset="-122"/>
              </a:rPr>
              <a:t>加工完成</a:t>
            </a:r>
          </a:p>
        </p:txBody>
      </p:sp>
      <p:cxnSp>
        <p:nvCxnSpPr>
          <p:cNvPr id="136" name="直接箭头连接符 135"/>
          <p:cNvCxnSpPr>
            <a:cxnSpLocks noChangeShapeType="1"/>
            <a:stCxn id="119" idx="6"/>
            <a:endCxn id="138" idx="2"/>
          </p:cNvCxnSpPr>
          <p:nvPr/>
        </p:nvCxnSpPr>
        <p:spPr bwMode="auto">
          <a:xfrm>
            <a:off x="3450171" y="5987386"/>
            <a:ext cx="482895"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137" name="TextBox 170"/>
          <p:cNvSpPr txBox="1">
            <a:spLocks noChangeArrowheads="1"/>
          </p:cNvSpPr>
          <p:nvPr/>
        </p:nvSpPr>
        <p:spPr bwMode="auto">
          <a:xfrm>
            <a:off x="3623208" y="5589240"/>
            <a:ext cx="856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err="1" smtClean="0">
                <a:cs typeface="Times New Roman" pitchFamily="18" charset="0"/>
              </a:rPr>
              <a:t>incache</a:t>
            </a:r>
            <a:endParaRPr lang="zh-CN" altLang="en-US" sz="1400" dirty="0">
              <a:cs typeface="Times New Roman" pitchFamily="18" charset="0"/>
            </a:endParaRPr>
          </a:p>
        </p:txBody>
      </p:sp>
      <p:sp>
        <p:nvSpPr>
          <p:cNvPr id="138" name="椭圆 67"/>
          <p:cNvSpPr>
            <a:spLocks noChangeArrowheads="1"/>
          </p:cNvSpPr>
          <p:nvPr/>
        </p:nvSpPr>
        <p:spPr bwMode="auto">
          <a:xfrm>
            <a:off x="3933066" y="5880230"/>
            <a:ext cx="214313" cy="214312"/>
          </a:xfrm>
          <a:prstGeom prst="ellipse">
            <a:avLst/>
          </a:prstGeom>
          <a:solidFill>
            <a:srgbClr val="92D050"/>
          </a:solidFill>
          <a:ln w="9525" algn="ctr">
            <a:solidFill>
              <a:schemeClr val="tx1"/>
            </a:solidFill>
            <a:round/>
            <a:headEnd/>
            <a:tailEnd/>
          </a:ln>
        </p:spPr>
        <p:txBody>
          <a:bodyPr/>
          <a:lstStyle/>
          <a:p>
            <a:pPr algn="ctr"/>
            <a:endParaRPr lang="zh-CN" altLang="en-US" sz="1400"/>
          </a:p>
        </p:txBody>
      </p:sp>
      <p:sp>
        <p:nvSpPr>
          <p:cNvPr id="139" name="椭圆 138"/>
          <p:cNvSpPr>
            <a:spLocks noChangeArrowheads="1"/>
          </p:cNvSpPr>
          <p:nvPr/>
        </p:nvSpPr>
        <p:spPr bwMode="auto">
          <a:xfrm>
            <a:off x="4746380" y="5880230"/>
            <a:ext cx="214313" cy="214312"/>
          </a:xfrm>
          <a:prstGeom prst="ellipse">
            <a:avLst/>
          </a:prstGeom>
          <a:solidFill>
            <a:schemeClr val="accent2"/>
          </a:solidFill>
          <a:ln w="9525" algn="ctr">
            <a:solidFill>
              <a:schemeClr val="tx1"/>
            </a:solidFill>
            <a:round/>
            <a:headEnd/>
            <a:tailEnd/>
          </a:ln>
        </p:spPr>
        <p:txBody>
          <a:bodyPr/>
          <a:lstStyle/>
          <a:p>
            <a:pPr algn="ctr"/>
            <a:endParaRPr lang="zh-CN" altLang="en-US" sz="1400"/>
          </a:p>
        </p:txBody>
      </p:sp>
      <p:cxnSp>
        <p:nvCxnSpPr>
          <p:cNvPr id="140" name="直接箭头连接符 139"/>
          <p:cNvCxnSpPr>
            <a:cxnSpLocks noChangeShapeType="1"/>
            <a:stCxn id="138" idx="6"/>
            <a:endCxn id="139" idx="2"/>
          </p:cNvCxnSpPr>
          <p:nvPr/>
        </p:nvCxnSpPr>
        <p:spPr bwMode="auto">
          <a:xfrm>
            <a:off x="4147379" y="5987386"/>
            <a:ext cx="599001"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141" name="TextBox 170"/>
          <p:cNvSpPr txBox="1">
            <a:spLocks noChangeArrowheads="1"/>
          </p:cNvSpPr>
          <p:nvPr/>
        </p:nvSpPr>
        <p:spPr bwMode="auto">
          <a:xfrm>
            <a:off x="4373361" y="5589240"/>
            <a:ext cx="9811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smtClean="0">
                <a:cs typeface="Times New Roman" pitchFamily="18" charset="0"/>
              </a:rPr>
              <a:t>processing</a:t>
            </a:r>
            <a:endParaRPr lang="zh-CN" altLang="en-US" sz="1400" dirty="0">
              <a:cs typeface="Times New Roman" pitchFamily="18" charset="0"/>
            </a:endParaRPr>
          </a:p>
        </p:txBody>
      </p:sp>
      <p:sp>
        <p:nvSpPr>
          <p:cNvPr id="142" name="TextBox 170"/>
          <p:cNvSpPr txBox="1">
            <a:spLocks noChangeArrowheads="1"/>
          </p:cNvSpPr>
          <p:nvPr/>
        </p:nvSpPr>
        <p:spPr bwMode="auto">
          <a:xfrm>
            <a:off x="5273466" y="5589240"/>
            <a:ext cx="885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err="1" smtClean="0">
                <a:cs typeface="Times New Roman" pitchFamily="18" charset="0"/>
              </a:rPr>
              <a:t>outcache</a:t>
            </a:r>
            <a:endParaRPr lang="zh-CN" altLang="en-US" sz="1400" dirty="0">
              <a:cs typeface="Times New Roman" pitchFamily="18" charset="0"/>
            </a:endParaRPr>
          </a:p>
        </p:txBody>
      </p:sp>
      <p:sp>
        <p:nvSpPr>
          <p:cNvPr id="143" name="椭圆 142"/>
          <p:cNvSpPr>
            <a:spLocks noChangeArrowheads="1"/>
          </p:cNvSpPr>
          <p:nvPr/>
        </p:nvSpPr>
        <p:spPr bwMode="auto">
          <a:xfrm>
            <a:off x="5609140" y="5880230"/>
            <a:ext cx="214313" cy="214312"/>
          </a:xfrm>
          <a:prstGeom prst="ellipse">
            <a:avLst/>
          </a:prstGeom>
          <a:solidFill>
            <a:schemeClr val="accent5"/>
          </a:solidFill>
          <a:ln w="9525" algn="ctr">
            <a:solidFill>
              <a:schemeClr val="tx1"/>
            </a:solidFill>
            <a:round/>
            <a:headEnd/>
            <a:tailEnd/>
          </a:ln>
        </p:spPr>
        <p:txBody>
          <a:bodyPr/>
          <a:lstStyle/>
          <a:p>
            <a:pPr algn="ctr"/>
            <a:endParaRPr lang="zh-CN" altLang="en-US" sz="1400"/>
          </a:p>
        </p:txBody>
      </p:sp>
      <p:cxnSp>
        <p:nvCxnSpPr>
          <p:cNvPr id="144" name="直接箭头连接符 143"/>
          <p:cNvCxnSpPr>
            <a:cxnSpLocks noChangeShapeType="1"/>
            <a:stCxn id="139" idx="6"/>
            <a:endCxn id="143" idx="2"/>
          </p:cNvCxnSpPr>
          <p:nvPr/>
        </p:nvCxnSpPr>
        <p:spPr bwMode="auto">
          <a:xfrm>
            <a:off x="4960693" y="5987386"/>
            <a:ext cx="648447"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159" name="TextBox 170"/>
          <p:cNvSpPr txBox="1">
            <a:spLocks noChangeArrowheads="1"/>
          </p:cNvSpPr>
          <p:nvPr/>
        </p:nvSpPr>
        <p:spPr bwMode="auto">
          <a:xfrm>
            <a:off x="6731545" y="5594833"/>
            <a:ext cx="885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err="1" smtClean="0">
                <a:cs typeface="Times New Roman" pitchFamily="18" charset="0"/>
              </a:rPr>
              <a:t>outcache</a:t>
            </a:r>
            <a:endParaRPr lang="zh-CN" altLang="en-US" sz="1400" dirty="0">
              <a:cs typeface="Times New Roman" pitchFamily="18" charset="0"/>
            </a:endParaRPr>
          </a:p>
        </p:txBody>
      </p:sp>
      <p:sp>
        <p:nvSpPr>
          <p:cNvPr id="160" name="椭圆 159"/>
          <p:cNvSpPr>
            <a:spLocks noChangeArrowheads="1"/>
          </p:cNvSpPr>
          <p:nvPr/>
        </p:nvSpPr>
        <p:spPr bwMode="auto">
          <a:xfrm>
            <a:off x="7067219" y="5885823"/>
            <a:ext cx="214313" cy="214312"/>
          </a:xfrm>
          <a:prstGeom prst="ellipse">
            <a:avLst/>
          </a:prstGeom>
          <a:solidFill>
            <a:schemeClr val="accent5"/>
          </a:solidFill>
          <a:ln w="9525" algn="ctr">
            <a:solidFill>
              <a:schemeClr val="tx1"/>
            </a:solidFill>
            <a:round/>
            <a:headEnd/>
            <a:tailEnd/>
          </a:ln>
        </p:spPr>
        <p:txBody>
          <a:bodyPr/>
          <a:lstStyle/>
          <a:p>
            <a:pPr algn="ctr"/>
            <a:endParaRPr lang="zh-CN" altLang="en-US" sz="1400"/>
          </a:p>
        </p:txBody>
      </p:sp>
      <p:cxnSp>
        <p:nvCxnSpPr>
          <p:cNvPr id="161" name="直接箭头连接符 160"/>
          <p:cNvCxnSpPr>
            <a:cxnSpLocks noChangeShapeType="1"/>
          </p:cNvCxnSpPr>
          <p:nvPr/>
        </p:nvCxnSpPr>
        <p:spPr bwMode="auto">
          <a:xfrm>
            <a:off x="5823453" y="5987386"/>
            <a:ext cx="446048"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cxnSp>
        <p:nvCxnSpPr>
          <p:cNvPr id="162" name="直接箭头连接符 161"/>
          <p:cNvCxnSpPr>
            <a:cxnSpLocks noChangeShapeType="1"/>
          </p:cNvCxnSpPr>
          <p:nvPr/>
        </p:nvCxnSpPr>
        <p:spPr bwMode="auto">
          <a:xfrm>
            <a:off x="6621171" y="5992979"/>
            <a:ext cx="446048"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115" name="TextBox 114"/>
          <p:cNvSpPr txBox="1"/>
          <p:nvPr/>
        </p:nvSpPr>
        <p:spPr>
          <a:xfrm>
            <a:off x="6215496" y="5724208"/>
            <a:ext cx="415498" cy="369332"/>
          </a:xfrm>
          <a:prstGeom prst="rect">
            <a:avLst/>
          </a:prstGeom>
          <a:noFill/>
        </p:spPr>
        <p:txBody>
          <a:bodyPr wrap="none" rtlCol="0">
            <a:spAutoFit/>
          </a:bodyPr>
          <a:lstStyle/>
          <a:p>
            <a:r>
              <a:rPr lang="en-US" altLang="zh-CN" dirty="0" smtClean="0"/>
              <a:t>…</a:t>
            </a:r>
            <a:endParaRPr lang="zh-CN" altLang="en-US" dirty="0"/>
          </a:p>
        </p:txBody>
      </p:sp>
      <p:cxnSp>
        <p:nvCxnSpPr>
          <p:cNvPr id="163" name="直接箭头连接符 162"/>
          <p:cNvCxnSpPr>
            <a:cxnSpLocks noChangeShapeType="1"/>
            <a:stCxn id="160" idx="6"/>
            <a:endCxn id="127" idx="1"/>
          </p:cNvCxnSpPr>
          <p:nvPr/>
        </p:nvCxnSpPr>
        <p:spPr bwMode="auto">
          <a:xfrm>
            <a:off x="7281532" y="5992979"/>
            <a:ext cx="397192" cy="0"/>
          </a:xfrm>
          <a:prstGeom prst="straightConnector1">
            <a:avLst/>
          </a:prstGeom>
          <a:noFill/>
          <a:ln w="12700" algn="ctr">
            <a:solidFill>
              <a:schemeClr val="tx1"/>
            </a:solidFill>
            <a:round/>
            <a:headEnd/>
            <a:tailEnd type="triangle" w="sm" len="lg"/>
          </a:ln>
          <a:extLst>
            <a:ext uri="{909E8E84-426E-40DD-AFC4-6F175D3DCCD1}">
              <a14:hiddenFill xmlns:a14="http://schemas.microsoft.com/office/drawing/2010/main">
                <a:noFill/>
              </a14:hiddenFill>
            </a:ext>
          </a:extLst>
        </p:spPr>
      </p:cxnSp>
      <p:sp>
        <p:nvSpPr>
          <p:cNvPr id="122" name="圆角矩形 121"/>
          <p:cNvSpPr/>
          <p:nvPr/>
        </p:nvSpPr>
        <p:spPr>
          <a:xfrm>
            <a:off x="1403648" y="5594833"/>
            <a:ext cx="2267515" cy="642479"/>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圆角矩形 163"/>
          <p:cNvSpPr/>
          <p:nvPr/>
        </p:nvSpPr>
        <p:spPr>
          <a:xfrm>
            <a:off x="3773620" y="5581370"/>
            <a:ext cx="2267515" cy="642479"/>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圆角矩形 164"/>
          <p:cNvSpPr/>
          <p:nvPr/>
        </p:nvSpPr>
        <p:spPr>
          <a:xfrm>
            <a:off x="6516216" y="5589240"/>
            <a:ext cx="1019614" cy="642479"/>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TextBox 170"/>
          <p:cNvSpPr txBox="1">
            <a:spLocks noChangeArrowheads="1"/>
          </p:cNvSpPr>
          <p:nvPr/>
        </p:nvSpPr>
        <p:spPr bwMode="auto">
          <a:xfrm>
            <a:off x="1696657" y="6237312"/>
            <a:ext cx="168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smtClean="0">
                <a:cs typeface="Times New Roman" pitchFamily="18" charset="0"/>
              </a:rPr>
              <a:t>Machine1-process1</a:t>
            </a:r>
            <a:endParaRPr lang="zh-CN" altLang="en-US" sz="1400" dirty="0">
              <a:cs typeface="Times New Roman" pitchFamily="18" charset="0"/>
            </a:endParaRPr>
          </a:p>
        </p:txBody>
      </p:sp>
      <p:sp>
        <p:nvSpPr>
          <p:cNvPr id="167" name="TextBox 170"/>
          <p:cNvSpPr txBox="1">
            <a:spLocks noChangeArrowheads="1"/>
          </p:cNvSpPr>
          <p:nvPr/>
        </p:nvSpPr>
        <p:spPr bwMode="auto">
          <a:xfrm>
            <a:off x="4066629" y="6231719"/>
            <a:ext cx="16814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1400" dirty="0" smtClean="0">
                <a:cs typeface="Times New Roman" pitchFamily="18" charset="0"/>
              </a:rPr>
              <a:t>Machine2-process2</a:t>
            </a:r>
            <a:endParaRPr lang="zh-CN" altLang="en-US" sz="1400" dirty="0">
              <a:cs typeface="Times New Roman" pitchFamily="18" charset="0"/>
            </a:endParaRPr>
          </a:p>
        </p:txBody>
      </p:sp>
    </p:spTree>
    <p:extLst>
      <p:ext uri="{BB962C8B-B14F-4D97-AF65-F5344CB8AC3E}">
        <p14:creationId xmlns:p14="http://schemas.microsoft.com/office/powerpoint/2010/main" val="97950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3 RFID</a:t>
            </a:r>
            <a:r>
              <a:rPr lang="zh-CN" altLang="en-US" dirty="0"/>
              <a:t>工序监控工作原理</a:t>
            </a:r>
          </a:p>
        </p:txBody>
      </p:sp>
      <p:grpSp>
        <p:nvGrpSpPr>
          <p:cNvPr id="64" name="组合 63"/>
          <p:cNvGrpSpPr/>
          <p:nvPr/>
        </p:nvGrpSpPr>
        <p:grpSpPr>
          <a:xfrm>
            <a:off x="556935" y="1340768"/>
            <a:ext cx="7615465" cy="4302820"/>
            <a:chOff x="1403648" y="2121823"/>
            <a:chExt cx="5921698" cy="2473338"/>
          </a:xfrm>
        </p:grpSpPr>
        <p:pic>
          <p:nvPicPr>
            <p:cNvPr id="32"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813" b="21403"/>
            <a:stretch/>
          </p:blipFill>
          <p:spPr bwMode="auto">
            <a:xfrm>
              <a:off x="1403648" y="2157161"/>
              <a:ext cx="5921698" cy="2046007"/>
            </a:xfrm>
            <a:prstGeom prst="rect">
              <a:avLst/>
            </a:prstGeom>
            <a:noFill/>
            <a:ln>
              <a:noFill/>
            </a:ln>
            <a:effectLst>
              <a:outerShdw dist="35921" dir="2700000" algn="ctr" rotWithShape="0">
                <a:schemeClr val="bg2"/>
              </a:outerShdw>
              <a:reflection endPos="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矩形 32"/>
            <p:cNvSpPr/>
            <p:nvPr/>
          </p:nvSpPr>
          <p:spPr>
            <a:xfrm>
              <a:off x="6444208" y="2661217"/>
              <a:ext cx="576064" cy="518947"/>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矩形 33"/>
            <p:cNvSpPr/>
            <p:nvPr/>
          </p:nvSpPr>
          <p:spPr>
            <a:xfrm>
              <a:off x="5364088" y="2661215"/>
              <a:ext cx="288032" cy="36004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矩形 34"/>
            <p:cNvSpPr/>
            <p:nvPr/>
          </p:nvSpPr>
          <p:spPr>
            <a:xfrm>
              <a:off x="4932040" y="2661217"/>
              <a:ext cx="288032" cy="259473"/>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矩形 35"/>
            <p:cNvSpPr/>
            <p:nvPr/>
          </p:nvSpPr>
          <p:spPr>
            <a:xfrm>
              <a:off x="4139952" y="2594469"/>
              <a:ext cx="288032" cy="24676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矩形 36"/>
            <p:cNvSpPr/>
            <p:nvPr/>
          </p:nvSpPr>
          <p:spPr>
            <a:xfrm>
              <a:off x="3568402" y="2594470"/>
              <a:ext cx="288032" cy="246768"/>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 name="矩形 37"/>
            <p:cNvSpPr/>
            <p:nvPr/>
          </p:nvSpPr>
          <p:spPr>
            <a:xfrm>
              <a:off x="1907704" y="2661217"/>
              <a:ext cx="288032" cy="25947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9" name="矩形 38"/>
            <p:cNvSpPr/>
            <p:nvPr/>
          </p:nvSpPr>
          <p:spPr>
            <a:xfrm>
              <a:off x="5549018" y="3079673"/>
              <a:ext cx="2160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 name="矩形 39"/>
            <p:cNvSpPr/>
            <p:nvPr/>
          </p:nvSpPr>
          <p:spPr>
            <a:xfrm>
              <a:off x="2936365" y="2836005"/>
              <a:ext cx="288032" cy="36004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1" name="矩形 40"/>
            <p:cNvSpPr/>
            <p:nvPr/>
          </p:nvSpPr>
          <p:spPr>
            <a:xfrm>
              <a:off x="4423278" y="2905765"/>
              <a:ext cx="234231" cy="2313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42" name="直接连接符 41"/>
            <p:cNvCxnSpPr>
              <a:endCxn id="45" idx="0"/>
            </p:cNvCxnSpPr>
            <p:nvPr/>
          </p:nvCxnSpPr>
          <p:spPr>
            <a:xfrm flipH="1">
              <a:off x="6235442" y="3180163"/>
              <a:ext cx="498326" cy="45720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45" idx="0"/>
            </p:cNvCxnSpPr>
            <p:nvPr/>
          </p:nvCxnSpPr>
          <p:spPr>
            <a:xfrm>
              <a:off x="5076056" y="2941693"/>
              <a:ext cx="1159386" cy="69567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705934" y="2839207"/>
              <a:ext cx="2529508" cy="798156"/>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TextBox 21"/>
            <p:cNvSpPr txBox="1"/>
            <p:nvPr/>
          </p:nvSpPr>
          <p:spPr>
            <a:xfrm>
              <a:off x="5912276" y="3637363"/>
              <a:ext cx="646331" cy="276999"/>
            </a:xfrm>
            <a:prstGeom prst="rect">
              <a:avLst/>
            </a:prstGeom>
            <a:solidFill>
              <a:schemeClr val="accent5">
                <a:lumMod val="40000"/>
                <a:lumOff val="60000"/>
              </a:schemeClr>
            </a:solidFill>
          </p:spPr>
          <p:txBody>
            <a:bodyPr wrap="none" rtlCol="0">
              <a:spAutoFit/>
            </a:bodyPr>
            <a:lstStyle/>
            <a:p>
              <a:r>
                <a:rPr lang="zh-CN" altLang="en-US" sz="1200" dirty="0" smtClean="0"/>
                <a:t>入缓存</a:t>
              </a:r>
              <a:endParaRPr lang="zh-CN" altLang="en-US" sz="1200" dirty="0"/>
            </a:p>
          </p:txBody>
        </p:sp>
        <p:cxnSp>
          <p:nvCxnSpPr>
            <p:cNvPr id="46" name="直接连接符 45"/>
            <p:cNvCxnSpPr>
              <a:stCxn id="40" idx="2"/>
            </p:cNvCxnSpPr>
            <p:nvPr/>
          </p:nvCxnSpPr>
          <p:spPr>
            <a:xfrm>
              <a:off x="3080381" y="3196046"/>
              <a:ext cx="881313" cy="591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3995936" y="3147775"/>
              <a:ext cx="473751" cy="6588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3995937" y="3272887"/>
              <a:ext cx="1553081" cy="533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25"/>
            <p:cNvSpPr txBox="1"/>
            <p:nvPr/>
          </p:nvSpPr>
          <p:spPr>
            <a:xfrm>
              <a:off x="3595826" y="3817291"/>
              <a:ext cx="646331" cy="276999"/>
            </a:xfrm>
            <a:prstGeom prst="rect">
              <a:avLst/>
            </a:prstGeom>
            <a:solidFill>
              <a:schemeClr val="accent2">
                <a:lumMod val="40000"/>
                <a:lumOff val="60000"/>
              </a:schemeClr>
            </a:solidFill>
          </p:spPr>
          <p:txBody>
            <a:bodyPr wrap="none" rtlCol="0">
              <a:spAutoFit/>
            </a:bodyPr>
            <a:lstStyle/>
            <a:p>
              <a:r>
                <a:rPr lang="zh-CN" altLang="en-US" sz="1200" dirty="0" smtClean="0"/>
                <a:t>加工中</a:t>
              </a:r>
              <a:endParaRPr lang="zh-CN" altLang="en-US" sz="1200" dirty="0"/>
            </a:p>
          </p:txBody>
        </p:sp>
        <p:cxnSp>
          <p:nvCxnSpPr>
            <p:cNvPr id="50" name="直接连接符 49"/>
            <p:cNvCxnSpPr>
              <a:stCxn id="38" idx="3"/>
              <a:endCxn id="53" idx="2"/>
            </p:cNvCxnSpPr>
            <p:nvPr/>
          </p:nvCxnSpPr>
          <p:spPr>
            <a:xfrm flipV="1">
              <a:off x="2195736" y="2434160"/>
              <a:ext cx="1611179" cy="35679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4" idx="0"/>
              <a:endCxn id="53" idx="2"/>
            </p:cNvCxnSpPr>
            <p:nvPr/>
          </p:nvCxnSpPr>
          <p:spPr>
            <a:xfrm flipH="1" flipV="1">
              <a:off x="3806915" y="2434160"/>
              <a:ext cx="1701189" cy="22705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6" idx="0"/>
              <a:endCxn id="53" idx="2"/>
            </p:cNvCxnSpPr>
            <p:nvPr/>
          </p:nvCxnSpPr>
          <p:spPr>
            <a:xfrm flipH="1" flipV="1">
              <a:off x="3806915" y="2434160"/>
              <a:ext cx="477053" cy="16030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29"/>
            <p:cNvSpPr txBox="1"/>
            <p:nvPr/>
          </p:nvSpPr>
          <p:spPr>
            <a:xfrm>
              <a:off x="3483749" y="2157161"/>
              <a:ext cx="646331" cy="276999"/>
            </a:xfrm>
            <a:prstGeom prst="rect">
              <a:avLst/>
            </a:prstGeom>
            <a:solidFill>
              <a:schemeClr val="accent3">
                <a:lumMod val="60000"/>
                <a:lumOff val="40000"/>
              </a:schemeClr>
            </a:solidFill>
          </p:spPr>
          <p:txBody>
            <a:bodyPr wrap="none" rtlCol="0">
              <a:spAutoFit/>
            </a:bodyPr>
            <a:lstStyle/>
            <a:p>
              <a:r>
                <a:rPr lang="zh-CN" altLang="en-US" sz="1200" dirty="0" smtClean="0"/>
                <a:t>出缓存</a:t>
              </a:r>
              <a:endParaRPr lang="zh-CN" altLang="en-US" sz="1200" dirty="0"/>
            </a:p>
          </p:txBody>
        </p:sp>
        <p:cxnSp>
          <p:nvCxnSpPr>
            <p:cNvPr id="54" name="直接连接符 53"/>
            <p:cNvCxnSpPr>
              <a:endCxn id="32" idx="0"/>
            </p:cNvCxnSpPr>
            <p:nvPr/>
          </p:nvCxnSpPr>
          <p:spPr>
            <a:xfrm>
              <a:off x="3464098" y="2157161"/>
              <a:ext cx="900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2771800" y="2157161"/>
              <a:ext cx="138300" cy="3879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580130" y="2121823"/>
              <a:ext cx="50147" cy="3123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6004609" y="2121823"/>
              <a:ext cx="73869" cy="79886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Box 34"/>
            <p:cNvSpPr txBox="1"/>
            <p:nvPr/>
          </p:nvSpPr>
          <p:spPr>
            <a:xfrm>
              <a:off x="3640545" y="4365171"/>
              <a:ext cx="1340212" cy="229990"/>
            </a:xfrm>
            <a:prstGeom prst="rect">
              <a:avLst/>
            </a:prstGeom>
            <a:solidFill>
              <a:schemeClr val="bg1"/>
            </a:solidFill>
          </p:spPr>
          <p:txBody>
            <a:bodyPr wrap="none" rtlCol="0">
              <a:spAutoFit/>
            </a:bodyPr>
            <a:lstStyle/>
            <a:p>
              <a:r>
                <a:rPr lang="zh-CN" altLang="en-US" sz="2000" b="1" dirty="0" smtClean="0"/>
                <a:t>车间实际布局</a:t>
              </a:r>
              <a:endParaRPr lang="zh-CN" altLang="en-US" sz="2000" b="1" dirty="0"/>
            </a:p>
          </p:txBody>
        </p:sp>
      </p:grpSp>
    </p:spTree>
    <p:extLst>
      <p:ext uri="{BB962C8B-B14F-4D97-AF65-F5344CB8AC3E}">
        <p14:creationId xmlns:p14="http://schemas.microsoft.com/office/powerpoint/2010/main" val="201425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p:txBody>
          <a:bodyPr>
            <a:normAutofit fontScale="90000"/>
          </a:bodyPr>
          <a:lstStyle/>
          <a:p>
            <a:r>
              <a:rPr lang="en-US" altLang="zh-CN" dirty="0"/>
              <a:t>FID</a:t>
            </a:r>
            <a:r>
              <a:rPr lang="zh-CN" altLang="en-US" dirty="0"/>
              <a:t>工序监控实验</a:t>
            </a:r>
            <a:r>
              <a:rPr lang="zh-CN" altLang="en-US" dirty="0" smtClean="0"/>
              <a:t>流程</a:t>
            </a:r>
            <a:endParaRPr lang="zh-CN" altLang="en-US" dirty="0"/>
          </a:p>
        </p:txBody>
      </p:sp>
      <p:graphicFrame>
        <p:nvGraphicFramePr>
          <p:cNvPr id="94" name="表格 93"/>
          <p:cNvGraphicFramePr>
            <a:graphicFrameLocks noGrp="1"/>
          </p:cNvGraphicFramePr>
          <p:nvPr>
            <p:extLst>
              <p:ext uri="{D42A27DB-BD31-4B8C-83A1-F6EECF244321}">
                <p14:modId xmlns:p14="http://schemas.microsoft.com/office/powerpoint/2010/main" val="997829158"/>
              </p:ext>
            </p:extLst>
          </p:nvPr>
        </p:nvGraphicFramePr>
        <p:xfrm>
          <a:off x="442751" y="1628800"/>
          <a:ext cx="8424936" cy="4956362"/>
        </p:xfrm>
        <a:graphic>
          <a:graphicData uri="http://schemas.openxmlformats.org/drawingml/2006/table">
            <a:tbl>
              <a:tblPr firstRow="1" bandRow="1">
                <a:tableStyleId>{7DF18680-E054-41AD-8BC1-D1AEF772440D}</a:tableStyleId>
              </a:tblPr>
              <a:tblGrid>
                <a:gridCol w="2808312"/>
                <a:gridCol w="2808312"/>
                <a:gridCol w="2808312"/>
              </a:tblGrid>
              <a:tr h="432048">
                <a:tc>
                  <a:txBody>
                    <a:bodyPr/>
                    <a:lstStyle/>
                    <a:p>
                      <a:r>
                        <a:rPr lang="zh-CN" altLang="en-US" dirty="0" smtClean="0"/>
                        <a:t>跟踪布局</a:t>
                      </a:r>
                      <a:endParaRPr lang="zh-CN" altLang="en-US" dirty="0"/>
                    </a:p>
                  </a:txBody>
                  <a:tcPr/>
                </a:tc>
                <a:tc>
                  <a:txBody>
                    <a:bodyPr/>
                    <a:lstStyle/>
                    <a:p>
                      <a:r>
                        <a:rPr lang="zh-CN" altLang="en-US" dirty="0" smtClean="0"/>
                        <a:t>实时追踪</a:t>
                      </a:r>
                      <a:endParaRPr lang="zh-CN" altLang="en-US" dirty="0"/>
                    </a:p>
                  </a:txBody>
                  <a:tcPr/>
                </a:tc>
                <a:tc>
                  <a:txBody>
                    <a:bodyPr/>
                    <a:lstStyle/>
                    <a:p>
                      <a:r>
                        <a:rPr lang="zh-CN" altLang="en-US" dirty="0" smtClean="0"/>
                        <a:t>统计管理</a:t>
                      </a:r>
                      <a:endParaRPr lang="zh-CN" altLang="en-US" dirty="0"/>
                    </a:p>
                  </a:txBody>
                  <a:tcPr/>
                </a:tc>
              </a:tr>
              <a:tr h="452431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2" name="文本框 1"/>
          <p:cNvSpPr txBox="1"/>
          <p:nvPr/>
        </p:nvSpPr>
        <p:spPr>
          <a:xfrm>
            <a:off x="467544" y="1052736"/>
            <a:ext cx="6417141" cy="369332"/>
          </a:xfrm>
          <a:prstGeom prst="rect">
            <a:avLst/>
          </a:prstGeom>
          <a:noFill/>
        </p:spPr>
        <p:txBody>
          <a:bodyPr wrap="none" rtlCol="0">
            <a:spAutoFit/>
          </a:bodyPr>
          <a:lstStyle/>
          <a:p>
            <a:r>
              <a:rPr lang="zh-CN" altLang="en-US" dirty="0" smtClean="0"/>
              <a:t>实验工具：</a:t>
            </a:r>
            <a:r>
              <a:rPr lang="en-US" altLang="zh-CN" dirty="0" smtClean="0"/>
              <a:t>RFID</a:t>
            </a:r>
            <a:r>
              <a:rPr lang="zh-CN" altLang="en-US" dirty="0" smtClean="0"/>
              <a:t>工序监控</a:t>
            </a:r>
            <a:r>
              <a:rPr lang="en-US" altLang="zh-CN" dirty="0" smtClean="0"/>
              <a:t>App</a:t>
            </a:r>
            <a:r>
              <a:rPr lang="zh-CN" altLang="en-US" dirty="0" smtClean="0"/>
              <a:t>、机床</a:t>
            </a:r>
            <a:r>
              <a:rPr lang="en-US" altLang="zh-CN" dirty="0" smtClean="0"/>
              <a:t>3</a:t>
            </a:r>
            <a:r>
              <a:rPr lang="zh-CN" altLang="en-US" dirty="0" smtClean="0"/>
              <a:t>台、</a:t>
            </a:r>
            <a:r>
              <a:rPr lang="en-US" altLang="zh-CN" dirty="0"/>
              <a:t>RFID</a:t>
            </a:r>
            <a:r>
              <a:rPr lang="zh-CN" altLang="en-US" dirty="0" smtClean="0"/>
              <a:t>设备及标签。</a:t>
            </a:r>
            <a:endParaRPr lang="zh-CN" altLang="en-US" dirty="0"/>
          </a:p>
        </p:txBody>
      </p:sp>
      <p:sp>
        <p:nvSpPr>
          <p:cNvPr id="4" name="矩形 3"/>
          <p:cNvSpPr/>
          <p:nvPr/>
        </p:nvSpPr>
        <p:spPr>
          <a:xfrm>
            <a:off x="611560" y="2262718"/>
            <a:ext cx="86409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添加机床</a:t>
            </a:r>
            <a:endParaRPr lang="zh-CN" altLang="en-US" sz="1200" dirty="0"/>
          </a:p>
        </p:txBody>
      </p:sp>
      <p:sp>
        <p:nvSpPr>
          <p:cNvPr id="6" name="矩形 5"/>
          <p:cNvSpPr/>
          <p:nvPr/>
        </p:nvSpPr>
        <p:spPr>
          <a:xfrm>
            <a:off x="1991550" y="2262718"/>
            <a:ext cx="86409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添加</a:t>
            </a:r>
            <a:r>
              <a:rPr lang="en-US" altLang="zh-CN" sz="1200" dirty="0" smtClean="0"/>
              <a:t>RFID</a:t>
            </a:r>
            <a:endParaRPr lang="zh-CN" altLang="en-US" sz="1200" dirty="0"/>
          </a:p>
        </p:txBody>
      </p:sp>
      <p:sp>
        <p:nvSpPr>
          <p:cNvPr id="7" name="矩形 6"/>
          <p:cNvSpPr/>
          <p:nvPr/>
        </p:nvSpPr>
        <p:spPr>
          <a:xfrm>
            <a:off x="1049916" y="2766774"/>
            <a:ext cx="145277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机床与</a:t>
            </a:r>
            <a:r>
              <a:rPr lang="en-US" altLang="zh-CN" sz="1200" dirty="0" smtClean="0"/>
              <a:t>RFID</a:t>
            </a:r>
            <a:r>
              <a:rPr lang="zh-CN" altLang="en-US" sz="1200" dirty="0" smtClean="0"/>
              <a:t>绑定</a:t>
            </a:r>
            <a:endParaRPr lang="zh-CN" altLang="en-US" sz="1200" dirty="0"/>
          </a:p>
        </p:txBody>
      </p:sp>
      <p:sp>
        <p:nvSpPr>
          <p:cNvPr id="8" name="矩形 7"/>
          <p:cNvSpPr/>
          <p:nvPr/>
        </p:nvSpPr>
        <p:spPr>
          <a:xfrm>
            <a:off x="754454" y="3658356"/>
            <a:ext cx="221076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查看机床与</a:t>
            </a:r>
            <a:r>
              <a:rPr lang="en-US" altLang="zh-CN" sz="1200" dirty="0" smtClean="0"/>
              <a:t>RFID</a:t>
            </a:r>
            <a:r>
              <a:rPr lang="zh-CN" altLang="en-US" sz="1200" dirty="0" smtClean="0"/>
              <a:t>绑定情况</a:t>
            </a:r>
            <a:endParaRPr lang="zh-CN" altLang="en-US" sz="1200" dirty="0"/>
          </a:p>
        </p:txBody>
      </p:sp>
      <p:sp>
        <p:nvSpPr>
          <p:cNvPr id="9" name="矩形 8"/>
          <p:cNvSpPr/>
          <p:nvPr/>
        </p:nvSpPr>
        <p:spPr>
          <a:xfrm>
            <a:off x="3491880" y="4390176"/>
            <a:ext cx="144016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查看零件基本信息</a:t>
            </a:r>
            <a:endParaRPr lang="zh-CN" altLang="en-US" sz="1200" dirty="0"/>
          </a:p>
        </p:txBody>
      </p:sp>
      <p:sp>
        <p:nvSpPr>
          <p:cNvPr id="10" name="矩形 9"/>
          <p:cNvSpPr/>
          <p:nvPr/>
        </p:nvSpPr>
        <p:spPr>
          <a:xfrm>
            <a:off x="798747" y="4817196"/>
            <a:ext cx="2143579"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录入</a:t>
            </a:r>
            <a:r>
              <a:rPr lang="zh-CN" altLang="en-US" sz="1200" dirty="0" smtClean="0"/>
              <a:t>零件配置工序</a:t>
            </a:r>
            <a:endParaRPr lang="zh-CN" altLang="en-US" sz="1200" dirty="0"/>
          </a:p>
        </p:txBody>
      </p:sp>
      <p:sp>
        <p:nvSpPr>
          <p:cNvPr id="11" name="矩形 10"/>
          <p:cNvSpPr/>
          <p:nvPr/>
        </p:nvSpPr>
        <p:spPr>
          <a:xfrm>
            <a:off x="790414" y="6062352"/>
            <a:ext cx="2160241"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查看零件信息并与标签绑定</a:t>
            </a:r>
            <a:endParaRPr lang="zh-CN" altLang="en-US" sz="1200" dirty="0"/>
          </a:p>
        </p:txBody>
      </p:sp>
      <p:sp>
        <p:nvSpPr>
          <p:cNvPr id="5" name="矩形 4"/>
          <p:cNvSpPr/>
          <p:nvPr/>
        </p:nvSpPr>
        <p:spPr>
          <a:xfrm>
            <a:off x="540801" y="2177271"/>
            <a:ext cx="2592288"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22325" y="3165638"/>
            <a:ext cx="1829240" cy="307777"/>
          </a:xfrm>
          <a:prstGeom prst="rect">
            <a:avLst/>
          </a:prstGeom>
          <a:noFill/>
        </p:spPr>
        <p:txBody>
          <a:bodyPr wrap="square" rtlCol="0">
            <a:spAutoFit/>
          </a:bodyPr>
          <a:lstStyle/>
          <a:p>
            <a:r>
              <a:rPr lang="zh-CN" altLang="en-US" sz="1400" dirty="0" smtClean="0"/>
              <a:t>管理人员预先配置</a:t>
            </a:r>
            <a:endParaRPr lang="zh-CN" altLang="en-US" sz="1400" dirty="0"/>
          </a:p>
        </p:txBody>
      </p:sp>
      <p:sp>
        <p:nvSpPr>
          <p:cNvPr id="14" name="矩形 13"/>
          <p:cNvSpPr/>
          <p:nvPr/>
        </p:nvSpPr>
        <p:spPr>
          <a:xfrm>
            <a:off x="798746" y="5439774"/>
            <a:ext cx="2143579"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确定零件所有工序</a:t>
            </a:r>
            <a:endParaRPr lang="zh-CN" altLang="en-US" sz="1200" dirty="0"/>
          </a:p>
        </p:txBody>
      </p:sp>
      <p:sp>
        <p:nvSpPr>
          <p:cNvPr id="13" name="右大括号 12"/>
          <p:cNvSpPr/>
          <p:nvPr/>
        </p:nvSpPr>
        <p:spPr>
          <a:xfrm>
            <a:off x="2989697" y="5619794"/>
            <a:ext cx="286783" cy="62257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箭头连接符 15"/>
          <p:cNvCxnSpPr>
            <a:stCxn id="8" idx="2"/>
          </p:cNvCxnSpPr>
          <p:nvPr/>
        </p:nvCxnSpPr>
        <p:spPr>
          <a:xfrm>
            <a:off x="1859836" y="4018396"/>
            <a:ext cx="10698" cy="21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0" idx="0"/>
          </p:cNvCxnSpPr>
          <p:nvPr/>
        </p:nvCxnSpPr>
        <p:spPr>
          <a:xfrm>
            <a:off x="1859836" y="4623974"/>
            <a:ext cx="10701" cy="193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859836" y="5177236"/>
            <a:ext cx="0" cy="262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2"/>
            <a:endCxn id="11" idx="0"/>
          </p:cNvCxnSpPr>
          <p:nvPr/>
        </p:nvCxnSpPr>
        <p:spPr>
          <a:xfrm flipH="1">
            <a:off x="1870535" y="5799814"/>
            <a:ext cx="1" cy="262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右箭头 22"/>
          <p:cNvSpPr/>
          <p:nvPr/>
        </p:nvSpPr>
        <p:spPr>
          <a:xfrm>
            <a:off x="3347864" y="5659154"/>
            <a:ext cx="648072" cy="271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359304" y="6062352"/>
            <a:ext cx="3525381" cy="271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11960" y="5571043"/>
            <a:ext cx="122413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选择</a:t>
            </a:r>
            <a:r>
              <a:rPr lang="zh-CN" altLang="en-US" sz="1200" dirty="0" smtClean="0"/>
              <a:t>零件</a:t>
            </a:r>
            <a:endParaRPr lang="zh-CN" altLang="en-US" sz="1200" dirty="0"/>
          </a:p>
        </p:txBody>
      </p:sp>
      <p:sp>
        <p:nvSpPr>
          <p:cNvPr id="27" name="矩形 26"/>
          <p:cNvSpPr/>
          <p:nvPr/>
        </p:nvSpPr>
        <p:spPr>
          <a:xfrm>
            <a:off x="906854" y="4390176"/>
            <a:ext cx="221076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添加零件</a:t>
            </a:r>
            <a:endParaRPr lang="zh-CN" altLang="en-US" sz="1200" dirty="0"/>
          </a:p>
        </p:txBody>
      </p:sp>
      <p:sp>
        <p:nvSpPr>
          <p:cNvPr id="28" name="矩形 27"/>
          <p:cNvSpPr/>
          <p:nvPr/>
        </p:nvSpPr>
        <p:spPr>
          <a:xfrm>
            <a:off x="4499992" y="3311949"/>
            <a:ext cx="149068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实时工序信息显示</a:t>
            </a:r>
            <a:endParaRPr lang="zh-CN" altLang="en-US" sz="1200" dirty="0"/>
          </a:p>
        </p:txBody>
      </p:sp>
      <p:cxnSp>
        <p:nvCxnSpPr>
          <p:cNvPr id="29" name="直接箭头连接符 28"/>
          <p:cNvCxnSpPr/>
          <p:nvPr/>
        </p:nvCxnSpPr>
        <p:spPr>
          <a:xfrm flipV="1">
            <a:off x="4499992" y="4750216"/>
            <a:ext cx="0" cy="820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5297800" y="3686804"/>
            <a:ext cx="1800" cy="18546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544542" y="5456658"/>
            <a:ext cx="122413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选择</a:t>
            </a:r>
            <a:r>
              <a:rPr lang="zh-CN" altLang="en-US" sz="1200" dirty="0" smtClean="0"/>
              <a:t>零件</a:t>
            </a:r>
            <a:endParaRPr lang="zh-CN" altLang="en-US" sz="1200" dirty="0"/>
          </a:p>
        </p:txBody>
      </p:sp>
      <p:sp>
        <p:nvSpPr>
          <p:cNvPr id="35" name="矩形 34"/>
          <p:cNvSpPr/>
          <p:nvPr/>
        </p:nvSpPr>
        <p:spPr>
          <a:xfrm>
            <a:off x="7596336" y="6018296"/>
            <a:ext cx="122413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选择</a:t>
            </a:r>
            <a:r>
              <a:rPr lang="zh-CN" altLang="en-US" sz="1200" dirty="0"/>
              <a:t>机床</a:t>
            </a:r>
          </a:p>
        </p:txBody>
      </p:sp>
      <p:pic>
        <p:nvPicPr>
          <p:cNvPr id="36" name="图片 35"/>
          <p:cNvPicPr>
            <a:picLocks noChangeAspect="1"/>
          </p:cNvPicPr>
          <p:nvPr/>
        </p:nvPicPr>
        <p:blipFill>
          <a:blip r:embed="rId3"/>
          <a:stretch>
            <a:fillRect/>
          </a:stretch>
        </p:blipFill>
        <p:spPr>
          <a:xfrm>
            <a:off x="6893124" y="3126433"/>
            <a:ext cx="1493354" cy="1354437"/>
          </a:xfrm>
          <a:prstGeom prst="rect">
            <a:avLst/>
          </a:prstGeom>
        </p:spPr>
      </p:pic>
      <p:cxnSp>
        <p:nvCxnSpPr>
          <p:cNvPr id="37" name="直接箭头连接符 36"/>
          <p:cNvCxnSpPr/>
          <p:nvPr/>
        </p:nvCxnSpPr>
        <p:spPr>
          <a:xfrm flipV="1">
            <a:off x="7156610" y="4390176"/>
            <a:ext cx="0" cy="1049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flipV="1">
            <a:off x="8205567" y="4236515"/>
            <a:ext cx="2837" cy="178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884685" y="2740217"/>
            <a:ext cx="1728192" cy="369332"/>
          </a:xfrm>
          <a:prstGeom prst="rect">
            <a:avLst/>
          </a:prstGeom>
          <a:noFill/>
        </p:spPr>
        <p:txBody>
          <a:bodyPr wrap="square" rtlCol="0">
            <a:spAutoFit/>
          </a:bodyPr>
          <a:lstStyle/>
          <a:p>
            <a:r>
              <a:rPr lang="zh-CN" altLang="en-US" dirty="0" smtClean="0"/>
              <a:t>查看统计信息</a:t>
            </a:r>
            <a:endParaRPr lang="zh-CN" altLang="en-US" dirty="0"/>
          </a:p>
        </p:txBody>
      </p:sp>
    </p:spTree>
    <p:extLst>
      <p:ext uri="{BB962C8B-B14F-4D97-AF65-F5344CB8AC3E}">
        <p14:creationId xmlns:p14="http://schemas.microsoft.com/office/powerpoint/2010/main" val="2470189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3276" y="430101"/>
            <a:ext cx="1107996" cy="646331"/>
          </a:xfrm>
          <a:prstGeom prst="rect">
            <a:avLst/>
          </a:prstGeom>
          <a:noFill/>
        </p:spPr>
        <p:txBody>
          <a:bodyPr wrap="none" rtlCol="0">
            <a:spAutoFit/>
          </a:bodyPr>
          <a:lstStyle/>
          <a:p>
            <a:r>
              <a:rPr lang="zh-CN" altLang="en-US" b="1" dirty="0" smtClean="0"/>
              <a:t>总体构架</a:t>
            </a:r>
            <a:endParaRPr lang="en-US" altLang="zh-CN" b="1" dirty="0" smtClean="0"/>
          </a:p>
          <a:p>
            <a:endParaRPr lang="zh-CN" altLang="en-US" dirty="0"/>
          </a:p>
        </p:txBody>
      </p:sp>
      <p:grpSp>
        <p:nvGrpSpPr>
          <p:cNvPr id="16" name="组合 15"/>
          <p:cNvGrpSpPr/>
          <p:nvPr/>
        </p:nvGrpSpPr>
        <p:grpSpPr>
          <a:xfrm>
            <a:off x="1611435" y="1267462"/>
            <a:ext cx="656779" cy="536911"/>
            <a:chOff x="721749" y="2873262"/>
            <a:chExt cx="649537" cy="540000"/>
          </a:xfrm>
        </p:grpSpPr>
        <p:sp>
          <p:nvSpPr>
            <p:cNvPr id="100" name="流程图: 联系 99"/>
            <p:cNvSpPr/>
            <p:nvPr/>
          </p:nvSpPr>
          <p:spPr>
            <a:xfrm>
              <a:off x="777595" y="2873262"/>
              <a:ext cx="540000" cy="540000"/>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01" name="TextBox 6"/>
            <p:cNvSpPr txBox="1"/>
            <p:nvPr/>
          </p:nvSpPr>
          <p:spPr>
            <a:xfrm>
              <a:off x="721749" y="2989373"/>
              <a:ext cx="649537" cy="307777"/>
            </a:xfrm>
            <a:prstGeom prst="rect">
              <a:avLst/>
            </a:prstGeom>
            <a:noFill/>
          </p:spPr>
          <p:txBody>
            <a:bodyPr wrap="none" rtlCol="0">
              <a:spAutoFit/>
            </a:bodyPr>
            <a:lstStyle/>
            <a:p>
              <a:r>
                <a:rPr lang="zh-CN" altLang="en-US" sz="1400" dirty="0" smtClean="0">
                  <a:solidFill>
                    <a:schemeClr val="bg1"/>
                  </a:solidFill>
                  <a:latin typeface="+mj-ea"/>
                  <a:ea typeface="+mj-ea"/>
                </a:rPr>
                <a:t>工序</a:t>
              </a:r>
              <a:r>
                <a:rPr lang="en-US" altLang="zh-CN" sz="1400" dirty="0" smtClean="0">
                  <a:solidFill>
                    <a:schemeClr val="bg1"/>
                  </a:solidFill>
                  <a:latin typeface="+mj-ea"/>
                  <a:ea typeface="+mj-ea"/>
                </a:rPr>
                <a:t>1</a:t>
              </a:r>
              <a:endParaRPr lang="zh-CN" altLang="en-US" sz="1400" dirty="0">
                <a:solidFill>
                  <a:schemeClr val="bg1"/>
                </a:solidFill>
                <a:latin typeface="+mj-ea"/>
                <a:ea typeface="+mj-ea"/>
              </a:endParaRPr>
            </a:p>
          </p:txBody>
        </p:sp>
      </p:grpSp>
      <p:sp>
        <p:nvSpPr>
          <p:cNvPr id="99" name="TextBox 9"/>
          <p:cNvSpPr txBox="1"/>
          <p:nvPr/>
        </p:nvSpPr>
        <p:spPr>
          <a:xfrm>
            <a:off x="4162655" y="2053402"/>
            <a:ext cx="656779" cy="306016"/>
          </a:xfrm>
          <a:prstGeom prst="rect">
            <a:avLst/>
          </a:prstGeom>
          <a:noFill/>
        </p:spPr>
        <p:txBody>
          <a:bodyPr wrap="none" rtlCol="0">
            <a:spAutoFit/>
          </a:bodyPr>
          <a:lstStyle/>
          <a:p>
            <a:r>
              <a:rPr lang="zh-CN" altLang="en-US" sz="1400" dirty="0" smtClean="0">
                <a:solidFill>
                  <a:schemeClr val="bg1"/>
                </a:solidFill>
                <a:latin typeface="+mj-ea"/>
                <a:ea typeface="+mj-ea"/>
              </a:rPr>
              <a:t>工序</a:t>
            </a:r>
            <a:r>
              <a:rPr lang="en-US" altLang="zh-CN" sz="1400" dirty="0" smtClean="0">
                <a:solidFill>
                  <a:schemeClr val="bg1"/>
                </a:solidFill>
                <a:latin typeface="+mj-ea"/>
                <a:ea typeface="+mj-ea"/>
              </a:rPr>
              <a:t>2</a:t>
            </a:r>
            <a:endParaRPr lang="zh-CN" altLang="en-US" sz="1400" dirty="0">
              <a:solidFill>
                <a:schemeClr val="bg1"/>
              </a:solidFill>
              <a:latin typeface="+mj-ea"/>
              <a:ea typeface="+mj-ea"/>
            </a:endParaRPr>
          </a:p>
        </p:txBody>
      </p:sp>
      <p:cxnSp>
        <p:nvCxnSpPr>
          <p:cNvPr id="20" name="直接箭头连接符 19"/>
          <p:cNvCxnSpPr>
            <a:stCxn id="101" idx="3"/>
          </p:cNvCxnSpPr>
          <p:nvPr/>
        </p:nvCxnSpPr>
        <p:spPr>
          <a:xfrm>
            <a:off x="2268213" y="1535918"/>
            <a:ext cx="1033389"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1"/>
          <p:cNvSpPr txBox="1"/>
          <p:nvPr/>
        </p:nvSpPr>
        <p:spPr>
          <a:xfrm>
            <a:off x="1429895" y="2188392"/>
            <a:ext cx="1019854" cy="306016"/>
          </a:xfrm>
          <a:prstGeom prst="rect">
            <a:avLst/>
          </a:prstGeom>
          <a:noFill/>
        </p:spPr>
        <p:txBody>
          <a:bodyPr wrap="none" rtlCol="0">
            <a:spAutoFit/>
          </a:bodyPr>
          <a:lstStyle/>
          <a:p>
            <a:r>
              <a:rPr lang="zh-CN" altLang="en-US" sz="1400" dirty="0" smtClean="0">
                <a:latin typeface="+mj-ea"/>
                <a:ea typeface="+mj-ea"/>
              </a:rPr>
              <a:t>加工节点</a:t>
            </a:r>
            <a:r>
              <a:rPr lang="en-US" altLang="zh-CN" sz="1400" dirty="0" smtClean="0">
                <a:latin typeface="+mj-ea"/>
                <a:ea typeface="+mj-ea"/>
              </a:rPr>
              <a:t>1</a:t>
            </a:r>
            <a:endParaRPr lang="zh-CN" altLang="en-US" sz="1400" dirty="0">
              <a:latin typeface="+mj-ea"/>
              <a:ea typeface="+mj-ea"/>
            </a:endParaRPr>
          </a:p>
        </p:txBody>
      </p:sp>
      <p:cxnSp>
        <p:nvCxnSpPr>
          <p:cNvPr id="27" name="直接箭头连接符 26"/>
          <p:cNvCxnSpPr>
            <a:stCxn id="100" idx="4"/>
            <a:endCxn id="23" idx="0"/>
          </p:cNvCxnSpPr>
          <p:nvPr/>
        </p:nvCxnSpPr>
        <p:spPr>
          <a:xfrm flipH="1">
            <a:off x="1939823" y="1804373"/>
            <a:ext cx="1091" cy="38401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10337" y="2518495"/>
            <a:ext cx="1746439" cy="1471980"/>
            <a:chOff x="903393" y="2989243"/>
            <a:chExt cx="1727183" cy="1480449"/>
          </a:xfrm>
        </p:grpSpPr>
        <p:sp>
          <p:nvSpPr>
            <p:cNvPr id="75" name="矩形 74"/>
            <p:cNvSpPr/>
            <p:nvPr/>
          </p:nvSpPr>
          <p:spPr>
            <a:xfrm>
              <a:off x="977672" y="2989243"/>
              <a:ext cx="509482" cy="767951"/>
            </a:xfrm>
            <a:prstGeom prst="rect">
              <a:avLst/>
            </a:prstGeom>
            <a:solidFill>
              <a:schemeClr val="accent3">
                <a:tint val="66000"/>
                <a:satMod val="1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76" name="矩形 75"/>
            <p:cNvSpPr/>
            <p:nvPr/>
          </p:nvSpPr>
          <p:spPr>
            <a:xfrm>
              <a:off x="2051720" y="2989244"/>
              <a:ext cx="484634" cy="7634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77" name="矩形 76"/>
            <p:cNvSpPr/>
            <p:nvPr/>
          </p:nvSpPr>
          <p:spPr>
            <a:xfrm>
              <a:off x="1487154" y="2989244"/>
              <a:ext cx="564566" cy="763404"/>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78" name="组合 77"/>
            <p:cNvGrpSpPr/>
            <p:nvPr/>
          </p:nvGrpSpPr>
          <p:grpSpPr>
            <a:xfrm>
              <a:off x="1123861" y="3767312"/>
              <a:ext cx="1301243" cy="702380"/>
              <a:chOff x="1123861" y="3490272"/>
              <a:chExt cx="1301243" cy="702380"/>
            </a:xfrm>
          </p:grpSpPr>
          <p:pic>
            <p:nvPicPr>
              <p:cNvPr id="8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861"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134"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9719" y="3490272"/>
                <a:ext cx="235385" cy="25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6920" y="3861048"/>
                <a:ext cx="569814" cy="33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1" name="肘形连接符 90"/>
              <p:cNvCxnSpPr>
                <a:stCxn id="87" idx="2"/>
                <a:endCxn id="90" idx="1"/>
              </p:cNvCxnSpPr>
              <p:nvPr/>
            </p:nvCxnSpPr>
            <p:spPr>
              <a:xfrm rot="16200000" flipH="1">
                <a:off x="1237443" y="3747372"/>
                <a:ext cx="283589" cy="275366"/>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肘形连接符 91"/>
              <p:cNvCxnSpPr>
                <a:stCxn id="89" idx="2"/>
                <a:endCxn id="90" idx="3"/>
              </p:cNvCxnSpPr>
              <p:nvPr/>
            </p:nvCxnSpPr>
            <p:spPr>
              <a:xfrm rot="5400000">
                <a:off x="2055279" y="3774716"/>
                <a:ext cx="283589" cy="220678"/>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8" idx="2"/>
                <a:endCxn id="90" idx="0"/>
              </p:cNvCxnSpPr>
              <p:nvPr/>
            </p:nvCxnSpPr>
            <p:spPr>
              <a:xfrm>
                <a:off x="1801827" y="3743261"/>
                <a:ext cx="0" cy="1177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903393" y="3068960"/>
              <a:ext cx="1727183" cy="670041"/>
              <a:chOff x="903393" y="3068960"/>
              <a:chExt cx="1727183" cy="670041"/>
            </a:xfrm>
          </p:grpSpPr>
          <p:grpSp>
            <p:nvGrpSpPr>
              <p:cNvPr id="80" name="组合 79"/>
              <p:cNvGrpSpPr/>
              <p:nvPr/>
            </p:nvGrpSpPr>
            <p:grpSpPr>
              <a:xfrm>
                <a:off x="1061554" y="3068960"/>
                <a:ext cx="1425858" cy="360000"/>
                <a:chOff x="1061554" y="3068960"/>
                <a:chExt cx="1425858" cy="360000"/>
              </a:xfrm>
            </p:grpSpPr>
            <p:pic>
              <p:nvPicPr>
                <p:cNvPr id="8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398" y="3068960"/>
                  <a:ext cx="462858"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descr="C:\Users\Administrator.SUDA-20140712NG\Desktop\0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1554" y="306896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C:\Users\Administrator.SUDA-20140712NG\Desktop\0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7412" y="306896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TextBox 5125"/>
              <p:cNvSpPr txBox="1"/>
              <p:nvPr/>
            </p:nvSpPr>
            <p:spPr>
              <a:xfrm>
                <a:off x="903393" y="3462002"/>
                <a:ext cx="646331" cy="276999"/>
              </a:xfrm>
              <a:prstGeom prst="rect">
                <a:avLst/>
              </a:prstGeom>
              <a:noFill/>
            </p:spPr>
            <p:txBody>
              <a:bodyPr wrap="none" rtlCol="0">
                <a:spAutoFit/>
              </a:bodyPr>
              <a:lstStyle/>
              <a:p>
                <a:r>
                  <a:rPr lang="zh-CN" altLang="en-US" sz="1200" dirty="0" smtClean="0">
                    <a:latin typeface="+mj-ea"/>
                    <a:ea typeface="+mj-ea"/>
                  </a:rPr>
                  <a:t>入缓存</a:t>
                </a:r>
                <a:endParaRPr lang="zh-CN" altLang="en-US" sz="1200" dirty="0">
                  <a:latin typeface="+mj-ea"/>
                  <a:ea typeface="+mj-ea"/>
                </a:endParaRPr>
              </a:p>
            </p:txBody>
          </p:sp>
          <p:sp>
            <p:nvSpPr>
              <p:cNvPr id="82" name="TextBox 102"/>
              <p:cNvSpPr txBox="1"/>
              <p:nvPr/>
            </p:nvSpPr>
            <p:spPr>
              <a:xfrm>
                <a:off x="1478660" y="3452104"/>
                <a:ext cx="646331" cy="276999"/>
              </a:xfrm>
              <a:prstGeom prst="rect">
                <a:avLst/>
              </a:prstGeom>
              <a:noFill/>
            </p:spPr>
            <p:txBody>
              <a:bodyPr wrap="none" rtlCol="0">
                <a:spAutoFit/>
              </a:bodyPr>
              <a:lstStyle/>
              <a:p>
                <a:r>
                  <a:rPr lang="zh-CN" altLang="en-US" sz="1200" dirty="0" smtClean="0">
                    <a:latin typeface="+mj-ea"/>
                    <a:ea typeface="+mj-ea"/>
                  </a:rPr>
                  <a:t>加工中</a:t>
                </a:r>
                <a:endParaRPr lang="zh-CN" altLang="en-US" sz="1200" dirty="0">
                  <a:latin typeface="+mj-ea"/>
                  <a:ea typeface="+mj-ea"/>
                </a:endParaRPr>
              </a:p>
            </p:txBody>
          </p:sp>
          <p:sp>
            <p:nvSpPr>
              <p:cNvPr id="83" name="TextBox 103"/>
              <p:cNvSpPr txBox="1"/>
              <p:nvPr/>
            </p:nvSpPr>
            <p:spPr>
              <a:xfrm>
                <a:off x="1984245" y="3444396"/>
                <a:ext cx="646331" cy="276999"/>
              </a:xfrm>
              <a:prstGeom prst="rect">
                <a:avLst/>
              </a:prstGeom>
              <a:noFill/>
            </p:spPr>
            <p:txBody>
              <a:bodyPr wrap="none" rtlCol="0">
                <a:spAutoFit/>
              </a:bodyPr>
              <a:lstStyle/>
              <a:p>
                <a:r>
                  <a:rPr lang="zh-CN" altLang="en-US" sz="1200" dirty="0" smtClean="0">
                    <a:latin typeface="+mj-ea"/>
                    <a:ea typeface="+mj-ea"/>
                  </a:rPr>
                  <a:t>出缓存</a:t>
                </a:r>
                <a:endParaRPr lang="zh-CN" altLang="en-US" sz="1200" dirty="0">
                  <a:latin typeface="+mj-ea"/>
                  <a:ea typeface="+mj-ea"/>
                </a:endParaRPr>
              </a:p>
            </p:txBody>
          </p:sp>
        </p:grpSp>
      </p:grpSp>
      <p:sp>
        <p:nvSpPr>
          <p:cNvPr id="33" name="矩形 32"/>
          <p:cNvSpPr/>
          <p:nvPr/>
        </p:nvSpPr>
        <p:spPr>
          <a:xfrm>
            <a:off x="467544" y="1124744"/>
            <a:ext cx="2007456" cy="69217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4" name="TextBox 5129"/>
          <p:cNvSpPr txBox="1"/>
          <p:nvPr/>
        </p:nvSpPr>
        <p:spPr>
          <a:xfrm>
            <a:off x="378419" y="1352305"/>
            <a:ext cx="715130" cy="367219"/>
          </a:xfrm>
          <a:prstGeom prst="rect">
            <a:avLst/>
          </a:prstGeom>
          <a:noFill/>
        </p:spPr>
        <p:txBody>
          <a:bodyPr wrap="none" rtlCol="0">
            <a:spAutoFit/>
          </a:bodyPr>
          <a:lstStyle/>
          <a:p>
            <a:r>
              <a:rPr lang="zh-CN" altLang="en-US" dirty="0" smtClean="0">
                <a:latin typeface="+mj-ea"/>
                <a:ea typeface="+mj-ea"/>
              </a:rPr>
              <a:t>工件</a:t>
            </a:r>
            <a:r>
              <a:rPr lang="en-US" altLang="zh-CN" dirty="0" smtClean="0">
                <a:latin typeface="+mj-ea"/>
                <a:ea typeface="+mj-ea"/>
              </a:rPr>
              <a:t>i</a:t>
            </a:r>
            <a:endParaRPr lang="zh-CN" altLang="en-US" dirty="0">
              <a:latin typeface="+mj-ea"/>
              <a:ea typeface="+mj-ea"/>
            </a:endParaRPr>
          </a:p>
        </p:txBody>
      </p:sp>
      <p:sp>
        <p:nvSpPr>
          <p:cNvPr id="102" name="矩形 101"/>
          <p:cNvSpPr/>
          <p:nvPr/>
        </p:nvSpPr>
        <p:spPr>
          <a:xfrm>
            <a:off x="1010337" y="4869160"/>
            <a:ext cx="1754561"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中间件程序（</a:t>
            </a:r>
            <a:r>
              <a:rPr lang="en-US" altLang="zh-CN" dirty="0"/>
              <a:t>rfidContral2</a:t>
            </a:r>
            <a:r>
              <a:rPr lang="zh-CN" altLang="en-US" dirty="0" smtClean="0"/>
              <a:t>）</a:t>
            </a:r>
            <a:endParaRPr lang="zh-CN" altLang="en-US" dirty="0"/>
          </a:p>
        </p:txBody>
      </p:sp>
      <p:sp>
        <p:nvSpPr>
          <p:cNvPr id="105" name="上下箭头 104"/>
          <p:cNvSpPr/>
          <p:nvPr/>
        </p:nvSpPr>
        <p:spPr>
          <a:xfrm>
            <a:off x="1709529" y="4081515"/>
            <a:ext cx="353014" cy="7200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p:cNvSpPr txBox="1"/>
          <p:nvPr/>
        </p:nvSpPr>
        <p:spPr>
          <a:xfrm>
            <a:off x="-45122" y="4661935"/>
            <a:ext cx="1027947" cy="954107"/>
          </a:xfrm>
          <a:prstGeom prst="rect">
            <a:avLst/>
          </a:prstGeom>
          <a:noFill/>
        </p:spPr>
        <p:txBody>
          <a:bodyPr wrap="square" rtlCol="0">
            <a:spAutoFit/>
          </a:bodyPr>
          <a:lstStyle/>
          <a:p>
            <a:r>
              <a:rPr lang="zh-CN" altLang="en-US" sz="1400" dirty="0" smtClean="0"/>
              <a:t>纯</a:t>
            </a:r>
            <a:r>
              <a:rPr lang="en-US" altLang="zh-CN" sz="1400" dirty="0" smtClean="0"/>
              <a:t>java</a:t>
            </a:r>
            <a:r>
              <a:rPr lang="zh-CN" altLang="en-US" sz="1400" dirty="0" smtClean="0"/>
              <a:t>程序，与</a:t>
            </a:r>
            <a:r>
              <a:rPr lang="en-US" altLang="zh-CN" sz="1400" dirty="0" err="1" smtClean="0"/>
              <a:t>rfid</a:t>
            </a:r>
            <a:r>
              <a:rPr lang="en-US" altLang="zh-CN" sz="1400" dirty="0" smtClean="0"/>
              <a:t>’</a:t>
            </a:r>
            <a:r>
              <a:rPr lang="zh-CN" altLang="en-US" sz="1400" dirty="0" smtClean="0"/>
              <a:t>在同一局域网</a:t>
            </a:r>
            <a:endParaRPr lang="zh-CN" altLang="en-US" sz="1400" dirty="0"/>
          </a:p>
        </p:txBody>
      </p:sp>
      <p:sp>
        <p:nvSpPr>
          <p:cNvPr id="107" name="矩形 106"/>
          <p:cNvSpPr/>
          <p:nvPr/>
        </p:nvSpPr>
        <p:spPr>
          <a:xfrm>
            <a:off x="6444208" y="4725144"/>
            <a:ext cx="936104" cy="870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a:t>
            </a:r>
            <a:endParaRPr lang="zh-CN" altLang="en-US" dirty="0"/>
          </a:p>
        </p:txBody>
      </p:sp>
      <p:sp>
        <p:nvSpPr>
          <p:cNvPr id="108" name="左右箭头 107"/>
          <p:cNvSpPr/>
          <p:nvPr/>
        </p:nvSpPr>
        <p:spPr>
          <a:xfrm>
            <a:off x="3301602" y="4801595"/>
            <a:ext cx="2679221"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p:cNvSpPr txBox="1"/>
          <p:nvPr/>
        </p:nvSpPr>
        <p:spPr>
          <a:xfrm>
            <a:off x="3145515" y="3915053"/>
            <a:ext cx="3384376" cy="954107"/>
          </a:xfrm>
          <a:prstGeom prst="rect">
            <a:avLst/>
          </a:prstGeom>
          <a:noFill/>
        </p:spPr>
        <p:txBody>
          <a:bodyPr wrap="square" rtlCol="0">
            <a:spAutoFit/>
          </a:bodyPr>
          <a:lstStyle/>
          <a:p>
            <a:r>
              <a:rPr lang="zh-CN" altLang="en-US" sz="1400" dirty="0" smtClean="0"/>
              <a:t>循环读取数据库中与该设备相关的零件状态，同时根据当前该零件</a:t>
            </a:r>
            <a:r>
              <a:rPr lang="en-US" altLang="zh-CN" sz="1400" dirty="0" err="1" smtClean="0"/>
              <a:t>rfid</a:t>
            </a:r>
            <a:r>
              <a:rPr lang="zh-CN" altLang="en-US" sz="1400" dirty="0" smtClean="0"/>
              <a:t>标签的位置信息（在哪个天线或者不在天线上）来更新零件的工序状态。</a:t>
            </a:r>
            <a:endParaRPr lang="zh-CN" altLang="en-US" sz="1400" dirty="0"/>
          </a:p>
        </p:txBody>
      </p:sp>
      <p:sp>
        <p:nvSpPr>
          <p:cNvPr id="110" name="剪去单角的矩形 109"/>
          <p:cNvSpPr/>
          <p:nvPr/>
        </p:nvSpPr>
        <p:spPr>
          <a:xfrm>
            <a:off x="6006328" y="1945136"/>
            <a:ext cx="2355929" cy="625738"/>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Web</a:t>
            </a:r>
            <a:r>
              <a:rPr lang="zh-CN" altLang="en-US" dirty="0"/>
              <a:t>应用</a:t>
            </a:r>
          </a:p>
        </p:txBody>
      </p:sp>
      <p:sp>
        <p:nvSpPr>
          <p:cNvPr id="113" name="上下箭头 112"/>
          <p:cNvSpPr/>
          <p:nvPr/>
        </p:nvSpPr>
        <p:spPr>
          <a:xfrm>
            <a:off x="6642171" y="2703705"/>
            <a:ext cx="756085" cy="161639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p:cNvSpPr txBox="1"/>
          <p:nvPr/>
        </p:nvSpPr>
        <p:spPr>
          <a:xfrm>
            <a:off x="7697040" y="3035822"/>
            <a:ext cx="1316723" cy="1015663"/>
          </a:xfrm>
          <a:prstGeom prst="rect">
            <a:avLst/>
          </a:prstGeom>
          <a:noFill/>
        </p:spPr>
        <p:txBody>
          <a:bodyPr wrap="square" rtlCol="0">
            <a:spAutoFit/>
          </a:bodyPr>
          <a:lstStyle/>
          <a:p>
            <a:r>
              <a:rPr lang="zh-CN" altLang="en-US" sz="1200" dirty="0" smtClean="0"/>
              <a:t>在零件追踪界面，</a:t>
            </a:r>
            <a:endParaRPr lang="en-US" altLang="zh-CN" sz="1200" dirty="0" smtClean="0"/>
          </a:p>
          <a:p>
            <a:r>
              <a:rPr lang="zh-CN" altLang="en-US" sz="1200" dirty="0" smtClean="0"/>
              <a:t>实时读取（</a:t>
            </a:r>
            <a:r>
              <a:rPr lang="en-US" altLang="zh-CN" sz="1200" dirty="0"/>
              <a:t>2</a:t>
            </a:r>
            <a:r>
              <a:rPr lang="en-US" altLang="zh-CN" sz="1200" dirty="0" smtClean="0"/>
              <a:t>s</a:t>
            </a:r>
            <a:r>
              <a:rPr lang="zh-CN" altLang="en-US" sz="1200" dirty="0" smtClean="0"/>
              <a:t>一次的样子）</a:t>
            </a:r>
            <a:endParaRPr lang="en-US" altLang="zh-CN" sz="1200" dirty="0" smtClean="0"/>
          </a:p>
          <a:p>
            <a:r>
              <a:rPr lang="zh-CN" altLang="en-US" sz="1200" dirty="0" smtClean="0"/>
              <a:t>所选择零件的状态，并进行更新</a:t>
            </a:r>
            <a:endParaRPr lang="zh-CN" altLang="en-US" sz="1200" dirty="0"/>
          </a:p>
        </p:txBody>
      </p:sp>
      <p:sp>
        <p:nvSpPr>
          <p:cNvPr id="115" name="圆角矩形 114"/>
          <p:cNvSpPr/>
          <p:nvPr/>
        </p:nvSpPr>
        <p:spPr>
          <a:xfrm>
            <a:off x="598317" y="5635394"/>
            <a:ext cx="2683011" cy="8214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作用：实时读取数据库及</a:t>
            </a:r>
            <a:r>
              <a:rPr lang="en-US" altLang="zh-CN" dirty="0" err="1" smtClean="0"/>
              <a:t>rfid</a:t>
            </a:r>
            <a:r>
              <a:rPr lang="zh-CN" altLang="en-US" dirty="0" smtClean="0"/>
              <a:t>天线状态，进而实时更新零件工序状态</a:t>
            </a:r>
            <a:endParaRPr lang="zh-CN" altLang="en-US" dirty="0"/>
          </a:p>
        </p:txBody>
      </p:sp>
      <p:sp>
        <p:nvSpPr>
          <p:cNvPr id="116" name="圆角矩形 115"/>
          <p:cNvSpPr/>
          <p:nvPr/>
        </p:nvSpPr>
        <p:spPr>
          <a:xfrm>
            <a:off x="4423304" y="469449"/>
            <a:ext cx="4041807" cy="13105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dirty="0" smtClean="0"/>
              <a:t>作用：</a:t>
            </a:r>
            <a:endParaRPr lang="en-US" altLang="zh-CN" dirty="0" smtClean="0"/>
          </a:p>
          <a:p>
            <a:r>
              <a:rPr lang="en-US" altLang="zh-CN" dirty="0" smtClean="0"/>
              <a:t>(1)</a:t>
            </a:r>
            <a:r>
              <a:rPr lang="zh-CN" altLang="en-US" dirty="0" smtClean="0"/>
              <a:t>零件、工序、</a:t>
            </a:r>
            <a:r>
              <a:rPr lang="en-US" altLang="zh-CN" dirty="0" smtClean="0"/>
              <a:t>fid</a:t>
            </a:r>
            <a:r>
              <a:rPr lang="zh-CN" altLang="en-US" dirty="0" smtClean="0"/>
              <a:t>设备、机床等信息的配置与录入</a:t>
            </a:r>
            <a:endParaRPr lang="en-US" altLang="zh-CN" dirty="0" smtClean="0"/>
          </a:p>
          <a:p>
            <a:r>
              <a:rPr lang="en-US" altLang="zh-CN" dirty="0" smtClean="0"/>
              <a:t>(2)</a:t>
            </a:r>
            <a:r>
              <a:rPr lang="zh-CN" altLang="en-US" dirty="0" smtClean="0"/>
              <a:t>及时读取数据库，反应零件工序状态</a:t>
            </a:r>
            <a:endParaRPr lang="zh-CN" altLang="en-US" dirty="0"/>
          </a:p>
        </p:txBody>
      </p:sp>
      <p:sp>
        <p:nvSpPr>
          <p:cNvPr id="117" name="文本框 116"/>
          <p:cNvSpPr txBox="1"/>
          <p:nvPr/>
        </p:nvSpPr>
        <p:spPr>
          <a:xfrm>
            <a:off x="3457676" y="5719953"/>
            <a:ext cx="3185487" cy="646331"/>
          </a:xfrm>
          <a:prstGeom prst="rect">
            <a:avLst/>
          </a:prstGeom>
          <a:noFill/>
        </p:spPr>
        <p:txBody>
          <a:bodyPr wrap="none" rtlCol="0">
            <a:spAutoFit/>
          </a:bodyPr>
          <a:lstStyle/>
          <a:p>
            <a:r>
              <a:rPr lang="zh-CN" altLang="en-US" dirty="0" smtClean="0"/>
              <a:t>具体过程看流程图及源码注释</a:t>
            </a:r>
            <a:endParaRPr lang="en-US" altLang="zh-CN" dirty="0" smtClean="0"/>
          </a:p>
          <a:p>
            <a:r>
              <a:rPr lang="zh-CN" altLang="en-US" dirty="0" smtClean="0"/>
              <a:t>（写的比较烂凑合看）</a:t>
            </a:r>
            <a:endParaRPr lang="zh-CN" altLang="en-US" dirty="0"/>
          </a:p>
        </p:txBody>
      </p:sp>
    </p:spTree>
    <p:extLst>
      <p:ext uri="{BB962C8B-B14F-4D97-AF65-F5344CB8AC3E}">
        <p14:creationId xmlns:p14="http://schemas.microsoft.com/office/powerpoint/2010/main" val="4246871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14469</TotalTime>
  <Words>863</Words>
  <Application>Microsoft Office PowerPoint</Application>
  <PresentationFormat>全屏显示(4:3)</PresentationFormat>
  <Paragraphs>178</Paragraphs>
  <Slides>10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黑体</vt:lpstr>
      <vt:lpstr>楷体_GB2312</vt:lpstr>
      <vt:lpstr>宋体</vt:lpstr>
      <vt:lpstr>微软雅黑</vt:lpstr>
      <vt:lpstr>Arial</vt:lpstr>
      <vt:lpstr>Calibri</vt:lpstr>
      <vt:lpstr>Open Sans</vt:lpstr>
      <vt:lpstr>Times New Roman</vt:lpstr>
      <vt:lpstr>Wingdings</vt:lpstr>
      <vt:lpstr>Office 主题</vt:lpstr>
      <vt:lpstr>PowerPoint 演示文稿</vt:lpstr>
      <vt:lpstr>PowerPoint 演示文稿</vt:lpstr>
      <vt:lpstr>1 RFID技术基础知识</vt:lpstr>
      <vt:lpstr>2 RFID工序监控实验目的</vt:lpstr>
      <vt:lpstr>3 RFID工序监控工作原理</vt:lpstr>
      <vt:lpstr>3 RFID工序监控工作原理</vt:lpstr>
      <vt:lpstr>3 RFID工序监控工作原理</vt:lpstr>
      <vt:lpstr>FID工序监控实验流程</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dc:creator>
  <cp:lastModifiedBy>姜文雷</cp:lastModifiedBy>
  <cp:revision>1101</cp:revision>
  <dcterms:created xsi:type="dcterms:W3CDTF">2016-04-22T01:02:56Z</dcterms:created>
  <dcterms:modified xsi:type="dcterms:W3CDTF">2017-06-13T11:56:05Z</dcterms:modified>
</cp:coreProperties>
</file>