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Proxima Nova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98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e7352bee8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e7352bee8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e7352bee8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e7352bee8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e7352bee8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e7352bee8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e7352bee8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e7352bee8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e7352bee8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e7352bee8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e7352bee8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e7352bee8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e7352bee8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e7352bee8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e7352bee8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e7352bee8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e7352bee8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e7352bee8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e7352bee8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e7352bee8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e7352bee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e7352bee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e7352bee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e7352bee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1e7352bee8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1e7352bee8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e7352bee8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1e7352bee8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e7352bee8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1e7352bee8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1e7352bee8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1e7352bee8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e7352bee8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1e7352bee8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e7352bee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e7352bee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e7352bee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e7352bee8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e7352bee8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e7352bee8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e7352bee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e7352bee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e7352bee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e7352bee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e7352bee8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e7352bee8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e7352bee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e7352bee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266546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California Community Colleges  </a:t>
            </a:r>
            <a:r>
              <a:rPr lang="en" dirty="0"/>
              <a:t>Technical Interview Presentation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Senior Data Solutions Engineer</a:t>
            </a:r>
            <a:endParaRPr sz="2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 dirty="0"/>
              <a:t>Automation Solutions </a:t>
            </a:r>
            <a:r>
              <a:rPr lang="en-US" sz="3620" dirty="0"/>
              <a:t>Showcase</a:t>
            </a:r>
            <a:endParaRPr sz="3620" dirty="0"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325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Project: Development Environment Automation</a:t>
            </a:r>
            <a:endParaRPr sz="22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 b="1"/>
              <a:t>Tools Used:</a:t>
            </a:r>
            <a:endParaRPr sz="2200" b="1"/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Terraform for infrastructure provisioning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Ansible for configuration management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AWS Lambda for event-driven automation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 b="1"/>
              <a:t>Outcome:</a:t>
            </a:r>
            <a:endParaRPr sz="2200" b="1"/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Reduced setup time from hours to minutes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Increased consistency and reliability of environments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/>
              <a:t>Communication Skills &amp; Leadership </a:t>
            </a:r>
            <a:endParaRPr sz="3620"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325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Technical Communication:</a:t>
            </a:r>
            <a:endParaRPr sz="2200" b="1"/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Explaining complex concepts to non-technical stakeholders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 b="1"/>
              <a:t>Collaboration:</a:t>
            </a:r>
            <a:endParaRPr sz="2200" b="1"/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Working effectively with data analysts and scientists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 b="1"/>
              <a:t>Public Speaking and Leadership:</a:t>
            </a:r>
            <a:endParaRPr sz="2200" b="1"/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Toastmasters achievements: Competent Communication Silver, Competent Leadership Bronze, Triple Crown Award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 dirty="0"/>
              <a:t>Technical Communication </a:t>
            </a:r>
            <a:r>
              <a:rPr lang="en-US" sz="3620" dirty="0"/>
              <a:t>Showcase</a:t>
            </a:r>
            <a:endParaRPr sz="3620" dirty="0"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11700" y="1325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/>
              <a:t>Scenario: Explaining Machine Learning to Marketing Team</a:t>
            </a:r>
            <a:endParaRPr sz="220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 b="1" dirty="0"/>
              <a:t>Approach:</a:t>
            </a:r>
            <a:endParaRPr sz="2200" b="1" dirty="0"/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SzPts val="2200"/>
              <a:buChar char="-"/>
            </a:pPr>
            <a:r>
              <a:rPr lang="en" sz="2200" dirty="0"/>
              <a:t>Used analogies and visual aids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dirty="0"/>
              <a:t>Related technical details to business objectives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dirty="0"/>
              <a:t>Encouraged interactive Q&amp;A sessions</a:t>
            </a:r>
            <a:endParaRPr sz="22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 b="1" dirty="0"/>
              <a:t>Outcome:</a:t>
            </a:r>
            <a:endParaRPr sz="2200" b="1" dirty="0"/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SzPts val="2200"/>
              <a:buChar char="-"/>
            </a:pPr>
            <a:r>
              <a:rPr lang="en" sz="2200" dirty="0"/>
              <a:t>Enhanced understanding and buy-in from marketing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dirty="0"/>
              <a:t>Successful implementation of ML-driven marketing strategies</a:t>
            </a:r>
            <a:endParaRPr sz="2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/>
              <a:t>Leadership &amp; Professionalism</a:t>
            </a:r>
            <a:endParaRPr sz="3620"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311700" y="1325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Leadership Qualities:</a:t>
            </a:r>
            <a:endParaRPr sz="2200" b="1"/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Reliability, initiative, project leadership, mentorship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 b="1"/>
              <a:t>Professional Attitude:</a:t>
            </a:r>
            <a:endParaRPr sz="2200" b="1"/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High professionalism, accountability, ownership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 b="1"/>
              <a:t>Key Experiences:</a:t>
            </a:r>
            <a:endParaRPr sz="2200" b="1"/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Leading complex projects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Mentoring junior team members</a:t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 dirty="0"/>
              <a:t>Leadership </a:t>
            </a:r>
            <a:r>
              <a:rPr lang="en-US" sz="3620" dirty="0"/>
              <a:t>Showcase</a:t>
            </a:r>
            <a:endParaRPr sz="3620" dirty="0"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311700" y="1150200"/>
            <a:ext cx="8520600" cy="3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740" b="1" dirty="0"/>
              <a:t>Project: Data Warehouse Migration</a:t>
            </a:r>
            <a:endParaRPr sz="1740" b="1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740" b="1" dirty="0"/>
              <a:t>Challenges:</a:t>
            </a:r>
            <a:endParaRPr sz="1740" b="1" dirty="0"/>
          </a:p>
          <a:p>
            <a:pPr marL="457200" lvl="0" indent="-33909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40"/>
              <a:buChar char="-"/>
            </a:pPr>
            <a:r>
              <a:rPr lang="en" sz="1740" dirty="0"/>
              <a:t>Data integrity issues</a:t>
            </a:r>
            <a:endParaRPr sz="1740" dirty="0"/>
          </a:p>
          <a:p>
            <a:pPr marL="457200" lvl="0" indent="-33909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40"/>
              <a:buChar char="-"/>
            </a:pPr>
            <a:r>
              <a:rPr lang="en" sz="1740" dirty="0"/>
              <a:t>Tight deadlines</a:t>
            </a:r>
            <a:endParaRPr sz="174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740" b="1" dirty="0"/>
              <a:t>Actions:</a:t>
            </a:r>
            <a:endParaRPr sz="1740" b="1" dirty="0"/>
          </a:p>
          <a:p>
            <a:pPr marL="457200" lvl="0" indent="-33909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40"/>
              <a:buChar char="-"/>
            </a:pPr>
            <a:r>
              <a:rPr lang="en" sz="1740" dirty="0"/>
              <a:t>Implemented phased migration approach</a:t>
            </a:r>
            <a:endParaRPr sz="1740" dirty="0"/>
          </a:p>
          <a:p>
            <a:pPr marL="457200" lvl="0" indent="-33909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40"/>
              <a:buChar char="-"/>
            </a:pPr>
            <a:r>
              <a:rPr lang="en" sz="1740" dirty="0"/>
              <a:t>Enhanced data validation processes</a:t>
            </a:r>
            <a:endParaRPr sz="1740" dirty="0"/>
          </a:p>
          <a:p>
            <a:pPr marL="457200" lvl="0" indent="-33909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40"/>
              <a:buChar char="-"/>
            </a:pPr>
            <a:r>
              <a:rPr lang="en" sz="1740" dirty="0"/>
              <a:t>Fostered team collaboration and transparency</a:t>
            </a:r>
            <a:endParaRPr sz="174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740" b="1" dirty="0"/>
              <a:t>Outcome:</a:t>
            </a:r>
            <a:endParaRPr sz="1740" b="1" dirty="0"/>
          </a:p>
          <a:p>
            <a:pPr marL="457200" lvl="0" indent="-33909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40"/>
              <a:buChar char="-"/>
            </a:pPr>
            <a:r>
              <a:rPr lang="en" sz="1740" dirty="0"/>
              <a:t>Completed migration ahead of schedule</a:t>
            </a:r>
            <a:endParaRPr sz="1740" dirty="0"/>
          </a:p>
          <a:p>
            <a:pPr marL="457200" lvl="0" indent="-33909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40"/>
              <a:buChar char="-"/>
            </a:pPr>
            <a:r>
              <a:rPr lang="en" sz="1740" dirty="0"/>
              <a:t>Improved data processing efficiency by 40%</a:t>
            </a:r>
            <a:endParaRPr sz="174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 dirty="0"/>
              <a:t>Mentorship </a:t>
            </a:r>
            <a:r>
              <a:rPr lang="en-US" sz="3620" dirty="0"/>
              <a:t>Showcase</a:t>
            </a:r>
            <a:endParaRPr sz="3620" dirty="0"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311700" y="1150200"/>
            <a:ext cx="8520600" cy="3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740" b="1"/>
              <a:t>Mentoring Junior Data Engineers</a:t>
            </a:r>
            <a:endParaRPr sz="1740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740" b="1"/>
              <a:t>Approach:</a:t>
            </a:r>
            <a:endParaRPr sz="1740" b="1"/>
          </a:p>
          <a:p>
            <a:pPr marL="457200" lvl="0" indent="-33909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40"/>
              <a:buChar char="-"/>
            </a:pPr>
            <a:r>
              <a:rPr lang="en" sz="1740"/>
              <a:t>One-on-one coaching sessions</a:t>
            </a:r>
            <a:endParaRPr sz="1740"/>
          </a:p>
          <a:p>
            <a:pPr marL="457200" lvl="0" indent="-33909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40"/>
              <a:buChar char="-"/>
            </a:pPr>
            <a:r>
              <a:rPr lang="en" sz="1740"/>
              <a:t>Pair programming and collaborative projects</a:t>
            </a:r>
            <a:endParaRPr sz="1740"/>
          </a:p>
          <a:p>
            <a:pPr marL="457200" lvl="0" indent="-33909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40"/>
              <a:buChar char="-"/>
            </a:pPr>
            <a:r>
              <a:rPr lang="en" sz="1740"/>
              <a:t>Providing resources and training materials</a:t>
            </a:r>
            <a:endParaRPr sz="174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740" b="1"/>
              <a:t>Success Story:</a:t>
            </a:r>
            <a:endParaRPr sz="1740" b="1"/>
          </a:p>
          <a:p>
            <a:pPr marL="457200" lvl="0" indent="-33909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40"/>
              <a:buChar char="-"/>
            </a:pPr>
            <a:r>
              <a:rPr lang="en" sz="1740"/>
              <a:t>Junior engineer transitioned to a more technical role</a:t>
            </a:r>
            <a:endParaRPr sz="1740"/>
          </a:p>
          <a:p>
            <a:pPr marL="457200" lvl="0" indent="-33909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40"/>
              <a:buChar char="-"/>
            </a:pPr>
            <a:r>
              <a:rPr lang="en" sz="1740"/>
              <a:t>Led a critical component of a data pipeline project</a:t>
            </a:r>
            <a:endParaRPr sz="174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740" b="1"/>
              <a:t>Outcome:</a:t>
            </a:r>
            <a:endParaRPr sz="1740" b="1"/>
          </a:p>
          <a:p>
            <a:pPr marL="457200" lvl="0" indent="-33909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40"/>
              <a:buChar char="-"/>
            </a:pPr>
            <a:r>
              <a:rPr lang="en" sz="1740"/>
              <a:t>Increased team competency and confidence</a:t>
            </a:r>
            <a:endParaRPr sz="1740"/>
          </a:p>
          <a:p>
            <a:pPr marL="457200" lvl="0" indent="-33909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40"/>
              <a:buChar char="-"/>
            </a:pPr>
            <a:r>
              <a:rPr lang="en" sz="1740"/>
              <a:t>Enhanced overall project performance</a:t>
            </a:r>
            <a:endParaRPr sz="174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/>
              <a:t>Behavioral Skills - Professional Attitude</a:t>
            </a:r>
            <a:endParaRPr sz="3620"/>
          </a:p>
        </p:txBody>
      </p:sp>
      <p:sp>
        <p:nvSpPr>
          <p:cNvPr id="150" name="Google Shape;150;p28"/>
          <p:cNvSpPr txBox="1">
            <a:spLocks noGrp="1"/>
          </p:cNvSpPr>
          <p:nvPr>
            <p:ph type="body" idx="1"/>
          </p:nvPr>
        </p:nvSpPr>
        <p:spPr>
          <a:xfrm>
            <a:off x="311700" y="1240050"/>
            <a:ext cx="8520600" cy="3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704" b="1" dirty="0"/>
              <a:t>Ownership </a:t>
            </a:r>
            <a:r>
              <a:rPr lang="en-US" sz="1704" b="1" dirty="0"/>
              <a:t>Showcase</a:t>
            </a:r>
            <a:r>
              <a:rPr lang="en" sz="1704" b="1" dirty="0"/>
              <a:t>:</a:t>
            </a:r>
            <a:endParaRPr sz="1704" b="1" dirty="0"/>
          </a:p>
          <a:p>
            <a:pPr marL="457200" lvl="0" indent="-336867" algn="l" rtl="0">
              <a:spcBef>
                <a:spcPts val="1200"/>
              </a:spcBef>
              <a:spcAft>
                <a:spcPts val="0"/>
              </a:spcAft>
              <a:buSzPts val="1705"/>
              <a:buChar char="-"/>
            </a:pPr>
            <a:r>
              <a:rPr lang="en" sz="1704" b="1" dirty="0"/>
              <a:t>Situation: </a:t>
            </a:r>
            <a:r>
              <a:rPr lang="en" sz="1704" dirty="0"/>
              <a:t>Lead engineer resignation during a critical project</a:t>
            </a:r>
            <a:endParaRPr sz="1704" dirty="0"/>
          </a:p>
          <a:p>
            <a:pPr marL="457200" lvl="0" indent="-336867" algn="l" rtl="0">
              <a:spcBef>
                <a:spcPts val="0"/>
              </a:spcBef>
              <a:spcAft>
                <a:spcPts val="0"/>
              </a:spcAft>
              <a:buSzPts val="1705"/>
              <a:buChar char="-"/>
            </a:pPr>
            <a:r>
              <a:rPr lang="en" sz="1704" b="1" dirty="0"/>
              <a:t>Action: </a:t>
            </a:r>
            <a:r>
              <a:rPr lang="en" sz="1704" dirty="0"/>
              <a:t>Took over responsibilities, reallocated tasks, maintained project momentum</a:t>
            </a:r>
            <a:endParaRPr sz="1704" dirty="0"/>
          </a:p>
          <a:p>
            <a:pPr marL="457200" lvl="0" indent="-336867" algn="l" rtl="0">
              <a:spcBef>
                <a:spcPts val="0"/>
              </a:spcBef>
              <a:spcAft>
                <a:spcPts val="0"/>
              </a:spcAft>
              <a:buSzPts val="1705"/>
              <a:buChar char="-"/>
            </a:pPr>
            <a:r>
              <a:rPr lang="en" sz="1704" b="1" dirty="0"/>
              <a:t>Outcome: </a:t>
            </a:r>
            <a:r>
              <a:rPr lang="en" sz="1704" dirty="0"/>
              <a:t>Project completed on time with minimal disruption</a:t>
            </a:r>
            <a:endParaRPr sz="1704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704" b="1" dirty="0"/>
              <a:t>Accountability </a:t>
            </a:r>
            <a:r>
              <a:rPr lang="en-US" sz="1704" b="1" dirty="0"/>
              <a:t>Showcase</a:t>
            </a:r>
            <a:r>
              <a:rPr lang="en" sz="1704" b="1" dirty="0"/>
              <a:t>:</a:t>
            </a:r>
            <a:endParaRPr sz="1704" b="1" dirty="0"/>
          </a:p>
          <a:p>
            <a:pPr marL="457200" lvl="0" indent="-336867" algn="l" rtl="0">
              <a:spcBef>
                <a:spcPts val="1200"/>
              </a:spcBef>
              <a:spcAft>
                <a:spcPts val="0"/>
              </a:spcAft>
              <a:buSzPts val="1705"/>
              <a:buChar char="-"/>
            </a:pPr>
            <a:r>
              <a:rPr lang="en" sz="1704" b="1" dirty="0"/>
              <a:t>Situation:</a:t>
            </a:r>
            <a:r>
              <a:rPr lang="en" sz="1704" dirty="0"/>
              <a:t> Data migration error affecting data integrity</a:t>
            </a:r>
            <a:endParaRPr sz="1704" dirty="0"/>
          </a:p>
          <a:p>
            <a:pPr marL="457200" lvl="0" indent="-336867" algn="l" rtl="0">
              <a:spcBef>
                <a:spcPts val="0"/>
              </a:spcBef>
              <a:spcAft>
                <a:spcPts val="0"/>
              </a:spcAft>
              <a:buSzPts val="1705"/>
              <a:buChar char="-"/>
            </a:pPr>
            <a:r>
              <a:rPr lang="en" sz="1704" b="1" dirty="0"/>
              <a:t>Action: </a:t>
            </a:r>
            <a:r>
              <a:rPr lang="en" sz="1704" dirty="0"/>
              <a:t>Took responsibility, rectified the issue, implemented preventative measures</a:t>
            </a:r>
            <a:endParaRPr sz="1704" dirty="0"/>
          </a:p>
          <a:p>
            <a:pPr marL="457200" lvl="0" indent="-336867" algn="l" rtl="0">
              <a:spcBef>
                <a:spcPts val="0"/>
              </a:spcBef>
              <a:spcAft>
                <a:spcPts val="0"/>
              </a:spcAft>
              <a:buSzPts val="1705"/>
              <a:buChar char="-"/>
            </a:pPr>
            <a:r>
              <a:rPr lang="en" sz="1704" b="1" dirty="0"/>
              <a:t>Outcome: </a:t>
            </a:r>
            <a:r>
              <a:rPr lang="en" sz="1704" dirty="0"/>
              <a:t>Restored data integrity, improved processes, maintained stakeholder trust</a:t>
            </a:r>
            <a:endParaRPr sz="1704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/>
              <a:t>Scenario-Based Experiences </a:t>
            </a:r>
            <a:endParaRPr sz="3620"/>
          </a:p>
        </p:txBody>
      </p:sp>
      <p:sp>
        <p:nvSpPr>
          <p:cNvPr id="156" name="Google Shape;156;p29"/>
          <p:cNvSpPr txBox="1">
            <a:spLocks noGrp="1"/>
          </p:cNvSpPr>
          <p:nvPr>
            <p:ph type="body" idx="1"/>
          </p:nvPr>
        </p:nvSpPr>
        <p:spPr>
          <a:xfrm>
            <a:off x="311700" y="1325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 b="1" dirty="0"/>
              <a:t>Data Pipeline Failure:</a:t>
            </a:r>
            <a:endParaRPr sz="2200" b="1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dirty="0"/>
              <a:t>Diagnosis and resolution steps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 b="1" dirty="0"/>
              <a:t>Legacy System Migration:</a:t>
            </a:r>
            <a:endParaRPr sz="2200" b="1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dirty="0"/>
              <a:t>Steps for smooth transition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 b="1" dirty="0"/>
              <a:t>Designing for Diverse Users:</a:t>
            </a:r>
            <a:endParaRPr sz="2200" b="1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dirty="0"/>
              <a:t>Approach and </a:t>
            </a:r>
            <a:r>
              <a:rPr lang="en-US" sz="2200" dirty="0"/>
              <a:t>Showcase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 b="1" dirty="0"/>
              <a:t>Balancing Priorities:</a:t>
            </a:r>
            <a:endParaRPr sz="2200" b="1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dirty="0"/>
              <a:t>Prioritization strategy and </a:t>
            </a:r>
            <a:r>
              <a:rPr lang="en-US" sz="2200" dirty="0"/>
              <a:t>Showcase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 b="1" dirty="0"/>
              <a:t>Handling Stakeholder Expectations:</a:t>
            </a:r>
            <a:endParaRPr sz="2200" b="1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dirty="0"/>
              <a:t>Approach to managing scope and requests</a:t>
            </a:r>
            <a:endParaRPr sz="2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 dirty="0"/>
              <a:t>Data Pipeline Failure </a:t>
            </a:r>
            <a:r>
              <a:rPr lang="en-US" sz="3620" dirty="0"/>
              <a:t>Showcase</a:t>
            </a:r>
            <a:endParaRPr sz="3620" dirty="0"/>
          </a:p>
        </p:txBody>
      </p:sp>
      <p:sp>
        <p:nvSpPr>
          <p:cNvPr id="162" name="Google Shape;162;p30"/>
          <p:cNvSpPr txBox="1">
            <a:spLocks noGrp="1"/>
          </p:cNvSpPr>
          <p:nvPr>
            <p:ph type="body" idx="1"/>
          </p:nvPr>
        </p:nvSpPr>
        <p:spPr>
          <a:xfrm>
            <a:off x="311700" y="10914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675" b="1"/>
              <a:t>Scenario:</a:t>
            </a:r>
            <a:endParaRPr sz="1675" b="1"/>
          </a:p>
          <a:p>
            <a:pPr marL="457200" lvl="0" indent="-33496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75"/>
              <a:buChar char="-"/>
            </a:pPr>
            <a:r>
              <a:rPr lang="en" sz="1675"/>
              <a:t>Intermittent failures in data pipeline</a:t>
            </a:r>
            <a:endParaRPr sz="167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675" b="1"/>
              <a:t>Diagnosis Steps:</a:t>
            </a:r>
            <a:endParaRPr sz="1675" b="1"/>
          </a:p>
          <a:p>
            <a:pPr marL="457200" lvl="0" indent="-33496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75"/>
              <a:buChar char="-"/>
            </a:pPr>
            <a:r>
              <a:rPr lang="en" sz="1675"/>
              <a:t>Review logs and alerts</a:t>
            </a:r>
            <a:endParaRPr sz="1675"/>
          </a:p>
          <a:p>
            <a:pPr marL="457200" lvl="0" indent="-3349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75"/>
              <a:buChar char="-"/>
            </a:pPr>
            <a:r>
              <a:rPr lang="en" sz="1675"/>
              <a:t>Identify resource constraints and data quality issues</a:t>
            </a:r>
            <a:endParaRPr sz="167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675" b="1"/>
              <a:t>Resolution:</a:t>
            </a:r>
            <a:endParaRPr sz="1675" b="1"/>
          </a:p>
          <a:p>
            <a:pPr marL="457200" lvl="0" indent="-33496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75"/>
              <a:buChar char="-"/>
            </a:pPr>
            <a:r>
              <a:rPr lang="en" sz="1675"/>
              <a:t>Scale resources, implement data validation</a:t>
            </a:r>
            <a:endParaRPr sz="1675"/>
          </a:p>
          <a:p>
            <a:pPr marL="457200" lvl="0" indent="-3349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75"/>
              <a:buChar char="-"/>
            </a:pPr>
            <a:r>
              <a:rPr lang="en" sz="1675"/>
              <a:t>Enhance monitoring and automation</a:t>
            </a:r>
            <a:endParaRPr sz="167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675" b="1"/>
              <a:t>Outcome:</a:t>
            </a:r>
            <a:endParaRPr sz="1675" b="1"/>
          </a:p>
          <a:p>
            <a:pPr marL="457200" lvl="0" indent="-33496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75"/>
              <a:buChar char="-"/>
            </a:pPr>
            <a:r>
              <a:rPr lang="en" sz="1675"/>
              <a:t>Restored pipeline stability, improved performance, increased stakeholder satisfaction</a:t>
            </a:r>
            <a:endParaRPr sz="1675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>
            <a:spLocks noGrp="1"/>
          </p:cNvSpPr>
          <p:nvPr>
            <p:ph type="title"/>
          </p:nvPr>
        </p:nvSpPr>
        <p:spPr>
          <a:xfrm>
            <a:off x="311700" y="355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 dirty="0"/>
              <a:t>Legacy System Migration </a:t>
            </a:r>
            <a:r>
              <a:rPr lang="en-US" sz="3620" dirty="0"/>
              <a:t>Showcase</a:t>
            </a:r>
            <a:endParaRPr sz="3620" dirty="0"/>
          </a:p>
        </p:txBody>
      </p:sp>
      <p:sp>
        <p:nvSpPr>
          <p:cNvPr id="168" name="Google Shape;168;p31"/>
          <p:cNvSpPr txBox="1">
            <a:spLocks noGrp="1"/>
          </p:cNvSpPr>
          <p:nvPr>
            <p:ph type="body" idx="1"/>
          </p:nvPr>
        </p:nvSpPr>
        <p:spPr>
          <a:xfrm>
            <a:off x="311700" y="1055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615" b="1"/>
              <a:t>Scenario:</a:t>
            </a:r>
            <a:endParaRPr sz="1615" b="1"/>
          </a:p>
          <a:p>
            <a:pPr marL="457200" lvl="0" indent="-33115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15"/>
              <a:buChar char="-"/>
            </a:pPr>
            <a:r>
              <a:rPr lang="en" sz="1615"/>
              <a:t>Migrating legacy data system to AWS</a:t>
            </a:r>
            <a:endParaRPr sz="161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615" b="1"/>
              <a:t>Steps Taken:</a:t>
            </a:r>
            <a:endParaRPr sz="1615" b="1"/>
          </a:p>
          <a:p>
            <a:pPr marL="457200" lvl="0" indent="-33115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15"/>
              <a:buChar char="-"/>
            </a:pPr>
            <a:r>
              <a:rPr lang="en" sz="1615"/>
              <a:t>Comprehensive assessment and planning</a:t>
            </a:r>
            <a:endParaRPr sz="1615"/>
          </a:p>
          <a:p>
            <a:pPr marL="457200" lvl="0" indent="-33115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15"/>
              <a:buChar char="-"/>
            </a:pPr>
            <a:r>
              <a:rPr lang="en" sz="1615"/>
              <a:t>Designing target architecture</a:t>
            </a:r>
            <a:endParaRPr sz="1615"/>
          </a:p>
          <a:p>
            <a:pPr marL="457200" lvl="0" indent="-33115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15"/>
              <a:buChar char="-"/>
            </a:pPr>
            <a:r>
              <a:rPr lang="en" sz="1615"/>
              <a:t>Data migration preparation and execution</a:t>
            </a:r>
            <a:endParaRPr sz="1615"/>
          </a:p>
          <a:p>
            <a:pPr marL="457200" lvl="0" indent="-33115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15"/>
              <a:buChar char="-"/>
            </a:pPr>
            <a:r>
              <a:rPr lang="en" sz="1615"/>
              <a:t>Testing and validation</a:t>
            </a:r>
            <a:endParaRPr sz="1615"/>
          </a:p>
          <a:p>
            <a:pPr marL="457200" lvl="0" indent="-33115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15"/>
              <a:buChar char="-"/>
            </a:pPr>
            <a:r>
              <a:rPr lang="en" sz="1615"/>
              <a:t>Cutover and go-live</a:t>
            </a:r>
            <a:endParaRPr sz="1615"/>
          </a:p>
          <a:p>
            <a:pPr marL="457200" lvl="0" indent="-33115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15"/>
              <a:buChar char="-"/>
            </a:pPr>
            <a:r>
              <a:rPr lang="en" sz="1615"/>
              <a:t>Post-migration optimization</a:t>
            </a:r>
            <a:endParaRPr sz="161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615" b="1"/>
              <a:t>Outcome:</a:t>
            </a:r>
            <a:endParaRPr sz="1615" b="1"/>
          </a:p>
          <a:p>
            <a:pPr marL="457200" lvl="0" indent="-33115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15"/>
              <a:buChar char="-"/>
            </a:pPr>
            <a:r>
              <a:rPr lang="en" sz="1615"/>
              <a:t>Successful migration with minimal downtime</a:t>
            </a:r>
            <a:endParaRPr sz="1615"/>
          </a:p>
          <a:p>
            <a:pPr marL="457200" lvl="0" indent="-33115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15"/>
              <a:buChar char="-"/>
            </a:pPr>
            <a:r>
              <a:rPr lang="en" sz="1615"/>
              <a:t>Enhanced scalability and performance</a:t>
            </a:r>
            <a:endParaRPr sz="1615"/>
          </a:p>
          <a:p>
            <a:pPr marL="457200" lvl="0" indent="-33115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15"/>
              <a:buChar char="-"/>
            </a:pPr>
            <a:r>
              <a:rPr lang="en" sz="1615"/>
              <a:t>Cost savings and improved data accessibility</a:t>
            </a:r>
            <a:endParaRPr sz="161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/>
              <a:t>Introduction</a:t>
            </a:r>
            <a:endParaRPr sz="362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325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/>
              <a:t>Professional Background</a:t>
            </a:r>
            <a:endParaRPr sz="2200" b="1" dirty="0"/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SzPts val="2200"/>
              <a:buChar char="-"/>
            </a:pPr>
            <a:r>
              <a:rPr lang="en" sz="2200" dirty="0"/>
              <a:t>Years of experience in data engineering and architecture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dirty="0"/>
              <a:t>Expertise in AWS, </a:t>
            </a:r>
            <a:r>
              <a:rPr lang="en" sz="2200" b="1" dirty="0"/>
              <a:t>Java</a:t>
            </a:r>
            <a:r>
              <a:rPr lang="en" sz="2200" dirty="0"/>
              <a:t>, Python, SQL, and modern data tools</a:t>
            </a:r>
            <a:endParaRPr sz="22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 b="1" dirty="0"/>
              <a:t>Career Highlights</a:t>
            </a:r>
            <a:endParaRPr sz="2200" b="1" dirty="0"/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SzPts val="2200"/>
              <a:buChar char="-"/>
            </a:pPr>
            <a:r>
              <a:rPr lang="en" sz="2200" dirty="0"/>
              <a:t>Successful migration projects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dirty="0"/>
              <a:t>Development of scalable data pipelines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dirty="0"/>
              <a:t>Leadership and mentorship roles</a:t>
            </a:r>
            <a:endParaRPr sz="2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 dirty="0"/>
              <a:t>Designing for Diverse Users </a:t>
            </a:r>
            <a:r>
              <a:rPr lang="en-US" sz="3620" dirty="0"/>
              <a:t>Showcase</a:t>
            </a:r>
            <a:endParaRPr sz="3620" dirty="0"/>
          </a:p>
        </p:txBody>
      </p:sp>
      <p:sp>
        <p:nvSpPr>
          <p:cNvPr id="174" name="Google Shape;174;p32"/>
          <p:cNvSpPr txBox="1">
            <a:spLocks noGrp="1"/>
          </p:cNvSpPr>
          <p:nvPr>
            <p:ph type="body" idx="1"/>
          </p:nvPr>
        </p:nvSpPr>
        <p:spPr>
          <a:xfrm>
            <a:off x="311700" y="12171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904" b="1"/>
              <a:t>Scenario:</a:t>
            </a:r>
            <a:endParaRPr sz="1904" b="1"/>
          </a:p>
          <a:p>
            <a:pPr marL="457200" lvl="0" indent="-349567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905"/>
              <a:buChar char="-"/>
            </a:pPr>
            <a:r>
              <a:rPr lang="en" sz="1904"/>
              <a:t>Designing a data environment for data scientists with varying expertise</a:t>
            </a:r>
            <a:endParaRPr sz="1904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904" b="1"/>
              <a:t>Approach:</a:t>
            </a:r>
            <a:endParaRPr sz="1904" b="1"/>
          </a:p>
          <a:p>
            <a:pPr marL="457200" lvl="0" indent="-349567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905"/>
              <a:buChar char="-"/>
            </a:pPr>
            <a:r>
              <a:rPr lang="en" sz="1904"/>
              <a:t>Assess user needs and skill levels</a:t>
            </a:r>
            <a:endParaRPr sz="1904"/>
          </a:p>
          <a:p>
            <a:pPr marL="457200" lvl="0" indent="-34956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5"/>
              <a:buChar char="-"/>
            </a:pPr>
            <a:r>
              <a:rPr lang="en" sz="1904"/>
              <a:t>Implement user-friendly interfaces and self-service tools</a:t>
            </a:r>
            <a:endParaRPr sz="1904"/>
          </a:p>
          <a:p>
            <a:pPr marL="457200" lvl="0" indent="-34956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5"/>
              <a:buChar char="-"/>
            </a:pPr>
            <a:r>
              <a:rPr lang="en" sz="1904"/>
              <a:t>Provide comprehensive documentation and training</a:t>
            </a:r>
            <a:endParaRPr sz="1904"/>
          </a:p>
          <a:p>
            <a:pPr marL="457200" lvl="0" indent="-34956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5"/>
              <a:buChar char="-"/>
            </a:pPr>
            <a:r>
              <a:rPr lang="en" sz="1904"/>
              <a:t>Ensure scalability and flexibility</a:t>
            </a:r>
            <a:endParaRPr sz="1904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904" b="1"/>
              <a:t>Outcome:</a:t>
            </a:r>
            <a:endParaRPr sz="1904" b="1"/>
          </a:p>
          <a:p>
            <a:pPr marL="457200" lvl="0" indent="-349567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905"/>
              <a:buChar char="-"/>
            </a:pPr>
            <a:r>
              <a:rPr lang="en" sz="1904"/>
              <a:t>Increased platform adoption</a:t>
            </a:r>
            <a:endParaRPr sz="1904"/>
          </a:p>
          <a:p>
            <a:pPr marL="457200" lvl="0" indent="-34956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5"/>
              <a:buChar char="-"/>
            </a:pPr>
            <a:r>
              <a:rPr lang="en" sz="1904"/>
              <a:t>Enhanced team productivity and satisfaction</a:t>
            </a:r>
            <a:endParaRPr sz="1904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title"/>
          </p:nvPr>
        </p:nvSpPr>
        <p:spPr>
          <a:xfrm>
            <a:off x="311700" y="265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 dirty="0"/>
              <a:t>Balancing Priorities </a:t>
            </a:r>
            <a:r>
              <a:rPr lang="en-US" sz="3620" dirty="0"/>
              <a:t>Showcase</a:t>
            </a:r>
            <a:endParaRPr sz="3620" dirty="0"/>
          </a:p>
        </p:txBody>
      </p:sp>
      <p:sp>
        <p:nvSpPr>
          <p:cNvPr id="180" name="Google Shape;180;p33"/>
          <p:cNvSpPr txBox="1">
            <a:spLocks noGrp="1"/>
          </p:cNvSpPr>
          <p:nvPr>
            <p:ph type="body" idx="1"/>
          </p:nvPr>
        </p:nvSpPr>
        <p:spPr>
          <a:xfrm>
            <a:off x="311700" y="988450"/>
            <a:ext cx="8520600" cy="36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575" b="1"/>
              <a:t>Scenario:</a:t>
            </a:r>
            <a:endParaRPr sz="1575" b="1"/>
          </a:p>
          <a:p>
            <a:pPr marL="457200" lvl="0" indent="-32861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575"/>
              <a:buChar char="-"/>
            </a:pPr>
            <a:r>
              <a:rPr lang="en" sz="1575"/>
              <a:t>Managing multiple high-stakes projects simultaneously</a:t>
            </a:r>
            <a:endParaRPr sz="1575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575" b="1"/>
              <a:t>Strategy:</a:t>
            </a:r>
            <a:endParaRPr sz="1575" b="1"/>
          </a:p>
          <a:p>
            <a:pPr marL="457200" lvl="0" indent="-32861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575"/>
              <a:buChar char="-"/>
            </a:pPr>
            <a:r>
              <a:rPr lang="en" sz="1575"/>
              <a:t>Assess project priorities and deadlines</a:t>
            </a:r>
            <a:endParaRPr sz="1575"/>
          </a:p>
          <a:p>
            <a:pPr marL="457200" lvl="0" indent="-32861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75"/>
              <a:buChar char="-"/>
            </a:pPr>
            <a:r>
              <a:rPr lang="en" sz="1575"/>
              <a:t>Break down projects into manageable tasks</a:t>
            </a:r>
            <a:endParaRPr sz="1575"/>
          </a:p>
          <a:p>
            <a:pPr marL="457200" lvl="0" indent="-32861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75"/>
              <a:buChar char="-"/>
            </a:pPr>
            <a:r>
              <a:rPr lang="en" sz="1575"/>
              <a:t>Allocate time and resources effectively</a:t>
            </a:r>
            <a:endParaRPr sz="1575"/>
          </a:p>
          <a:p>
            <a:pPr marL="457200" lvl="0" indent="-32861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75"/>
              <a:buChar char="-"/>
            </a:pPr>
            <a:r>
              <a:rPr lang="en" sz="1575"/>
              <a:t>Use project management tools for tracking</a:t>
            </a:r>
            <a:endParaRPr sz="1575"/>
          </a:p>
          <a:p>
            <a:pPr marL="457200" lvl="0" indent="-32861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75"/>
              <a:buChar char="-"/>
            </a:pPr>
            <a:r>
              <a:rPr lang="en" sz="1575"/>
              <a:t>Maintain clear communication</a:t>
            </a:r>
            <a:endParaRPr sz="1575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575" b="1"/>
              <a:t>Outcome:</a:t>
            </a:r>
            <a:endParaRPr sz="1575" b="1"/>
          </a:p>
          <a:p>
            <a:pPr marL="457200" lvl="0" indent="-32861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575"/>
              <a:buChar char="-"/>
            </a:pPr>
            <a:r>
              <a:rPr lang="en" sz="1575"/>
              <a:t>Successful completion of all projects on time</a:t>
            </a:r>
            <a:endParaRPr sz="1575"/>
          </a:p>
          <a:p>
            <a:pPr marL="457200" lvl="0" indent="-32861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75"/>
              <a:buChar char="-"/>
            </a:pPr>
            <a:r>
              <a:rPr lang="en" sz="1575"/>
              <a:t>Maintained high-quality standards</a:t>
            </a:r>
            <a:endParaRPr sz="1575"/>
          </a:p>
          <a:p>
            <a:pPr marL="457200" lvl="0" indent="-32861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75"/>
              <a:buChar char="-"/>
            </a:pPr>
            <a:r>
              <a:rPr lang="en" sz="1575"/>
              <a:t>Improved team coordination and efficiency</a:t>
            </a:r>
            <a:endParaRPr sz="1575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 dirty="0"/>
              <a:t>Handling Stakeholder Expectations </a:t>
            </a:r>
            <a:r>
              <a:rPr lang="en-US" sz="3220" dirty="0"/>
              <a:t>Showcase</a:t>
            </a:r>
            <a:endParaRPr sz="3220" dirty="0"/>
          </a:p>
        </p:txBody>
      </p:sp>
      <p:sp>
        <p:nvSpPr>
          <p:cNvPr id="186" name="Google Shape;186;p34"/>
          <p:cNvSpPr txBox="1">
            <a:spLocks noGrp="1"/>
          </p:cNvSpPr>
          <p:nvPr>
            <p:ph type="body" idx="1"/>
          </p:nvPr>
        </p:nvSpPr>
        <p:spPr>
          <a:xfrm>
            <a:off x="311700" y="1458936"/>
            <a:ext cx="8520600" cy="3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675" b="1" dirty="0"/>
              <a:t>Scenario:</a:t>
            </a:r>
            <a:endParaRPr sz="1675" b="1" dirty="0"/>
          </a:p>
          <a:p>
            <a:pPr marL="457200" lvl="0" indent="-33496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75"/>
              <a:buChar char="-"/>
            </a:pPr>
            <a:r>
              <a:rPr lang="en" sz="1675" dirty="0"/>
              <a:t>Stakeholder requests a technically challenging feature outside project scope</a:t>
            </a:r>
            <a:endParaRPr sz="167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675" b="1" dirty="0"/>
              <a:t>Approach:</a:t>
            </a:r>
            <a:endParaRPr sz="1675" b="1" dirty="0"/>
          </a:p>
          <a:p>
            <a:pPr marL="457200" lvl="0" indent="-33496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75"/>
              <a:buChar char="-"/>
            </a:pPr>
            <a:r>
              <a:rPr lang="en" sz="1675" dirty="0"/>
              <a:t>Understand the request and underlying business need</a:t>
            </a:r>
            <a:endParaRPr sz="1675" dirty="0"/>
          </a:p>
          <a:p>
            <a:pPr marL="457200" lvl="0" indent="-3349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75"/>
              <a:buChar char="-"/>
            </a:pPr>
            <a:r>
              <a:rPr lang="en" sz="1675" dirty="0"/>
              <a:t>Assess feasibility and impact</a:t>
            </a:r>
            <a:endParaRPr sz="1675" dirty="0"/>
          </a:p>
          <a:p>
            <a:pPr marL="457200" lvl="0" indent="-3349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75"/>
              <a:buChar char="-"/>
            </a:pPr>
            <a:r>
              <a:rPr lang="en" sz="1675" dirty="0"/>
              <a:t>Communicate constraints and offer alternatives</a:t>
            </a:r>
            <a:endParaRPr sz="1675" dirty="0"/>
          </a:p>
          <a:p>
            <a:pPr marL="457200" lvl="0" indent="-3349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75"/>
              <a:buChar char="-"/>
            </a:pPr>
            <a:r>
              <a:rPr lang="en" sz="1675" dirty="0"/>
              <a:t>Negotiate scope and prioritize</a:t>
            </a:r>
            <a:endParaRPr sz="1675" dirty="0"/>
          </a:p>
          <a:p>
            <a:pPr marL="457200" lvl="0" indent="-3349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75"/>
              <a:buChar char="-"/>
            </a:pPr>
            <a:r>
              <a:rPr lang="en" sz="1675" dirty="0"/>
              <a:t>Implement phased solutions</a:t>
            </a:r>
            <a:endParaRPr sz="167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675" b="1" dirty="0"/>
              <a:t>Outcome:</a:t>
            </a:r>
            <a:endParaRPr sz="1675" b="1" dirty="0"/>
          </a:p>
          <a:p>
            <a:pPr marL="457200" lvl="0" indent="-33496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75"/>
              <a:buChar char="-"/>
            </a:pPr>
            <a:r>
              <a:rPr lang="en" sz="1675" dirty="0"/>
              <a:t>Maintained project integrity</a:t>
            </a:r>
            <a:endParaRPr sz="1675" dirty="0"/>
          </a:p>
          <a:p>
            <a:pPr marL="457200" lvl="0" indent="-3349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75"/>
              <a:buChar char="-"/>
            </a:pPr>
            <a:r>
              <a:rPr lang="en" sz="1675" dirty="0"/>
              <a:t>Enhanced stakeholder satisfaction</a:t>
            </a:r>
            <a:endParaRPr sz="1675" dirty="0"/>
          </a:p>
          <a:p>
            <a:pPr marL="457200" lvl="0" indent="-3349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75"/>
              <a:buChar char="-"/>
            </a:pPr>
            <a:r>
              <a:rPr lang="en" sz="1675" dirty="0"/>
              <a:t>Laid groundwork for future feature enhancements</a:t>
            </a:r>
            <a:endParaRPr sz="167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/>
              <a:t>Additional Advanced Questions</a:t>
            </a:r>
            <a:endParaRPr sz="3620"/>
          </a:p>
        </p:txBody>
      </p:sp>
      <p:sp>
        <p:nvSpPr>
          <p:cNvPr id="192" name="Google Shape;192;p35"/>
          <p:cNvSpPr txBox="1">
            <a:spLocks noGrp="1"/>
          </p:cNvSpPr>
          <p:nvPr>
            <p:ph type="body" idx="1"/>
          </p:nvPr>
        </p:nvSpPr>
        <p:spPr>
          <a:xfrm>
            <a:off x="311700" y="1325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 b="1"/>
              <a:t>Advanced AWS Topics:</a:t>
            </a:r>
            <a:endParaRPr sz="2200"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Implementing disaster recovery strategies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 b="1"/>
              <a:t>Security and Compliance:</a:t>
            </a:r>
            <a:endParaRPr sz="2200"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Ensuring data security and compliance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 b="1"/>
              <a:t>Cost Optimization:</a:t>
            </a:r>
            <a:endParaRPr sz="2200"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Optimizing AWS resource usage for cost savings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 b="1"/>
              <a:t>Innovation and Continuous Learning:</a:t>
            </a:r>
            <a:endParaRPr sz="2200"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Staying updated with data engineering and cloud technologies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 b="1"/>
              <a:t>Cross-Functional Collaboration:</a:t>
            </a:r>
            <a:endParaRPr sz="2200"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Collaborating with non-technical departments for data goals</a:t>
            </a:r>
            <a:endParaRPr sz="2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/>
              <a:t>Conclusion</a:t>
            </a:r>
            <a:endParaRPr sz="3620"/>
          </a:p>
        </p:txBody>
      </p:sp>
      <p:sp>
        <p:nvSpPr>
          <p:cNvPr id="198" name="Google Shape;198;p36"/>
          <p:cNvSpPr txBox="1">
            <a:spLocks noGrp="1"/>
          </p:cNvSpPr>
          <p:nvPr>
            <p:ph type="body" idx="1"/>
          </p:nvPr>
        </p:nvSpPr>
        <p:spPr>
          <a:xfrm>
            <a:off x="311700" y="1325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Summary:</a:t>
            </a:r>
            <a:endParaRPr sz="2200" b="1"/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Comprehensive technical expertise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Proven leadership and communication skills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Effective problem-solving and project management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Commitment to continuous learning and innovation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 b="1"/>
              <a:t>Final Statement:</a:t>
            </a:r>
            <a:endParaRPr sz="2200" b="1"/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Passionate about leveraging data to drive business success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Eager to contribute to [Company Name]’s goals and initiatives</a:t>
            </a:r>
            <a:endParaRPr sz="2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Questions?</a:t>
            </a:r>
            <a:endParaRPr sz="3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/>
              <a:t>Technical Skills &amp; Tools</a:t>
            </a:r>
            <a:endParaRPr sz="362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325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/>
              <a:t>AWS Services:</a:t>
            </a:r>
            <a:endParaRPr sz="2200" b="1" dirty="0"/>
          </a:p>
          <a:p>
            <a:pPr marL="457200" lvl="0" indent="-357822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2200" dirty="0"/>
              <a:t>AWS Glue, Amazon EMR, DynamoDB, Amazon Redshift</a:t>
            </a:r>
            <a:endParaRPr sz="2200" dirty="0"/>
          </a:p>
          <a:p>
            <a:pPr marL="457200" lvl="0" indent="-35782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200" dirty="0"/>
              <a:t>RDS, EC2, S3, Lambda, ECS</a:t>
            </a:r>
            <a:endParaRPr sz="22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 b="1" dirty="0"/>
              <a:t>Programming Languages:</a:t>
            </a:r>
            <a:endParaRPr sz="2200" b="1" dirty="0"/>
          </a:p>
          <a:p>
            <a:pPr marL="457200" lvl="0" indent="-357822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2200" dirty="0"/>
              <a:t>Python (optimization, automation, debugging)</a:t>
            </a:r>
            <a:endParaRPr sz="2200" dirty="0"/>
          </a:p>
          <a:p>
            <a:pPr marL="457200" lvl="0" indent="-35782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200" dirty="0"/>
              <a:t>SQL (complex querying, performance tuning)</a:t>
            </a:r>
            <a:endParaRPr sz="22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 b="1" dirty="0"/>
              <a:t>Data Tools:</a:t>
            </a:r>
            <a:endParaRPr sz="2200" b="1" dirty="0"/>
          </a:p>
          <a:p>
            <a:pPr marL="457200" lvl="0" indent="-357822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US" sz="2200" dirty="0"/>
              <a:t>AWS Glue</a:t>
            </a:r>
            <a:r>
              <a:rPr lang="en" sz="2200" dirty="0"/>
              <a:t>, </a:t>
            </a:r>
            <a:r>
              <a:rPr lang="en-US" sz="2200" dirty="0" err="1"/>
              <a:t>QuickSight</a:t>
            </a:r>
            <a:r>
              <a:rPr lang="en" sz="2200" dirty="0"/>
              <a:t>, </a:t>
            </a:r>
            <a:r>
              <a:rPr lang="en-US" sz="2200" dirty="0"/>
              <a:t>AWS Sagemaker</a:t>
            </a:r>
            <a:r>
              <a:rPr lang="en" sz="2200" dirty="0"/>
              <a:t>, </a:t>
            </a:r>
            <a:r>
              <a:rPr lang="en-US" sz="2200" dirty="0"/>
              <a:t>AWS Kinesis</a:t>
            </a:r>
            <a:endParaRPr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/>
              <a:t>Advanced AWS Expertise</a:t>
            </a:r>
            <a:endParaRPr sz="362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246050"/>
            <a:ext cx="8520600" cy="36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AWS Glue:</a:t>
            </a:r>
            <a:endParaRPr sz="2200" b="1"/>
          </a:p>
          <a:p>
            <a:pPr marL="457200" lvl="0" indent="-357822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2200"/>
              <a:t>Designing complex ETL pipelines</a:t>
            </a:r>
            <a:endParaRPr sz="2200"/>
          </a:p>
          <a:p>
            <a:pPr marL="457200" lvl="0" indent="-35782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200"/>
              <a:t>Performance optimization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 b="1"/>
              <a:t>Amazon EMR:</a:t>
            </a:r>
            <a:endParaRPr sz="2200" b="1"/>
          </a:p>
          <a:p>
            <a:pPr marL="457200" lvl="0" indent="-357822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2200"/>
              <a:t>Large-scale data processing</a:t>
            </a:r>
            <a:endParaRPr sz="2200"/>
          </a:p>
          <a:p>
            <a:pPr marL="457200" lvl="0" indent="-35782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200"/>
              <a:t>Cluster configuration and management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 b="1"/>
              <a:t>Amazon Redshift:</a:t>
            </a:r>
            <a:endParaRPr sz="2200" b="1"/>
          </a:p>
          <a:p>
            <a:pPr marL="457200" lvl="0" indent="-357822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2200"/>
              <a:t>Data warehousing and query optimization</a:t>
            </a:r>
            <a:endParaRPr sz="2200"/>
          </a:p>
          <a:p>
            <a:pPr marL="457200" lvl="0" indent="-35782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200"/>
              <a:t>Data distribution and sort keys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/>
              <a:t>Data Engineering &amp; Data Science</a:t>
            </a:r>
            <a:endParaRPr sz="362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325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/>
              <a:t>Scalable Data Pipeline Design:</a:t>
            </a:r>
            <a:endParaRPr sz="2200" b="1" dirty="0"/>
          </a:p>
          <a:p>
            <a:pPr marL="457200" lvl="0" indent="-357822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2200" dirty="0"/>
              <a:t>Tools used: AWS S3, </a:t>
            </a:r>
            <a:r>
              <a:rPr lang="en-US" sz="2200" dirty="0"/>
              <a:t>AWS SNS/SQS</a:t>
            </a:r>
            <a:r>
              <a:rPr lang="en" sz="2200" dirty="0"/>
              <a:t>, AWS Glue, Amazon EMR, Amazon Redshift, </a:t>
            </a:r>
            <a:r>
              <a:rPr lang="en-US" sz="2200" dirty="0"/>
              <a:t>AWS Kinesis</a:t>
            </a:r>
            <a:endParaRPr sz="22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 b="1" dirty="0"/>
              <a:t>Machine Learning Integration:</a:t>
            </a:r>
            <a:endParaRPr sz="2200" b="1" dirty="0"/>
          </a:p>
          <a:p>
            <a:pPr marL="457200" lvl="0" indent="-357822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US" sz="2200" dirty="0"/>
              <a:t>Showcase</a:t>
            </a:r>
            <a:r>
              <a:rPr lang="en" sz="2200" dirty="0"/>
              <a:t>: Customer churn prediction using SageMaker</a:t>
            </a:r>
            <a:endParaRPr sz="22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 b="1" dirty="0"/>
              <a:t>Advanced Data Processing:</a:t>
            </a:r>
            <a:endParaRPr sz="2200" b="1" dirty="0"/>
          </a:p>
          <a:p>
            <a:pPr marL="457200" lvl="0" indent="-357822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2200" dirty="0"/>
              <a:t>Techniques: Parallel processing, window functions, data deduplication</a:t>
            </a:r>
            <a:endParaRPr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 dirty="0"/>
              <a:t>Scalable Data Pipeline </a:t>
            </a:r>
            <a:r>
              <a:rPr lang="en-US" sz="3620" dirty="0"/>
              <a:t>Showcase</a:t>
            </a:r>
            <a:endParaRPr sz="3620"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207700"/>
            <a:ext cx="8520600" cy="37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70" b="1" dirty="0"/>
              <a:t>Project Overview:</a:t>
            </a:r>
            <a:endParaRPr sz="1870" b="1" dirty="0"/>
          </a:p>
          <a:p>
            <a:pPr marL="457200" lvl="0" indent="-34734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870"/>
              <a:buChar char="-"/>
            </a:pPr>
            <a:r>
              <a:rPr lang="en" sz="1870" dirty="0"/>
              <a:t>E-commerce platform data pipeline</a:t>
            </a:r>
            <a:endParaRPr sz="1870"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70" b="1" dirty="0"/>
              <a:t>Tools and Technologies:</a:t>
            </a:r>
            <a:endParaRPr sz="1870" b="1" dirty="0"/>
          </a:p>
          <a:p>
            <a:pPr marL="457200" lvl="0" indent="-34734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870"/>
              <a:buChar char="-"/>
            </a:pPr>
            <a:r>
              <a:rPr lang="en" sz="1870" dirty="0"/>
              <a:t>AWS S3 for storage, </a:t>
            </a:r>
            <a:r>
              <a:rPr lang="en-US" sz="1870" dirty="0"/>
              <a:t>AWS SNS/SQS</a:t>
            </a:r>
            <a:r>
              <a:rPr lang="en" sz="1870" dirty="0"/>
              <a:t> for ingestion, AWS Glue for ETL</a:t>
            </a:r>
            <a:endParaRPr sz="1870" dirty="0"/>
          </a:p>
          <a:p>
            <a:pPr marL="457200" lvl="0" indent="-34734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70"/>
              <a:buChar char="-"/>
            </a:pPr>
            <a:r>
              <a:rPr lang="en" sz="1870" dirty="0"/>
              <a:t>Amazon EMR with Spark for processing, Amazon Redshift for warehousing</a:t>
            </a:r>
            <a:endParaRPr sz="1870" dirty="0"/>
          </a:p>
          <a:p>
            <a:pPr marL="457200" lvl="0" indent="-34734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70"/>
              <a:buChar char="-"/>
            </a:pPr>
            <a:r>
              <a:rPr lang="en-US" sz="1870" dirty="0"/>
              <a:t>AWS Step Functions</a:t>
            </a:r>
            <a:r>
              <a:rPr lang="en" sz="1870" dirty="0"/>
              <a:t> for orchestration</a:t>
            </a:r>
            <a:endParaRPr sz="1870"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70" b="1" dirty="0"/>
              <a:t>Outcome:</a:t>
            </a:r>
            <a:endParaRPr sz="1870" b="1" dirty="0"/>
          </a:p>
          <a:p>
            <a:pPr marL="457200" lvl="0" indent="-34734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870"/>
              <a:buChar char="-"/>
            </a:pPr>
            <a:r>
              <a:rPr lang="en" sz="1870" dirty="0"/>
              <a:t>Processed terabytes of data daily with minimal latency</a:t>
            </a:r>
            <a:endParaRPr sz="1870" dirty="0"/>
          </a:p>
          <a:p>
            <a:pPr marL="457200" lvl="0" indent="-34734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70"/>
              <a:buChar char="-"/>
            </a:pPr>
            <a:r>
              <a:rPr lang="en" sz="1870" dirty="0"/>
              <a:t>Enabled real-time analytics and personalized marketing</a:t>
            </a:r>
            <a:endParaRPr sz="187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 dirty="0"/>
              <a:t>Machine Learning Integration </a:t>
            </a:r>
            <a:r>
              <a:rPr lang="en-US" sz="3620" dirty="0"/>
              <a:t>Showcase</a:t>
            </a:r>
            <a:endParaRPr sz="3620" dirty="0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325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17" b="1" dirty="0"/>
              <a:t>Project: Customer Churn Prediction</a:t>
            </a:r>
            <a:endParaRPr sz="2317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17" b="1" dirty="0"/>
              <a:t>Workflow Integration:</a:t>
            </a:r>
            <a:endParaRPr sz="2317" b="1" dirty="0"/>
          </a:p>
          <a:p>
            <a:pPr marL="457200" lvl="0" indent="-353695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2317" dirty="0"/>
              <a:t>Data ingestion with Kafka and Glue</a:t>
            </a:r>
            <a:endParaRPr sz="2317" dirty="0"/>
          </a:p>
          <a:p>
            <a:pPr marL="457200" lvl="0" indent="-35369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317" dirty="0"/>
              <a:t>Feature engineering using Spark</a:t>
            </a:r>
            <a:endParaRPr sz="2317" dirty="0"/>
          </a:p>
          <a:p>
            <a:pPr marL="457200" lvl="0" indent="-35369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317" dirty="0"/>
              <a:t>Model training and deployment with SageMaker</a:t>
            </a:r>
            <a:endParaRPr sz="2317" dirty="0"/>
          </a:p>
          <a:p>
            <a:pPr marL="457200" lvl="0" indent="-35369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317" dirty="0"/>
              <a:t>Real-time predictions integrated into CRM</a:t>
            </a:r>
            <a:endParaRPr sz="2317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17" b="1" dirty="0"/>
              <a:t>Outcome:</a:t>
            </a:r>
            <a:endParaRPr sz="2317" b="1" dirty="0"/>
          </a:p>
          <a:p>
            <a:pPr marL="457200" lvl="0" indent="-353695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2317" dirty="0"/>
              <a:t>15% reduction in churn</a:t>
            </a:r>
            <a:endParaRPr sz="2317" dirty="0"/>
          </a:p>
          <a:p>
            <a:pPr marL="457200" lvl="0" indent="-35369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317" dirty="0"/>
              <a:t>Enhanced customer retention strategies</a:t>
            </a:r>
            <a:endParaRPr sz="2317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/>
              <a:t>Solution Architecture </a:t>
            </a:r>
            <a:endParaRPr sz="3620"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325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User-Friendly Data Environments:</a:t>
            </a:r>
            <a:endParaRPr sz="2200" b="1"/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Intuitive interfaces, self-service capabilities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 b="1"/>
              <a:t>Automation Solutions:</a:t>
            </a:r>
            <a:endParaRPr sz="2200" b="1"/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Automated data access and environment setup using Terraform, Ansible, Lambda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 b="1"/>
              <a:t>Integration Skills:</a:t>
            </a:r>
            <a:endParaRPr sz="2200" b="1"/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Seamless integration of various data tools and platforms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 dirty="0"/>
              <a:t>User-Friendly Data Environment </a:t>
            </a:r>
            <a:r>
              <a:rPr lang="en-US" sz="3620" dirty="0"/>
              <a:t>Showcase</a:t>
            </a:r>
            <a:endParaRPr sz="3620" dirty="0"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6298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/>
              <a:t>Project: Marketing Analytics Platform</a:t>
            </a:r>
            <a:endParaRPr sz="220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 b="1" dirty="0"/>
              <a:t>Features Implemented:</a:t>
            </a:r>
            <a:endParaRPr sz="2200" b="1" dirty="0"/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SzPts val="2200"/>
              <a:buChar char="-"/>
            </a:pPr>
            <a:r>
              <a:rPr lang="en" sz="2200" dirty="0"/>
              <a:t>Interactive dashboards with </a:t>
            </a:r>
            <a:r>
              <a:rPr lang="en-US" sz="2200" dirty="0" err="1"/>
              <a:t>QuickSight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dirty="0"/>
              <a:t>Self-service data catalogs using AWS Glue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dirty="0"/>
              <a:t>Pre-built query templates for ease of use</a:t>
            </a:r>
            <a:endParaRPr sz="22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 b="1" dirty="0"/>
              <a:t>Outcome:</a:t>
            </a:r>
            <a:endParaRPr sz="2200" b="1" dirty="0"/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SzPts val="2200"/>
              <a:buChar char="-"/>
            </a:pPr>
            <a:r>
              <a:rPr lang="en" sz="2200" dirty="0"/>
              <a:t>40% increase in platform adoption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dirty="0"/>
              <a:t>Improved decision-making and campaign effectiveness</a:t>
            </a:r>
            <a:endParaRPr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1114</Words>
  <Application>Microsoft Office PowerPoint</Application>
  <PresentationFormat>On-screen Show (16:9)</PresentationFormat>
  <Paragraphs>233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Proxima Nova</vt:lpstr>
      <vt:lpstr>Arial</vt:lpstr>
      <vt:lpstr>Spearmint</vt:lpstr>
      <vt:lpstr>California Community Colleges  Technical Interview Presentation</vt:lpstr>
      <vt:lpstr>Introduction</vt:lpstr>
      <vt:lpstr>Technical Skills &amp; Tools</vt:lpstr>
      <vt:lpstr>Advanced AWS Expertise</vt:lpstr>
      <vt:lpstr>Data Engineering &amp; Data Science</vt:lpstr>
      <vt:lpstr>Scalable Data Pipeline Showcase</vt:lpstr>
      <vt:lpstr>Machine Learning Integration Showcase</vt:lpstr>
      <vt:lpstr>Solution Architecture </vt:lpstr>
      <vt:lpstr>User-Friendly Data Environment Showcase</vt:lpstr>
      <vt:lpstr>Automation Solutions Showcase</vt:lpstr>
      <vt:lpstr>Communication Skills &amp; Leadership </vt:lpstr>
      <vt:lpstr>Technical Communication Showcase</vt:lpstr>
      <vt:lpstr>Leadership &amp; Professionalism</vt:lpstr>
      <vt:lpstr>Leadership Showcase</vt:lpstr>
      <vt:lpstr>Mentorship Showcase</vt:lpstr>
      <vt:lpstr>Behavioral Skills - Professional Attitude</vt:lpstr>
      <vt:lpstr>Scenario-Based Experiences </vt:lpstr>
      <vt:lpstr>Data Pipeline Failure Showcase</vt:lpstr>
      <vt:lpstr>Legacy System Migration Showcase</vt:lpstr>
      <vt:lpstr>Designing for Diverse Users Showcase</vt:lpstr>
      <vt:lpstr>Balancing Priorities Showcase</vt:lpstr>
      <vt:lpstr>Handling Stakeholder Expectations Showcase</vt:lpstr>
      <vt:lpstr>Additional Advanced Questions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Amy Xu</cp:lastModifiedBy>
  <cp:revision>2</cp:revision>
  <dcterms:modified xsi:type="dcterms:W3CDTF">2024-12-20T23:21:53Z</dcterms:modified>
</cp:coreProperties>
</file>