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e7282c4d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e7282c4d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e7282c4d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e7282c4d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7282c4d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e7282c4d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e7282c4d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e7282c4d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e7282c4d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e7282c4d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7282c4d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7282c4d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e7282c4d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e7282c4d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e7282c4d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e7282c4d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7282c4d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7282c4d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7282c4d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7282c4d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e7282c4d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e7282c4d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e7282c4d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e7282c4d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7282c4d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7282c4d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7282c4d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7282c4d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7282c4d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7282c4d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e7282c4d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e7282c4d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e7282c4d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e7282c4d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25" y="16242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 dirty="0"/>
              <a:t>Developing an AI/ML-Based Internal Chatbot for </a:t>
            </a:r>
            <a:r>
              <a:rPr lang="en-US" sz="3480" dirty="0"/>
              <a:t>Fannie Mae </a:t>
            </a:r>
            <a:r>
              <a:rPr lang="en" sz="3480" dirty="0"/>
              <a:t>with AWS Services and GenAI</a:t>
            </a:r>
            <a:endParaRPr sz="348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63061" y="3565286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Technical Implementation Plan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564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Measures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729450" y="1421900"/>
            <a:ext cx="76887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15" b="1"/>
              <a:t>Authentication &amp; Authorization:</a:t>
            </a:r>
            <a:endParaRPr sz="1415" b="1"/>
          </a:p>
          <a:p>
            <a:pPr marL="457200" lvl="0" indent="-31845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5"/>
              <a:buChar char="-"/>
            </a:pPr>
            <a:r>
              <a:rPr lang="en" sz="1415"/>
              <a:t>AWS Cognito for user authentication</a:t>
            </a:r>
            <a:endParaRPr sz="1415"/>
          </a:p>
          <a:p>
            <a:pPr marL="457200" lvl="0" indent="-3184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5"/>
              <a:buChar char="-"/>
            </a:pPr>
            <a:r>
              <a:rPr lang="en" sz="1415"/>
              <a:t>IAM Roles and Policies for access control</a:t>
            </a:r>
            <a:endParaRPr sz="141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15" b="1"/>
              <a:t>Data Protection:</a:t>
            </a:r>
            <a:endParaRPr sz="1415" b="1"/>
          </a:p>
          <a:p>
            <a:pPr marL="457200" lvl="0" indent="-31845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5"/>
              <a:buChar char="-"/>
            </a:pPr>
            <a:r>
              <a:rPr lang="en" sz="1415"/>
              <a:t>Encryption at rest with AWS KMS</a:t>
            </a:r>
            <a:endParaRPr sz="1415"/>
          </a:p>
          <a:p>
            <a:pPr marL="457200" lvl="0" indent="-3184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5"/>
              <a:buChar char="-"/>
            </a:pPr>
            <a:r>
              <a:rPr lang="en" sz="1415"/>
              <a:t>Encryption in transit with TLS</a:t>
            </a:r>
            <a:endParaRPr sz="141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415" b="1"/>
              <a:t>Compliance:</a:t>
            </a:r>
            <a:endParaRPr sz="1415" b="1"/>
          </a:p>
          <a:p>
            <a:pPr marL="457200" lvl="0" indent="-31845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5"/>
              <a:buChar char="-"/>
            </a:pPr>
            <a:r>
              <a:rPr lang="en" sz="1415"/>
              <a:t>Adherence to GDPR, HIPAA as applicable</a:t>
            </a:r>
            <a:endParaRPr sz="141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15" b="1"/>
              <a:t>Monitoring &amp; Auditing:</a:t>
            </a:r>
            <a:endParaRPr sz="1415" b="1"/>
          </a:p>
          <a:p>
            <a:pPr marL="457200" lvl="0" indent="-31845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5"/>
              <a:buChar char="-"/>
            </a:pPr>
            <a:r>
              <a:rPr lang="en" sz="1415"/>
              <a:t>AWS CloudTrail</a:t>
            </a:r>
            <a:endParaRPr sz="1415"/>
          </a:p>
          <a:p>
            <a:pPr marL="457200" lvl="0" indent="-3184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5"/>
              <a:buChar char="-"/>
            </a:pPr>
            <a:r>
              <a:rPr lang="en" sz="1415"/>
              <a:t>Amazon CloudWatch</a:t>
            </a:r>
            <a:endParaRPr sz="141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7650" y="543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7650" y="1349150"/>
            <a:ext cx="76887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10" b="1"/>
              <a:t>Cloud Services:</a:t>
            </a:r>
            <a:endParaRPr sz="1410" b="1"/>
          </a:p>
          <a:p>
            <a:pPr marL="457200" lvl="0" indent="-3181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AWS Lambda, Amazon ECS/EKS</a:t>
            </a:r>
            <a:endParaRPr sz="1410"/>
          </a:p>
          <a:p>
            <a:pPr marL="457200" lvl="0" indent="-31813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Amazon S3, RDS, Redshift</a:t>
            </a:r>
            <a:endParaRPr sz="1410"/>
          </a:p>
          <a:p>
            <a:pPr marL="457200" lvl="0" indent="-31813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Amazon Lex, SageMaker, Comprehend</a:t>
            </a:r>
            <a:endParaRPr sz="14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 b="1"/>
              <a:t>Development Frameworks:</a:t>
            </a:r>
            <a:endParaRPr sz="1410" b="1"/>
          </a:p>
          <a:p>
            <a:pPr marL="457200" lvl="0" indent="-3181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Frontend: React, Angular</a:t>
            </a:r>
            <a:endParaRPr sz="1410"/>
          </a:p>
          <a:p>
            <a:pPr marL="457200" lvl="0" indent="-31813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Backend: Node.js (Express.js), Python (Flask)</a:t>
            </a:r>
            <a:endParaRPr sz="14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 b="1"/>
              <a:t>DevOps Tools:</a:t>
            </a:r>
            <a:endParaRPr sz="1410" b="1"/>
          </a:p>
          <a:p>
            <a:pPr marL="457200" lvl="0" indent="-3181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AWS CloudFormation, Terraform</a:t>
            </a:r>
            <a:endParaRPr sz="1410"/>
          </a:p>
          <a:p>
            <a:pPr marL="457200" lvl="0" indent="-31813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CI/CD: AWS CodePipeline, GitHub Actions</a:t>
            </a:r>
            <a:endParaRPr sz="14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10" b="1"/>
              <a:t>NLP Libraries:</a:t>
            </a:r>
            <a:endParaRPr sz="1410" b="1"/>
          </a:p>
          <a:p>
            <a:pPr marL="457200" lvl="0" indent="-3181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spaCy, Hugging Face Transformers</a:t>
            </a:r>
            <a:endParaRPr sz="141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7650" y="644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Roadmap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7650" y="1348150"/>
            <a:ext cx="3844500" cy="3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1: Planning &amp; Analysis (Weeks 1-4)</a:t>
            </a:r>
            <a:endParaRPr sz="1010" b="1"/>
          </a:p>
          <a:p>
            <a:pPr marL="457200" lvl="0" indent="-292735" algn="l" rtl="0"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Define scope, gather requirements, assess infrastructure</a:t>
            </a:r>
            <a:endParaRPr sz="10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2: Design &amp; Architecture (Weeks 5-8)</a:t>
            </a:r>
            <a:endParaRPr sz="1010" b="1"/>
          </a:p>
          <a:p>
            <a:pPr marL="457200" lvl="0" indent="-292735" algn="l" rtl="0"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System design, AWS service selection, architecture diagram</a:t>
            </a:r>
            <a:endParaRPr sz="10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3: Data Integration (Weeks 9-12)</a:t>
            </a:r>
            <a:endParaRPr sz="1010" b="1"/>
          </a:p>
          <a:p>
            <a:pPr marL="457200" lvl="0" indent="-292735" algn="l" rtl="0"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Data ingestion pipelines, ETL processes, knowledge base setup</a:t>
            </a:r>
            <a:endParaRPr sz="10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4: Model Training (Weeks 13-16)</a:t>
            </a:r>
            <a:endParaRPr sz="1010" b="1"/>
          </a:p>
          <a:p>
            <a:pPr marL="457200" lvl="0" indent="-292735" algn="l" rtl="0"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Select and fine-tune LLM, train NLP models</a:t>
            </a:r>
            <a:endParaRPr sz="10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5: Development (Weeks 17-24)</a:t>
            </a:r>
            <a:endParaRPr sz="1010" b="1"/>
          </a:p>
          <a:p>
            <a:pPr marL="457200" lvl="0" indent="-292735" algn="l" rtl="0"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Backend and frontend development, API integrations</a:t>
            </a:r>
            <a:endParaRPr sz="1010"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4762500" y="1348150"/>
            <a:ext cx="3844500" cy="3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6: Security Setup (Weeks 21-24)</a:t>
            </a:r>
            <a:endParaRPr sz="1010" b="1"/>
          </a:p>
          <a:p>
            <a:pPr marL="457200" lvl="0" indent="-2927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Implement authentication, encryption, compliance measures</a:t>
            </a:r>
            <a:endParaRPr sz="1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7: Testing &amp; QA (Weeks 25-28)</a:t>
            </a:r>
            <a:endParaRPr sz="1010" b="1"/>
          </a:p>
          <a:p>
            <a:pPr marL="457200" lvl="0" indent="-2927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Functional, performance, security testing, UAT</a:t>
            </a:r>
            <a:endParaRPr sz="1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8: Deployment &amp; Launch (Weeks 29-32)</a:t>
            </a:r>
            <a:endParaRPr sz="1010" b="1"/>
          </a:p>
          <a:p>
            <a:pPr marL="457200" lvl="0" indent="-2927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Deploy to production, user training, support setup</a:t>
            </a:r>
            <a:endParaRPr sz="1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9: Monitoring &amp; Maintenance (Ongoing)</a:t>
            </a:r>
            <a:endParaRPr sz="1010" b="1"/>
          </a:p>
          <a:p>
            <a:pPr marL="457200" lvl="0" indent="-2927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Real-time monitoring, issue resolution, regular maintenance</a:t>
            </a:r>
            <a:endParaRPr sz="1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10" b="1"/>
              <a:t>Phase 10: Continuous Improvement (Ongoing)</a:t>
            </a:r>
            <a:endParaRPr sz="1010" b="1"/>
          </a:p>
          <a:p>
            <a:pPr marL="457200" lvl="0" indent="-29273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0"/>
              <a:buChar char="-"/>
            </a:pPr>
            <a:r>
              <a:rPr lang="en" sz="1010"/>
              <a:t>Feature enhancements, model retraining, scalability improvements</a:t>
            </a:r>
            <a:endParaRPr sz="1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0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01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27650" y="559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Deployment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3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Testing Strategies: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Functional Testing: Verify chatbot functionalities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Performance Testing: Assess response times and scalability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Security Testing: Penetration testing and vulnerability assessments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User Acceptance Testing (UAT): Gather feedback from end-users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/>
              <a:t>Deployment Process: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Infrastructure as Code with AWS CloudFormation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CI/CD Pipelines for automated deployments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Soft Launch followed by Full Launch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27650" y="624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&amp; Maintenance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27650" y="1404525"/>
            <a:ext cx="7688700" cy="3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Real-Time Monitoring: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Amazon CloudWatch for system metrics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AWS X-Ray for tracing and debugging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Logging: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AWS CloudTrail for auditing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Centralized logging with Amazon OpenSearch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Maintenance Tasks: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Regular updates and patches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Performance optimizations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User feedback integration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592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Improvement</a:t>
            </a:r>
            <a:endParaRPr dirty="0"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729450" y="1307675"/>
            <a:ext cx="7688700" cy="3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 b="1"/>
              <a:t>Feature Enhancements:</a:t>
            </a:r>
            <a:endParaRPr sz="1302" b="1"/>
          </a:p>
          <a:p>
            <a:pPr marL="457200" lvl="0" indent="-31130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Multi-language support</a:t>
            </a:r>
            <a:endParaRPr sz="1302"/>
          </a:p>
          <a:p>
            <a:pPr marL="457200" lvl="0" indent="-3113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Advanced analytics integration</a:t>
            </a:r>
            <a:endParaRPr sz="1302"/>
          </a:p>
          <a:p>
            <a:pPr marL="457200" lvl="0" indent="-3113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Integration with additional systems (CRM, HR)</a:t>
            </a: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 b="1"/>
              <a:t>Model Updates:</a:t>
            </a:r>
            <a:endParaRPr sz="1302" b="1"/>
          </a:p>
          <a:p>
            <a:pPr marL="457200" lvl="0" indent="-31130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Regular retraining with new data</a:t>
            </a:r>
            <a:endParaRPr sz="1302"/>
          </a:p>
          <a:p>
            <a:pPr marL="457200" lvl="0" indent="-3113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Incorporate newer AI models as available</a:t>
            </a: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 b="1"/>
              <a:t>Scalability Enhancements:</a:t>
            </a:r>
            <a:endParaRPr sz="1302" b="1"/>
          </a:p>
          <a:p>
            <a:pPr marL="457200" lvl="0" indent="-31130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Implement auto-scaling policies</a:t>
            </a:r>
            <a:endParaRPr sz="1302"/>
          </a:p>
          <a:p>
            <a:pPr marL="457200" lvl="0" indent="-3113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Optimize resource allocation</a:t>
            </a: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 b="1"/>
              <a:t>User Engagement:</a:t>
            </a:r>
            <a:endParaRPr sz="1302" b="1"/>
          </a:p>
          <a:p>
            <a:pPr marL="457200" lvl="0" indent="-31130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Ongoing training sessions</a:t>
            </a:r>
            <a:endParaRPr sz="1302"/>
          </a:p>
          <a:p>
            <a:pPr marL="457200" lvl="0" indent="-31130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Collect and act on user feedback</a:t>
            </a:r>
            <a:endParaRPr sz="1302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29450" y="576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Management and Cost Control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727650" y="1208100"/>
            <a:ext cx="7688700" cy="3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 b="1"/>
              <a:t>Data Privacy &amp; Security Risks</a:t>
            </a:r>
            <a:endParaRPr sz="1210" b="1"/>
          </a:p>
          <a:p>
            <a:pPr marL="457200" lvl="0" indent="-30543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10"/>
              <a:buChar char="-"/>
            </a:pPr>
            <a:r>
              <a:rPr lang="en" sz="1210"/>
              <a:t>Mitigation: Robust encryption, access controls, regular audits</a:t>
            </a:r>
            <a:endParaRPr sz="121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 b="1"/>
              <a:t>Model Inaccuracy</a:t>
            </a:r>
            <a:endParaRPr sz="1210" b="1"/>
          </a:p>
          <a:p>
            <a:pPr marL="457200" lvl="0" indent="-30543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10"/>
              <a:buChar char="-"/>
            </a:pPr>
            <a:r>
              <a:rPr lang="en" sz="1210"/>
              <a:t>Mitigation: Continuous training, feedback loops, performance evaluations</a:t>
            </a:r>
            <a:endParaRPr sz="121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 b="1"/>
              <a:t>Integration Challenges</a:t>
            </a:r>
            <a:endParaRPr sz="1210" b="1"/>
          </a:p>
          <a:p>
            <a:pPr marL="457200" lvl="0" indent="-30543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10"/>
              <a:buChar char="-"/>
            </a:pPr>
            <a:r>
              <a:rPr lang="en" sz="1210"/>
              <a:t>Mitigation: Standardized APIs, modular architecture, thorough testing</a:t>
            </a:r>
            <a:endParaRPr sz="121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 b="1"/>
              <a:t>User Adoption Issues</a:t>
            </a:r>
            <a:endParaRPr sz="1210" b="1"/>
          </a:p>
          <a:p>
            <a:pPr marL="457200" lvl="0" indent="-30543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10"/>
              <a:buChar char="-"/>
            </a:pPr>
            <a:r>
              <a:rPr lang="en" sz="1210"/>
              <a:t>Mitigation: Comprehensive training, user-friendly design, effective communication</a:t>
            </a:r>
            <a:endParaRPr sz="121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 b="1"/>
              <a:t>Scalability Concerns</a:t>
            </a:r>
            <a:endParaRPr sz="1210" b="1"/>
          </a:p>
          <a:p>
            <a:pPr marL="457200" lvl="0" indent="-30543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10"/>
              <a:buChar char="-"/>
            </a:pPr>
            <a:r>
              <a:rPr lang="en" sz="1210"/>
              <a:t>Mitigation: Design for scalability, use AWS auto-scaling, monitor performance</a:t>
            </a:r>
            <a:endParaRPr sz="121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 b="1"/>
              <a:t>Cost Overruns</a:t>
            </a:r>
            <a:endParaRPr sz="1210" b="1"/>
          </a:p>
          <a:p>
            <a:pPr marL="457200" lvl="0" indent="-30543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10"/>
              <a:buChar char="-"/>
            </a:pPr>
            <a:r>
              <a:rPr lang="en" sz="1210"/>
              <a:t>Mitigation: Monitor AWS usage, optimize resources, set budget alerts</a:t>
            </a:r>
            <a:endParaRPr sz="121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727650" y="576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</a:t>
            </a:r>
            <a:r>
              <a:rPr lang="en" sz="2800" b="1" dirty="0"/>
              <a:t>Final Thoughts</a:t>
            </a:r>
            <a:endParaRPr dirty="0"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729450" y="1565975"/>
            <a:ext cx="76887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Summary:</a:t>
            </a:r>
            <a:endParaRPr sz="1500" b="1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Comprehensive plan to develop an AI/ML-based internal chatbot using AWS.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Emphasis on scalability, security, and user-centric design.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Structured implementation phases ensuring successful deployment and continuous improvement.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/>
              <a:t>Final Thoughts:</a:t>
            </a:r>
            <a:endParaRPr sz="1500" b="1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The chatbot will enhance productivity, streamline data access, and support organizational growth.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Commitment to ongoing optimization and adaptation to future technological advancements.</a:t>
            </a:r>
            <a:endParaRPr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16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650225"/>
            <a:ext cx="2904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1. Introduction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2. Problem Statement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3. Solution Overview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4. Architecture Diagram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5. Key Components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6. Data Integration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7. AI/ML Model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8. Security Measures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525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36075" y="1650225"/>
            <a:ext cx="2904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25"/>
              <a:t>9. Technology Stack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10. Implementation Roadmap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11. Testing &amp; Deployment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12. Monitoring &amp; Maintenance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13. Continuous Improvement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14. Risk Management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15. Conclusion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16. Q&amp;A</a:t>
            </a: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5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5806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Purpose</a:t>
            </a:r>
            <a:r>
              <a:rPr lang="en" sz="1900"/>
              <a:t>: Introduce the internal chatbot project.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dirty="0"/>
              <a:t>Key Points:</a:t>
            </a:r>
            <a:endParaRPr sz="1900" b="1" dirty="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 dirty="0"/>
              <a:t>Enhance organizational productivity.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 dirty="0"/>
              <a:t>Automate information retrieval and routine tasks.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 dirty="0"/>
              <a:t>Provide seamless user interactions via natural language.</a:t>
            </a:r>
            <a:endParaRPr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585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5953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Challenges Addressed: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Complexity of AWS environment for end users.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accessibility and integration issues.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Manual and error-prone data processes.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Lack of user-friendly interfaces.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Diverse tool integration complexities.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Security and access control management.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600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5660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Proposed Solution:</a:t>
            </a:r>
            <a:r>
              <a:rPr lang="en" sz="1700"/>
              <a:t> AI/ML-Based Internal Chatbot leveraging AWS Services.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/>
              <a:t>Benefits: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Streamlined data access.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Automated workflows.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Enhanced user experience.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Scalable and secure infrastructure.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Integration with existing tools and platforms.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536700"/>
            <a:ext cx="7688700" cy="302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Visual: </a:t>
            </a:r>
            <a:r>
              <a:rPr lang="en" sz="1700" dirty="0"/>
              <a:t>High-level architecture diagram of the chatbot system.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/>
              <a:t>Components:</a:t>
            </a:r>
            <a:endParaRPr sz="1700" b="1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User Interface Layer (Web, Mobile, Messaging Platforms)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Backend Services (API Gateway, Chatbot Engine)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AI/ML Layer (LLM, NLP/NLU Services)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Data Sources (Databases, Data Lakes, APIs)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Infrastructure (AWS Cloud Services)</a:t>
            </a:r>
            <a:endParaRPr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7650" y="629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7650" y="1653900"/>
            <a:ext cx="3639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25" b="1"/>
              <a:t>User Interface (UI)</a:t>
            </a:r>
            <a:endParaRPr sz="1625" b="1"/>
          </a:p>
          <a:p>
            <a:pPr marL="457200" lvl="0" indent="-33178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Web Application</a:t>
            </a:r>
            <a:endParaRPr sz="1625"/>
          </a:p>
          <a:p>
            <a:pPr marL="457200" lvl="0" indent="-3317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Messaging Platforms (Slack, Teams)</a:t>
            </a:r>
            <a:endParaRPr sz="1625"/>
          </a:p>
          <a:p>
            <a:pPr marL="457200" lvl="0" indent="-3317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Mobile Application</a:t>
            </a:r>
            <a:endParaRPr sz="16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25" b="1"/>
              <a:t>Backend Infrastructure</a:t>
            </a:r>
            <a:endParaRPr sz="1625" b="1"/>
          </a:p>
          <a:p>
            <a:pPr marL="457200" lvl="0" indent="-33178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Amazon API Gateway</a:t>
            </a:r>
            <a:endParaRPr sz="1625"/>
          </a:p>
          <a:p>
            <a:pPr marL="457200" lvl="0" indent="-3317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AWS Lambda</a:t>
            </a:r>
            <a:endParaRPr sz="1625"/>
          </a:p>
          <a:p>
            <a:pPr marL="457200" lvl="0" indent="-3317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Chatbot Engine</a:t>
            </a:r>
            <a:endParaRPr sz="1625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570200" y="1653900"/>
            <a:ext cx="3639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 b="1"/>
              <a:t>AI/ML Services</a:t>
            </a:r>
            <a:endParaRPr sz="1625" b="1"/>
          </a:p>
          <a:p>
            <a:pPr marL="457200" lvl="0" indent="-33178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Amazon Lex / SageMaker</a:t>
            </a:r>
            <a:endParaRPr sz="1625"/>
          </a:p>
          <a:p>
            <a:pPr marL="457200" lvl="0" indent="-3317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AWS Comprehend</a:t>
            </a:r>
            <a:endParaRPr sz="1625"/>
          </a:p>
          <a:p>
            <a:pPr marL="457200" lvl="0" indent="-3317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Knowledge Base (Amazon OpenSearch)</a:t>
            </a:r>
            <a:endParaRPr sz="16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5" b="1"/>
              <a:t>Data Integration</a:t>
            </a:r>
            <a:endParaRPr sz="1625" b="1"/>
          </a:p>
          <a:p>
            <a:pPr marL="457200" lvl="0" indent="-33178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Amazon S3, Redshift, RDS</a:t>
            </a:r>
            <a:endParaRPr sz="1625"/>
          </a:p>
          <a:p>
            <a:pPr marL="457200" lvl="0" indent="-3317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-"/>
            </a:pPr>
            <a:r>
              <a:rPr lang="en" sz="1625"/>
              <a:t>AWS Glue for ETL</a:t>
            </a:r>
            <a:endParaRPr sz="16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2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615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Integration and Governance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1458175"/>
            <a:ext cx="7688700" cy="27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17" b="1"/>
              <a:t>Data Sources:</a:t>
            </a:r>
            <a:endParaRPr sz="1617" b="1"/>
          </a:p>
          <a:p>
            <a:pPr marL="457200" lvl="0" indent="-33131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7"/>
              <a:buChar char="-"/>
            </a:pPr>
            <a:r>
              <a:rPr lang="en" sz="1617"/>
              <a:t>Structured Data: Amazon RDS, Redshift</a:t>
            </a:r>
            <a:endParaRPr sz="1617"/>
          </a:p>
          <a:p>
            <a:pPr marL="457200" lvl="0" indent="-3313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7"/>
              <a:buChar char="-"/>
            </a:pPr>
            <a:r>
              <a:rPr lang="en" sz="1617"/>
              <a:t>Unstructured Data: Amazon S3</a:t>
            </a:r>
            <a:endParaRPr sz="1617"/>
          </a:p>
          <a:p>
            <a:pPr marL="457200" lvl="0" indent="-3313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7"/>
              <a:buChar char="-"/>
            </a:pPr>
            <a:r>
              <a:rPr lang="en" sz="1617"/>
              <a:t>APIs &amp; Third-Party Services</a:t>
            </a:r>
            <a:endParaRPr sz="161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17" b="1"/>
              <a:t>Data Ingestion &amp; Processing:</a:t>
            </a:r>
            <a:endParaRPr sz="1617" b="1"/>
          </a:p>
          <a:p>
            <a:pPr marL="457200" lvl="0" indent="-33131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7"/>
              <a:buChar char="-"/>
            </a:pPr>
            <a:r>
              <a:rPr lang="en" sz="1617"/>
              <a:t>AWS Glue for ETL</a:t>
            </a:r>
            <a:endParaRPr sz="1617"/>
          </a:p>
          <a:p>
            <a:pPr marL="457200" lvl="0" indent="-3313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7"/>
              <a:buChar char="-"/>
            </a:pPr>
            <a:r>
              <a:rPr lang="en" sz="1617"/>
              <a:t>Data Cataloging with AWS Glue Data Catalog</a:t>
            </a:r>
            <a:endParaRPr sz="161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17" b="1"/>
              <a:t>Knowledge Base Setup:</a:t>
            </a:r>
            <a:endParaRPr sz="1617" b="1"/>
          </a:p>
          <a:p>
            <a:pPr marL="457200" lvl="0" indent="-33131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7"/>
              <a:buChar char="-"/>
            </a:pPr>
            <a:r>
              <a:rPr lang="en" sz="1617"/>
              <a:t>Amazon OpenSearch Service for searchable repositories</a:t>
            </a:r>
            <a:endParaRPr sz="161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AI/ML Model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729450" y="1516800"/>
            <a:ext cx="7688700" cy="29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Large Language Model (LLM):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Selection: OpenAI GPT-4 via Amazon SageMaker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Fine-Tuning with Organizational Data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NLP/NLU Services: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Intent Recognition with AWS Comprehend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Entity Extraction and Sentiment Analysis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Context Management: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AWS Step Functions for multi-turn conversations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On-screen Show (16:9)</PresentationFormat>
  <Paragraphs>189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Developing an AI/ML-Based Internal Chatbot for Fannie Mae with AWS Services and GenAI</vt:lpstr>
      <vt:lpstr>Agenda</vt:lpstr>
      <vt:lpstr>Introduction</vt:lpstr>
      <vt:lpstr>Problem Statement</vt:lpstr>
      <vt:lpstr>Solution Overview</vt:lpstr>
      <vt:lpstr>Architecture Diagram</vt:lpstr>
      <vt:lpstr>Key Components</vt:lpstr>
      <vt:lpstr>Data Integration and Governance</vt:lpstr>
      <vt:lpstr>AI/ML Model</vt:lpstr>
      <vt:lpstr>Security Measures</vt:lpstr>
      <vt:lpstr>Technology Stack</vt:lpstr>
      <vt:lpstr>Implementation Roadmap</vt:lpstr>
      <vt:lpstr>Testing &amp; Deployment</vt:lpstr>
      <vt:lpstr>Monitoring &amp; Maintenance </vt:lpstr>
      <vt:lpstr>Continuous Improvement</vt:lpstr>
      <vt:lpstr>Risk Management and Cost Control</vt:lpstr>
      <vt:lpstr>Conclusions and Final Thoughts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1</cp:revision>
  <dcterms:modified xsi:type="dcterms:W3CDTF">2024-12-13T10:34:44Z</dcterms:modified>
</cp:coreProperties>
</file>