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9" r:id="rId2"/>
  </p:sldMasterIdLst>
  <p:notesMasterIdLst>
    <p:notesMasterId r:id="rId22"/>
  </p:notesMasterIdLst>
  <p:sldIdLst>
    <p:sldId id="265" r:id="rId3"/>
    <p:sldId id="297" r:id="rId4"/>
    <p:sldId id="291" r:id="rId5"/>
    <p:sldId id="292" r:id="rId6"/>
    <p:sldId id="262" r:id="rId7"/>
    <p:sldId id="293" r:id="rId8"/>
    <p:sldId id="271" r:id="rId9"/>
    <p:sldId id="300" r:id="rId10"/>
    <p:sldId id="295" r:id="rId11"/>
    <p:sldId id="296" r:id="rId12"/>
    <p:sldId id="283" r:id="rId13"/>
    <p:sldId id="282" r:id="rId14"/>
    <p:sldId id="299" r:id="rId15"/>
    <p:sldId id="273" r:id="rId16"/>
    <p:sldId id="278" r:id="rId17"/>
    <p:sldId id="279" r:id="rId18"/>
    <p:sldId id="280" r:id="rId19"/>
    <p:sldId id="281" r:id="rId20"/>
    <p:sldId id="29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DFB"/>
    <a:srgbClr val="E7F6FD"/>
    <a:srgbClr val="E0A49B"/>
    <a:srgbClr val="92D050"/>
    <a:srgbClr val="00CEF6"/>
    <a:srgbClr val="F5B8C9"/>
    <a:srgbClr val="3C78D8"/>
    <a:srgbClr val="4992D6"/>
    <a:srgbClr val="D8D381"/>
    <a:srgbClr val="C2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82104-63F0-D849-B7DA-BB4D9A90E9EC}" v="211" dt="2022-09-05T13:50:50.491"/>
    <p1510:client id="{3A86721F-BB92-3243-224D-A6EB7449914F}" v="5" dt="2022-09-05T05:40:17.613"/>
    <p1510:client id="{45999DDC-D413-2FA0-08FE-71F5743CB12B}" v="6" dt="2022-09-05T09:08:22.398"/>
    <p1510:client id="{708218DD-16FB-5E18-FFC7-AF0855D08AF6}" v="20" dt="2022-09-05T03:58:59.787"/>
    <p1510:client id="{8C1934C6-3E1A-727D-7561-D0A3F03C7379}" v="85" dt="2022-09-05T13:49:57.546"/>
    <p1510:client id="{D4C1D5B1-D35D-24DA-9F73-D47F0C5C3FE9}" v="128" dt="2022-09-05T07:12:57.665"/>
    <p1510:client id="{D7B1B50E-D85F-0B0B-7615-1DCB355C5483}" v="59" dt="2022-09-05T02:20:54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968AD-93C3-2444-B461-3BB1E9440846}" type="doc">
      <dgm:prSet loTypeId="urn:microsoft.com/office/officeart/2005/8/layout/orgChart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603C61C-BE5D-0F4F-A746-C707F8C6BA22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Chatbot User Input</a:t>
          </a:r>
        </a:p>
      </dgm:t>
    </dgm:pt>
    <dgm:pt modelId="{F5827C8A-692F-E44A-A29E-2142296F37A4}" type="parTrans" cxnId="{6A8EDD1D-0DC2-CE4B-8DE2-D305E37EA722}">
      <dgm:prSet/>
      <dgm:spPr/>
      <dgm:t>
        <a:bodyPr/>
        <a:lstStyle/>
        <a:p>
          <a:endParaRPr lang="en-GB"/>
        </a:p>
      </dgm:t>
    </dgm:pt>
    <dgm:pt modelId="{967B54DD-2990-A44C-832D-0E6B2E646E70}" type="sibTrans" cxnId="{6A8EDD1D-0DC2-CE4B-8DE2-D305E37EA722}">
      <dgm:prSet/>
      <dgm:spPr/>
      <dgm:t>
        <a:bodyPr/>
        <a:lstStyle/>
        <a:p>
          <a:endParaRPr lang="en-GB"/>
        </a:p>
      </dgm:t>
    </dgm:pt>
    <dgm:pt modelId="{C730D7E3-9166-EB45-B6E6-C76DE995C661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Speech to text process</a:t>
          </a:r>
        </a:p>
      </dgm:t>
    </dgm:pt>
    <dgm:pt modelId="{DF22B3E6-F211-1E48-BF58-A02DA296EAC0}" type="parTrans" cxnId="{069053EE-63F9-EB4C-A7FC-A6BE698E7FE6}">
      <dgm:prSet/>
      <dgm:spPr/>
      <dgm:t>
        <a:bodyPr/>
        <a:lstStyle/>
        <a:p>
          <a:endParaRPr lang="en-GB"/>
        </a:p>
      </dgm:t>
    </dgm:pt>
    <dgm:pt modelId="{C8674883-4215-B741-9464-B269EA0FAB76}" type="sibTrans" cxnId="{069053EE-63F9-EB4C-A7FC-A6BE698E7FE6}">
      <dgm:prSet/>
      <dgm:spPr/>
      <dgm:t>
        <a:bodyPr/>
        <a:lstStyle/>
        <a:p>
          <a:endParaRPr lang="en-GB"/>
        </a:p>
      </dgm:t>
    </dgm:pt>
    <dgm:pt modelId="{37539A5B-A6F5-3E4B-9724-3CA0ECA6FDFE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Emotion detection</a:t>
          </a:r>
        </a:p>
      </dgm:t>
    </dgm:pt>
    <dgm:pt modelId="{BAD412FF-BDE7-1748-B7E5-F7F9DDEEE7A9}" type="parTrans" cxnId="{8278856F-2722-5941-B3D1-A076A73261F1}">
      <dgm:prSet/>
      <dgm:spPr/>
      <dgm:t>
        <a:bodyPr/>
        <a:lstStyle/>
        <a:p>
          <a:endParaRPr lang="en-GB"/>
        </a:p>
      </dgm:t>
    </dgm:pt>
    <dgm:pt modelId="{0D4F6B1D-64E3-5B46-A973-453DF3A556EC}" type="sibTrans" cxnId="{8278856F-2722-5941-B3D1-A076A73261F1}">
      <dgm:prSet/>
      <dgm:spPr/>
      <dgm:t>
        <a:bodyPr/>
        <a:lstStyle/>
        <a:p>
          <a:endParaRPr lang="en-GB"/>
        </a:p>
      </dgm:t>
    </dgm:pt>
    <dgm:pt modelId="{AE317E48-CA60-1B41-B016-CDFD58DB2E1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Dialogue Classification &amp; Dialogue Generation</a:t>
          </a:r>
        </a:p>
      </dgm:t>
    </dgm:pt>
    <dgm:pt modelId="{98105283-A21C-5343-944A-22627C3486E0}" type="parTrans" cxnId="{76843F31-173A-5B40-A9C9-B2A0DFBA731B}">
      <dgm:prSet/>
      <dgm:spPr/>
      <dgm:t>
        <a:bodyPr/>
        <a:lstStyle/>
        <a:p>
          <a:endParaRPr lang="en-GB"/>
        </a:p>
      </dgm:t>
    </dgm:pt>
    <dgm:pt modelId="{AEA009F2-633F-9444-9F53-2D432FBCEB32}" type="sibTrans" cxnId="{76843F31-173A-5B40-A9C9-B2A0DFBA731B}">
      <dgm:prSet/>
      <dgm:spPr/>
      <dgm:t>
        <a:bodyPr/>
        <a:lstStyle/>
        <a:p>
          <a:endParaRPr lang="en-GB"/>
        </a:p>
      </dgm:t>
    </dgm:pt>
    <dgm:pt modelId="{A969BBFD-6AB4-514D-877F-994894F5C85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Q&amp;A</a:t>
          </a:r>
        </a:p>
      </dgm:t>
    </dgm:pt>
    <dgm:pt modelId="{2CD2B046-2D02-7743-B512-B6C842BB8DE3}" type="parTrans" cxnId="{C1C46286-E22E-804B-B12F-FE54121E0001}">
      <dgm:prSet/>
      <dgm:spPr/>
      <dgm:t>
        <a:bodyPr/>
        <a:lstStyle/>
        <a:p>
          <a:endParaRPr lang="en-GB"/>
        </a:p>
      </dgm:t>
    </dgm:pt>
    <dgm:pt modelId="{7A29EE10-018B-F64E-AC37-8DFE8FF7E618}" type="sibTrans" cxnId="{C1C46286-E22E-804B-B12F-FE54121E0001}">
      <dgm:prSet/>
      <dgm:spPr/>
      <dgm:t>
        <a:bodyPr/>
        <a:lstStyle/>
        <a:p>
          <a:endParaRPr lang="en-GB"/>
        </a:p>
      </dgm:t>
    </dgm:pt>
    <dgm:pt modelId="{3E444600-8A3E-0046-8178-CF9A6A7083E1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Program recommendation</a:t>
          </a:r>
        </a:p>
      </dgm:t>
    </dgm:pt>
    <dgm:pt modelId="{7CADC8A4-4493-F648-9CE3-DB84AD4BF1E6}" type="parTrans" cxnId="{5BA7AFC4-A346-E54F-9372-4D007B0BF224}">
      <dgm:prSet/>
      <dgm:spPr/>
      <dgm:t>
        <a:bodyPr/>
        <a:lstStyle/>
        <a:p>
          <a:endParaRPr lang="en-GB"/>
        </a:p>
      </dgm:t>
    </dgm:pt>
    <dgm:pt modelId="{FD39D91E-6123-3F47-A9DA-AF857146DEB3}" type="sibTrans" cxnId="{5BA7AFC4-A346-E54F-9372-4D007B0BF224}">
      <dgm:prSet/>
      <dgm:spPr/>
      <dgm:t>
        <a:bodyPr/>
        <a:lstStyle/>
        <a:p>
          <a:endParaRPr lang="en-GB"/>
        </a:p>
      </dgm:t>
    </dgm:pt>
    <dgm:pt modelId="{A0B1BC56-345F-794A-8844-C9E823E8BBAE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Chatbot Response</a:t>
          </a:r>
        </a:p>
      </dgm:t>
    </dgm:pt>
    <dgm:pt modelId="{06FEC0B7-A51A-C842-8A04-67C843FB6E9C}" type="parTrans" cxnId="{D13CD113-64B8-0044-BCEA-E06124660BA2}">
      <dgm:prSet/>
      <dgm:spPr/>
      <dgm:t>
        <a:bodyPr/>
        <a:lstStyle/>
        <a:p>
          <a:endParaRPr lang="en-GB"/>
        </a:p>
      </dgm:t>
    </dgm:pt>
    <dgm:pt modelId="{86E4E0B4-EFD5-FA47-9F08-79072778D8C2}" type="sibTrans" cxnId="{D13CD113-64B8-0044-BCEA-E06124660BA2}">
      <dgm:prSet/>
      <dgm:spPr/>
      <dgm:t>
        <a:bodyPr/>
        <a:lstStyle/>
        <a:p>
          <a:endParaRPr lang="en-GB"/>
        </a:p>
      </dgm:t>
    </dgm:pt>
    <dgm:pt modelId="{BC7B4EC2-938F-1042-A456-5983B8628315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Text-to-Speech</a:t>
          </a:r>
        </a:p>
      </dgm:t>
    </dgm:pt>
    <dgm:pt modelId="{51DBA21C-6FE8-2F4F-8037-B6FEBE9437AB}" type="parTrans" cxnId="{DA7C0059-B89B-CA43-9D06-E6F70A3AF284}">
      <dgm:prSet/>
      <dgm:spPr/>
      <dgm:t>
        <a:bodyPr/>
        <a:lstStyle/>
        <a:p>
          <a:endParaRPr lang="en-GB"/>
        </a:p>
      </dgm:t>
    </dgm:pt>
    <dgm:pt modelId="{10B74B23-6E35-2F4A-BAEB-E6D45F1785CC}" type="sibTrans" cxnId="{DA7C0059-B89B-CA43-9D06-E6F70A3AF284}">
      <dgm:prSet/>
      <dgm:spPr/>
      <dgm:t>
        <a:bodyPr/>
        <a:lstStyle/>
        <a:p>
          <a:endParaRPr lang="en-GB"/>
        </a:p>
      </dgm:t>
    </dgm:pt>
    <dgm:pt modelId="{D9CF32E0-526F-144F-A04E-FDBF433FBC9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Casual talk</a:t>
          </a:r>
        </a:p>
      </dgm:t>
    </dgm:pt>
    <dgm:pt modelId="{C13D43F8-F870-4243-8D94-3F900E6CF815}" type="parTrans" cxnId="{24BA98ED-CE9F-6F4D-AC05-25011E1FD630}">
      <dgm:prSet/>
      <dgm:spPr/>
      <dgm:t>
        <a:bodyPr/>
        <a:lstStyle/>
        <a:p>
          <a:endParaRPr lang="en-GB"/>
        </a:p>
      </dgm:t>
    </dgm:pt>
    <dgm:pt modelId="{4DB36E26-53EE-2F49-875B-688279414D00}" type="sibTrans" cxnId="{24BA98ED-CE9F-6F4D-AC05-25011E1FD630}">
      <dgm:prSet/>
      <dgm:spPr/>
      <dgm:t>
        <a:bodyPr/>
        <a:lstStyle/>
        <a:p>
          <a:endParaRPr lang="en-GB"/>
        </a:p>
      </dgm:t>
    </dgm:pt>
    <dgm:pt modelId="{927C6F37-7D85-D94B-944F-2889023D843C}">
      <dgm:prSet phldrT="[Text]" custT="1"/>
      <dgm:spPr>
        <a:solidFill>
          <a:srgbClr val="E0A49B"/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Q&amp;A system</a:t>
          </a:r>
        </a:p>
      </dgm:t>
    </dgm:pt>
    <dgm:pt modelId="{8E619BEC-440D-7A47-99E6-82E78758AB35}" type="parTrans" cxnId="{841AD668-52A9-C24B-BBDE-303D67D76736}">
      <dgm:prSet/>
      <dgm:spPr/>
      <dgm:t>
        <a:bodyPr/>
        <a:lstStyle/>
        <a:p>
          <a:endParaRPr lang="en-GB"/>
        </a:p>
      </dgm:t>
    </dgm:pt>
    <dgm:pt modelId="{5B12659C-1DA9-0749-98BB-8DCEC545DA61}" type="sibTrans" cxnId="{841AD668-52A9-C24B-BBDE-303D67D76736}">
      <dgm:prSet/>
      <dgm:spPr/>
      <dgm:t>
        <a:bodyPr/>
        <a:lstStyle/>
        <a:p>
          <a:endParaRPr lang="en-GB"/>
        </a:p>
      </dgm:t>
    </dgm:pt>
    <dgm:pt modelId="{F72AA4D2-5ECF-A64B-89D4-DF3E3E97C7A9}">
      <dgm:prSet phldrT="[Text]" custT="1"/>
      <dgm:spPr>
        <a:solidFill>
          <a:srgbClr val="E0A49B"/>
        </a:solidFill>
      </dgm:spPr>
      <dgm:t>
        <a:bodyPr/>
        <a:lstStyle/>
        <a:p>
          <a:r>
            <a:rPr lang="en-GB" sz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Recommender system</a:t>
          </a:r>
        </a:p>
      </dgm:t>
    </dgm:pt>
    <dgm:pt modelId="{6272EED3-F164-1840-9861-0A2B0F4F9783}" type="parTrans" cxnId="{429FA3C4-04C9-9F47-8873-465178A2098F}">
      <dgm:prSet/>
      <dgm:spPr/>
      <dgm:t>
        <a:bodyPr/>
        <a:lstStyle/>
        <a:p>
          <a:endParaRPr lang="en-GB"/>
        </a:p>
      </dgm:t>
    </dgm:pt>
    <dgm:pt modelId="{9462A941-2DF4-9E4E-9161-1FCAC69C15E3}" type="sibTrans" cxnId="{429FA3C4-04C9-9F47-8873-465178A2098F}">
      <dgm:prSet/>
      <dgm:spPr/>
      <dgm:t>
        <a:bodyPr/>
        <a:lstStyle/>
        <a:p>
          <a:endParaRPr lang="en-GB"/>
        </a:p>
      </dgm:t>
    </dgm:pt>
    <dgm:pt modelId="{B0700AC7-AE51-DD47-AFF6-4FB848748F30}" type="pres">
      <dgm:prSet presAssocID="{144968AD-93C3-2444-B461-3BB1E94408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31BA46-9DB6-A142-A674-C6D2226CB0E2}" type="pres">
      <dgm:prSet presAssocID="{F603C61C-BE5D-0F4F-A746-C707F8C6BA22}" presName="hierRoot1" presStyleCnt="0">
        <dgm:presLayoutVars>
          <dgm:hierBranch val="init"/>
        </dgm:presLayoutVars>
      </dgm:prSet>
      <dgm:spPr/>
    </dgm:pt>
    <dgm:pt modelId="{E82BE650-01BF-8E47-8BB0-DEFB6CB2602E}" type="pres">
      <dgm:prSet presAssocID="{F603C61C-BE5D-0F4F-A746-C707F8C6BA22}" presName="rootComposite1" presStyleCnt="0"/>
      <dgm:spPr/>
    </dgm:pt>
    <dgm:pt modelId="{6E567D50-4940-D541-96C3-11C799B80053}" type="pres">
      <dgm:prSet presAssocID="{F603C61C-BE5D-0F4F-A746-C707F8C6BA22}" presName="rootText1" presStyleLbl="node0" presStyleIdx="0" presStyleCnt="3">
        <dgm:presLayoutVars>
          <dgm:chPref val="3"/>
        </dgm:presLayoutVars>
      </dgm:prSet>
      <dgm:spPr/>
    </dgm:pt>
    <dgm:pt modelId="{98CA2F3C-4AF1-E144-B3F1-0135DA8A79A0}" type="pres">
      <dgm:prSet presAssocID="{F603C61C-BE5D-0F4F-A746-C707F8C6BA22}" presName="rootConnector1" presStyleLbl="node1" presStyleIdx="0" presStyleCnt="0"/>
      <dgm:spPr/>
    </dgm:pt>
    <dgm:pt modelId="{FF939ED2-6233-B241-8E8E-67670943639C}" type="pres">
      <dgm:prSet presAssocID="{F603C61C-BE5D-0F4F-A746-C707F8C6BA22}" presName="hierChild2" presStyleCnt="0"/>
      <dgm:spPr/>
    </dgm:pt>
    <dgm:pt modelId="{70AA29BF-D763-C143-B547-D8DCBAAE26E2}" type="pres">
      <dgm:prSet presAssocID="{DF22B3E6-F211-1E48-BF58-A02DA296EAC0}" presName="Name37" presStyleLbl="parChTrans1D2" presStyleIdx="0" presStyleCnt="6"/>
      <dgm:spPr/>
    </dgm:pt>
    <dgm:pt modelId="{11EC44DA-0144-3B45-BDDF-D506B9969FAA}" type="pres">
      <dgm:prSet presAssocID="{C730D7E3-9166-EB45-B6E6-C76DE995C661}" presName="hierRoot2" presStyleCnt="0">
        <dgm:presLayoutVars>
          <dgm:hierBranch val="init"/>
        </dgm:presLayoutVars>
      </dgm:prSet>
      <dgm:spPr/>
    </dgm:pt>
    <dgm:pt modelId="{C83D8A1F-45D7-8D4D-B986-25750919AD23}" type="pres">
      <dgm:prSet presAssocID="{C730D7E3-9166-EB45-B6E6-C76DE995C661}" presName="rootComposite" presStyleCnt="0"/>
      <dgm:spPr/>
    </dgm:pt>
    <dgm:pt modelId="{87846891-B922-0849-BFC3-FDF991ED4086}" type="pres">
      <dgm:prSet presAssocID="{C730D7E3-9166-EB45-B6E6-C76DE995C661}" presName="rootText" presStyleLbl="node2" presStyleIdx="0" presStyleCnt="6">
        <dgm:presLayoutVars>
          <dgm:chPref val="3"/>
        </dgm:presLayoutVars>
      </dgm:prSet>
      <dgm:spPr/>
    </dgm:pt>
    <dgm:pt modelId="{8CC0D883-2929-E141-AD45-33EDCC092BAA}" type="pres">
      <dgm:prSet presAssocID="{C730D7E3-9166-EB45-B6E6-C76DE995C661}" presName="rootConnector" presStyleLbl="node2" presStyleIdx="0" presStyleCnt="6"/>
      <dgm:spPr/>
    </dgm:pt>
    <dgm:pt modelId="{07BF2D60-6E69-1840-B793-E2DF0A493647}" type="pres">
      <dgm:prSet presAssocID="{C730D7E3-9166-EB45-B6E6-C76DE995C661}" presName="hierChild4" presStyleCnt="0"/>
      <dgm:spPr/>
    </dgm:pt>
    <dgm:pt modelId="{761EB97A-6B10-3546-9896-92C7905299A4}" type="pres">
      <dgm:prSet presAssocID="{C730D7E3-9166-EB45-B6E6-C76DE995C661}" presName="hierChild5" presStyleCnt="0"/>
      <dgm:spPr/>
    </dgm:pt>
    <dgm:pt modelId="{A8F4EF75-1620-B244-96F7-631C921F1AD0}" type="pres">
      <dgm:prSet presAssocID="{BAD412FF-BDE7-1748-B7E5-F7F9DDEEE7A9}" presName="Name37" presStyleLbl="parChTrans1D2" presStyleIdx="1" presStyleCnt="6"/>
      <dgm:spPr/>
    </dgm:pt>
    <dgm:pt modelId="{6D05AC02-B5B3-614E-ABB8-FA45C4733D03}" type="pres">
      <dgm:prSet presAssocID="{37539A5B-A6F5-3E4B-9724-3CA0ECA6FDFE}" presName="hierRoot2" presStyleCnt="0">
        <dgm:presLayoutVars>
          <dgm:hierBranch val="init"/>
        </dgm:presLayoutVars>
      </dgm:prSet>
      <dgm:spPr/>
    </dgm:pt>
    <dgm:pt modelId="{4F169972-48B4-F54B-8477-BD8A088FFDEA}" type="pres">
      <dgm:prSet presAssocID="{37539A5B-A6F5-3E4B-9724-3CA0ECA6FDFE}" presName="rootComposite" presStyleCnt="0"/>
      <dgm:spPr/>
    </dgm:pt>
    <dgm:pt modelId="{C4E9B8ED-C7F3-CB45-88AA-5C723DA02164}" type="pres">
      <dgm:prSet presAssocID="{37539A5B-A6F5-3E4B-9724-3CA0ECA6FDFE}" presName="rootText" presStyleLbl="node2" presStyleIdx="1" presStyleCnt="6">
        <dgm:presLayoutVars>
          <dgm:chPref val="3"/>
        </dgm:presLayoutVars>
      </dgm:prSet>
      <dgm:spPr/>
    </dgm:pt>
    <dgm:pt modelId="{5F52630A-F736-754A-AA23-6A7A1576E7F9}" type="pres">
      <dgm:prSet presAssocID="{37539A5B-A6F5-3E4B-9724-3CA0ECA6FDFE}" presName="rootConnector" presStyleLbl="node2" presStyleIdx="1" presStyleCnt="6"/>
      <dgm:spPr/>
    </dgm:pt>
    <dgm:pt modelId="{B6FF7BA9-98F4-7740-8517-F0FDC55F1225}" type="pres">
      <dgm:prSet presAssocID="{37539A5B-A6F5-3E4B-9724-3CA0ECA6FDFE}" presName="hierChild4" presStyleCnt="0"/>
      <dgm:spPr/>
    </dgm:pt>
    <dgm:pt modelId="{D4AC2644-1D24-9840-8DAA-CA04C308008B}" type="pres">
      <dgm:prSet presAssocID="{37539A5B-A6F5-3E4B-9724-3CA0ECA6FDFE}" presName="hierChild5" presStyleCnt="0"/>
      <dgm:spPr/>
    </dgm:pt>
    <dgm:pt modelId="{5762EDA2-E1DE-4D41-85DC-69C958B54CA2}" type="pres">
      <dgm:prSet presAssocID="{F603C61C-BE5D-0F4F-A746-C707F8C6BA22}" presName="hierChild3" presStyleCnt="0"/>
      <dgm:spPr/>
    </dgm:pt>
    <dgm:pt modelId="{D29E9CAE-AB14-E14B-B63E-ED0A0E171A32}" type="pres">
      <dgm:prSet presAssocID="{AE317E48-CA60-1B41-B016-CDFD58DB2E11}" presName="hierRoot1" presStyleCnt="0">
        <dgm:presLayoutVars>
          <dgm:hierBranch val="init"/>
        </dgm:presLayoutVars>
      </dgm:prSet>
      <dgm:spPr/>
    </dgm:pt>
    <dgm:pt modelId="{093DE31A-3DAD-E146-8D2F-0293CB0921C9}" type="pres">
      <dgm:prSet presAssocID="{AE317E48-CA60-1B41-B016-CDFD58DB2E11}" presName="rootComposite1" presStyleCnt="0"/>
      <dgm:spPr/>
    </dgm:pt>
    <dgm:pt modelId="{1462CDCB-581A-3947-92E4-55AB2E4EDBC6}" type="pres">
      <dgm:prSet presAssocID="{AE317E48-CA60-1B41-B016-CDFD58DB2E11}" presName="rootText1" presStyleLbl="node0" presStyleIdx="1" presStyleCnt="3" custScaleX="121229">
        <dgm:presLayoutVars>
          <dgm:chPref val="3"/>
        </dgm:presLayoutVars>
      </dgm:prSet>
      <dgm:spPr/>
    </dgm:pt>
    <dgm:pt modelId="{39877526-F334-2A4A-A3F6-D07A46B4D206}" type="pres">
      <dgm:prSet presAssocID="{AE317E48-CA60-1B41-B016-CDFD58DB2E11}" presName="rootConnector1" presStyleLbl="node1" presStyleIdx="0" presStyleCnt="0"/>
      <dgm:spPr/>
    </dgm:pt>
    <dgm:pt modelId="{9DF9A5A8-BCAE-5D41-9BCC-ABC2CEC48438}" type="pres">
      <dgm:prSet presAssocID="{AE317E48-CA60-1B41-B016-CDFD58DB2E11}" presName="hierChild2" presStyleCnt="0"/>
      <dgm:spPr/>
    </dgm:pt>
    <dgm:pt modelId="{38392DFC-C87B-3545-97C8-D9A3A95235D6}" type="pres">
      <dgm:prSet presAssocID="{2CD2B046-2D02-7743-B512-B6C842BB8DE3}" presName="Name37" presStyleLbl="parChTrans1D2" presStyleIdx="2" presStyleCnt="6"/>
      <dgm:spPr/>
    </dgm:pt>
    <dgm:pt modelId="{19F6F1F1-12B2-1640-9A2E-4F1370700FEF}" type="pres">
      <dgm:prSet presAssocID="{A969BBFD-6AB4-514D-877F-994894F5C85B}" presName="hierRoot2" presStyleCnt="0">
        <dgm:presLayoutVars>
          <dgm:hierBranch val="init"/>
        </dgm:presLayoutVars>
      </dgm:prSet>
      <dgm:spPr/>
    </dgm:pt>
    <dgm:pt modelId="{21D65E9B-A240-3D45-84E2-61FE60D0B379}" type="pres">
      <dgm:prSet presAssocID="{A969BBFD-6AB4-514D-877F-994894F5C85B}" presName="rootComposite" presStyleCnt="0"/>
      <dgm:spPr/>
    </dgm:pt>
    <dgm:pt modelId="{E5E0DA11-9245-D04A-AA80-A79483FD0F7E}" type="pres">
      <dgm:prSet presAssocID="{A969BBFD-6AB4-514D-877F-994894F5C85B}" presName="rootText" presStyleLbl="node2" presStyleIdx="2" presStyleCnt="6">
        <dgm:presLayoutVars>
          <dgm:chPref val="3"/>
        </dgm:presLayoutVars>
      </dgm:prSet>
      <dgm:spPr/>
    </dgm:pt>
    <dgm:pt modelId="{169C8E78-83B9-1C4B-93A3-344589532771}" type="pres">
      <dgm:prSet presAssocID="{A969BBFD-6AB4-514D-877F-994894F5C85B}" presName="rootConnector" presStyleLbl="node2" presStyleIdx="2" presStyleCnt="6"/>
      <dgm:spPr/>
    </dgm:pt>
    <dgm:pt modelId="{4F764EBB-22FD-0147-B36D-829179962C68}" type="pres">
      <dgm:prSet presAssocID="{A969BBFD-6AB4-514D-877F-994894F5C85B}" presName="hierChild4" presStyleCnt="0"/>
      <dgm:spPr/>
    </dgm:pt>
    <dgm:pt modelId="{ED078851-E305-EC45-ABBD-D8263BA91286}" type="pres">
      <dgm:prSet presAssocID="{8E619BEC-440D-7A47-99E6-82E78758AB35}" presName="Name37" presStyleLbl="parChTrans1D3" presStyleIdx="0" presStyleCnt="2"/>
      <dgm:spPr/>
    </dgm:pt>
    <dgm:pt modelId="{954BBF36-2DEF-C846-8CA9-B8FEC0A8C77E}" type="pres">
      <dgm:prSet presAssocID="{927C6F37-7D85-D94B-944F-2889023D843C}" presName="hierRoot2" presStyleCnt="0">
        <dgm:presLayoutVars>
          <dgm:hierBranch val="init"/>
        </dgm:presLayoutVars>
      </dgm:prSet>
      <dgm:spPr/>
    </dgm:pt>
    <dgm:pt modelId="{58D58D7C-8757-374C-B6CA-63F39F38FE02}" type="pres">
      <dgm:prSet presAssocID="{927C6F37-7D85-D94B-944F-2889023D843C}" presName="rootComposite" presStyleCnt="0"/>
      <dgm:spPr/>
    </dgm:pt>
    <dgm:pt modelId="{B1F1B399-2E07-A54C-978A-18E01F96F4C4}" type="pres">
      <dgm:prSet presAssocID="{927C6F37-7D85-D94B-944F-2889023D843C}" presName="rootText" presStyleLbl="node3" presStyleIdx="0" presStyleCnt="2">
        <dgm:presLayoutVars>
          <dgm:chPref val="3"/>
        </dgm:presLayoutVars>
      </dgm:prSet>
      <dgm:spPr/>
    </dgm:pt>
    <dgm:pt modelId="{CB5B3725-5E9B-594E-B306-3F586B33805B}" type="pres">
      <dgm:prSet presAssocID="{927C6F37-7D85-D94B-944F-2889023D843C}" presName="rootConnector" presStyleLbl="node3" presStyleIdx="0" presStyleCnt="2"/>
      <dgm:spPr/>
    </dgm:pt>
    <dgm:pt modelId="{424622F0-A3A3-CB42-B76D-00D400A0FAFF}" type="pres">
      <dgm:prSet presAssocID="{927C6F37-7D85-D94B-944F-2889023D843C}" presName="hierChild4" presStyleCnt="0"/>
      <dgm:spPr/>
    </dgm:pt>
    <dgm:pt modelId="{D221CDDA-5750-6B4B-BF90-14481D075AAA}" type="pres">
      <dgm:prSet presAssocID="{927C6F37-7D85-D94B-944F-2889023D843C}" presName="hierChild5" presStyleCnt="0"/>
      <dgm:spPr/>
    </dgm:pt>
    <dgm:pt modelId="{0A3990A7-8FF6-274C-8B11-E202A0D8ABE7}" type="pres">
      <dgm:prSet presAssocID="{A969BBFD-6AB4-514D-877F-994894F5C85B}" presName="hierChild5" presStyleCnt="0"/>
      <dgm:spPr/>
    </dgm:pt>
    <dgm:pt modelId="{3284ED36-CC8D-8F41-8950-66B1A2BFF260}" type="pres">
      <dgm:prSet presAssocID="{7CADC8A4-4493-F648-9CE3-DB84AD4BF1E6}" presName="Name37" presStyleLbl="parChTrans1D2" presStyleIdx="3" presStyleCnt="6"/>
      <dgm:spPr/>
    </dgm:pt>
    <dgm:pt modelId="{AC486D68-B428-2B43-B63B-1F63CEDDAFF2}" type="pres">
      <dgm:prSet presAssocID="{3E444600-8A3E-0046-8178-CF9A6A7083E1}" presName="hierRoot2" presStyleCnt="0">
        <dgm:presLayoutVars>
          <dgm:hierBranch val="init"/>
        </dgm:presLayoutVars>
      </dgm:prSet>
      <dgm:spPr/>
    </dgm:pt>
    <dgm:pt modelId="{F6ED4B06-26F2-0343-80C2-5DA46215ABC1}" type="pres">
      <dgm:prSet presAssocID="{3E444600-8A3E-0046-8178-CF9A6A7083E1}" presName="rootComposite" presStyleCnt="0"/>
      <dgm:spPr/>
    </dgm:pt>
    <dgm:pt modelId="{863E6475-2F47-AB48-8A86-DC15B2FE56A0}" type="pres">
      <dgm:prSet presAssocID="{3E444600-8A3E-0046-8178-CF9A6A7083E1}" presName="rootText" presStyleLbl="node2" presStyleIdx="3" presStyleCnt="6">
        <dgm:presLayoutVars>
          <dgm:chPref val="3"/>
        </dgm:presLayoutVars>
      </dgm:prSet>
      <dgm:spPr/>
    </dgm:pt>
    <dgm:pt modelId="{4D803B54-62FC-974E-89B1-BBE1E99764F8}" type="pres">
      <dgm:prSet presAssocID="{3E444600-8A3E-0046-8178-CF9A6A7083E1}" presName="rootConnector" presStyleLbl="node2" presStyleIdx="3" presStyleCnt="6"/>
      <dgm:spPr/>
    </dgm:pt>
    <dgm:pt modelId="{57319168-F6E7-BD4C-B661-754CD46E3D3D}" type="pres">
      <dgm:prSet presAssocID="{3E444600-8A3E-0046-8178-CF9A6A7083E1}" presName="hierChild4" presStyleCnt="0"/>
      <dgm:spPr/>
    </dgm:pt>
    <dgm:pt modelId="{451C3E32-7046-CD48-8D44-B18A1BEAD13E}" type="pres">
      <dgm:prSet presAssocID="{6272EED3-F164-1840-9861-0A2B0F4F9783}" presName="Name37" presStyleLbl="parChTrans1D3" presStyleIdx="1" presStyleCnt="2"/>
      <dgm:spPr/>
    </dgm:pt>
    <dgm:pt modelId="{18C661C5-4C7D-B747-A319-B6194F49072C}" type="pres">
      <dgm:prSet presAssocID="{F72AA4D2-5ECF-A64B-89D4-DF3E3E97C7A9}" presName="hierRoot2" presStyleCnt="0">
        <dgm:presLayoutVars>
          <dgm:hierBranch val="init"/>
        </dgm:presLayoutVars>
      </dgm:prSet>
      <dgm:spPr/>
    </dgm:pt>
    <dgm:pt modelId="{9102A4E0-C9D7-BC4C-900C-DAF8C64B0286}" type="pres">
      <dgm:prSet presAssocID="{F72AA4D2-5ECF-A64B-89D4-DF3E3E97C7A9}" presName="rootComposite" presStyleCnt="0"/>
      <dgm:spPr/>
    </dgm:pt>
    <dgm:pt modelId="{9C5158B6-5A3A-B240-B2D9-565E60FFB62F}" type="pres">
      <dgm:prSet presAssocID="{F72AA4D2-5ECF-A64B-89D4-DF3E3E97C7A9}" presName="rootText" presStyleLbl="node3" presStyleIdx="1" presStyleCnt="2">
        <dgm:presLayoutVars>
          <dgm:chPref val="3"/>
        </dgm:presLayoutVars>
      </dgm:prSet>
      <dgm:spPr/>
    </dgm:pt>
    <dgm:pt modelId="{6D3A3670-A71A-6147-A011-4A7EE2EE8675}" type="pres">
      <dgm:prSet presAssocID="{F72AA4D2-5ECF-A64B-89D4-DF3E3E97C7A9}" presName="rootConnector" presStyleLbl="node3" presStyleIdx="1" presStyleCnt="2"/>
      <dgm:spPr/>
    </dgm:pt>
    <dgm:pt modelId="{19D8E3D6-1795-1547-8575-0B115C21EE8C}" type="pres">
      <dgm:prSet presAssocID="{F72AA4D2-5ECF-A64B-89D4-DF3E3E97C7A9}" presName="hierChild4" presStyleCnt="0"/>
      <dgm:spPr/>
    </dgm:pt>
    <dgm:pt modelId="{C96CD322-D245-1D40-A9B9-5044F94B40BB}" type="pres">
      <dgm:prSet presAssocID="{F72AA4D2-5ECF-A64B-89D4-DF3E3E97C7A9}" presName="hierChild5" presStyleCnt="0"/>
      <dgm:spPr/>
    </dgm:pt>
    <dgm:pt modelId="{4B3FCC50-BAA5-6244-BD82-9234BCD46498}" type="pres">
      <dgm:prSet presAssocID="{3E444600-8A3E-0046-8178-CF9A6A7083E1}" presName="hierChild5" presStyleCnt="0"/>
      <dgm:spPr/>
    </dgm:pt>
    <dgm:pt modelId="{836A0E53-0BA3-9444-9C48-FB82BF18EAC7}" type="pres">
      <dgm:prSet presAssocID="{C13D43F8-F870-4243-8D94-3F900E6CF815}" presName="Name37" presStyleLbl="parChTrans1D2" presStyleIdx="4" presStyleCnt="6"/>
      <dgm:spPr/>
    </dgm:pt>
    <dgm:pt modelId="{46378003-EC0D-6A46-998F-F1263B4F0203}" type="pres">
      <dgm:prSet presAssocID="{D9CF32E0-526F-144F-A04E-FDBF433FBC98}" presName="hierRoot2" presStyleCnt="0">
        <dgm:presLayoutVars>
          <dgm:hierBranch val="init"/>
        </dgm:presLayoutVars>
      </dgm:prSet>
      <dgm:spPr/>
    </dgm:pt>
    <dgm:pt modelId="{3F49A87E-E5B8-7C4E-869C-8CBF2E67B666}" type="pres">
      <dgm:prSet presAssocID="{D9CF32E0-526F-144F-A04E-FDBF433FBC98}" presName="rootComposite" presStyleCnt="0"/>
      <dgm:spPr/>
    </dgm:pt>
    <dgm:pt modelId="{F89D0973-DBF3-A849-A2D7-AACF95B23CD6}" type="pres">
      <dgm:prSet presAssocID="{D9CF32E0-526F-144F-A04E-FDBF433FBC98}" presName="rootText" presStyleLbl="node2" presStyleIdx="4" presStyleCnt="6">
        <dgm:presLayoutVars>
          <dgm:chPref val="3"/>
        </dgm:presLayoutVars>
      </dgm:prSet>
      <dgm:spPr/>
    </dgm:pt>
    <dgm:pt modelId="{3E16D964-C2D9-F545-9FE3-28E00412D78D}" type="pres">
      <dgm:prSet presAssocID="{D9CF32E0-526F-144F-A04E-FDBF433FBC98}" presName="rootConnector" presStyleLbl="node2" presStyleIdx="4" presStyleCnt="6"/>
      <dgm:spPr/>
    </dgm:pt>
    <dgm:pt modelId="{A849A1CA-3E1E-5F42-ADA2-7CD413838D08}" type="pres">
      <dgm:prSet presAssocID="{D9CF32E0-526F-144F-A04E-FDBF433FBC98}" presName="hierChild4" presStyleCnt="0"/>
      <dgm:spPr/>
    </dgm:pt>
    <dgm:pt modelId="{016410A8-62C1-324D-89DA-E9BF18F7111E}" type="pres">
      <dgm:prSet presAssocID="{D9CF32E0-526F-144F-A04E-FDBF433FBC98}" presName="hierChild5" presStyleCnt="0"/>
      <dgm:spPr/>
    </dgm:pt>
    <dgm:pt modelId="{687B5706-839F-1F43-AFEB-9711046374D9}" type="pres">
      <dgm:prSet presAssocID="{AE317E48-CA60-1B41-B016-CDFD58DB2E11}" presName="hierChild3" presStyleCnt="0"/>
      <dgm:spPr/>
    </dgm:pt>
    <dgm:pt modelId="{701B2C28-D3EC-E546-90F7-5A9E220841EC}" type="pres">
      <dgm:prSet presAssocID="{A0B1BC56-345F-794A-8844-C9E823E8BBAE}" presName="hierRoot1" presStyleCnt="0">
        <dgm:presLayoutVars>
          <dgm:hierBranch val="init"/>
        </dgm:presLayoutVars>
      </dgm:prSet>
      <dgm:spPr/>
    </dgm:pt>
    <dgm:pt modelId="{376D34E0-9D6F-DC49-9E20-EF7FB702AF58}" type="pres">
      <dgm:prSet presAssocID="{A0B1BC56-345F-794A-8844-C9E823E8BBAE}" presName="rootComposite1" presStyleCnt="0"/>
      <dgm:spPr/>
    </dgm:pt>
    <dgm:pt modelId="{EC102A91-861E-8142-BCFD-076CE616A22E}" type="pres">
      <dgm:prSet presAssocID="{A0B1BC56-345F-794A-8844-C9E823E8BBAE}" presName="rootText1" presStyleLbl="node0" presStyleIdx="2" presStyleCnt="3">
        <dgm:presLayoutVars>
          <dgm:chPref val="3"/>
        </dgm:presLayoutVars>
      </dgm:prSet>
      <dgm:spPr/>
    </dgm:pt>
    <dgm:pt modelId="{23D1C5C2-DE03-7147-844B-C30C2107BC3C}" type="pres">
      <dgm:prSet presAssocID="{A0B1BC56-345F-794A-8844-C9E823E8BBAE}" presName="rootConnector1" presStyleLbl="node1" presStyleIdx="0" presStyleCnt="0"/>
      <dgm:spPr/>
    </dgm:pt>
    <dgm:pt modelId="{33FEF58A-3E52-8442-BD70-535D9AB3AEDC}" type="pres">
      <dgm:prSet presAssocID="{A0B1BC56-345F-794A-8844-C9E823E8BBAE}" presName="hierChild2" presStyleCnt="0"/>
      <dgm:spPr/>
    </dgm:pt>
    <dgm:pt modelId="{ACF0CA29-E42D-D348-AD4F-2756526FB240}" type="pres">
      <dgm:prSet presAssocID="{51DBA21C-6FE8-2F4F-8037-B6FEBE9437AB}" presName="Name37" presStyleLbl="parChTrans1D2" presStyleIdx="5" presStyleCnt="6"/>
      <dgm:spPr/>
    </dgm:pt>
    <dgm:pt modelId="{570A225B-0E98-C247-A559-1F5AA1D12805}" type="pres">
      <dgm:prSet presAssocID="{BC7B4EC2-938F-1042-A456-5983B8628315}" presName="hierRoot2" presStyleCnt="0">
        <dgm:presLayoutVars>
          <dgm:hierBranch val="init"/>
        </dgm:presLayoutVars>
      </dgm:prSet>
      <dgm:spPr/>
    </dgm:pt>
    <dgm:pt modelId="{51725E6B-30DA-E04D-95C5-05A5756E8972}" type="pres">
      <dgm:prSet presAssocID="{BC7B4EC2-938F-1042-A456-5983B8628315}" presName="rootComposite" presStyleCnt="0"/>
      <dgm:spPr/>
    </dgm:pt>
    <dgm:pt modelId="{046294BF-81F6-5146-B756-2D28524C9B35}" type="pres">
      <dgm:prSet presAssocID="{BC7B4EC2-938F-1042-A456-5983B8628315}" presName="rootText" presStyleLbl="node2" presStyleIdx="5" presStyleCnt="6">
        <dgm:presLayoutVars>
          <dgm:chPref val="3"/>
        </dgm:presLayoutVars>
      </dgm:prSet>
      <dgm:spPr/>
    </dgm:pt>
    <dgm:pt modelId="{B80B39EC-CE41-6E48-A043-063BDE97434A}" type="pres">
      <dgm:prSet presAssocID="{BC7B4EC2-938F-1042-A456-5983B8628315}" presName="rootConnector" presStyleLbl="node2" presStyleIdx="5" presStyleCnt="6"/>
      <dgm:spPr/>
    </dgm:pt>
    <dgm:pt modelId="{E887584D-804A-B945-A5D7-85A5E59ED254}" type="pres">
      <dgm:prSet presAssocID="{BC7B4EC2-938F-1042-A456-5983B8628315}" presName="hierChild4" presStyleCnt="0"/>
      <dgm:spPr/>
    </dgm:pt>
    <dgm:pt modelId="{6928A457-7E7B-C943-BFB5-59A07DF18ABA}" type="pres">
      <dgm:prSet presAssocID="{BC7B4EC2-938F-1042-A456-5983B8628315}" presName="hierChild5" presStyleCnt="0"/>
      <dgm:spPr/>
    </dgm:pt>
    <dgm:pt modelId="{44A7D6A1-5167-044A-8174-5F59ACA03208}" type="pres">
      <dgm:prSet presAssocID="{A0B1BC56-345F-794A-8844-C9E823E8BBAE}" presName="hierChild3" presStyleCnt="0"/>
      <dgm:spPr/>
    </dgm:pt>
  </dgm:ptLst>
  <dgm:cxnLst>
    <dgm:cxn modelId="{3AECEF03-04B4-EA4F-8F80-D6A50811F51F}" type="presOf" srcId="{C730D7E3-9166-EB45-B6E6-C76DE995C661}" destId="{87846891-B922-0849-BFC3-FDF991ED4086}" srcOrd="0" destOrd="0" presId="urn:microsoft.com/office/officeart/2005/8/layout/orgChart1"/>
    <dgm:cxn modelId="{C2824004-5A50-2B49-93B9-53CD30AE6E74}" type="presOf" srcId="{A0B1BC56-345F-794A-8844-C9E823E8BBAE}" destId="{EC102A91-861E-8142-BCFD-076CE616A22E}" srcOrd="0" destOrd="0" presId="urn:microsoft.com/office/officeart/2005/8/layout/orgChart1"/>
    <dgm:cxn modelId="{3358F409-F407-334B-BB33-627DFAE7CAF1}" type="presOf" srcId="{37539A5B-A6F5-3E4B-9724-3CA0ECA6FDFE}" destId="{C4E9B8ED-C7F3-CB45-88AA-5C723DA02164}" srcOrd="0" destOrd="0" presId="urn:microsoft.com/office/officeart/2005/8/layout/orgChart1"/>
    <dgm:cxn modelId="{3088E90E-C39D-484C-B253-B847DFF48466}" type="presOf" srcId="{DF22B3E6-F211-1E48-BF58-A02DA296EAC0}" destId="{70AA29BF-D763-C143-B547-D8DCBAAE26E2}" srcOrd="0" destOrd="0" presId="urn:microsoft.com/office/officeart/2005/8/layout/orgChart1"/>
    <dgm:cxn modelId="{890C5213-AF67-F24F-BAB4-8373E3B22108}" type="presOf" srcId="{6272EED3-F164-1840-9861-0A2B0F4F9783}" destId="{451C3E32-7046-CD48-8D44-B18A1BEAD13E}" srcOrd="0" destOrd="0" presId="urn:microsoft.com/office/officeart/2005/8/layout/orgChart1"/>
    <dgm:cxn modelId="{D13CD113-64B8-0044-BCEA-E06124660BA2}" srcId="{144968AD-93C3-2444-B461-3BB1E9440846}" destId="{A0B1BC56-345F-794A-8844-C9E823E8BBAE}" srcOrd="2" destOrd="0" parTransId="{06FEC0B7-A51A-C842-8A04-67C843FB6E9C}" sibTransId="{86E4E0B4-EFD5-FA47-9F08-79072778D8C2}"/>
    <dgm:cxn modelId="{C039A017-9693-0A42-A738-54D8410A5408}" type="presOf" srcId="{D9CF32E0-526F-144F-A04E-FDBF433FBC98}" destId="{3E16D964-C2D9-F545-9FE3-28E00412D78D}" srcOrd="1" destOrd="0" presId="urn:microsoft.com/office/officeart/2005/8/layout/orgChart1"/>
    <dgm:cxn modelId="{F059D91B-97E4-034F-B906-CBF9AFE5589C}" type="presOf" srcId="{D9CF32E0-526F-144F-A04E-FDBF433FBC98}" destId="{F89D0973-DBF3-A849-A2D7-AACF95B23CD6}" srcOrd="0" destOrd="0" presId="urn:microsoft.com/office/officeart/2005/8/layout/orgChart1"/>
    <dgm:cxn modelId="{6A8EDD1D-0DC2-CE4B-8DE2-D305E37EA722}" srcId="{144968AD-93C3-2444-B461-3BB1E9440846}" destId="{F603C61C-BE5D-0F4F-A746-C707F8C6BA22}" srcOrd="0" destOrd="0" parTransId="{F5827C8A-692F-E44A-A29E-2142296F37A4}" sibTransId="{967B54DD-2990-A44C-832D-0E6B2E646E70}"/>
    <dgm:cxn modelId="{C7D0622B-D4CA-7541-BD5A-7FBDF30C2A59}" type="presOf" srcId="{F603C61C-BE5D-0F4F-A746-C707F8C6BA22}" destId="{6E567D50-4940-D541-96C3-11C799B80053}" srcOrd="0" destOrd="0" presId="urn:microsoft.com/office/officeart/2005/8/layout/orgChart1"/>
    <dgm:cxn modelId="{76843F31-173A-5B40-A9C9-B2A0DFBA731B}" srcId="{144968AD-93C3-2444-B461-3BB1E9440846}" destId="{AE317E48-CA60-1B41-B016-CDFD58DB2E11}" srcOrd="1" destOrd="0" parTransId="{98105283-A21C-5343-944A-22627C3486E0}" sibTransId="{AEA009F2-633F-9444-9F53-2D432FBCEB32}"/>
    <dgm:cxn modelId="{91235731-B23C-B144-88BB-DCCF5A72BBC8}" type="presOf" srcId="{A969BBFD-6AB4-514D-877F-994894F5C85B}" destId="{169C8E78-83B9-1C4B-93A3-344589532771}" srcOrd="1" destOrd="0" presId="urn:microsoft.com/office/officeart/2005/8/layout/orgChart1"/>
    <dgm:cxn modelId="{E6328A32-A9A6-3A48-87E3-F185BDCDC133}" type="presOf" srcId="{C730D7E3-9166-EB45-B6E6-C76DE995C661}" destId="{8CC0D883-2929-E141-AD45-33EDCC092BAA}" srcOrd="1" destOrd="0" presId="urn:microsoft.com/office/officeart/2005/8/layout/orgChart1"/>
    <dgm:cxn modelId="{874F1142-C6BD-6048-B08F-12FE3A5A74E1}" type="presOf" srcId="{2CD2B046-2D02-7743-B512-B6C842BB8DE3}" destId="{38392DFC-C87B-3545-97C8-D9A3A95235D6}" srcOrd="0" destOrd="0" presId="urn:microsoft.com/office/officeart/2005/8/layout/orgChart1"/>
    <dgm:cxn modelId="{B3DCF245-E86A-5541-B90E-6ADCDBAFC587}" type="presOf" srcId="{927C6F37-7D85-D94B-944F-2889023D843C}" destId="{CB5B3725-5E9B-594E-B306-3F586B33805B}" srcOrd="1" destOrd="0" presId="urn:microsoft.com/office/officeart/2005/8/layout/orgChart1"/>
    <dgm:cxn modelId="{22507847-B998-CD40-85F6-536A53B353DD}" type="presOf" srcId="{3E444600-8A3E-0046-8178-CF9A6A7083E1}" destId="{4D803B54-62FC-974E-89B1-BBE1E99764F8}" srcOrd="1" destOrd="0" presId="urn:microsoft.com/office/officeart/2005/8/layout/orgChart1"/>
    <dgm:cxn modelId="{841AD668-52A9-C24B-BBDE-303D67D76736}" srcId="{A969BBFD-6AB4-514D-877F-994894F5C85B}" destId="{927C6F37-7D85-D94B-944F-2889023D843C}" srcOrd="0" destOrd="0" parTransId="{8E619BEC-440D-7A47-99E6-82E78758AB35}" sibTransId="{5B12659C-1DA9-0749-98BB-8DCEC545DA61}"/>
    <dgm:cxn modelId="{A7311A4C-34A5-A442-95E5-E72EB0428C59}" type="presOf" srcId="{AE317E48-CA60-1B41-B016-CDFD58DB2E11}" destId="{39877526-F334-2A4A-A3F6-D07A46B4D206}" srcOrd="1" destOrd="0" presId="urn:microsoft.com/office/officeart/2005/8/layout/orgChart1"/>
    <dgm:cxn modelId="{704B996C-B9E8-5644-AAB2-A1B13528ACA3}" type="presOf" srcId="{F603C61C-BE5D-0F4F-A746-C707F8C6BA22}" destId="{98CA2F3C-4AF1-E144-B3F1-0135DA8A79A0}" srcOrd="1" destOrd="0" presId="urn:microsoft.com/office/officeart/2005/8/layout/orgChart1"/>
    <dgm:cxn modelId="{8278856F-2722-5941-B3D1-A076A73261F1}" srcId="{F603C61C-BE5D-0F4F-A746-C707F8C6BA22}" destId="{37539A5B-A6F5-3E4B-9724-3CA0ECA6FDFE}" srcOrd="1" destOrd="0" parTransId="{BAD412FF-BDE7-1748-B7E5-F7F9DDEEE7A9}" sibTransId="{0D4F6B1D-64E3-5B46-A973-453DF3A556EC}"/>
    <dgm:cxn modelId="{B864B175-E895-A748-BE1B-5AEF92798E66}" type="presOf" srcId="{3E444600-8A3E-0046-8178-CF9A6A7083E1}" destId="{863E6475-2F47-AB48-8A86-DC15B2FE56A0}" srcOrd="0" destOrd="0" presId="urn:microsoft.com/office/officeart/2005/8/layout/orgChart1"/>
    <dgm:cxn modelId="{DA7C0059-B89B-CA43-9D06-E6F70A3AF284}" srcId="{A0B1BC56-345F-794A-8844-C9E823E8BBAE}" destId="{BC7B4EC2-938F-1042-A456-5983B8628315}" srcOrd="0" destOrd="0" parTransId="{51DBA21C-6FE8-2F4F-8037-B6FEBE9437AB}" sibTransId="{10B74B23-6E35-2F4A-BAEB-E6D45F1785CC}"/>
    <dgm:cxn modelId="{42A85679-C717-CC48-9F4E-43365A82FA24}" type="presOf" srcId="{BC7B4EC2-938F-1042-A456-5983B8628315}" destId="{B80B39EC-CE41-6E48-A043-063BDE97434A}" srcOrd="1" destOrd="0" presId="urn:microsoft.com/office/officeart/2005/8/layout/orgChart1"/>
    <dgm:cxn modelId="{6BF3B584-B807-EC4A-A5E0-8E1230BE6856}" type="presOf" srcId="{37539A5B-A6F5-3E4B-9724-3CA0ECA6FDFE}" destId="{5F52630A-F736-754A-AA23-6A7A1576E7F9}" srcOrd="1" destOrd="0" presId="urn:microsoft.com/office/officeart/2005/8/layout/orgChart1"/>
    <dgm:cxn modelId="{C1C46286-E22E-804B-B12F-FE54121E0001}" srcId="{AE317E48-CA60-1B41-B016-CDFD58DB2E11}" destId="{A969BBFD-6AB4-514D-877F-994894F5C85B}" srcOrd="0" destOrd="0" parTransId="{2CD2B046-2D02-7743-B512-B6C842BB8DE3}" sibTransId="{7A29EE10-018B-F64E-AC37-8DFE8FF7E618}"/>
    <dgm:cxn modelId="{C315518B-F40C-3A47-8762-30A3151A4836}" type="presOf" srcId="{A0B1BC56-345F-794A-8844-C9E823E8BBAE}" destId="{23D1C5C2-DE03-7147-844B-C30C2107BC3C}" srcOrd="1" destOrd="0" presId="urn:microsoft.com/office/officeart/2005/8/layout/orgChart1"/>
    <dgm:cxn modelId="{4F0BC39E-3981-184E-9480-F404186A871B}" type="presOf" srcId="{C13D43F8-F870-4243-8D94-3F900E6CF815}" destId="{836A0E53-0BA3-9444-9C48-FB82BF18EAC7}" srcOrd="0" destOrd="0" presId="urn:microsoft.com/office/officeart/2005/8/layout/orgChart1"/>
    <dgm:cxn modelId="{89809AA3-B22E-9D4C-B51F-061A8D4BED32}" type="presOf" srcId="{BAD412FF-BDE7-1748-B7E5-F7F9DDEEE7A9}" destId="{A8F4EF75-1620-B244-96F7-631C921F1AD0}" srcOrd="0" destOrd="0" presId="urn:microsoft.com/office/officeart/2005/8/layout/orgChart1"/>
    <dgm:cxn modelId="{BF271DA7-DDEA-324A-BD63-9CDED8770316}" type="presOf" srcId="{51DBA21C-6FE8-2F4F-8037-B6FEBE9437AB}" destId="{ACF0CA29-E42D-D348-AD4F-2756526FB240}" srcOrd="0" destOrd="0" presId="urn:microsoft.com/office/officeart/2005/8/layout/orgChart1"/>
    <dgm:cxn modelId="{721BCCA8-AC91-0344-91CE-1197AB6CE0EA}" type="presOf" srcId="{BC7B4EC2-938F-1042-A456-5983B8628315}" destId="{046294BF-81F6-5146-B756-2D28524C9B35}" srcOrd="0" destOrd="0" presId="urn:microsoft.com/office/officeart/2005/8/layout/orgChart1"/>
    <dgm:cxn modelId="{F19CA3B6-E0D1-4E45-86E0-C99A69612E32}" type="presOf" srcId="{927C6F37-7D85-D94B-944F-2889023D843C}" destId="{B1F1B399-2E07-A54C-978A-18E01F96F4C4}" srcOrd="0" destOrd="0" presId="urn:microsoft.com/office/officeart/2005/8/layout/orgChart1"/>
    <dgm:cxn modelId="{495131B8-2AA0-F946-892D-4ED39801E99B}" type="presOf" srcId="{F72AA4D2-5ECF-A64B-89D4-DF3E3E97C7A9}" destId="{6D3A3670-A71A-6147-A011-4A7EE2EE8675}" srcOrd="1" destOrd="0" presId="urn:microsoft.com/office/officeart/2005/8/layout/orgChart1"/>
    <dgm:cxn modelId="{9836B5BD-6139-534B-BD63-F6B5938C45A4}" type="presOf" srcId="{AE317E48-CA60-1B41-B016-CDFD58DB2E11}" destId="{1462CDCB-581A-3947-92E4-55AB2E4EDBC6}" srcOrd="0" destOrd="0" presId="urn:microsoft.com/office/officeart/2005/8/layout/orgChart1"/>
    <dgm:cxn modelId="{4B494ABE-062B-1D4B-AC5C-85619228BA8D}" type="presOf" srcId="{7CADC8A4-4493-F648-9CE3-DB84AD4BF1E6}" destId="{3284ED36-CC8D-8F41-8950-66B1A2BFF260}" srcOrd="0" destOrd="0" presId="urn:microsoft.com/office/officeart/2005/8/layout/orgChart1"/>
    <dgm:cxn modelId="{429FA3C4-04C9-9F47-8873-465178A2098F}" srcId="{3E444600-8A3E-0046-8178-CF9A6A7083E1}" destId="{F72AA4D2-5ECF-A64B-89D4-DF3E3E97C7A9}" srcOrd="0" destOrd="0" parTransId="{6272EED3-F164-1840-9861-0A2B0F4F9783}" sibTransId="{9462A941-2DF4-9E4E-9161-1FCAC69C15E3}"/>
    <dgm:cxn modelId="{5BA7AFC4-A346-E54F-9372-4D007B0BF224}" srcId="{AE317E48-CA60-1B41-B016-CDFD58DB2E11}" destId="{3E444600-8A3E-0046-8178-CF9A6A7083E1}" srcOrd="1" destOrd="0" parTransId="{7CADC8A4-4493-F648-9CE3-DB84AD4BF1E6}" sibTransId="{FD39D91E-6123-3F47-A9DA-AF857146DEB3}"/>
    <dgm:cxn modelId="{006541D0-1339-4147-8294-808B07F3AAA9}" type="presOf" srcId="{8E619BEC-440D-7A47-99E6-82E78758AB35}" destId="{ED078851-E305-EC45-ABBD-D8263BA91286}" srcOrd="0" destOrd="0" presId="urn:microsoft.com/office/officeart/2005/8/layout/orgChart1"/>
    <dgm:cxn modelId="{87A9D5D3-C84D-864F-BDA3-43ECC21A54A7}" type="presOf" srcId="{F72AA4D2-5ECF-A64B-89D4-DF3E3E97C7A9}" destId="{9C5158B6-5A3A-B240-B2D9-565E60FFB62F}" srcOrd="0" destOrd="0" presId="urn:microsoft.com/office/officeart/2005/8/layout/orgChart1"/>
    <dgm:cxn modelId="{12D8F3E8-5763-2643-B168-FC823FC30EFA}" type="presOf" srcId="{A969BBFD-6AB4-514D-877F-994894F5C85B}" destId="{E5E0DA11-9245-D04A-AA80-A79483FD0F7E}" srcOrd="0" destOrd="0" presId="urn:microsoft.com/office/officeart/2005/8/layout/orgChart1"/>
    <dgm:cxn modelId="{24BA98ED-CE9F-6F4D-AC05-25011E1FD630}" srcId="{AE317E48-CA60-1B41-B016-CDFD58DB2E11}" destId="{D9CF32E0-526F-144F-A04E-FDBF433FBC98}" srcOrd="2" destOrd="0" parTransId="{C13D43F8-F870-4243-8D94-3F900E6CF815}" sibTransId="{4DB36E26-53EE-2F49-875B-688279414D00}"/>
    <dgm:cxn modelId="{069053EE-63F9-EB4C-A7FC-A6BE698E7FE6}" srcId="{F603C61C-BE5D-0F4F-A746-C707F8C6BA22}" destId="{C730D7E3-9166-EB45-B6E6-C76DE995C661}" srcOrd="0" destOrd="0" parTransId="{DF22B3E6-F211-1E48-BF58-A02DA296EAC0}" sibTransId="{C8674883-4215-B741-9464-B269EA0FAB76}"/>
    <dgm:cxn modelId="{BC0994EE-B8AB-8647-BF54-A015C855DDB0}" type="presOf" srcId="{144968AD-93C3-2444-B461-3BB1E9440846}" destId="{B0700AC7-AE51-DD47-AFF6-4FB848748F30}" srcOrd="0" destOrd="0" presId="urn:microsoft.com/office/officeart/2005/8/layout/orgChart1"/>
    <dgm:cxn modelId="{CBE02378-79E0-504B-8D2A-117FA91CD643}" type="presParOf" srcId="{B0700AC7-AE51-DD47-AFF6-4FB848748F30}" destId="{0431BA46-9DB6-A142-A674-C6D2226CB0E2}" srcOrd="0" destOrd="0" presId="urn:microsoft.com/office/officeart/2005/8/layout/orgChart1"/>
    <dgm:cxn modelId="{C92B712C-B5FB-D34B-9147-401500EAE306}" type="presParOf" srcId="{0431BA46-9DB6-A142-A674-C6D2226CB0E2}" destId="{E82BE650-01BF-8E47-8BB0-DEFB6CB2602E}" srcOrd="0" destOrd="0" presId="urn:microsoft.com/office/officeart/2005/8/layout/orgChart1"/>
    <dgm:cxn modelId="{44FDE477-4372-1E4F-9EB5-9D5A138C7A8D}" type="presParOf" srcId="{E82BE650-01BF-8E47-8BB0-DEFB6CB2602E}" destId="{6E567D50-4940-D541-96C3-11C799B80053}" srcOrd="0" destOrd="0" presId="urn:microsoft.com/office/officeart/2005/8/layout/orgChart1"/>
    <dgm:cxn modelId="{2033CE7B-9A61-FD4A-8A43-8D894615FAB3}" type="presParOf" srcId="{E82BE650-01BF-8E47-8BB0-DEFB6CB2602E}" destId="{98CA2F3C-4AF1-E144-B3F1-0135DA8A79A0}" srcOrd="1" destOrd="0" presId="urn:microsoft.com/office/officeart/2005/8/layout/orgChart1"/>
    <dgm:cxn modelId="{C971B111-68B2-9E49-8A40-71E0FFDADE31}" type="presParOf" srcId="{0431BA46-9DB6-A142-A674-C6D2226CB0E2}" destId="{FF939ED2-6233-B241-8E8E-67670943639C}" srcOrd="1" destOrd="0" presId="urn:microsoft.com/office/officeart/2005/8/layout/orgChart1"/>
    <dgm:cxn modelId="{501E1B27-2008-544C-AB52-E3F85F8428E9}" type="presParOf" srcId="{FF939ED2-6233-B241-8E8E-67670943639C}" destId="{70AA29BF-D763-C143-B547-D8DCBAAE26E2}" srcOrd="0" destOrd="0" presId="urn:microsoft.com/office/officeart/2005/8/layout/orgChart1"/>
    <dgm:cxn modelId="{B13CBB05-455A-7940-9F87-49A44ABD7871}" type="presParOf" srcId="{FF939ED2-6233-B241-8E8E-67670943639C}" destId="{11EC44DA-0144-3B45-BDDF-D506B9969FAA}" srcOrd="1" destOrd="0" presId="urn:microsoft.com/office/officeart/2005/8/layout/orgChart1"/>
    <dgm:cxn modelId="{6711E1DC-B556-AE4C-9CD8-955C63CFCF85}" type="presParOf" srcId="{11EC44DA-0144-3B45-BDDF-D506B9969FAA}" destId="{C83D8A1F-45D7-8D4D-B986-25750919AD23}" srcOrd="0" destOrd="0" presId="urn:microsoft.com/office/officeart/2005/8/layout/orgChart1"/>
    <dgm:cxn modelId="{B09B2A6E-3BC9-9A44-84F6-FCA2B5EAC6AD}" type="presParOf" srcId="{C83D8A1F-45D7-8D4D-B986-25750919AD23}" destId="{87846891-B922-0849-BFC3-FDF991ED4086}" srcOrd="0" destOrd="0" presId="urn:microsoft.com/office/officeart/2005/8/layout/orgChart1"/>
    <dgm:cxn modelId="{08493B9A-56D3-B04C-8066-74AFE59A0223}" type="presParOf" srcId="{C83D8A1F-45D7-8D4D-B986-25750919AD23}" destId="{8CC0D883-2929-E141-AD45-33EDCC092BAA}" srcOrd="1" destOrd="0" presId="urn:microsoft.com/office/officeart/2005/8/layout/orgChart1"/>
    <dgm:cxn modelId="{0D9D8FAD-BF12-EF43-9B08-0B82459C9DA6}" type="presParOf" srcId="{11EC44DA-0144-3B45-BDDF-D506B9969FAA}" destId="{07BF2D60-6E69-1840-B793-E2DF0A493647}" srcOrd="1" destOrd="0" presId="urn:microsoft.com/office/officeart/2005/8/layout/orgChart1"/>
    <dgm:cxn modelId="{4D56B0A2-1F50-B643-A684-B8276973348E}" type="presParOf" srcId="{11EC44DA-0144-3B45-BDDF-D506B9969FAA}" destId="{761EB97A-6B10-3546-9896-92C7905299A4}" srcOrd="2" destOrd="0" presId="urn:microsoft.com/office/officeart/2005/8/layout/orgChart1"/>
    <dgm:cxn modelId="{AB250B1B-0D85-9D47-B156-009BC53C85D0}" type="presParOf" srcId="{FF939ED2-6233-B241-8E8E-67670943639C}" destId="{A8F4EF75-1620-B244-96F7-631C921F1AD0}" srcOrd="2" destOrd="0" presId="urn:microsoft.com/office/officeart/2005/8/layout/orgChart1"/>
    <dgm:cxn modelId="{89B1D1DC-F178-2B47-AE02-D2F7703EB8C9}" type="presParOf" srcId="{FF939ED2-6233-B241-8E8E-67670943639C}" destId="{6D05AC02-B5B3-614E-ABB8-FA45C4733D03}" srcOrd="3" destOrd="0" presId="urn:microsoft.com/office/officeart/2005/8/layout/orgChart1"/>
    <dgm:cxn modelId="{5D3B68A6-8BEA-BC4F-A833-D1FB2507368C}" type="presParOf" srcId="{6D05AC02-B5B3-614E-ABB8-FA45C4733D03}" destId="{4F169972-48B4-F54B-8477-BD8A088FFDEA}" srcOrd="0" destOrd="0" presId="urn:microsoft.com/office/officeart/2005/8/layout/orgChart1"/>
    <dgm:cxn modelId="{0580B497-4FE1-FE4A-A91F-DDC7722312A8}" type="presParOf" srcId="{4F169972-48B4-F54B-8477-BD8A088FFDEA}" destId="{C4E9B8ED-C7F3-CB45-88AA-5C723DA02164}" srcOrd="0" destOrd="0" presId="urn:microsoft.com/office/officeart/2005/8/layout/orgChart1"/>
    <dgm:cxn modelId="{A0EC85B5-9EB2-3540-9348-4A8D5E4B0074}" type="presParOf" srcId="{4F169972-48B4-F54B-8477-BD8A088FFDEA}" destId="{5F52630A-F736-754A-AA23-6A7A1576E7F9}" srcOrd="1" destOrd="0" presId="urn:microsoft.com/office/officeart/2005/8/layout/orgChart1"/>
    <dgm:cxn modelId="{79EEE73B-90D8-934F-BAEE-6E4A886241E6}" type="presParOf" srcId="{6D05AC02-B5B3-614E-ABB8-FA45C4733D03}" destId="{B6FF7BA9-98F4-7740-8517-F0FDC55F1225}" srcOrd="1" destOrd="0" presId="urn:microsoft.com/office/officeart/2005/8/layout/orgChart1"/>
    <dgm:cxn modelId="{10D46796-8E41-B641-918F-B0B236314B89}" type="presParOf" srcId="{6D05AC02-B5B3-614E-ABB8-FA45C4733D03}" destId="{D4AC2644-1D24-9840-8DAA-CA04C308008B}" srcOrd="2" destOrd="0" presId="urn:microsoft.com/office/officeart/2005/8/layout/orgChart1"/>
    <dgm:cxn modelId="{D8A33FC5-7848-5044-90D4-CE96C3420A49}" type="presParOf" srcId="{0431BA46-9DB6-A142-A674-C6D2226CB0E2}" destId="{5762EDA2-E1DE-4D41-85DC-69C958B54CA2}" srcOrd="2" destOrd="0" presId="urn:microsoft.com/office/officeart/2005/8/layout/orgChart1"/>
    <dgm:cxn modelId="{73F68458-6C17-3F42-BAD9-172487268481}" type="presParOf" srcId="{B0700AC7-AE51-DD47-AFF6-4FB848748F30}" destId="{D29E9CAE-AB14-E14B-B63E-ED0A0E171A32}" srcOrd="1" destOrd="0" presId="urn:microsoft.com/office/officeart/2005/8/layout/orgChart1"/>
    <dgm:cxn modelId="{16D7F17A-BBA9-A441-AFC6-AA4CD1DDB67E}" type="presParOf" srcId="{D29E9CAE-AB14-E14B-B63E-ED0A0E171A32}" destId="{093DE31A-3DAD-E146-8D2F-0293CB0921C9}" srcOrd="0" destOrd="0" presId="urn:microsoft.com/office/officeart/2005/8/layout/orgChart1"/>
    <dgm:cxn modelId="{0D60A7D5-75DC-164B-AB1C-DA8289DF84F1}" type="presParOf" srcId="{093DE31A-3DAD-E146-8D2F-0293CB0921C9}" destId="{1462CDCB-581A-3947-92E4-55AB2E4EDBC6}" srcOrd="0" destOrd="0" presId="urn:microsoft.com/office/officeart/2005/8/layout/orgChart1"/>
    <dgm:cxn modelId="{D87F5B2D-048E-094E-8A65-0FA81EB92B70}" type="presParOf" srcId="{093DE31A-3DAD-E146-8D2F-0293CB0921C9}" destId="{39877526-F334-2A4A-A3F6-D07A46B4D206}" srcOrd="1" destOrd="0" presId="urn:microsoft.com/office/officeart/2005/8/layout/orgChart1"/>
    <dgm:cxn modelId="{19272A45-BD9F-D24A-91C6-5F6C2331267A}" type="presParOf" srcId="{D29E9CAE-AB14-E14B-B63E-ED0A0E171A32}" destId="{9DF9A5A8-BCAE-5D41-9BCC-ABC2CEC48438}" srcOrd="1" destOrd="0" presId="urn:microsoft.com/office/officeart/2005/8/layout/orgChart1"/>
    <dgm:cxn modelId="{F78FD6C0-06D0-F647-AF1F-810D802C5370}" type="presParOf" srcId="{9DF9A5A8-BCAE-5D41-9BCC-ABC2CEC48438}" destId="{38392DFC-C87B-3545-97C8-D9A3A95235D6}" srcOrd="0" destOrd="0" presId="urn:microsoft.com/office/officeart/2005/8/layout/orgChart1"/>
    <dgm:cxn modelId="{8992FCF4-6316-E649-A9C0-EC7424325520}" type="presParOf" srcId="{9DF9A5A8-BCAE-5D41-9BCC-ABC2CEC48438}" destId="{19F6F1F1-12B2-1640-9A2E-4F1370700FEF}" srcOrd="1" destOrd="0" presId="urn:microsoft.com/office/officeart/2005/8/layout/orgChart1"/>
    <dgm:cxn modelId="{23949F6B-8A96-8A46-B1A3-AF6B0793DD71}" type="presParOf" srcId="{19F6F1F1-12B2-1640-9A2E-4F1370700FEF}" destId="{21D65E9B-A240-3D45-84E2-61FE60D0B379}" srcOrd="0" destOrd="0" presId="urn:microsoft.com/office/officeart/2005/8/layout/orgChart1"/>
    <dgm:cxn modelId="{B6110117-ADE9-554F-B1F2-79B455AFDE36}" type="presParOf" srcId="{21D65E9B-A240-3D45-84E2-61FE60D0B379}" destId="{E5E0DA11-9245-D04A-AA80-A79483FD0F7E}" srcOrd="0" destOrd="0" presId="urn:microsoft.com/office/officeart/2005/8/layout/orgChart1"/>
    <dgm:cxn modelId="{DC568D7E-D624-4D4F-97B1-0836F7A8ED6E}" type="presParOf" srcId="{21D65E9B-A240-3D45-84E2-61FE60D0B379}" destId="{169C8E78-83B9-1C4B-93A3-344589532771}" srcOrd="1" destOrd="0" presId="urn:microsoft.com/office/officeart/2005/8/layout/orgChart1"/>
    <dgm:cxn modelId="{87927286-6783-F845-A5DC-F45370B4D25C}" type="presParOf" srcId="{19F6F1F1-12B2-1640-9A2E-4F1370700FEF}" destId="{4F764EBB-22FD-0147-B36D-829179962C68}" srcOrd="1" destOrd="0" presId="urn:microsoft.com/office/officeart/2005/8/layout/orgChart1"/>
    <dgm:cxn modelId="{3A986AF8-E7F0-ED4C-9CFF-9AD5700FE445}" type="presParOf" srcId="{4F764EBB-22FD-0147-B36D-829179962C68}" destId="{ED078851-E305-EC45-ABBD-D8263BA91286}" srcOrd="0" destOrd="0" presId="urn:microsoft.com/office/officeart/2005/8/layout/orgChart1"/>
    <dgm:cxn modelId="{DDC0F35E-95C2-8047-A09E-C7FA232D0E53}" type="presParOf" srcId="{4F764EBB-22FD-0147-B36D-829179962C68}" destId="{954BBF36-2DEF-C846-8CA9-B8FEC0A8C77E}" srcOrd="1" destOrd="0" presId="urn:microsoft.com/office/officeart/2005/8/layout/orgChart1"/>
    <dgm:cxn modelId="{C5428AE8-6652-2246-B84C-B57EAC1523E4}" type="presParOf" srcId="{954BBF36-2DEF-C846-8CA9-B8FEC0A8C77E}" destId="{58D58D7C-8757-374C-B6CA-63F39F38FE02}" srcOrd="0" destOrd="0" presId="urn:microsoft.com/office/officeart/2005/8/layout/orgChart1"/>
    <dgm:cxn modelId="{B8E762D7-0893-5244-9128-2AF6C3AE9226}" type="presParOf" srcId="{58D58D7C-8757-374C-B6CA-63F39F38FE02}" destId="{B1F1B399-2E07-A54C-978A-18E01F96F4C4}" srcOrd="0" destOrd="0" presId="urn:microsoft.com/office/officeart/2005/8/layout/orgChart1"/>
    <dgm:cxn modelId="{EF50ECC4-95CB-654A-B967-88CA80878BCA}" type="presParOf" srcId="{58D58D7C-8757-374C-B6CA-63F39F38FE02}" destId="{CB5B3725-5E9B-594E-B306-3F586B33805B}" srcOrd="1" destOrd="0" presId="urn:microsoft.com/office/officeart/2005/8/layout/orgChart1"/>
    <dgm:cxn modelId="{339BE4E3-406B-4B4C-B1C1-4B37FD70315F}" type="presParOf" srcId="{954BBF36-2DEF-C846-8CA9-B8FEC0A8C77E}" destId="{424622F0-A3A3-CB42-B76D-00D400A0FAFF}" srcOrd="1" destOrd="0" presId="urn:microsoft.com/office/officeart/2005/8/layout/orgChart1"/>
    <dgm:cxn modelId="{EBA4F666-4CF4-5546-ADFA-5A70ABF96D8F}" type="presParOf" srcId="{954BBF36-2DEF-C846-8CA9-B8FEC0A8C77E}" destId="{D221CDDA-5750-6B4B-BF90-14481D075AAA}" srcOrd="2" destOrd="0" presId="urn:microsoft.com/office/officeart/2005/8/layout/orgChart1"/>
    <dgm:cxn modelId="{077B7E6A-837E-AE46-967A-3BFF55A7BAE7}" type="presParOf" srcId="{19F6F1F1-12B2-1640-9A2E-4F1370700FEF}" destId="{0A3990A7-8FF6-274C-8B11-E202A0D8ABE7}" srcOrd="2" destOrd="0" presId="urn:microsoft.com/office/officeart/2005/8/layout/orgChart1"/>
    <dgm:cxn modelId="{35246734-9C4F-2B4C-A00A-5AC1F86FEC2C}" type="presParOf" srcId="{9DF9A5A8-BCAE-5D41-9BCC-ABC2CEC48438}" destId="{3284ED36-CC8D-8F41-8950-66B1A2BFF260}" srcOrd="2" destOrd="0" presId="urn:microsoft.com/office/officeart/2005/8/layout/orgChart1"/>
    <dgm:cxn modelId="{923E9D1F-13E8-0E4A-8203-C941789F87E7}" type="presParOf" srcId="{9DF9A5A8-BCAE-5D41-9BCC-ABC2CEC48438}" destId="{AC486D68-B428-2B43-B63B-1F63CEDDAFF2}" srcOrd="3" destOrd="0" presId="urn:microsoft.com/office/officeart/2005/8/layout/orgChart1"/>
    <dgm:cxn modelId="{417C38A3-1840-374E-B886-55A2CE79396E}" type="presParOf" srcId="{AC486D68-B428-2B43-B63B-1F63CEDDAFF2}" destId="{F6ED4B06-26F2-0343-80C2-5DA46215ABC1}" srcOrd="0" destOrd="0" presId="urn:microsoft.com/office/officeart/2005/8/layout/orgChart1"/>
    <dgm:cxn modelId="{A97F9DDD-973D-DC47-9115-B4D60899D776}" type="presParOf" srcId="{F6ED4B06-26F2-0343-80C2-5DA46215ABC1}" destId="{863E6475-2F47-AB48-8A86-DC15B2FE56A0}" srcOrd="0" destOrd="0" presId="urn:microsoft.com/office/officeart/2005/8/layout/orgChart1"/>
    <dgm:cxn modelId="{F7575A01-8A71-A84E-9857-2FE9ADD37A63}" type="presParOf" srcId="{F6ED4B06-26F2-0343-80C2-5DA46215ABC1}" destId="{4D803B54-62FC-974E-89B1-BBE1E99764F8}" srcOrd="1" destOrd="0" presId="urn:microsoft.com/office/officeart/2005/8/layout/orgChart1"/>
    <dgm:cxn modelId="{DA38C96D-BE86-1A45-BB42-9ACDF4FC9860}" type="presParOf" srcId="{AC486D68-B428-2B43-B63B-1F63CEDDAFF2}" destId="{57319168-F6E7-BD4C-B661-754CD46E3D3D}" srcOrd="1" destOrd="0" presId="urn:microsoft.com/office/officeart/2005/8/layout/orgChart1"/>
    <dgm:cxn modelId="{B832087C-9F7F-454D-BAE9-5B3E605F33A7}" type="presParOf" srcId="{57319168-F6E7-BD4C-B661-754CD46E3D3D}" destId="{451C3E32-7046-CD48-8D44-B18A1BEAD13E}" srcOrd="0" destOrd="0" presId="urn:microsoft.com/office/officeart/2005/8/layout/orgChart1"/>
    <dgm:cxn modelId="{BDDC4364-F943-664D-9029-89C38AB1FAFA}" type="presParOf" srcId="{57319168-F6E7-BD4C-B661-754CD46E3D3D}" destId="{18C661C5-4C7D-B747-A319-B6194F49072C}" srcOrd="1" destOrd="0" presId="urn:microsoft.com/office/officeart/2005/8/layout/orgChart1"/>
    <dgm:cxn modelId="{53B995C7-D442-054D-878B-9978D25BDAB7}" type="presParOf" srcId="{18C661C5-4C7D-B747-A319-B6194F49072C}" destId="{9102A4E0-C9D7-BC4C-900C-DAF8C64B0286}" srcOrd="0" destOrd="0" presId="urn:microsoft.com/office/officeart/2005/8/layout/orgChart1"/>
    <dgm:cxn modelId="{FF04DF2A-BE7C-C84C-AF85-6F192A344F5F}" type="presParOf" srcId="{9102A4E0-C9D7-BC4C-900C-DAF8C64B0286}" destId="{9C5158B6-5A3A-B240-B2D9-565E60FFB62F}" srcOrd="0" destOrd="0" presId="urn:microsoft.com/office/officeart/2005/8/layout/orgChart1"/>
    <dgm:cxn modelId="{4962505D-228A-A14A-A1FE-154F83C05E0F}" type="presParOf" srcId="{9102A4E0-C9D7-BC4C-900C-DAF8C64B0286}" destId="{6D3A3670-A71A-6147-A011-4A7EE2EE8675}" srcOrd="1" destOrd="0" presId="urn:microsoft.com/office/officeart/2005/8/layout/orgChart1"/>
    <dgm:cxn modelId="{DD1BF804-AE00-B644-A38D-6F3BA7E6CB5A}" type="presParOf" srcId="{18C661C5-4C7D-B747-A319-B6194F49072C}" destId="{19D8E3D6-1795-1547-8575-0B115C21EE8C}" srcOrd="1" destOrd="0" presId="urn:microsoft.com/office/officeart/2005/8/layout/orgChart1"/>
    <dgm:cxn modelId="{5BF4B3DF-35C6-7844-9092-8BF24124E7E0}" type="presParOf" srcId="{18C661C5-4C7D-B747-A319-B6194F49072C}" destId="{C96CD322-D245-1D40-A9B9-5044F94B40BB}" srcOrd="2" destOrd="0" presId="urn:microsoft.com/office/officeart/2005/8/layout/orgChart1"/>
    <dgm:cxn modelId="{E38C5912-5A41-F34B-B00E-68588EB0AA51}" type="presParOf" srcId="{AC486D68-B428-2B43-B63B-1F63CEDDAFF2}" destId="{4B3FCC50-BAA5-6244-BD82-9234BCD46498}" srcOrd="2" destOrd="0" presId="urn:microsoft.com/office/officeart/2005/8/layout/orgChart1"/>
    <dgm:cxn modelId="{80C5436A-D8C5-C846-968E-C82599A6AF58}" type="presParOf" srcId="{9DF9A5A8-BCAE-5D41-9BCC-ABC2CEC48438}" destId="{836A0E53-0BA3-9444-9C48-FB82BF18EAC7}" srcOrd="4" destOrd="0" presId="urn:microsoft.com/office/officeart/2005/8/layout/orgChart1"/>
    <dgm:cxn modelId="{C0D70E44-5843-8241-B325-91CCB3205715}" type="presParOf" srcId="{9DF9A5A8-BCAE-5D41-9BCC-ABC2CEC48438}" destId="{46378003-EC0D-6A46-998F-F1263B4F0203}" srcOrd="5" destOrd="0" presId="urn:microsoft.com/office/officeart/2005/8/layout/orgChart1"/>
    <dgm:cxn modelId="{B609F828-A329-3C44-913F-EC794000662C}" type="presParOf" srcId="{46378003-EC0D-6A46-998F-F1263B4F0203}" destId="{3F49A87E-E5B8-7C4E-869C-8CBF2E67B666}" srcOrd="0" destOrd="0" presId="urn:microsoft.com/office/officeart/2005/8/layout/orgChart1"/>
    <dgm:cxn modelId="{C00B3C5B-00F8-524B-A964-B48277B3D95E}" type="presParOf" srcId="{3F49A87E-E5B8-7C4E-869C-8CBF2E67B666}" destId="{F89D0973-DBF3-A849-A2D7-AACF95B23CD6}" srcOrd="0" destOrd="0" presId="urn:microsoft.com/office/officeart/2005/8/layout/orgChart1"/>
    <dgm:cxn modelId="{CE62BFDC-F349-8546-B5B9-894E63A4CF65}" type="presParOf" srcId="{3F49A87E-E5B8-7C4E-869C-8CBF2E67B666}" destId="{3E16D964-C2D9-F545-9FE3-28E00412D78D}" srcOrd="1" destOrd="0" presId="urn:microsoft.com/office/officeart/2005/8/layout/orgChart1"/>
    <dgm:cxn modelId="{F9F1117E-5A6E-BD47-90F7-00743EAC376A}" type="presParOf" srcId="{46378003-EC0D-6A46-998F-F1263B4F0203}" destId="{A849A1CA-3E1E-5F42-ADA2-7CD413838D08}" srcOrd="1" destOrd="0" presId="urn:microsoft.com/office/officeart/2005/8/layout/orgChart1"/>
    <dgm:cxn modelId="{5441D731-D876-1448-9259-5E9E969720A6}" type="presParOf" srcId="{46378003-EC0D-6A46-998F-F1263B4F0203}" destId="{016410A8-62C1-324D-89DA-E9BF18F7111E}" srcOrd="2" destOrd="0" presId="urn:microsoft.com/office/officeart/2005/8/layout/orgChart1"/>
    <dgm:cxn modelId="{15DCCA59-4EF7-DE48-8927-75B95573E2EF}" type="presParOf" srcId="{D29E9CAE-AB14-E14B-B63E-ED0A0E171A32}" destId="{687B5706-839F-1F43-AFEB-9711046374D9}" srcOrd="2" destOrd="0" presId="urn:microsoft.com/office/officeart/2005/8/layout/orgChart1"/>
    <dgm:cxn modelId="{603A59BF-3783-7E40-B5CE-46D66186A8FA}" type="presParOf" srcId="{B0700AC7-AE51-DD47-AFF6-4FB848748F30}" destId="{701B2C28-D3EC-E546-90F7-5A9E220841EC}" srcOrd="2" destOrd="0" presId="urn:microsoft.com/office/officeart/2005/8/layout/orgChart1"/>
    <dgm:cxn modelId="{079E6293-842C-994D-9DFD-D3930F7860C8}" type="presParOf" srcId="{701B2C28-D3EC-E546-90F7-5A9E220841EC}" destId="{376D34E0-9D6F-DC49-9E20-EF7FB702AF58}" srcOrd="0" destOrd="0" presId="urn:microsoft.com/office/officeart/2005/8/layout/orgChart1"/>
    <dgm:cxn modelId="{EDBB94B3-9BE3-2F4B-AD3A-65F9BE8DE912}" type="presParOf" srcId="{376D34E0-9D6F-DC49-9E20-EF7FB702AF58}" destId="{EC102A91-861E-8142-BCFD-076CE616A22E}" srcOrd="0" destOrd="0" presId="urn:microsoft.com/office/officeart/2005/8/layout/orgChart1"/>
    <dgm:cxn modelId="{6DF78E54-AF28-7B43-AE2B-19E2DEBB4798}" type="presParOf" srcId="{376D34E0-9D6F-DC49-9E20-EF7FB702AF58}" destId="{23D1C5C2-DE03-7147-844B-C30C2107BC3C}" srcOrd="1" destOrd="0" presId="urn:microsoft.com/office/officeart/2005/8/layout/orgChart1"/>
    <dgm:cxn modelId="{0A32D1DA-994E-C84E-ACA1-02EB1868A656}" type="presParOf" srcId="{701B2C28-D3EC-E546-90F7-5A9E220841EC}" destId="{33FEF58A-3E52-8442-BD70-535D9AB3AEDC}" srcOrd="1" destOrd="0" presId="urn:microsoft.com/office/officeart/2005/8/layout/orgChart1"/>
    <dgm:cxn modelId="{ABFAAB92-8E11-8747-9D87-AD02BD647FFD}" type="presParOf" srcId="{33FEF58A-3E52-8442-BD70-535D9AB3AEDC}" destId="{ACF0CA29-E42D-D348-AD4F-2756526FB240}" srcOrd="0" destOrd="0" presId="urn:microsoft.com/office/officeart/2005/8/layout/orgChart1"/>
    <dgm:cxn modelId="{19CEE9A0-1A38-6746-8106-3D3A0D21BDD2}" type="presParOf" srcId="{33FEF58A-3E52-8442-BD70-535D9AB3AEDC}" destId="{570A225B-0E98-C247-A559-1F5AA1D12805}" srcOrd="1" destOrd="0" presId="urn:microsoft.com/office/officeart/2005/8/layout/orgChart1"/>
    <dgm:cxn modelId="{48D850E1-0BA3-B149-A560-195455BEFCEC}" type="presParOf" srcId="{570A225B-0E98-C247-A559-1F5AA1D12805}" destId="{51725E6B-30DA-E04D-95C5-05A5756E8972}" srcOrd="0" destOrd="0" presId="urn:microsoft.com/office/officeart/2005/8/layout/orgChart1"/>
    <dgm:cxn modelId="{7A4C8D0A-D358-A04E-AEBC-B9548B0A8073}" type="presParOf" srcId="{51725E6B-30DA-E04D-95C5-05A5756E8972}" destId="{046294BF-81F6-5146-B756-2D28524C9B35}" srcOrd="0" destOrd="0" presId="urn:microsoft.com/office/officeart/2005/8/layout/orgChart1"/>
    <dgm:cxn modelId="{73FA8C21-437F-2A4D-9039-F3BBA6FFE044}" type="presParOf" srcId="{51725E6B-30DA-E04D-95C5-05A5756E8972}" destId="{B80B39EC-CE41-6E48-A043-063BDE97434A}" srcOrd="1" destOrd="0" presId="urn:microsoft.com/office/officeart/2005/8/layout/orgChart1"/>
    <dgm:cxn modelId="{A766BC97-6A88-AC40-A029-98FF695BFD43}" type="presParOf" srcId="{570A225B-0E98-C247-A559-1F5AA1D12805}" destId="{E887584D-804A-B945-A5D7-85A5E59ED254}" srcOrd="1" destOrd="0" presId="urn:microsoft.com/office/officeart/2005/8/layout/orgChart1"/>
    <dgm:cxn modelId="{16E0F368-E28B-4A45-8FF5-0DDAF373FF38}" type="presParOf" srcId="{570A225B-0E98-C247-A559-1F5AA1D12805}" destId="{6928A457-7E7B-C943-BFB5-59A07DF18ABA}" srcOrd="2" destOrd="0" presId="urn:microsoft.com/office/officeart/2005/8/layout/orgChart1"/>
    <dgm:cxn modelId="{35BF8739-3E40-0E42-A14B-C9584A8A539E}" type="presParOf" srcId="{701B2C28-D3EC-E546-90F7-5A9E220841EC}" destId="{44A7D6A1-5167-044A-8174-5F59ACA032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BC97A-9C7B-45A3-AAA8-93CD264A4B7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08777-04DF-4C1C-B743-2DB04E67FB43}">
      <dgm:prSet phldrT="[Text]" phldr="0"/>
      <dgm:spPr/>
      <dgm:t>
        <a:bodyPr/>
        <a:lstStyle/>
        <a:p>
          <a:pPr rtl="0"/>
          <a:r>
            <a:rPr lang="en-US" b="1">
              <a:latin typeface="Source Sans Pro"/>
              <a:ea typeface="PMingLiU"/>
            </a:rPr>
            <a:t>Ontology-based Recommender</a:t>
          </a:r>
        </a:p>
      </dgm:t>
    </dgm:pt>
    <dgm:pt modelId="{A64B9BC4-A3BF-4A51-9D1D-5AB7640E1BD4}" type="parTrans" cxnId="{F95D7B32-05AE-4E97-8034-13F8E2AF8143}">
      <dgm:prSet/>
      <dgm:spPr/>
      <dgm:t>
        <a:bodyPr/>
        <a:lstStyle/>
        <a:p>
          <a:endParaRPr lang="en-US"/>
        </a:p>
      </dgm:t>
    </dgm:pt>
    <dgm:pt modelId="{BA246139-0F9D-4E38-B765-FF63D2F56705}" type="sibTrans" cxnId="{F95D7B32-05AE-4E97-8034-13F8E2AF8143}">
      <dgm:prSet/>
      <dgm:spPr/>
      <dgm:t>
        <a:bodyPr/>
        <a:lstStyle/>
        <a:p>
          <a:endParaRPr lang="en-US"/>
        </a:p>
      </dgm:t>
    </dgm:pt>
    <dgm:pt modelId="{0442A461-A70A-4406-A8EC-E4437CF9E993}">
      <dgm:prSet phldrT="[Text]" phldr="0"/>
      <dgm:spPr/>
      <dgm:t>
        <a:bodyPr/>
        <a:lstStyle/>
        <a:p>
          <a:pPr rtl="0"/>
          <a:r>
            <a:rPr lang="en-US">
              <a:latin typeface="Source Sans Pro"/>
              <a:ea typeface="PMingLiU"/>
            </a:rPr>
            <a:t>Admission related recommendations</a:t>
          </a:r>
        </a:p>
      </dgm:t>
    </dgm:pt>
    <dgm:pt modelId="{5A175764-58E0-4733-81D5-C11637525C08}" type="parTrans" cxnId="{B4A84FED-4767-4BD8-A717-758EC970247B}">
      <dgm:prSet/>
      <dgm:spPr/>
      <dgm:t>
        <a:bodyPr/>
        <a:lstStyle/>
        <a:p>
          <a:endParaRPr lang="en-US"/>
        </a:p>
      </dgm:t>
    </dgm:pt>
    <dgm:pt modelId="{91B955FE-8E76-48BC-BFFC-79606991BA44}" type="sibTrans" cxnId="{B4A84FED-4767-4BD8-A717-758EC970247B}">
      <dgm:prSet/>
      <dgm:spPr/>
      <dgm:t>
        <a:bodyPr/>
        <a:lstStyle/>
        <a:p>
          <a:endParaRPr lang="en-US"/>
        </a:p>
      </dgm:t>
    </dgm:pt>
    <dgm:pt modelId="{2CCB6CFB-8F63-42C7-9498-DE3414617AA1}">
      <dgm:prSet phldrT="[Text]" phldr="0"/>
      <dgm:spPr/>
      <dgm:t>
        <a:bodyPr/>
        <a:lstStyle/>
        <a:p>
          <a:pPr rtl="0"/>
          <a:r>
            <a:rPr lang="en-US">
              <a:latin typeface="Source Sans Pro"/>
              <a:ea typeface="PMingLiU"/>
            </a:rPr>
            <a:t>Course related recommendations</a:t>
          </a:r>
        </a:p>
      </dgm:t>
    </dgm:pt>
    <dgm:pt modelId="{03237764-69F2-4EAF-9C60-685EC905270E}" type="parTrans" cxnId="{B069C26A-12A1-446B-975C-A76E8CBC890A}">
      <dgm:prSet/>
      <dgm:spPr/>
      <dgm:t>
        <a:bodyPr/>
        <a:lstStyle/>
        <a:p>
          <a:endParaRPr lang="en-US"/>
        </a:p>
      </dgm:t>
    </dgm:pt>
    <dgm:pt modelId="{9B3683C7-3108-4094-9A2B-BBD7A0DA3EA0}" type="sibTrans" cxnId="{B069C26A-12A1-446B-975C-A76E8CBC890A}">
      <dgm:prSet/>
      <dgm:spPr/>
      <dgm:t>
        <a:bodyPr/>
        <a:lstStyle/>
        <a:p>
          <a:endParaRPr lang="en-US"/>
        </a:p>
      </dgm:t>
    </dgm:pt>
    <dgm:pt modelId="{56910CAC-9F98-4479-A05B-99086AC0784C}">
      <dgm:prSet phldr="0"/>
      <dgm:spPr/>
      <dgm:t>
        <a:bodyPr/>
        <a:lstStyle/>
        <a:p>
          <a:pPr rtl="0"/>
          <a:r>
            <a:rPr lang="en-US">
              <a:latin typeface="Source Sans Pro"/>
              <a:ea typeface="PMingLiU"/>
            </a:rPr>
            <a:t>Career related recommendations</a:t>
          </a:r>
        </a:p>
      </dgm:t>
    </dgm:pt>
    <dgm:pt modelId="{1194D8F1-0516-46C4-B536-6B53A8C64111}" type="parTrans" cxnId="{AA0C0EB3-1E99-4C13-B368-7B5D3CF42A5A}">
      <dgm:prSet/>
      <dgm:spPr/>
    </dgm:pt>
    <dgm:pt modelId="{5F2D758A-695B-4640-95D8-53A45E5A00A2}" type="sibTrans" cxnId="{AA0C0EB3-1E99-4C13-B368-7B5D3CF42A5A}">
      <dgm:prSet/>
      <dgm:spPr/>
    </dgm:pt>
    <dgm:pt modelId="{36616953-3C35-44FB-ACDD-5808FD6A2002}" type="pres">
      <dgm:prSet presAssocID="{EF3BC97A-9C7B-45A3-AAA8-93CD264A4B79}" presName="composite" presStyleCnt="0">
        <dgm:presLayoutVars>
          <dgm:chMax val="1"/>
          <dgm:dir/>
          <dgm:resizeHandles val="exact"/>
        </dgm:presLayoutVars>
      </dgm:prSet>
      <dgm:spPr/>
    </dgm:pt>
    <dgm:pt modelId="{0789904E-B161-44F7-BF6B-17BE649E5868}" type="pres">
      <dgm:prSet presAssocID="{A9F08777-04DF-4C1C-B743-2DB04E67FB43}" presName="roof" presStyleLbl="dkBgShp" presStyleIdx="0" presStyleCnt="2"/>
      <dgm:spPr/>
    </dgm:pt>
    <dgm:pt modelId="{B687735D-3E6F-4538-96AF-A34B3E755447}" type="pres">
      <dgm:prSet presAssocID="{A9F08777-04DF-4C1C-B743-2DB04E67FB43}" presName="pillars" presStyleCnt="0"/>
      <dgm:spPr/>
    </dgm:pt>
    <dgm:pt modelId="{2610A9F9-EB65-490B-A012-1BB0EDAFD49F}" type="pres">
      <dgm:prSet presAssocID="{A9F08777-04DF-4C1C-B743-2DB04E67FB43}" presName="pillar1" presStyleLbl="node1" presStyleIdx="0" presStyleCnt="3">
        <dgm:presLayoutVars>
          <dgm:bulletEnabled val="1"/>
        </dgm:presLayoutVars>
      </dgm:prSet>
      <dgm:spPr/>
    </dgm:pt>
    <dgm:pt modelId="{08380A24-F96F-40A1-AA91-BE38C73BB965}" type="pres">
      <dgm:prSet presAssocID="{0442A461-A70A-4406-A8EC-E4437CF9E993}" presName="pillarX" presStyleLbl="node1" presStyleIdx="1" presStyleCnt="3">
        <dgm:presLayoutVars>
          <dgm:bulletEnabled val="1"/>
        </dgm:presLayoutVars>
      </dgm:prSet>
      <dgm:spPr/>
    </dgm:pt>
    <dgm:pt modelId="{B253E90D-5B02-4667-8919-6CB7F3891EC8}" type="pres">
      <dgm:prSet presAssocID="{2CCB6CFB-8F63-42C7-9498-DE3414617AA1}" presName="pillarX" presStyleLbl="node1" presStyleIdx="2" presStyleCnt="3">
        <dgm:presLayoutVars>
          <dgm:bulletEnabled val="1"/>
        </dgm:presLayoutVars>
      </dgm:prSet>
      <dgm:spPr/>
    </dgm:pt>
    <dgm:pt modelId="{72C3B437-3683-42C0-AD1E-2999E3C772D3}" type="pres">
      <dgm:prSet presAssocID="{A9F08777-04DF-4C1C-B743-2DB04E67FB43}" presName="base" presStyleLbl="dkBgShp" presStyleIdx="1" presStyleCnt="2"/>
      <dgm:spPr/>
    </dgm:pt>
  </dgm:ptLst>
  <dgm:cxnLst>
    <dgm:cxn modelId="{98779A16-1F64-4A64-B725-2ED15D05A126}" type="presOf" srcId="{56910CAC-9F98-4479-A05B-99086AC0784C}" destId="{2610A9F9-EB65-490B-A012-1BB0EDAFD49F}" srcOrd="0" destOrd="0" presId="urn:microsoft.com/office/officeart/2005/8/layout/hList3"/>
    <dgm:cxn modelId="{D27A0824-4041-4FF6-AAD4-613C829146F7}" type="presOf" srcId="{A9F08777-04DF-4C1C-B743-2DB04E67FB43}" destId="{0789904E-B161-44F7-BF6B-17BE649E5868}" srcOrd="0" destOrd="0" presId="urn:microsoft.com/office/officeart/2005/8/layout/hList3"/>
    <dgm:cxn modelId="{6BA6512E-22EB-4443-825F-428CF6941EBB}" type="presOf" srcId="{2CCB6CFB-8F63-42C7-9498-DE3414617AA1}" destId="{B253E90D-5B02-4667-8919-6CB7F3891EC8}" srcOrd="0" destOrd="0" presId="urn:microsoft.com/office/officeart/2005/8/layout/hList3"/>
    <dgm:cxn modelId="{F95D7B32-05AE-4E97-8034-13F8E2AF8143}" srcId="{EF3BC97A-9C7B-45A3-AAA8-93CD264A4B79}" destId="{A9F08777-04DF-4C1C-B743-2DB04E67FB43}" srcOrd="0" destOrd="0" parTransId="{A64B9BC4-A3BF-4A51-9D1D-5AB7640E1BD4}" sibTransId="{BA246139-0F9D-4E38-B765-FF63D2F56705}"/>
    <dgm:cxn modelId="{B069C26A-12A1-446B-975C-A76E8CBC890A}" srcId="{A9F08777-04DF-4C1C-B743-2DB04E67FB43}" destId="{2CCB6CFB-8F63-42C7-9498-DE3414617AA1}" srcOrd="2" destOrd="0" parTransId="{03237764-69F2-4EAF-9C60-685EC905270E}" sibTransId="{9B3683C7-3108-4094-9A2B-BBD7A0DA3EA0}"/>
    <dgm:cxn modelId="{AD5F0E94-DB20-4B7D-9B2C-473DFEB04B6F}" type="presOf" srcId="{0442A461-A70A-4406-A8EC-E4437CF9E993}" destId="{08380A24-F96F-40A1-AA91-BE38C73BB965}" srcOrd="0" destOrd="0" presId="urn:microsoft.com/office/officeart/2005/8/layout/hList3"/>
    <dgm:cxn modelId="{AA0C0EB3-1E99-4C13-B368-7B5D3CF42A5A}" srcId="{A9F08777-04DF-4C1C-B743-2DB04E67FB43}" destId="{56910CAC-9F98-4479-A05B-99086AC0784C}" srcOrd="0" destOrd="0" parTransId="{1194D8F1-0516-46C4-B536-6B53A8C64111}" sibTransId="{5F2D758A-695B-4640-95D8-53A45E5A00A2}"/>
    <dgm:cxn modelId="{EE771ED3-F4AC-4340-82EF-C10A61E616E5}" type="presOf" srcId="{EF3BC97A-9C7B-45A3-AAA8-93CD264A4B79}" destId="{36616953-3C35-44FB-ACDD-5808FD6A2002}" srcOrd="0" destOrd="0" presId="urn:microsoft.com/office/officeart/2005/8/layout/hList3"/>
    <dgm:cxn modelId="{B4A84FED-4767-4BD8-A717-758EC970247B}" srcId="{A9F08777-04DF-4C1C-B743-2DB04E67FB43}" destId="{0442A461-A70A-4406-A8EC-E4437CF9E993}" srcOrd="1" destOrd="0" parTransId="{5A175764-58E0-4733-81D5-C11637525C08}" sibTransId="{91B955FE-8E76-48BC-BFFC-79606991BA44}"/>
    <dgm:cxn modelId="{DCC080C7-DE85-4DD8-BCF7-7B3DC0DCE400}" type="presParOf" srcId="{36616953-3C35-44FB-ACDD-5808FD6A2002}" destId="{0789904E-B161-44F7-BF6B-17BE649E5868}" srcOrd="0" destOrd="0" presId="urn:microsoft.com/office/officeart/2005/8/layout/hList3"/>
    <dgm:cxn modelId="{DF410BA0-ABA4-449F-89FB-23185ED4375E}" type="presParOf" srcId="{36616953-3C35-44FB-ACDD-5808FD6A2002}" destId="{B687735D-3E6F-4538-96AF-A34B3E755447}" srcOrd="1" destOrd="0" presId="urn:microsoft.com/office/officeart/2005/8/layout/hList3"/>
    <dgm:cxn modelId="{7745BEFA-2752-45B1-82BD-3C4CDB00AB85}" type="presParOf" srcId="{B687735D-3E6F-4538-96AF-A34B3E755447}" destId="{2610A9F9-EB65-490B-A012-1BB0EDAFD49F}" srcOrd="0" destOrd="0" presId="urn:microsoft.com/office/officeart/2005/8/layout/hList3"/>
    <dgm:cxn modelId="{7E2C818C-4684-4418-B4F0-E1D1153678C4}" type="presParOf" srcId="{B687735D-3E6F-4538-96AF-A34B3E755447}" destId="{08380A24-F96F-40A1-AA91-BE38C73BB965}" srcOrd="1" destOrd="0" presId="urn:microsoft.com/office/officeart/2005/8/layout/hList3"/>
    <dgm:cxn modelId="{13667955-7092-4134-A471-76012EAE2036}" type="presParOf" srcId="{B687735D-3E6F-4538-96AF-A34B3E755447}" destId="{B253E90D-5B02-4667-8919-6CB7F3891EC8}" srcOrd="2" destOrd="0" presId="urn:microsoft.com/office/officeart/2005/8/layout/hList3"/>
    <dgm:cxn modelId="{0DBA3518-4512-438F-A005-42ECD22E9C14}" type="presParOf" srcId="{36616953-3C35-44FB-ACDD-5808FD6A2002}" destId="{72C3B437-3683-42C0-AD1E-2999E3C772D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B76040-57EF-4C2B-85C4-A53235CE259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DE0A7-4B1F-42A3-B149-3D63E65B0794}">
      <dgm:prSet phldr="0"/>
      <dgm:spPr/>
      <dgm:t>
        <a:bodyPr/>
        <a:lstStyle/>
        <a:p>
          <a:pPr rtl="0"/>
          <a:r>
            <a:rPr lang="en-US" b="1">
              <a:latin typeface="Source Sans Pro"/>
              <a:ea typeface="Source Sans Pro"/>
            </a:rPr>
            <a:t>Q&amp;A System</a:t>
          </a:r>
        </a:p>
      </dgm:t>
    </dgm:pt>
    <dgm:pt modelId="{DFE298BE-F6D3-4BAE-B364-31C334905AFC}" type="parTrans" cxnId="{8DE83CA8-821D-4495-964C-26F05AAADC9C}">
      <dgm:prSet/>
      <dgm:spPr/>
    </dgm:pt>
    <dgm:pt modelId="{7D4E2E4A-8352-448F-AC7F-9515AB734F5B}" type="sibTrans" cxnId="{8DE83CA8-821D-4495-964C-26F05AAADC9C}">
      <dgm:prSet/>
      <dgm:spPr/>
    </dgm:pt>
    <dgm:pt modelId="{01C533E9-945E-4C0D-8764-CE65852B4393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Query-question similarity</a:t>
          </a:r>
        </a:p>
      </dgm:t>
    </dgm:pt>
    <dgm:pt modelId="{3ECDD63A-EA90-4A31-8222-0CD02547FC94}" type="parTrans" cxnId="{9F9F333F-8478-4B8C-BB21-9C3F6BDBD2CB}">
      <dgm:prSet/>
      <dgm:spPr/>
    </dgm:pt>
    <dgm:pt modelId="{5BF915F0-DA62-4120-9B71-B21C9B43B981}" type="sibTrans" cxnId="{9F9F333F-8478-4B8C-BB21-9C3F6BDBD2CB}">
      <dgm:prSet/>
      <dgm:spPr/>
    </dgm:pt>
    <dgm:pt modelId="{27B41053-3E69-4607-877D-6180DA7EDE03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Query-answer relevance</a:t>
          </a:r>
        </a:p>
      </dgm:t>
    </dgm:pt>
    <dgm:pt modelId="{46D7594F-3C3A-4F50-B90A-5F1DF9887A01}" type="parTrans" cxnId="{57E075F9-A043-4060-920C-300DC14D4E8E}">
      <dgm:prSet/>
      <dgm:spPr/>
    </dgm:pt>
    <dgm:pt modelId="{BA2C6FD3-3309-40B9-93B0-4C55524308D0}" type="sibTrans" cxnId="{57E075F9-A043-4060-920C-300DC14D4E8E}">
      <dgm:prSet/>
      <dgm:spPr/>
    </dgm:pt>
    <dgm:pt modelId="{CADEB322-9F92-4186-BBB5-988EF1E13FBD}" type="pres">
      <dgm:prSet presAssocID="{ECB76040-57EF-4C2B-85C4-A53235CE2596}" presName="composite" presStyleCnt="0">
        <dgm:presLayoutVars>
          <dgm:chMax val="1"/>
          <dgm:dir/>
          <dgm:resizeHandles val="exact"/>
        </dgm:presLayoutVars>
      </dgm:prSet>
      <dgm:spPr/>
    </dgm:pt>
    <dgm:pt modelId="{959E1717-D5E6-44E5-9C59-CE08D74C3ED9}" type="pres">
      <dgm:prSet presAssocID="{69BDE0A7-4B1F-42A3-B149-3D63E65B0794}" presName="roof" presStyleLbl="dkBgShp" presStyleIdx="0" presStyleCnt="2"/>
      <dgm:spPr/>
    </dgm:pt>
    <dgm:pt modelId="{D6268762-15E9-46D4-8674-DF7D2579632D}" type="pres">
      <dgm:prSet presAssocID="{69BDE0A7-4B1F-42A3-B149-3D63E65B0794}" presName="pillars" presStyleCnt="0"/>
      <dgm:spPr/>
    </dgm:pt>
    <dgm:pt modelId="{BF0A74D5-C6BE-4F3A-B713-5F60AF615CAE}" type="pres">
      <dgm:prSet presAssocID="{69BDE0A7-4B1F-42A3-B149-3D63E65B0794}" presName="pillar1" presStyleLbl="node1" presStyleIdx="0" presStyleCnt="2">
        <dgm:presLayoutVars>
          <dgm:bulletEnabled val="1"/>
        </dgm:presLayoutVars>
      </dgm:prSet>
      <dgm:spPr/>
    </dgm:pt>
    <dgm:pt modelId="{949258D3-9B15-4B49-9E03-330E94FD99B1}" type="pres">
      <dgm:prSet presAssocID="{27B41053-3E69-4607-877D-6180DA7EDE03}" presName="pillarX" presStyleLbl="node1" presStyleIdx="1" presStyleCnt="2">
        <dgm:presLayoutVars>
          <dgm:bulletEnabled val="1"/>
        </dgm:presLayoutVars>
      </dgm:prSet>
      <dgm:spPr/>
    </dgm:pt>
    <dgm:pt modelId="{D2F1E94E-029D-4F54-BEBC-F95220FE5817}" type="pres">
      <dgm:prSet presAssocID="{69BDE0A7-4B1F-42A3-B149-3D63E65B0794}" presName="base" presStyleLbl="dkBgShp" presStyleIdx="1" presStyleCnt="2"/>
      <dgm:spPr/>
    </dgm:pt>
  </dgm:ptLst>
  <dgm:cxnLst>
    <dgm:cxn modelId="{9F9F333F-8478-4B8C-BB21-9C3F6BDBD2CB}" srcId="{69BDE0A7-4B1F-42A3-B149-3D63E65B0794}" destId="{01C533E9-945E-4C0D-8764-CE65852B4393}" srcOrd="0" destOrd="0" parTransId="{3ECDD63A-EA90-4A31-8222-0CD02547FC94}" sibTransId="{5BF915F0-DA62-4120-9B71-B21C9B43B981}"/>
    <dgm:cxn modelId="{22DA2248-5887-49EE-987C-BC6870660193}" type="presOf" srcId="{ECB76040-57EF-4C2B-85C4-A53235CE2596}" destId="{CADEB322-9F92-4186-BBB5-988EF1E13FBD}" srcOrd="0" destOrd="0" presId="urn:microsoft.com/office/officeart/2005/8/layout/hList3"/>
    <dgm:cxn modelId="{BB519F49-92B8-45F7-8223-F3FAA37891E6}" type="presOf" srcId="{27B41053-3E69-4607-877D-6180DA7EDE03}" destId="{949258D3-9B15-4B49-9E03-330E94FD99B1}" srcOrd="0" destOrd="0" presId="urn:microsoft.com/office/officeart/2005/8/layout/hList3"/>
    <dgm:cxn modelId="{8DE83CA8-821D-4495-964C-26F05AAADC9C}" srcId="{ECB76040-57EF-4C2B-85C4-A53235CE2596}" destId="{69BDE0A7-4B1F-42A3-B149-3D63E65B0794}" srcOrd="0" destOrd="0" parTransId="{DFE298BE-F6D3-4BAE-B364-31C334905AFC}" sibTransId="{7D4E2E4A-8352-448F-AC7F-9515AB734F5B}"/>
    <dgm:cxn modelId="{2DCCABBE-8197-4D99-BD7F-A7C08E1A13A5}" type="presOf" srcId="{01C533E9-945E-4C0D-8764-CE65852B4393}" destId="{BF0A74D5-C6BE-4F3A-B713-5F60AF615CAE}" srcOrd="0" destOrd="0" presId="urn:microsoft.com/office/officeart/2005/8/layout/hList3"/>
    <dgm:cxn modelId="{0065FADA-DCFE-48F9-8AD0-3D9218DC094D}" type="presOf" srcId="{69BDE0A7-4B1F-42A3-B149-3D63E65B0794}" destId="{959E1717-D5E6-44E5-9C59-CE08D74C3ED9}" srcOrd="0" destOrd="0" presId="urn:microsoft.com/office/officeart/2005/8/layout/hList3"/>
    <dgm:cxn modelId="{57E075F9-A043-4060-920C-300DC14D4E8E}" srcId="{69BDE0A7-4B1F-42A3-B149-3D63E65B0794}" destId="{27B41053-3E69-4607-877D-6180DA7EDE03}" srcOrd="1" destOrd="0" parTransId="{46D7594F-3C3A-4F50-B90A-5F1DF9887A01}" sibTransId="{BA2C6FD3-3309-40B9-93B0-4C55524308D0}"/>
    <dgm:cxn modelId="{0E5CBAA7-B132-4949-B293-DDEF01107D20}" type="presParOf" srcId="{CADEB322-9F92-4186-BBB5-988EF1E13FBD}" destId="{959E1717-D5E6-44E5-9C59-CE08D74C3ED9}" srcOrd="0" destOrd="0" presId="urn:microsoft.com/office/officeart/2005/8/layout/hList3"/>
    <dgm:cxn modelId="{7B2D7102-F880-48C8-A6AA-C656AB02E78C}" type="presParOf" srcId="{CADEB322-9F92-4186-BBB5-988EF1E13FBD}" destId="{D6268762-15E9-46D4-8674-DF7D2579632D}" srcOrd="1" destOrd="0" presId="urn:microsoft.com/office/officeart/2005/8/layout/hList3"/>
    <dgm:cxn modelId="{C6B670D1-F2FC-4978-8C22-44F1A4379172}" type="presParOf" srcId="{D6268762-15E9-46D4-8674-DF7D2579632D}" destId="{BF0A74D5-C6BE-4F3A-B713-5F60AF615CAE}" srcOrd="0" destOrd="0" presId="urn:microsoft.com/office/officeart/2005/8/layout/hList3"/>
    <dgm:cxn modelId="{E9BDA52D-4F9E-44E0-B966-B51C791D3A3C}" type="presParOf" srcId="{D6268762-15E9-46D4-8674-DF7D2579632D}" destId="{949258D3-9B15-4B49-9E03-330E94FD99B1}" srcOrd="1" destOrd="0" presId="urn:microsoft.com/office/officeart/2005/8/layout/hList3"/>
    <dgm:cxn modelId="{89D96BC1-2354-4D5B-B087-ED1EEEEB81CC}" type="presParOf" srcId="{CADEB322-9F92-4186-BBB5-988EF1E13FBD}" destId="{D2F1E94E-029D-4F54-BEBC-F95220FE58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3BC97A-9C7B-45A3-AAA8-93CD264A4B7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08777-04DF-4C1C-B743-2DB04E67FB43}">
      <dgm:prSet phldrT="[Text]" phldr="0"/>
      <dgm:spPr/>
      <dgm:t>
        <a:bodyPr/>
        <a:lstStyle/>
        <a:p>
          <a:pPr rtl="0"/>
          <a:r>
            <a:rPr lang="en-US" b="1">
              <a:latin typeface="Source Sans Pro"/>
              <a:ea typeface="PMingLiU"/>
            </a:rPr>
            <a:t>Recommendation Database</a:t>
          </a:r>
          <a:endParaRPr lang="en-US"/>
        </a:p>
      </dgm:t>
    </dgm:pt>
    <dgm:pt modelId="{A64B9BC4-A3BF-4A51-9D1D-5AB7640E1BD4}" type="parTrans" cxnId="{F95D7B32-05AE-4E97-8034-13F8E2AF8143}">
      <dgm:prSet/>
      <dgm:spPr/>
      <dgm:t>
        <a:bodyPr/>
        <a:lstStyle/>
        <a:p>
          <a:endParaRPr lang="en-US"/>
        </a:p>
      </dgm:t>
    </dgm:pt>
    <dgm:pt modelId="{BA246139-0F9D-4E38-B765-FF63D2F56705}" type="sibTrans" cxnId="{F95D7B32-05AE-4E97-8034-13F8E2AF8143}">
      <dgm:prSet/>
      <dgm:spPr/>
      <dgm:t>
        <a:bodyPr/>
        <a:lstStyle/>
        <a:p>
          <a:endParaRPr lang="en-US"/>
        </a:p>
      </dgm:t>
    </dgm:pt>
    <dgm:pt modelId="{0442A461-A70A-4406-A8EC-E4437CF9E993}">
      <dgm:prSet phldrT="[Text]" phldr="0"/>
      <dgm:spPr/>
      <dgm:t>
        <a:bodyPr/>
        <a:lstStyle/>
        <a:p>
          <a:pPr rtl="0"/>
          <a:r>
            <a:rPr lang="en-US">
              <a:latin typeface="Source Sans Pro"/>
              <a:ea typeface="PMingLiU"/>
            </a:rPr>
            <a:t>Admission related recommendations</a:t>
          </a:r>
        </a:p>
      </dgm:t>
    </dgm:pt>
    <dgm:pt modelId="{5A175764-58E0-4733-81D5-C11637525C08}" type="parTrans" cxnId="{B4A84FED-4767-4BD8-A717-758EC970247B}">
      <dgm:prSet/>
      <dgm:spPr/>
      <dgm:t>
        <a:bodyPr/>
        <a:lstStyle/>
        <a:p>
          <a:endParaRPr lang="en-US"/>
        </a:p>
      </dgm:t>
    </dgm:pt>
    <dgm:pt modelId="{91B955FE-8E76-48BC-BFFC-79606991BA44}" type="sibTrans" cxnId="{B4A84FED-4767-4BD8-A717-758EC970247B}">
      <dgm:prSet/>
      <dgm:spPr/>
      <dgm:t>
        <a:bodyPr/>
        <a:lstStyle/>
        <a:p>
          <a:endParaRPr lang="en-US"/>
        </a:p>
      </dgm:t>
    </dgm:pt>
    <dgm:pt modelId="{2CCB6CFB-8F63-42C7-9498-DE3414617AA1}">
      <dgm:prSet phldrT="[Text]" phldr="0"/>
      <dgm:spPr/>
      <dgm:t>
        <a:bodyPr/>
        <a:lstStyle/>
        <a:p>
          <a:pPr rtl="0"/>
          <a:r>
            <a:rPr lang="en-US">
              <a:latin typeface="Source Sans Pro"/>
              <a:ea typeface="PMingLiU"/>
            </a:rPr>
            <a:t>Course related recommendations</a:t>
          </a:r>
        </a:p>
      </dgm:t>
    </dgm:pt>
    <dgm:pt modelId="{03237764-69F2-4EAF-9C60-685EC905270E}" type="parTrans" cxnId="{B069C26A-12A1-446B-975C-A76E8CBC890A}">
      <dgm:prSet/>
      <dgm:spPr/>
      <dgm:t>
        <a:bodyPr/>
        <a:lstStyle/>
        <a:p>
          <a:endParaRPr lang="en-US"/>
        </a:p>
      </dgm:t>
    </dgm:pt>
    <dgm:pt modelId="{9B3683C7-3108-4094-9A2B-BBD7A0DA3EA0}" type="sibTrans" cxnId="{B069C26A-12A1-446B-975C-A76E8CBC890A}">
      <dgm:prSet/>
      <dgm:spPr/>
      <dgm:t>
        <a:bodyPr/>
        <a:lstStyle/>
        <a:p>
          <a:endParaRPr lang="en-US"/>
        </a:p>
      </dgm:t>
    </dgm:pt>
    <dgm:pt modelId="{56910CAC-9F98-4479-A05B-99086AC0784C}">
      <dgm:prSet phldr="0"/>
      <dgm:spPr/>
      <dgm:t>
        <a:bodyPr/>
        <a:lstStyle/>
        <a:p>
          <a:pPr rtl="0"/>
          <a:r>
            <a:rPr lang="en-US">
              <a:latin typeface="Source Sans Pro"/>
              <a:ea typeface="PMingLiU"/>
            </a:rPr>
            <a:t>Career related recommendations</a:t>
          </a:r>
        </a:p>
      </dgm:t>
    </dgm:pt>
    <dgm:pt modelId="{1194D8F1-0516-46C4-B536-6B53A8C64111}" type="parTrans" cxnId="{AA0C0EB3-1E99-4C13-B368-7B5D3CF42A5A}">
      <dgm:prSet/>
      <dgm:spPr/>
      <dgm:t>
        <a:bodyPr/>
        <a:lstStyle/>
        <a:p>
          <a:endParaRPr lang="en-US"/>
        </a:p>
      </dgm:t>
    </dgm:pt>
    <dgm:pt modelId="{5F2D758A-695B-4640-95D8-53A45E5A00A2}" type="sibTrans" cxnId="{AA0C0EB3-1E99-4C13-B368-7B5D3CF42A5A}">
      <dgm:prSet/>
      <dgm:spPr/>
      <dgm:t>
        <a:bodyPr/>
        <a:lstStyle/>
        <a:p>
          <a:endParaRPr lang="en-US"/>
        </a:p>
      </dgm:t>
    </dgm:pt>
    <dgm:pt modelId="{36616953-3C35-44FB-ACDD-5808FD6A2002}" type="pres">
      <dgm:prSet presAssocID="{EF3BC97A-9C7B-45A3-AAA8-93CD264A4B79}" presName="composite" presStyleCnt="0">
        <dgm:presLayoutVars>
          <dgm:chMax val="1"/>
          <dgm:dir/>
          <dgm:resizeHandles val="exact"/>
        </dgm:presLayoutVars>
      </dgm:prSet>
      <dgm:spPr/>
    </dgm:pt>
    <dgm:pt modelId="{0789904E-B161-44F7-BF6B-17BE649E5868}" type="pres">
      <dgm:prSet presAssocID="{A9F08777-04DF-4C1C-B743-2DB04E67FB43}" presName="roof" presStyleLbl="dkBgShp" presStyleIdx="0" presStyleCnt="2"/>
      <dgm:spPr/>
    </dgm:pt>
    <dgm:pt modelId="{B687735D-3E6F-4538-96AF-A34B3E755447}" type="pres">
      <dgm:prSet presAssocID="{A9F08777-04DF-4C1C-B743-2DB04E67FB43}" presName="pillars" presStyleCnt="0"/>
      <dgm:spPr/>
    </dgm:pt>
    <dgm:pt modelId="{2610A9F9-EB65-490B-A012-1BB0EDAFD49F}" type="pres">
      <dgm:prSet presAssocID="{A9F08777-04DF-4C1C-B743-2DB04E67FB43}" presName="pillar1" presStyleLbl="node1" presStyleIdx="0" presStyleCnt="3">
        <dgm:presLayoutVars>
          <dgm:bulletEnabled val="1"/>
        </dgm:presLayoutVars>
      </dgm:prSet>
      <dgm:spPr/>
    </dgm:pt>
    <dgm:pt modelId="{FBF5E481-E409-48E9-A8B0-CD6170BB619C}" type="pres">
      <dgm:prSet presAssocID="{0442A461-A70A-4406-A8EC-E4437CF9E993}" presName="pillarX" presStyleLbl="node1" presStyleIdx="1" presStyleCnt="3">
        <dgm:presLayoutVars>
          <dgm:bulletEnabled val="1"/>
        </dgm:presLayoutVars>
      </dgm:prSet>
      <dgm:spPr/>
    </dgm:pt>
    <dgm:pt modelId="{EE0018CD-828E-4D2E-A191-631220948BA8}" type="pres">
      <dgm:prSet presAssocID="{2CCB6CFB-8F63-42C7-9498-DE3414617AA1}" presName="pillarX" presStyleLbl="node1" presStyleIdx="2" presStyleCnt="3">
        <dgm:presLayoutVars>
          <dgm:bulletEnabled val="1"/>
        </dgm:presLayoutVars>
      </dgm:prSet>
      <dgm:spPr/>
    </dgm:pt>
    <dgm:pt modelId="{72C3B437-3683-42C0-AD1E-2999E3C772D3}" type="pres">
      <dgm:prSet presAssocID="{A9F08777-04DF-4C1C-B743-2DB04E67FB43}" presName="base" presStyleLbl="dkBgShp" presStyleIdx="1" presStyleCnt="2"/>
      <dgm:spPr/>
    </dgm:pt>
  </dgm:ptLst>
  <dgm:cxnLst>
    <dgm:cxn modelId="{F95D7B32-05AE-4E97-8034-13F8E2AF8143}" srcId="{EF3BC97A-9C7B-45A3-AAA8-93CD264A4B79}" destId="{A9F08777-04DF-4C1C-B743-2DB04E67FB43}" srcOrd="0" destOrd="0" parTransId="{A64B9BC4-A3BF-4A51-9D1D-5AB7640E1BD4}" sibTransId="{BA246139-0F9D-4E38-B765-FF63D2F56705}"/>
    <dgm:cxn modelId="{324BC449-94BA-4E54-BB8B-FB615D249487}" type="presOf" srcId="{56910CAC-9F98-4479-A05B-99086AC0784C}" destId="{2610A9F9-EB65-490B-A012-1BB0EDAFD49F}" srcOrd="0" destOrd="0" presId="urn:microsoft.com/office/officeart/2005/8/layout/hList3"/>
    <dgm:cxn modelId="{B069C26A-12A1-446B-975C-A76E8CBC890A}" srcId="{A9F08777-04DF-4C1C-B743-2DB04E67FB43}" destId="{2CCB6CFB-8F63-42C7-9498-DE3414617AA1}" srcOrd="2" destOrd="0" parTransId="{03237764-69F2-4EAF-9C60-685EC905270E}" sibTransId="{9B3683C7-3108-4094-9A2B-BBD7A0DA3EA0}"/>
    <dgm:cxn modelId="{33BAE57D-D204-44FF-81DB-8C7C05E8CC64}" type="presOf" srcId="{2CCB6CFB-8F63-42C7-9498-DE3414617AA1}" destId="{EE0018CD-828E-4D2E-A191-631220948BA8}" srcOrd="0" destOrd="0" presId="urn:microsoft.com/office/officeart/2005/8/layout/hList3"/>
    <dgm:cxn modelId="{AA0C0EB3-1E99-4C13-B368-7B5D3CF42A5A}" srcId="{A9F08777-04DF-4C1C-B743-2DB04E67FB43}" destId="{56910CAC-9F98-4479-A05B-99086AC0784C}" srcOrd="0" destOrd="0" parTransId="{1194D8F1-0516-46C4-B536-6B53A8C64111}" sibTransId="{5F2D758A-695B-4640-95D8-53A45E5A00A2}"/>
    <dgm:cxn modelId="{EE771ED3-F4AC-4340-82EF-C10A61E616E5}" type="presOf" srcId="{EF3BC97A-9C7B-45A3-AAA8-93CD264A4B79}" destId="{36616953-3C35-44FB-ACDD-5808FD6A2002}" srcOrd="0" destOrd="0" presId="urn:microsoft.com/office/officeart/2005/8/layout/hList3"/>
    <dgm:cxn modelId="{334BB9D9-D731-4B27-9C0F-4DB38374C3AD}" type="presOf" srcId="{A9F08777-04DF-4C1C-B743-2DB04E67FB43}" destId="{0789904E-B161-44F7-BF6B-17BE649E5868}" srcOrd="0" destOrd="0" presId="urn:microsoft.com/office/officeart/2005/8/layout/hList3"/>
    <dgm:cxn modelId="{B4A84FED-4767-4BD8-A717-758EC970247B}" srcId="{A9F08777-04DF-4C1C-B743-2DB04E67FB43}" destId="{0442A461-A70A-4406-A8EC-E4437CF9E993}" srcOrd="1" destOrd="0" parTransId="{5A175764-58E0-4733-81D5-C11637525C08}" sibTransId="{91B955FE-8E76-48BC-BFFC-79606991BA44}"/>
    <dgm:cxn modelId="{E40AFCF1-E1B4-44CF-BAC1-861119FF65B0}" type="presOf" srcId="{0442A461-A70A-4406-A8EC-E4437CF9E993}" destId="{FBF5E481-E409-48E9-A8B0-CD6170BB619C}" srcOrd="0" destOrd="0" presId="urn:microsoft.com/office/officeart/2005/8/layout/hList3"/>
    <dgm:cxn modelId="{CD507A32-405D-4333-A1DE-F2BC29E98B25}" type="presParOf" srcId="{36616953-3C35-44FB-ACDD-5808FD6A2002}" destId="{0789904E-B161-44F7-BF6B-17BE649E5868}" srcOrd="0" destOrd="0" presId="urn:microsoft.com/office/officeart/2005/8/layout/hList3"/>
    <dgm:cxn modelId="{84A476CC-E379-4F07-A9A4-F29D969C8320}" type="presParOf" srcId="{36616953-3C35-44FB-ACDD-5808FD6A2002}" destId="{B687735D-3E6F-4538-96AF-A34B3E755447}" srcOrd="1" destOrd="0" presId="urn:microsoft.com/office/officeart/2005/8/layout/hList3"/>
    <dgm:cxn modelId="{E8C633DB-EF89-48C8-B514-66AE58F4E3FE}" type="presParOf" srcId="{B687735D-3E6F-4538-96AF-A34B3E755447}" destId="{2610A9F9-EB65-490B-A012-1BB0EDAFD49F}" srcOrd="0" destOrd="0" presId="urn:microsoft.com/office/officeart/2005/8/layout/hList3"/>
    <dgm:cxn modelId="{C9BA84DC-2CEE-414E-9A17-6248C9C803E3}" type="presParOf" srcId="{B687735D-3E6F-4538-96AF-A34B3E755447}" destId="{FBF5E481-E409-48E9-A8B0-CD6170BB619C}" srcOrd="1" destOrd="0" presId="urn:microsoft.com/office/officeart/2005/8/layout/hList3"/>
    <dgm:cxn modelId="{5F809D23-339D-4053-8E0E-894670CDF5EA}" type="presParOf" srcId="{B687735D-3E6F-4538-96AF-A34B3E755447}" destId="{EE0018CD-828E-4D2E-A191-631220948BA8}" srcOrd="2" destOrd="0" presId="urn:microsoft.com/office/officeart/2005/8/layout/hList3"/>
    <dgm:cxn modelId="{6AE9D0CE-336D-48C0-A6AA-ADC5D1224945}" type="presParOf" srcId="{36616953-3C35-44FB-ACDD-5808FD6A2002}" destId="{72C3B437-3683-42C0-AD1E-2999E3C772D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88D047-9D8A-43D0-B77B-4F0002E7172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7DF3BF7-5AB5-46B6-9BFF-8F4362863CB0}">
      <dgm:prSet phldrT="[Text]" phldr="0" custT="1"/>
      <dgm:spPr/>
      <dgm:t>
        <a:bodyPr/>
        <a:lstStyle/>
        <a:p>
          <a:pPr rtl="0"/>
          <a:r>
            <a:rPr lang="en-US" sz="900">
              <a:latin typeface="Source Sans Pro"/>
            </a:rPr>
            <a:t>Construct </a:t>
          </a:r>
          <a:r>
            <a:rPr lang="en-US" sz="900" b="1">
              <a:latin typeface="Source Sans Pro"/>
            </a:rPr>
            <a:t>student</a:t>
          </a:r>
          <a:r>
            <a:rPr lang="en-US" sz="900" b="0">
              <a:latin typeface="Source Sans Pro"/>
            </a:rPr>
            <a:t> and </a:t>
          </a:r>
          <a:r>
            <a:rPr lang="en-US" sz="900" b="1">
              <a:latin typeface="Source Sans Pro"/>
            </a:rPr>
            <a:t>HKU</a:t>
          </a:r>
          <a:r>
            <a:rPr lang="en-US" sz="900" b="0">
              <a:latin typeface="Source Sans Pro"/>
            </a:rPr>
            <a:t> ontology profiles</a:t>
          </a:r>
          <a:endParaRPr lang="en-US" sz="900" b="1">
            <a:latin typeface="Source Sans Pro"/>
          </a:endParaRPr>
        </a:p>
      </dgm:t>
    </dgm:pt>
    <dgm:pt modelId="{3D9B7A40-4EDA-4CF1-A285-CAAA55B9FB7D}" type="parTrans" cxnId="{60421F0F-2A93-4BDD-A75B-55A250FF4FA2}">
      <dgm:prSet/>
      <dgm:spPr/>
      <dgm:t>
        <a:bodyPr/>
        <a:lstStyle/>
        <a:p>
          <a:endParaRPr lang="en-US"/>
        </a:p>
      </dgm:t>
    </dgm:pt>
    <dgm:pt modelId="{7ECC0496-04AF-4B0C-9B20-E0C5BAF2812E}" type="sibTrans" cxnId="{60421F0F-2A93-4BDD-A75B-55A250FF4FA2}">
      <dgm:prSet/>
      <dgm:spPr/>
      <dgm:t>
        <a:bodyPr/>
        <a:lstStyle/>
        <a:p>
          <a:endParaRPr lang="en-US"/>
        </a:p>
      </dgm:t>
    </dgm:pt>
    <dgm:pt modelId="{0498C0E0-9BEC-4E40-81C4-8F7F3453F1C7}">
      <dgm:prSet phldrT="[Text]" phldr="0" custT="1"/>
      <dgm:spPr/>
      <dgm:t>
        <a:bodyPr/>
        <a:lstStyle/>
        <a:p>
          <a:pPr rtl="0"/>
          <a:r>
            <a:rPr lang="en-US" sz="900">
              <a:latin typeface="Source Sans Pro"/>
            </a:rPr>
            <a:t>Build recommender based on ontology</a:t>
          </a:r>
        </a:p>
      </dgm:t>
    </dgm:pt>
    <dgm:pt modelId="{B2DF9633-DEA2-4A51-83F6-209C7C1EF1DC}" type="parTrans" cxnId="{B2E7473D-9F4F-456C-A6DD-B80BAC9FB07E}">
      <dgm:prSet/>
      <dgm:spPr/>
      <dgm:t>
        <a:bodyPr/>
        <a:lstStyle/>
        <a:p>
          <a:endParaRPr lang="en-US"/>
        </a:p>
      </dgm:t>
    </dgm:pt>
    <dgm:pt modelId="{EF082F40-3C75-4661-8629-13A04B740595}" type="sibTrans" cxnId="{B2E7473D-9F4F-456C-A6DD-B80BAC9FB07E}">
      <dgm:prSet/>
      <dgm:spPr/>
      <dgm:t>
        <a:bodyPr/>
        <a:lstStyle/>
        <a:p>
          <a:endParaRPr lang="en-US"/>
        </a:p>
      </dgm:t>
    </dgm:pt>
    <dgm:pt modelId="{997385C0-7501-4FAF-AAFD-A711CFE7566F}">
      <dgm:prSet phldrT="[Text]" phldr="0" custT="1"/>
      <dgm:spPr/>
      <dgm:t>
        <a:bodyPr/>
        <a:lstStyle/>
        <a:p>
          <a:pPr rtl="0"/>
          <a:r>
            <a:rPr lang="en-US" sz="1000">
              <a:latin typeface="Source Sans Pro"/>
            </a:rPr>
            <a:t>Collect user ratings</a:t>
          </a:r>
        </a:p>
      </dgm:t>
    </dgm:pt>
    <dgm:pt modelId="{2AB6E3D1-B0D3-43FB-8834-33297329C999}" type="parTrans" cxnId="{9BC6E5FE-01ED-478E-ABCB-60BA55EF8B53}">
      <dgm:prSet/>
      <dgm:spPr/>
      <dgm:t>
        <a:bodyPr/>
        <a:lstStyle/>
        <a:p>
          <a:endParaRPr lang="en-US"/>
        </a:p>
      </dgm:t>
    </dgm:pt>
    <dgm:pt modelId="{0C6FF67C-B405-4F18-ADCE-6BC2BC51A28C}" type="sibTrans" cxnId="{9BC6E5FE-01ED-478E-ABCB-60BA55EF8B53}">
      <dgm:prSet/>
      <dgm:spPr/>
      <dgm:t>
        <a:bodyPr/>
        <a:lstStyle/>
        <a:p>
          <a:endParaRPr lang="en-US"/>
        </a:p>
      </dgm:t>
    </dgm:pt>
    <dgm:pt modelId="{7835E920-0F7D-4D8E-9D08-FACE12D6908C}" type="pres">
      <dgm:prSet presAssocID="{4E88D047-9D8A-43D0-B77B-4F0002E71722}" presName="Name0" presStyleCnt="0">
        <dgm:presLayoutVars>
          <dgm:dir/>
          <dgm:animLvl val="lvl"/>
          <dgm:resizeHandles val="exact"/>
        </dgm:presLayoutVars>
      </dgm:prSet>
      <dgm:spPr/>
    </dgm:pt>
    <dgm:pt modelId="{F04CA5F3-75FB-4920-B1E9-1A28079C41F5}" type="pres">
      <dgm:prSet presAssocID="{27DF3BF7-5AB5-46B6-9BFF-8F4362863CB0}" presName="parTxOnly" presStyleLbl="node1" presStyleIdx="0" presStyleCnt="3" custScaleX="117651">
        <dgm:presLayoutVars>
          <dgm:chMax val="0"/>
          <dgm:chPref val="0"/>
          <dgm:bulletEnabled val="1"/>
        </dgm:presLayoutVars>
      </dgm:prSet>
      <dgm:spPr/>
    </dgm:pt>
    <dgm:pt modelId="{99C36868-4A34-48F3-BC6C-3CF43500ACF5}" type="pres">
      <dgm:prSet presAssocID="{7ECC0496-04AF-4B0C-9B20-E0C5BAF2812E}" presName="parTxOnlySpace" presStyleCnt="0"/>
      <dgm:spPr/>
    </dgm:pt>
    <dgm:pt modelId="{6CAED667-F62D-432A-870F-BA7EF6DCADB4}" type="pres">
      <dgm:prSet presAssocID="{0498C0E0-9BEC-4E40-81C4-8F7F3453F1C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F732AEA-CC7A-4334-AC19-C8D3FF3DE4D9}" type="pres">
      <dgm:prSet presAssocID="{EF082F40-3C75-4661-8629-13A04B740595}" presName="parTxOnlySpace" presStyleCnt="0"/>
      <dgm:spPr/>
    </dgm:pt>
    <dgm:pt modelId="{BB9B3CE6-0F3E-4C62-88A3-9901685F5241}" type="pres">
      <dgm:prSet presAssocID="{997385C0-7501-4FAF-AAFD-A711CFE7566F}" presName="parTxOnly" presStyleLbl="node1" presStyleIdx="2" presStyleCnt="3" custScaleX="78230">
        <dgm:presLayoutVars>
          <dgm:chMax val="0"/>
          <dgm:chPref val="0"/>
          <dgm:bulletEnabled val="1"/>
        </dgm:presLayoutVars>
      </dgm:prSet>
      <dgm:spPr/>
    </dgm:pt>
  </dgm:ptLst>
  <dgm:cxnLst>
    <dgm:cxn modelId="{60421F0F-2A93-4BDD-A75B-55A250FF4FA2}" srcId="{4E88D047-9D8A-43D0-B77B-4F0002E71722}" destId="{27DF3BF7-5AB5-46B6-9BFF-8F4362863CB0}" srcOrd="0" destOrd="0" parTransId="{3D9B7A40-4EDA-4CF1-A285-CAAA55B9FB7D}" sibTransId="{7ECC0496-04AF-4B0C-9B20-E0C5BAF2812E}"/>
    <dgm:cxn modelId="{B2E7473D-9F4F-456C-A6DD-B80BAC9FB07E}" srcId="{4E88D047-9D8A-43D0-B77B-4F0002E71722}" destId="{0498C0E0-9BEC-4E40-81C4-8F7F3453F1C7}" srcOrd="1" destOrd="0" parTransId="{B2DF9633-DEA2-4A51-83F6-209C7C1EF1DC}" sibTransId="{EF082F40-3C75-4661-8629-13A04B740595}"/>
    <dgm:cxn modelId="{B43F1252-3874-4286-B0F9-5D63013984E7}" type="presOf" srcId="{997385C0-7501-4FAF-AAFD-A711CFE7566F}" destId="{BB9B3CE6-0F3E-4C62-88A3-9901685F5241}" srcOrd="0" destOrd="0" presId="urn:microsoft.com/office/officeart/2005/8/layout/chevron1"/>
    <dgm:cxn modelId="{FF59E3C9-8473-47E1-8F6F-D2062CDE08D3}" type="presOf" srcId="{27DF3BF7-5AB5-46B6-9BFF-8F4362863CB0}" destId="{F04CA5F3-75FB-4920-B1E9-1A28079C41F5}" srcOrd="0" destOrd="0" presId="urn:microsoft.com/office/officeart/2005/8/layout/chevron1"/>
    <dgm:cxn modelId="{F3E073E3-15A1-45D6-A188-9B4712827F4A}" type="presOf" srcId="{4E88D047-9D8A-43D0-B77B-4F0002E71722}" destId="{7835E920-0F7D-4D8E-9D08-FACE12D6908C}" srcOrd="0" destOrd="0" presId="urn:microsoft.com/office/officeart/2005/8/layout/chevron1"/>
    <dgm:cxn modelId="{1CAE84F2-13B4-46B0-A492-D8F08A5DCE0A}" type="presOf" srcId="{0498C0E0-9BEC-4E40-81C4-8F7F3453F1C7}" destId="{6CAED667-F62D-432A-870F-BA7EF6DCADB4}" srcOrd="0" destOrd="0" presId="urn:microsoft.com/office/officeart/2005/8/layout/chevron1"/>
    <dgm:cxn modelId="{9BC6E5FE-01ED-478E-ABCB-60BA55EF8B53}" srcId="{4E88D047-9D8A-43D0-B77B-4F0002E71722}" destId="{997385C0-7501-4FAF-AAFD-A711CFE7566F}" srcOrd="2" destOrd="0" parTransId="{2AB6E3D1-B0D3-43FB-8834-33297329C999}" sibTransId="{0C6FF67C-B405-4F18-ADCE-6BC2BC51A28C}"/>
    <dgm:cxn modelId="{D8B3A3CD-2FE3-43C8-87B0-C2C61802D968}" type="presParOf" srcId="{7835E920-0F7D-4D8E-9D08-FACE12D6908C}" destId="{F04CA5F3-75FB-4920-B1E9-1A28079C41F5}" srcOrd="0" destOrd="0" presId="urn:microsoft.com/office/officeart/2005/8/layout/chevron1"/>
    <dgm:cxn modelId="{148C0A9F-5D0B-423E-AEFB-D219301A927F}" type="presParOf" srcId="{7835E920-0F7D-4D8E-9D08-FACE12D6908C}" destId="{99C36868-4A34-48F3-BC6C-3CF43500ACF5}" srcOrd="1" destOrd="0" presId="urn:microsoft.com/office/officeart/2005/8/layout/chevron1"/>
    <dgm:cxn modelId="{9880DC50-09C8-4D14-B69A-EFEF02085329}" type="presParOf" srcId="{7835E920-0F7D-4D8E-9D08-FACE12D6908C}" destId="{6CAED667-F62D-432A-870F-BA7EF6DCADB4}" srcOrd="2" destOrd="0" presId="urn:microsoft.com/office/officeart/2005/8/layout/chevron1"/>
    <dgm:cxn modelId="{E5AFB5F8-FBD0-405F-9B19-CF505F04A576}" type="presParOf" srcId="{7835E920-0F7D-4D8E-9D08-FACE12D6908C}" destId="{8F732AEA-CC7A-4334-AC19-C8D3FF3DE4D9}" srcOrd="3" destOrd="0" presId="urn:microsoft.com/office/officeart/2005/8/layout/chevron1"/>
    <dgm:cxn modelId="{4DB70E97-24E5-4481-B8E2-1835FAA366B8}" type="presParOf" srcId="{7835E920-0F7D-4D8E-9D08-FACE12D6908C}" destId="{BB9B3CE6-0F3E-4C62-88A3-9901685F524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664D1C-3F49-4B5E-BBAD-35A5AEB1C1D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965F8-E87B-4935-9B14-550E244C62CE}">
      <dgm:prSet phldrT="[Text]" phldr="0"/>
      <dgm:spPr/>
      <dgm:t>
        <a:bodyPr/>
        <a:lstStyle/>
        <a:p>
          <a:r>
            <a:rPr lang="en-US">
              <a:latin typeface="Source Sans Pro"/>
            </a:rPr>
            <a:t>Word2Vec</a:t>
          </a:r>
        </a:p>
      </dgm:t>
    </dgm:pt>
    <dgm:pt modelId="{F17926E5-9A45-44A8-A33A-B55651D085BE}" type="parTrans" cxnId="{68935E62-0982-42CB-8C9F-940AACCF8C99}">
      <dgm:prSet/>
      <dgm:spPr/>
      <dgm:t>
        <a:bodyPr/>
        <a:lstStyle/>
        <a:p>
          <a:endParaRPr lang="en-US"/>
        </a:p>
      </dgm:t>
    </dgm:pt>
    <dgm:pt modelId="{8CF29072-1A0B-46A0-B1F8-CD11863279EC}" type="sibTrans" cxnId="{68935E62-0982-42CB-8C9F-940AACCF8C99}">
      <dgm:prSet/>
      <dgm:spPr/>
      <dgm:t>
        <a:bodyPr/>
        <a:lstStyle/>
        <a:p>
          <a:endParaRPr lang="en-US"/>
        </a:p>
      </dgm:t>
    </dgm:pt>
    <dgm:pt modelId="{3DAB7D3E-6F62-41D2-BBDA-C471C3CECAED}">
      <dgm:prSet phldrT="[Text]" phldr="0"/>
      <dgm:spPr/>
      <dgm:t>
        <a:bodyPr/>
        <a:lstStyle/>
        <a:p>
          <a:r>
            <a:rPr lang="en-US" err="1">
              <a:latin typeface="Source Sans Pro"/>
            </a:rPr>
            <a:t>GloVe</a:t>
          </a:r>
          <a:endParaRPr lang="en-US">
            <a:latin typeface="Source Sans Pro"/>
          </a:endParaRPr>
        </a:p>
      </dgm:t>
    </dgm:pt>
    <dgm:pt modelId="{1E099DD8-B4BF-4A8B-9AFB-595F73BE2558}" type="parTrans" cxnId="{D222E2EC-82D8-4547-A75E-39C58C9C1B26}">
      <dgm:prSet/>
      <dgm:spPr/>
      <dgm:t>
        <a:bodyPr/>
        <a:lstStyle/>
        <a:p>
          <a:endParaRPr lang="en-US"/>
        </a:p>
      </dgm:t>
    </dgm:pt>
    <dgm:pt modelId="{3C457602-7D38-4022-81DC-2386559D3E71}" type="sibTrans" cxnId="{D222E2EC-82D8-4547-A75E-39C58C9C1B26}">
      <dgm:prSet/>
      <dgm:spPr/>
      <dgm:t>
        <a:bodyPr/>
        <a:lstStyle/>
        <a:p>
          <a:endParaRPr lang="en-US"/>
        </a:p>
      </dgm:t>
    </dgm:pt>
    <dgm:pt modelId="{FAB0F9F8-C2E8-4DBB-823F-FF90FFD759CF}">
      <dgm:prSet phldrT="[Text]" phldr="0"/>
      <dgm:spPr/>
      <dgm:t>
        <a:bodyPr/>
        <a:lstStyle/>
        <a:p>
          <a:r>
            <a:rPr lang="en-US" err="1">
              <a:latin typeface="Source Sans Pro"/>
            </a:rPr>
            <a:t>FastText</a:t>
          </a:r>
          <a:endParaRPr lang="en-US">
            <a:latin typeface="Source Sans Pro"/>
          </a:endParaRPr>
        </a:p>
      </dgm:t>
    </dgm:pt>
    <dgm:pt modelId="{14DFEF89-10EA-4775-8A9B-345116E218FF}" type="parTrans" cxnId="{B62720EB-67FA-4F61-B439-1760F799D747}">
      <dgm:prSet/>
      <dgm:spPr/>
      <dgm:t>
        <a:bodyPr/>
        <a:lstStyle/>
        <a:p>
          <a:endParaRPr lang="en-US"/>
        </a:p>
      </dgm:t>
    </dgm:pt>
    <dgm:pt modelId="{9530ECE6-CD4D-4D66-8B7A-82E019D143DF}" type="sibTrans" cxnId="{B62720EB-67FA-4F61-B439-1760F799D747}">
      <dgm:prSet/>
      <dgm:spPr/>
      <dgm:t>
        <a:bodyPr/>
        <a:lstStyle/>
        <a:p>
          <a:endParaRPr lang="en-US"/>
        </a:p>
      </dgm:t>
    </dgm:pt>
    <dgm:pt modelId="{86C250B7-4B17-4C8F-8A9B-26AB50F995CA}">
      <dgm:prSet phldrT="[Text]" phldr="0"/>
      <dgm:spPr/>
      <dgm:t>
        <a:bodyPr/>
        <a:lstStyle/>
        <a:p>
          <a:r>
            <a:rPr lang="en-US">
              <a:latin typeface="Source Sans Pro"/>
            </a:rPr>
            <a:t>BERT</a:t>
          </a:r>
        </a:p>
      </dgm:t>
    </dgm:pt>
    <dgm:pt modelId="{E0C17B43-4A1D-4544-8BCB-99C6DA4AC2C4}" type="parTrans" cxnId="{8FC47279-77B1-4235-95D9-EBF3AEFE6B1D}">
      <dgm:prSet/>
      <dgm:spPr/>
      <dgm:t>
        <a:bodyPr/>
        <a:lstStyle/>
        <a:p>
          <a:endParaRPr lang="en-US"/>
        </a:p>
      </dgm:t>
    </dgm:pt>
    <dgm:pt modelId="{BED49E59-7264-4EDF-BD64-6461A0D56856}" type="sibTrans" cxnId="{8FC47279-77B1-4235-95D9-EBF3AEFE6B1D}">
      <dgm:prSet/>
      <dgm:spPr/>
      <dgm:t>
        <a:bodyPr/>
        <a:lstStyle/>
        <a:p>
          <a:endParaRPr lang="en-US"/>
        </a:p>
      </dgm:t>
    </dgm:pt>
    <dgm:pt modelId="{A5E3DB81-C632-4648-9790-EE7441314E5E}" type="pres">
      <dgm:prSet presAssocID="{4D664D1C-3F49-4B5E-BBAD-35A5AEB1C1D2}" presName="diagram" presStyleCnt="0">
        <dgm:presLayoutVars>
          <dgm:dir/>
          <dgm:resizeHandles val="exact"/>
        </dgm:presLayoutVars>
      </dgm:prSet>
      <dgm:spPr/>
    </dgm:pt>
    <dgm:pt modelId="{BC7CD9CE-7AD8-42CF-9DE1-442853A6984A}" type="pres">
      <dgm:prSet presAssocID="{493965F8-E87B-4935-9B14-550E244C62CE}" presName="node" presStyleLbl="node1" presStyleIdx="0" presStyleCnt="4">
        <dgm:presLayoutVars>
          <dgm:bulletEnabled val="1"/>
        </dgm:presLayoutVars>
      </dgm:prSet>
      <dgm:spPr/>
    </dgm:pt>
    <dgm:pt modelId="{58531A80-6B29-45CD-A6F7-98E63835CD8D}" type="pres">
      <dgm:prSet presAssocID="{8CF29072-1A0B-46A0-B1F8-CD11863279EC}" presName="sibTrans" presStyleCnt="0"/>
      <dgm:spPr/>
    </dgm:pt>
    <dgm:pt modelId="{0590E5E5-347F-457E-BAE4-7046421A1243}" type="pres">
      <dgm:prSet presAssocID="{3DAB7D3E-6F62-41D2-BBDA-C471C3CECAED}" presName="node" presStyleLbl="node1" presStyleIdx="1" presStyleCnt="4">
        <dgm:presLayoutVars>
          <dgm:bulletEnabled val="1"/>
        </dgm:presLayoutVars>
      </dgm:prSet>
      <dgm:spPr/>
    </dgm:pt>
    <dgm:pt modelId="{4D4A7487-7CF5-45F5-8617-C8B59F93B854}" type="pres">
      <dgm:prSet presAssocID="{3C457602-7D38-4022-81DC-2386559D3E71}" presName="sibTrans" presStyleCnt="0"/>
      <dgm:spPr/>
    </dgm:pt>
    <dgm:pt modelId="{2CE11CCE-4A30-4D87-9012-849DD7DC8A42}" type="pres">
      <dgm:prSet presAssocID="{FAB0F9F8-C2E8-4DBB-823F-FF90FFD759CF}" presName="node" presStyleLbl="node1" presStyleIdx="2" presStyleCnt="4">
        <dgm:presLayoutVars>
          <dgm:bulletEnabled val="1"/>
        </dgm:presLayoutVars>
      </dgm:prSet>
      <dgm:spPr/>
    </dgm:pt>
    <dgm:pt modelId="{39B5E429-89F2-4814-90C2-C836ED7DB52A}" type="pres">
      <dgm:prSet presAssocID="{9530ECE6-CD4D-4D66-8B7A-82E019D143DF}" presName="sibTrans" presStyleCnt="0"/>
      <dgm:spPr/>
    </dgm:pt>
    <dgm:pt modelId="{B0481C34-C5DC-4F12-90A9-786C4B40FBBE}" type="pres">
      <dgm:prSet presAssocID="{86C250B7-4B17-4C8F-8A9B-26AB50F995CA}" presName="node" presStyleLbl="node1" presStyleIdx="3" presStyleCnt="4">
        <dgm:presLayoutVars>
          <dgm:bulletEnabled val="1"/>
        </dgm:presLayoutVars>
      </dgm:prSet>
      <dgm:spPr/>
    </dgm:pt>
  </dgm:ptLst>
  <dgm:cxnLst>
    <dgm:cxn modelId="{68935E62-0982-42CB-8C9F-940AACCF8C99}" srcId="{4D664D1C-3F49-4B5E-BBAD-35A5AEB1C1D2}" destId="{493965F8-E87B-4935-9B14-550E244C62CE}" srcOrd="0" destOrd="0" parTransId="{F17926E5-9A45-44A8-A33A-B55651D085BE}" sibTransId="{8CF29072-1A0B-46A0-B1F8-CD11863279EC}"/>
    <dgm:cxn modelId="{4C97CF6A-3CB2-4D79-A9AE-D78776FD48DA}" type="presOf" srcId="{86C250B7-4B17-4C8F-8A9B-26AB50F995CA}" destId="{B0481C34-C5DC-4F12-90A9-786C4B40FBBE}" srcOrd="0" destOrd="0" presId="urn:microsoft.com/office/officeart/2005/8/layout/default"/>
    <dgm:cxn modelId="{B82FAE50-C3DF-45BA-9A09-762E249FFE86}" type="presOf" srcId="{3DAB7D3E-6F62-41D2-BBDA-C471C3CECAED}" destId="{0590E5E5-347F-457E-BAE4-7046421A1243}" srcOrd="0" destOrd="0" presId="urn:microsoft.com/office/officeart/2005/8/layout/default"/>
    <dgm:cxn modelId="{CB4B7954-3A6B-4252-B363-674D98D15AB1}" type="presOf" srcId="{FAB0F9F8-C2E8-4DBB-823F-FF90FFD759CF}" destId="{2CE11CCE-4A30-4D87-9012-849DD7DC8A42}" srcOrd="0" destOrd="0" presId="urn:microsoft.com/office/officeart/2005/8/layout/default"/>
    <dgm:cxn modelId="{8FC47279-77B1-4235-95D9-EBF3AEFE6B1D}" srcId="{4D664D1C-3F49-4B5E-BBAD-35A5AEB1C1D2}" destId="{86C250B7-4B17-4C8F-8A9B-26AB50F995CA}" srcOrd="3" destOrd="0" parTransId="{E0C17B43-4A1D-4544-8BCB-99C6DA4AC2C4}" sibTransId="{BED49E59-7264-4EDF-BD64-6461A0D56856}"/>
    <dgm:cxn modelId="{B3D72095-4A9B-43E9-A160-BD829133B4A0}" type="presOf" srcId="{4D664D1C-3F49-4B5E-BBAD-35A5AEB1C1D2}" destId="{A5E3DB81-C632-4648-9790-EE7441314E5E}" srcOrd="0" destOrd="0" presId="urn:microsoft.com/office/officeart/2005/8/layout/default"/>
    <dgm:cxn modelId="{33BB7CAD-41C4-400C-98DA-F4335EFEF4D8}" type="presOf" srcId="{493965F8-E87B-4935-9B14-550E244C62CE}" destId="{BC7CD9CE-7AD8-42CF-9DE1-442853A6984A}" srcOrd="0" destOrd="0" presId="urn:microsoft.com/office/officeart/2005/8/layout/default"/>
    <dgm:cxn modelId="{B62720EB-67FA-4F61-B439-1760F799D747}" srcId="{4D664D1C-3F49-4B5E-BBAD-35A5AEB1C1D2}" destId="{FAB0F9F8-C2E8-4DBB-823F-FF90FFD759CF}" srcOrd="2" destOrd="0" parTransId="{14DFEF89-10EA-4775-8A9B-345116E218FF}" sibTransId="{9530ECE6-CD4D-4D66-8B7A-82E019D143DF}"/>
    <dgm:cxn modelId="{D222E2EC-82D8-4547-A75E-39C58C9C1B26}" srcId="{4D664D1C-3F49-4B5E-BBAD-35A5AEB1C1D2}" destId="{3DAB7D3E-6F62-41D2-BBDA-C471C3CECAED}" srcOrd="1" destOrd="0" parTransId="{1E099DD8-B4BF-4A8B-9AFB-595F73BE2558}" sibTransId="{3C457602-7D38-4022-81DC-2386559D3E71}"/>
    <dgm:cxn modelId="{B2CCA60A-6FC4-4907-8B5C-850ECCCC6AEF}" type="presParOf" srcId="{A5E3DB81-C632-4648-9790-EE7441314E5E}" destId="{BC7CD9CE-7AD8-42CF-9DE1-442853A6984A}" srcOrd="0" destOrd="0" presId="urn:microsoft.com/office/officeart/2005/8/layout/default"/>
    <dgm:cxn modelId="{234F466D-7ADE-4459-B38A-B15AF3F6F764}" type="presParOf" srcId="{A5E3DB81-C632-4648-9790-EE7441314E5E}" destId="{58531A80-6B29-45CD-A6F7-98E63835CD8D}" srcOrd="1" destOrd="0" presId="urn:microsoft.com/office/officeart/2005/8/layout/default"/>
    <dgm:cxn modelId="{A41C98F1-A541-4DC7-B981-2737FB19D6BD}" type="presParOf" srcId="{A5E3DB81-C632-4648-9790-EE7441314E5E}" destId="{0590E5E5-347F-457E-BAE4-7046421A1243}" srcOrd="2" destOrd="0" presId="urn:microsoft.com/office/officeart/2005/8/layout/default"/>
    <dgm:cxn modelId="{13B13231-7763-4753-8CA5-C6EE5324C327}" type="presParOf" srcId="{A5E3DB81-C632-4648-9790-EE7441314E5E}" destId="{4D4A7487-7CF5-45F5-8617-C8B59F93B854}" srcOrd="3" destOrd="0" presId="urn:microsoft.com/office/officeart/2005/8/layout/default"/>
    <dgm:cxn modelId="{F588CE79-C608-4B6C-A490-EC45CD5E2F9F}" type="presParOf" srcId="{A5E3DB81-C632-4648-9790-EE7441314E5E}" destId="{2CE11CCE-4A30-4D87-9012-849DD7DC8A42}" srcOrd="4" destOrd="0" presId="urn:microsoft.com/office/officeart/2005/8/layout/default"/>
    <dgm:cxn modelId="{3A23E9A8-3D09-4403-BEB8-A227E009E347}" type="presParOf" srcId="{A5E3DB81-C632-4648-9790-EE7441314E5E}" destId="{39B5E429-89F2-4814-90C2-C836ED7DB52A}" srcOrd="5" destOrd="0" presId="urn:microsoft.com/office/officeart/2005/8/layout/default"/>
    <dgm:cxn modelId="{AD1D0129-C742-4E70-89C3-79AC771DBD2F}" type="presParOf" srcId="{A5E3DB81-C632-4648-9790-EE7441314E5E}" destId="{B0481C34-C5DC-4F12-90A9-786C4B40FBB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CA29-E42D-D348-AD4F-2756526FB240}">
      <dsp:nvSpPr>
        <dsp:cNvPr id="0" name=""/>
        <dsp:cNvSpPr/>
      </dsp:nvSpPr>
      <dsp:spPr>
        <a:xfrm>
          <a:off x="8711763" y="628853"/>
          <a:ext cx="91440" cy="2637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A0E53-0BA3-9444-9C48-FB82BF18EAC7}">
      <dsp:nvSpPr>
        <dsp:cNvPr id="0" name=""/>
        <dsp:cNvSpPr/>
      </dsp:nvSpPr>
      <dsp:spPr>
        <a:xfrm>
          <a:off x="5718152" y="628853"/>
          <a:ext cx="1519665" cy="26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71"/>
              </a:lnTo>
              <a:lnTo>
                <a:pt x="1519665" y="131871"/>
              </a:lnTo>
              <a:lnTo>
                <a:pt x="1519665" y="263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C3E32-7046-CD48-8D44-B18A1BEAD13E}">
      <dsp:nvSpPr>
        <dsp:cNvPr id="0" name=""/>
        <dsp:cNvSpPr/>
      </dsp:nvSpPr>
      <dsp:spPr>
        <a:xfrm>
          <a:off x="5215783" y="1520557"/>
          <a:ext cx="188388" cy="57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724"/>
              </a:lnTo>
              <a:lnTo>
                <a:pt x="188388" y="577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ED36-CC8D-8F41-8950-66B1A2BFF260}">
      <dsp:nvSpPr>
        <dsp:cNvPr id="0" name=""/>
        <dsp:cNvSpPr/>
      </dsp:nvSpPr>
      <dsp:spPr>
        <a:xfrm>
          <a:off x="5672432" y="628853"/>
          <a:ext cx="91440" cy="2637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78851-E305-EC45-ABBD-D8263BA91286}">
      <dsp:nvSpPr>
        <dsp:cNvPr id="0" name=""/>
        <dsp:cNvSpPr/>
      </dsp:nvSpPr>
      <dsp:spPr>
        <a:xfrm>
          <a:off x="3696117" y="1520557"/>
          <a:ext cx="188388" cy="57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724"/>
              </a:lnTo>
              <a:lnTo>
                <a:pt x="188388" y="577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2DFC-C87B-3545-97C8-D9A3A95235D6}">
      <dsp:nvSpPr>
        <dsp:cNvPr id="0" name=""/>
        <dsp:cNvSpPr/>
      </dsp:nvSpPr>
      <dsp:spPr>
        <a:xfrm>
          <a:off x="4198486" y="628853"/>
          <a:ext cx="1519665" cy="263743"/>
        </a:xfrm>
        <a:custGeom>
          <a:avLst/>
          <a:gdLst/>
          <a:ahLst/>
          <a:cxnLst/>
          <a:rect l="0" t="0" r="0" b="0"/>
          <a:pathLst>
            <a:path>
              <a:moveTo>
                <a:pt x="1519665" y="0"/>
              </a:moveTo>
              <a:lnTo>
                <a:pt x="1519665" y="131871"/>
              </a:lnTo>
              <a:lnTo>
                <a:pt x="0" y="131871"/>
              </a:lnTo>
              <a:lnTo>
                <a:pt x="0" y="263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4EF75-1620-B244-96F7-631C921F1AD0}">
      <dsp:nvSpPr>
        <dsp:cNvPr id="0" name=""/>
        <dsp:cNvSpPr/>
      </dsp:nvSpPr>
      <dsp:spPr>
        <a:xfrm>
          <a:off x="1918988" y="628853"/>
          <a:ext cx="759832" cy="26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71"/>
              </a:lnTo>
              <a:lnTo>
                <a:pt x="759832" y="131871"/>
              </a:lnTo>
              <a:lnTo>
                <a:pt x="759832" y="263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A29BF-D763-C143-B547-D8DCBAAE26E2}">
      <dsp:nvSpPr>
        <dsp:cNvPr id="0" name=""/>
        <dsp:cNvSpPr/>
      </dsp:nvSpPr>
      <dsp:spPr>
        <a:xfrm>
          <a:off x="1159155" y="628853"/>
          <a:ext cx="759832" cy="263743"/>
        </a:xfrm>
        <a:custGeom>
          <a:avLst/>
          <a:gdLst/>
          <a:ahLst/>
          <a:cxnLst/>
          <a:rect l="0" t="0" r="0" b="0"/>
          <a:pathLst>
            <a:path>
              <a:moveTo>
                <a:pt x="759832" y="0"/>
              </a:moveTo>
              <a:lnTo>
                <a:pt x="759832" y="131871"/>
              </a:lnTo>
              <a:lnTo>
                <a:pt x="0" y="131871"/>
              </a:lnTo>
              <a:lnTo>
                <a:pt x="0" y="263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67D50-4940-D541-96C3-11C799B80053}">
      <dsp:nvSpPr>
        <dsp:cNvPr id="0" name=""/>
        <dsp:cNvSpPr/>
      </dsp:nvSpPr>
      <dsp:spPr>
        <a:xfrm>
          <a:off x="1291027" y="892"/>
          <a:ext cx="1255921" cy="62796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Chatbot User Input</a:t>
          </a:r>
        </a:p>
      </dsp:txBody>
      <dsp:txXfrm>
        <a:off x="1291027" y="892"/>
        <a:ext cx="1255921" cy="627960"/>
      </dsp:txXfrm>
    </dsp:sp>
    <dsp:sp modelId="{87846891-B922-0849-BFC3-FDF991ED4086}">
      <dsp:nvSpPr>
        <dsp:cNvPr id="0" name=""/>
        <dsp:cNvSpPr/>
      </dsp:nvSpPr>
      <dsp:spPr>
        <a:xfrm>
          <a:off x="531194" y="892597"/>
          <a:ext cx="1255921" cy="62796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Speech to text process</a:t>
          </a:r>
        </a:p>
      </dsp:txBody>
      <dsp:txXfrm>
        <a:off x="531194" y="892597"/>
        <a:ext cx="1255921" cy="627960"/>
      </dsp:txXfrm>
    </dsp:sp>
    <dsp:sp modelId="{C4E9B8ED-C7F3-CB45-88AA-5C723DA02164}">
      <dsp:nvSpPr>
        <dsp:cNvPr id="0" name=""/>
        <dsp:cNvSpPr/>
      </dsp:nvSpPr>
      <dsp:spPr>
        <a:xfrm>
          <a:off x="2050860" y="892597"/>
          <a:ext cx="1255921" cy="62796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Emotion detection</a:t>
          </a:r>
        </a:p>
      </dsp:txBody>
      <dsp:txXfrm>
        <a:off x="2050860" y="892597"/>
        <a:ext cx="1255921" cy="627960"/>
      </dsp:txXfrm>
    </dsp:sp>
    <dsp:sp modelId="{1462CDCB-581A-3947-92E4-55AB2E4EDBC6}">
      <dsp:nvSpPr>
        <dsp:cNvPr id="0" name=""/>
        <dsp:cNvSpPr/>
      </dsp:nvSpPr>
      <dsp:spPr>
        <a:xfrm>
          <a:off x="4956881" y="892"/>
          <a:ext cx="1522541" cy="627960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Dialogue Classification &amp; Dialogue Generation</a:t>
          </a:r>
        </a:p>
      </dsp:txBody>
      <dsp:txXfrm>
        <a:off x="4956881" y="892"/>
        <a:ext cx="1522541" cy="627960"/>
      </dsp:txXfrm>
    </dsp:sp>
    <dsp:sp modelId="{E5E0DA11-9245-D04A-AA80-A79483FD0F7E}">
      <dsp:nvSpPr>
        <dsp:cNvPr id="0" name=""/>
        <dsp:cNvSpPr/>
      </dsp:nvSpPr>
      <dsp:spPr>
        <a:xfrm>
          <a:off x="3570525" y="892597"/>
          <a:ext cx="1255921" cy="627960"/>
        </a:xfrm>
        <a:prstGeom prst="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Q&amp;A</a:t>
          </a:r>
        </a:p>
      </dsp:txBody>
      <dsp:txXfrm>
        <a:off x="3570525" y="892597"/>
        <a:ext cx="1255921" cy="627960"/>
      </dsp:txXfrm>
    </dsp:sp>
    <dsp:sp modelId="{B1F1B399-2E07-A54C-978A-18E01F96F4C4}">
      <dsp:nvSpPr>
        <dsp:cNvPr id="0" name=""/>
        <dsp:cNvSpPr/>
      </dsp:nvSpPr>
      <dsp:spPr>
        <a:xfrm>
          <a:off x="3884506" y="1784301"/>
          <a:ext cx="1255921" cy="627960"/>
        </a:xfrm>
        <a:prstGeom prst="rect">
          <a:avLst/>
        </a:prstGeom>
        <a:solidFill>
          <a:srgbClr val="E0A49B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Q&amp;A system</a:t>
          </a:r>
        </a:p>
      </dsp:txBody>
      <dsp:txXfrm>
        <a:off x="3884506" y="1784301"/>
        <a:ext cx="1255921" cy="627960"/>
      </dsp:txXfrm>
    </dsp:sp>
    <dsp:sp modelId="{863E6475-2F47-AB48-8A86-DC15B2FE56A0}">
      <dsp:nvSpPr>
        <dsp:cNvPr id="0" name=""/>
        <dsp:cNvSpPr/>
      </dsp:nvSpPr>
      <dsp:spPr>
        <a:xfrm>
          <a:off x="5090191" y="892597"/>
          <a:ext cx="1255921" cy="627960"/>
        </a:xfrm>
        <a:prstGeom prst="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Program recommendation</a:t>
          </a:r>
        </a:p>
      </dsp:txBody>
      <dsp:txXfrm>
        <a:off x="5090191" y="892597"/>
        <a:ext cx="1255921" cy="627960"/>
      </dsp:txXfrm>
    </dsp:sp>
    <dsp:sp modelId="{9C5158B6-5A3A-B240-B2D9-565E60FFB62F}">
      <dsp:nvSpPr>
        <dsp:cNvPr id="0" name=""/>
        <dsp:cNvSpPr/>
      </dsp:nvSpPr>
      <dsp:spPr>
        <a:xfrm>
          <a:off x="5404171" y="1784301"/>
          <a:ext cx="1255921" cy="627960"/>
        </a:xfrm>
        <a:prstGeom prst="rect">
          <a:avLst/>
        </a:prstGeom>
        <a:solidFill>
          <a:srgbClr val="E0A49B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Recommender system</a:t>
          </a:r>
        </a:p>
      </dsp:txBody>
      <dsp:txXfrm>
        <a:off x="5404171" y="1784301"/>
        <a:ext cx="1255921" cy="627960"/>
      </dsp:txXfrm>
    </dsp:sp>
    <dsp:sp modelId="{F89D0973-DBF3-A849-A2D7-AACF95B23CD6}">
      <dsp:nvSpPr>
        <dsp:cNvPr id="0" name=""/>
        <dsp:cNvSpPr/>
      </dsp:nvSpPr>
      <dsp:spPr>
        <a:xfrm>
          <a:off x="6609856" y="892597"/>
          <a:ext cx="1255921" cy="627960"/>
        </a:xfrm>
        <a:prstGeom prst="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Casual talk</a:t>
          </a:r>
        </a:p>
      </dsp:txBody>
      <dsp:txXfrm>
        <a:off x="6609856" y="892597"/>
        <a:ext cx="1255921" cy="627960"/>
      </dsp:txXfrm>
    </dsp:sp>
    <dsp:sp modelId="{EC102A91-861E-8142-BCFD-076CE616A22E}">
      <dsp:nvSpPr>
        <dsp:cNvPr id="0" name=""/>
        <dsp:cNvSpPr/>
      </dsp:nvSpPr>
      <dsp:spPr>
        <a:xfrm>
          <a:off x="8129522" y="892"/>
          <a:ext cx="1255921" cy="62796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Chatbot Response</a:t>
          </a:r>
        </a:p>
      </dsp:txBody>
      <dsp:txXfrm>
        <a:off x="8129522" y="892"/>
        <a:ext cx="1255921" cy="627960"/>
      </dsp:txXfrm>
    </dsp:sp>
    <dsp:sp modelId="{046294BF-81F6-5146-B756-2D28524C9B35}">
      <dsp:nvSpPr>
        <dsp:cNvPr id="0" name=""/>
        <dsp:cNvSpPr/>
      </dsp:nvSpPr>
      <dsp:spPr>
        <a:xfrm>
          <a:off x="8129522" y="892597"/>
          <a:ext cx="1255921" cy="62796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olidFill>
                <a:schemeClr val="bg1"/>
              </a:solidFill>
              <a:latin typeface="Source Sans Pro"/>
              <a:ea typeface="Source Sans Pro"/>
              <a:cs typeface="Times New Roman"/>
            </a:rPr>
            <a:t>Text-to-Speech</a:t>
          </a:r>
        </a:p>
      </dsp:txBody>
      <dsp:txXfrm>
        <a:off x="8129522" y="892597"/>
        <a:ext cx="1255921" cy="627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9904E-B161-44F7-BF6B-17BE649E5868}">
      <dsp:nvSpPr>
        <dsp:cNvPr id="0" name=""/>
        <dsp:cNvSpPr/>
      </dsp:nvSpPr>
      <dsp:spPr>
        <a:xfrm>
          <a:off x="0" y="0"/>
          <a:ext cx="5250209" cy="36906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Source Sans Pro"/>
              <a:ea typeface="PMingLiU"/>
            </a:rPr>
            <a:t>Ontology-based Recommender</a:t>
          </a:r>
        </a:p>
      </dsp:txBody>
      <dsp:txXfrm>
        <a:off x="0" y="0"/>
        <a:ext cx="5250209" cy="369063"/>
      </dsp:txXfrm>
    </dsp:sp>
    <dsp:sp modelId="{2610A9F9-EB65-490B-A012-1BB0EDAFD49F}">
      <dsp:nvSpPr>
        <dsp:cNvPr id="0" name=""/>
        <dsp:cNvSpPr/>
      </dsp:nvSpPr>
      <dsp:spPr>
        <a:xfrm>
          <a:off x="2563" y="369063"/>
          <a:ext cx="1748360" cy="775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ource Sans Pro"/>
              <a:ea typeface="PMingLiU"/>
            </a:rPr>
            <a:t>Career related recommendations</a:t>
          </a:r>
        </a:p>
      </dsp:txBody>
      <dsp:txXfrm>
        <a:off x="2563" y="369063"/>
        <a:ext cx="1748360" cy="775033"/>
      </dsp:txXfrm>
    </dsp:sp>
    <dsp:sp modelId="{08380A24-F96F-40A1-AA91-BE38C73BB965}">
      <dsp:nvSpPr>
        <dsp:cNvPr id="0" name=""/>
        <dsp:cNvSpPr/>
      </dsp:nvSpPr>
      <dsp:spPr>
        <a:xfrm>
          <a:off x="1750924" y="369063"/>
          <a:ext cx="1748360" cy="775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ource Sans Pro"/>
              <a:ea typeface="PMingLiU"/>
            </a:rPr>
            <a:t>Admission related recommendations</a:t>
          </a:r>
        </a:p>
      </dsp:txBody>
      <dsp:txXfrm>
        <a:off x="1750924" y="369063"/>
        <a:ext cx="1748360" cy="775033"/>
      </dsp:txXfrm>
    </dsp:sp>
    <dsp:sp modelId="{B253E90D-5B02-4667-8919-6CB7F3891EC8}">
      <dsp:nvSpPr>
        <dsp:cNvPr id="0" name=""/>
        <dsp:cNvSpPr/>
      </dsp:nvSpPr>
      <dsp:spPr>
        <a:xfrm>
          <a:off x="3499284" y="369063"/>
          <a:ext cx="1748360" cy="775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ource Sans Pro"/>
              <a:ea typeface="PMingLiU"/>
            </a:rPr>
            <a:t>Course related recommendations</a:t>
          </a:r>
        </a:p>
      </dsp:txBody>
      <dsp:txXfrm>
        <a:off x="3499284" y="369063"/>
        <a:ext cx="1748360" cy="775033"/>
      </dsp:txXfrm>
    </dsp:sp>
    <dsp:sp modelId="{72C3B437-3683-42C0-AD1E-2999E3C772D3}">
      <dsp:nvSpPr>
        <dsp:cNvPr id="0" name=""/>
        <dsp:cNvSpPr/>
      </dsp:nvSpPr>
      <dsp:spPr>
        <a:xfrm>
          <a:off x="0" y="1144097"/>
          <a:ext cx="5250209" cy="8611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1717-D5E6-44E5-9C59-CE08D74C3ED9}">
      <dsp:nvSpPr>
        <dsp:cNvPr id="0" name=""/>
        <dsp:cNvSpPr/>
      </dsp:nvSpPr>
      <dsp:spPr>
        <a:xfrm>
          <a:off x="0" y="0"/>
          <a:ext cx="5247006" cy="36906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Source Sans Pro"/>
              <a:ea typeface="Source Sans Pro"/>
            </a:rPr>
            <a:t>Q&amp;A System</a:t>
          </a:r>
        </a:p>
      </dsp:txBody>
      <dsp:txXfrm>
        <a:off x="0" y="0"/>
        <a:ext cx="5247006" cy="369063"/>
      </dsp:txXfrm>
    </dsp:sp>
    <dsp:sp modelId="{BF0A74D5-C6BE-4F3A-B713-5F60AF615CAE}">
      <dsp:nvSpPr>
        <dsp:cNvPr id="0" name=""/>
        <dsp:cNvSpPr/>
      </dsp:nvSpPr>
      <dsp:spPr>
        <a:xfrm>
          <a:off x="0" y="369063"/>
          <a:ext cx="2623502" cy="775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Source Sans Pro"/>
              <a:ea typeface="Source Sans Pro"/>
            </a:rPr>
            <a:t>Query-question similarity</a:t>
          </a:r>
        </a:p>
      </dsp:txBody>
      <dsp:txXfrm>
        <a:off x="0" y="369063"/>
        <a:ext cx="2623502" cy="775033"/>
      </dsp:txXfrm>
    </dsp:sp>
    <dsp:sp modelId="{949258D3-9B15-4B49-9E03-330E94FD99B1}">
      <dsp:nvSpPr>
        <dsp:cNvPr id="0" name=""/>
        <dsp:cNvSpPr/>
      </dsp:nvSpPr>
      <dsp:spPr>
        <a:xfrm>
          <a:off x="2623503" y="369063"/>
          <a:ext cx="2623502" cy="775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Source Sans Pro"/>
              <a:ea typeface="Source Sans Pro"/>
            </a:rPr>
            <a:t>Query-answer relevance</a:t>
          </a:r>
        </a:p>
      </dsp:txBody>
      <dsp:txXfrm>
        <a:off x="2623503" y="369063"/>
        <a:ext cx="2623502" cy="775033"/>
      </dsp:txXfrm>
    </dsp:sp>
    <dsp:sp modelId="{D2F1E94E-029D-4F54-BEBC-F95220FE5817}">
      <dsp:nvSpPr>
        <dsp:cNvPr id="0" name=""/>
        <dsp:cNvSpPr/>
      </dsp:nvSpPr>
      <dsp:spPr>
        <a:xfrm>
          <a:off x="0" y="1144097"/>
          <a:ext cx="5247006" cy="8611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9904E-B161-44F7-BF6B-17BE649E5868}">
      <dsp:nvSpPr>
        <dsp:cNvPr id="0" name=""/>
        <dsp:cNvSpPr/>
      </dsp:nvSpPr>
      <dsp:spPr>
        <a:xfrm>
          <a:off x="0" y="0"/>
          <a:ext cx="4245322" cy="28706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Source Sans Pro"/>
              <a:ea typeface="PMingLiU"/>
            </a:rPr>
            <a:t>Recommendation Database</a:t>
          </a:r>
          <a:endParaRPr lang="en-US" sz="1300" kern="1200"/>
        </a:p>
      </dsp:txBody>
      <dsp:txXfrm>
        <a:off x="0" y="0"/>
        <a:ext cx="4245322" cy="287069"/>
      </dsp:txXfrm>
    </dsp:sp>
    <dsp:sp modelId="{2610A9F9-EB65-490B-A012-1BB0EDAFD49F}">
      <dsp:nvSpPr>
        <dsp:cNvPr id="0" name=""/>
        <dsp:cNvSpPr/>
      </dsp:nvSpPr>
      <dsp:spPr>
        <a:xfrm>
          <a:off x="2072" y="287069"/>
          <a:ext cx="1413725" cy="602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Source Sans Pro"/>
              <a:ea typeface="PMingLiU"/>
            </a:rPr>
            <a:t>Career related recommendations</a:t>
          </a:r>
        </a:p>
      </dsp:txBody>
      <dsp:txXfrm>
        <a:off x="2072" y="287069"/>
        <a:ext cx="1413725" cy="602845"/>
      </dsp:txXfrm>
    </dsp:sp>
    <dsp:sp modelId="{FBF5E481-E409-48E9-A8B0-CD6170BB619C}">
      <dsp:nvSpPr>
        <dsp:cNvPr id="0" name=""/>
        <dsp:cNvSpPr/>
      </dsp:nvSpPr>
      <dsp:spPr>
        <a:xfrm>
          <a:off x="1415798" y="287069"/>
          <a:ext cx="1413725" cy="602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Source Sans Pro"/>
              <a:ea typeface="PMingLiU"/>
            </a:rPr>
            <a:t>Admission related recommendations</a:t>
          </a:r>
        </a:p>
      </dsp:txBody>
      <dsp:txXfrm>
        <a:off x="1415798" y="287069"/>
        <a:ext cx="1413725" cy="602845"/>
      </dsp:txXfrm>
    </dsp:sp>
    <dsp:sp modelId="{EE0018CD-828E-4D2E-A191-631220948BA8}">
      <dsp:nvSpPr>
        <dsp:cNvPr id="0" name=""/>
        <dsp:cNvSpPr/>
      </dsp:nvSpPr>
      <dsp:spPr>
        <a:xfrm>
          <a:off x="2829523" y="287069"/>
          <a:ext cx="1413725" cy="602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Source Sans Pro"/>
              <a:ea typeface="PMingLiU"/>
            </a:rPr>
            <a:t>Course related recommendations</a:t>
          </a:r>
        </a:p>
      </dsp:txBody>
      <dsp:txXfrm>
        <a:off x="2829523" y="287069"/>
        <a:ext cx="1413725" cy="602845"/>
      </dsp:txXfrm>
    </dsp:sp>
    <dsp:sp modelId="{72C3B437-3683-42C0-AD1E-2999E3C772D3}">
      <dsp:nvSpPr>
        <dsp:cNvPr id="0" name=""/>
        <dsp:cNvSpPr/>
      </dsp:nvSpPr>
      <dsp:spPr>
        <a:xfrm>
          <a:off x="0" y="889915"/>
          <a:ext cx="4245322" cy="6698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CA5F3-75FB-4920-B1E9-1A28079C41F5}">
      <dsp:nvSpPr>
        <dsp:cNvPr id="0" name=""/>
        <dsp:cNvSpPr/>
      </dsp:nvSpPr>
      <dsp:spPr>
        <a:xfrm>
          <a:off x="968" y="0"/>
          <a:ext cx="1756128" cy="434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Source Sans Pro"/>
            </a:rPr>
            <a:t>Construct </a:t>
          </a:r>
          <a:r>
            <a:rPr lang="en-US" sz="900" b="1" kern="1200">
              <a:latin typeface="Source Sans Pro"/>
            </a:rPr>
            <a:t>student</a:t>
          </a:r>
          <a:r>
            <a:rPr lang="en-US" sz="900" b="0" kern="1200">
              <a:latin typeface="Source Sans Pro"/>
            </a:rPr>
            <a:t> and </a:t>
          </a:r>
          <a:r>
            <a:rPr lang="en-US" sz="900" b="1" kern="1200">
              <a:latin typeface="Source Sans Pro"/>
            </a:rPr>
            <a:t>HKU</a:t>
          </a:r>
          <a:r>
            <a:rPr lang="en-US" sz="900" b="0" kern="1200">
              <a:latin typeface="Source Sans Pro"/>
            </a:rPr>
            <a:t> ontology profiles</a:t>
          </a:r>
          <a:endParaRPr lang="en-US" sz="900" b="1" kern="1200">
            <a:latin typeface="Source Sans Pro"/>
          </a:endParaRPr>
        </a:p>
      </dsp:txBody>
      <dsp:txXfrm>
        <a:off x="218456" y="0"/>
        <a:ext cx="1321153" cy="434975"/>
      </dsp:txXfrm>
    </dsp:sp>
    <dsp:sp modelId="{6CAED667-F62D-432A-870F-BA7EF6DCADB4}">
      <dsp:nvSpPr>
        <dsp:cNvPr id="0" name=""/>
        <dsp:cNvSpPr/>
      </dsp:nvSpPr>
      <dsp:spPr>
        <a:xfrm>
          <a:off x="1607831" y="0"/>
          <a:ext cx="1492659" cy="434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Source Sans Pro"/>
            </a:rPr>
            <a:t>Build recommender based on ontology</a:t>
          </a:r>
        </a:p>
      </dsp:txBody>
      <dsp:txXfrm>
        <a:off x="1825319" y="0"/>
        <a:ext cx="1057684" cy="434975"/>
      </dsp:txXfrm>
    </dsp:sp>
    <dsp:sp modelId="{BB9B3CE6-0F3E-4C62-88A3-9901685F5241}">
      <dsp:nvSpPr>
        <dsp:cNvPr id="0" name=""/>
        <dsp:cNvSpPr/>
      </dsp:nvSpPr>
      <dsp:spPr>
        <a:xfrm>
          <a:off x="2951224" y="0"/>
          <a:ext cx="1167707" cy="434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"/>
            </a:rPr>
            <a:t>Collect user ratings</a:t>
          </a:r>
        </a:p>
      </dsp:txBody>
      <dsp:txXfrm>
        <a:off x="3168712" y="0"/>
        <a:ext cx="732732" cy="434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CD9CE-7AD8-42CF-9DE1-442853A6984A}">
      <dsp:nvSpPr>
        <dsp:cNvPr id="0" name=""/>
        <dsp:cNvSpPr/>
      </dsp:nvSpPr>
      <dsp:spPr>
        <a:xfrm>
          <a:off x="178" y="126694"/>
          <a:ext cx="695306" cy="417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</a:rPr>
            <a:t>Word2Vec</a:t>
          </a:r>
        </a:p>
      </dsp:txBody>
      <dsp:txXfrm>
        <a:off x="178" y="126694"/>
        <a:ext cx="695306" cy="417184"/>
      </dsp:txXfrm>
    </dsp:sp>
    <dsp:sp modelId="{0590E5E5-347F-457E-BAE4-7046421A1243}">
      <dsp:nvSpPr>
        <dsp:cNvPr id="0" name=""/>
        <dsp:cNvSpPr/>
      </dsp:nvSpPr>
      <dsp:spPr>
        <a:xfrm>
          <a:off x="765015" y="126694"/>
          <a:ext cx="695306" cy="417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latin typeface="Source Sans Pro"/>
            </a:rPr>
            <a:t>GloVe</a:t>
          </a:r>
          <a:endParaRPr lang="en-US" sz="1100" kern="1200">
            <a:latin typeface="Source Sans Pro"/>
          </a:endParaRPr>
        </a:p>
      </dsp:txBody>
      <dsp:txXfrm>
        <a:off x="765015" y="126694"/>
        <a:ext cx="695306" cy="417184"/>
      </dsp:txXfrm>
    </dsp:sp>
    <dsp:sp modelId="{2CE11CCE-4A30-4D87-9012-849DD7DC8A42}">
      <dsp:nvSpPr>
        <dsp:cNvPr id="0" name=""/>
        <dsp:cNvSpPr/>
      </dsp:nvSpPr>
      <dsp:spPr>
        <a:xfrm>
          <a:off x="178" y="613409"/>
          <a:ext cx="695306" cy="417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latin typeface="Source Sans Pro"/>
            </a:rPr>
            <a:t>FastText</a:t>
          </a:r>
          <a:endParaRPr lang="en-US" sz="1100" kern="1200">
            <a:latin typeface="Source Sans Pro"/>
          </a:endParaRPr>
        </a:p>
      </dsp:txBody>
      <dsp:txXfrm>
        <a:off x="178" y="613409"/>
        <a:ext cx="695306" cy="417184"/>
      </dsp:txXfrm>
    </dsp:sp>
    <dsp:sp modelId="{B0481C34-C5DC-4F12-90A9-786C4B40FBBE}">
      <dsp:nvSpPr>
        <dsp:cNvPr id="0" name=""/>
        <dsp:cNvSpPr/>
      </dsp:nvSpPr>
      <dsp:spPr>
        <a:xfrm>
          <a:off x="765015" y="613409"/>
          <a:ext cx="695306" cy="417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</a:rPr>
            <a:t>BERT</a:t>
          </a:r>
        </a:p>
      </dsp:txBody>
      <dsp:txXfrm>
        <a:off x="765015" y="613409"/>
        <a:ext cx="695306" cy="417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B5079-866E-4DC8-AB1C-FF8E6CEBEB4D}" type="datetimeFigureOut">
              <a:t>9/5/2022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4D9A-D22A-4CEA-85E8-5358E39D9300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0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74D9A-D22A-4CEA-85E8-5358E39D9300}" type="slidenum">
              <a:rPr lang="en-HK" smtClean="0"/>
              <a:t>2</a:t>
            </a:fld>
            <a:endParaRPr lang="en-HK" altLang="zh-TW"/>
          </a:p>
        </p:txBody>
      </p:sp>
    </p:spTree>
    <p:extLst>
      <p:ext uri="{BB962C8B-B14F-4D97-AF65-F5344CB8AC3E}">
        <p14:creationId xmlns:p14="http://schemas.microsoft.com/office/powerpoint/2010/main" val="181024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Both model have nice model implementation API.</a:t>
            </a:r>
          </a:p>
          <a:p>
            <a:r>
              <a:rPr lang="en-US" altLang="zh-TW">
                <a:ea typeface="Calibri"/>
                <a:cs typeface="Calibri"/>
              </a:rPr>
              <a:t>MFCC describe only the large structure of the spectrum, extensive knowledge on how human perceives speech)</a:t>
            </a:r>
          </a:p>
          <a:p>
            <a:endParaRPr lang="en-US" altLang="zh-TW">
              <a:ea typeface="Calibri"/>
              <a:cs typeface="Calibri"/>
            </a:endParaRPr>
          </a:p>
          <a:p>
            <a:r>
              <a:rPr lang="en-HK"/>
              <a:t>a good SR system should be capable to recognize speeches from different users even under adverse conditions. A good dataset for ASR model train </a:t>
            </a:r>
          </a:p>
          <a:p>
            <a:r>
              <a:rPr lang="en-HK" altLang="zh-TW"/>
              <a:t>Common Voice: randomly picked 10 audio from the testing set 5 out of them are low quality, even human may not recognize it correctly</a:t>
            </a:r>
          </a:p>
          <a:p>
            <a:endParaRPr lang="en-US" altLang="zh-TW">
              <a:ea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74D9A-D22A-4CEA-85E8-5358E39D930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85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Fine-tuned on the same setting </a:t>
            </a:r>
            <a:r>
              <a:rPr lang="en-US">
                <a:sym typeface="Wingdings" panose="05000000000000000000" pitchFamily="2" charset="2"/>
              </a:rPr>
              <a:t>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HK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785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74D9A-D22A-4CEA-85E8-5358E39D9300}" type="slidenum">
              <a:rPr lang="en-HK" smtClean="0"/>
              <a:t>10</a:t>
            </a:fld>
            <a:endParaRPr lang="en-HK" altLang="zh-TW"/>
          </a:p>
        </p:txBody>
      </p:sp>
    </p:spTree>
    <p:extLst>
      <p:ext uri="{BB962C8B-B14F-4D97-AF65-F5344CB8AC3E}">
        <p14:creationId xmlns:p14="http://schemas.microsoft.com/office/powerpoint/2010/main" val="258058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74D9A-D22A-4CEA-85E8-5358E39D9300}" type="slidenum">
              <a:rPr lang="en-HK" smtClean="0"/>
              <a:t>11</a:t>
            </a:fld>
            <a:endParaRPr lang="en-HK" altLang="zh-TW"/>
          </a:p>
        </p:txBody>
      </p:sp>
    </p:spTree>
    <p:extLst>
      <p:ext uri="{BB962C8B-B14F-4D97-AF65-F5344CB8AC3E}">
        <p14:creationId xmlns:p14="http://schemas.microsoft.com/office/powerpoint/2010/main" val="348372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2463975" y="24194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" name="Google Shape;37;p2"/>
          <p:cNvSpPr/>
          <p:nvPr/>
        </p:nvSpPr>
        <p:spPr>
          <a:xfrm rot="8100000">
            <a:off x="8051975" y="27978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8" name="Google Shape;38;p2"/>
          <p:cNvSpPr/>
          <p:nvPr/>
        </p:nvSpPr>
        <p:spPr>
          <a:xfrm rot="8100000">
            <a:off x="9575975" y="28423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9" name="Google Shape;39;p2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57115" y="2673452"/>
            <a:ext cx="12306100" cy="857049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987600" y="2863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0" name="Google Shape;70;p2"/>
          <p:cNvSpPr/>
          <p:nvPr/>
        </p:nvSpPr>
        <p:spPr>
          <a:xfrm>
            <a:off x="1447600" y="3244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1" name="Google Shape;71;p2"/>
          <p:cNvSpPr/>
          <p:nvPr/>
        </p:nvSpPr>
        <p:spPr>
          <a:xfrm>
            <a:off x="6527600" y="27701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2" name="Google Shape;72;p2"/>
          <p:cNvSpPr/>
          <p:nvPr/>
        </p:nvSpPr>
        <p:spPr>
          <a:xfrm rot="8100000">
            <a:off x="11599932" y="25210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2463975" y="24194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8" name="Google Shape;78;p3"/>
          <p:cNvSpPr/>
          <p:nvPr/>
        </p:nvSpPr>
        <p:spPr>
          <a:xfrm rot="8100000">
            <a:off x="8051975" y="27978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9" name="Google Shape;79;p3"/>
          <p:cNvSpPr/>
          <p:nvPr/>
        </p:nvSpPr>
        <p:spPr>
          <a:xfrm rot="8100000">
            <a:off x="9575975" y="28423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0" name="Google Shape;80;p3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57115" y="2673452"/>
            <a:ext cx="12306100" cy="857049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3987600" y="2863733"/>
            <a:ext cx="1528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1" name="Google Shape;111;p3"/>
          <p:cNvSpPr/>
          <p:nvPr/>
        </p:nvSpPr>
        <p:spPr>
          <a:xfrm>
            <a:off x="1447600" y="3244733"/>
            <a:ext cx="1528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2" name="Google Shape;112;p3"/>
          <p:cNvSpPr/>
          <p:nvPr/>
        </p:nvSpPr>
        <p:spPr>
          <a:xfrm>
            <a:off x="6527600" y="2770176"/>
            <a:ext cx="1528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3" name="Google Shape;113;p3"/>
          <p:cNvSpPr/>
          <p:nvPr/>
        </p:nvSpPr>
        <p:spPr>
          <a:xfrm rot="8100000">
            <a:off x="11599932" y="25210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3079133" y="4041533"/>
            <a:ext cx="695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3079255" y="5412333"/>
            <a:ext cx="695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2026633" y="2882400"/>
            <a:ext cx="81388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◉"/>
              <a:defRPr sz="4000" i="1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4000" i="1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 i="1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 i="1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 i="1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 i="1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 i="1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 i="1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4791200" y="737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</a:rPr>
              <a:t>“</a:t>
            </a:r>
            <a:endParaRPr sz="128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3" name="Google Shape;123;p4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" name="Google Shape;124;p4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57115" y="5924652"/>
            <a:ext cx="12306100" cy="857049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6" name="Google Shape;156;p4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7" name="Google Shape;157;p4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8" name="Google Shape;158;p4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64" name="Google Shape;164;p5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65" name="Google Shape;165;p5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7" name="Google Shape;197;p5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8" name="Google Shape;198;p5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9" name="Google Shape;199;p5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7" name="Google Shape;207;p6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8" name="Google Shape;208;p6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0" name="Google Shape;240;p6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1" name="Google Shape;241;p6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2" name="Google Shape;242;p6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508667" y="2070600"/>
            <a:ext cx="44532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6230084" y="2070600"/>
            <a:ext cx="44532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1" name="Google Shape;251;p7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2" name="Google Shape;252;p7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4" name="Google Shape;284;p7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5" name="Google Shape;285;p7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6" name="Google Shape;286;p7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9412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44055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78698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6" name="Google Shape;296;p8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7" name="Google Shape;297;p8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9" name="Google Shape;329;p8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0" name="Google Shape;330;p8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1" name="Google Shape;331;p8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8" name="Google Shape;338;p9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9" name="Google Shape;339;p9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1" name="Google Shape;371;p9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2" name="Google Shape;372;p9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3" name="Google Shape;373;p9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609600" y="5137104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3" name="Google Shape;413;p10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4" name="Google Shape;414;p10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6766" y="849033"/>
            <a:ext cx="12271933" cy="6067867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44634" y="1024134"/>
            <a:ext cx="12280867" cy="5874933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2463975" y="59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8051975" y="96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9575975" y="101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12700" y="869967"/>
            <a:ext cx="12223767" cy="793733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57115" y="844652"/>
            <a:ext cx="12306100" cy="857049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3987600" y="103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4" name="Google Shape;454;p11"/>
          <p:cNvSpPr/>
          <p:nvPr/>
        </p:nvSpPr>
        <p:spPr>
          <a:xfrm>
            <a:off x="1447600" y="141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5" name="Google Shape;455;p11"/>
          <p:cNvSpPr/>
          <p:nvPr/>
        </p:nvSpPr>
        <p:spPr>
          <a:xfrm>
            <a:off x="6527600" y="94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11599932" y="69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508000" y="9"/>
            <a:ext cx="11176000" cy="6883131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333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3" r:id="rId10"/>
    <p:sldLayoutId id="2147483682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6.svg"/><Relationship Id="rId2" Type="http://schemas.openxmlformats.org/officeDocument/2006/relationships/slideLayout" Target="../slideLayouts/slideLayout22.xml"/><Relationship Id="rId1" Type="http://schemas.openxmlformats.org/officeDocument/2006/relationships/video" Target="https://www.youtube.com/embed/UzAu42196wM?feature=oembed" TargetMode="Externa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39.svg"/><Relationship Id="rId18" Type="http://schemas.microsoft.com/office/2007/relationships/diagramDrawing" Target="../diagrams/drawing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38.png"/><Relationship Id="rId17" Type="http://schemas.openxmlformats.org/officeDocument/2006/relationships/diagramColors" Target="../diagrams/colors6.xml"/><Relationship Id="rId2" Type="http://schemas.openxmlformats.org/officeDocument/2006/relationships/diagramData" Target="../diagrams/data4.xml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Layout" Target="../diagrams/layout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ao.hku.hk/faq/" TargetMode="External"/><Relationship Id="rId3" Type="http://schemas.openxmlformats.org/officeDocument/2006/relationships/hyperlink" Target="https://admissions.hku.hk/apply/international-qualifications" TargetMode="External"/><Relationship Id="rId7" Type="http://schemas.openxmlformats.org/officeDocument/2006/relationships/hyperlink" Target="https://www.socsc.hku.hk/basc/prospective-students/faq/" TargetMode="External"/><Relationship Id="rId2" Type="http://schemas.openxmlformats.org/officeDocument/2006/relationships/hyperlink" Target="https://www.jupas.edu.hk/en/programme/hku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scifac.hku.hk/prospective/ug/6901-bsc/faq#On-Admission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cs.hku.hk/programmes/course-offered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s://webapp.science.hku.hk/sr4/servlet/enquiry" TargetMode="External"/><Relationship Id="rId9" Type="http://schemas.openxmlformats.org/officeDocument/2006/relationships/hyperlink" Target="https://admissions.hku.hk/faq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26" Type="http://schemas.openxmlformats.org/officeDocument/2006/relationships/image" Target="../media/image18.png"/><Relationship Id="rId3" Type="http://schemas.openxmlformats.org/officeDocument/2006/relationships/diagramData" Target="../diagrams/data1.xml"/><Relationship Id="rId21" Type="http://schemas.microsoft.com/office/2007/relationships/hdphoto" Target="../media/hdphoto1.wdp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5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24" Type="http://schemas.openxmlformats.org/officeDocument/2006/relationships/image" Target="../media/image16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svg"/><Relationship Id="rId23" Type="http://schemas.openxmlformats.org/officeDocument/2006/relationships/image" Target="../media/image15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14.png"/><Relationship Id="rId27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zpDVA0qXVo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11" Type="http://schemas.openxmlformats.org/officeDocument/2006/relationships/image" Target="../media/image22.svg"/><Relationship Id="rId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framework-cli/blob/main/packages/qnamaker/docs/chit-chat-dataset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hyperlink" Target="https://github.com/rodrigopivi/Chati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17995" y="4020791"/>
            <a:ext cx="7480400" cy="227809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3600" b="0"/>
              <a:t>A Bilingual and Emotion-capable </a:t>
            </a:r>
            <a:br>
              <a:rPr lang="en-US" sz="3600" b="0"/>
            </a:br>
            <a:r>
              <a:rPr lang="en-US" sz="3600" b="0"/>
              <a:t>Conversational Chatbot for Educational Recommendation in the Metaverse</a:t>
            </a:r>
            <a:endParaRPr lang="zh-TW" sz="36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85F4A2-440F-9949-1941-A29379033933}"/>
              </a:ext>
            </a:extLst>
          </p:cNvPr>
          <p:cNvSpPr txBox="1"/>
          <p:nvPr/>
        </p:nvSpPr>
        <p:spPr>
          <a:xfrm>
            <a:off x="8444172" y="5134230"/>
            <a:ext cx="360812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HK" sz="1600" b="1">
                <a:solidFill>
                  <a:schemeClr val="lt1"/>
                </a:solidFill>
                <a:latin typeface="Oswald"/>
                <a:sym typeface="Oswald"/>
              </a:rPr>
              <a:t>Xu, Wai Fan (Zoey)           (3035802885)</a:t>
            </a:r>
          </a:p>
          <a:p>
            <a:pPr algn="just"/>
            <a:r>
              <a:rPr lang="en-US" altLang="zh-TW" sz="1600" b="1">
                <a:solidFill>
                  <a:schemeClr val="lt1"/>
                </a:solidFill>
                <a:latin typeface="Oswald"/>
              </a:rPr>
              <a:t>Tsoi, Jackie Chung Wing  (3035444891)</a:t>
            </a:r>
          </a:p>
          <a:p>
            <a:pPr algn="just"/>
            <a:r>
              <a:rPr lang="en-US" altLang="zh-TW" sz="1600" b="1">
                <a:solidFill>
                  <a:schemeClr val="lt1"/>
                </a:solidFill>
                <a:latin typeface="Oswald"/>
              </a:rPr>
              <a:t>Chow, Lok Hang (Rocky) (3035914963)</a:t>
            </a:r>
            <a:endParaRPr lang="zh-TW" altLang="en-US" sz="1600" b="1">
              <a:solidFill>
                <a:schemeClr val="l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894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CBE14F-35E5-E869-F97E-2AA47B0AB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3" name="Graphic 2" descr="Robot with solid fill">
            <a:extLst>
              <a:ext uri="{FF2B5EF4-FFF2-40B4-BE49-F238E27FC236}">
                <a16:creationId xmlns:a16="http://schemas.microsoft.com/office/drawing/2014/main" id="{36C82173-238F-39C7-2084-ED5067086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5067" y="1730734"/>
            <a:ext cx="914400" cy="914400"/>
          </a:xfrm>
          <a:prstGeom prst="rect">
            <a:avLst/>
          </a:prstGeom>
        </p:spPr>
      </p:pic>
      <p:pic>
        <p:nvPicPr>
          <p:cNvPr id="4" name="Graphic 3" descr="School girl with solid fill">
            <a:extLst>
              <a:ext uri="{FF2B5EF4-FFF2-40B4-BE49-F238E27FC236}">
                <a16:creationId xmlns:a16="http://schemas.microsoft.com/office/drawing/2014/main" id="{864D6D89-783E-FA13-6AEA-89D2FE50D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5067" y="3785882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63ADE7-FEDE-608F-F878-24B5C4E2E87D}"/>
              </a:ext>
            </a:extLst>
          </p:cNvPr>
          <p:cNvSpPr/>
          <p:nvPr/>
        </p:nvSpPr>
        <p:spPr>
          <a:xfrm>
            <a:off x="695325" y="1297994"/>
            <a:ext cx="10801350" cy="43190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E82C8-D1C4-2A63-5B06-E563AC32CEA3}"/>
              </a:ext>
            </a:extLst>
          </p:cNvPr>
          <p:cNvSpPr txBox="1"/>
          <p:nvPr/>
        </p:nvSpPr>
        <p:spPr>
          <a:xfrm>
            <a:off x="9907737" y="2846176"/>
            <a:ext cx="124906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Source Sans Pro"/>
                <a:ea typeface="Source Sans Pro"/>
              </a:rPr>
              <a:t>Interactive </a:t>
            </a:r>
          </a:p>
          <a:p>
            <a:pPr algn="ctr"/>
            <a:r>
              <a:rPr lang="en-US" sz="1400">
                <a:latin typeface="Source Sans Pro"/>
                <a:ea typeface="Source Sans Pro"/>
              </a:rPr>
              <a:t>conversation </a:t>
            </a:r>
          </a:p>
          <a:p>
            <a:pPr algn="ctr"/>
            <a:r>
              <a:rPr lang="en-US" sz="1400">
                <a:latin typeface="Source Sans Pro"/>
                <a:ea typeface="Source Sans Pro"/>
              </a:rPr>
              <a:t>demo…</a:t>
            </a:r>
          </a:p>
        </p:txBody>
      </p:sp>
      <p:pic>
        <p:nvPicPr>
          <p:cNvPr id="7" name="Online Media 24" descr="Rasa Demo">
            <a:hlinkClick r:id="" action="ppaction://media"/>
            <a:extLst>
              <a:ext uri="{FF2B5EF4-FFF2-40B4-BE49-F238E27FC236}">
                <a16:creationId xmlns:a16="http://schemas.microsoft.com/office/drawing/2014/main" id="{DF593F6C-BA95-1D53-EDA5-7F2F07E837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695234" y="1397361"/>
            <a:ext cx="7411945" cy="3533328"/>
          </a:xfrm>
          <a:prstGeom prst="rect">
            <a:avLst/>
          </a:prstGeom>
        </p:spPr>
      </p:pic>
      <p:sp>
        <p:nvSpPr>
          <p:cNvPr id="8" name="Google Shape;524;p20">
            <a:extLst>
              <a:ext uri="{FF2B5EF4-FFF2-40B4-BE49-F238E27FC236}">
                <a16:creationId xmlns:a16="http://schemas.microsoft.com/office/drawing/2014/main" id="{FF4A939E-8854-618C-804D-1500CF12BFBA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kern="0"/>
              <a:t>Preliminary results </a:t>
            </a:r>
            <a:endParaRPr lang="en" altLang="zh-TW" sz="2800" kern="0"/>
          </a:p>
        </p:txBody>
      </p:sp>
    </p:spTree>
    <p:extLst>
      <p:ext uri="{BB962C8B-B14F-4D97-AF65-F5344CB8AC3E}">
        <p14:creationId xmlns:p14="http://schemas.microsoft.com/office/powerpoint/2010/main" val="17375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832;p42">
            <a:extLst>
              <a:ext uri="{FF2B5EF4-FFF2-40B4-BE49-F238E27FC236}">
                <a16:creationId xmlns:a16="http://schemas.microsoft.com/office/drawing/2014/main" id="{3695CBD9-3E43-A999-784A-3351EB604E37}"/>
              </a:ext>
            </a:extLst>
          </p:cNvPr>
          <p:cNvSpPr/>
          <p:nvPr/>
        </p:nvSpPr>
        <p:spPr>
          <a:xfrm>
            <a:off x="6197190" y="1505887"/>
            <a:ext cx="4904800" cy="19441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endParaRPr lang="en" sz="1400" b="1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  <p:sp>
        <p:nvSpPr>
          <p:cNvPr id="461" name="Google Shape;832;p42">
            <a:extLst>
              <a:ext uri="{FF2B5EF4-FFF2-40B4-BE49-F238E27FC236}">
                <a16:creationId xmlns:a16="http://schemas.microsoft.com/office/drawing/2014/main" id="{39CA8781-3716-F2F0-13A3-8603A3956C03}"/>
              </a:ext>
            </a:extLst>
          </p:cNvPr>
          <p:cNvSpPr/>
          <p:nvPr/>
        </p:nvSpPr>
        <p:spPr>
          <a:xfrm>
            <a:off x="1089409" y="1505888"/>
            <a:ext cx="4904800" cy="19441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endParaRPr lang="en" sz="1600" b="1">
              <a:solidFill>
                <a:schemeClr val="dk1"/>
              </a:solidFill>
              <a:latin typeface="Source Sans Pro"/>
              <a:ea typeface="Source Sans Pro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9F2A0-5240-1BC8-2B75-6D71E584CEDB}"/>
              </a:ext>
            </a:extLst>
          </p:cNvPr>
          <p:cNvSpPr txBox="1"/>
          <p:nvPr/>
        </p:nvSpPr>
        <p:spPr>
          <a:xfrm>
            <a:off x="1154906" y="1547812"/>
            <a:ext cx="30559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chemeClr val="dk1"/>
                </a:solidFill>
                <a:latin typeface="Source Sans Pro"/>
                <a:ea typeface="+mn-lt"/>
                <a:cs typeface="+mn-lt"/>
              </a:rPr>
              <a:t>Conventional Recommenders</a:t>
            </a:r>
            <a:endParaRPr lang="en-US" sz="160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D12EF-5D57-EEFA-D3DC-AC6461A7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9" name="Google Shape;524;p20">
            <a:extLst>
              <a:ext uri="{FF2B5EF4-FFF2-40B4-BE49-F238E27FC236}">
                <a16:creationId xmlns:a16="http://schemas.microsoft.com/office/drawing/2014/main" id="{EC84E7E3-4EF4-5E03-02D9-EB1901816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1430" y="1857"/>
            <a:ext cx="9328800" cy="9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/>
              <a:t>Ontology-based Recommender and Q&amp;A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30C2D-ED6B-468C-40A5-856B76FE3CDF}"/>
              </a:ext>
            </a:extLst>
          </p:cNvPr>
          <p:cNvSpPr txBox="1"/>
          <p:nvPr/>
        </p:nvSpPr>
        <p:spPr>
          <a:xfrm>
            <a:off x="3475733" y="883228"/>
            <a:ext cx="5244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Source Sans Pro"/>
                <a:ea typeface="+mn-lt"/>
                <a:cs typeface="+mn-lt"/>
              </a:rPr>
              <a:t>Current Research &amp; Problems</a:t>
            </a:r>
            <a:endParaRPr lang="en-US" sz="2000" b="1">
              <a:latin typeface="Source Sans Pro"/>
              <a:cs typeface="Arial"/>
            </a:endParaRPr>
          </a:p>
        </p:txBody>
      </p:sp>
      <p:sp>
        <p:nvSpPr>
          <p:cNvPr id="470" name="Google Shape;832;p42">
            <a:extLst>
              <a:ext uri="{FF2B5EF4-FFF2-40B4-BE49-F238E27FC236}">
                <a16:creationId xmlns:a16="http://schemas.microsoft.com/office/drawing/2014/main" id="{961DC41A-DD65-8B91-8738-E6B057E79E6B}"/>
              </a:ext>
            </a:extLst>
          </p:cNvPr>
          <p:cNvSpPr/>
          <p:nvPr/>
        </p:nvSpPr>
        <p:spPr>
          <a:xfrm>
            <a:off x="1089409" y="3593451"/>
            <a:ext cx="4904800" cy="19957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endParaRPr lang="en" sz="1600" b="1">
              <a:solidFill>
                <a:schemeClr val="dk1"/>
              </a:solidFill>
              <a:latin typeface="Source Sans Pro"/>
              <a:ea typeface="Source Sans Pro"/>
              <a:cs typeface="Arial"/>
            </a:endParaRPr>
          </a:p>
        </p:txBody>
      </p:sp>
      <p:sp>
        <p:nvSpPr>
          <p:cNvPr id="472" name="Google Shape;832;p42">
            <a:extLst>
              <a:ext uri="{FF2B5EF4-FFF2-40B4-BE49-F238E27FC236}">
                <a16:creationId xmlns:a16="http://schemas.microsoft.com/office/drawing/2014/main" id="{4F4A5D8D-274F-F2C0-42C6-CBC4BF210AE3}"/>
              </a:ext>
            </a:extLst>
          </p:cNvPr>
          <p:cNvSpPr/>
          <p:nvPr/>
        </p:nvSpPr>
        <p:spPr>
          <a:xfrm>
            <a:off x="6197189" y="3593449"/>
            <a:ext cx="4904800" cy="19957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endParaRPr lang="en" sz="1400" b="1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C86AC2F3-671E-63A7-386C-D257F202C29E}"/>
              </a:ext>
            </a:extLst>
          </p:cNvPr>
          <p:cNvSpPr/>
          <p:nvPr/>
        </p:nvSpPr>
        <p:spPr>
          <a:xfrm>
            <a:off x="1217613" y="1908175"/>
            <a:ext cx="2928936" cy="1408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Source Sans Pro"/>
                <a:cs typeface="Arial"/>
              </a:rPr>
              <a:t>Common recommender types: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Content-based filtering (CBF)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Collaborative filtering (CF)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Hybrid filtering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Filtering using neural networks e.g. NCF (He et al. 2017)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6201B2F6-EC72-3C0F-E3EF-9E5AB2595A2E}"/>
              </a:ext>
            </a:extLst>
          </p:cNvPr>
          <p:cNvSpPr/>
          <p:nvPr/>
        </p:nvSpPr>
        <p:spPr>
          <a:xfrm>
            <a:off x="1217613" y="4011613"/>
            <a:ext cx="2928936" cy="1448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>
                <a:latin typeface="Source Sans Pro"/>
                <a:cs typeface="Arial"/>
              </a:rPr>
              <a:t>Main idea:</a:t>
            </a:r>
            <a:r>
              <a:rPr lang="en-US" sz="1200" i="1">
                <a:latin typeface="Source Sans Pro"/>
                <a:cs typeface="Arial"/>
              </a:rPr>
              <a:t> </a:t>
            </a:r>
            <a:r>
              <a:rPr lang="en-US" sz="1200" b="1" i="1">
                <a:latin typeface="Source Sans Pro"/>
                <a:cs typeface="Arial"/>
              </a:rPr>
              <a:t>Recommender </a:t>
            </a:r>
            <a:r>
              <a:rPr lang="en-US" sz="1200" i="1">
                <a:latin typeface="Source Sans Pro"/>
                <a:cs typeface="Arial"/>
              </a:rPr>
              <a:t>+ </a:t>
            </a:r>
            <a:r>
              <a:rPr lang="en-US" sz="1200" b="1" i="1">
                <a:latin typeface="Source Sans Pro"/>
                <a:cs typeface="Arial"/>
              </a:rPr>
              <a:t>Chatbot</a:t>
            </a:r>
            <a:endParaRPr lang="en-US" sz="12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latin typeface="Source Sans Pro"/>
                <a:cs typeface="Arial"/>
              </a:rPr>
              <a:t>Interactive CF (Zhao et al. 2013)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latin typeface="Source Sans Pro"/>
                <a:cs typeface="Arial"/>
              </a:rPr>
              <a:t>Q&amp;R algorithm (</a:t>
            </a:r>
            <a:r>
              <a:rPr lang="en-US" sz="1200" err="1">
                <a:latin typeface="Source Sans Pro"/>
                <a:cs typeface="Arial"/>
              </a:rPr>
              <a:t>Christakopoulou</a:t>
            </a:r>
            <a:r>
              <a:rPr lang="en-US" sz="1200">
                <a:latin typeface="Source Sans Pro"/>
                <a:cs typeface="Arial"/>
              </a:rPr>
              <a:t> et al. 2018)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latin typeface="Source Sans Pro"/>
                <a:cs typeface="Arial"/>
              </a:rPr>
              <a:t>E-A-R model (Lei et al. 2020)</a:t>
            </a:r>
            <a:endParaRPr lang="en-US" sz="1200">
              <a:latin typeface="Source Sans Pro"/>
              <a:ea typeface="Source Sans Pro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latin typeface="Source Sans Pro"/>
                <a:cs typeface="Arial"/>
              </a:rPr>
              <a:t>Goal-oriented models (Wu et al. 2019, Liu et al. 2020)</a:t>
            </a:r>
            <a:endParaRPr lang="en-US" sz="1200">
              <a:latin typeface="Source Sans Pro"/>
              <a:ea typeface="Source Sans Pro"/>
              <a:cs typeface="Arial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3CDB41B-54AF-51CB-3ED9-8CB6CF69DAAC}"/>
              </a:ext>
            </a:extLst>
          </p:cNvPr>
          <p:cNvSpPr/>
          <p:nvPr/>
        </p:nvSpPr>
        <p:spPr>
          <a:xfrm>
            <a:off x="6325394" y="1908175"/>
            <a:ext cx="2928936" cy="1408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Ontology profile matching is often used to tackle the new user cold start problem (</a:t>
            </a:r>
            <a:r>
              <a:rPr lang="en-US" sz="1400" err="1">
                <a:latin typeface="Source Sans Pro"/>
                <a:cs typeface="Arial"/>
              </a:rPr>
              <a:t>Jeevamol</a:t>
            </a:r>
            <a:r>
              <a:rPr lang="en-US" sz="1400">
                <a:latin typeface="Source Sans Pro"/>
                <a:cs typeface="Arial"/>
              </a:rPr>
              <a:t> et al. 2021)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Hybrid filtering with ontology (Ibrahim et al. 2019)</a:t>
            </a:r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9A914A8F-0859-76AD-C9BC-3020539D3FA9}"/>
              </a:ext>
            </a:extLst>
          </p:cNvPr>
          <p:cNvSpPr/>
          <p:nvPr/>
        </p:nvSpPr>
        <p:spPr>
          <a:xfrm>
            <a:off x="6325394" y="4011613"/>
            <a:ext cx="3808745" cy="1448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Query-question (q-Q) matching and query-answer (q-A) matching (Sakata et al. 2019)</a:t>
            </a:r>
            <a:endParaRPr lang="en-US" sz="1400">
              <a:latin typeface="+mn-ea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Word embedding models e.g. Word2Vec and </a:t>
            </a:r>
            <a:r>
              <a:rPr lang="en-US" sz="1400" err="1">
                <a:latin typeface="Source Sans Pro"/>
                <a:cs typeface="Arial"/>
              </a:rPr>
              <a:t>GloVe</a:t>
            </a:r>
            <a:endParaRPr lang="en-US" sz="1400">
              <a:latin typeface="Source Sans Pro"/>
              <a:ea typeface="Source Sans Pro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cs typeface="Arial"/>
              </a:rPr>
              <a:t>Transformer-based models e.g. BERT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ED53501-59ED-1209-D919-E018C55ADF05}"/>
              </a:ext>
            </a:extLst>
          </p:cNvPr>
          <p:cNvSpPr/>
          <p:nvPr/>
        </p:nvSpPr>
        <p:spPr>
          <a:xfrm>
            <a:off x="4253706" y="1908174"/>
            <a:ext cx="1615280" cy="1408905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i="1">
                <a:latin typeface="Source Sans Pro"/>
                <a:cs typeface="Arial"/>
              </a:rPr>
              <a:t>Problems</a:t>
            </a:r>
            <a:endParaRPr lang="en-US" sz="1400" i="1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cs typeface="Arial"/>
              </a:rPr>
              <a:t>New user cold start problem</a:t>
            </a:r>
            <a:endParaRPr lang="en-US" sz="14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cs typeface="Arial"/>
              </a:rPr>
              <a:t>Unable to provide flexibility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4C81359F-7AA1-50E3-19C6-B6A0B9BCCB5E}"/>
              </a:ext>
            </a:extLst>
          </p:cNvPr>
          <p:cNvSpPr/>
          <p:nvPr/>
        </p:nvSpPr>
        <p:spPr>
          <a:xfrm>
            <a:off x="4253706" y="4011612"/>
            <a:ext cx="1615280" cy="1448592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i="1">
                <a:latin typeface="Source Sans Pro"/>
                <a:cs typeface="Arial"/>
              </a:rPr>
              <a:t>Problems</a:t>
            </a:r>
            <a:endParaRPr lang="en-US" sz="1400" i="1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200">
                <a:latin typeface="Source Sans Pro"/>
                <a:cs typeface="Arial"/>
              </a:rPr>
              <a:t>Each requires a different, large dataset</a:t>
            </a:r>
          </a:p>
          <a:p>
            <a:pPr marL="342900" indent="-342900">
              <a:buAutoNum type="arabicPeriod"/>
            </a:pPr>
            <a:r>
              <a:rPr lang="en-US" sz="1200">
                <a:latin typeface="Source Sans Pro"/>
                <a:cs typeface="Arial"/>
              </a:rPr>
              <a:t>The deep models do not value-add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DA83664C-1487-D5EF-675D-ECE8A28E2109}"/>
              </a:ext>
            </a:extLst>
          </p:cNvPr>
          <p:cNvSpPr/>
          <p:nvPr/>
        </p:nvSpPr>
        <p:spPr>
          <a:xfrm>
            <a:off x="9357519" y="1908174"/>
            <a:ext cx="1615280" cy="1408905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i="1">
                <a:latin typeface="Source Sans Pro"/>
                <a:cs typeface="Arial"/>
              </a:rPr>
              <a:t>Shortcomings</a:t>
            </a: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cs typeface="Arial"/>
              </a:rPr>
              <a:t>Confidential datasets</a:t>
            </a: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cs typeface="Arial"/>
              </a:rPr>
              <a:t>Long data collection period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7408D-9FEC-228A-1336-3C5CC7F032E5}"/>
              </a:ext>
            </a:extLst>
          </p:cNvPr>
          <p:cNvSpPr txBox="1"/>
          <p:nvPr/>
        </p:nvSpPr>
        <p:spPr>
          <a:xfrm>
            <a:off x="1154906" y="3639342"/>
            <a:ext cx="30559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chemeClr val="dk1"/>
                </a:solidFill>
                <a:latin typeface="Source Sans Pro"/>
                <a:ea typeface="+mn-lt"/>
                <a:cs typeface="+mn-lt"/>
              </a:rPr>
              <a:t>Interactive Recommenders</a:t>
            </a:r>
            <a:endParaRPr lang="en-US" sz="160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C4EBF-901E-8B2B-A67C-735BAB3023C1}"/>
              </a:ext>
            </a:extLst>
          </p:cNvPr>
          <p:cNvSpPr txBox="1"/>
          <p:nvPr/>
        </p:nvSpPr>
        <p:spPr>
          <a:xfrm>
            <a:off x="6262687" y="1547811"/>
            <a:ext cx="30559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chemeClr val="dk1"/>
                </a:solidFill>
                <a:latin typeface="Source Sans Pro"/>
                <a:ea typeface="+mn-lt"/>
                <a:cs typeface="+mn-lt"/>
              </a:rPr>
              <a:t>Ontology-based Recommenders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1BD7D-2110-E0C6-F046-A784FA9BF376}"/>
              </a:ext>
            </a:extLst>
          </p:cNvPr>
          <p:cNvSpPr txBox="1"/>
          <p:nvPr/>
        </p:nvSpPr>
        <p:spPr>
          <a:xfrm>
            <a:off x="6262688" y="3639342"/>
            <a:ext cx="46831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chemeClr val="dk1"/>
                </a:solidFill>
                <a:latin typeface="Source Sans Pro"/>
                <a:ea typeface="+mn-lt"/>
                <a:cs typeface="+mn-lt"/>
              </a:rPr>
              <a:t>NLP Models for Text Similarity and Relevance</a:t>
            </a:r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animBg="1"/>
      <p:bldP spid="461" grpId="0" animBg="1"/>
      <p:bldP spid="2" grpId="0"/>
      <p:bldP spid="470" grpId="0" animBg="1"/>
      <p:bldP spid="472" grpId="0" animBg="1"/>
      <p:bldP spid="473" grpId="0" animBg="1"/>
      <p:bldP spid="476" grpId="0" animBg="1"/>
      <p:bldP spid="477" grpId="0" animBg="1"/>
      <p:bldP spid="478" grpId="0" animBg="1"/>
      <p:bldP spid="480" grpId="0" animBg="1"/>
      <p:bldP spid="481" grpId="0" animBg="1"/>
      <p:bldP spid="482" grpId="0" animBg="1"/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D12EF-5D57-EEFA-D3DC-AC6461A7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graphicFrame>
        <p:nvGraphicFramePr>
          <p:cNvPr id="17" name="Diagram 17">
            <a:extLst>
              <a:ext uri="{FF2B5EF4-FFF2-40B4-BE49-F238E27FC236}">
                <a16:creationId xmlns:a16="http://schemas.microsoft.com/office/drawing/2014/main" id="{5034B04B-2DA8-98A1-1A78-FA2C33831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96317"/>
              </p:ext>
            </p:extLst>
          </p:nvPr>
        </p:nvGraphicFramePr>
        <p:xfrm>
          <a:off x="517509" y="2560637"/>
          <a:ext cx="5250209" cy="123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2" name="Diagram 342">
            <a:extLst>
              <a:ext uri="{FF2B5EF4-FFF2-40B4-BE49-F238E27FC236}">
                <a16:creationId xmlns:a16="http://schemas.microsoft.com/office/drawing/2014/main" id="{7FD745B9-F12E-4CDC-E430-2BE65D1B2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643894"/>
              </p:ext>
            </p:extLst>
          </p:nvPr>
        </p:nvGraphicFramePr>
        <p:xfrm>
          <a:off x="6427592" y="2560637"/>
          <a:ext cx="5247006" cy="123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69" name="Google Shape;524;p20">
            <a:extLst>
              <a:ext uri="{FF2B5EF4-FFF2-40B4-BE49-F238E27FC236}">
                <a16:creationId xmlns:a16="http://schemas.microsoft.com/office/drawing/2014/main" id="{1A768E9C-ADCB-82BB-CC80-AB6D048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1430" y="1857"/>
            <a:ext cx="9328800" cy="9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/>
              <a:t>Ontology-based Recommender and Q&amp;A System</a:t>
            </a:r>
          </a:p>
        </p:txBody>
      </p:sp>
      <p:sp>
        <p:nvSpPr>
          <p:cNvPr id="2571" name="TextBox 2570">
            <a:extLst>
              <a:ext uri="{FF2B5EF4-FFF2-40B4-BE49-F238E27FC236}">
                <a16:creationId xmlns:a16="http://schemas.microsoft.com/office/drawing/2014/main" id="{68A87BA7-CAB8-DEAB-FB55-678E2E4E8894}"/>
              </a:ext>
            </a:extLst>
          </p:cNvPr>
          <p:cNvSpPr txBox="1"/>
          <p:nvPr/>
        </p:nvSpPr>
        <p:spPr>
          <a:xfrm>
            <a:off x="3475733" y="883228"/>
            <a:ext cx="5244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Source Sans Pro"/>
                <a:ea typeface="+mn-lt"/>
                <a:cs typeface="+mn-lt"/>
              </a:rPr>
              <a:t>Our Model &amp; Experiment Design</a:t>
            </a:r>
            <a:endParaRPr lang="en-US" sz="2000" b="1">
              <a:latin typeface="Source Sans Pro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5F257A-6196-F993-8A4D-6E32CA755BCE}"/>
              </a:ext>
            </a:extLst>
          </p:cNvPr>
          <p:cNvSpPr/>
          <p:nvPr/>
        </p:nvSpPr>
        <p:spPr>
          <a:xfrm>
            <a:off x="519113" y="5007768"/>
            <a:ext cx="5246686" cy="42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Source Sans Pro"/>
                <a:cs typeface="Arial"/>
              </a:rPr>
              <a:t>Recommendation Database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7729C3-A1A6-7A0C-206B-FC9773C45321}"/>
              </a:ext>
            </a:extLst>
          </p:cNvPr>
          <p:cNvSpPr/>
          <p:nvPr/>
        </p:nvSpPr>
        <p:spPr>
          <a:xfrm>
            <a:off x="6428582" y="5007768"/>
            <a:ext cx="5250654" cy="42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Source Sans Pro"/>
                <a:cs typeface="Arial"/>
              </a:rPr>
              <a:t>Q&amp;A Database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B62FF-A0C4-B661-FE16-0637B7E89D78}"/>
              </a:ext>
            </a:extLst>
          </p:cNvPr>
          <p:cNvSpPr/>
          <p:nvPr/>
        </p:nvSpPr>
        <p:spPr>
          <a:xfrm>
            <a:off x="519113" y="4436268"/>
            <a:ext cx="980280" cy="488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Source Sans Pro"/>
              </a:rPr>
              <a:t>HKU info profile</a:t>
            </a:r>
            <a:endParaRPr lang="en-US" sz="100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925586-B20A-5D45-7135-4A3D03200EDF}"/>
              </a:ext>
            </a:extLst>
          </p:cNvPr>
          <p:cNvSpPr/>
          <p:nvPr/>
        </p:nvSpPr>
        <p:spPr>
          <a:xfrm>
            <a:off x="519112" y="3876674"/>
            <a:ext cx="980280" cy="492124"/>
          </a:xfrm>
          <a:prstGeom prst="ellipse">
            <a:avLst/>
          </a:prstGeom>
          <a:solidFill>
            <a:srgbClr val="C29CF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latin typeface="Source Sans Pro"/>
              </a:rPr>
              <a:t>Student profile</a:t>
            </a:r>
            <a:endParaRPr lang="en-US" sz="1000">
              <a:latin typeface="Source Sans Pro"/>
              <a:ea typeface="Source Sans Pro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40449C3-3671-F0FD-7A9D-4E11DB60AA93}"/>
              </a:ext>
            </a:extLst>
          </p:cNvPr>
          <p:cNvSpPr/>
          <p:nvPr/>
        </p:nvSpPr>
        <p:spPr>
          <a:xfrm>
            <a:off x="1530889" y="4242371"/>
            <a:ext cx="726282" cy="3373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Source Sans Pro"/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21C87C-A7EC-12F3-A1F2-48D8D58D06A4}"/>
              </a:ext>
            </a:extLst>
          </p:cNvPr>
          <p:cNvSpPr txBox="1"/>
          <p:nvPr/>
        </p:nvSpPr>
        <p:spPr>
          <a:xfrm>
            <a:off x="1448593" y="4117577"/>
            <a:ext cx="7044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Source Sans Pro"/>
                <a:ea typeface="+mn-lt"/>
                <a:cs typeface="+mn-lt"/>
              </a:rPr>
              <a:t>matching</a:t>
            </a:r>
            <a:endParaRPr lang="en-US" sz="1000">
              <a:latin typeface="Source Sans Pr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9C695-6AAF-D1DF-0027-138C3EC890BC}"/>
              </a:ext>
            </a:extLst>
          </p:cNvPr>
          <p:cNvSpPr/>
          <p:nvPr/>
        </p:nvSpPr>
        <p:spPr>
          <a:xfrm>
            <a:off x="2309021" y="4233863"/>
            <a:ext cx="1317623" cy="345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latin typeface="Source Sans Pro"/>
                <a:ea typeface="Source Sans Pro"/>
                <a:cs typeface="Arial"/>
              </a:rPr>
              <a:t>Top Profile Match</a:t>
            </a:r>
            <a:endParaRPr lang="en-US"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3ED4A-F1A1-C1F6-AFA4-78B926E253CE}"/>
              </a:ext>
            </a:extLst>
          </p:cNvPr>
          <p:cNvSpPr/>
          <p:nvPr/>
        </p:nvSpPr>
        <p:spPr>
          <a:xfrm>
            <a:off x="3781427" y="4237830"/>
            <a:ext cx="654843" cy="345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latin typeface="Source Sans Pro"/>
                <a:ea typeface="Source Sans Pro"/>
                <a:cs typeface="Arial"/>
              </a:rPr>
              <a:t>CBF/CF</a:t>
            </a:r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24A6A4-E07D-56A4-11CC-FE484466C38A}"/>
              </a:ext>
            </a:extLst>
          </p:cNvPr>
          <p:cNvSpPr txBox="1"/>
          <p:nvPr/>
        </p:nvSpPr>
        <p:spPr>
          <a:xfrm>
            <a:off x="3520280" y="4284264"/>
            <a:ext cx="3591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Source Sans Pro"/>
                <a:ea typeface="+mn-lt"/>
                <a:cs typeface="+mn-lt"/>
              </a:rPr>
              <a:t>+</a:t>
            </a:r>
            <a:endParaRPr lang="en-US" sz="1000">
              <a:latin typeface="Source Sans Pro"/>
              <a:ea typeface="Source Sans Pr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675B7C-C286-3749-7784-4375688F9E86}"/>
              </a:ext>
            </a:extLst>
          </p:cNvPr>
          <p:cNvSpPr txBox="1"/>
          <p:nvPr/>
        </p:nvSpPr>
        <p:spPr>
          <a:xfrm>
            <a:off x="4345781" y="4284263"/>
            <a:ext cx="3591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Source Sans Pro"/>
                <a:ea typeface="+mn-lt"/>
                <a:cs typeface="+mn-lt"/>
              </a:rPr>
              <a:t>=</a:t>
            </a:r>
            <a:endParaRPr lang="en-US" sz="1000">
              <a:latin typeface="Arial"/>
              <a:ea typeface="Source Sans Pro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54609D-D5CA-216D-E70C-56BB7A740DBA}"/>
              </a:ext>
            </a:extLst>
          </p:cNvPr>
          <p:cNvSpPr/>
          <p:nvPr/>
        </p:nvSpPr>
        <p:spPr>
          <a:xfrm>
            <a:off x="4618832" y="4233861"/>
            <a:ext cx="1142998" cy="349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Source Sans Pro"/>
                <a:ea typeface="Source Sans Pro"/>
                <a:cs typeface="Arial"/>
              </a:rPr>
              <a:t>Final Recommendation</a:t>
            </a:r>
          </a:p>
        </p:txBody>
      </p:sp>
      <p:sp>
        <p:nvSpPr>
          <p:cNvPr id="3109" name="Oval 3108">
            <a:extLst>
              <a:ext uri="{FF2B5EF4-FFF2-40B4-BE49-F238E27FC236}">
                <a16:creationId xmlns:a16="http://schemas.microsoft.com/office/drawing/2014/main" id="{B8B8E574-CEA0-AC44-8F67-F9B28C4D6745}"/>
              </a:ext>
            </a:extLst>
          </p:cNvPr>
          <p:cNvSpPr/>
          <p:nvPr/>
        </p:nvSpPr>
        <p:spPr>
          <a:xfrm>
            <a:off x="6428581" y="4436268"/>
            <a:ext cx="1146967" cy="488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Source Sans Pro"/>
              </a:rPr>
              <a:t>Questions &amp; Answers</a:t>
            </a:r>
            <a:endParaRPr lang="en-US" sz="100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3110" name="Oval 3109">
            <a:extLst>
              <a:ext uri="{FF2B5EF4-FFF2-40B4-BE49-F238E27FC236}">
                <a16:creationId xmlns:a16="http://schemas.microsoft.com/office/drawing/2014/main" id="{188B411C-E90A-968E-8FC7-14DEAAE0B977}"/>
              </a:ext>
            </a:extLst>
          </p:cNvPr>
          <p:cNvSpPr/>
          <p:nvPr/>
        </p:nvSpPr>
        <p:spPr>
          <a:xfrm>
            <a:off x="6511924" y="3876674"/>
            <a:ext cx="980280" cy="492124"/>
          </a:xfrm>
          <a:prstGeom prst="ellipse">
            <a:avLst/>
          </a:prstGeom>
          <a:solidFill>
            <a:srgbClr val="C29CF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latin typeface="Source Sans Pro"/>
              </a:rPr>
              <a:t>Student query</a:t>
            </a:r>
            <a:endParaRPr lang="en-US" sz="1000">
              <a:latin typeface="Source Sans Pro"/>
              <a:ea typeface="Source Sans Pro"/>
            </a:endParaRPr>
          </a:p>
        </p:txBody>
      </p:sp>
      <p:sp>
        <p:nvSpPr>
          <p:cNvPr id="3111" name="Arrow: Right 3110">
            <a:extLst>
              <a:ext uri="{FF2B5EF4-FFF2-40B4-BE49-F238E27FC236}">
                <a16:creationId xmlns:a16="http://schemas.microsoft.com/office/drawing/2014/main" id="{2485DEA1-CFC9-6D08-D6BB-87D51A01CEC9}"/>
              </a:ext>
            </a:extLst>
          </p:cNvPr>
          <p:cNvSpPr/>
          <p:nvPr/>
        </p:nvSpPr>
        <p:spPr>
          <a:xfrm>
            <a:off x="7499888" y="4242371"/>
            <a:ext cx="726282" cy="3373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Source Sans Pro"/>
              <a:cs typeface="Arial"/>
            </a:endParaRPr>
          </a:p>
        </p:txBody>
      </p:sp>
      <p:sp>
        <p:nvSpPr>
          <p:cNvPr id="3112" name="TextBox 3111">
            <a:extLst>
              <a:ext uri="{FF2B5EF4-FFF2-40B4-BE49-F238E27FC236}">
                <a16:creationId xmlns:a16="http://schemas.microsoft.com/office/drawing/2014/main" id="{2A77BCB5-517D-5063-1BFA-FC1699AD6A4D}"/>
              </a:ext>
            </a:extLst>
          </p:cNvPr>
          <p:cNvSpPr txBox="1"/>
          <p:nvPr/>
        </p:nvSpPr>
        <p:spPr>
          <a:xfrm>
            <a:off x="7417592" y="4117577"/>
            <a:ext cx="7044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Source Sans Pro"/>
                <a:ea typeface="+mn-lt"/>
                <a:cs typeface="+mn-lt"/>
              </a:rPr>
              <a:t>matching</a:t>
            </a:r>
            <a:endParaRPr lang="en-US" sz="1000">
              <a:latin typeface="Source Sans Pro"/>
            </a:endParaRPr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E007C469-E044-0A06-C6AA-4ED4E918A046}"/>
              </a:ext>
            </a:extLst>
          </p:cNvPr>
          <p:cNvSpPr/>
          <p:nvPr/>
        </p:nvSpPr>
        <p:spPr>
          <a:xfrm>
            <a:off x="8278020" y="4233863"/>
            <a:ext cx="1071561" cy="345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latin typeface="Source Sans Pro"/>
                <a:ea typeface="Source Sans Pro"/>
                <a:cs typeface="Arial"/>
              </a:rPr>
              <a:t>q-Q similarity</a:t>
            </a:r>
          </a:p>
        </p:txBody>
      </p:sp>
      <p:sp>
        <p:nvSpPr>
          <p:cNvPr id="3115" name="TextBox 3114">
            <a:extLst>
              <a:ext uri="{FF2B5EF4-FFF2-40B4-BE49-F238E27FC236}">
                <a16:creationId xmlns:a16="http://schemas.microsoft.com/office/drawing/2014/main" id="{6F91920E-0624-AC18-30F3-B96C09B2C416}"/>
              </a:ext>
            </a:extLst>
          </p:cNvPr>
          <p:cNvSpPr txBox="1"/>
          <p:nvPr/>
        </p:nvSpPr>
        <p:spPr>
          <a:xfrm>
            <a:off x="9263060" y="4284264"/>
            <a:ext cx="3591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Source Sans Pro"/>
                <a:ea typeface="+mn-lt"/>
                <a:cs typeface="+mn-lt"/>
              </a:rPr>
              <a:t>+</a:t>
            </a:r>
            <a:endParaRPr lang="en-US" sz="1000">
              <a:latin typeface="Source Sans Pro"/>
              <a:ea typeface="Source Sans Pro"/>
            </a:endParaRPr>
          </a:p>
        </p:txBody>
      </p:sp>
      <p:sp>
        <p:nvSpPr>
          <p:cNvPr id="3116" name="TextBox 3115">
            <a:extLst>
              <a:ext uri="{FF2B5EF4-FFF2-40B4-BE49-F238E27FC236}">
                <a16:creationId xmlns:a16="http://schemas.microsoft.com/office/drawing/2014/main" id="{2CAA3377-E2A9-E3AE-F652-DEAC3D5C3F41}"/>
              </a:ext>
            </a:extLst>
          </p:cNvPr>
          <p:cNvSpPr txBox="1"/>
          <p:nvPr/>
        </p:nvSpPr>
        <p:spPr>
          <a:xfrm>
            <a:off x="10517187" y="4284263"/>
            <a:ext cx="3591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Source Sans Pro"/>
                <a:ea typeface="+mn-lt"/>
                <a:cs typeface="+mn-lt"/>
              </a:rPr>
              <a:t>=</a:t>
            </a:r>
            <a:endParaRPr lang="en-US" sz="1000">
              <a:latin typeface="Arial"/>
              <a:ea typeface="Source Sans Pro"/>
              <a:cs typeface="Arial"/>
            </a:endParaRPr>
          </a:p>
        </p:txBody>
      </p:sp>
      <p:sp>
        <p:nvSpPr>
          <p:cNvPr id="3117" name="Rectangle 3116">
            <a:extLst>
              <a:ext uri="{FF2B5EF4-FFF2-40B4-BE49-F238E27FC236}">
                <a16:creationId xmlns:a16="http://schemas.microsoft.com/office/drawing/2014/main" id="{DBADA61E-7987-C834-6C65-F1E82C353EC8}"/>
              </a:ext>
            </a:extLst>
          </p:cNvPr>
          <p:cNvSpPr/>
          <p:nvPr/>
        </p:nvSpPr>
        <p:spPr>
          <a:xfrm>
            <a:off x="10790237" y="4237829"/>
            <a:ext cx="885029" cy="3413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Source Sans Pro"/>
                <a:ea typeface="Source Sans Pro"/>
                <a:cs typeface="Arial"/>
              </a:rPr>
              <a:t>Final Answer</a:t>
            </a:r>
          </a:p>
        </p:txBody>
      </p:sp>
      <p:sp>
        <p:nvSpPr>
          <p:cNvPr id="3149" name="Rectangle 3148">
            <a:extLst>
              <a:ext uri="{FF2B5EF4-FFF2-40B4-BE49-F238E27FC236}">
                <a16:creationId xmlns:a16="http://schemas.microsoft.com/office/drawing/2014/main" id="{1EE7AEFC-6EEB-64C5-4E58-16DDF1117523}"/>
              </a:ext>
            </a:extLst>
          </p:cNvPr>
          <p:cNvSpPr/>
          <p:nvPr/>
        </p:nvSpPr>
        <p:spPr>
          <a:xfrm>
            <a:off x="9540083" y="4233864"/>
            <a:ext cx="1071561" cy="345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latin typeface="Source Sans Pro"/>
                <a:ea typeface="Source Sans Pro"/>
                <a:cs typeface="Arial"/>
              </a:rPr>
              <a:t>q-A relevance</a:t>
            </a:r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B763EF5C-3819-9A6D-1D2F-534B2483BA02}"/>
              </a:ext>
            </a:extLst>
          </p:cNvPr>
          <p:cNvSpPr/>
          <p:nvPr/>
        </p:nvSpPr>
        <p:spPr>
          <a:xfrm>
            <a:off x="4810919" y="1612105"/>
            <a:ext cx="2567779" cy="349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atin typeface="Source Sans Pro"/>
                <a:ea typeface="Source Sans Pro"/>
                <a:cs typeface="Arial"/>
              </a:rPr>
              <a:t>Chatbot</a:t>
            </a:r>
            <a:endParaRPr lang="en-US"/>
          </a:p>
        </p:txBody>
      </p:sp>
      <p:sp>
        <p:nvSpPr>
          <p:cNvPr id="3184" name="Arrow: Up-Down 3183">
            <a:extLst>
              <a:ext uri="{FF2B5EF4-FFF2-40B4-BE49-F238E27FC236}">
                <a16:creationId xmlns:a16="http://schemas.microsoft.com/office/drawing/2014/main" id="{C4FC9B6B-20B7-AD6A-B245-19C5D0322C15}"/>
              </a:ext>
            </a:extLst>
          </p:cNvPr>
          <p:cNvSpPr/>
          <p:nvPr/>
        </p:nvSpPr>
        <p:spPr>
          <a:xfrm rot="1620000">
            <a:off x="5005870" y="2017259"/>
            <a:ext cx="234157" cy="49212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5" name="Arrow: Up-Down 3184">
            <a:extLst>
              <a:ext uri="{FF2B5EF4-FFF2-40B4-BE49-F238E27FC236}">
                <a16:creationId xmlns:a16="http://schemas.microsoft.com/office/drawing/2014/main" id="{966F2876-CBB0-AFE8-A5BE-C7743C0CF8BA}"/>
              </a:ext>
            </a:extLst>
          </p:cNvPr>
          <p:cNvSpPr/>
          <p:nvPr/>
        </p:nvSpPr>
        <p:spPr>
          <a:xfrm rot="9300000">
            <a:off x="6883088" y="2017258"/>
            <a:ext cx="234157" cy="49212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342" grpId="0">
        <p:bldAsOne/>
      </p:bldGraphic>
      <p:bldP spid="39" grpId="0" animBg="1"/>
      <p:bldP spid="40" grpId="0" animBg="1"/>
      <p:bldP spid="41" grpId="0" animBg="1"/>
      <p:bldP spid="43" grpId="0" animBg="1"/>
      <p:bldP spid="44" grpId="0" animBg="1"/>
      <p:bldP spid="46" grpId="0"/>
      <p:bldP spid="15" grpId="0" animBg="1"/>
      <p:bldP spid="18" grpId="0" animBg="1"/>
      <p:bldP spid="47" grpId="0"/>
      <p:bldP spid="48" grpId="0"/>
      <p:bldP spid="49" grpId="0" animBg="1"/>
      <p:bldP spid="3109" grpId="0" animBg="1"/>
      <p:bldP spid="3110" grpId="0" animBg="1"/>
      <p:bldP spid="3111" grpId="0" animBg="1"/>
      <p:bldP spid="3112" grpId="0"/>
      <p:bldP spid="3113" grpId="0" animBg="1"/>
      <p:bldP spid="3115" grpId="0"/>
      <p:bldP spid="3116" grpId="0"/>
      <p:bldP spid="3117" grpId="0" animBg="1"/>
      <p:bldP spid="3149" grpId="0" animBg="1"/>
      <p:bldP spid="3161" grpId="0" animBg="1"/>
      <p:bldP spid="3184" grpId="0" animBg="1"/>
      <p:bldP spid="31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D12EF-5D57-EEFA-D3DC-AC6461A7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2569" name="Google Shape;524;p20">
            <a:extLst>
              <a:ext uri="{FF2B5EF4-FFF2-40B4-BE49-F238E27FC236}">
                <a16:creationId xmlns:a16="http://schemas.microsoft.com/office/drawing/2014/main" id="{1A768E9C-ADCB-82BB-CC80-AB6D048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1430" y="1857"/>
            <a:ext cx="9328800" cy="9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/>
              <a:t>Ontology-based Recommender and Q&amp;A System</a:t>
            </a:r>
          </a:p>
        </p:txBody>
      </p:sp>
      <p:sp>
        <p:nvSpPr>
          <p:cNvPr id="2571" name="TextBox 2570">
            <a:extLst>
              <a:ext uri="{FF2B5EF4-FFF2-40B4-BE49-F238E27FC236}">
                <a16:creationId xmlns:a16="http://schemas.microsoft.com/office/drawing/2014/main" id="{68A87BA7-CAB8-DEAB-FB55-678E2E4E8894}"/>
              </a:ext>
            </a:extLst>
          </p:cNvPr>
          <p:cNvSpPr txBox="1"/>
          <p:nvPr/>
        </p:nvSpPr>
        <p:spPr>
          <a:xfrm>
            <a:off x="3475733" y="883228"/>
            <a:ext cx="5244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Source Sans Pro"/>
                <a:ea typeface="+mn-lt"/>
                <a:cs typeface="+mn-lt"/>
              </a:rPr>
              <a:t>Preliminary Results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2A1B0-E5B8-E0AE-1593-82D564FEC4D7}"/>
              </a:ext>
            </a:extLst>
          </p:cNvPr>
          <p:cNvGrpSpPr/>
          <p:nvPr/>
        </p:nvGrpSpPr>
        <p:grpSpPr>
          <a:xfrm>
            <a:off x="681922" y="1514038"/>
            <a:ext cx="4611982" cy="4047795"/>
            <a:chOff x="681922" y="1514038"/>
            <a:chExt cx="4611982" cy="4047795"/>
          </a:xfrm>
        </p:grpSpPr>
        <p:sp>
          <p:nvSpPr>
            <p:cNvPr id="4" name="Google Shape;832;p42">
              <a:extLst>
                <a:ext uri="{FF2B5EF4-FFF2-40B4-BE49-F238E27FC236}">
                  <a16:creationId xmlns:a16="http://schemas.microsoft.com/office/drawing/2014/main" id="{786C9DEB-D274-875B-2747-349BC59B09E1}"/>
                </a:ext>
              </a:extLst>
            </p:cNvPr>
            <p:cNvSpPr/>
            <p:nvPr/>
          </p:nvSpPr>
          <p:spPr>
            <a:xfrm>
              <a:off x="681922" y="1514038"/>
              <a:ext cx="4611982" cy="404779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828800" bIns="121900" anchor="t" anchorCtr="0">
              <a:noAutofit/>
            </a:bodyPr>
            <a:lstStyle/>
            <a:p>
              <a:pPr>
                <a:spcBef>
                  <a:spcPts val="800"/>
                </a:spcBef>
                <a:spcAft>
                  <a:spcPts val="800"/>
                </a:spcAft>
              </a:pPr>
              <a:endParaRPr lang="en" sz="1600" b="1">
                <a:solidFill>
                  <a:schemeClr val="dk1"/>
                </a:solidFill>
                <a:latin typeface="Source Sans Pro"/>
                <a:cs typeface="Arial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549EC1-CACF-2B2A-4268-A7D1B8FEB1E1}"/>
                </a:ext>
              </a:extLst>
            </p:cNvPr>
            <p:cNvSpPr txBox="1"/>
            <p:nvPr/>
          </p:nvSpPr>
          <p:spPr>
            <a:xfrm>
              <a:off x="1085208" y="1601422"/>
              <a:ext cx="38039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Source Sans Pro"/>
                  <a:cs typeface="Arial"/>
                </a:rPr>
                <a:t>Ontology-based Recommender</a:t>
              </a:r>
            </a:p>
          </p:txBody>
        </p:sp>
      </p:grpSp>
      <p:grpSp>
        <p:nvGrpSpPr>
          <p:cNvPr id="2818" name="Group 2817">
            <a:extLst>
              <a:ext uri="{FF2B5EF4-FFF2-40B4-BE49-F238E27FC236}">
                <a16:creationId xmlns:a16="http://schemas.microsoft.com/office/drawing/2014/main" id="{94CC68E2-C210-D3A4-4D58-6AA99BFDE37B}"/>
              </a:ext>
            </a:extLst>
          </p:cNvPr>
          <p:cNvGrpSpPr/>
          <p:nvPr/>
        </p:nvGrpSpPr>
        <p:grpSpPr>
          <a:xfrm>
            <a:off x="788987" y="2047081"/>
            <a:ext cx="4421188" cy="2349499"/>
            <a:chOff x="788987" y="2047081"/>
            <a:chExt cx="5068093" cy="2349499"/>
          </a:xfrm>
        </p:grpSpPr>
        <p:sp>
          <p:nvSpPr>
            <p:cNvPr id="2686" name="Rectangle 2685">
              <a:extLst>
                <a:ext uri="{FF2B5EF4-FFF2-40B4-BE49-F238E27FC236}">
                  <a16:creationId xmlns:a16="http://schemas.microsoft.com/office/drawing/2014/main" id="{EA700529-B233-D4E9-CCE6-84E6D8371F57}"/>
                </a:ext>
              </a:extLst>
            </p:cNvPr>
            <p:cNvSpPr/>
            <p:nvPr/>
          </p:nvSpPr>
          <p:spPr>
            <a:xfrm>
              <a:off x="788987" y="2047081"/>
              <a:ext cx="5068093" cy="2349499"/>
            </a:xfrm>
            <a:prstGeom prst="rect">
              <a:avLst/>
            </a:prstGeom>
            <a:solidFill>
              <a:srgbClr val="499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4050B1-BC26-45E1-4D24-6F84CC34E3D5}"/>
                </a:ext>
              </a:extLst>
            </p:cNvPr>
            <p:cNvSpPr txBox="1"/>
            <p:nvPr/>
          </p:nvSpPr>
          <p:spPr>
            <a:xfrm>
              <a:off x="833541" y="2048129"/>
              <a:ext cx="206607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  <a:latin typeface="Source Sans Pro"/>
                  <a:cs typeface="Arial"/>
                </a:rPr>
                <a:t>Current Progress</a:t>
              </a:r>
              <a:endParaRPr lang="en-US"/>
            </a:p>
          </p:txBody>
        </p:sp>
      </p:grpSp>
      <p:graphicFrame>
        <p:nvGraphicFramePr>
          <p:cNvPr id="63" name="Diagram 17">
            <a:extLst>
              <a:ext uri="{FF2B5EF4-FFF2-40B4-BE49-F238E27FC236}">
                <a16:creationId xmlns:a16="http://schemas.microsoft.com/office/drawing/2014/main" id="{C2110841-527C-00DF-A834-7B8CA3FCB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093627"/>
              </p:ext>
            </p:extLst>
          </p:nvPr>
        </p:nvGraphicFramePr>
        <p:xfrm>
          <a:off x="894540" y="2377545"/>
          <a:ext cx="4245322" cy="956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26" name="Group 2825">
            <a:extLst>
              <a:ext uri="{FF2B5EF4-FFF2-40B4-BE49-F238E27FC236}">
                <a16:creationId xmlns:a16="http://schemas.microsoft.com/office/drawing/2014/main" id="{D2273834-BA39-0E82-1911-DFD2699436D3}"/>
              </a:ext>
            </a:extLst>
          </p:cNvPr>
          <p:cNvGrpSpPr/>
          <p:nvPr/>
        </p:nvGrpSpPr>
        <p:grpSpPr>
          <a:xfrm>
            <a:off x="788986" y="4487863"/>
            <a:ext cx="4421188" cy="968374"/>
            <a:chOff x="788987" y="2047081"/>
            <a:chExt cx="5068093" cy="2716954"/>
          </a:xfrm>
        </p:grpSpPr>
        <p:sp>
          <p:nvSpPr>
            <p:cNvPr id="2827" name="Rectangle 2826">
              <a:extLst>
                <a:ext uri="{FF2B5EF4-FFF2-40B4-BE49-F238E27FC236}">
                  <a16:creationId xmlns:a16="http://schemas.microsoft.com/office/drawing/2014/main" id="{1E591CD8-41A5-48C7-90E9-D9DD8E1614BC}"/>
                </a:ext>
              </a:extLst>
            </p:cNvPr>
            <p:cNvSpPr/>
            <p:nvPr/>
          </p:nvSpPr>
          <p:spPr>
            <a:xfrm>
              <a:off x="788987" y="2047081"/>
              <a:ext cx="5068093" cy="2716954"/>
            </a:xfrm>
            <a:prstGeom prst="rect">
              <a:avLst/>
            </a:prstGeom>
            <a:solidFill>
              <a:srgbClr val="499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8" name="TextBox 2827">
              <a:extLst>
                <a:ext uri="{FF2B5EF4-FFF2-40B4-BE49-F238E27FC236}">
                  <a16:creationId xmlns:a16="http://schemas.microsoft.com/office/drawing/2014/main" id="{583C2C2F-9142-BE5D-8560-22197B3B13C5}"/>
                </a:ext>
              </a:extLst>
            </p:cNvPr>
            <p:cNvSpPr txBox="1"/>
            <p:nvPr/>
          </p:nvSpPr>
          <p:spPr>
            <a:xfrm>
              <a:off x="833541" y="2048130"/>
              <a:ext cx="1533784" cy="8635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  <a:latin typeface="Source Sans Pro"/>
                  <a:cs typeface="Arial"/>
                </a:rPr>
                <a:t>Next Steps</a:t>
              </a:r>
              <a:endParaRPr lang="en-US"/>
            </a:p>
          </p:txBody>
        </p:sp>
      </p:grpSp>
      <p:graphicFrame>
        <p:nvGraphicFramePr>
          <p:cNvPr id="2829" name="Diagram 2829">
            <a:extLst>
              <a:ext uri="{FF2B5EF4-FFF2-40B4-BE49-F238E27FC236}">
                <a16:creationId xmlns:a16="http://schemas.microsoft.com/office/drawing/2014/main" id="{F8FD55DC-22FF-34B6-6A39-262043E3A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623754"/>
              </p:ext>
            </p:extLst>
          </p:nvPr>
        </p:nvGraphicFramePr>
        <p:xfrm>
          <a:off x="957250" y="4856573"/>
          <a:ext cx="4119901" cy="43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06DCEEF-C894-C616-A2F8-F8EBC0A8339C}"/>
              </a:ext>
            </a:extLst>
          </p:cNvPr>
          <p:cNvGrpSpPr/>
          <p:nvPr/>
        </p:nvGrpSpPr>
        <p:grpSpPr>
          <a:xfrm>
            <a:off x="5460569" y="1515668"/>
            <a:ext cx="6052638" cy="4047795"/>
            <a:chOff x="5460569" y="1515668"/>
            <a:chExt cx="6052638" cy="4047795"/>
          </a:xfrm>
        </p:grpSpPr>
        <p:sp>
          <p:nvSpPr>
            <p:cNvPr id="9" name="Google Shape;832;p42">
              <a:extLst>
                <a:ext uri="{FF2B5EF4-FFF2-40B4-BE49-F238E27FC236}">
                  <a16:creationId xmlns:a16="http://schemas.microsoft.com/office/drawing/2014/main" id="{A9BEEE20-23ED-7C01-4C5D-2839F030BDA8}"/>
                </a:ext>
              </a:extLst>
            </p:cNvPr>
            <p:cNvSpPr/>
            <p:nvPr/>
          </p:nvSpPr>
          <p:spPr>
            <a:xfrm>
              <a:off x="5460569" y="1515668"/>
              <a:ext cx="6052638" cy="404779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828800" bIns="121900" anchor="t" anchorCtr="0">
              <a:noAutofit/>
            </a:bodyPr>
            <a:lstStyle/>
            <a:p>
              <a:pPr>
                <a:spcBef>
                  <a:spcPts val="800"/>
                </a:spcBef>
                <a:spcAft>
                  <a:spcPts val="800"/>
                </a:spcAft>
              </a:pPr>
              <a:endParaRPr lang="en" sz="1600" b="1">
                <a:solidFill>
                  <a:schemeClr val="dk1"/>
                </a:solidFill>
                <a:latin typeface="Source Sans Pro"/>
                <a:ea typeface="Source Sans Pro"/>
                <a:cs typeface="Arial"/>
              </a:endParaRPr>
            </a:p>
          </p:txBody>
        </p:sp>
        <p:sp>
          <p:nvSpPr>
            <p:cNvPr id="3336" name="TextBox 3335">
              <a:extLst>
                <a:ext uri="{FF2B5EF4-FFF2-40B4-BE49-F238E27FC236}">
                  <a16:creationId xmlns:a16="http://schemas.microsoft.com/office/drawing/2014/main" id="{8F4B3488-B967-73B4-95A8-37284FE2E6A3}"/>
                </a:ext>
              </a:extLst>
            </p:cNvPr>
            <p:cNvSpPr txBox="1"/>
            <p:nvPr/>
          </p:nvSpPr>
          <p:spPr>
            <a:xfrm>
              <a:off x="6296178" y="1601422"/>
              <a:ext cx="43039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Source Sans Pro"/>
                  <a:cs typeface="Arial"/>
                </a:rPr>
                <a:t>Q&amp;A System</a:t>
              </a:r>
              <a:endParaRPr lang="en-US">
                <a:cs typeface="Arial"/>
              </a:endParaRPr>
            </a:p>
          </p:txBody>
        </p:sp>
      </p:grpSp>
      <p:grpSp>
        <p:nvGrpSpPr>
          <p:cNvPr id="3337" name="Group 3336">
            <a:extLst>
              <a:ext uri="{FF2B5EF4-FFF2-40B4-BE49-F238E27FC236}">
                <a16:creationId xmlns:a16="http://schemas.microsoft.com/office/drawing/2014/main" id="{CB2FF19F-ECD4-3F62-B2AB-0E8DAD396D4F}"/>
              </a:ext>
            </a:extLst>
          </p:cNvPr>
          <p:cNvGrpSpPr/>
          <p:nvPr/>
        </p:nvGrpSpPr>
        <p:grpSpPr>
          <a:xfrm>
            <a:off x="5551486" y="2047081"/>
            <a:ext cx="5853906" cy="2349499"/>
            <a:chOff x="788987" y="2047081"/>
            <a:chExt cx="5068093" cy="2349499"/>
          </a:xfrm>
        </p:grpSpPr>
        <p:sp>
          <p:nvSpPr>
            <p:cNvPr id="3338" name="Rectangle 3337">
              <a:extLst>
                <a:ext uri="{FF2B5EF4-FFF2-40B4-BE49-F238E27FC236}">
                  <a16:creationId xmlns:a16="http://schemas.microsoft.com/office/drawing/2014/main" id="{752DB2AB-D07F-7642-B329-817426918FC0}"/>
                </a:ext>
              </a:extLst>
            </p:cNvPr>
            <p:cNvSpPr/>
            <p:nvPr/>
          </p:nvSpPr>
          <p:spPr>
            <a:xfrm>
              <a:off x="788987" y="2047081"/>
              <a:ext cx="5068093" cy="2349499"/>
            </a:xfrm>
            <a:prstGeom prst="rect">
              <a:avLst/>
            </a:prstGeom>
            <a:solidFill>
              <a:srgbClr val="499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9" name="TextBox 3338">
              <a:extLst>
                <a:ext uri="{FF2B5EF4-FFF2-40B4-BE49-F238E27FC236}">
                  <a16:creationId xmlns:a16="http://schemas.microsoft.com/office/drawing/2014/main" id="{B6B30FB4-7605-DF12-EDFC-B086D81CBFB6}"/>
                </a:ext>
              </a:extLst>
            </p:cNvPr>
            <p:cNvSpPr txBox="1"/>
            <p:nvPr/>
          </p:nvSpPr>
          <p:spPr>
            <a:xfrm>
              <a:off x="802617" y="2048129"/>
              <a:ext cx="153378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  <a:latin typeface="Source Sans Pro"/>
                  <a:cs typeface="Arial"/>
                </a:rPr>
                <a:t>Current Progress</a:t>
              </a:r>
              <a:endParaRPr lang="en-US"/>
            </a:p>
          </p:txBody>
        </p:sp>
      </p:grpSp>
      <p:sp>
        <p:nvSpPr>
          <p:cNvPr id="3583" name="Rectangle 3582">
            <a:extLst>
              <a:ext uri="{FF2B5EF4-FFF2-40B4-BE49-F238E27FC236}">
                <a16:creationId xmlns:a16="http://schemas.microsoft.com/office/drawing/2014/main" id="{8DF30880-9CB8-B643-BC9B-AB30C98A31CF}"/>
              </a:ext>
            </a:extLst>
          </p:cNvPr>
          <p:cNvSpPr/>
          <p:nvPr/>
        </p:nvSpPr>
        <p:spPr>
          <a:xfrm>
            <a:off x="6750049" y="2376488"/>
            <a:ext cx="1623217" cy="1912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3597" name="Rectangle 3596">
            <a:extLst>
              <a:ext uri="{FF2B5EF4-FFF2-40B4-BE49-F238E27FC236}">
                <a16:creationId xmlns:a16="http://schemas.microsoft.com/office/drawing/2014/main" id="{56C13591-BAA5-F136-E686-8DED63AA576F}"/>
              </a:ext>
            </a:extLst>
          </p:cNvPr>
          <p:cNvSpPr/>
          <p:nvPr/>
        </p:nvSpPr>
        <p:spPr>
          <a:xfrm>
            <a:off x="8448674" y="2376488"/>
            <a:ext cx="2865434" cy="1912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3608" name="TextBox 3607">
            <a:extLst>
              <a:ext uri="{FF2B5EF4-FFF2-40B4-BE49-F238E27FC236}">
                <a16:creationId xmlns:a16="http://schemas.microsoft.com/office/drawing/2014/main" id="{D725D278-21AE-5387-0F1E-A13388D2430A}"/>
              </a:ext>
            </a:extLst>
          </p:cNvPr>
          <p:cNvSpPr txBox="1"/>
          <p:nvPr/>
        </p:nvSpPr>
        <p:spPr>
          <a:xfrm>
            <a:off x="8478522" y="2422802"/>
            <a:ext cx="28014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Source Sans Pro"/>
                <a:cs typeface="Arial"/>
              </a:rPr>
              <a:t>Query-Answer (q-A) Relevance</a:t>
            </a:r>
          </a:p>
          <a:p>
            <a:pPr algn="ctr"/>
            <a:endParaRPr lang="en-US" sz="1000" b="1">
              <a:latin typeface="Source Sans Pro"/>
              <a:ea typeface="Source Sans Pro"/>
              <a:cs typeface="Arial"/>
            </a:endParaRPr>
          </a:p>
        </p:txBody>
      </p:sp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BFBE4983-3CAD-6FAF-CF00-5447B08C5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34766"/>
              </p:ext>
            </p:extLst>
          </p:nvPr>
        </p:nvGraphicFramePr>
        <p:xfrm>
          <a:off x="8524875" y="2778123"/>
          <a:ext cx="2720570" cy="143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7">
                  <a:extLst>
                    <a:ext uri="{9D8B030D-6E8A-4147-A177-3AD203B41FA5}">
                      <a16:colId xmlns:a16="http://schemas.microsoft.com/office/drawing/2014/main" val="1164674595"/>
                    </a:ext>
                  </a:extLst>
                </a:gridCol>
                <a:gridCol w="912903">
                  <a:extLst>
                    <a:ext uri="{9D8B030D-6E8A-4147-A177-3AD203B41FA5}">
                      <a16:colId xmlns:a16="http://schemas.microsoft.com/office/drawing/2014/main" val="3531055694"/>
                    </a:ext>
                  </a:extLst>
                </a:gridCol>
                <a:gridCol w="616661">
                  <a:extLst>
                    <a:ext uri="{9D8B030D-6E8A-4147-A177-3AD203B41FA5}">
                      <a16:colId xmlns:a16="http://schemas.microsoft.com/office/drawing/2014/main" val="2303464875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3411069856"/>
                    </a:ext>
                  </a:extLst>
                </a:gridCol>
              </a:tblGrid>
              <a:tr h="2156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>
                          <a:latin typeface="Source Sans Pro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>
                          <a:latin typeface="Source Sans Pro"/>
                        </a:rPr>
                        <a:t>Pre-trained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Source Sans Pro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>
                          <a:latin typeface="Source Sans Pro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13715"/>
                  </a:ext>
                </a:extLst>
              </a:tr>
              <a:tr h="3115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>
                          <a:latin typeface="Source Sans Pro"/>
                        </a:rPr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>
                          <a:latin typeface="Source Sans Pro"/>
                        </a:rPr>
                        <a:t>Large English corpus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82240"/>
                  </a:ext>
                </a:extLst>
              </a:tr>
              <a:tr h="3115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 err="1">
                          <a:latin typeface="Source Sans Pro"/>
                        </a:rPr>
                        <a:t>RoBERTa</a:t>
                      </a:r>
                    </a:p>
                  </a:txBody>
                  <a:tcPr anchor="ctr">
                    <a:solidFill>
                      <a:srgbClr val="92D050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>
                          <a:latin typeface="Source Sans Pro"/>
                        </a:rPr>
                        <a:t>Large English corpus</a:t>
                      </a:r>
                    </a:p>
                  </a:txBody>
                  <a:tcPr anchor="ctr">
                    <a:solidFill>
                      <a:srgbClr val="92D050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0.914</a:t>
                      </a:r>
                    </a:p>
                  </a:txBody>
                  <a:tcPr anchor="ctr">
                    <a:solidFill>
                      <a:srgbClr val="92D050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0.847</a:t>
                      </a:r>
                    </a:p>
                  </a:txBody>
                  <a:tcPr anchor="ctr">
                    <a:solidFill>
                      <a:srgbClr val="92D050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85187"/>
                  </a:ext>
                </a:extLst>
              </a:tr>
              <a:tr h="1917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 err="1">
                          <a:latin typeface="Source Sans Pro"/>
                        </a:rPr>
                        <a:t>RoBERTa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 err="1">
                          <a:latin typeface="Source Sans Pro"/>
                        </a:rPr>
                        <a:t>SQuAD</a:t>
                      </a:r>
                      <a:r>
                        <a:rPr lang="en-US" sz="800" b="0">
                          <a:latin typeface="Source Sans Pro"/>
                        </a:rPr>
                        <a:t>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876295"/>
                  </a:ext>
                </a:extLst>
              </a:tr>
              <a:tr h="1917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 err="1">
                          <a:latin typeface="Source Sans Pro"/>
                        </a:rPr>
                        <a:t>MPNet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800" b="0">
                          <a:latin typeface="Source Sans Pro"/>
                        </a:rPr>
                        <a:t>1B sentence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0.838</a:t>
                      </a:r>
                      <a:endParaRPr lang="en-US">
                        <a:latin typeface="Source Sans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800" b="0" i="0" u="none" strike="noStrike" noProof="0">
                          <a:latin typeface="Source Sans Pro"/>
                        </a:rPr>
                        <a:t>0.712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23253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0F3AAFA-75B5-954A-37D1-D63F6912ABFA}"/>
              </a:ext>
            </a:extLst>
          </p:cNvPr>
          <p:cNvGrpSpPr/>
          <p:nvPr/>
        </p:nvGrpSpPr>
        <p:grpSpPr>
          <a:xfrm>
            <a:off x="862490" y="3367365"/>
            <a:ext cx="1456042" cy="967303"/>
            <a:chOff x="862490" y="3367365"/>
            <a:chExt cx="1456042" cy="967303"/>
          </a:xfrm>
        </p:grpSpPr>
        <p:sp>
          <p:nvSpPr>
            <p:cNvPr id="2567" name="TextBox 2566">
              <a:extLst>
                <a:ext uri="{FF2B5EF4-FFF2-40B4-BE49-F238E27FC236}">
                  <a16:creationId xmlns:a16="http://schemas.microsoft.com/office/drawing/2014/main" id="{946B79A3-41F2-8B12-3A43-6A90610CE114}"/>
                </a:ext>
              </a:extLst>
            </p:cNvPr>
            <p:cNvSpPr txBox="1"/>
            <p:nvPr/>
          </p:nvSpPr>
          <p:spPr>
            <a:xfrm>
              <a:off x="862490" y="3367365"/>
              <a:ext cx="145604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"</a:t>
              </a:r>
              <a:r>
                <a:rPr lang="en-US" sz="1200" b="1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Online Job Postings</a:t>
              </a:r>
              <a:r>
                <a:rPr lang="en-US" sz="1200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" Kaggle dataset</a:t>
              </a:r>
            </a:p>
          </p:txBody>
        </p:sp>
        <p:pic>
          <p:nvPicPr>
            <p:cNvPr id="3659" name="Graphic 2772" descr="Badge Tick with solid fill">
              <a:extLst>
                <a:ext uri="{FF2B5EF4-FFF2-40B4-BE49-F238E27FC236}">
                  <a16:creationId xmlns:a16="http://schemas.microsoft.com/office/drawing/2014/main" id="{4ECAE203-5BD6-4031-C7A7-93E900F20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76361" y="3979860"/>
              <a:ext cx="358776" cy="35480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89F46-182A-3FF4-B637-CE48F98619E3}"/>
              </a:ext>
            </a:extLst>
          </p:cNvPr>
          <p:cNvGrpSpPr/>
          <p:nvPr/>
        </p:nvGrpSpPr>
        <p:grpSpPr>
          <a:xfrm>
            <a:off x="2260403" y="3366881"/>
            <a:ext cx="1515573" cy="967786"/>
            <a:chOff x="2260403" y="3366881"/>
            <a:chExt cx="1515573" cy="967786"/>
          </a:xfrm>
        </p:grpSpPr>
        <p:sp>
          <p:nvSpPr>
            <p:cNvPr id="2570" name="TextBox 2569">
              <a:extLst>
                <a:ext uri="{FF2B5EF4-FFF2-40B4-BE49-F238E27FC236}">
                  <a16:creationId xmlns:a16="http://schemas.microsoft.com/office/drawing/2014/main" id="{49590811-A3DC-9998-B53B-6F2980E197F9}"/>
                </a:ext>
              </a:extLst>
            </p:cNvPr>
            <p:cNvSpPr txBox="1"/>
            <p:nvPr/>
          </p:nvSpPr>
          <p:spPr>
            <a:xfrm>
              <a:off x="2260403" y="3366881"/>
              <a:ext cx="151557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Crawlers on </a:t>
              </a:r>
              <a:r>
                <a:rPr lang="en-US" sz="1200" b="1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JUPAS</a:t>
              </a:r>
              <a:r>
                <a:rPr lang="en-US" sz="1200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 and </a:t>
              </a:r>
              <a:r>
                <a:rPr lang="en-US" sz="1200" b="1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non-JUPAS</a:t>
              </a:r>
              <a:r>
                <a:rPr lang="en-US" sz="1200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 admission websites</a:t>
              </a:r>
            </a:p>
          </p:txBody>
        </p:sp>
        <p:pic>
          <p:nvPicPr>
            <p:cNvPr id="3660" name="Graphic 2772" descr="Badge Tick with solid fill">
              <a:extLst>
                <a:ext uri="{FF2B5EF4-FFF2-40B4-BE49-F238E27FC236}">
                  <a16:creationId xmlns:a16="http://schemas.microsoft.com/office/drawing/2014/main" id="{5D3FE50C-4453-EDD5-F952-BD50BBAE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40830" y="3979859"/>
              <a:ext cx="358776" cy="3548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AA3ED-C933-121C-6384-F4C2A6355C71}"/>
              </a:ext>
            </a:extLst>
          </p:cNvPr>
          <p:cNvGrpSpPr/>
          <p:nvPr/>
        </p:nvGrpSpPr>
        <p:grpSpPr>
          <a:xfrm>
            <a:off x="3679582" y="3366562"/>
            <a:ext cx="1460984" cy="968104"/>
            <a:chOff x="3679582" y="3366562"/>
            <a:chExt cx="1460984" cy="968104"/>
          </a:xfrm>
        </p:grpSpPr>
        <p:sp>
          <p:nvSpPr>
            <p:cNvPr id="2573" name="TextBox 2572">
              <a:extLst>
                <a:ext uri="{FF2B5EF4-FFF2-40B4-BE49-F238E27FC236}">
                  <a16:creationId xmlns:a16="http://schemas.microsoft.com/office/drawing/2014/main" id="{542BB453-38D9-792B-EFC8-33305925C9EA}"/>
                </a:ext>
              </a:extLst>
            </p:cNvPr>
            <p:cNvSpPr txBox="1"/>
            <p:nvPr/>
          </p:nvSpPr>
          <p:spPr>
            <a:xfrm>
              <a:off x="3679582" y="3366562"/>
              <a:ext cx="146098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Crawlers on course websites from </a:t>
              </a:r>
              <a:r>
                <a:rPr lang="en-US" sz="900" b="1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Faculty of Science</a:t>
              </a:r>
              <a:r>
                <a:rPr lang="en-US" sz="900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 and </a:t>
              </a:r>
              <a:r>
                <a:rPr lang="en-US" sz="900" b="1">
                  <a:solidFill>
                    <a:schemeClr val="bg1"/>
                  </a:solidFill>
                  <a:latin typeface="Source Sans Pro"/>
                  <a:ea typeface="Source Sans Pro"/>
                  <a:cs typeface="Arial"/>
                </a:rPr>
                <a:t>Department of Computer Science</a:t>
              </a:r>
              <a:endParaRPr lang="en-US" sz="900">
                <a:solidFill>
                  <a:schemeClr val="bg1"/>
                </a:solidFill>
                <a:latin typeface="Source Sans Pro"/>
                <a:ea typeface="Source Sans Pro"/>
                <a:cs typeface="Arial"/>
              </a:endParaRPr>
            </a:p>
          </p:txBody>
        </p:sp>
        <p:pic>
          <p:nvPicPr>
            <p:cNvPr id="3661" name="Graphic 2772" descr="Badge Tick with solid fill">
              <a:extLst>
                <a:ext uri="{FF2B5EF4-FFF2-40B4-BE49-F238E27FC236}">
                  <a16:creationId xmlns:a16="http://schemas.microsoft.com/office/drawing/2014/main" id="{D1CF393B-807E-9BAA-DA9D-1963FA4F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29891" y="3979858"/>
              <a:ext cx="358776" cy="35480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3544A8-F2E0-5AF4-FC61-DD8F8279253E}"/>
              </a:ext>
            </a:extLst>
          </p:cNvPr>
          <p:cNvGrpSpPr/>
          <p:nvPr/>
        </p:nvGrpSpPr>
        <p:grpSpPr>
          <a:xfrm>
            <a:off x="5638801" y="2376488"/>
            <a:ext cx="1037417" cy="1912937"/>
            <a:chOff x="5638801" y="2376488"/>
            <a:chExt cx="1037417" cy="1912937"/>
          </a:xfrm>
        </p:grpSpPr>
        <p:sp>
          <p:nvSpPr>
            <p:cNvPr id="3580" name="Rectangle 3579">
              <a:extLst>
                <a:ext uri="{FF2B5EF4-FFF2-40B4-BE49-F238E27FC236}">
                  <a16:creationId xmlns:a16="http://schemas.microsoft.com/office/drawing/2014/main" id="{E7A35BCB-6277-B191-8CDA-1065BF20DD66}"/>
                </a:ext>
              </a:extLst>
            </p:cNvPr>
            <p:cNvSpPr/>
            <p:nvPr/>
          </p:nvSpPr>
          <p:spPr>
            <a:xfrm>
              <a:off x="5638801" y="2376488"/>
              <a:ext cx="1035842" cy="19129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cs typeface="Arial"/>
              </a:endParaRPr>
            </a:p>
          </p:txBody>
        </p:sp>
        <p:sp>
          <p:nvSpPr>
            <p:cNvPr id="3582" name="TextBox 3581">
              <a:extLst>
                <a:ext uri="{FF2B5EF4-FFF2-40B4-BE49-F238E27FC236}">
                  <a16:creationId xmlns:a16="http://schemas.microsoft.com/office/drawing/2014/main" id="{D803644D-435E-3C9B-49F0-E9CBBA14E477}"/>
                </a:ext>
              </a:extLst>
            </p:cNvPr>
            <p:cNvSpPr txBox="1"/>
            <p:nvPr/>
          </p:nvSpPr>
          <p:spPr>
            <a:xfrm>
              <a:off x="5640866" y="2549802"/>
              <a:ext cx="1035352" cy="113877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latin typeface="Source Sans Pro"/>
                  <a:ea typeface="Source Sans Pro"/>
                  <a:cs typeface="Arial"/>
                </a:rPr>
                <a:t>Q&amp;A Database</a:t>
              </a:r>
            </a:p>
            <a:p>
              <a:pPr algn="ctr"/>
              <a:endParaRPr lang="en-US" sz="1000" b="1">
                <a:latin typeface="Source Sans Pro"/>
                <a:ea typeface="Source Sans Pro"/>
                <a:cs typeface="Arial"/>
              </a:endParaRPr>
            </a:p>
            <a:p>
              <a:pPr algn="ctr"/>
              <a:r>
                <a:rPr lang="en-US" sz="1000">
                  <a:latin typeface="Source Sans Pro"/>
                  <a:ea typeface="Source Sans Pro"/>
                  <a:cs typeface="Arial"/>
                </a:rPr>
                <a:t>Crawlers on </a:t>
              </a:r>
              <a:r>
                <a:rPr lang="en-US" sz="1000" b="1">
                  <a:latin typeface="Source Sans Pro"/>
                  <a:ea typeface="Source Sans Pro"/>
                  <a:cs typeface="Arial"/>
                </a:rPr>
                <a:t>FAQ</a:t>
              </a:r>
              <a:r>
                <a:rPr lang="en-US" sz="1000">
                  <a:latin typeface="Source Sans Pro"/>
                  <a:ea typeface="Source Sans Pro"/>
                  <a:cs typeface="Arial"/>
                </a:rPr>
                <a:t> pages on HKU websites</a:t>
              </a:r>
            </a:p>
          </p:txBody>
        </p:sp>
        <p:pic>
          <p:nvPicPr>
            <p:cNvPr id="3682" name="Graphic 2772" descr="Badge Tick with solid fill">
              <a:extLst>
                <a:ext uri="{FF2B5EF4-FFF2-40B4-BE49-F238E27FC236}">
                  <a16:creationId xmlns:a16="http://schemas.microsoft.com/office/drawing/2014/main" id="{E84F84A3-D7DE-1C34-BDC6-52B5D676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80109" y="3765546"/>
              <a:ext cx="358776" cy="354808"/>
            </a:xfrm>
            <a:prstGeom prst="rect">
              <a:avLst/>
            </a:prstGeom>
          </p:spPr>
        </p:pic>
      </p:grpSp>
      <p:sp>
        <p:nvSpPr>
          <p:cNvPr id="3718" name="Rectangle 3717">
            <a:extLst>
              <a:ext uri="{FF2B5EF4-FFF2-40B4-BE49-F238E27FC236}">
                <a16:creationId xmlns:a16="http://schemas.microsoft.com/office/drawing/2014/main" id="{FDC5DDF7-E103-7DD8-5109-BA823A4F5EBB}"/>
              </a:ext>
            </a:extLst>
          </p:cNvPr>
          <p:cNvSpPr/>
          <p:nvPr/>
        </p:nvSpPr>
        <p:spPr>
          <a:xfrm>
            <a:off x="5551485" y="4487863"/>
            <a:ext cx="5857874" cy="968374"/>
          </a:xfrm>
          <a:prstGeom prst="rect">
            <a:avLst/>
          </a:prstGeom>
          <a:solidFill>
            <a:srgbClr val="49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1" name="TextBox 3720">
            <a:extLst>
              <a:ext uri="{FF2B5EF4-FFF2-40B4-BE49-F238E27FC236}">
                <a16:creationId xmlns:a16="http://schemas.microsoft.com/office/drawing/2014/main" id="{50D3C27C-902D-9FFF-2269-E8BF5FD4820F}"/>
              </a:ext>
            </a:extLst>
          </p:cNvPr>
          <p:cNvSpPr txBox="1"/>
          <p:nvPr/>
        </p:nvSpPr>
        <p:spPr>
          <a:xfrm>
            <a:off x="5587972" y="4489824"/>
            <a:ext cx="13380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Source Sans Pro"/>
                <a:cs typeface="Arial"/>
              </a:rPr>
              <a:t>Next Steps</a:t>
            </a:r>
            <a:endParaRPr lang="en-US"/>
          </a:p>
        </p:txBody>
      </p:sp>
      <p:graphicFrame>
        <p:nvGraphicFramePr>
          <p:cNvPr id="3722" name="Diagram 3722">
            <a:extLst>
              <a:ext uri="{FF2B5EF4-FFF2-40B4-BE49-F238E27FC236}">
                <a16:creationId xmlns:a16="http://schemas.microsoft.com/office/drawing/2014/main" id="{76564A2D-C3CB-1DFC-F1BE-612CB8D58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638649"/>
              </p:ext>
            </p:extLst>
          </p:nvPr>
        </p:nvGraphicFramePr>
        <p:xfrm>
          <a:off x="6830219" y="3044824"/>
          <a:ext cx="1460501" cy="11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021" name="TextBox 4020">
            <a:extLst>
              <a:ext uri="{FF2B5EF4-FFF2-40B4-BE49-F238E27FC236}">
                <a16:creationId xmlns:a16="http://schemas.microsoft.com/office/drawing/2014/main" id="{057699D7-1E54-0323-AE23-925E9C037DC2}"/>
              </a:ext>
            </a:extLst>
          </p:cNvPr>
          <p:cNvSpPr txBox="1"/>
          <p:nvPr/>
        </p:nvSpPr>
        <p:spPr>
          <a:xfrm>
            <a:off x="6831492" y="2549802"/>
            <a:ext cx="1460007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Source Sans Pro"/>
                <a:ea typeface="Source Sans Pro"/>
                <a:cs typeface="Arial"/>
              </a:rPr>
              <a:t>Query-Question (q-Q) Similarity</a:t>
            </a:r>
          </a:p>
          <a:p>
            <a:pPr algn="ctr"/>
            <a:endParaRPr lang="en-US" sz="1000">
              <a:latin typeface="Source Sans Pro"/>
              <a:ea typeface="Source Sans Pro"/>
              <a:cs typeface="Arial"/>
            </a:endParaRPr>
          </a:p>
        </p:txBody>
      </p:sp>
      <p:sp>
        <p:nvSpPr>
          <p:cNvPr id="4738" name="Rectangle 4737">
            <a:extLst>
              <a:ext uri="{FF2B5EF4-FFF2-40B4-BE49-F238E27FC236}">
                <a16:creationId xmlns:a16="http://schemas.microsoft.com/office/drawing/2014/main" id="{1D6CEC4F-A21C-F0AE-644E-36148CCDF19F}"/>
              </a:ext>
            </a:extLst>
          </p:cNvPr>
          <p:cNvSpPr/>
          <p:nvPr/>
        </p:nvSpPr>
        <p:spPr>
          <a:xfrm>
            <a:off x="5638801" y="4841081"/>
            <a:ext cx="2730499" cy="456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>
                <a:latin typeface="Source Sans Pro"/>
                <a:cs typeface="Arial"/>
              </a:rPr>
              <a:t>Generate test data</a:t>
            </a:r>
            <a:endParaRPr lang="en-US">
              <a:latin typeface="Arial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200">
                <a:latin typeface="Source Sans Pro"/>
                <a:cs typeface="Arial"/>
              </a:rPr>
              <a:t>Compare existing and future models</a:t>
            </a:r>
            <a:endParaRPr lang="en-US">
              <a:cs typeface="Arial"/>
            </a:endParaRPr>
          </a:p>
        </p:txBody>
      </p:sp>
      <p:sp>
        <p:nvSpPr>
          <p:cNvPr id="4739" name="Rectangle 4738">
            <a:extLst>
              <a:ext uri="{FF2B5EF4-FFF2-40B4-BE49-F238E27FC236}">
                <a16:creationId xmlns:a16="http://schemas.microsoft.com/office/drawing/2014/main" id="{B4EC27D6-B2D3-C179-A303-F6551243DDCB}"/>
              </a:ext>
            </a:extLst>
          </p:cNvPr>
          <p:cNvSpPr/>
          <p:nvPr/>
        </p:nvSpPr>
        <p:spPr>
          <a:xfrm>
            <a:off x="8448674" y="4642643"/>
            <a:ext cx="2865436" cy="65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28600" indent="-228600">
              <a:buAutoNum type="arabicPeriod"/>
            </a:pPr>
            <a:r>
              <a:rPr lang="en-US" sz="1100">
                <a:latin typeface="Source Sans Pro"/>
                <a:cs typeface="Arial"/>
              </a:rPr>
              <a:t>Conduct CV on existing and future models</a:t>
            </a:r>
          </a:p>
          <a:p>
            <a:pPr marL="228600" indent="-228600">
              <a:buAutoNum type="arabicPeriod"/>
            </a:pPr>
            <a:r>
              <a:rPr lang="en-US" sz="1100">
                <a:latin typeface="Source Sans Pro"/>
                <a:cs typeface="Arial"/>
              </a:rPr>
              <a:t>Combine q-Q and q-A models</a:t>
            </a:r>
            <a:endParaRPr lang="en-US" sz="1100">
              <a:latin typeface="Source Sans Pro"/>
              <a:ea typeface="Source Sans Pro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Source Sans Pro"/>
                <a:cs typeface="Arial"/>
              </a:rPr>
              <a:t>Test out traditional Q&amp;A models</a:t>
            </a:r>
          </a:p>
        </p:txBody>
      </p:sp>
      <p:sp>
        <p:nvSpPr>
          <p:cNvPr id="4742" name="Arrow: Right 4741">
            <a:extLst>
              <a:ext uri="{FF2B5EF4-FFF2-40B4-BE49-F238E27FC236}">
                <a16:creationId xmlns:a16="http://schemas.microsoft.com/office/drawing/2014/main" id="{7D221004-FD5E-1E0D-4AE7-475CDAE2E987}"/>
              </a:ext>
            </a:extLst>
          </p:cNvPr>
          <p:cNvSpPr/>
          <p:nvPr/>
        </p:nvSpPr>
        <p:spPr>
          <a:xfrm rot="5400000">
            <a:off x="9739854" y="4305890"/>
            <a:ext cx="282865" cy="3413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Source Sans Pro"/>
              <a:cs typeface="Arial"/>
            </a:endParaRPr>
          </a:p>
        </p:txBody>
      </p:sp>
      <p:sp>
        <p:nvSpPr>
          <p:cNvPr id="4743" name="Arrow: Right 4742">
            <a:extLst>
              <a:ext uri="{FF2B5EF4-FFF2-40B4-BE49-F238E27FC236}">
                <a16:creationId xmlns:a16="http://schemas.microsoft.com/office/drawing/2014/main" id="{CC16E3ED-30A8-D73A-7260-390ABF3BDDD1}"/>
              </a:ext>
            </a:extLst>
          </p:cNvPr>
          <p:cNvSpPr/>
          <p:nvPr/>
        </p:nvSpPr>
        <p:spPr>
          <a:xfrm rot="5400000">
            <a:off x="7418134" y="4420983"/>
            <a:ext cx="282865" cy="3413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9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3" grpId="0">
        <p:bldAsOne/>
      </p:bldGraphic>
      <p:bldGraphic spid="2829" grpId="0">
        <p:bldAsOne/>
      </p:bldGraphic>
      <p:bldP spid="3583" grpId="0" animBg="1"/>
      <p:bldP spid="3597" grpId="0" animBg="1"/>
      <p:bldP spid="3608" grpId="0"/>
      <p:bldP spid="3718" grpId="0" animBg="1"/>
      <p:bldP spid="3721" grpId="0"/>
      <p:bldGraphic spid="3722" grpId="0">
        <p:bldAsOne/>
      </p:bldGraphic>
      <p:bldP spid="4021" grpId="0"/>
      <p:bldP spid="4738" grpId="0" animBg="1"/>
      <p:bldP spid="4739" grpId="0" animBg="1"/>
      <p:bldP spid="4742" grpId="0" animBg="1"/>
      <p:bldP spid="47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445300" y="979492"/>
            <a:ext cx="9301399" cy="19495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800" b="1">
                <a:solidFill>
                  <a:srgbClr val="3C78D8"/>
                </a:solidFill>
              </a:rPr>
              <a:t>Conclusion</a:t>
            </a:r>
          </a:p>
          <a:p>
            <a:pPr marL="285750" indent="-285750"/>
            <a:r>
              <a:rPr lang="en-US" sz="1400"/>
              <a:t>Prospective and current students in different time-zone will enter the Metaverse at any time, any moment</a:t>
            </a:r>
          </a:p>
          <a:p>
            <a:pPr marL="285750" indent="-285750"/>
            <a:r>
              <a:rPr lang="en-US" sz="1400"/>
              <a:t>An interactive Chatbot which can talk to users with all questions and concerns 24/7 is required</a:t>
            </a:r>
          </a:p>
          <a:p>
            <a:pPr marL="285750" indent="-285750"/>
            <a:r>
              <a:rPr lang="en-US" sz="1400"/>
              <a:t>In the </a:t>
            </a:r>
            <a:r>
              <a:rPr lang="en-US" sz="1400" b="1"/>
              <a:t>first stage</a:t>
            </a:r>
            <a:r>
              <a:rPr lang="en-US" sz="1400"/>
              <a:t> of our project: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sz="1400"/>
              <a:t>Decided the core part and pipeline of our Human-like Chatbot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sz="1400"/>
              <a:t>Data were collected and pilot experiments were done on different subparts</a:t>
            </a: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3152027" y="3205324"/>
            <a:ext cx="3133394" cy="24162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50" b="1"/>
              <a:t>2. Emotion Detection &amp; TTS</a:t>
            </a:r>
            <a:endParaRPr sz="1467" b="1"/>
          </a:p>
          <a:p>
            <a:pPr marL="285750" indent="-285750"/>
            <a:r>
              <a:rPr lang="en" sz="1400"/>
              <a:t>All the training datasets are not collected in conversation situations</a:t>
            </a:r>
          </a:p>
          <a:p>
            <a:pPr marL="285750" indent="-285750"/>
            <a:r>
              <a:rPr lang="en-US" sz="1400"/>
              <a:t>Models need to be fine-tuned –detect emotion in conversation environment</a:t>
            </a:r>
          </a:p>
          <a:p>
            <a:pPr marL="285750" indent="-285750"/>
            <a:r>
              <a:rPr lang="en-US" sz="1400"/>
              <a:t>Implement text-to-speech model</a:t>
            </a:r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6284559" y="3202304"/>
            <a:ext cx="3068197" cy="217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50" b="1"/>
              <a:t>3. Recommender &amp; Q&amp;A system</a:t>
            </a:r>
          </a:p>
          <a:p>
            <a:pPr marL="285750" indent="-285750"/>
            <a:r>
              <a:rPr lang="en-US" sz="1400"/>
              <a:t>Construct ontology profiles and ontology-based recommender</a:t>
            </a:r>
          </a:p>
          <a:p>
            <a:pPr marL="285750" indent="-285750"/>
            <a:r>
              <a:rPr lang="en-US" sz="1400"/>
              <a:t>Collect student ratings of our recommendations via questionnaires</a:t>
            </a:r>
          </a:p>
          <a:p>
            <a:pPr marL="285750" indent="-285750"/>
            <a:r>
              <a:rPr lang="en-US" sz="1400"/>
              <a:t>Continue model training to arrive at the best Q&amp;A model</a:t>
            </a:r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9350990" y="3205253"/>
            <a:ext cx="2588969" cy="217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50" b="1"/>
              <a:t>4. NLU &amp; Dialog Generation</a:t>
            </a:r>
          </a:p>
          <a:p>
            <a:pPr marL="285750" indent="-285750"/>
            <a:r>
              <a:rPr lang="en-US" sz="1400"/>
              <a:t>Enrich the program data </a:t>
            </a:r>
          </a:p>
          <a:p>
            <a:pPr marL="285750" indent="-285750"/>
            <a:r>
              <a:rPr lang="en-US" sz="1400"/>
              <a:t>To have more story paths &amp; provide more actions</a:t>
            </a:r>
          </a:p>
          <a:p>
            <a:pPr marL="285750" indent="-285750"/>
            <a:r>
              <a:rPr lang="en-US" sz="1400"/>
              <a:t>Connect with other parts of our chatbots</a:t>
            </a:r>
          </a:p>
        </p:txBody>
      </p: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" name="Google Shape;524;p20">
            <a:extLst>
              <a:ext uri="{FF2B5EF4-FFF2-40B4-BE49-F238E27FC236}">
                <a16:creationId xmlns:a16="http://schemas.microsoft.com/office/drawing/2014/main" id="{64831B7C-ACD6-5F7C-F0A7-D6720A693570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altLang="zh-TW" sz="2800" kern="0"/>
              <a:t>Conclusion &amp; Future Work</a:t>
            </a:r>
          </a:p>
        </p:txBody>
      </p:sp>
      <p:sp>
        <p:nvSpPr>
          <p:cNvPr id="7" name="矩形: 圓角 4">
            <a:extLst>
              <a:ext uri="{FF2B5EF4-FFF2-40B4-BE49-F238E27FC236}">
                <a16:creationId xmlns:a16="http://schemas.microsoft.com/office/drawing/2014/main" id="{46924A02-22C8-A251-8CB9-21CD70085FB6}"/>
              </a:ext>
            </a:extLst>
          </p:cNvPr>
          <p:cNvSpPr/>
          <p:nvPr/>
        </p:nvSpPr>
        <p:spPr>
          <a:xfrm>
            <a:off x="1377920" y="1077150"/>
            <a:ext cx="9368779" cy="1790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4118C-A9D7-9391-D361-40FEFBD83CF0}"/>
              </a:ext>
            </a:extLst>
          </p:cNvPr>
          <p:cNvSpPr txBox="1"/>
          <p:nvPr/>
        </p:nvSpPr>
        <p:spPr>
          <a:xfrm>
            <a:off x="385689" y="3034221"/>
            <a:ext cx="615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b="1">
                <a:solidFill>
                  <a:srgbClr val="3C78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Future Work</a:t>
            </a:r>
          </a:p>
        </p:txBody>
      </p:sp>
      <p:sp>
        <p:nvSpPr>
          <p:cNvPr id="10" name="Google Shape;630;p30">
            <a:extLst>
              <a:ext uri="{FF2B5EF4-FFF2-40B4-BE49-F238E27FC236}">
                <a16:creationId xmlns:a16="http://schemas.microsoft.com/office/drawing/2014/main" id="{8014EF0F-A519-4A9C-42A9-C4091B3AF2EF}"/>
              </a:ext>
            </a:extLst>
          </p:cNvPr>
          <p:cNvSpPr txBox="1">
            <a:spLocks/>
          </p:cNvSpPr>
          <p:nvPr/>
        </p:nvSpPr>
        <p:spPr>
          <a:xfrm>
            <a:off x="290619" y="3201248"/>
            <a:ext cx="2970400" cy="2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450" b="1" kern="0"/>
              <a:t>1. Self-created Testing Dataset</a:t>
            </a:r>
          </a:p>
          <a:p>
            <a:pPr marL="285750" indent="-285750"/>
            <a:r>
              <a:rPr lang="en-US" sz="1400" kern="0"/>
              <a:t>Simulate the real-world conversation environment with the educational chatbot</a:t>
            </a:r>
          </a:p>
          <a:p>
            <a:pPr marL="285750" indent="-285750"/>
            <a:r>
              <a:rPr lang="en-US" sz="1400" kern="0"/>
              <a:t>Test and evaluate the performance on every core parts </a:t>
            </a:r>
          </a:p>
        </p:txBody>
      </p:sp>
      <p:sp>
        <p:nvSpPr>
          <p:cNvPr id="11" name="矩形: 圓角 4">
            <a:extLst>
              <a:ext uri="{FF2B5EF4-FFF2-40B4-BE49-F238E27FC236}">
                <a16:creationId xmlns:a16="http://schemas.microsoft.com/office/drawing/2014/main" id="{B0A7C2A7-90EA-9A88-4478-C3A75270CC30}"/>
              </a:ext>
            </a:extLst>
          </p:cNvPr>
          <p:cNvSpPr/>
          <p:nvPr/>
        </p:nvSpPr>
        <p:spPr>
          <a:xfrm>
            <a:off x="216753" y="3033141"/>
            <a:ext cx="11751809" cy="259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700200" y="1704733"/>
            <a:ext cx="87916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9600"/>
              <a:t>THANKS!</a:t>
            </a:r>
            <a:endParaRPr lang="en-US" sz="96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700200" y="3356442"/>
            <a:ext cx="8791600" cy="19857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4800" b="1"/>
              <a:t>Q&amp;A Time</a:t>
            </a:r>
            <a:endParaRPr sz="48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090C05-9021-EC43-FD84-C20595231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4" name="Google Shape;524;p20">
            <a:extLst>
              <a:ext uri="{FF2B5EF4-FFF2-40B4-BE49-F238E27FC236}">
                <a16:creationId xmlns:a16="http://schemas.microsoft.com/office/drawing/2014/main" id="{3800ECFB-6889-33A1-F6B1-8BFE78228EEF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kern="0"/>
              <a:t>English and Cantonese Wav2Vec 2.0 ASR model</a:t>
            </a:r>
            <a:endParaRPr lang="zh-TW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1B30F2-8D67-064A-1C1F-7F0FCED36D05}"/>
              </a:ext>
            </a:extLst>
          </p:cNvPr>
          <p:cNvGrpSpPr/>
          <p:nvPr/>
        </p:nvGrpSpPr>
        <p:grpSpPr>
          <a:xfrm>
            <a:off x="1786759" y="1042513"/>
            <a:ext cx="3174124" cy="2300230"/>
            <a:chOff x="4561490" y="956257"/>
            <a:chExt cx="3174124" cy="23002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02BC49-7CE9-A0BB-0A77-18A9A7FA4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01" r="33333"/>
            <a:stretch/>
          </p:blipFill>
          <p:spPr>
            <a:xfrm>
              <a:off x="4561490" y="956257"/>
              <a:ext cx="3037489" cy="230023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F2BF1C-2683-CEB4-C3C5-95849558B7B1}"/>
                </a:ext>
              </a:extLst>
            </p:cNvPr>
            <p:cNvSpPr/>
            <p:nvPr/>
          </p:nvSpPr>
          <p:spPr>
            <a:xfrm>
              <a:off x="6432220" y="1797269"/>
              <a:ext cx="1303394" cy="70419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DFAEA1C-0C34-1112-69A2-163919CC8F0B}"/>
              </a:ext>
            </a:extLst>
          </p:cNvPr>
          <p:cNvSpPr txBox="1"/>
          <p:nvPr/>
        </p:nvSpPr>
        <p:spPr>
          <a:xfrm>
            <a:off x="882869" y="3429000"/>
            <a:ext cx="105261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Visualization of language similarities learned by the XLSR model, Cantonese is isolated from other languages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HK" sz="1600">
                <a:latin typeface="Source Sans Pro" panose="020B0503030403020204" pitchFamily="34" charset="0"/>
                <a:ea typeface="Source Sans Pro" panose="020B0503030403020204" pitchFamily="34" charset="0"/>
              </a:rPr>
              <a:t>difference in acoustic features in Cantonese from English makes the model perform worse in Cantonese speech recognition</a:t>
            </a:r>
            <a:endParaRPr lang="en-US" sz="16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Amount of training data and number of voices is not enough (&gt;10x less then English Corpus)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ASR models were designed for English. The model architecture that fit English well may not fit Cantonese well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BF86D6-0A84-9258-7017-9A23306E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512"/>
              </p:ext>
            </p:extLst>
          </p:nvPr>
        </p:nvGraphicFramePr>
        <p:xfrm>
          <a:off x="5798756" y="1052830"/>
          <a:ext cx="5169605" cy="1748625"/>
        </p:xfrm>
        <a:graphic>
          <a:graphicData uri="http://schemas.openxmlformats.org/drawingml/2006/table">
            <a:tbl>
              <a:tblPr/>
              <a:tblGrid>
                <a:gridCol w="2026560">
                  <a:extLst>
                    <a:ext uri="{9D8B030D-6E8A-4147-A177-3AD203B41FA5}">
                      <a16:colId xmlns:a16="http://schemas.microsoft.com/office/drawing/2014/main" val="4078583563"/>
                    </a:ext>
                  </a:extLst>
                </a:gridCol>
                <a:gridCol w="1060191">
                  <a:extLst>
                    <a:ext uri="{9D8B030D-6E8A-4147-A177-3AD203B41FA5}">
                      <a16:colId xmlns:a16="http://schemas.microsoft.com/office/drawing/2014/main" val="4078136279"/>
                    </a:ext>
                  </a:extLst>
                </a:gridCol>
                <a:gridCol w="788107">
                  <a:extLst>
                    <a:ext uri="{9D8B030D-6E8A-4147-A177-3AD203B41FA5}">
                      <a16:colId xmlns:a16="http://schemas.microsoft.com/office/drawing/2014/main" val="733795632"/>
                    </a:ext>
                  </a:extLst>
                </a:gridCol>
                <a:gridCol w="1294747">
                  <a:extLst>
                    <a:ext uri="{9D8B030D-6E8A-4147-A177-3AD203B41FA5}">
                      <a16:colId xmlns:a16="http://schemas.microsoft.com/office/drawing/2014/main" val="3438886930"/>
                    </a:ext>
                  </a:extLst>
                </a:gridCol>
              </a:tblGrid>
              <a:tr h="523722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No. of hours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File Size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Number of Voices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87574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 err="1">
                          <a:effectLst/>
                          <a:latin typeface="Times New Roman"/>
                        </a:rPr>
                        <a:t>LibriSpeech</a:t>
                      </a:r>
                      <a:r>
                        <a:rPr lang="en-US" altLang="zh-CN" sz="1200" b="1" i="0">
                          <a:effectLst/>
                          <a:ea typeface="Times New Roman" panose="02020603050405020304" pitchFamily="18" charset="0"/>
                        </a:rPr>
                        <a:t> - </a:t>
                      </a:r>
                      <a:r>
                        <a:rPr lang="en-US" sz="1200" b="1" i="0">
                          <a:effectLst/>
                          <a:latin typeface="Times New Roman"/>
                        </a:rPr>
                        <a:t>Eng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1,000 </a:t>
                      </a:r>
                      <a:r>
                        <a:rPr lang="en-US" sz="1200" b="0" i="0" err="1">
                          <a:effectLst/>
                          <a:latin typeface="Times New Roman"/>
                        </a:rPr>
                        <a:t>hrs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58G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2,484 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24149"/>
                  </a:ext>
                </a:extLst>
              </a:tr>
              <a:tr h="37677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Common Voice 6.1 - Eng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2181 </a:t>
                      </a:r>
                      <a:r>
                        <a:rPr lang="en-US" sz="1200" b="0" i="0" err="1">
                          <a:effectLst/>
                          <a:latin typeface="Times New Roman"/>
                        </a:rPr>
                        <a:t>hrs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56G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83,790 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96415"/>
                  </a:ext>
                </a:extLst>
              </a:tr>
              <a:tr h="47792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Common Voice 10.0 - Cantonese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129 </a:t>
                      </a:r>
                      <a:r>
                        <a:rPr lang="en-US" sz="1200" b="0" i="0" err="1">
                          <a:effectLst/>
                          <a:latin typeface="Times New Roman"/>
                        </a:rPr>
                        <a:t>hrs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3G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2,907 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90069" marR="90069" marT="45035" marB="45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4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6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697B6-5BF6-86AB-6761-3EC4DCF01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065070-C046-0C48-9291-A3ECC6BF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74922"/>
              </p:ext>
            </p:extLst>
          </p:nvPr>
        </p:nvGraphicFramePr>
        <p:xfrm>
          <a:off x="2659118" y="2279404"/>
          <a:ext cx="6695089" cy="2513593"/>
        </p:xfrm>
        <a:graphic>
          <a:graphicData uri="http://schemas.openxmlformats.org/drawingml/2006/table">
            <a:tbl>
              <a:tblPr/>
              <a:tblGrid>
                <a:gridCol w="1933705">
                  <a:extLst>
                    <a:ext uri="{9D8B030D-6E8A-4147-A177-3AD203B41FA5}">
                      <a16:colId xmlns:a16="http://schemas.microsoft.com/office/drawing/2014/main" val="4090252129"/>
                    </a:ext>
                  </a:extLst>
                </a:gridCol>
                <a:gridCol w="2300418">
                  <a:extLst>
                    <a:ext uri="{9D8B030D-6E8A-4147-A177-3AD203B41FA5}">
                      <a16:colId xmlns:a16="http://schemas.microsoft.com/office/drawing/2014/main" val="2637430359"/>
                    </a:ext>
                  </a:extLst>
                </a:gridCol>
                <a:gridCol w="2460966">
                  <a:extLst>
                    <a:ext uri="{9D8B030D-6E8A-4147-A177-3AD203B41FA5}">
                      <a16:colId xmlns:a16="http://schemas.microsoft.com/office/drawing/2014/main" val="1388639360"/>
                    </a:ext>
                  </a:extLst>
                </a:gridCol>
              </a:tblGrid>
              <a:tr h="46411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>
                          <a:effectLst/>
                          <a:latin typeface="Times New Roman"/>
                        </a:rPr>
                        <a:t>Adverse Conditions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1600" b="1" i="0" err="1">
                          <a:effectLst/>
                          <a:latin typeface="Times New Roman"/>
                        </a:rPr>
                        <a:t>WavLM</a:t>
                      </a:r>
                      <a:r>
                        <a:rPr lang="pt-BR" sz="1600" b="1" i="0">
                          <a:effectLst/>
                          <a:latin typeface="Times New Roman"/>
                        </a:rPr>
                        <a:t> (w/o data </a:t>
                      </a:r>
                      <a:r>
                        <a:rPr lang="pt-BR" sz="1600" b="1" i="0" err="1">
                          <a:effectLst/>
                          <a:latin typeface="Times New Roman"/>
                        </a:rPr>
                        <a:t>aug</a:t>
                      </a:r>
                      <a:r>
                        <a:rPr lang="pt-BR" sz="1600" b="1" i="0">
                          <a:effectLst/>
                          <a:latin typeface="Times New Roman"/>
                        </a:rPr>
                        <a:t>.</a:t>
                      </a:r>
                      <a:r>
                        <a:rPr lang="pt-BR" altLang="zh-CN" sz="1600" b="1" i="0">
                          <a:effectLst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pt-BR" sz="1600" b="0" i="0">
                          <a:effectLst/>
                          <a:latin typeface="Times New Roman"/>
                        </a:rPr>
                        <a:t> </a:t>
                      </a:r>
                      <a:endParaRPr lang="pt-BR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 err="1">
                          <a:effectLst/>
                          <a:latin typeface="Times New Roman"/>
                        </a:rPr>
                        <a:t>WavLM</a:t>
                      </a:r>
                      <a:r>
                        <a:rPr lang="en-US" sz="1600" b="1" i="0">
                          <a:effectLst/>
                          <a:latin typeface="Times New Roman"/>
                        </a:rPr>
                        <a:t> (w/ data </a:t>
                      </a:r>
                      <a:r>
                        <a:rPr lang="en-US" sz="1600" b="1" i="0" err="1">
                          <a:effectLst/>
                          <a:latin typeface="Times New Roman"/>
                        </a:rPr>
                        <a:t>aug.</a:t>
                      </a:r>
                      <a:r>
                        <a:rPr lang="en-US" altLang="zh-CN" sz="1600" b="1" i="0">
                          <a:effectLst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44905"/>
                  </a:ext>
                </a:extLst>
              </a:tr>
              <a:tr h="34968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>
                          <a:effectLst/>
                          <a:latin typeface="Times New Roman"/>
                        </a:rPr>
                        <a:t>Background Noise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/>
                        </a:rPr>
                        <a:t>0.783 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>
                          <a:effectLst/>
                          <a:latin typeface="Times New Roman"/>
                        </a:rPr>
                        <a:t>0.898</a:t>
                      </a:r>
                      <a:r>
                        <a:rPr lang="en-US" sz="14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049350"/>
                  </a:ext>
                </a:extLst>
              </a:tr>
              <a:tr h="34968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>
                          <a:effectLst/>
                          <a:latin typeface="Times New Roman"/>
                        </a:rPr>
                        <a:t>Colored Noise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/>
                        </a:rPr>
                        <a:t>0.74 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>
                          <a:effectLst/>
                          <a:latin typeface="Times New Roman"/>
                        </a:rPr>
                        <a:t>0.848</a:t>
                      </a:r>
                      <a:r>
                        <a:rPr lang="en-US" sz="14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41306"/>
                  </a:ext>
                </a:extLst>
              </a:tr>
              <a:tr h="34968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>
                          <a:effectLst/>
                          <a:latin typeface="Times New Roman"/>
                        </a:rPr>
                        <a:t>Impulse Response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/>
                        </a:rPr>
                        <a:t>0.797 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>
                          <a:effectLst/>
                          <a:latin typeface="Times New Roman"/>
                        </a:rPr>
                        <a:t>0.91</a:t>
                      </a:r>
                      <a:r>
                        <a:rPr lang="en-US" sz="14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493061"/>
                  </a:ext>
                </a:extLst>
              </a:tr>
              <a:tr h="34968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>
                          <a:effectLst/>
                          <a:latin typeface="Times New Roman"/>
                        </a:rPr>
                        <a:t>Pitch Shift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/>
                        </a:rPr>
                        <a:t>0.742 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>
                          <a:effectLst/>
                          <a:latin typeface="Times New Roman"/>
                        </a:rPr>
                        <a:t>0.83</a:t>
                      </a:r>
                      <a:r>
                        <a:rPr lang="en-US" sz="14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0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>
                          <a:effectLst/>
                          <a:latin typeface="Times New Roman"/>
                        </a:rPr>
                        <a:t>Volume Gain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/>
                        </a:rPr>
                        <a:t>0.894 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>
                          <a:effectLst/>
                          <a:latin typeface="Times New Roman"/>
                        </a:rPr>
                        <a:t>0.92</a:t>
                      </a:r>
                      <a:r>
                        <a:rPr lang="en-US" sz="14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701072"/>
                  </a:ext>
                </a:extLst>
              </a:tr>
              <a:tr h="34968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i="0">
                          <a:effectLst/>
                          <a:latin typeface="Times New Roman"/>
                        </a:rPr>
                        <a:t>Shifting the Audio</a:t>
                      </a:r>
                      <a:r>
                        <a:rPr lang="en-US" sz="1600" b="0" i="0">
                          <a:effectLst/>
                          <a:latin typeface="Times New Roman"/>
                        </a:rPr>
                        <a:t> </a:t>
                      </a:r>
                      <a:endParaRPr lang="en-US" sz="3200" b="0" i="0">
                        <a:effectLst/>
                        <a:latin typeface="Times New Roman"/>
                      </a:endParaRPr>
                    </a:p>
                  </a:txBody>
                  <a:tcPr marL="57215" marR="57215" marT="28607" marB="286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/>
                        </a:rPr>
                        <a:t>0.781 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>
                          <a:effectLst/>
                          <a:latin typeface="Times New Roman"/>
                        </a:rPr>
                        <a:t>0.836</a:t>
                      </a:r>
                      <a:r>
                        <a:rPr lang="en-US" sz="14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7215" marR="57215" marT="28607" marB="28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53846"/>
                  </a:ext>
                </a:extLst>
              </a:tr>
            </a:tbl>
          </a:graphicData>
        </a:graphic>
      </p:graphicFrame>
      <p:sp>
        <p:nvSpPr>
          <p:cNvPr id="4" name="Google Shape;524;p20">
            <a:extLst>
              <a:ext uri="{FF2B5EF4-FFF2-40B4-BE49-F238E27FC236}">
                <a16:creationId xmlns:a16="http://schemas.microsoft.com/office/drawing/2014/main" id="{74652CB0-452F-9A44-5755-DE358AA1E56E}"/>
              </a:ext>
            </a:extLst>
          </p:cNvPr>
          <p:cNvSpPr txBox="1">
            <a:spLocks/>
          </p:cNvSpPr>
          <p:nvPr/>
        </p:nvSpPr>
        <p:spPr>
          <a:xfrm>
            <a:off x="1297213" y="1857"/>
            <a:ext cx="9654565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altLang="zh-TW" sz="2800" kern="0"/>
              <a:t>Different Between Training with Audio Augmentation vs without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63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EA2DE1-76E2-0D9C-1568-E08070408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4" name="Google Shape;524;p20">
            <a:extLst>
              <a:ext uri="{FF2B5EF4-FFF2-40B4-BE49-F238E27FC236}">
                <a16:creationId xmlns:a16="http://schemas.microsoft.com/office/drawing/2014/main" id="{A5F6F0CD-B82C-C428-9457-B3C16F2DE08D}"/>
              </a:ext>
            </a:extLst>
          </p:cNvPr>
          <p:cNvSpPr txBox="1">
            <a:spLocks/>
          </p:cNvSpPr>
          <p:nvPr/>
        </p:nvSpPr>
        <p:spPr>
          <a:xfrm>
            <a:off x="1297213" y="1857"/>
            <a:ext cx="9654565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altLang="zh-TW" sz="2800" kern="0"/>
              <a:t>Cantonese Text Emotion Detection – Confusion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800F1E-A92A-2783-CF0C-C13F4FC5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1761"/>
              </p:ext>
            </p:extLst>
          </p:nvPr>
        </p:nvGraphicFramePr>
        <p:xfrm>
          <a:off x="798787" y="1082168"/>
          <a:ext cx="4750676" cy="2660601"/>
        </p:xfrm>
        <a:graphic>
          <a:graphicData uri="http://schemas.openxmlformats.org/drawingml/2006/table">
            <a:tbl>
              <a:tblPr/>
              <a:tblGrid>
                <a:gridCol w="858974">
                  <a:extLst>
                    <a:ext uri="{9D8B030D-6E8A-4147-A177-3AD203B41FA5}">
                      <a16:colId xmlns:a16="http://schemas.microsoft.com/office/drawing/2014/main" val="4255989174"/>
                    </a:ext>
                  </a:extLst>
                </a:gridCol>
                <a:gridCol w="766110">
                  <a:extLst>
                    <a:ext uri="{9D8B030D-6E8A-4147-A177-3AD203B41FA5}">
                      <a16:colId xmlns:a16="http://schemas.microsoft.com/office/drawing/2014/main" val="2637875896"/>
                    </a:ext>
                  </a:extLst>
                </a:gridCol>
                <a:gridCol w="510741">
                  <a:extLst>
                    <a:ext uri="{9D8B030D-6E8A-4147-A177-3AD203B41FA5}">
                      <a16:colId xmlns:a16="http://schemas.microsoft.com/office/drawing/2014/main" val="1253122811"/>
                    </a:ext>
                  </a:extLst>
                </a:gridCol>
                <a:gridCol w="940228">
                  <a:extLst>
                    <a:ext uri="{9D8B030D-6E8A-4147-A177-3AD203B41FA5}">
                      <a16:colId xmlns:a16="http://schemas.microsoft.com/office/drawing/2014/main" val="1224873537"/>
                    </a:ext>
                  </a:extLst>
                </a:gridCol>
                <a:gridCol w="850472">
                  <a:extLst>
                    <a:ext uri="{9D8B030D-6E8A-4147-A177-3AD203B41FA5}">
                      <a16:colId xmlns:a16="http://schemas.microsoft.com/office/drawing/2014/main" val="1905439811"/>
                    </a:ext>
                  </a:extLst>
                </a:gridCol>
                <a:gridCol w="824151">
                  <a:extLst>
                    <a:ext uri="{9D8B030D-6E8A-4147-A177-3AD203B41FA5}">
                      <a16:colId xmlns:a16="http://schemas.microsoft.com/office/drawing/2014/main" val="2852456813"/>
                    </a:ext>
                  </a:extLst>
                </a:gridCol>
              </a:tblGrid>
              <a:tr h="308370">
                <a:tc gridSpan="6"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Confusion Matrix (Fine-tuned </a:t>
                      </a:r>
                      <a:r>
                        <a:rPr lang="en-US" sz="1200" b="1" i="0" err="1">
                          <a:effectLst/>
                          <a:latin typeface="Times New Roman"/>
                        </a:rPr>
                        <a:t>RoBERTa</a:t>
                      </a:r>
                      <a:r>
                        <a:rPr lang="en-US" sz="1200" b="1" i="0">
                          <a:effectLst/>
                          <a:latin typeface="Times New Roman"/>
                        </a:rPr>
                        <a:t> Model)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41083"/>
                  </a:ext>
                </a:extLst>
              </a:tr>
              <a:tr h="409279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just" rtl="0" fontAlgn="base"/>
                      <a:r>
                        <a:rPr lang="en-US" altLang="zh-CN" sz="12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Happy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Sad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Surprise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Anger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Neutral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23128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Happy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333 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66 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10 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17 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41 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1312"/>
                  </a:ext>
                </a:extLst>
              </a:tr>
              <a:tr h="40927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Sad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50 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636 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8 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28 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38 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50714"/>
                  </a:ext>
                </a:extLst>
              </a:tr>
              <a:tr h="40927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Surprise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6 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13 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35 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8 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14 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366414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Anger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9 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51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3 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85 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12 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93102"/>
                  </a:ext>
                </a:extLst>
              </a:tr>
              <a:tr h="40927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Neutral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28 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50 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11 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8 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248 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 marL="50455" marR="50455" marT="25227" marB="252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34379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37840B9-F98E-EB6A-0DA0-8D70234C2047}"/>
              </a:ext>
            </a:extLst>
          </p:cNvPr>
          <p:cNvSpPr/>
          <p:nvPr/>
        </p:nvSpPr>
        <p:spPr>
          <a:xfrm>
            <a:off x="2217571" y="2860988"/>
            <a:ext cx="704305" cy="470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7F9C62-C0B1-E6EB-7C1C-BDF63BFA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58534"/>
              </p:ext>
            </p:extLst>
          </p:nvPr>
        </p:nvGraphicFramePr>
        <p:xfrm>
          <a:off x="6328267" y="859340"/>
          <a:ext cx="5343525" cy="1432560"/>
        </p:xfrm>
        <a:graphic>
          <a:graphicData uri="http://schemas.openxmlformats.org/drawingml/2006/table">
            <a:tbl>
              <a:tblPr/>
              <a:tblGrid>
                <a:gridCol w="2886075">
                  <a:extLst>
                    <a:ext uri="{9D8B030D-6E8A-4147-A177-3AD203B41FA5}">
                      <a16:colId xmlns:a16="http://schemas.microsoft.com/office/drawing/2014/main" val="235773958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15517251"/>
                    </a:ext>
                  </a:extLst>
                </a:gridCol>
                <a:gridCol w="495246">
                  <a:extLst>
                    <a:ext uri="{9D8B030D-6E8A-4147-A177-3AD203B41FA5}">
                      <a16:colId xmlns:a16="http://schemas.microsoft.com/office/drawing/2014/main" val="2341941796"/>
                    </a:ext>
                  </a:extLst>
                </a:gridCol>
                <a:gridCol w="781104">
                  <a:extLst>
                    <a:ext uri="{9D8B030D-6E8A-4147-A177-3AD203B41FA5}">
                      <a16:colId xmlns:a16="http://schemas.microsoft.com/office/drawing/2014/main" val="274912811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144096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Sentences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Happy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Sad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Surprise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Anger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800" b="0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85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1200" b="0" i="0">
                          <a:effectLst/>
                        </a:rPr>
                        <a:t>可是刚要上楼梯时，由于我走得比较慢，排在第二的谢翔小朋友抢先踏上了楼梯，我本来也没在意，可排在第一的刘丹却一把拉住了谢翔，警告他说：</a:t>
                      </a:r>
                      <a:r>
                        <a:rPr lang="zh-CN" altLang="en-US" sz="1200" b="0" i="0">
                          <a:effectLst/>
                          <a:ea typeface="Times New Roman" panose="02020603050405020304" pitchFamily="18" charset="0"/>
                        </a:rPr>
                        <a:t>“</a:t>
                      </a:r>
                      <a:r>
                        <a:rPr lang="zh-CN" altLang="en-US" sz="1200" b="0" i="0">
                          <a:effectLst/>
                        </a:rPr>
                        <a:t>谢翔你排哪里？ </a:t>
                      </a:r>
                      <a:endParaRPr lang="zh-CN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effectLst/>
                          <a:latin typeface="Times New Roman"/>
                        </a:rPr>
                        <a:t>0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effectLst/>
                          <a:latin typeface="Times New Roman"/>
                        </a:rPr>
                        <a:t>0 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effectLst/>
                          <a:latin typeface="Times New Roman"/>
                        </a:rPr>
                        <a:t>0.3 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effectLst/>
                          <a:latin typeface="Times New Roman"/>
                        </a:rPr>
                        <a:t>0.3 </a:t>
                      </a:r>
                      <a:endParaRPr lang="en-US" sz="2400" b="0" i="0"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3931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D2DA411A-09B9-8FC8-5189-06C598A8CDDE}"/>
              </a:ext>
            </a:extLst>
          </p:cNvPr>
          <p:cNvSpPr/>
          <p:nvPr/>
        </p:nvSpPr>
        <p:spPr>
          <a:xfrm>
            <a:off x="8755117" y="2353230"/>
            <a:ext cx="735724" cy="33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E60F93-72E7-7392-7E91-4F267FE46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63040"/>
              </p:ext>
            </p:extLst>
          </p:nvPr>
        </p:nvGraphicFramePr>
        <p:xfrm>
          <a:off x="6317756" y="2783623"/>
          <a:ext cx="5343525" cy="731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939067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0478307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6500054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err="1">
                          <a:effectLst/>
                          <a:latin typeface="Times New Roman"/>
                        </a:rPr>
                        <a:t>Sentence_Cantonese</a:t>
                      </a:r>
                      <a:r>
                        <a:rPr lang="en-US" sz="1200" b="1" i="0">
                          <a:effectLst/>
                          <a:latin typeface="Times New Roman"/>
                        </a:rPr>
                        <a:t> </a:t>
                      </a:r>
                      <a:endParaRPr lang="en-US" b="1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label </a:t>
                      </a:r>
                      <a:endParaRPr lang="en-US" b="1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Times New Roman"/>
                        </a:rPr>
                        <a:t>Emo class </a:t>
                      </a:r>
                      <a:endParaRPr lang="en-US" b="1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164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</a:rPr>
                        <a:t>而家好了，我終於如願以償。 </a:t>
                      </a:r>
                      <a:endParaRPr lang="zh-TW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0 </a:t>
                      </a:r>
                      <a:endParaRPr lang="en-US" b="0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Times New Roman"/>
                        </a:rPr>
                        <a:t>Happy </a:t>
                      </a:r>
                      <a:endParaRPr lang="en-US" b="0" i="0">
                        <a:effectLst/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024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17EA77-E229-5479-7037-1C8370D2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10954"/>
              </p:ext>
            </p:extLst>
          </p:nvPr>
        </p:nvGraphicFramePr>
        <p:xfrm>
          <a:off x="2980723" y="3784530"/>
          <a:ext cx="6695088" cy="2415222"/>
        </p:xfrm>
        <a:graphic>
          <a:graphicData uri="http://schemas.openxmlformats.org/drawingml/2006/table">
            <a:tbl>
              <a:tblPr/>
              <a:tblGrid>
                <a:gridCol w="1295385">
                  <a:extLst>
                    <a:ext uri="{9D8B030D-6E8A-4147-A177-3AD203B41FA5}">
                      <a16:colId xmlns:a16="http://schemas.microsoft.com/office/drawing/2014/main" val="3339362612"/>
                    </a:ext>
                  </a:extLst>
                </a:gridCol>
                <a:gridCol w="1145391">
                  <a:extLst>
                    <a:ext uri="{9D8B030D-6E8A-4147-A177-3AD203B41FA5}">
                      <a16:colId xmlns:a16="http://schemas.microsoft.com/office/drawing/2014/main" val="1439181635"/>
                    </a:ext>
                  </a:extLst>
                </a:gridCol>
                <a:gridCol w="1145391">
                  <a:extLst>
                    <a:ext uri="{9D8B030D-6E8A-4147-A177-3AD203B41FA5}">
                      <a16:colId xmlns:a16="http://schemas.microsoft.com/office/drawing/2014/main" val="2712903482"/>
                    </a:ext>
                  </a:extLst>
                </a:gridCol>
                <a:gridCol w="1104485">
                  <a:extLst>
                    <a:ext uri="{9D8B030D-6E8A-4147-A177-3AD203B41FA5}">
                      <a16:colId xmlns:a16="http://schemas.microsoft.com/office/drawing/2014/main" val="1184044872"/>
                    </a:ext>
                  </a:extLst>
                </a:gridCol>
                <a:gridCol w="1104485">
                  <a:extLst>
                    <a:ext uri="{9D8B030D-6E8A-4147-A177-3AD203B41FA5}">
                      <a16:colId xmlns:a16="http://schemas.microsoft.com/office/drawing/2014/main" val="3639542580"/>
                    </a:ext>
                  </a:extLst>
                </a:gridCol>
                <a:gridCol w="899951">
                  <a:extLst>
                    <a:ext uri="{9D8B030D-6E8A-4147-A177-3AD203B41FA5}">
                      <a16:colId xmlns:a16="http://schemas.microsoft.com/office/drawing/2014/main" val="1815306155"/>
                    </a:ext>
                  </a:extLst>
                </a:gridCol>
              </a:tblGrid>
              <a:tr h="248476">
                <a:tc rowSpan="2" gridSpan="2"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just" rtl="0" fontAlgn="base"/>
                      <a:r>
                        <a:rPr lang="en-US" altLang="zh-CN" sz="10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Class Intensity in Original Dataset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5480"/>
                  </a:ext>
                </a:extLst>
              </a:tr>
              <a:tr h="32978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Happy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Sad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Surprise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Anger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324459"/>
                  </a:ext>
                </a:extLst>
              </a:tr>
              <a:tr h="365017">
                <a:tc rowSpan="4"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Class Label of Processed Dataset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Happy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just" rtl="0" fontAlgn="base"/>
                      <a:r>
                        <a:rPr lang="en-US" altLang="zh-CN" sz="10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0.016 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0.023 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0.0019 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684782"/>
                  </a:ext>
                </a:extLst>
              </a:tr>
              <a:tr h="365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Sad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0.0085 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just" rtl="0" fontAlgn="base"/>
                      <a:r>
                        <a:rPr lang="en-US" altLang="zh-CN" sz="10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0.0093 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0.023 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561774"/>
                  </a:ext>
                </a:extLst>
              </a:tr>
              <a:tr h="365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Surprise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0.055 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0.067 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just" rtl="0" fontAlgn="base"/>
                      <a:r>
                        <a:rPr lang="en-US" altLang="zh-CN" sz="10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0.024 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392234"/>
                  </a:ext>
                </a:extLst>
              </a:tr>
              <a:tr h="365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Anger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0.0065 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1" i="0">
                          <a:effectLst/>
                          <a:latin typeface="Times New Roman"/>
                        </a:rPr>
                        <a:t>0.11</a:t>
                      </a:r>
                      <a:r>
                        <a:rPr lang="en-US" sz="1000" b="0" i="0">
                          <a:effectLst/>
                          <a:latin typeface="Times New Roman"/>
                        </a:rPr>
                        <a:t>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Times New Roman"/>
                        </a:rPr>
                        <a:t>0.028 </a:t>
                      </a:r>
                      <a:endParaRPr lang="en-US" sz="1600" b="0" i="0">
                        <a:effectLst/>
                        <a:latin typeface="Times New Roman"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just" rtl="0" fontAlgn="base"/>
                      <a:r>
                        <a:rPr lang="en-US" altLang="zh-CN" sz="1000" b="0" i="0"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 marL="62999" marR="62999" marT="31500" marB="31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13624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9188C18-23A9-0B84-56C0-02D398DA850D}"/>
              </a:ext>
            </a:extLst>
          </p:cNvPr>
          <p:cNvSpPr/>
          <p:nvPr/>
        </p:nvSpPr>
        <p:spPr>
          <a:xfrm>
            <a:off x="6416454" y="5637660"/>
            <a:ext cx="704305" cy="470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D12EF-5D57-EEFA-D3DC-AC6461A7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2569" name="Google Shape;524;p20">
            <a:extLst>
              <a:ext uri="{FF2B5EF4-FFF2-40B4-BE49-F238E27FC236}">
                <a16:creationId xmlns:a16="http://schemas.microsoft.com/office/drawing/2014/main" id="{1A768E9C-ADCB-82BB-CC80-AB6D048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1430" y="1857"/>
            <a:ext cx="9328800" cy="9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/>
              <a:t>Ontology-based Recommender and Q&amp;A System</a:t>
            </a:r>
          </a:p>
        </p:txBody>
      </p:sp>
      <p:sp>
        <p:nvSpPr>
          <p:cNvPr id="2571" name="TextBox 2570">
            <a:extLst>
              <a:ext uri="{FF2B5EF4-FFF2-40B4-BE49-F238E27FC236}">
                <a16:creationId xmlns:a16="http://schemas.microsoft.com/office/drawing/2014/main" id="{68A87BA7-CAB8-DEAB-FB55-678E2E4E8894}"/>
              </a:ext>
            </a:extLst>
          </p:cNvPr>
          <p:cNvSpPr txBox="1"/>
          <p:nvPr/>
        </p:nvSpPr>
        <p:spPr>
          <a:xfrm>
            <a:off x="3475733" y="883228"/>
            <a:ext cx="5244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Source Sans Pro"/>
                <a:cs typeface="Arial"/>
              </a:rPr>
              <a:t>Crawlers &amp; Databases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3CC2DD5-2911-3B37-9D86-6289647E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25930"/>
              </p:ext>
            </p:extLst>
          </p:nvPr>
        </p:nvGraphicFramePr>
        <p:xfrm>
          <a:off x="618075" y="1701889"/>
          <a:ext cx="531414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33">
                  <a:extLst>
                    <a:ext uri="{9D8B030D-6E8A-4147-A177-3AD203B41FA5}">
                      <a16:colId xmlns:a16="http://schemas.microsoft.com/office/drawing/2014/main" val="3440091544"/>
                    </a:ext>
                  </a:extLst>
                </a:gridCol>
                <a:gridCol w="1558636">
                  <a:extLst>
                    <a:ext uri="{9D8B030D-6E8A-4147-A177-3AD203B41FA5}">
                      <a16:colId xmlns:a16="http://schemas.microsoft.com/office/drawing/2014/main" val="2290445551"/>
                    </a:ext>
                  </a:extLst>
                </a:gridCol>
                <a:gridCol w="2147979">
                  <a:extLst>
                    <a:ext uri="{9D8B030D-6E8A-4147-A177-3AD203B41FA5}">
                      <a16:colId xmlns:a16="http://schemas.microsoft.com/office/drawing/2014/main" val="2303464875"/>
                    </a:ext>
                  </a:extLst>
                </a:gridCol>
              </a:tblGrid>
              <a:tr h="2715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Source Sans Pro"/>
                        </a:rPr>
                        <a:t>Recommendation 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Source Sans Pro"/>
                        </a:rPr>
                        <a:t>Crawled Website(s)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613715"/>
                  </a:ext>
                </a:extLst>
              </a:tr>
              <a:tr h="396035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Source Sans Pro"/>
                        </a:rPr>
                        <a:t>(Type 2) Admission Requirements for HKU departments or majors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Source Sans Pro"/>
                        </a:rPr>
                        <a:t>JUPAS (for local students)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2"/>
                        </a:rPr>
                        <a:t>https://www.jupas.edu.hk/en/programme/hku/</a:t>
                      </a:r>
                      <a:r>
                        <a:rPr lang="en-HK" sz="1000" b="0" i="0" u="none" strike="noStrike" noProof="0">
                          <a:latin typeface="Source Sans Pro"/>
                        </a:rPr>
                        <a:t> and sub-websites listed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88448"/>
                  </a:ext>
                </a:extLst>
              </a:tr>
              <a:tr h="396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Source Sans Pro"/>
                        </a:rPr>
                        <a:t>Non-JUPAS (for international students)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3"/>
                        </a:rPr>
                        <a:t>https://admissions.hku.hk/apply/international-qualifications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27675"/>
                  </a:ext>
                </a:extLst>
              </a:tr>
              <a:tr h="396035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Source Sans Pro"/>
                        </a:rPr>
                        <a:t>(Type 3) Specific HKU curriculum or 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Source Sans Pro"/>
                        </a:rPr>
                        <a:t>Faculty of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4"/>
                        </a:rPr>
                        <a:t>https://webapp.science.hku.hk/sr4/servlet/enquiry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5187"/>
                  </a:ext>
                </a:extLst>
              </a:tr>
              <a:tr h="396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Source Sans Pro"/>
                        </a:rPr>
                        <a:t>Department of Computer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5"/>
                        </a:rPr>
                        <a:t>https://www.cs.hku.hk/programmes/course-offered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76295"/>
                  </a:ext>
                </a:extLst>
              </a:tr>
            </a:tbl>
          </a:graphicData>
        </a:graphic>
      </p:graphicFrame>
      <p:graphicFrame>
        <p:nvGraphicFramePr>
          <p:cNvPr id="38" name="Table 26">
            <a:extLst>
              <a:ext uri="{FF2B5EF4-FFF2-40B4-BE49-F238E27FC236}">
                <a16:creationId xmlns:a16="http://schemas.microsoft.com/office/drawing/2014/main" id="{E5686671-F2DB-93F2-EC8A-C9B2DD39B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70207"/>
              </p:ext>
            </p:extLst>
          </p:nvPr>
        </p:nvGraphicFramePr>
        <p:xfrm>
          <a:off x="6267144" y="1707369"/>
          <a:ext cx="5308064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98">
                  <a:extLst>
                    <a:ext uri="{9D8B030D-6E8A-4147-A177-3AD203B41FA5}">
                      <a16:colId xmlns:a16="http://schemas.microsoft.com/office/drawing/2014/main" val="3440091544"/>
                    </a:ext>
                  </a:extLst>
                </a:gridCol>
                <a:gridCol w="3035966">
                  <a:extLst>
                    <a:ext uri="{9D8B030D-6E8A-4147-A177-3AD203B41FA5}">
                      <a16:colId xmlns:a16="http://schemas.microsoft.com/office/drawing/2014/main" val="2303464875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Source Sans Pro"/>
                        </a:rPr>
                        <a:t>Recommendation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Source Sans Pro"/>
                        </a:rPr>
                        <a:t>Crawled Website(s)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613715"/>
                  </a:ext>
                </a:extLst>
              </a:tr>
              <a:tr h="41218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Source Sans Pro"/>
                        </a:rPr>
                        <a:t>BSc 6901 Bachelor of Science – curriculum related 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6"/>
                        </a:rPr>
                        <a:t>https://www.scifac.hku.hk/prospective/ug/6901-bsc/faq#On-Admission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88448"/>
                  </a:ext>
                </a:extLst>
              </a:tr>
              <a:tr h="4121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err="1">
                          <a:latin typeface="Source Sans Pro"/>
                        </a:rPr>
                        <a:t>BASc</a:t>
                      </a:r>
                      <a:r>
                        <a:rPr lang="en-US" sz="1000">
                          <a:latin typeface="Source Sans Pro"/>
                        </a:rPr>
                        <a:t> Bachelor of Arts &amp; Sciences – curriculum related 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7"/>
                        </a:rPr>
                        <a:t>https://www.socsc.hku.hk/basc/prospective-students/faq/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27675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>
                          <a:latin typeface="Source Sans Pro"/>
                        </a:rPr>
                        <a:t>AAO – admission related 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8"/>
                        </a:rPr>
                        <a:t>https://aao.hku.hk/faq/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85187"/>
                  </a:ext>
                </a:extLst>
              </a:tr>
              <a:tr h="3998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>
                          <a:latin typeface="Source Sans Pro"/>
                        </a:rPr>
                        <a:t>General HKU undergraduate – admission 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9"/>
                        </a:rPr>
                        <a:t>https://admissions.hku.hk/faqs</a:t>
                      </a:r>
                      <a:endParaRPr lang="en-US" sz="1000">
                        <a:latin typeface="Source Sans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76295"/>
                  </a:ext>
                </a:extLst>
              </a:tr>
            </a:tbl>
          </a:graphicData>
        </a:graphic>
      </p:graphicFrame>
      <p:pic>
        <p:nvPicPr>
          <p:cNvPr id="44" name="Picture 44" descr="Text&#10;&#10;Description automatically generated">
            <a:extLst>
              <a:ext uri="{FF2B5EF4-FFF2-40B4-BE49-F238E27FC236}">
                <a16:creationId xmlns:a16="http://schemas.microsoft.com/office/drawing/2014/main" id="{F47F4854-7E40-AF88-D701-C377601AE2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-99" b="28960"/>
          <a:stretch/>
        </p:blipFill>
        <p:spPr>
          <a:xfrm>
            <a:off x="6268774" y="3773675"/>
            <a:ext cx="5289994" cy="1504437"/>
          </a:xfrm>
          <a:prstGeom prst="rect">
            <a:avLst/>
          </a:prstGeom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33EB73-22FF-8F99-70C4-97F08F820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225" y="3772929"/>
            <a:ext cx="5297942" cy="10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D12EF-5D57-EEFA-D3DC-AC6461A7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9" name="Google Shape;524;p20">
            <a:extLst>
              <a:ext uri="{FF2B5EF4-FFF2-40B4-BE49-F238E27FC236}">
                <a16:creationId xmlns:a16="http://schemas.microsoft.com/office/drawing/2014/main" id="{EC84E7E3-4EF4-5E03-02D9-EB1901816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214" y="1857"/>
            <a:ext cx="9328800" cy="9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/>
              <a:t>Introduction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36B209-140D-BEDD-F761-6E56917F9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01149"/>
              </p:ext>
            </p:extLst>
          </p:nvPr>
        </p:nvGraphicFramePr>
        <p:xfrm>
          <a:off x="1480580" y="4279525"/>
          <a:ext cx="9916639" cy="2413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ED5F720C-A218-D321-C767-2CB07C97868D}"/>
              </a:ext>
            </a:extLst>
          </p:cNvPr>
          <p:cNvGrpSpPr/>
          <p:nvPr/>
        </p:nvGrpSpPr>
        <p:grpSpPr>
          <a:xfrm>
            <a:off x="1982883" y="2729175"/>
            <a:ext cx="9590573" cy="1390857"/>
            <a:chOff x="1035441" y="1779706"/>
            <a:chExt cx="9590573" cy="139085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9F6B8FD-8E9E-67F2-8CC9-2E5E3DD6E4C3}"/>
                </a:ext>
              </a:extLst>
            </p:cNvPr>
            <p:cNvSpPr/>
            <p:nvPr/>
          </p:nvSpPr>
          <p:spPr>
            <a:xfrm>
              <a:off x="4390395" y="1779706"/>
              <a:ext cx="2880000" cy="134440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>
                <a:lnSpc>
                  <a:spcPts val="1260"/>
                </a:lnSpc>
              </a:pPr>
              <a:r>
                <a:rPr lang="en-US">
                  <a:solidFill>
                    <a:schemeClr val="tx2">
                      <a:lumMod val="10000"/>
                    </a:schemeClr>
                  </a:solidFill>
                  <a:latin typeface="Source Sans Pro"/>
                </a:rPr>
                <a:t>Emotion detection?</a:t>
              </a:r>
              <a:endParaRPr lang="en-US">
                <a:cs typeface="Arial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2C34FBA-06C2-7655-6E3B-9C2C16D3061D}"/>
                </a:ext>
              </a:extLst>
            </p:cNvPr>
            <p:cNvGrpSpPr/>
            <p:nvPr/>
          </p:nvGrpSpPr>
          <p:grpSpPr>
            <a:xfrm>
              <a:off x="4547334" y="1779706"/>
              <a:ext cx="6078680" cy="1390857"/>
              <a:chOff x="4547334" y="1736842"/>
              <a:chExt cx="6078680" cy="1390857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9D19D23-ED05-74AB-8F33-68CD3617AA9C}"/>
                  </a:ext>
                </a:extLst>
              </p:cNvPr>
              <p:cNvSpPr/>
              <p:nvPr/>
            </p:nvSpPr>
            <p:spPr>
              <a:xfrm>
                <a:off x="7746014" y="1736842"/>
                <a:ext cx="2880000" cy="139085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pPr algn="ctr">
                  <a:lnSpc>
                    <a:spcPts val="1260"/>
                  </a:lnSpc>
                </a:pPr>
                <a:r>
                  <a:rPr lang="en-US">
                    <a:solidFill>
                      <a:schemeClr val="tx2">
                        <a:lumMod val="10000"/>
                      </a:schemeClr>
                    </a:solidFill>
                    <a:latin typeface="Source Sans Pro"/>
                  </a:rPr>
                  <a:t>Programs/courses recommendation?</a:t>
                </a:r>
              </a:p>
            </p:txBody>
          </p:sp>
          <p:pic>
            <p:nvPicPr>
              <p:cNvPr id="44" name="Graphic 43" descr="Expressionless face outline outline">
                <a:extLst>
                  <a:ext uri="{FF2B5EF4-FFF2-40B4-BE49-F238E27FC236}">
                    <a16:creationId xmlns:a16="http://schemas.microsoft.com/office/drawing/2014/main" id="{C018B0CE-F2A6-ED16-5485-8FCFA4160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83948" y="2168218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46" name="Graphic 45" descr="Winking face outline with solid fill">
                <a:extLst>
                  <a:ext uri="{FF2B5EF4-FFF2-40B4-BE49-F238E27FC236}">
                    <a16:creationId xmlns:a16="http://schemas.microsoft.com/office/drawing/2014/main" id="{E8D6DBBD-DF2F-2DF9-5C97-09BE481AC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47334" y="2168218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48" name="Graphic 47" descr="Surprised face outline outline">
                <a:extLst>
                  <a:ext uri="{FF2B5EF4-FFF2-40B4-BE49-F238E27FC236}">
                    <a16:creationId xmlns:a16="http://schemas.microsoft.com/office/drawing/2014/main" id="{047F118E-0FB4-C1ED-48FE-45A47E80C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20562" y="2168218"/>
                <a:ext cx="792000" cy="7920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D7EE4E9-3876-EEFB-121C-08A2F907DA0A}"/>
                </a:ext>
              </a:extLst>
            </p:cNvPr>
            <p:cNvGrpSpPr/>
            <p:nvPr/>
          </p:nvGrpSpPr>
          <p:grpSpPr>
            <a:xfrm>
              <a:off x="1035441" y="1779706"/>
              <a:ext cx="2879334" cy="1344401"/>
              <a:chOff x="1035441" y="1736842"/>
              <a:chExt cx="2879334" cy="134440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6BB511C-F79C-5DB5-C4BD-220048E88E8E}"/>
                  </a:ext>
                </a:extLst>
              </p:cNvPr>
              <p:cNvGrpSpPr/>
              <p:nvPr/>
            </p:nvGrpSpPr>
            <p:grpSpPr>
              <a:xfrm>
                <a:off x="1035441" y="1736842"/>
                <a:ext cx="2879334" cy="1344401"/>
                <a:chOff x="1035441" y="1882114"/>
                <a:chExt cx="2879334" cy="1344401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ED57271E-4331-DAFA-1E73-C906EFE3CF1C}"/>
                    </a:ext>
                  </a:extLst>
                </p:cNvPr>
                <p:cNvSpPr/>
                <p:nvPr/>
              </p:nvSpPr>
              <p:spPr>
                <a:xfrm>
                  <a:off x="1035441" y="1882114"/>
                  <a:ext cx="2879334" cy="1344401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t"/>
                <a:lstStyle/>
                <a:p>
                  <a:pPr algn="ctr">
                    <a:lnSpc>
                      <a:spcPts val="1260"/>
                    </a:lnSpc>
                  </a:pPr>
                  <a:r>
                    <a:rPr lang="en-US">
                      <a:solidFill>
                        <a:schemeClr val="tx2">
                          <a:lumMod val="10000"/>
                        </a:schemeClr>
                      </a:solidFill>
                      <a:latin typeface="Source Sans Pro"/>
                    </a:rPr>
                    <a:t>English &amp; Cantonese?</a:t>
                  </a:r>
                </a:p>
              </p:txBody>
            </p:sp>
            <p:pic>
              <p:nvPicPr>
                <p:cNvPr id="24" name="Graphic 23" descr="Mahjong outline">
                  <a:extLst>
                    <a:ext uri="{FF2B5EF4-FFF2-40B4-BE49-F238E27FC236}">
                      <a16:creationId xmlns:a16="http://schemas.microsoft.com/office/drawing/2014/main" id="{E78C529E-A4AB-C995-75FE-FC8F59C233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4239" y="2308243"/>
                  <a:ext cx="756000" cy="75600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Call centre outline">
                  <a:extLst>
                    <a:ext uri="{FF2B5EF4-FFF2-40B4-BE49-F238E27FC236}">
                      <a16:creationId xmlns:a16="http://schemas.microsoft.com/office/drawing/2014/main" id="{8D82F0A5-9D83-ADB5-7DB0-79C6B32B2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9779" y="2308243"/>
                  <a:ext cx="756000" cy="756000"/>
                </a:xfrm>
                <a:prstGeom prst="rect">
                  <a:avLst/>
                </a:prstGeom>
              </p:spPr>
            </p:pic>
          </p:grpSp>
          <p:pic>
            <p:nvPicPr>
              <p:cNvPr id="53" name="Graphic 52" descr="Chat outline">
                <a:extLst>
                  <a:ext uri="{FF2B5EF4-FFF2-40B4-BE49-F238E27FC236}">
                    <a16:creationId xmlns:a16="http://schemas.microsoft.com/office/drawing/2014/main" id="{F959291A-6093-5C67-A8E6-08DA0A40A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898700" y="2162971"/>
                <a:ext cx="756000" cy="756000"/>
              </a:xfrm>
              <a:prstGeom prst="rect">
                <a:avLst/>
              </a:prstGeom>
            </p:spPr>
          </p:pic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92FF125-3801-BF2C-4A1E-22EA19646098}"/>
              </a:ext>
            </a:extLst>
          </p:cNvPr>
          <p:cNvSpPr txBox="1"/>
          <p:nvPr/>
        </p:nvSpPr>
        <p:spPr>
          <a:xfrm>
            <a:off x="801880" y="4785313"/>
            <a:ext cx="461665" cy="1289777"/>
          </a:xfrm>
          <a:prstGeom prst="rect">
            <a:avLst/>
          </a:prstGeom>
          <a:noFill/>
        </p:spPr>
        <p:txBody>
          <a:bodyPr vert="vert" wrap="none" lIns="91440" tIns="45720" rIns="91440" bIns="45720" rtlCol="0" anchor="t">
            <a:spAutoFit/>
          </a:bodyPr>
          <a:lstStyle/>
          <a:p>
            <a:r>
              <a:rPr lang="en-US">
                <a:latin typeface="Source Sans Pro"/>
                <a:ea typeface="Source Sans Pro"/>
              </a:rPr>
              <a:t>Our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7096E-EB7A-CF00-9F97-A7170F53977E}"/>
              </a:ext>
            </a:extLst>
          </p:cNvPr>
          <p:cNvSpPr txBox="1"/>
          <p:nvPr/>
        </p:nvSpPr>
        <p:spPr>
          <a:xfrm>
            <a:off x="801880" y="2915970"/>
            <a:ext cx="461665" cy="1017266"/>
          </a:xfrm>
          <a:prstGeom prst="rect">
            <a:avLst/>
          </a:prstGeom>
          <a:noFill/>
        </p:spPr>
        <p:txBody>
          <a:bodyPr vert="vert" wrap="none" lIns="91440" tIns="45720" rIns="91440" bIns="45720" rtlCol="0" anchor="t">
            <a:spAutoFit/>
          </a:bodyPr>
          <a:lstStyle/>
          <a:p>
            <a:r>
              <a:rPr lang="en-US">
                <a:latin typeface="Source Sans Pro"/>
                <a:ea typeface="Source Sans Pro"/>
              </a:rPr>
              <a:t>Problems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21B6B4-A009-F99E-C6B0-8AF0976174E5}"/>
              </a:ext>
            </a:extLst>
          </p:cNvPr>
          <p:cNvCxnSpPr>
            <a:cxnSpLocks/>
          </p:cNvCxnSpPr>
          <p:nvPr/>
        </p:nvCxnSpPr>
        <p:spPr>
          <a:xfrm>
            <a:off x="522513" y="4177465"/>
            <a:ext cx="111390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2BDB5-E052-014E-5B91-865FAD1460F4}"/>
              </a:ext>
            </a:extLst>
          </p:cNvPr>
          <p:cNvCxnSpPr>
            <a:cxnSpLocks/>
          </p:cNvCxnSpPr>
          <p:nvPr/>
        </p:nvCxnSpPr>
        <p:spPr>
          <a:xfrm>
            <a:off x="526472" y="2602665"/>
            <a:ext cx="111390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71AEDA-FB43-E3BD-0560-2F756803CFA2}"/>
              </a:ext>
            </a:extLst>
          </p:cNvPr>
          <p:cNvSpPr txBox="1"/>
          <p:nvPr/>
        </p:nvSpPr>
        <p:spPr>
          <a:xfrm>
            <a:off x="835549" y="1309241"/>
            <a:ext cx="461665" cy="876202"/>
          </a:xfrm>
          <a:prstGeom prst="rect">
            <a:avLst/>
          </a:prstGeom>
          <a:noFill/>
        </p:spPr>
        <p:txBody>
          <a:bodyPr vert="vert" wrap="none" lIns="91440" tIns="45720" rIns="91440" bIns="45720" rtlCol="0" anchor="t">
            <a:spAutoFit/>
          </a:bodyPr>
          <a:lstStyle/>
          <a:p>
            <a:r>
              <a:rPr lang="en-US">
                <a:latin typeface="Source Sans Pro"/>
                <a:ea typeface="Source Sans Pro"/>
              </a:rPr>
              <a:t>Chatbot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B987C6B-4CCD-B650-8C90-29CE92B13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7" t="21250" r="4351" b="27751"/>
          <a:stretch/>
        </p:blipFill>
        <p:spPr bwMode="auto">
          <a:xfrm>
            <a:off x="2004966" y="1043422"/>
            <a:ext cx="523674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2543DE-48D9-273B-C45A-6EF823D90A1B}"/>
              </a:ext>
            </a:extLst>
          </p:cNvPr>
          <p:cNvSpPr txBox="1"/>
          <p:nvPr/>
        </p:nvSpPr>
        <p:spPr>
          <a:xfrm>
            <a:off x="7700238" y="1144458"/>
            <a:ext cx="3437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>
                    <a:lumMod val="10000"/>
                  </a:schemeClr>
                </a:solidFill>
                <a:latin typeface="Source Sans Pro"/>
              </a:rPr>
              <a:t>Q &amp;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>
                    <a:lumMod val="10000"/>
                  </a:schemeClr>
                </a:solidFill>
                <a:latin typeface="Source Sans Pro"/>
              </a:rPr>
              <a:t>What is the requirement of MDASC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>
                    <a:lumMod val="10000"/>
                  </a:schemeClr>
                </a:solidFill>
                <a:latin typeface="Source Sans Pro"/>
              </a:rPr>
              <a:t>Program recommendation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>
                    <a:lumMod val="10000"/>
                  </a:schemeClr>
                </a:solidFill>
                <a:latin typeface="Source Sans Pro"/>
              </a:rPr>
              <a:t>What program can I study if I want to learn computer science?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>
                    <a:lumMod val="10000"/>
                  </a:schemeClr>
                </a:solidFill>
                <a:latin typeface="Source Sans Pro"/>
              </a:rPr>
              <a:t>Casual talk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>
                    <a:lumMod val="10000"/>
                  </a:schemeClr>
                </a:solidFill>
                <a:latin typeface="Source Sans Pro"/>
              </a:rPr>
              <a:t>How are you?</a:t>
            </a:r>
          </a:p>
        </p:txBody>
      </p:sp>
      <p:pic>
        <p:nvPicPr>
          <p:cNvPr id="23" name="Graphic 22" descr="Professor female outline">
            <a:extLst>
              <a:ext uri="{FF2B5EF4-FFF2-40B4-BE49-F238E27FC236}">
                <a16:creationId xmlns:a16="http://schemas.microsoft.com/office/drawing/2014/main" id="{0437DD23-38C3-5D70-2A09-8765DCFD53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25290" y="3155304"/>
            <a:ext cx="793602" cy="793602"/>
          </a:xfrm>
          <a:prstGeom prst="rect">
            <a:avLst/>
          </a:prstGeom>
        </p:spPr>
      </p:pic>
      <p:pic>
        <p:nvPicPr>
          <p:cNvPr id="25" name="Graphic 24" descr="Classroom outline">
            <a:extLst>
              <a:ext uri="{FF2B5EF4-FFF2-40B4-BE49-F238E27FC236}">
                <a16:creationId xmlns:a16="http://schemas.microsoft.com/office/drawing/2014/main" id="{616F87FD-CD8B-BE9F-61CB-11AF349D41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36638" y="3155304"/>
            <a:ext cx="793602" cy="793602"/>
          </a:xfrm>
          <a:prstGeom prst="rect">
            <a:avLst/>
          </a:prstGeom>
        </p:spPr>
      </p:pic>
      <p:pic>
        <p:nvPicPr>
          <p:cNvPr id="27" name="Graphic 26" descr="School boy outline">
            <a:extLst>
              <a:ext uri="{FF2B5EF4-FFF2-40B4-BE49-F238E27FC236}">
                <a16:creationId xmlns:a16="http://schemas.microsoft.com/office/drawing/2014/main" id="{D1B3D0D4-8732-E4C1-D2AB-F5DB027DA3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47985" y="3155304"/>
            <a:ext cx="793602" cy="7936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FF29DD-6A42-51D7-B6C0-36F0D4EB8B80}"/>
              </a:ext>
            </a:extLst>
          </p:cNvPr>
          <p:cNvCxnSpPr>
            <a:cxnSpLocks/>
          </p:cNvCxnSpPr>
          <p:nvPr/>
        </p:nvCxnSpPr>
        <p:spPr>
          <a:xfrm>
            <a:off x="4419600" y="4622800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1407C-ADF1-1AC6-E0DE-708335F11AA3}"/>
              </a:ext>
            </a:extLst>
          </p:cNvPr>
          <p:cNvCxnSpPr>
            <a:cxnSpLocks/>
          </p:cNvCxnSpPr>
          <p:nvPr/>
        </p:nvCxnSpPr>
        <p:spPr>
          <a:xfrm>
            <a:off x="8116221" y="4622800"/>
            <a:ext cx="141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B3072A-9CCC-8E24-2B81-67B40080EBBB}"/>
              </a:ext>
            </a:extLst>
          </p:cNvPr>
          <p:cNvSpPr/>
          <p:nvPr/>
        </p:nvSpPr>
        <p:spPr>
          <a:xfrm>
            <a:off x="11094021" y="4971642"/>
            <a:ext cx="435556" cy="1397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0206A5-0726-4AD6-B8EF-AD4207B31BA8}"/>
              </a:ext>
            </a:extLst>
          </p:cNvPr>
          <p:cNvSpPr/>
          <p:nvPr/>
        </p:nvSpPr>
        <p:spPr>
          <a:xfrm>
            <a:off x="11094021" y="5263270"/>
            <a:ext cx="435556" cy="13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36AA6-88B6-19EF-0104-DDA7D337C9BF}"/>
              </a:ext>
            </a:extLst>
          </p:cNvPr>
          <p:cNvSpPr/>
          <p:nvPr/>
        </p:nvSpPr>
        <p:spPr>
          <a:xfrm>
            <a:off x="11094021" y="5554898"/>
            <a:ext cx="435556" cy="139700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00B63-3B7D-0BB1-E0EF-864EA913E2C2}"/>
              </a:ext>
            </a:extLst>
          </p:cNvPr>
          <p:cNvSpPr txBox="1"/>
          <p:nvPr/>
        </p:nvSpPr>
        <p:spPr>
          <a:xfrm>
            <a:off x="11572920" y="4863175"/>
            <a:ext cx="619080" cy="88909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latin typeface="Source Sans Pro"/>
                <a:ea typeface="Source Sans Pro"/>
              </a:rPr>
              <a:t>Rocky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Source Sans Pro"/>
                <a:ea typeface="Source Sans Pro"/>
              </a:rPr>
              <a:t>Zoey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Source Sans Pro"/>
                <a:ea typeface="Source Sans Pro"/>
              </a:rPr>
              <a:t>Jackie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A9B2AF-AF57-3DE9-672A-F1E41B0924DA}"/>
              </a:ext>
            </a:extLst>
          </p:cNvPr>
          <p:cNvSpPr/>
          <p:nvPr/>
        </p:nvSpPr>
        <p:spPr>
          <a:xfrm>
            <a:off x="10998200" y="4863175"/>
            <a:ext cx="1142433" cy="88909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0D9517-6C8F-7AFD-2AD6-B453C3A249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7" name="Google Shape;524;p20">
            <a:extLst>
              <a:ext uri="{FF2B5EF4-FFF2-40B4-BE49-F238E27FC236}">
                <a16:creationId xmlns:a16="http://schemas.microsoft.com/office/drawing/2014/main" id="{8B0EA02B-9071-E3DC-F397-0B64BDB30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214" y="1857"/>
            <a:ext cx="9328800" cy="9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/>
              <a:t>Speech-to-Text</a:t>
            </a:r>
            <a:r>
              <a:rPr lang="en" sz="2800">
                <a:solidFill>
                  <a:srgbClr val="00CEF6"/>
                </a:solidFill>
              </a:rPr>
              <a:t> – Models &amp; Research Method</a:t>
            </a:r>
            <a:endParaRPr lang="zh-TW" altLang="en-US" sz="2800"/>
          </a:p>
        </p:txBody>
      </p:sp>
      <p:sp>
        <p:nvSpPr>
          <p:cNvPr id="20" name="Google Shape;832;p42">
            <a:extLst>
              <a:ext uri="{FF2B5EF4-FFF2-40B4-BE49-F238E27FC236}">
                <a16:creationId xmlns:a16="http://schemas.microsoft.com/office/drawing/2014/main" id="{8BB46D84-6F1B-F0B8-0C15-B2D66540845C}"/>
              </a:ext>
            </a:extLst>
          </p:cNvPr>
          <p:cNvSpPr/>
          <p:nvPr/>
        </p:nvSpPr>
        <p:spPr>
          <a:xfrm>
            <a:off x="1133266" y="985026"/>
            <a:ext cx="4904800" cy="26193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endParaRPr lang="en" sz="1400" b="1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  <p:sp>
        <p:nvSpPr>
          <p:cNvPr id="28" name="Rectangle 476">
            <a:extLst>
              <a:ext uri="{FF2B5EF4-FFF2-40B4-BE49-F238E27FC236}">
                <a16:creationId xmlns:a16="http://schemas.microsoft.com/office/drawing/2014/main" id="{5B463A06-11BF-6021-4B09-70354EB1F05A}"/>
              </a:ext>
            </a:extLst>
          </p:cNvPr>
          <p:cNvSpPr/>
          <p:nvPr/>
        </p:nvSpPr>
        <p:spPr>
          <a:xfrm>
            <a:off x="1261470" y="1375941"/>
            <a:ext cx="4644120" cy="8909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i="1">
                <a:latin typeface="Source Sans Pro"/>
                <a:ea typeface="Source Sans Pro"/>
                <a:cs typeface="Arial"/>
              </a:rPr>
              <a:t>Model Architecture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ea typeface="Source Sans Pro"/>
                <a:cs typeface="Arial"/>
              </a:rPr>
              <a:t>Raw audio as input -&gt; CNN to extract features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ea typeface="Source Sans Pro"/>
                <a:cs typeface="Arial"/>
              </a:rPr>
              <a:t>Transformer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ource Sans Pro"/>
                <a:ea typeface="Source Sans Pro"/>
                <a:cs typeface="Arial"/>
              </a:rPr>
              <a:t>Connectionist Temporal Classification Algo.</a:t>
            </a:r>
          </a:p>
        </p:txBody>
      </p:sp>
      <p:sp>
        <p:nvSpPr>
          <p:cNvPr id="32" name="Rectangle 481">
            <a:extLst>
              <a:ext uri="{FF2B5EF4-FFF2-40B4-BE49-F238E27FC236}">
                <a16:creationId xmlns:a16="http://schemas.microsoft.com/office/drawing/2014/main" id="{5F89DF44-0DF3-F3A6-CF86-3EFB4FE8B911}"/>
              </a:ext>
            </a:extLst>
          </p:cNvPr>
          <p:cNvSpPr/>
          <p:nvPr/>
        </p:nvSpPr>
        <p:spPr>
          <a:xfrm>
            <a:off x="1263158" y="2328547"/>
            <a:ext cx="4643988" cy="1212107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i="1">
                <a:latin typeface="Source Sans Pro"/>
                <a:cs typeface="Arial"/>
              </a:rPr>
              <a:t>Pros &amp; Cons</a:t>
            </a:r>
            <a:endParaRPr lang="en-US" sz="1400" b="1" i="1">
              <a:latin typeface="Source Sans Pro"/>
              <a:ea typeface="Source Sans Pro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ea typeface="Source Sans Pro"/>
                <a:cs typeface="Arial"/>
              </a:rPr>
              <a:t>Fine-tune on pre-trained SSL Wav2vec2: achieved satisfactory results with small amount of labelled data</a:t>
            </a:r>
          </a:p>
          <a:p>
            <a:pPr marL="342900" indent="-342900">
              <a:buFontTx/>
              <a:buAutoNum type="arabicPeriod"/>
            </a:pPr>
            <a:r>
              <a:rPr lang="en-US" sz="1400">
                <a:latin typeface="Source Sans Pro"/>
                <a:ea typeface="Source Sans Pro"/>
                <a:cs typeface="Arial"/>
              </a:rPr>
              <a:t>Easy Implementation on Cantonese</a:t>
            </a: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ea typeface="Source Sans Pro"/>
                <a:cs typeface="Arial"/>
              </a:rPr>
              <a:t>Huge model size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A6986E31-E84D-31A4-C8DA-4B05E672EF21}"/>
              </a:ext>
            </a:extLst>
          </p:cNvPr>
          <p:cNvSpPr txBox="1"/>
          <p:nvPr/>
        </p:nvSpPr>
        <p:spPr>
          <a:xfrm>
            <a:off x="1198763" y="1026950"/>
            <a:ext cx="30559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chemeClr val="dk1"/>
                </a:solidFill>
                <a:latin typeface="Source Sans Pro"/>
                <a:ea typeface="Source Sans Pro"/>
                <a:cs typeface="Arial"/>
              </a:rPr>
              <a:t>ASR Using Wav2Vec 2.0</a:t>
            </a:r>
            <a:endParaRPr lang="en" sz="1600" b="1">
              <a:solidFill>
                <a:schemeClr val="dk1"/>
              </a:solidFill>
              <a:latin typeface="Source Sans Pro"/>
              <a:cs typeface="Arial"/>
            </a:endParaRPr>
          </a:p>
        </p:txBody>
      </p:sp>
      <p:graphicFrame>
        <p:nvGraphicFramePr>
          <p:cNvPr id="36" name="表格 11">
            <a:extLst>
              <a:ext uri="{FF2B5EF4-FFF2-40B4-BE49-F238E27FC236}">
                <a16:creationId xmlns:a16="http://schemas.microsoft.com/office/drawing/2014/main" id="{D30E5DE1-5369-6EBB-63EC-D5AB92E94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73123"/>
              </p:ext>
            </p:extLst>
          </p:nvPr>
        </p:nvGraphicFramePr>
        <p:xfrm>
          <a:off x="1142648" y="3884753"/>
          <a:ext cx="4871009" cy="2042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0809">
                  <a:extLst>
                    <a:ext uri="{9D8B030D-6E8A-4147-A177-3AD203B41FA5}">
                      <a16:colId xmlns:a16="http://schemas.microsoft.com/office/drawing/2014/main" val="2607526937"/>
                    </a:ext>
                  </a:extLst>
                </a:gridCol>
                <a:gridCol w="1263568">
                  <a:extLst>
                    <a:ext uri="{9D8B030D-6E8A-4147-A177-3AD203B41FA5}">
                      <a16:colId xmlns:a16="http://schemas.microsoft.com/office/drawing/2014/main" val="2224932883"/>
                    </a:ext>
                  </a:extLst>
                </a:gridCol>
                <a:gridCol w="1996632">
                  <a:extLst>
                    <a:ext uri="{9D8B030D-6E8A-4147-A177-3AD203B41FA5}">
                      <a16:colId xmlns:a16="http://schemas.microsoft.com/office/drawing/2014/main" val="2360415448"/>
                    </a:ext>
                  </a:extLst>
                </a:gridCol>
              </a:tblGrid>
              <a:tr h="511215">
                <a:tc rowSpan="2">
                  <a:txBody>
                    <a:bodyPr/>
                    <a:lstStyle/>
                    <a:p>
                      <a:r>
                        <a:rPr lang="zh-TW" altLang="en-US" sz="1600" b="1" i="0" u="none" strike="noStrike" cap="none">
                          <a:solidFill>
                            <a:schemeClr val="dk1"/>
                          </a:solidFill>
                          <a:latin typeface="Source Sans Pro"/>
                          <a:sym typeface="Source Sans Pro"/>
                        </a:rPr>
                        <a:t>LibriSpeech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latin typeface="Source Sans Pro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600" b="0" i="0" u="none" strike="noStrike" cap="none">
                          <a:solidFill>
                            <a:schemeClr val="dk1"/>
                          </a:solidFill>
                          <a:latin typeface="Source Sans Pro"/>
                        </a:rPr>
                        <a:t>(English)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latin typeface="Source Sans Pro"/>
                        <a:sym typeface="Source Sans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b="0" i="0" u="none" strike="noStrike" cap="none" noProof="0">
                          <a:latin typeface="Source Sans Pro"/>
                        </a:rPr>
                        <a:t>High recording quality, US English accents</a:t>
                      </a:r>
                      <a:endParaRPr lang="zh-TW" sz="1400">
                        <a:latin typeface="Source Sans Pro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>
                        <a:sym typeface="Arial"/>
                      </a:endParaRPr>
                    </a:p>
                  </a:txBody>
                  <a:tcPr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55412"/>
                  </a:ext>
                </a:extLst>
              </a:tr>
              <a:tr h="299012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1,000 hours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2,484 speakers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06240"/>
                  </a:ext>
                </a:extLst>
              </a:tr>
              <a:tr h="299012">
                <a:tc rowSpan="2">
                  <a:txBody>
                    <a:bodyPr/>
                    <a:lstStyle/>
                    <a:p>
                      <a:r>
                        <a:rPr lang="zh-TW" altLang="en-US" sz="1600" b="1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Common</a:t>
                      </a:r>
                      <a:r>
                        <a:rPr lang="zh-TW" altLang="en-US" sz="1600" b="1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 Voice</a:t>
                      </a:r>
                      <a:r>
                        <a:rPr lang="zh-TW" altLang="en-US" sz="16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 (English)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" sz="1400" b="0" i="0" u="none" strike="noStrike" cap="none" baseline="0" noProof="0">
                          <a:solidFill>
                            <a:srgbClr val="28324A"/>
                          </a:solidFill>
                          <a:latin typeface="Source Sans Pro"/>
                        </a:rPr>
                        <a:t>Crowd-sourced Data</a:t>
                      </a:r>
                      <a:endParaRPr lang="zh-TW" altLang="en-US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812596"/>
                  </a:ext>
                </a:extLst>
              </a:tr>
              <a:tr h="299012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2,275 hours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83,790 speakers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72531"/>
                  </a:ext>
                </a:extLst>
              </a:tr>
              <a:tr h="299012">
                <a:tc rowSpan="2">
                  <a:txBody>
                    <a:bodyPr/>
                    <a:lstStyle/>
                    <a:p>
                      <a:r>
                        <a:rPr lang="zh-TW" altLang="en-US" sz="1600" b="1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Common Voice</a:t>
                      </a:r>
                      <a:r>
                        <a:rPr lang="zh-TW" altLang="en-US" sz="16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zh-TW" altLang="en-US" sz="16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(zh-HK)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b="0" i="0" u="none" strike="noStrike" cap="none" baseline="0" noProof="0">
                          <a:solidFill>
                            <a:srgbClr val="28324A"/>
                          </a:solidFill>
                          <a:latin typeface="Source Sans Pro"/>
                        </a:rPr>
                        <a:t>Crowd-sourced Data</a:t>
                      </a:r>
                      <a:endParaRPr lang="zh-TW" sz="1400"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72020"/>
                  </a:ext>
                </a:extLst>
              </a:tr>
              <a:tr h="299012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104 hours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2,907 speakers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54162"/>
                  </a:ext>
                </a:extLst>
              </a:tr>
            </a:tbl>
          </a:graphicData>
        </a:graphic>
      </p:graphicFrame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3E16EA1D-52DA-178C-D5FD-958E285CD290}"/>
              </a:ext>
            </a:extLst>
          </p:cNvPr>
          <p:cNvSpPr/>
          <p:nvPr/>
        </p:nvSpPr>
        <p:spPr>
          <a:xfrm>
            <a:off x="6325394" y="4636111"/>
            <a:ext cx="655898" cy="5015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E35CF8C0-46B8-2E4C-FB9E-DDE790E03CCC}"/>
              </a:ext>
            </a:extLst>
          </p:cNvPr>
          <p:cNvSpPr/>
          <p:nvPr/>
        </p:nvSpPr>
        <p:spPr>
          <a:xfrm>
            <a:off x="7423686" y="4049342"/>
            <a:ext cx="3202328" cy="501571"/>
          </a:xfrm>
          <a:prstGeom prst="roundRect">
            <a:avLst/>
          </a:prstGeom>
          <a:solidFill>
            <a:srgbClr val="49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latin typeface="Source Sans Pro"/>
                <a:ea typeface="新細明體"/>
                <a:cs typeface="Arial"/>
              </a:rPr>
              <a:t>Avg. Inferencing Time</a:t>
            </a:r>
            <a:endParaRPr lang="zh-TW" altLang="en-US">
              <a:latin typeface="Source Sans Pro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EB54EE7-7F0A-F928-2D3B-F439ED9C088E}"/>
              </a:ext>
            </a:extLst>
          </p:cNvPr>
          <p:cNvCxnSpPr/>
          <p:nvPr/>
        </p:nvCxnSpPr>
        <p:spPr>
          <a:xfrm flipV="1">
            <a:off x="106781" y="3699880"/>
            <a:ext cx="11981447" cy="20054"/>
          </a:xfrm>
          <a:prstGeom prst="straightConnector1">
            <a:avLst/>
          </a:prstGeom>
          <a:ln>
            <a:solidFill>
              <a:srgbClr val="4992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8BB5ACC-ED76-8B0B-E465-A3679DD69433}"/>
              </a:ext>
            </a:extLst>
          </p:cNvPr>
          <p:cNvSpPr/>
          <p:nvPr/>
        </p:nvSpPr>
        <p:spPr>
          <a:xfrm>
            <a:off x="7423684" y="4647367"/>
            <a:ext cx="3202328" cy="501571"/>
          </a:xfrm>
          <a:prstGeom prst="roundRect">
            <a:avLst/>
          </a:prstGeom>
          <a:solidFill>
            <a:srgbClr val="49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>
                <a:latin typeface="Source Sans Pro"/>
                <a:ea typeface="新細明體"/>
                <a:cs typeface="Arial"/>
              </a:rPr>
              <a:t>Word Error Rate (Eng)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7B3FF6C0-9935-641D-736E-EA39FC7172F5}"/>
              </a:ext>
            </a:extLst>
          </p:cNvPr>
          <p:cNvSpPr/>
          <p:nvPr/>
        </p:nvSpPr>
        <p:spPr>
          <a:xfrm>
            <a:off x="7423686" y="5245393"/>
            <a:ext cx="3202328" cy="501571"/>
          </a:xfrm>
          <a:prstGeom prst="roundRect">
            <a:avLst/>
          </a:prstGeom>
          <a:solidFill>
            <a:srgbClr val="49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>
                <a:latin typeface="Source Sans Pro"/>
                <a:ea typeface="新細明體"/>
                <a:cs typeface="Arial"/>
              </a:rPr>
              <a:t>Character Error Rate (Canto)</a:t>
            </a: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6F928814-98A9-3D39-9489-F71C60ED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82" y="958159"/>
            <a:ext cx="5646515" cy="25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B0F68-E921-FEC3-D754-5ECC180AD4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Google Shape;524;p20">
            <a:extLst>
              <a:ext uri="{FF2B5EF4-FFF2-40B4-BE49-F238E27FC236}">
                <a16:creationId xmlns:a16="http://schemas.microsoft.com/office/drawing/2014/main" id="{0A8C5EEF-3847-B7AF-237E-077EA407CF3D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kern="0"/>
              <a:t>Speech-to-Text</a:t>
            </a:r>
            <a:r>
              <a:rPr lang="en" sz="2800" kern="0">
                <a:solidFill>
                  <a:srgbClr val="00CEF6"/>
                </a:solidFill>
              </a:rPr>
              <a:t> – Preliminary Results</a:t>
            </a:r>
            <a:endParaRPr lang="en" altLang="zh-TW" sz="2800" kern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2BA610A-6C50-3EDE-1534-0CDFB8338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15666"/>
              </p:ext>
            </p:extLst>
          </p:nvPr>
        </p:nvGraphicFramePr>
        <p:xfrm>
          <a:off x="725837" y="1440311"/>
          <a:ext cx="4910657" cy="290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923">
                  <a:extLst>
                    <a:ext uri="{9D8B030D-6E8A-4147-A177-3AD203B41FA5}">
                      <a16:colId xmlns:a16="http://schemas.microsoft.com/office/drawing/2014/main" val="3564752085"/>
                    </a:ext>
                  </a:extLst>
                </a:gridCol>
                <a:gridCol w="940737">
                  <a:extLst>
                    <a:ext uri="{9D8B030D-6E8A-4147-A177-3AD203B41FA5}">
                      <a16:colId xmlns:a16="http://schemas.microsoft.com/office/drawing/2014/main" val="2269250117"/>
                    </a:ext>
                  </a:extLst>
                </a:gridCol>
                <a:gridCol w="677332">
                  <a:extLst>
                    <a:ext uri="{9D8B030D-6E8A-4147-A177-3AD203B41FA5}">
                      <a16:colId xmlns:a16="http://schemas.microsoft.com/office/drawing/2014/main" val="2512371290"/>
                    </a:ext>
                  </a:extLst>
                </a:gridCol>
                <a:gridCol w="950147">
                  <a:extLst>
                    <a:ext uri="{9D8B030D-6E8A-4147-A177-3AD203B41FA5}">
                      <a16:colId xmlns:a16="http://schemas.microsoft.com/office/drawing/2014/main" val="3892226220"/>
                    </a:ext>
                  </a:extLst>
                </a:gridCol>
                <a:gridCol w="658518">
                  <a:extLst>
                    <a:ext uri="{9D8B030D-6E8A-4147-A177-3AD203B41FA5}">
                      <a16:colId xmlns:a16="http://schemas.microsoft.com/office/drawing/2014/main" val="3160490890"/>
                    </a:ext>
                  </a:extLst>
                </a:gridCol>
              </a:tblGrid>
              <a:tr h="547118">
                <a:tc rowSpan="2">
                  <a:txBody>
                    <a:bodyPr/>
                    <a:lstStyle/>
                    <a:p>
                      <a:pPr fontAlgn="t"/>
                      <a:endParaRPr lang="zh-TW" altLang="en-US">
                        <a:effectLst/>
                      </a:endParaRPr>
                    </a:p>
                    <a:p>
                      <a:pPr algn="just" rtl="0" fontAlgn="base"/>
                      <a:endParaRPr lang="zh-TW" altLang="en-US">
                        <a:effectLst/>
                      </a:endParaRPr>
                    </a:p>
                  </a:txBody>
                  <a:tcPr>
                    <a:solidFill>
                      <a:srgbClr val="4992D6">
                        <a:alpha val="87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6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LibriSpeech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</a:txBody>
                  <a:tcPr>
                    <a:solidFill>
                      <a:srgbClr val="4992D6">
                        <a:alpha val="8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6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Common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af-ZA" sz="16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Voice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af-ZA" sz="16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</a:endParaRPr>
                    </a:p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6.1</a:t>
                      </a:r>
                      <a:endParaRPr lang="af-ZA">
                        <a:sym typeface="Arial"/>
                      </a:endParaRPr>
                    </a:p>
                  </a:txBody>
                  <a:tcPr>
                    <a:solidFill>
                      <a:srgbClr val="4992D6">
                        <a:alpha val="8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68049"/>
                  </a:ext>
                </a:extLst>
              </a:tr>
              <a:tr h="82950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Inference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Time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(s)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WER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(%)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Inference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Time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 (s)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WER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(%)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70799"/>
                  </a:ext>
                </a:extLst>
              </a:tr>
              <a:tr h="491033">
                <a:tc>
                  <a:txBody>
                    <a:bodyPr/>
                    <a:lstStyle/>
                    <a:p>
                      <a:pPr fontAlgn="t"/>
                      <a:r>
                        <a:rPr lang="af-ZA" sz="1600" b="1">
                          <a:effectLst/>
                          <a:latin typeface="Source Sans Pro"/>
                        </a:rPr>
                        <a:t>Wav2Vec2</a:t>
                      </a:r>
                    </a:p>
                    <a:p>
                      <a:pPr algn="just" rtl="0" fontAlgn="base"/>
                      <a:r>
                        <a:rPr lang="af-ZA" sz="1600" b="1">
                          <a:effectLst/>
                          <a:latin typeface="Source Sans Pro"/>
                        </a:rPr>
                        <a:t>(LibriSpeech)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400">
                          <a:effectLst/>
                          <a:latin typeface="Source Sans Pro"/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b="1">
                          <a:effectLst/>
                          <a:latin typeface="Source Sans Pro"/>
                        </a:rPr>
                        <a:t>3.38</a:t>
                      </a:r>
                      <a:r>
                        <a:rPr lang="zh-TW" altLang="en-US" sz="14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400">
                          <a:effectLst/>
                          <a:latin typeface="Source Sans Pro"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>
                          <a:effectLst/>
                          <a:latin typeface="Source Sans Pro"/>
                        </a:rPr>
                        <a:t>43.18</a:t>
                      </a:r>
                      <a:r>
                        <a:rPr lang="zh-TW" altLang="en-US" sz="14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249944"/>
                  </a:ext>
                </a:extLst>
              </a:tr>
              <a:tr h="412427">
                <a:tc>
                  <a:txBody>
                    <a:bodyPr/>
                    <a:lstStyle/>
                    <a:p>
                      <a:pPr fontAlgn="t"/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Wav2Vec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2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-XLSR</a:t>
                      </a:r>
                      <a:endParaRPr lang="af-ZA">
                        <a:effectLst/>
                        <a:sym typeface="Arial"/>
                      </a:endParaRPr>
                    </a:p>
                    <a:p>
                      <a:pPr marR="0" lvl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(Common Voice)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400">
                          <a:effectLst/>
                          <a:latin typeface="Source Sans Pro"/>
                        </a:rPr>
                        <a:t>0.055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>
                          <a:effectLst/>
                          <a:latin typeface="Source Sans Pro"/>
                        </a:rPr>
                        <a:t>6.62</a:t>
                      </a:r>
                      <a:r>
                        <a:rPr lang="zh-TW" altLang="en-US" sz="14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400">
                          <a:effectLst/>
                          <a:latin typeface="Source Sans Pro"/>
                        </a:rPr>
                        <a:t>0.062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b="1">
                          <a:effectLst/>
                          <a:latin typeface="Source Sans Pro"/>
                        </a:rPr>
                        <a:t>21.46</a:t>
                      </a:r>
                      <a:r>
                        <a:rPr lang="zh-TW" altLang="en-US" sz="14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17531"/>
                  </a:ext>
                </a:extLst>
              </a:tr>
              <a:tr h="276069">
                <a:tc>
                  <a:txBody>
                    <a:bodyPr/>
                    <a:lstStyle/>
                    <a:p>
                      <a:pPr fontAlgn="t"/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400">
                          <a:effectLst/>
                          <a:latin typeface="Source Sans Pro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>
                          <a:effectLst/>
                          <a:latin typeface="Source Sans Pro"/>
                        </a:rPr>
                        <a:t>12.09</a:t>
                      </a:r>
                      <a:r>
                        <a:rPr lang="zh-TW" altLang="en-US" sz="14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400">
                          <a:effectLst/>
                          <a:latin typeface="Source Sans Pro"/>
                        </a:rPr>
                        <a:t>0.84 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>
                          <a:effectLst/>
                          <a:latin typeface="Source Sans Pro"/>
                        </a:rPr>
                        <a:t>41.28</a:t>
                      </a:r>
                      <a:r>
                        <a:rPr lang="zh-TW" altLang="en-US" sz="14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39440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E83A973C-DB1E-911C-3E97-34282804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66304"/>
              </p:ext>
            </p:extLst>
          </p:nvPr>
        </p:nvGraphicFramePr>
        <p:xfrm>
          <a:off x="6642135" y="1440311"/>
          <a:ext cx="4980124" cy="290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457">
                  <a:extLst>
                    <a:ext uri="{9D8B030D-6E8A-4147-A177-3AD203B41FA5}">
                      <a16:colId xmlns:a16="http://schemas.microsoft.com/office/drawing/2014/main" val="3564752085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2269250117"/>
                    </a:ext>
                  </a:extLst>
                </a:gridCol>
                <a:gridCol w="712269">
                  <a:extLst>
                    <a:ext uri="{9D8B030D-6E8A-4147-A177-3AD203B41FA5}">
                      <a16:colId xmlns:a16="http://schemas.microsoft.com/office/drawing/2014/main" val="2512371290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3892226220"/>
                    </a:ext>
                  </a:extLst>
                </a:gridCol>
                <a:gridCol w="679095">
                  <a:extLst>
                    <a:ext uri="{9D8B030D-6E8A-4147-A177-3AD203B41FA5}">
                      <a16:colId xmlns:a16="http://schemas.microsoft.com/office/drawing/2014/main" val="3160490890"/>
                    </a:ext>
                  </a:extLst>
                </a:gridCol>
              </a:tblGrid>
              <a:tr h="547118">
                <a:tc rowSpan="2">
                  <a:txBody>
                    <a:bodyPr/>
                    <a:lstStyle/>
                    <a:p>
                      <a:pPr fontAlgn="t"/>
                      <a:endParaRPr lang="zh-TW" altLang="en-US">
                        <a:effectLst/>
                      </a:endParaRPr>
                    </a:p>
                    <a:p>
                      <a:pPr algn="just" rtl="0" fontAlgn="base"/>
                      <a:endParaRPr lang="zh-TW" altLang="en-US">
                        <a:effectLst/>
                      </a:endParaRPr>
                    </a:p>
                  </a:txBody>
                  <a:tcPr>
                    <a:solidFill>
                      <a:srgbClr val="4992D6">
                        <a:alpha val="87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6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Common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 </a:t>
                      </a:r>
                      <a:r>
                        <a:rPr lang="af-ZA" sz="16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Voice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6.1</a:t>
                      </a:r>
                      <a:endParaRPr lang="af-ZA" sz="16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4992D6">
                        <a:alpha val="8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6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Common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af-ZA" sz="16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Voice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af-ZA" sz="16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</a:endParaRPr>
                    </a:p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10.0</a:t>
                      </a:r>
                      <a:endParaRPr lang="af-ZA">
                        <a:sym typeface="Arial"/>
                      </a:endParaRPr>
                    </a:p>
                  </a:txBody>
                  <a:tcPr>
                    <a:solidFill>
                      <a:srgbClr val="4992D6">
                        <a:alpha val="8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68049"/>
                  </a:ext>
                </a:extLst>
              </a:tr>
              <a:tr h="82950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Avg. Inference Time 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(s)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CER </a:t>
                      </a:r>
                    </a:p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(%)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Inference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af-ZA" sz="1400" b="1" i="0" u="none" strike="noStrike" cap="none" err="1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Time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 (s)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CER </a:t>
                      </a:r>
                    </a:p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af-ZA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(%)</a:t>
                      </a:r>
                      <a:endParaRPr lang="af-ZA" sz="14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70799"/>
                  </a:ext>
                </a:extLst>
              </a:tr>
              <a:tr h="375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af-ZA" sz="1600" b="1" i="0" u="none" strike="noStrike" cap="none" noProof="0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Wav2Vec2-XLSR</a:t>
                      </a:r>
                    </a:p>
                    <a:p>
                      <a:pPr lvl="0">
                        <a:buNone/>
                      </a:pPr>
                      <a:r>
                        <a:rPr lang="af-ZA" sz="1600" b="1">
                          <a:effectLst/>
                          <a:latin typeface="Source Sans Pro"/>
                        </a:rPr>
                        <a:t>(CV 6.1)</a:t>
                      </a:r>
                      <a:endParaRPr lang="zh-TW" altLang="en-US" sz="16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0.089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14.39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0.088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12.68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249944"/>
                  </a:ext>
                </a:extLst>
              </a:tr>
              <a:tr h="335425">
                <a:tc>
                  <a:txBody>
                    <a:bodyPr/>
                    <a:lstStyle/>
                    <a:p>
                      <a:pPr fontAlgn="t"/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Wav2Vec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2-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XLSR</a:t>
                      </a:r>
                    </a:p>
                    <a:p>
                      <a:pPr fontAlgn="t"/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CV 10.0)</a:t>
                      </a:r>
                      <a:endParaRPr lang="af-ZA" sz="1600" b="1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0.090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11.21</a:t>
                      </a:r>
                      <a:endParaRPr lang="zh-TW" alt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Source Sans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0.086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15.70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17531"/>
                  </a:ext>
                </a:extLst>
              </a:tr>
              <a:tr h="280366">
                <a:tc>
                  <a:txBody>
                    <a:bodyPr/>
                    <a:lstStyle/>
                    <a:p>
                      <a:pPr fontAlgn="t"/>
                      <a:r>
                        <a:rPr lang="af-ZA" sz="16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10.09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f-ZA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  <a:sym typeface="Arial"/>
                        </a:rPr>
                        <a:t>9.25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39440"/>
                  </a:ext>
                </a:extLst>
              </a:tr>
            </a:tbl>
          </a:graphicData>
        </a:graphic>
      </p:graphicFrame>
      <p:sp>
        <p:nvSpPr>
          <p:cNvPr id="6" name="文字方塊 12">
            <a:extLst>
              <a:ext uri="{FF2B5EF4-FFF2-40B4-BE49-F238E27FC236}">
                <a16:creationId xmlns:a16="http://schemas.microsoft.com/office/drawing/2014/main" id="{6BB739D7-7A98-F865-DEF6-D055978C8CBD}"/>
              </a:ext>
            </a:extLst>
          </p:cNvPr>
          <p:cNvSpPr txBox="1"/>
          <p:nvPr/>
        </p:nvSpPr>
        <p:spPr>
          <a:xfrm>
            <a:off x="1613065" y="956257"/>
            <a:ext cx="34141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Source Sans Pro"/>
                <a:ea typeface="新細明體"/>
                <a:cs typeface="Arial"/>
              </a:rPr>
              <a:t>English Speech-to-Text Models</a:t>
            </a:r>
            <a:endParaRPr lang="zh-TW" altLang="en-US" b="1">
              <a:latin typeface="Source Sans Pro"/>
            </a:endParaRPr>
          </a:p>
        </p:txBody>
      </p:sp>
      <p:sp>
        <p:nvSpPr>
          <p:cNvPr id="7" name="文字方塊 15">
            <a:extLst>
              <a:ext uri="{FF2B5EF4-FFF2-40B4-BE49-F238E27FC236}">
                <a16:creationId xmlns:a16="http://schemas.microsoft.com/office/drawing/2014/main" id="{083904F5-A692-3665-16C4-1D2973391B0A}"/>
              </a:ext>
            </a:extLst>
          </p:cNvPr>
          <p:cNvSpPr txBox="1"/>
          <p:nvPr/>
        </p:nvSpPr>
        <p:spPr>
          <a:xfrm>
            <a:off x="7386403" y="956257"/>
            <a:ext cx="3711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Source Sans Pro"/>
                <a:ea typeface="新細明體"/>
                <a:cs typeface="Arial"/>
              </a:rPr>
              <a:t>Cantonese Speech-to-Text Models</a:t>
            </a:r>
            <a:endParaRPr lang="zh-TW" altLang="en-US" b="1">
              <a:latin typeface="Source Sans Pro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2CA12030-D480-4E94-0FF5-964EE72418F0}"/>
              </a:ext>
            </a:extLst>
          </p:cNvPr>
          <p:cNvSpPr/>
          <p:nvPr/>
        </p:nvSpPr>
        <p:spPr>
          <a:xfrm>
            <a:off x="4850175" y="3477898"/>
            <a:ext cx="850054" cy="4919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Graphic 8" descr="Thumbs up sign with solid fill">
            <a:extLst>
              <a:ext uri="{FF2B5EF4-FFF2-40B4-BE49-F238E27FC236}">
                <a16:creationId xmlns:a16="http://schemas.microsoft.com/office/drawing/2014/main" id="{B5BA8214-44F4-6C01-C53B-FB6754A07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014" y="3429000"/>
            <a:ext cx="457200" cy="457200"/>
          </a:xfrm>
          <a:prstGeom prst="rect">
            <a:avLst/>
          </a:prstGeom>
        </p:spPr>
      </p:pic>
      <p:pic>
        <p:nvPicPr>
          <p:cNvPr id="10" name="Graphic 9" descr="Thumbs up sign with solid fill">
            <a:extLst>
              <a:ext uri="{FF2B5EF4-FFF2-40B4-BE49-F238E27FC236}">
                <a16:creationId xmlns:a16="http://schemas.microsoft.com/office/drawing/2014/main" id="{AC4A126D-D754-8CBF-6B33-E5BE04A1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6641" y="3889710"/>
            <a:ext cx="457200" cy="457200"/>
          </a:xfrm>
          <a:prstGeom prst="rect">
            <a:avLst/>
          </a:prstGeom>
        </p:spPr>
      </p:pic>
      <p:sp>
        <p:nvSpPr>
          <p:cNvPr id="11" name="矩形: 圓角 5">
            <a:extLst>
              <a:ext uri="{FF2B5EF4-FFF2-40B4-BE49-F238E27FC236}">
                <a16:creationId xmlns:a16="http://schemas.microsoft.com/office/drawing/2014/main" id="{FB1292A0-767B-AF96-71AA-1F360109EDB5}"/>
              </a:ext>
            </a:extLst>
          </p:cNvPr>
          <p:cNvSpPr/>
          <p:nvPr/>
        </p:nvSpPr>
        <p:spPr>
          <a:xfrm>
            <a:off x="725837" y="4461794"/>
            <a:ext cx="4910656" cy="2228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Google Shape;525;p20">
            <a:extLst>
              <a:ext uri="{FF2B5EF4-FFF2-40B4-BE49-F238E27FC236}">
                <a16:creationId xmlns:a16="http://schemas.microsoft.com/office/drawing/2014/main" id="{39A4D6F1-CE2B-24BD-B5C0-2D59E67D1D0D}"/>
              </a:ext>
            </a:extLst>
          </p:cNvPr>
          <p:cNvSpPr txBox="1">
            <a:spLocks/>
          </p:cNvSpPr>
          <p:nvPr/>
        </p:nvSpPr>
        <p:spPr>
          <a:xfrm>
            <a:off x="835274" y="4319360"/>
            <a:ext cx="4801220" cy="234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" sz="1600" b="1" kern="0">
                <a:solidFill>
                  <a:schemeClr val="accent2"/>
                </a:solidFill>
              </a:rPr>
              <a:t>Key Findings</a:t>
            </a:r>
          </a:p>
          <a:p>
            <a:pPr marL="342900" indent="-342900"/>
            <a:r>
              <a:rPr lang="en-US" sz="1600" b="1"/>
              <a:t>Google</a:t>
            </a:r>
            <a:r>
              <a:rPr lang="en-US" sz="1600"/>
              <a:t> perform worst on all metrices</a:t>
            </a:r>
          </a:p>
          <a:p>
            <a:pPr marL="342900" indent="-342900"/>
            <a:r>
              <a:rPr lang="en-US" sz="1600" b="1"/>
              <a:t>Fine-tune on </a:t>
            </a:r>
            <a:r>
              <a:rPr lang="en-US" sz="1600" b="1" err="1"/>
              <a:t>LibriSpeech</a:t>
            </a:r>
            <a:r>
              <a:rPr lang="en-US" sz="1600" b="1"/>
              <a:t>: </a:t>
            </a:r>
            <a:r>
              <a:rPr lang="en-US" sz="1600"/>
              <a:t>perform best on high-quality testing set, worst on noisy testing set</a:t>
            </a:r>
          </a:p>
          <a:p>
            <a:pPr marL="342900" indent="-342900"/>
            <a:r>
              <a:rPr lang="en-US" sz="1600" b="1"/>
              <a:t>Fine-tune on CV: </a:t>
            </a:r>
            <a:r>
              <a:rPr lang="en-US" sz="1600"/>
              <a:t>3% higher WER on high-quality testing set, perform a lot better when facing noisy input (more robust model)</a:t>
            </a:r>
            <a:endParaRPr lang="en-US" sz="1600" b="1"/>
          </a:p>
        </p:txBody>
      </p:sp>
      <p:sp>
        <p:nvSpPr>
          <p:cNvPr id="13" name="矩形: 圓角 5">
            <a:extLst>
              <a:ext uri="{FF2B5EF4-FFF2-40B4-BE49-F238E27FC236}">
                <a16:creationId xmlns:a16="http://schemas.microsoft.com/office/drawing/2014/main" id="{425436C1-E54F-A3D1-77AB-006BF5BBD86A}"/>
              </a:ext>
            </a:extLst>
          </p:cNvPr>
          <p:cNvSpPr/>
          <p:nvPr/>
        </p:nvSpPr>
        <p:spPr>
          <a:xfrm>
            <a:off x="6642133" y="4484887"/>
            <a:ext cx="4981707" cy="2228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Google Shape;525;p20">
            <a:extLst>
              <a:ext uri="{FF2B5EF4-FFF2-40B4-BE49-F238E27FC236}">
                <a16:creationId xmlns:a16="http://schemas.microsoft.com/office/drawing/2014/main" id="{1914D950-CD04-241D-A68D-BFFAF9E34E79}"/>
              </a:ext>
            </a:extLst>
          </p:cNvPr>
          <p:cNvSpPr txBox="1">
            <a:spLocks/>
          </p:cNvSpPr>
          <p:nvPr/>
        </p:nvSpPr>
        <p:spPr>
          <a:xfrm>
            <a:off x="6751571" y="4342453"/>
            <a:ext cx="4870688" cy="234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" sz="1600" b="1" kern="0">
                <a:solidFill>
                  <a:schemeClr val="accent2"/>
                </a:solidFill>
              </a:rPr>
              <a:t>Key Findings</a:t>
            </a:r>
          </a:p>
          <a:p>
            <a:pPr marL="342900" indent="-342900"/>
            <a:r>
              <a:rPr lang="en-US" sz="1600" b="1"/>
              <a:t>Fine-tune on CV: </a:t>
            </a:r>
            <a:r>
              <a:rPr lang="en-US" sz="1600"/>
              <a:t>resulted similar performance ~13.5% CER</a:t>
            </a:r>
          </a:p>
          <a:p>
            <a:pPr marL="342900" indent="-342900"/>
            <a:r>
              <a:rPr lang="en-US" sz="1600" b="1"/>
              <a:t>Google: </a:t>
            </a:r>
            <a:r>
              <a:rPr lang="en-US" sz="1600"/>
              <a:t>takes more inferencing time, perform better on both testing set</a:t>
            </a:r>
          </a:p>
          <a:p>
            <a:pPr marL="342900" indent="-342900"/>
            <a:r>
              <a:rPr lang="en-US" sz="1600" b="1"/>
              <a:t>Google &gt;&gt;&gt;&gt; Our Canto. Model: </a:t>
            </a:r>
            <a:r>
              <a:rPr lang="en-US" sz="1600"/>
              <a:t>preserves the overall meaning of the input audio more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9689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DASC 7600 Presentation">
            <a:hlinkClick r:id="" action="ppaction://media"/>
            <a:extLst>
              <a:ext uri="{FF2B5EF4-FFF2-40B4-BE49-F238E27FC236}">
                <a16:creationId xmlns:a16="http://schemas.microsoft.com/office/drawing/2014/main" id="{DE56C42F-B3D2-8474-4FB6-DCA41814FE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5435" y="353564"/>
            <a:ext cx="9182338" cy="61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3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E1A37-1571-0F29-F6F7-9ADF470A9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Google Shape;831;p42">
            <a:extLst>
              <a:ext uri="{FF2B5EF4-FFF2-40B4-BE49-F238E27FC236}">
                <a16:creationId xmlns:a16="http://schemas.microsoft.com/office/drawing/2014/main" id="{2D34F712-3001-C7CA-A2F0-3FD27736F759}"/>
              </a:ext>
            </a:extLst>
          </p:cNvPr>
          <p:cNvSpPr txBox="1">
            <a:spLocks/>
          </p:cNvSpPr>
          <p:nvPr/>
        </p:nvSpPr>
        <p:spPr>
          <a:xfrm>
            <a:off x="11413711" y="6521560"/>
            <a:ext cx="7316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zh-TW"/>
            </a:defPPr>
            <a:lvl1pPr marL="0" lvl="0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lvl="1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lvl="2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lvl="3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lvl="4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lvl="5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lvl="6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lvl="7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lvl="8" algn="r" defTabSz="914400" rtl="0" eaLnBrk="1" latinLnBrk="0" hangingPunct="1">
              <a:buNone/>
              <a:defRPr sz="1333" kern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Google Shape;832;p42">
            <a:extLst>
              <a:ext uri="{FF2B5EF4-FFF2-40B4-BE49-F238E27FC236}">
                <a16:creationId xmlns:a16="http://schemas.microsoft.com/office/drawing/2014/main" id="{B1734736-9574-0F2D-9EC2-4AB8B94A6FAF}"/>
              </a:ext>
            </a:extLst>
          </p:cNvPr>
          <p:cNvSpPr/>
          <p:nvPr/>
        </p:nvSpPr>
        <p:spPr>
          <a:xfrm>
            <a:off x="114922" y="3301789"/>
            <a:ext cx="3919523" cy="16740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r>
              <a:rPr lang="en" b="1">
                <a:solidFill>
                  <a:schemeClr val="dk1"/>
                </a:solidFill>
                <a:highlight>
                  <a:srgbClr val="C0C0C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CAVES</a:t>
            </a:r>
            <a:endParaRPr b="1">
              <a:solidFill>
                <a:schemeClr val="dk1"/>
              </a:solidFill>
              <a:highlight>
                <a:srgbClr val="C0C0C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endParaRPr lang="en" sz="250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5" name="Google Shape;833;p42">
            <a:extLst>
              <a:ext uri="{FF2B5EF4-FFF2-40B4-BE49-F238E27FC236}">
                <a16:creationId xmlns:a16="http://schemas.microsoft.com/office/drawing/2014/main" id="{0578D059-7389-06D1-F9D9-0C5E9B9A005B}"/>
              </a:ext>
            </a:extLst>
          </p:cNvPr>
          <p:cNvSpPr/>
          <p:nvPr/>
        </p:nvSpPr>
        <p:spPr>
          <a:xfrm>
            <a:off x="4202356" y="3295535"/>
            <a:ext cx="3482050" cy="16740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highlight>
                  <a:srgbClr val="C0C0C0"/>
                </a:highlight>
                <a:latin typeface="Source Sans Pro"/>
                <a:ea typeface="Source Sans Pro"/>
                <a:cs typeface="Source Sans Pro"/>
              </a:rPr>
              <a:t>ESD</a:t>
            </a:r>
          </a:p>
          <a:p>
            <a:pPr algn="r">
              <a:spcBef>
                <a:spcPts val="800"/>
              </a:spcBef>
              <a:spcAft>
                <a:spcPts val="800"/>
              </a:spcAft>
            </a:pPr>
            <a:endParaRPr lang="en" sz="250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6" name="Google Shape;834;p42">
            <a:extLst>
              <a:ext uri="{FF2B5EF4-FFF2-40B4-BE49-F238E27FC236}">
                <a16:creationId xmlns:a16="http://schemas.microsoft.com/office/drawing/2014/main" id="{E16F8D54-5933-4805-F60D-D5FF28418B31}"/>
              </a:ext>
            </a:extLst>
          </p:cNvPr>
          <p:cNvSpPr/>
          <p:nvPr/>
        </p:nvSpPr>
        <p:spPr>
          <a:xfrm>
            <a:off x="127140" y="5066817"/>
            <a:ext cx="3907305" cy="1681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2533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endParaRPr lang="en" sz="250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highlight>
                  <a:srgbClr val="C0C0C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Ren-CPCs</a:t>
            </a:r>
            <a:endParaRPr lang="en" b="1">
              <a:solidFill>
                <a:schemeClr val="dk1"/>
              </a:solidFill>
              <a:highlight>
                <a:srgbClr val="C0C0C0"/>
              </a:highlight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7" name="Google Shape;835;p42">
            <a:extLst>
              <a:ext uri="{FF2B5EF4-FFF2-40B4-BE49-F238E27FC236}">
                <a16:creationId xmlns:a16="http://schemas.microsoft.com/office/drawing/2014/main" id="{5988C6C9-FD22-3233-1F54-712B4555AA16}"/>
              </a:ext>
            </a:extLst>
          </p:cNvPr>
          <p:cNvSpPr/>
          <p:nvPr/>
        </p:nvSpPr>
        <p:spPr>
          <a:xfrm>
            <a:off x="4196206" y="5081856"/>
            <a:ext cx="3482049" cy="16666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endParaRPr lang="en" sz="250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b="1">
                <a:solidFill>
                  <a:schemeClr val="dk1"/>
                </a:solidFill>
                <a:highlight>
                  <a:srgbClr val="C0C0C0"/>
                </a:highlight>
                <a:latin typeface="Source Sans Pro"/>
                <a:ea typeface="Source Sans Pro"/>
                <a:cs typeface="Source Sans Pro"/>
              </a:rPr>
              <a:t>GoEmotion</a:t>
            </a:r>
          </a:p>
        </p:txBody>
      </p:sp>
      <p:sp>
        <p:nvSpPr>
          <p:cNvPr id="8" name="Google Shape;836;p42">
            <a:extLst>
              <a:ext uri="{FF2B5EF4-FFF2-40B4-BE49-F238E27FC236}">
                <a16:creationId xmlns:a16="http://schemas.microsoft.com/office/drawing/2014/main" id="{48519797-4275-518C-8B6A-6CA7390C42FA}"/>
              </a:ext>
            </a:extLst>
          </p:cNvPr>
          <p:cNvSpPr/>
          <p:nvPr/>
        </p:nvSpPr>
        <p:spPr>
          <a:xfrm>
            <a:off x="2606291" y="3566619"/>
            <a:ext cx="2818400" cy="2818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9" name="Google Shape;837;p42">
            <a:extLst>
              <a:ext uri="{FF2B5EF4-FFF2-40B4-BE49-F238E27FC236}">
                <a16:creationId xmlns:a16="http://schemas.microsoft.com/office/drawing/2014/main" id="{2447480A-7D67-3E2F-0519-FAF827CDACED}"/>
              </a:ext>
            </a:extLst>
          </p:cNvPr>
          <p:cNvSpPr/>
          <p:nvPr/>
        </p:nvSpPr>
        <p:spPr>
          <a:xfrm rot="5400000">
            <a:off x="2789463" y="3566048"/>
            <a:ext cx="2818400" cy="2818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" name="Google Shape;838;p42">
            <a:extLst>
              <a:ext uri="{FF2B5EF4-FFF2-40B4-BE49-F238E27FC236}">
                <a16:creationId xmlns:a16="http://schemas.microsoft.com/office/drawing/2014/main" id="{D4820497-FE9B-5188-44DC-8D412A2DE2D8}"/>
              </a:ext>
            </a:extLst>
          </p:cNvPr>
          <p:cNvSpPr/>
          <p:nvPr/>
        </p:nvSpPr>
        <p:spPr>
          <a:xfrm rot="10800000">
            <a:off x="2780435" y="3664428"/>
            <a:ext cx="2818400" cy="2818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" name="Google Shape;839;p42">
            <a:extLst>
              <a:ext uri="{FF2B5EF4-FFF2-40B4-BE49-F238E27FC236}">
                <a16:creationId xmlns:a16="http://schemas.microsoft.com/office/drawing/2014/main" id="{FD54127E-7159-2FB2-3B04-DBFFA3A2660D}"/>
              </a:ext>
            </a:extLst>
          </p:cNvPr>
          <p:cNvSpPr/>
          <p:nvPr/>
        </p:nvSpPr>
        <p:spPr>
          <a:xfrm rot="16200000">
            <a:off x="2612524" y="3670111"/>
            <a:ext cx="2818400" cy="2818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" name="Google Shape;524;p20">
            <a:extLst>
              <a:ext uri="{FF2B5EF4-FFF2-40B4-BE49-F238E27FC236}">
                <a16:creationId xmlns:a16="http://schemas.microsoft.com/office/drawing/2014/main" id="{5AB0F9E6-01A8-0481-7E50-511B3A474FE8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kern="0"/>
              <a:t>Emotion</a:t>
            </a:r>
            <a:r>
              <a:rPr lang="en" sz="2800" kern="0">
                <a:solidFill>
                  <a:srgbClr val="00CEF6"/>
                </a:solidFill>
              </a:rPr>
              <a:t> Detection – Current Research &amp; Research Method</a:t>
            </a:r>
            <a:endParaRPr lang="en" altLang="zh-TW" sz="2800" kern="0"/>
          </a:p>
        </p:txBody>
      </p:sp>
      <p:sp>
        <p:nvSpPr>
          <p:cNvPr id="13" name="文字方塊 6">
            <a:extLst>
              <a:ext uri="{FF2B5EF4-FFF2-40B4-BE49-F238E27FC236}">
                <a16:creationId xmlns:a16="http://schemas.microsoft.com/office/drawing/2014/main" id="{D8804681-FC9D-E819-9379-19615CDD0D35}"/>
              </a:ext>
            </a:extLst>
          </p:cNvPr>
          <p:cNvSpPr txBox="1"/>
          <p:nvPr/>
        </p:nvSpPr>
        <p:spPr>
          <a:xfrm>
            <a:off x="2750779" y="4108992"/>
            <a:ext cx="1456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Cantonese</a:t>
            </a:r>
            <a:endParaRPr lang="zh-TW" altLang="en-US" b="1">
              <a:solidFill>
                <a:schemeClr val="bg1"/>
              </a:solidFill>
              <a:latin typeface="Source Sans Pro"/>
              <a:ea typeface="新細明體" panose="02020500000000000000" pitchFamily="18" charset="-120"/>
              <a:cs typeface="Arial"/>
            </a:endParaRP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Audio</a:t>
            </a: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9ACE14D4-A23B-78C6-E665-31AA316C8EAE}"/>
              </a:ext>
            </a:extLst>
          </p:cNvPr>
          <p:cNvSpPr txBox="1"/>
          <p:nvPr/>
        </p:nvSpPr>
        <p:spPr>
          <a:xfrm>
            <a:off x="4046110" y="4124034"/>
            <a:ext cx="1456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English</a:t>
            </a:r>
            <a:endParaRPr lang="zh-TW" altLang="en-US" b="1">
              <a:solidFill>
                <a:schemeClr val="bg1"/>
              </a:solidFill>
              <a:latin typeface="Source Sans Pro"/>
              <a:ea typeface="新細明體" panose="02020500000000000000" pitchFamily="18" charset="-120"/>
              <a:cs typeface="Arial"/>
            </a:endParaRP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Audio</a:t>
            </a:r>
          </a:p>
        </p:txBody>
      </p:sp>
      <p:sp>
        <p:nvSpPr>
          <p:cNvPr id="15" name="文字方塊 10">
            <a:extLst>
              <a:ext uri="{FF2B5EF4-FFF2-40B4-BE49-F238E27FC236}">
                <a16:creationId xmlns:a16="http://schemas.microsoft.com/office/drawing/2014/main" id="{6F443BC7-7E15-65AC-C10A-7C35F22B28CC}"/>
              </a:ext>
            </a:extLst>
          </p:cNvPr>
          <p:cNvSpPr txBox="1"/>
          <p:nvPr/>
        </p:nvSpPr>
        <p:spPr>
          <a:xfrm>
            <a:off x="2707553" y="5348225"/>
            <a:ext cx="1456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Chinese</a:t>
            </a:r>
            <a:endParaRPr lang="zh-TW">
              <a:solidFill>
                <a:schemeClr val="bg1"/>
              </a:solidFill>
              <a:latin typeface="Arial"/>
              <a:ea typeface="新細明體" panose="02020500000000000000" pitchFamily="18" charset="-120"/>
              <a:cs typeface="Arial"/>
            </a:endParaRP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Text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5EE07573-107A-1845-C7F4-6CC6EB5E2A34}"/>
              </a:ext>
            </a:extLst>
          </p:cNvPr>
          <p:cNvSpPr txBox="1"/>
          <p:nvPr/>
        </p:nvSpPr>
        <p:spPr>
          <a:xfrm>
            <a:off x="4049111" y="5347177"/>
            <a:ext cx="1456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English</a:t>
            </a:r>
            <a:endParaRPr lang="zh-TW" altLang="en-US" b="1">
              <a:solidFill>
                <a:schemeClr val="bg1"/>
              </a:solidFill>
              <a:latin typeface="Source Sans Pro"/>
              <a:ea typeface="新細明體" panose="02020500000000000000" pitchFamily="18" charset="-120"/>
              <a:cs typeface="Arial"/>
            </a:endParaRP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Source Sans Pro"/>
                <a:ea typeface="新細明體"/>
                <a:cs typeface="Arial"/>
              </a:rPr>
              <a:t>Text</a:t>
            </a:r>
          </a:p>
        </p:txBody>
      </p:sp>
      <p:sp>
        <p:nvSpPr>
          <p:cNvPr id="17" name="文字方塊 14">
            <a:extLst>
              <a:ext uri="{FF2B5EF4-FFF2-40B4-BE49-F238E27FC236}">
                <a16:creationId xmlns:a16="http://schemas.microsoft.com/office/drawing/2014/main" id="{94FB7649-B949-8FA0-7B8B-81D7485CB709}"/>
              </a:ext>
            </a:extLst>
          </p:cNvPr>
          <p:cNvSpPr txBox="1"/>
          <p:nvPr/>
        </p:nvSpPr>
        <p:spPr>
          <a:xfrm>
            <a:off x="206764" y="3829228"/>
            <a:ext cx="3482049" cy="1149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Arial"/>
              </a:rPr>
              <a:t>-  </a:t>
            </a:r>
            <a:r>
              <a:rPr lang="en" altLang="zh-TW" sz="1400" b="1">
                <a:latin typeface="Source Sans Pro"/>
                <a:ea typeface="+mn-lt"/>
                <a:cs typeface="Arial"/>
              </a:rPr>
              <a:t>10</a:t>
            </a:r>
            <a:r>
              <a:rPr lang="en" altLang="zh-TW" sz="1400">
                <a:latin typeface="Source Sans Pro"/>
                <a:ea typeface="+mn-lt"/>
                <a:cs typeface="Arial"/>
              </a:rPr>
              <a:t> Native Cantonese Speakers</a:t>
            </a:r>
            <a:endParaRPr lang="en-US" altLang="zh-TW" sz="1400">
              <a:latin typeface="Source Sans Pro"/>
              <a:ea typeface="+mn-lt"/>
              <a:cs typeface="Arial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+mn-lt"/>
              </a:rPr>
              <a:t>-  </a:t>
            </a:r>
            <a:r>
              <a:rPr lang="en" altLang="zh-TW" sz="1400" b="1">
                <a:latin typeface="Source Sans Pro"/>
                <a:ea typeface="+mn-lt"/>
                <a:cs typeface="+mn-lt"/>
              </a:rPr>
              <a:t>3385</a:t>
            </a:r>
            <a:r>
              <a:rPr lang="en" altLang="zh-TW" sz="1400">
                <a:latin typeface="Source Sans Pro"/>
                <a:ea typeface="+mn-lt"/>
                <a:cs typeface="+mn-lt"/>
              </a:rPr>
              <a:t> Recordings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新細明體"/>
                <a:cs typeface="Arial"/>
              </a:rPr>
              <a:t>-  </a:t>
            </a:r>
            <a:r>
              <a:rPr lang="en" altLang="zh-TW" sz="1400" b="1">
                <a:latin typeface="Source Sans Pro"/>
                <a:ea typeface="新細明體"/>
                <a:cs typeface="Arial"/>
              </a:rPr>
              <a:t>6</a:t>
            </a:r>
            <a:r>
              <a:rPr lang="en" altLang="zh-TW" sz="1400">
                <a:latin typeface="Source Sans Pro"/>
                <a:ea typeface="新細明體"/>
                <a:cs typeface="Arial"/>
              </a:rPr>
              <a:t> Basic Emotions + Neutral</a:t>
            </a:r>
          </a:p>
        </p:txBody>
      </p:sp>
      <p:sp>
        <p:nvSpPr>
          <p:cNvPr id="18" name="文字方塊 16">
            <a:extLst>
              <a:ext uri="{FF2B5EF4-FFF2-40B4-BE49-F238E27FC236}">
                <a16:creationId xmlns:a16="http://schemas.microsoft.com/office/drawing/2014/main" id="{5154E735-0837-429E-FE2C-6060CF16E080}"/>
              </a:ext>
            </a:extLst>
          </p:cNvPr>
          <p:cNvSpPr txBox="1"/>
          <p:nvPr/>
        </p:nvSpPr>
        <p:spPr>
          <a:xfrm>
            <a:off x="4202357" y="3801856"/>
            <a:ext cx="3482049" cy="1149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Arial"/>
              </a:rPr>
              <a:t>-  </a:t>
            </a:r>
            <a:r>
              <a:rPr lang="en" altLang="zh-TW" sz="1400" b="1">
                <a:latin typeface="Source Sans Pro"/>
                <a:ea typeface="+mn-lt"/>
                <a:cs typeface="Arial"/>
              </a:rPr>
              <a:t>10</a:t>
            </a:r>
            <a:r>
              <a:rPr lang="en" altLang="zh-TW" sz="1400">
                <a:latin typeface="Source Sans Pro"/>
                <a:ea typeface="+mn-lt"/>
                <a:cs typeface="Arial"/>
              </a:rPr>
              <a:t> Native English Speakers</a:t>
            </a:r>
            <a:endParaRPr lang="en-US" altLang="zh-TW" sz="1400">
              <a:latin typeface="Source Sans Pro"/>
              <a:ea typeface="+mn-lt"/>
              <a:cs typeface="Arial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+mn-lt"/>
              </a:rPr>
              <a:t>-  </a:t>
            </a:r>
            <a:r>
              <a:rPr lang="en" altLang="zh-TW" sz="1400" b="1">
                <a:latin typeface="Source Sans Pro"/>
                <a:ea typeface="+mn-lt"/>
                <a:cs typeface="+mn-lt"/>
              </a:rPr>
              <a:t>17.5k </a:t>
            </a:r>
            <a:r>
              <a:rPr lang="en" altLang="zh-TW" sz="1400">
                <a:latin typeface="Source Sans Pro"/>
                <a:ea typeface="+mn-lt"/>
                <a:cs typeface="+mn-lt"/>
              </a:rPr>
              <a:t>Recordings</a:t>
            </a: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新細明體"/>
                <a:cs typeface="Arial"/>
              </a:rPr>
              <a:t>-  </a:t>
            </a:r>
            <a:r>
              <a:rPr lang="en" altLang="zh-TW" sz="1400" b="1">
                <a:latin typeface="Source Sans Pro"/>
                <a:ea typeface="新細明體"/>
                <a:cs typeface="Arial"/>
              </a:rPr>
              <a:t>4 </a:t>
            </a:r>
            <a:r>
              <a:rPr lang="en" altLang="zh-TW" sz="1400">
                <a:latin typeface="Source Sans Pro"/>
                <a:ea typeface="新細明體"/>
                <a:cs typeface="Arial"/>
              </a:rPr>
              <a:t>Emotions + Neutral</a:t>
            </a:r>
          </a:p>
        </p:txBody>
      </p:sp>
      <p:sp>
        <p:nvSpPr>
          <p:cNvPr id="19" name="文字方塊 17">
            <a:extLst>
              <a:ext uri="{FF2B5EF4-FFF2-40B4-BE49-F238E27FC236}">
                <a16:creationId xmlns:a16="http://schemas.microsoft.com/office/drawing/2014/main" id="{6BF3B934-B099-4B85-22A7-F174BB22B892}"/>
              </a:ext>
            </a:extLst>
          </p:cNvPr>
          <p:cNvSpPr txBox="1"/>
          <p:nvPr/>
        </p:nvSpPr>
        <p:spPr>
          <a:xfrm>
            <a:off x="146816" y="5061413"/>
            <a:ext cx="3482049" cy="1149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Arial"/>
              </a:rPr>
              <a:t>-  Collected from </a:t>
            </a:r>
            <a:r>
              <a:rPr lang="en" altLang="zh-TW" sz="1400" b="1">
                <a:latin typeface="Source Sans Pro"/>
                <a:ea typeface="+mn-lt"/>
                <a:cs typeface="Arial"/>
              </a:rPr>
              <a:t>Chinese Blog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+mn-lt"/>
              </a:rPr>
              <a:t>-  </a:t>
            </a:r>
            <a:r>
              <a:rPr lang="en" altLang="zh-TW" sz="1400" b="1">
                <a:latin typeface="Source Sans Pro"/>
                <a:ea typeface="+mn-lt"/>
                <a:cs typeface="+mn-lt"/>
              </a:rPr>
              <a:t>33.2k</a:t>
            </a:r>
            <a:r>
              <a:rPr lang="en" altLang="zh-TW" sz="1400">
                <a:latin typeface="Source Sans Pro"/>
                <a:ea typeface="+mn-lt"/>
                <a:cs typeface="+mn-lt"/>
              </a:rPr>
              <a:t> Sentences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新細明體"/>
                <a:cs typeface="Arial"/>
              </a:rPr>
              <a:t>-  </a:t>
            </a:r>
            <a:r>
              <a:rPr lang="en" altLang="zh-TW" sz="1400" b="1">
                <a:latin typeface="Source Sans Pro"/>
                <a:ea typeface="新細明體"/>
                <a:cs typeface="Arial"/>
              </a:rPr>
              <a:t>8 </a:t>
            </a:r>
            <a:r>
              <a:rPr lang="en" altLang="zh-TW" sz="1400">
                <a:latin typeface="Source Sans Pro"/>
                <a:ea typeface="新細明體"/>
                <a:cs typeface="Arial"/>
              </a:rPr>
              <a:t>Emotion (Intensity: 0 - 1.0)</a:t>
            </a:r>
          </a:p>
        </p:txBody>
      </p:sp>
      <p:sp>
        <p:nvSpPr>
          <p:cNvPr id="20" name="文字方塊 18">
            <a:extLst>
              <a:ext uri="{FF2B5EF4-FFF2-40B4-BE49-F238E27FC236}">
                <a16:creationId xmlns:a16="http://schemas.microsoft.com/office/drawing/2014/main" id="{1187283A-1B5C-0B6B-E13C-ED5BEE6411E9}"/>
              </a:ext>
            </a:extLst>
          </p:cNvPr>
          <p:cNvSpPr txBox="1"/>
          <p:nvPr/>
        </p:nvSpPr>
        <p:spPr>
          <a:xfrm>
            <a:off x="4247729" y="5098403"/>
            <a:ext cx="3482049" cy="1149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Arial"/>
              </a:rPr>
              <a:t>-  </a:t>
            </a:r>
            <a:r>
              <a:rPr lang="en" altLang="zh-TW" sz="1400" b="1">
                <a:latin typeface="Source Sans Pro"/>
                <a:ea typeface="+mn-lt"/>
                <a:cs typeface="Arial"/>
              </a:rPr>
              <a:t>English Reddit</a:t>
            </a:r>
            <a:r>
              <a:rPr lang="en" altLang="zh-TW" sz="1400">
                <a:latin typeface="Source Sans Pro"/>
                <a:ea typeface="+mn-lt"/>
                <a:cs typeface="Arial"/>
              </a:rPr>
              <a:t> Comments</a:t>
            </a:r>
            <a:endParaRPr lang="en" altLang="zh-TW" sz="1400" b="1">
              <a:latin typeface="Source Sans Pro"/>
              <a:ea typeface="+mn-lt"/>
              <a:cs typeface="Arial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+mn-lt"/>
                <a:cs typeface="+mn-lt"/>
              </a:rPr>
              <a:t>-  </a:t>
            </a:r>
            <a:r>
              <a:rPr lang="en" altLang="zh-TW" sz="1400" b="1">
                <a:latin typeface="Source Sans Pro"/>
                <a:ea typeface="+mn-lt"/>
                <a:cs typeface="+mn-lt"/>
              </a:rPr>
              <a:t>58k </a:t>
            </a:r>
            <a:r>
              <a:rPr lang="en" altLang="zh-TW" sz="1400">
                <a:latin typeface="Source Sans Pro"/>
                <a:ea typeface="+mn-lt"/>
                <a:cs typeface="+mn-lt"/>
              </a:rPr>
              <a:t>Recordings</a:t>
            </a: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altLang="zh-TW" sz="1400">
                <a:latin typeface="Source Sans Pro"/>
                <a:ea typeface="新細明體"/>
                <a:cs typeface="Arial"/>
              </a:rPr>
              <a:t>-  </a:t>
            </a:r>
            <a:r>
              <a:rPr lang="en" altLang="zh-TW" sz="1400" b="1">
                <a:latin typeface="Source Sans Pro"/>
                <a:ea typeface="新細明體"/>
                <a:cs typeface="Arial"/>
              </a:rPr>
              <a:t>6 </a:t>
            </a:r>
            <a:r>
              <a:rPr lang="en" altLang="zh-TW" sz="1400">
                <a:latin typeface="Source Sans Pro"/>
                <a:ea typeface="新細明體"/>
                <a:cs typeface="Arial"/>
              </a:rPr>
              <a:t>Emotions + Neutral</a:t>
            </a:r>
          </a:p>
        </p:txBody>
      </p:sp>
      <p:sp>
        <p:nvSpPr>
          <p:cNvPr id="21" name="文字方塊 19">
            <a:extLst>
              <a:ext uri="{FF2B5EF4-FFF2-40B4-BE49-F238E27FC236}">
                <a16:creationId xmlns:a16="http://schemas.microsoft.com/office/drawing/2014/main" id="{DDCD0198-4B2A-2179-EF56-CF3E7EEF4A10}"/>
              </a:ext>
            </a:extLst>
          </p:cNvPr>
          <p:cNvSpPr txBox="1"/>
          <p:nvPr/>
        </p:nvSpPr>
        <p:spPr>
          <a:xfrm>
            <a:off x="7765504" y="3971858"/>
            <a:ext cx="42820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1600" b="1">
                <a:latin typeface="Source Sans Pro"/>
                <a:ea typeface="新細明體"/>
                <a:cs typeface="Arial"/>
              </a:rPr>
              <a:t>Single Label</a:t>
            </a:r>
            <a:r>
              <a:rPr lang="zh-TW" altLang="en-US" sz="1600">
                <a:latin typeface="Source Sans Pro"/>
                <a:ea typeface="新細明體"/>
                <a:cs typeface="Arial"/>
              </a:rPr>
              <a:t> for Each Input Sentence/ Audio </a:t>
            </a:r>
            <a:r>
              <a:rPr lang="zh-TW" altLang="en-US" sz="1600" b="1">
                <a:latin typeface="Source Sans Pro"/>
                <a:ea typeface="新細明體"/>
                <a:cs typeface="Arial"/>
              </a:rPr>
              <a:t>(Happy, Sad, Surprise, Anger, Neutral)</a:t>
            </a:r>
          </a:p>
          <a:p>
            <a:pPr marL="285750" indent="-285750">
              <a:buFont typeface="Arial"/>
              <a:buChar char="•"/>
            </a:pPr>
            <a:r>
              <a:rPr lang="en-US" altLang="zh-TW" sz="1600">
                <a:latin typeface="Source Sans Pro"/>
                <a:ea typeface="新細明體"/>
                <a:cs typeface="Arial"/>
              </a:rPr>
              <a:t>Fine-tune a set of </a:t>
            </a:r>
            <a:r>
              <a:rPr lang="en-US" altLang="zh-TW" sz="1600" b="1">
                <a:latin typeface="Source Sans Pro"/>
                <a:ea typeface="新細明體"/>
                <a:cs typeface="Arial"/>
              </a:rPr>
              <a:t>pre-trained SSL models</a:t>
            </a:r>
            <a:r>
              <a:rPr lang="en-US" altLang="zh-TW" sz="1600">
                <a:latin typeface="Source Sans Pro"/>
                <a:ea typeface="新細明體"/>
                <a:cs typeface="Arial"/>
              </a:rPr>
              <a:t> for text and speech with a</a:t>
            </a:r>
            <a:r>
              <a:rPr lang="en-US" altLang="zh-TW" sz="1600" b="1">
                <a:latin typeface="Source Sans Pro"/>
                <a:ea typeface="新細明體"/>
                <a:cs typeface="Arial"/>
              </a:rPr>
              <a:t> sequence classification head</a:t>
            </a:r>
            <a:r>
              <a:rPr lang="en-US" altLang="zh-TW" sz="1600">
                <a:latin typeface="Source Sans Pro"/>
                <a:ea typeface="新細明體"/>
                <a:cs typeface="Arial"/>
              </a:rPr>
              <a:t> on top (Cross-Entropy Loss)</a:t>
            </a:r>
          </a:p>
          <a:p>
            <a:pPr marL="285750" indent="-285750">
              <a:buFont typeface="Arial"/>
              <a:buChar char="•"/>
            </a:pPr>
            <a:r>
              <a:rPr lang="en-US" altLang="zh-TW" sz="1600">
                <a:latin typeface="Arial"/>
                <a:ea typeface="新細明體"/>
                <a:cs typeface="Arial"/>
              </a:rPr>
              <a:t>Compare</a:t>
            </a:r>
            <a:r>
              <a:rPr lang="zh-TW" sz="1600">
                <a:latin typeface="Arial"/>
                <a:ea typeface="新細明體"/>
                <a:cs typeface="Arial"/>
              </a:rPr>
              <a:t> </a:t>
            </a:r>
            <a:r>
              <a:rPr lang="en-US" altLang="zh-TW" sz="1600">
                <a:latin typeface="Arial"/>
                <a:ea typeface="新細明體"/>
                <a:cs typeface="Arial"/>
              </a:rPr>
              <a:t>the</a:t>
            </a:r>
            <a:r>
              <a:rPr lang="zh-TW" altLang="en-US" sz="1600">
                <a:latin typeface="Arial"/>
                <a:ea typeface="新細明體"/>
                <a:cs typeface="Arial"/>
              </a:rPr>
              <a:t> model performance on </a:t>
            </a:r>
            <a:r>
              <a:rPr lang="zh-TW" altLang="en-US" sz="1600" b="1">
                <a:latin typeface="Arial"/>
                <a:ea typeface="新細明體"/>
                <a:cs typeface="Arial"/>
              </a:rPr>
              <a:t>inferencing time</a:t>
            </a:r>
            <a:r>
              <a:rPr lang="zh-TW" altLang="en-US" sz="1600">
                <a:latin typeface="Arial"/>
                <a:ea typeface="新細明體"/>
                <a:cs typeface="Arial"/>
              </a:rPr>
              <a:t>, </a:t>
            </a:r>
            <a:r>
              <a:rPr lang="zh-TW" altLang="en-US" sz="1600" b="1">
                <a:latin typeface="Arial"/>
                <a:ea typeface="新細明體"/>
                <a:cs typeface="Arial"/>
              </a:rPr>
              <a:t>accuracy</a:t>
            </a:r>
            <a:r>
              <a:rPr lang="zh-TW" altLang="en-US" sz="1600">
                <a:latin typeface="Arial"/>
                <a:ea typeface="新細明體"/>
                <a:cs typeface="Arial"/>
              </a:rPr>
              <a:t> and </a:t>
            </a:r>
            <a:r>
              <a:rPr lang="zh-TW" altLang="en-US" sz="1600" b="1">
                <a:latin typeface="Arial"/>
                <a:ea typeface="新細明體"/>
                <a:cs typeface="Arial"/>
              </a:rPr>
              <a:t>macro f1-score</a:t>
            </a:r>
            <a:endParaRPr lang="zh-TW" sz="1600" b="1">
              <a:latin typeface="Arial"/>
              <a:ea typeface="新細明體"/>
              <a:cs typeface="Arial"/>
            </a:endParaRPr>
          </a:p>
        </p:txBody>
      </p:sp>
      <p:sp>
        <p:nvSpPr>
          <p:cNvPr id="22" name="文字方塊 20">
            <a:extLst>
              <a:ext uri="{FF2B5EF4-FFF2-40B4-BE49-F238E27FC236}">
                <a16:creationId xmlns:a16="http://schemas.microsoft.com/office/drawing/2014/main" id="{A5C686D2-A49F-1AE3-A17E-690A1F1048D8}"/>
              </a:ext>
            </a:extLst>
          </p:cNvPr>
          <p:cNvSpPr txBox="1"/>
          <p:nvPr/>
        </p:nvSpPr>
        <p:spPr>
          <a:xfrm>
            <a:off x="1317780" y="6250011"/>
            <a:ext cx="19598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altLang="zh-TW" sz="1100">
                <a:solidFill>
                  <a:schemeClr val="dk1"/>
                </a:solidFill>
                <a:latin typeface="Source Sans Pro"/>
                <a:ea typeface="+mn-lt"/>
                <a:cs typeface="+mn-lt"/>
              </a:rPr>
              <a:t>(*Translated to Cantonese via Microsoft Bing)</a:t>
            </a:r>
            <a:endParaRPr lang="zh-TW" sz="1100">
              <a:solidFill>
                <a:schemeClr val="dk1"/>
              </a:solidFill>
              <a:latin typeface="Source Sans Pro"/>
              <a:cs typeface="Arial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45B1986-4E59-01FC-8962-365F1DF46751}"/>
              </a:ext>
            </a:extLst>
          </p:cNvPr>
          <p:cNvSpPr/>
          <p:nvPr/>
        </p:nvSpPr>
        <p:spPr>
          <a:xfrm>
            <a:off x="7720132" y="3833614"/>
            <a:ext cx="4354374" cy="24274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Google Shape;832;p42">
            <a:extLst>
              <a:ext uri="{FF2B5EF4-FFF2-40B4-BE49-F238E27FC236}">
                <a16:creationId xmlns:a16="http://schemas.microsoft.com/office/drawing/2014/main" id="{05035056-441D-4F69-AA0D-BF3ED1EFAAAC}"/>
              </a:ext>
            </a:extLst>
          </p:cNvPr>
          <p:cNvSpPr/>
          <p:nvPr/>
        </p:nvSpPr>
        <p:spPr>
          <a:xfrm>
            <a:off x="639507" y="957640"/>
            <a:ext cx="11180315" cy="19441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endParaRPr lang="en" sz="1600" b="1">
              <a:solidFill>
                <a:schemeClr val="dk1"/>
              </a:solidFill>
              <a:latin typeface="Source Sans Pro"/>
              <a:ea typeface="Source Sans Pro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1D2FD5-4CCE-CEEE-37DB-F1020CEB4557}"/>
              </a:ext>
            </a:extLst>
          </p:cNvPr>
          <p:cNvSpPr txBox="1"/>
          <p:nvPr/>
        </p:nvSpPr>
        <p:spPr>
          <a:xfrm>
            <a:off x="705005" y="999564"/>
            <a:ext cx="69658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Source Sans Pro"/>
                <a:ea typeface="Source Sans Pro"/>
              </a:rPr>
              <a:t>Pre-trained Self-supervised Learning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26D5E-B16C-5321-26BC-0C3184A0BECD}"/>
              </a:ext>
            </a:extLst>
          </p:cNvPr>
          <p:cNvSpPr/>
          <p:nvPr/>
        </p:nvSpPr>
        <p:spPr>
          <a:xfrm>
            <a:off x="767712" y="1359927"/>
            <a:ext cx="6676404" cy="1408905"/>
          </a:xfrm>
          <a:prstGeom prst="rect">
            <a:avLst/>
          </a:prstGeom>
          <a:solidFill>
            <a:srgbClr val="49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>
                <a:latin typeface="Source Sans Pro"/>
                <a:cs typeface="Arial"/>
              </a:rPr>
              <a:t>Current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Source Sans Pro"/>
                <a:cs typeface="Arial"/>
              </a:rPr>
              <a:t>Researchers released many forms of Self-supervised learning (SSL) models that pre-train on a large amount of unlabeled text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Source Sans Pro"/>
                <a:cs typeface="Arial"/>
              </a:rPr>
              <a:t>Fine-tuning the pre-trained SSL model to perform different downstream tasks can  </a:t>
            </a:r>
            <a:r>
              <a:rPr lang="en-US" sz="1400" b="1">
                <a:latin typeface="Source Sans Pro"/>
                <a:cs typeface="Arial"/>
              </a:rPr>
              <a:t>boost the performance</a:t>
            </a:r>
            <a:r>
              <a:rPr lang="en-US" sz="1400">
                <a:latin typeface="Source Sans Pro"/>
                <a:cs typeface="Arial"/>
              </a:rPr>
              <a:t> of the downstream tasks that are short of supervised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CEE9EB-54CC-B346-B4E6-752443C984DA}"/>
              </a:ext>
            </a:extLst>
          </p:cNvPr>
          <p:cNvSpPr/>
          <p:nvPr/>
        </p:nvSpPr>
        <p:spPr>
          <a:xfrm>
            <a:off x="7765504" y="1352496"/>
            <a:ext cx="3809447" cy="1408905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i="1">
                <a:latin typeface="Source Sans Pro"/>
                <a:cs typeface="Arial"/>
              </a:rPr>
              <a:t>Research Gap</a:t>
            </a: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cs typeface="Arial"/>
              </a:rPr>
              <a:t>Lack of research focusing on  </a:t>
            </a:r>
            <a:r>
              <a:rPr lang="en-US" sz="1400" b="1">
                <a:latin typeface="Source Sans Pro"/>
                <a:cs typeface="Arial"/>
              </a:rPr>
              <a:t>Cantonese NLP</a:t>
            </a:r>
            <a:r>
              <a:rPr lang="en-US" sz="1400">
                <a:latin typeface="Source Sans Pro"/>
                <a:cs typeface="Arial"/>
              </a:rPr>
              <a:t> or </a:t>
            </a:r>
            <a:r>
              <a:rPr lang="en-US" sz="1400" b="1">
                <a:latin typeface="Source Sans Pro"/>
                <a:cs typeface="Arial"/>
              </a:rPr>
              <a:t>Speech Processing</a:t>
            </a:r>
            <a:r>
              <a:rPr lang="en-US" sz="1400">
                <a:latin typeface="Source Sans Pro"/>
                <a:cs typeface="Arial"/>
              </a:rPr>
              <a:t> tasks</a:t>
            </a:r>
            <a:endParaRPr lang="en-US" sz="1400">
              <a:latin typeface="Source Sans Pro"/>
              <a:ea typeface="Source Sans Pro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Source Sans Pro"/>
                <a:cs typeface="Arial"/>
              </a:rPr>
              <a:t>Identify which existing SSL model is better on performing Emotion Detection tasks in Cantonese for our Chatbot</a:t>
            </a:r>
          </a:p>
        </p:txBody>
      </p:sp>
      <p:cxnSp>
        <p:nvCxnSpPr>
          <p:cNvPr id="28" name="直線單箭頭接點 21">
            <a:extLst>
              <a:ext uri="{FF2B5EF4-FFF2-40B4-BE49-F238E27FC236}">
                <a16:creationId xmlns:a16="http://schemas.microsoft.com/office/drawing/2014/main" id="{17CB032F-1C5B-10EC-44D3-1710394D14C8}"/>
              </a:ext>
            </a:extLst>
          </p:cNvPr>
          <p:cNvCxnSpPr/>
          <p:nvPr/>
        </p:nvCxnSpPr>
        <p:spPr>
          <a:xfrm flipV="1">
            <a:off x="105276" y="3121265"/>
            <a:ext cx="11981447" cy="20054"/>
          </a:xfrm>
          <a:prstGeom prst="straightConnector1">
            <a:avLst/>
          </a:prstGeom>
          <a:ln>
            <a:solidFill>
              <a:srgbClr val="4992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5;p20">
            <a:extLst>
              <a:ext uri="{FF2B5EF4-FFF2-40B4-BE49-F238E27FC236}">
                <a16:creationId xmlns:a16="http://schemas.microsoft.com/office/drawing/2014/main" id="{B25B7510-FFD5-CE74-981B-445D984F0D55}"/>
              </a:ext>
            </a:extLst>
          </p:cNvPr>
          <p:cNvSpPr txBox="1">
            <a:spLocks/>
          </p:cNvSpPr>
          <p:nvPr/>
        </p:nvSpPr>
        <p:spPr>
          <a:xfrm>
            <a:off x="8071624" y="1100940"/>
            <a:ext cx="4016603" cy="286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" sz="1800" b="1" kern="0">
                <a:solidFill>
                  <a:srgbClr val="3C78D8"/>
                </a:solidFill>
              </a:rPr>
              <a:t>Key Findings</a:t>
            </a:r>
          </a:p>
          <a:p>
            <a:pPr marL="342900" indent="-342900"/>
            <a:r>
              <a:rPr lang="en" sz="1600"/>
              <a:t>DeBERTa-V3 (Eng), RoBERTa (Canto): </a:t>
            </a:r>
            <a:r>
              <a:rPr lang="en" sz="1600" b="1"/>
              <a:t>highest acc. </a:t>
            </a:r>
            <a:r>
              <a:rPr lang="en-US" sz="1600" b="1"/>
              <a:t>&amp; macro F1</a:t>
            </a:r>
          </a:p>
          <a:p>
            <a:pPr marL="342900" indent="-342900"/>
            <a:r>
              <a:rPr lang="en" sz="1600" b="1"/>
              <a:t>~0.7x </a:t>
            </a:r>
            <a:r>
              <a:rPr lang="en" sz="1600"/>
              <a:t>acc. rate: </a:t>
            </a:r>
            <a:endParaRPr lang="en" sz="1000"/>
          </a:p>
          <a:p>
            <a:pPr marL="0" indent="0" algn="ctr">
              <a:buNone/>
            </a:pPr>
            <a:r>
              <a:rPr lang="en" sz="1600"/>
              <a:t>“Why you beat other children”</a:t>
            </a: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CEF6"/>
                </a:solidFill>
              </a:rPr>
              <a:pPr/>
              <a:t>7</a:t>
            </a:fld>
            <a:endParaRPr>
              <a:solidFill>
                <a:srgbClr val="00CEF6"/>
              </a:solidFill>
            </a:endParaRPr>
          </a:p>
        </p:txBody>
      </p:sp>
      <p:sp>
        <p:nvSpPr>
          <p:cNvPr id="3" name="Google Shape;524;p20">
            <a:extLst>
              <a:ext uri="{FF2B5EF4-FFF2-40B4-BE49-F238E27FC236}">
                <a16:creationId xmlns:a16="http://schemas.microsoft.com/office/drawing/2014/main" id="{B30C61DF-5E2B-F013-ECB3-D60BE352A893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kern="0"/>
              <a:t>Emotion</a:t>
            </a:r>
            <a:r>
              <a:rPr lang="en" sz="2800" kern="0">
                <a:solidFill>
                  <a:srgbClr val="00CEF6"/>
                </a:solidFill>
              </a:rPr>
              <a:t> Detection – Preliminary Results</a:t>
            </a:r>
            <a:endParaRPr lang="en" altLang="zh-TW" sz="2800" kern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CA2C56-1FB2-1C59-F9D0-E7C86511A92F}"/>
              </a:ext>
            </a:extLst>
          </p:cNvPr>
          <p:cNvSpPr txBox="1"/>
          <p:nvPr/>
        </p:nvSpPr>
        <p:spPr>
          <a:xfrm>
            <a:off x="1041564" y="943775"/>
            <a:ext cx="2241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Source Sans Pro"/>
                <a:ea typeface="新細明體"/>
                <a:cs typeface="Arial"/>
              </a:rPr>
              <a:t>English Model (Text)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A93E46-973C-9668-061C-934858643812}"/>
              </a:ext>
            </a:extLst>
          </p:cNvPr>
          <p:cNvSpPr txBox="1"/>
          <p:nvPr/>
        </p:nvSpPr>
        <p:spPr>
          <a:xfrm>
            <a:off x="4771353" y="943775"/>
            <a:ext cx="259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Source Sans Pro"/>
                <a:ea typeface="新細明體"/>
                <a:cs typeface="Arial"/>
              </a:rPr>
              <a:t>Cantonese Model (Text)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59E8E3-872C-1F74-8E5A-C0D332AFFBA1}"/>
              </a:ext>
            </a:extLst>
          </p:cNvPr>
          <p:cNvSpPr txBox="1"/>
          <p:nvPr/>
        </p:nvSpPr>
        <p:spPr>
          <a:xfrm>
            <a:off x="841037" y="4392826"/>
            <a:ext cx="2411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Source Sans Pro"/>
                <a:ea typeface="新細明體"/>
                <a:cs typeface="Arial"/>
              </a:rPr>
              <a:t>English Model (Audio)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11704F-018B-DA7F-5A4C-DB6A6586B066}"/>
              </a:ext>
            </a:extLst>
          </p:cNvPr>
          <p:cNvSpPr txBox="1"/>
          <p:nvPr/>
        </p:nvSpPr>
        <p:spPr>
          <a:xfrm>
            <a:off x="4721222" y="4422906"/>
            <a:ext cx="2722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Source Sans Pro"/>
                <a:ea typeface="新細明體"/>
                <a:cs typeface="Arial"/>
              </a:rPr>
              <a:t>Cantonese Model (Audio)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A73D1AC-5F30-0C20-41E9-85B650626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43078"/>
              </p:ext>
            </p:extLst>
          </p:nvPr>
        </p:nvGraphicFramePr>
        <p:xfrm>
          <a:off x="267201" y="4845524"/>
          <a:ext cx="3559334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3041751756"/>
                    </a:ext>
                  </a:extLst>
                </a:gridCol>
                <a:gridCol w="761993">
                  <a:extLst>
                    <a:ext uri="{9D8B030D-6E8A-4147-A177-3AD203B41FA5}">
                      <a16:colId xmlns:a16="http://schemas.microsoft.com/office/drawing/2014/main" val="2179096708"/>
                    </a:ext>
                  </a:extLst>
                </a:gridCol>
                <a:gridCol w="631657">
                  <a:extLst>
                    <a:ext uri="{9D8B030D-6E8A-4147-A177-3AD203B41FA5}">
                      <a16:colId xmlns:a16="http://schemas.microsoft.com/office/drawing/2014/main" val="4111859466"/>
                    </a:ext>
                  </a:extLst>
                </a:gridCol>
                <a:gridCol w="922421">
                  <a:extLst>
                    <a:ext uri="{9D8B030D-6E8A-4147-A177-3AD203B41FA5}">
                      <a16:colId xmlns:a16="http://schemas.microsoft.com/office/drawing/2014/main" val="300618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>
                          <a:effectLst/>
                          <a:latin typeface="Source Sans Pro"/>
                        </a:rPr>
                        <a:t>Pre-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trained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 Model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Inf. 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Time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err="1">
                          <a:effectLst/>
                          <a:latin typeface="Source Sans Pro"/>
                        </a:rPr>
                        <a:t>Acc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.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F1 (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Macro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)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8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Wav2Vec 2.0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30.6s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0.93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0.929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2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Hubert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30.9s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0.899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0.9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17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WavLM </a:t>
                      </a:r>
                    </a:p>
                  </a:txBody>
                  <a:tcPr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1">
                          <a:effectLst/>
                          <a:latin typeface="Source Sans Pro"/>
                        </a:rPr>
                        <a:t>27.6s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 b="1">
                          <a:effectLst/>
                          <a:latin typeface="Source Sans Pro"/>
                        </a:rPr>
                        <a:t>0.931</a:t>
                      </a:r>
                      <a:r>
                        <a:rPr lang="zh-TW" altLang="en-US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 b="1">
                          <a:effectLst/>
                          <a:latin typeface="Source Sans Pro"/>
                        </a:rPr>
                        <a:t>0.931</a:t>
                      </a:r>
                      <a:r>
                        <a:rPr lang="zh-TW" altLang="en-US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84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794C251-764E-8DCD-8BAC-3A73195B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01286"/>
              </p:ext>
            </p:extLst>
          </p:nvPr>
        </p:nvGraphicFramePr>
        <p:xfrm>
          <a:off x="4227595" y="4865576"/>
          <a:ext cx="3559334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3041751756"/>
                    </a:ext>
                  </a:extLst>
                </a:gridCol>
                <a:gridCol w="761993">
                  <a:extLst>
                    <a:ext uri="{9D8B030D-6E8A-4147-A177-3AD203B41FA5}">
                      <a16:colId xmlns:a16="http://schemas.microsoft.com/office/drawing/2014/main" val="2179096708"/>
                    </a:ext>
                  </a:extLst>
                </a:gridCol>
                <a:gridCol w="631657">
                  <a:extLst>
                    <a:ext uri="{9D8B030D-6E8A-4147-A177-3AD203B41FA5}">
                      <a16:colId xmlns:a16="http://schemas.microsoft.com/office/drawing/2014/main" val="4111859466"/>
                    </a:ext>
                  </a:extLst>
                </a:gridCol>
                <a:gridCol w="922421">
                  <a:extLst>
                    <a:ext uri="{9D8B030D-6E8A-4147-A177-3AD203B41FA5}">
                      <a16:colId xmlns:a16="http://schemas.microsoft.com/office/drawing/2014/main" val="300618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>
                          <a:effectLst/>
                          <a:latin typeface="Source Sans Pro"/>
                        </a:rPr>
                        <a:t>Pre-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trained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 Model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Inf. 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Time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err="1">
                          <a:effectLst/>
                          <a:latin typeface="Source Sans Pro"/>
                        </a:rPr>
                        <a:t>Acc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.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F1 (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Macro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)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8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Wav2Vec 2.0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1">
                          <a:effectLst/>
                          <a:latin typeface="Source Sans Pro"/>
                        </a:rPr>
                        <a:t>4.2s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>
                          <a:effectLst/>
                          <a:latin typeface="Source Sans Pro"/>
                        </a:rPr>
                        <a:t>0.900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>
                          <a:effectLst/>
                          <a:latin typeface="Source Sans Pro"/>
                        </a:rPr>
                        <a:t>0.900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2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Hubert </a:t>
                      </a:r>
                    </a:p>
                  </a:txBody>
                  <a:tcPr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5.12s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1">
                          <a:effectLst/>
                          <a:latin typeface="Source Sans Pro"/>
                        </a:rPr>
                        <a:t>0.948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1">
                          <a:effectLst/>
                          <a:latin typeface="Source Sans Pro"/>
                        </a:rPr>
                        <a:t>0.948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17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WavLM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4.65s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0.897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0.895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8427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505B43-6E9B-DA1E-94F5-3D96D6360F98}"/>
              </a:ext>
            </a:extLst>
          </p:cNvPr>
          <p:cNvSpPr txBox="1"/>
          <p:nvPr/>
        </p:nvSpPr>
        <p:spPr>
          <a:xfrm>
            <a:off x="982580" y="4622131"/>
            <a:ext cx="24063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200">
                <a:latin typeface="Source Sans Pro"/>
                <a:ea typeface="新細明體"/>
                <a:cs typeface="Arial"/>
              </a:rPr>
              <a:t>(*w/ audio data augmentation)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BD440F-E2B3-0F55-86BB-262CC4B2BAE3}"/>
              </a:ext>
            </a:extLst>
          </p:cNvPr>
          <p:cNvSpPr txBox="1"/>
          <p:nvPr/>
        </p:nvSpPr>
        <p:spPr>
          <a:xfrm>
            <a:off x="4942974" y="4612105"/>
            <a:ext cx="24063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200">
                <a:latin typeface="Source Sans Pro"/>
                <a:ea typeface="新細明體"/>
                <a:cs typeface="Arial"/>
              </a:rPr>
              <a:t>(*w/ audio data augmentation)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1A3CD1A-4FAA-4096-00D3-484942CC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60085"/>
              </p:ext>
            </p:extLst>
          </p:nvPr>
        </p:nvGraphicFramePr>
        <p:xfrm>
          <a:off x="269206" y="1301828"/>
          <a:ext cx="355933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2">
                  <a:extLst>
                    <a:ext uri="{9D8B030D-6E8A-4147-A177-3AD203B41FA5}">
                      <a16:colId xmlns:a16="http://schemas.microsoft.com/office/drawing/2014/main" val="1982064448"/>
                    </a:ext>
                  </a:extLst>
                </a:gridCol>
                <a:gridCol w="812130">
                  <a:extLst>
                    <a:ext uri="{9D8B030D-6E8A-4147-A177-3AD203B41FA5}">
                      <a16:colId xmlns:a16="http://schemas.microsoft.com/office/drawing/2014/main" val="3410743267"/>
                    </a:ext>
                  </a:extLst>
                </a:gridCol>
                <a:gridCol w="631657">
                  <a:extLst>
                    <a:ext uri="{9D8B030D-6E8A-4147-A177-3AD203B41FA5}">
                      <a16:colId xmlns:a16="http://schemas.microsoft.com/office/drawing/2014/main" val="389675582"/>
                    </a:ext>
                  </a:extLst>
                </a:gridCol>
                <a:gridCol w="872289">
                  <a:extLst>
                    <a:ext uri="{9D8B030D-6E8A-4147-A177-3AD203B41FA5}">
                      <a16:colId xmlns:a16="http://schemas.microsoft.com/office/drawing/2014/main" val="3282536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>
                          <a:effectLst/>
                          <a:latin typeface="Source Sans Pro"/>
                        </a:rPr>
                        <a:t>Pre-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trained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 Model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Inf. 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Time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err="1">
                          <a:effectLst/>
                          <a:latin typeface="Source Sans Pro"/>
                        </a:rPr>
                        <a:t>Acc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.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F1 (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Macro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)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22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BERT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3.43s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0.707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0.633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672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ALBERT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4.03s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0.693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0.613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10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RoBERTa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3.48s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0.704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0.642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DistilBert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2.53s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0.701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0.641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97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DeBERTa-V3 </a:t>
                      </a:r>
                    </a:p>
                  </a:txBody>
                  <a:tcPr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4.42s 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 b="1">
                          <a:effectLst/>
                          <a:latin typeface="Source Sans Pro"/>
                        </a:rPr>
                        <a:t>0.714</a:t>
                      </a:r>
                      <a:r>
                        <a:rPr lang="zh-TW" altLang="en-US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 b="1">
                          <a:effectLst/>
                          <a:latin typeface="Source Sans Pro"/>
                        </a:rPr>
                        <a:t>0.650</a:t>
                      </a:r>
                      <a:r>
                        <a:rPr lang="zh-TW" altLang="en-US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2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Electra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1">
                          <a:effectLst/>
                          <a:latin typeface="Source Sans Pro"/>
                        </a:rPr>
                        <a:t>2.15s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0.700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0.640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7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XLNet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4.42s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0.691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300">
                          <a:effectLst/>
                          <a:latin typeface="Source Sans Pro"/>
                        </a:rPr>
                        <a:t>0.632</a:t>
                      </a:r>
                      <a:r>
                        <a:rPr lang="zh-TW" altLang="en-US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215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D169298-B5F6-FEE6-C344-7CF7D027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55536"/>
              </p:ext>
            </p:extLst>
          </p:nvPr>
        </p:nvGraphicFramePr>
        <p:xfrm>
          <a:off x="4219574" y="1311854"/>
          <a:ext cx="355933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2">
                  <a:extLst>
                    <a:ext uri="{9D8B030D-6E8A-4147-A177-3AD203B41FA5}">
                      <a16:colId xmlns:a16="http://schemas.microsoft.com/office/drawing/2014/main" val="1982064448"/>
                    </a:ext>
                  </a:extLst>
                </a:gridCol>
                <a:gridCol w="812130">
                  <a:extLst>
                    <a:ext uri="{9D8B030D-6E8A-4147-A177-3AD203B41FA5}">
                      <a16:colId xmlns:a16="http://schemas.microsoft.com/office/drawing/2014/main" val="3410743267"/>
                    </a:ext>
                  </a:extLst>
                </a:gridCol>
                <a:gridCol w="631657">
                  <a:extLst>
                    <a:ext uri="{9D8B030D-6E8A-4147-A177-3AD203B41FA5}">
                      <a16:colId xmlns:a16="http://schemas.microsoft.com/office/drawing/2014/main" val="389675582"/>
                    </a:ext>
                  </a:extLst>
                </a:gridCol>
                <a:gridCol w="872289">
                  <a:extLst>
                    <a:ext uri="{9D8B030D-6E8A-4147-A177-3AD203B41FA5}">
                      <a16:colId xmlns:a16="http://schemas.microsoft.com/office/drawing/2014/main" val="3282536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>
                          <a:effectLst/>
                          <a:latin typeface="Source Sans Pro"/>
                        </a:rPr>
                        <a:t>Pre-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trained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 Model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Inf. 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Time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err="1">
                          <a:effectLst/>
                          <a:latin typeface="Source Sans Pro"/>
                        </a:rPr>
                        <a:t>Acc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.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>
                          <a:effectLst/>
                          <a:latin typeface="Source Sans Pro"/>
                        </a:rPr>
                        <a:t>F1 (</a:t>
                      </a:r>
                      <a:r>
                        <a:rPr lang="af-ZA" sz="1300" err="1">
                          <a:effectLst/>
                          <a:latin typeface="Source Sans Pro"/>
                        </a:rPr>
                        <a:t>Macro</a:t>
                      </a:r>
                      <a:r>
                        <a:rPr lang="af-ZA" sz="1300">
                          <a:effectLst/>
                          <a:latin typeface="Source Sans Pro"/>
                        </a:rPr>
                        <a:t>) </a:t>
                      </a:r>
                    </a:p>
                  </a:txBody>
                  <a:tcPr>
                    <a:solidFill>
                      <a:srgbClr val="499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22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BERT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0">
                          <a:effectLst/>
                          <a:latin typeface="Source Sans Pro"/>
                        </a:rPr>
                        <a:t>3.77s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0.726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0.650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672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ALBERT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0">
                          <a:effectLst/>
                          <a:latin typeface="Source Sans Pro"/>
                        </a:rPr>
                        <a:t>3.74s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0.647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0.563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10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RoBERTa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0">
                          <a:effectLst/>
                          <a:latin typeface="Source Sans Pro"/>
                        </a:rPr>
                        <a:t>3.74s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1">
                          <a:effectLst/>
                          <a:latin typeface="Source Sans Pro"/>
                        </a:rPr>
                        <a:t>0.739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1">
                          <a:effectLst/>
                          <a:latin typeface="Source Sans Pro"/>
                        </a:rPr>
                        <a:t>0.662</a:t>
                      </a:r>
                    </a:p>
                  </a:txBody>
                  <a:tcPr anchor="ctr">
                    <a:solidFill>
                      <a:srgbClr val="CB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DistilBert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1">
                          <a:effectLst/>
                          <a:latin typeface="Source Sans Pro"/>
                        </a:rPr>
                        <a:t>2.3s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0.647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0.535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97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>
                          <a:effectLst/>
                          <a:latin typeface="Source Sans Pro"/>
                        </a:rPr>
                        <a:t>DeBERTa-V3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0">
                          <a:effectLst/>
                          <a:latin typeface="Source Sans Pro"/>
                        </a:rPr>
                        <a:t>4.12s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0.717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0.629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2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Electra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0">
                          <a:effectLst/>
                          <a:latin typeface="Source Sans Pro"/>
                        </a:rPr>
                        <a:t>3.74s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0.721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0.623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7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af-ZA" sz="1300" b="1" err="1">
                          <a:effectLst/>
                          <a:latin typeface="Source Sans Pro"/>
                        </a:rPr>
                        <a:t>XLNet</a:t>
                      </a:r>
                      <a:r>
                        <a:rPr lang="af-ZA" sz="1300" b="1"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sz="1300" b="0">
                          <a:effectLst/>
                          <a:latin typeface="Source Sans Pro"/>
                        </a:rPr>
                        <a:t>5.26s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0.704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b="0">
                          <a:effectLst/>
                          <a:latin typeface="Source Sans Pro"/>
                        </a:rPr>
                        <a:t>0.622</a:t>
                      </a:r>
                    </a:p>
                  </a:txBody>
                  <a:tcPr anchor="ctr">
                    <a:solidFill>
                      <a:srgbClr val="E7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21553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9243-15A9-9A03-3B0E-E5C7F76A0226}"/>
              </a:ext>
            </a:extLst>
          </p:cNvPr>
          <p:cNvCxnSpPr/>
          <p:nvPr/>
        </p:nvCxnSpPr>
        <p:spPr>
          <a:xfrm flipV="1">
            <a:off x="106781" y="4047121"/>
            <a:ext cx="11981447" cy="20054"/>
          </a:xfrm>
          <a:prstGeom prst="straightConnector1">
            <a:avLst/>
          </a:prstGeom>
          <a:ln>
            <a:solidFill>
              <a:srgbClr val="4992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圖片 23">
            <a:extLst>
              <a:ext uri="{FF2B5EF4-FFF2-40B4-BE49-F238E27FC236}">
                <a16:creationId xmlns:a16="http://schemas.microsoft.com/office/drawing/2014/main" id="{A49793B6-122F-926D-4559-5F9F99B80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000" y="1074731"/>
            <a:ext cx="347470" cy="338447"/>
          </a:xfrm>
          <a:prstGeom prst="rect">
            <a:avLst/>
          </a:prstGeom>
        </p:spPr>
      </p:pic>
      <p:sp>
        <p:nvSpPr>
          <p:cNvPr id="4" name="矩形: 圓角 5">
            <a:extLst>
              <a:ext uri="{FF2B5EF4-FFF2-40B4-BE49-F238E27FC236}">
                <a16:creationId xmlns:a16="http://schemas.microsoft.com/office/drawing/2014/main" id="{1306864A-5C38-285D-B67A-25FD5AFD2182}"/>
              </a:ext>
            </a:extLst>
          </p:cNvPr>
          <p:cNvSpPr/>
          <p:nvPr/>
        </p:nvSpPr>
        <p:spPr>
          <a:xfrm>
            <a:off x="8071625" y="1073879"/>
            <a:ext cx="4016603" cy="2800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3267C-67C8-C701-302F-E40F5C44751E}"/>
              </a:ext>
            </a:extLst>
          </p:cNvPr>
          <p:cNvCxnSpPr>
            <a:cxnSpLocks/>
          </p:cNvCxnSpPr>
          <p:nvPr/>
        </p:nvCxnSpPr>
        <p:spPr>
          <a:xfrm flipH="1">
            <a:off x="9616709" y="2895226"/>
            <a:ext cx="521592" cy="36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7DAE40-48AA-D59C-682B-067FD6D1AB5E}"/>
              </a:ext>
            </a:extLst>
          </p:cNvPr>
          <p:cNvCxnSpPr>
            <a:cxnSpLocks/>
          </p:cNvCxnSpPr>
          <p:nvPr/>
        </p:nvCxnSpPr>
        <p:spPr>
          <a:xfrm>
            <a:off x="10147178" y="2895226"/>
            <a:ext cx="609500" cy="36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ngry face outline with solid fill">
            <a:extLst>
              <a:ext uri="{FF2B5EF4-FFF2-40B4-BE49-F238E27FC236}">
                <a16:creationId xmlns:a16="http://schemas.microsoft.com/office/drawing/2014/main" id="{2D41E7AC-0A11-79C4-6EEF-9B073EFC1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3899" y="3269210"/>
            <a:ext cx="659144" cy="659144"/>
          </a:xfrm>
          <a:prstGeom prst="rect">
            <a:avLst/>
          </a:prstGeom>
        </p:spPr>
      </p:pic>
      <p:pic>
        <p:nvPicPr>
          <p:cNvPr id="29" name="Graphic 28" descr="Crying face outline with solid fill">
            <a:extLst>
              <a:ext uri="{FF2B5EF4-FFF2-40B4-BE49-F238E27FC236}">
                <a16:creationId xmlns:a16="http://schemas.microsoft.com/office/drawing/2014/main" id="{86959CBA-C3DD-8CEB-1E57-856115EAA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7105" y="3274198"/>
            <a:ext cx="659145" cy="659145"/>
          </a:xfrm>
          <a:prstGeom prst="rect">
            <a:avLst/>
          </a:prstGeom>
        </p:spPr>
      </p:pic>
      <p:pic>
        <p:nvPicPr>
          <p:cNvPr id="31" name="Graphic 30" descr="Anger Symbol outline">
            <a:extLst>
              <a:ext uri="{FF2B5EF4-FFF2-40B4-BE49-F238E27FC236}">
                <a16:creationId xmlns:a16="http://schemas.microsoft.com/office/drawing/2014/main" id="{14A60477-F192-F942-F016-A43A46EA0D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2149" y="3255743"/>
            <a:ext cx="245230" cy="245230"/>
          </a:xfrm>
          <a:prstGeom prst="rect">
            <a:avLst/>
          </a:prstGeom>
        </p:spPr>
      </p:pic>
      <p:sp>
        <p:nvSpPr>
          <p:cNvPr id="1280" name="矩形: 圓角 5">
            <a:extLst>
              <a:ext uri="{FF2B5EF4-FFF2-40B4-BE49-F238E27FC236}">
                <a16:creationId xmlns:a16="http://schemas.microsoft.com/office/drawing/2014/main" id="{D361FF14-1B23-5D84-9AD1-E88760E208ED}"/>
              </a:ext>
            </a:extLst>
          </p:cNvPr>
          <p:cNvSpPr/>
          <p:nvPr/>
        </p:nvSpPr>
        <p:spPr>
          <a:xfrm>
            <a:off x="8050810" y="4170043"/>
            <a:ext cx="4016603" cy="2403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1" name="Google Shape;525;p20">
            <a:extLst>
              <a:ext uri="{FF2B5EF4-FFF2-40B4-BE49-F238E27FC236}">
                <a16:creationId xmlns:a16="http://schemas.microsoft.com/office/drawing/2014/main" id="{531E412F-5B2F-F6E1-CDA5-927FE0E7C50E}"/>
              </a:ext>
            </a:extLst>
          </p:cNvPr>
          <p:cNvSpPr txBox="1">
            <a:spLocks/>
          </p:cNvSpPr>
          <p:nvPr/>
        </p:nvSpPr>
        <p:spPr>
          <a:xfrm>
            <a:off x="8160247" y="4165425"/>
            <a:ext cx="4016603" cy="254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" sz="1800" b="1" kern="0">
                <a:solidFill>
                  <a:schemeClr val="accent2"/>
                </a:solidFill>
              </a:rPr>
              <a:t>Key Findings</a:t>
            </a:r>
          </a:p>
          <a:p>
            <a:pPr marL="342900" indent="-342900"/>
            <a:r>
              <a:rPr lang="en" sz="1600"/>
              <a:t>WavLM (Eng), Hubert (Canto): </a:t>
            </a:r>
            <a:r>
              <a:rPr lang="en" sz="1600" b="1"/>
              <a:t>highest acc. </a:t>
            </a:r>
            <a:r>
              <a:rPr lang="en-US" sz="1600" b="1"/>
              <a:t>&amp; macro F1</a:t>
            </a:r>
          </a:p>
          <a:p>
            <a:pPr marL="342900" indent="-342900"/>
            <a:r>
              <a:rPr lang="en-US" sz="1600" b="1"/>
              <a:t>~0.9x </a:t>
            </a:r>
            <a:r>
              <a:rPr lang="en-US" sz="1600"/>
              <a:t>acc. rate: acoustic features of different emo. are less ambiguous</a:t>
            </a:r>
          </a:p>
          <a:p>
            <a:pPr marL="342900" indent="-342900"/>
            <a:r>
              <a:rPr lang="en" sz="1600" b="1"/>
              <a:t>Audio Data Augmentation </a:t>
            </a:r>
            <a:r>
              <a:rPr lang="en" sz="1600"/>
              <a:t>can protect the model from adverse examples</a:t>
            </a:r>
          </a:p>
        </p:txBody>
      </p:sp>
      <p:pic>
        <p:nvPicPr>
          <p:cNvPr id="1282" name="圖片 23">
            <a:extLst>
              <a:ext uri="{FF2B5EF4-FFF2-40B4-BE49-F238E27FC236}">
                <a16:creationId xmlns:a16="http://schemas.microsoft.com/office/drawing/2014/main" id="{3E46779C-8B99-FD1B-70F6-18582F6E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88" y="4263328"/>
            <a:ext cx="347470" cy="328801"/>
          </a:xfrm>
          <a:prstGeom prst="rect">
            <a:avLst/>
          </a:prstGeom>
        </p:spPr>
      </p:pic>
      <p:pic>
        <p:nvPicPr>
          <p:cNvPr id="12" name="Graphic 8" descr="Thumbs up sign with solid fill">
            <a:extLst>
              <a:ext uri="{FF2B5EF4-FFF2-40B4-BE49-F238E27FC236}">
                <a16:creationId xmlns:a16="http://schemas.microsoft.com/office/drawing/2014/main" id="{FDD54A93-AE77-FA9A-DA75-0B0A37F4AC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2482" y="2946722"/>
            <a:ext cx="322162" cy="312517"/>
          </a:xfrm>
          <a:prstGeom prst="rect">
            <a:avLst/>
          </a:prstGeom>
        </p:spPr>
      </p:pic>
      <p:pic>
        <p:nvPicPr>
          <p:cNvPr id="15" name="Graphic 8" descr="Thumbs up sign with solid fill">
            <a:extLst>
              <a:ext uri="{FF2B5EF4-FFF2-40B4-BE49-F238E27FC236}">
                <a16:creationId xmlns:a16="http://schemas.microsoft.com/office/drawing/2014/main" id="{8B24D208-A252-6DC3-DB24-275649B422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9292" y="2377633"/>
            <a:ext cx="322162" cy="312517"/>
          </a:xfrm>
          <a:prstGeom prst="rect">
            <a:avLst/>
          </a:prstGeom>
        </p:spPr>
      </p:pic>
      <p:pic>
        <p:nvPicPr>
          <p:cNvPr id="17" name="Graphic 8" descr="Thumbs up sign with solid fill">
            <a:extLst>
              <a:ext uri="{FF2B5EF4-FFF2-40B4-BE49-F238E27FC236}">
                <a16:creationId xmlns:a16="http://schemas.microsoft.com/office/drawing/2014/main" id="{0667A731-DA3C-BEDC-FA4B-B8209F21D7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2482" y="5898266"/>
            <a:ext cx="322162" cy="312517"/>
          </a:xfrm>
          <a:prstGeom prst="rect">
            <a:avLst/>
          </a:prstGeom>
        </p:spPr>
      </p:pic>
      <p:pic>
        <p:nvPicPr>
          <p:cNvPr id="21" name="Graphic 8" descr="Thumbs up sign with solid fill">
            <a:extLst>
              <a:ext uri="{FF2B5EF4-FFF2-40B4-BE49-F238E27FC236}">
                <a16:creationId xmlns:a16="http://schemas.microsoft.com/office/drawing/2014/main" id="{A8B7B46D-5D93-4575-7031-479E9824C9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9292" y="5628190"/>
            <a:ext cx="322162" cy="3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 dirty="0"/>
              <a:pPr/>
              <a:t>8</a:t>
            </a:fld>
            <a:endParaRPr/>
          </a:p>
        </p:txBody>
      </p:sp>
      <p:sp>
        <p:nvSpPr>
          <p:cNvPr id="5" name="Google Shape;524;p20">
            <a:extLst>
              <a:ext uri="{FF2B5EF4-FFF2-40B4-BE49-F238E27FC236}">
                <a16:creationId xmlns:a16="http://schemas.microsoft.com/office/drawing/2014/main" id="{A07967EB-6F16-7B8F-52FD-1DB4E6852A72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2800" kern="0"/>
              <a:t>Dialogue Classification &amp; Generation</a:t>
            </a:r>
            <a:r>
              <a:rPr lang="en" sz="2800" kern="0">
                <a:solidFill>
                  <a:srgbClr val="00CEF6"/>
                </a:solidFill>
              </a:rPr>
              <a:t> – Current Research</a:t>
            </a:r>
            <a:endParaRPr lang="en" altLang="zh-TW" sz="2800" kern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2A36-E0CE-E310-EB1F-3B4A05F1995E}"/>
              </a:ext>
            </a:extLst>
          </p:cNvPr>
          <p:cNvSpPr/>
          <p:nvPr/>
        </p:nvSpPr>
        <p:spPr>
          <a:xfrm>
            <a:off x="1148576" y="1241502"/>
            <a:ext cx="2765502" cy="4237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Source Sans Pro"/>
                <a:ea typeface="Source Sans Pro"/>
              </a:rPr>
              <a:t>seq2seq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E373D-7043-25F8-014B-A7CE4F4F53BC}"/>
              </a:ext>
            </a:extLst>
          </p:cNvPr>
          <p:cNvSpPr/>
          <p:nvPr/>
        </p:nvSpPr>
        <p:spPr>
          <a:xfrm>
            <a:off x="4893884" y="1241502"/>
            <a:ext cx="2765502" cy="4237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Source Sans Pro"/>
                <a:ea typeface="Source Sans Pro"/>
              </a:rPr>
              <a:t>End-to-end + seq2seq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7A58-66FA-E713-1D8E-211646F2B0D4}"/>
              </a:ext>
            </a:extLst>
          </p:cNvPr>
          <p:cNvSpPr/>
          <p:nvPr/>
        </p:nvSpPr>
        <p:spPr>
          <a:xfrm>
            <a:off x="8639193" y="1241502"/>
            <a:ext cx="2765502" cy="4237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Source Sans Pro"/>
                <a:ea typeface="Source Sans Pro"/>
              </a:rPr>
              <a:t>Rasa + DIET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6CA65-8E1B-6E89-9B74-BC6B2EB93C30}"/>
              </a:ext>
            </a:extLst>
          </p:cNvPr>
          <p:cNvSpPr/>
          <p:nvPr/>
        </p:nvSpPr>
        <p:spPr>
          <a:xfrm>
            <a:off x="1148576" y="1866679"/>
            <a:ext cx="2765502" cy="1644755"/>
          </a:xfrm>
          <a:prstGeom prst="rect">
            <a:avLst/>
          </a:prstGeom>
          <a:solidFill>
            <a:srgbClr val="FFE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sz="1400">
              <a:solidFill>
                <a:schemeClr val="tx2">
                  <a:lumMod val="10000"/>
                </a:schemeClr>
              </a:solidFill>
              <a:latin typeface="Source Sans Pro"/>
              <a:ea typeface="新細明體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Recurrent neural network which reads the input sequence one token at a time, and predicts the output sequence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92D50-C36B-868A-9DA6-3EE957E8D096}"/>
              </a:ext>
            </a:extLst>
          </p:cNvPr>
          <p:cNvSpPr/>
          <p:nvPr/>
        </p:nvSpPr>
        <p:spPr>
          <a:xfrm>
            <a:off x="4893884" y="1866679"/>
            <a:ext cx="2765502" cy="1644755"/>
          </a:xfrm>
          <a:prstGeom prst="rect">
            <a:avLst/>
          </a:prstGeom>
          <a:solidFill>
            <a:srgbClr val="FFE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HK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Intent Network (LSTM +CNN)</a:t>
            </a:r>
          </a:p>
          <a:p>
            <a:pPr marL="285750" indent="-285750">
              <a:buFont typeface="Arial"/>
              <a:buChar char="•"/>
            </a:pPr>
            <a:r>
              <a:rPr lang="en-HK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Belief Trackers (DST)</a:t>
            </a:r>
          </a:p>
          <a:p>
            <a:pPr marL="285750" indent="-285750">
              <a:buFont typeface="Arial"/>
              <a:buChar char="•"/>
            </a:pPr>
            <a:r>
              <a:rPr lang="en-HK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Database Operator</a:t>
            </a:r>
          </a:p>
          <a:p>
            <a:pPr marL="285750" indent="-285750">
              <a:buFont typeface="Arial"/>
              <a:buChar char="•"/>
            </a:pPr>
            <a:r>
              <a:rPr lang="en-HK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Policy Network</a:t>
            </a:r>
          </a:p>
          <a:p>
            <a:pPr marL="285750" indent="-285750">
              <a:buFont typeface="Arial"/>
              <a:buChar char="•"/>
            </a:pPr>
            <a:r>
              <a:rPr lang="en-HK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Generation Network</a:t>
            </a:r>
            <a:endParaRPr lang="en-US" sz="1400">
              <a:solidFill>
                <a:schemeClr val="tx2">
                  <a:lumMod val="10000"/>
                </a:schemeClr>
              </a:solidFill>
              <a:latin typeface="Source Sans Pro"/>
              <a:ea typeface="新細明體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53234-E9AB-E289-AD90-557FC754926F}"/>
              </a:ext>
            </a:extLst>
          </p:cNvPr>
          <p:cNvSpPr/>
          <p:nvPr/>
        </p:nvSpPr>
        <p:spPr>
          <a:xfrm>
            <a:off x="8639193" y="1866679"/>
            <a:ext cx="2765502" cy="1644755"/>
          </a:xfrm>
          <a:prstGeom prst="rect">
            <a:avLst/>
          </a:prstGeom>
          <a:solidFill>
            <a:srgbClr val="FFE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/>
            <a:endParaRPr lang="en-US" altLang="zh-TW" sz="1400" b="1">
              <a:solidFill>
                <a:schemeClr val="tx2">
                  <a:lumMod val="10000"/>
                </a:schemeClr>
              </a:solidFill>
              <a:latin typeface="Source Sans Pro"/>
              <a:ea typeface="新細明體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zh-TW" sz="1400">
              <a:solidFill>
                <a:schemeClr val="tx2">
                  <a:lumMod val="10000"/>
                </a:schemeClr>
              </a:solidFill>
              <a:latin typeface="Source Sans Pro"/>
              <a:ea typeface="新細明體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DIET: Dual Intent and Entity Transformer</a:t>
            </a:r>
          </a:p>
          <a:p>
            <a:pPr marL="285750" indent="-285750">
              <a:buFont typeface="Arial"/>
              <a:buChar char="•"/>
            </a:pPr>
            <a:r>
              <a:rPr lang="en-US" altLang="zh-TW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Multi-task transformer</a:t>
            </a:r>
            <a:endParaRPr lang="en-US">
              <a:solidFill>
                <a:schemeClr val="tx2">
                  <a:lumMod val="10000"/>
                </a:schemeClr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Joint model for both named entity recognition and  intent classification</a:t>
            </a:r>
          </a:p>
          <a:p>
            <a:pPr marL="285750" indent="-285750">
              <a:buFont typeface="Arial"/>
              <a:buChar char="•"/>
            </a:pPr>
            <a:r>
              <a:rPr lang="en-US" altLang="zh-TW" sz="1400">
                <a:solidFill>
                  <a:schemeClr val="tx2">
                    <a:lumMod val="10000"/>
                  </a:schemeClr>
                </a:solidFill>
                <a:latin typeface="Source Sans Pro"/>
                <a:ea typeface="新細明體"/>
                <a:cs typeface="Arial"/>
              </a:rPr>
              <a:t>Outperform fine-tuned BERT</a:t>
            </a:r>
          </a:p>
          <a:p>
            <a:pPr marL="285750" indent="-285750">
              <a:buFont typeface="Arial"/>
              <a:buChar char="•"/>
            </a:pPr>
            <a:endParaRPr lang="en-US" altLang="zh-TW" sz="1400">
              <a:solidFill>
                <a:schemeClr val="tx2">
                  <a:lumMod val="10000"/>
                </a:schemeClr>
              </a:solidFill>
              <a:latin typeface="Source Sans Pro"/>
              <a:ea typeface="新細明體"/>
              <a:cs typeface="Arial"/>
            </a:endParaRPr>
          </a:p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30C5F-A43C-3ED0-7F75-64374BBD9A26}"/>
              </a:ext>
            </a:extLst>
          </p:cNvPr>
          <p:cNvSpPr/>
          <p:nvPr/>
        </p:nvSpPr>
        <p:spPr>
          <a:xfrm>
            <a:off x="1148576" y="3712864"/>
            <a:ext cx="2765502" cy="1644755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  <a:latin typeface="Calibri" panose="020F0502020204030204"/>
              </a:rPr>
              <a:t>Pros</a:t>
            </a:r>
            <a:r>
              <a:rPr lang="en-US" sz="1400">
                <a:solidFill>
                  <a:schemeClr val="bg1"/>
                </a:solidFill>
                <a:latin typeface="Calibri" panose="020F0502020204030204"/>
              </a:rPr>
              <a:t>: Simple and general, can use intensive open-domain data to achieve good performance</a:t>
            </a:r>
          </a:p>
          <a:p>
            <a:r>
              <a:rPr lang="en-US" sz="1400" b="1">
                <a:solidFill>
                  <a:schemeClr val="bg1"/>
                </a:solidFill>
                <a:latin typeface="Calibri" panose="020F0502020204030204"/>
              </a:rPr>
              <a:t>Cons: </a:t>
            </a:r>
            <a:r>
              <a:rPr lang="en-US" sz="1400">
                <a:solidFill>
                  <a:schemeClr val="bg1"/>
                </a:solidFill>
                <a:latin typeface="Calibri" panose="020F0502020204030204"/>
              </a:rPr>
              <a:t>Generate safe but useless responses, also not able to interact with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5DBD0C-8B83-CBE2-7116-6F257F40901E}"/>
              </a:ext>
            </a:extLst>
          </p:cNvPr>
          <p:cNvSpPr/>
          <p:nvPr/>
        </p:nvSpPr>
        <p:spPr>
          <a:xfrm>
            <a:off x="4893884" y="3712864"/>
            <a:ext cx="2765502" cy="1644755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b="1">
                <a:solidFill>
                  <a:schemeClr val="bg1"/>
                </a:solidFill>
                <a:latin typeface="Calibri" panose="020F0502020204030204"/>
              </a:rPr>
              <a:t>Pros</a:t>
            </a:r>
            <a:r>
              <a:rPr lang="en-US" sz="1200">
                <a:solidFill>
                  <a:schemeClr val="bg1"/>
                </a:solidFill>
                <a:latin typeface="Calibri" panose="020F0502020204030204"/>
              </a:rPr>
              <a:t>: Balanced approach of end-to-end (hard to extract feature) and seq2seq (playing too safe). </a:t>
            </a:r>
            <a:endParaRPr lang="en-US" sz="120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sz="1200" b="1">
                <a:solidFill>
                  <a:schemeClr val="bg1"/>
                </a:solidFill>
                <a:latin typeface="Calibri" panose="020F0502020204030204"/>
              </a:rPr>
              <a:t>Cons</a:t>
            </a:r>
            <a:r>
              <a:rPr lang="en-US" sz="1200">
                <a:solidFill>
                  <a:schemeClr val="bg1"/>
                </a:solidFill>
                <a:latin typeface="Calibri" panose="020F0502020204030204"/>
              </a:rPr>
              <a:t>: Dialogue State Tracking needs separate training based on slot values, also hard to embed with other components in our project.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DAC0E3-4311-30B9-F59E-C4CAF599FF33}"/>
              </a:ext>
            </a:extLst>
          </p:cNvPr>
          <p:cNvSpPr/>
          <p:nvPr/>
        </p:nvSpPr>
        <p:spPr>
          <a:xfrm>
            <a:off x="8639193" y="3712864"/>
            <a:ext cx="2765502" cy="1644755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/>
            <a:r>
              <a:rPr lang="en-US" sz="1400" b="1">
                <a:solidFill>
                  <a:srgbClr val="FFFFFF"/>
                </a:solidFill>
                <a:latin typeface="Calibri" panose="020F0502020204030204"/>
              </a:rPr>
              <a:t>Pros</a:t>
            </a:r>
            <a:r>
              <a:rPr lang="en-US" sz="1400">
                <a:solidFill>
                  <a:srgbClr val="FFFFFF"/>
                </a:solidFill>
                <a:latin typeface="Calibri" panose="020F0502020204030204"/>
              </a:rPr>
              <a:t>: Open-source Rasa architecture with pipeline design that can be customized, also fast to train.</a:t>
            </a:r>
          </a:p>
          <a:p>
            <a:pPr lvl="0"/>
            <a:r>
              <a:rPr lang="en-US" sz="1400" b="1">
                <a:solidFill>
                  <a:srgbClr val="FFFFFF"/>
                </a:solidFill>
                <a:latin typeface="Calibri" panose="020F0502020204030204"/>
              </a:rPr>
              <a:t>Cons</a:t>
            </a:r>
            <a:r>
              <a:rPr lang="en-US" sz="1400">
                <a:solidFill>
                  <a:srgbClr val="FFFFFF"/>
                </a:solidFill>
                <a:latin typeface="Calibri" panose="020F0502020204030204"/>
              </a:rPr>
              <a:t>: End-to-end performance not that satisfactory, need a lot sentences for same question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99561E-8B22-E867-EE5A-ACEA27B97658}"/>
              </a:ext>
            </a:extLst>
          </p:cNvPr>
          <p:cNvSpPr/>
          <p:nvPr/>
        </p:nvSpPr>
        <p:spPr>
          <a:xfrm>
            <a:off x="524859" y="1866679"/>
            <a:ext cx="416312" cy="1644755"/>
          </a:xfrm>
          <a:prstGeom prst="rect">
            <a:avLst/>
          </a:prstGeom>
          <a:solidFill>
            <a:srgbClr val="FFE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>
                <a:solidFill>
                  <a:schemeClr val="tx2">
                    <a:lumMod val="10000"/>
                  </a:schemeClr>
                </a:solidFill>
              </a:rPr>
              <a:t>Model highlights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7A04DC-11FD-FCD4-8C1D-A69462778D08}"/>
              </a:ext>
            </a:extLst>
          </p:cNvPr>
          <p:cNvSpPr/>
          <p:nvPr/>
        </p:nvSpPr>
        <p:spPr>
          <a:xfrm>
            <a:off x="524859" y="3712864"/>
            <a:ext cx="416312" cy="1644755"/>
          </a:xfrm>
          <a:prstGeom prst="rect">
            <a:avLst/>
          </a:prstGeom>
          <a:solidFill>
            <a:srgbClr val="E0A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>
                <a:solidFill>
                  <a:schemeClr val="tx2">
                    <a:lumMod val="10000"/>
                  </a:schemeClr>
                </a:solidFill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1688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CEF6"/>
                </a:solidFill>
              </a:rPr>
              <a:pPr/>
              <a:t>9</a:t>
            </a:fld>
            <a:endParaRPr>
              <a:solidFill>
                <a:srgbClr val="00CEF6"/>
              </a:solidFill>
            </a:endParaRPr>
          </a:p>
        </p:txBody>
      </p:sp>
      <p:sp>
        <p:nvSpPr>
          <p:cNvPr id="3" name="Google Shape;524;p20">
            <a:extLst>
              <a:ext uri="{FF2B5EF4-FFF2-40B4-BE49-F238E27FC236}">
                <a16:creationId xmlns:a16="http://schemas.microsoft.com/office/drawing/2014/main" id="{B30C61DF-5E2B-F013-ECB3-D60BE352A893}"/>
              </a:ext>
            </a:extLst>
          </p:cNvPr>
          <p:cNvSpPr txBox="1">
            <a:spLocks/>
          </p:cNvSpPr>
          <p:nvPr/>
        </p:nvSpPr>
        <p:spPr>
          <a:xfrm>
            <a:off x="1297214" y="1857"/>
            <a:ext cx="93288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kern="0"/>
              <a:t>Our Model: Multiagent-based System</a:t>
            </a:r>
            <a:endParaRPr lang="en" altLang="zh-TW" sz="2800" kern="0"/>
          </a:p>
        </p:txBody>
      </p:sp>
      <p:sp>
        <p:nvSpPr>
          <p:cNvPr id="14" name="Google Shape;525;p20">
            <a:extLst>
              <a:ext uri="{FF2B5EF4-FFF2-40B4-BE49-F238E27FC236}">
                <a16:creationId xmlns:a16="http://schemas.microsoft.com/office/drawing/2014/main" id="{49E204A3-261F-65C2-09CF-1475A5ADAF89}"/>
              </a:ext>
            </a:extLst>
          </p:cNvPr>
          <p:cNvSpPr txBox="1">
            <a:spLocks/>
          </p:cNvSpPr>
          <p:nvPr/>
        </p:nvSpPr>
        <p:spPr>
          <a:xfrm>
            <a:off x="5252208" y="1663810"/>
            <a:ext cx="5011182" cy="178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ts val="920"/>
              </a:lnSpc>
              <a:buFont typeface="Source Sans Pro"/>
              <a:buNone/>
            </a:pPr>
            <a:r>
              <a:rPr lang="en" sz="1600" b="1" kern="0">
                <a:solidFill>
                  <a:schemeClr val="accent2"/>
                </a:solidFill>
              </a:rPr>
              <a:t>Agent B: customized RASA pipeline (DIET Classifier) </a:t>
            </a:r>
          </a:p>
          <a:p>
            <a:pPr marL="342900" indent="-342900"/>
            <a:r>
              <a:rPr lang="en-US" sz="1400" b="1"/>
              <a:t>Interpreter</a:t>
            </a:r>
            <a:r>
              <a:rPr lang="en-US" sz="1400"/>
              <a:t>: NLU process </a:t>
            </a:r>
          </a:p>
          <a:p>
            <a:pPr marL="342900" indent="-342900"/>
            <a:r>
              <a:rPr lang="en-US" sz="1400" b="1"/>
              <a:t>Tracker: </a:t>
            </a:r>
            <a:r>
              <a:rPr lang="en-US" sz="1400"/>
              <a:t>conversation history</a:t>
            </a:r>
          </a:p>
          <a:p>
            <a:pPr marL="342900" indent="-342900"/>
            <a:r>
              <a:rPr lang="en-US" sz="1400" b="1"/>
              <a:t>Policy: </a:t>
            </a:r>
            <a:r>
              <a:rPr lang="en-US" sz="1400"/>
              <a:t>predict next action of chatbot</a:t>
            </a:r>
          </a:p>
          <a:p>
            <a:pPr marL="342900" indent="-342900"/>
            <a:r>
              <a:rPr lang="en" sz="1400" b="1"/>
              <a:t>Action</a:t>
            </a:r>
            <a:r>
              <a:rPr lang="en" sz="1400"/>
              <a:t>: generate output to user</a:t>
            </a:r>
          </a:p>
        </p:txBody>
      </p:sp>
      <p:sp>
        <p:nvSpPr>
          <p:cNvPr id="27" name="矩形: 圓角 5">
            <a:extLst>
              <a:ext uri="{FF2B5EF4-FFF2-40B4-BE49-F238E27FC236}">
                <a16:creationId xmlns:a16="http://schemas.microsoft.com/office/drawing/2014/main" id="{FE02A957-37CD-287F-8EE3-FE903BEDCB57}"/>
              </a:ext>
            </a:extLst>
          </p:cNvPr>
          <p:cNvSpPr/>
          <p:nvPr/>
        </p:nvSpPr>
        <p:spPr>
          <a:xfrm>
            <a:off x="482600" y="1015786"/>
            <a:ext cx="11226800" cy="554143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F3F72A-F2D2-240E-CE25-2DD78E8DC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35545"/>
              </p:ext>
            </p:extLst>
          </p:nvPr>
        </p:nvGraphicFramePr>
        <p:xfrm>
          <a:off x="5317955" y="4086458"/>
          <a:ext cx="5308059" cy="19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823">
                  <a:extLst>
                    <a:ext uri="{9D8B030D-6E8A-4147-A177-3AD203B41FA5}">
                      <a16:colId xmlns:a16="http://schemas.microsoft.com/office/drawing/2014/main" val="158053593"/>
                    </a:ext>
                  </a:extLst>
                </a:gridCol>
                <a:gridCol w="1406322">
                  <a:extLst>
                    <a:ext uri="{9D8B030D-6E8A-4147-A177-3AD203B41FA5}">
                      <a16:colId xmlns:a16="http://schemas.microsoft.com/office/drawing/2014/main" val="439366105"/>
                    </a:ext>
                  </a:extLst>
                </a:gridCol>
                <a:gridCol w="2586914">
                  <a:extLst>
                    <a:ext uri="{9D8B030D-6E8A-4147-A177-3AD203B41FA5}">
                      <a16:colId xmlns:a16="http://schemas.microsoft.com/office/drawing/2014/main" val="1735063690"/>
                    </a:ext>
                  </a:extLst>
                </a:gridCol>
              </a:tblGrid>
              <a:tr h="37486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latin typeface="Source Sans Pro"/>
                        </a:rPr>
                        <a:t>Data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HK" sz="1100" b="0" i="0" u="none" strike="noStrike" noProof="0">
                          <a:latin typeface="Source Sans Pro"/>
                        </a:rPr>
                        <a:t>Data source</a:t>
                      </a:r>
                      <a:endParaRPr lang="en-US" sz="1100">
                        <a:latin typeface="Source Sans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HK" sz="1100" b="0" i="0" u="none" strike="noStrike" noProof="0">
                          <a:latin typeface="Source Sans Pro"/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793769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latin typeface="Source Sans Pro"/>
                        </a:rPr>
                        <a:t>Q &amp;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latin typeface="Source Sans Pro"/>
                        </a:rPr>
                        <a:t>HKU Science program websites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HK" sz="1100" b="0" i="0" u="none" strike="noStrike" noProof="0">
                          <a:latin typeface="Source Sans Pro"/>
                        </a:rPr>
                        <a:t>Refer to our recommender system</a:t>
                      </a:r>
                      <a:endParaRPr lang="en-US" sz="1100">
                        <a:latin typeface="Source Sans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211540"/>
                  </a:ext>
                </a:extLst>
              </a:tr>
              <a:tr h="5800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Source Sans Pro"/>
                        </a:rPr>
                        <a:t>Small talks knowledge base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dk1"/>
                          </a:solidFill>
                          <a:latin typeface="Source Sans Pro"/>
                        </a:rPr>
                        <a:t>Personality Chat Datasets</a:t>
                      </a:r>
                      <a:endParaRPr lang="en-US" sz="1100">
                        <a:latin typeface="Source Sans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3"/>
                        </a:rPr>
                        <a:t>https://github.com/microsoft/botframework-cli/blob/main/packages/qnamaker/docs/chit-chat-dataset.md</a:t>
                      </a:r>
                      <a:endParaRPr lang="en-HK" sz="1000" b="0" i="0" u="none" strike="noStrike" noProof="0">
                        <a:latin typeface="Source Sans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780581"/>
                  </a:ext>
                </a:extLst>
              </a:tr>
              <a:tr h="4225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>
                          <a:latin typeface="Source Sans Pro"/>
                        </a:rPr>
                        <a:t>Enrichment of data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>
                          <a:latin typeface="Source Sans Pro"/>
                        </a:rPr>
                        <a:t>Chatito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HK" sz="1000" b="0" i="0" u="none" strike="noStrike" noProof="0">
                          <a:latin typeface="Source Sans Pro"/>
                          <a:hlinkClick r:id="rId4"/>
                        </a:rPr>
                        <a:t>https://github.com/rodrigopivi/Chatito</a:t>
                      </a:r>
                      <a:endParaRPr lang="en-HK" sz="1000" b="0" i="0" u="none" strike="noStrike" noProof="0">
                        <a:latin typeface="Source Sans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729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1794EA-7BF9-C4A0-3683-4039172974A0}"/>
              </a:ext>
            </a:extLst>
          </p:cNvPr>
          <p:cNvSpPr txBox="1"/>
          <p:nvPr/>
        </p:nvSpPr>
        <p:spPr>
          <a:xfrm>
            <a:off x="5252208" y="3629439"/>
            <a:ext cx="2621230" cy="2323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ts val="920"/>
              </a:lnSpc>
            </a:pPr>
            <a:r>
              <a:rPr lang="en" sz="1600" b="1" kern="0">
                <a:solidFill>
                  <a:schemeClr val="accent2"/>
                </a:solidFill>
                <a:latin typeface="Source Sans Pro"/>
                <a:ea typeface="Source Sans Pro"/>
                <a:sym typeface="Source Sans Pro"/>
              </a:rPr>
              <a:t>Training data for classifier: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86A97-EB35-DEDB-D5DF-690E37C21A09}"/>
              </a:ext>
            </a:extLst>
          </p:cNvPr>
          <p:cNvSpPr txBox="1"/>
          <p:nvPr/>
        </p:nvSpPr>
        <p:spPr>
          <a:xfrm>
            <a:off x="901128" y="1100811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/>
              <a:t>Multiagent architecture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3BA6F2C-3ADF-6243-0AD6-642A098F9E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3117" r="33158"/>
          <a:stretch/>
        </p:blipFill>
        <p:spPr>
          <a:xfrm>
            <a:off x="734627" y="1755783"/>
            <a:ext cx="3616358" cy="45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0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佈景主題</vt:lpstr>
      <vt:lpstr>Quince template</vt:lpstr>
      <vt:lpstr>A Bilingual and Emotion-capable  Conversational Chatbot for Educational Recommendation in the Metaverse</vt:lpstr>
      <vt:lpstr>Introduction</vt:lpstr>
      <vt:lpstr>Speech-to-Text – Models &amp; Research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Ontology-based Recommender and Q&amp;A System</vt:lpstr>
      <vt:lpstr>Ontology-based Recommender and Q&amp;A System</vt:lpstr>
      <vt:lpstr>Ontology-based Recommender and Q&amp;A System</vt:lpstr>
      <vt:lpstr>PowerPoint Presentation</vt:lpstr>
      <vt:lpstr>THANKS!</vt:lpstr>
      <vt:lpstr>PowerPoint Presentation</vt:lpstr>
      <vt:lpstr>PowerPoint Presentation</vt:lpstr>
      <vt:lpstr>PowerPoint Presentation</vt:lpstr>
      <vt:lpstr>Ontology-based Recommender and Q&amp;A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3</cp:revision>
  <dcterms:created xsi:type="dcterms:W3CDTF">2022-08-19T07:38:50Z</dcterms:created>
  <dcterms:modified xsi:type="dcterms:W3CDTF">2022-09-05T13:52:38Z</dcterms:modified>
</cp:coreProperties>
</file>