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media/image2.jpeg" ContentType="image/jpeg"/>
  <Override PartName="/ppt/theme/theme2.xml" ContentType="application/vnd.openxmlformats-officedocument.theme+xml"/>
  <Override PartName="/ppt/notesSlides/notesSlide1.xml" ContentType="application/vnd.openxmlformats-officedocument.presentationml.notesSlide+xml"/>
  <Override PartName="/ppt/media/image3.jpeg" ContentType="image/jpeg"/>
  <Override PartName="/ppt/notesSlides/notesSlide2.xml" ContentType="application/vnd.openxmlformats-officedocument.presentationml.notesSlide+xml"/>
  <Override PartName="/ppt/media/image4.jpeg" ContentType="image/jpeg"/>
  <Override PartName="/ppt/notesSlides/notesSlide3.xml" ContentType="application/vnd.openxmlformats-officedocument.presentationml.notesSlide+xml"/>
  <Override PartName="/ppt/media/image5.jpeg" ContentType="image/jpeg"/>
  <Override PartName="/ppt/media/image6.jpeg" ContentType="image/jpeg"/>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825500" rtl="0" fontAlgn="auto" latinLnBrk="0" hangingPunct="0">
      <a:lnSpc>
        <a:spcPct val="90000"/>
      </a:lnSpc>
      <a:spcBef>
        <a:spcPts val="2400"/>
      </a:spcBef>
      <a:spcAft>
        <a:spcPts val="0"/>
      </a:spcAft>
      <a:buClrTx/>
      <a:buSzTx/>
      <a:buFontTx/>
      <a:buNone/>
      <a:tabLst/>
      <a:defRPr b="1" baseline="0" cap="all" i="0" spc="0" strike="noStrike" sz="3000" u="none" kumimoji="0" normalizeH="0">
        <a:ln>
          <a:noFill/>
        </a:ln>
        <a:solidFill>
          <a:srgbClr val="FFFFFF"/>
        </a:solidFill>
        <a:effectLst/>
        <a:uFillTx/>
        <a:latin typeface="Roboto"/>
        <a:ea typeface="Roboto"/>
        <a:cs typeface="Roboto"/>
        <a:sym typeface="Roboto"/>
      </a:defRPr>
    </a:lvl1pPr>
    <a:lvl2pPr marL="0" marR="0" indent="228600" algn="l" defTabSz="825500" rtl="0" fontAlgn="auto" latinLnBrk="0" hangingPunct="0">
      <a:lnSpc>
        <a:spcPct val="90000"/>
      </a:lnSpc>
      <a:spcBef>
        <a:spcPts val="2400"/>
      </a:spcBef>
      <a:spcAft>
        <a:spcPts val="0"/>
      </a:spcAft>
      <a:buClrTx/>
      <a:buSzTx/>
      <a:buFontTx/>
      <a:buNone/>
      <a:tabLst/>
      <a:defRPr b="1" baseline="0" cap="all" i="0" spc="0" strike="noStrike" sz="3000" u="none" kumimoji="0" normalizeH="0">
        <a:ln>
          <a:noFill/>
        </a:ln>
        <a:solidFill>
          <a:srgbClr val="FFFFFF"/>
        </a:solidFill>
        <a:effectLst/>
        <a:uFillTx/>
        <a:latin typeface="Roboto"/>
        <a:ea typeface="Roboto"/>
        <a:cs typeface="Roboto"/>
        <a:sym typeface="Roboto"/>
      </a:defRPr>
    </a:lvl2pPr>
    <a:lvl3pPr marL="0" marR="0" indent="457200" algn="l" defTabSz="825500" rtl="0" fontAlgn="auto" latinLnBrk="0" hangingPunct="0">
      <a:lnSpc>
        <a:spcPct val="90000"/>
      </a:lnSpc>
      <a:spcBef>
        <a:spcPts val="2400"/>
      </a:spcBef>
      <a:spcAft>
        <a:spcPts val="0"/>
      </a:spcAft>
      <a:buClrTx/>
      <a:buSzTx/>
      <a:buFontTx/>
      <a:buNone/>
      <a:tabLst/>
      <a:defRPr b="1" baseline="0" cap="all" i="0" spc="0" strike="noStrike" sz="3000" u="none" kumimoji="0" normalizeH="0">
        <a:ln>
          <a:noFill/>
        </a:ln>
        <a:solidFill>
          <a:srgbClr val="FFFFFF"/>
        </a:solidFill>
        <a:effectLst/>
        <a:uFillTx/>
        <a:latin typeface="Roboto"/>
        <a:ea typeface="Roboto"/>
        <a:cs typeface="Roboto"/>
        <a:sym typeface="Roboto"/>
      </a:defRPr>
    </a:lvl3pPr>
    <a:lvl4pPr marL="0" marR="0" indent="685800" algn="l" defTabSz="825500" rtl="0" fontAlgn="auto" latinLnBrk="0" hangingPunct="0">
      <a:lnSpc>
        <a:spcPct val="90000"/>
      </a:lnSpc>
      <a:spcBef>
        <a:spcPts val="2400"/>
      </a:spcBef>
      <a:spcAft>
        <a:spcPts val="0"/>
      </a:spcAft>
      <a:buClrTx/>
      <a:buSzTx/>
      <a:buFontTx/>
      <a:buNone/>
      <a:tabLst/>
      <a:defRPr b="1" baseline="0" cap="all" i="0" spc="0" strike="noStrike" sz="3000" u="none" kumimoji="0" normalizeH="0">
        <a:ln>
          <a:noFill/>
        </a:ln>
        <a:solidFill>
          <a:srgbClr val="FFFFFF"/>
        </a:solidFill>
        <a:effectLst/>
        <a:uFillTx/>
        <a:latin typeface="Roboto"/>
        <a:ea typeface="Roboto"/>
        <a:cs typeface="Roboto"/>
        <a:sym typeface="Roboto"/>
      </a:defRPr>
    </a:lvl4pPr>
    <a:lvl5pPr marL="0" marR="0" indent="914400" algn="l" defTabSz="825500" rtl="0" fontAlgn="auto" latinLnBrk="0" hangingPunct="0">
      <a:lnSpc>
        <a:spcPct val="90000"/>
      </a:lnSpc>
      <a:spcBef>
        <a:spcPts val="2400"/>
      </a:spcBef>
      <a:spcAft>
        <a:spcPts val="0"/>
      </a:spcAft>
      <a:buClrTx/>
      <a:buSzTx/>
      <a:buFontTx/>
      <a:buNone/>
      <a:tabLst/>
      <a:defRPr b="1" baseline="0" cap="all" i="0" spc="0" strike="noStrike" sz="3000" u="none" kumimoji="0" normalizeH="0">
        <a:ln>
          <a:noFill/>
        </a:ln>
        <a:solidFill>
          <a:srgbClr val="FFFFFF"/>
        </a:solidFill>
        <a:effectLst/>
        <a:uFillTx/>
        <a:latin typeface="Roboto"/>
        <a:ea typeface="Roboto"/>
        <a:cs typeface="Roboto"/>
        <a:sym typeface="Roboto"/>
      </a:defRPr>
    </a:lvl5pPr>
    <a:lvl6pPr marL="0" marR="0" indent="1143000" algn="l" defTabSz="825500" rtl="0" fontAlgn="auto" latinLnBrk="0" hangingPunct="0">
      <a:lnSpc>
        <a:spcPct val="90000"/>
      </a:lnSpc>
      <a:spcBef>
        <a:spcPts val="2400"/>
      </a:spcBef>
      <a:spcAft>
        <a:spcPts val="0"/>
      </a:spcAft>
      <a:buClrTx/>
      <a:buSzTx/>
      <a:buFontTx/>
      <a:buNone/>
      <a:tabLst/>
      <a:defRPr b="1" baseline="0" cap="all" i="0" spc="0" strike="noStrike" sz="3000" u="none" kumimoji="0" normalizeH="0">
        <a:ln>
          <a:noFill/>
        </a:ln>
        <a:solidFill>
          <a:srgbClr val="FFFFFF"/>
        </a:solidFill>
        <a:effectLst/>
        <a:uFillTx/>
        <a:latin typeface="Roboto"/>
        <a:ea typeface="Roboto"/>
        <a:cs typeface="Roboto"/>
        <a:sym typeface="Roboto"/>
      </a:defRPr>
    </a:lvl6pPr>
    <a:lvl7pPr marL="0" marR="0" indent="1371600" algn="l" defTabSz="825500" rtl="0" fontAlgn="auto" latinLnBrk="0" hangingPunct="0">
      <a:lnSpc>
        <a:spcPct val="90000"/>
      </a:lnSpc>
      <a:spcBef>
        <a:spcPts val="2400"/>
      </a:spcBef>
      <a:spcAft>
        <a:spcPts val="0"/>
      </a:spcAft>
      <a:buClrTx/>
      <a:buSzTx/>
      <a:buFontTx/>
      <a:buNone/>
      <a:tabLst/>
      <a:defRPr b="1" baseline="0" cap="all" i="0" spc="0" strike="noStrike" sz="3000" u="none" kumimoji="0" normalizeH="0">
        <a:ln>
          <a:noFill/>
        </a:ln>
        <a:solidFill>
          <a:srgbClr val="FFFFFF"/>
        </a:solidFill>
        <a:effectLst/>
        <a:uFillTx/>
        <a:latin typeface="Roboto"/>
        <a:ea typeface="Roboto"/>
        <a:cs typeface="Roboto"/>
        <a:sym typeface="Roboto"/>
      </a:defRPr>
    </a:lvl7pPr>
    <a:lvl8pPr marL="0" marR="0" indent="1600200" algn="l" defTabSz="825500" rtl="0" fontAlgn="auto" latinLnBrk="0" hangingPunct="0">
      <a:lnSpc>
        <a:spcPct val="90000"/>
      </a:lnSpc>
      <a:spcBef>
        <a:spcPts val="2400"/>
      </a:spcBef>
      <a:spcAft>
        <a:spcPts val="0"/>
      </a:spcAft>
      <a:buClrTx/>
      <a:buSzTx/>
      <a:buFontTx/>
      <a:buNone/>
      <a:tabLst/>
      <a:defRPr b="1" baseline="0" cap="all" i="0" spc="0" strike="noStrike" sz="3000" u="none" kumimoji="0" normalizeH="0">
        <a:ln>
          <a:noFill/>
        </a:ln>
        <a:solidFill>
          <a:srgbClr val="FFFFFF"/>
        </a:solidFill>
        <a:effectLst/>
        <a:uFillTx/>
        <a:latin typeface="Roboto"/>
        <a:ea typeface="Roboto"/>
        <a:cs typeface="Roboto"/>
        <a:sym typeface="Roboto"/>
      </a:defRPr>
    </a:lvl8pPr>
    <a:lvl9pPr marL="0" marR="0" indent="1828800" algn="l" defTabSz="825500" rtl="0" fontAlgn="auto" latinLnBrk="0" hangingPunct="0">
      <a:lnSpc>
        <a:spcPct val="90000"/>
      </a:lnSpc>
      <a:spcBef>
        <a:spcPts val="2400"/>
      </a:spcBef>
      <a:spcAft>
        <a:spcPts val="0"/>
      </a:spcAft>
      <a:buClrTx/>
      <a:buSzTx/>
      <a:buFontTx/>
      <a:buNone/>
      <a:tabLst/>
      <a:defRPr b="1" baseline="0" cap="all" i="0" spc="0" strike="noStrike" sz="3000" u="none" kumimoji="0" normalizeH="0">
        <a:ln>
          <a:noFill/>
        </a:ln>
        <a:solidFill>
          <a:srgbClr val="FFFFFF"/>
        </a:solidFill>
        <a:effectLst/>
        <a:uFillTx/>
        <a:latin typeface="Roboto"/>
        <a:ea typeface="Roboto"/>
        <a:cs typeface="Roboto"/>
        <a:sym typeface="Roboto"/>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D0DEEF"/>
          </a:solidFill>
        </a:fill>
      </a:tcStyle>
    </a:wholeTbl>
    <a:band2H>
      <a:tcTxStyle b="def" i="def"/>
      <a:tcStyle>
        <a:tcBdr/>
        <a:fill>
          <a:solidFill>
            <a:srgbClr val="E9EFF7"/>
          </a:solidFill>
        </a:fill>
      </a:tcStyle>
    </a:band2H>
    <a:firstCol>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25400" cap="flat">
              <a:noFill/>
              <a:miter lim="400000"/>
            </a:ln>
          </a:left>
          <a:right>
            <a:ln w="25400" cap="flat">
              <a:noFill/>
              <a:miter lim="400000"/>
            </a:ln>
          </a:right>
          <a:top>
            <a:ln w="25400" cap="flat">
              <a:noFill/>
              <a:miter lim="400000"/>
            </a:ln>
          </a:top>
          <a:bottom>
            <a:ln w="25400" cap="flat">
              <a:noFill/>
              <a:miter lim="400000"/>
            </a:ln>
          </a:bottom>
          <a:insideH>
            <a:ln w="25400" cap="flat">
              <a:noFill/>
              <a:miter lim="400000"/>
            </a:ln>
          </a:insideH>
          <a:insideV>
            <a:ln w="254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25400" cap="flat">
              <a:noFill/>
              <a:miter lim="400000"/>
            </a:ln>
          </a:left>
          <a:right>
            <a:ln w="25400" cap="flat">
              <a:noFill/>
              <a:miter lim="400000"/>
            </a:ln>
          </a:right>
          <a:top>
            <a:ln w="25400" cap="flat">
              <a:noFill/>
              <a:miter lim="400000"/>
            </a:ln>
          </a:top>
          <a:bottom>
            <a:ln w="25400" cap="flat">
              <a:noFill/>
              <a:miter lim="400000"/>
            </a:ln>
          </a:bottom>
          <a:insideH>
            <a:ln w="25400" cap="flat">
              <a:noFill/>
              <a:miter lim="400000"/>
            </a:ln>
          </a:insideH>
          <a:insideV>
            <a:ln w="25400" cap="flat">
              <a:noFill/>
              <a:miter lim="400000"/>
            </a:ln>
          </a:insideV>
        </a:tcBdr>
        <a:fill>
          <a:solidFill>
            <a:schemeClr val="accent1"/>
          </a:solidFill>
        </a:fill>
      </a:tcStyle>
    </a:firstCol>
    <a:lastRow>
      <a:tcTxStyle b="on" i="off">
        <a:fontRef idx="major">
          <a:srgbClr val="000000"/>
        </a:fontRef>
        <a:srgbClr val="000000"/>
      </a:tcTxStyle>
      <a:tcStyle>
        <a:tcBdr>
          <a:left>
            <a:ln w="25400" cap="flat">
              <a:noFill/>
              <a:miter lim="400000"/>
            </a:ln>
          </a:left>
          <a:right>
            <a:ln w="25400" cap="flat">
              <a:noFill/>
              <a:miter lim="400000"/>
            </a:ln>
          </a:right>
          <a:top>
            <a:ln w="101600" cap="flat">
              <a:solidFill>
                <a:srgbClr val="000000"/>
              </a:solidFill>
              <a:prstDash val="solid"/>
              <a:round/>
            </a:ln>
          </a:top>
          <a:bottom>
            <a:ln w="50800" cap="flat">
              <a:solidFill>
                <a:srgbClr val="000000"/>
              </a:solidFill>
              <a:prstDash val="solid"/>
              <a:round/>
            </a:ln>
          </a:bottom>
          <a:insideH>
            <a:ln w="25400" cap="flat">
              <a:noFill/>
              <a:miter lim="400000"/>
            </a:ln>
          </a:insideH>
          <a:insideV>
            <a:ln w="25400" cap="flat">
              <a:noFill/>
              <a:miter lim="400000"/>
            </a:ln>
          </a:insideV>
        </a:tcBdr>
        <a:fill>
          <a:solidFill>
            <a:srgbClr val="FFFFFF"/>
          </a:solidFill>
        </a:fill>
      </a:tcStyle>
    </a:lastRow>
    <a:firstRow>
      <a:tcTxStyle b="on" i="off">
        <a:fontRef idx="major">
          <a:srgbClr val="FFFFFF"/>
        </a:fontRef>
        <a:srgbClr val="FFFFFF"/>
      </a:tcTxStyle>
      <a:tcStyle>
        <a:tcBdr>
          <a:left>
            <a:ln w="25400" cap="flat">
              <a:noFill/>
              <a:miter lim="400000"/>
            </a:ln>
          </a:left>
          <a:right>
            <a:ln w="25400" cap="flat">
              <a:noFill/>
              <a:miter lim="400000"/>
            </a:ln>
          </a:right>
          <a:top>
            <a:ln w="50800" cap="flat">
              <a:solidFill>
                <a:srgbClr val="000000"/>
              </a:solidFill>
              <a:prstDash val="solid"/>
              <a:round/>
            </a:ln>
          </a:top>
          <a:bottom>
            <a:ln w="50800" cap="flat">
              <a:solidFill>
                <a:srgbClr val="000000"/>
              </a:solidFill>
              <a:prstDash val="solid"/>
              <a:round/>
            </a:ln>
          </a:bottom>
          <a:insideH>
            <a:ln w="25400" cap="flat">
              <a:noFill/>
              <a:miter lim="400000"/>
            </a:ln>
          </a:insideH>
          <a:insideV>
            <a:ln w="254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25400" cap="flat">
              <a:solidFill>
                <a:srgbClr val="000000"/>
              </a:solidFill>
              <a:prstDash val="solid"/>
              <a:round/>
            </a:ln>
          </a:left>
          <a:right>
            <a:ln w="25400" cap="flat">
              <a:solidFill>
                <a:srgbClr val="000000"/>
              </a:solidFill>
              <a:prstDash val="solid"/>
              <a:round/>
            </a:ln>
          </a:right>
          <a:top>
            <a:ln w="25400" cap="flat">
              <a:solidFill>
                <a:srgbClr val="000000"/>
              </a:solidFill>
              <a:prstDash val="solid"/>
              <a:round/>
            </a:ln>
          </a:top>
          <a:bottom>
            <a:ln w="25400" cap="flat">
              <a:solidFill>
                <a:srgbClr val="000000"/>
              </a:solidFill>
              <a:prstDash val="solid"/>
              <a:round/>
            </a:ln>
          </a:bottom>
          <a:insideH>
            <a:ln w="25400" cap="flat">
              <a:solidFill>
                <a:srgbClr val="000000"/>
              </a:solidFill>
              <a:prstDash val="solid"/>
              <a:round/>
            </a:ln>
          </a:insideH>
          <a:insideV>
            <a:ln w="254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25400" cap="flat">
              <a:solidFill>
                <a:srgbClr val="000000"/>
              </a:solidFill>
              <a:prstDash val="solid"/>
              <a:round/>
            </a:ln>
          </a:left>
          <a:right>
            <a:ln w="25400" cap="flat">
              <a:solidFill>
                <a:srgbClr val="000000"/>
              </a:solidFill>
              <a:prstDash val="solid"/>
              <a:round/>
            </a:ln>
          </a:right>
          <a:top>
            <a:ln w="25400" cap="flat">
              <a:solidFill>
                <a:srgbClr val="000000"/>
              </a:solidFill>
              <a:prstDash val="solid"/>
              <a:round/>
            </a:ln>
          </a:top>
          <a:bottom>
            <a:ln w="25400" cap="flat">
              <a:solidFill>
                <a:srgbClr val="000000"/>
              </a:solidFill>
              <a:prstDash val="solid"/>
              <a:round/>
            </a:ln>
          </a:bottom>
          <a:insideH>
            <a:ln w="25400" cap="flat">
              <a:solidFill>
                <a:srgbClr val="000000"/>
              </a:solidFill>
              <a:prstDash val="solid"/>
              <a:round/>
            </a:ln>
          </a:insideH>
          <a:insideV>
            <a:ln w="254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25400" cap="flat">
              <a:solidFill>
                <a:srgbClr val="000000"/>
              </a:solidFill>
              <a:prstDash val="solid"/>
              <a:round/>
            </a:ln>
          </a:left>
          <a:right>
            <a:ln w="25400" cap="flat">
              <a:solidFill>
                <a:srgbClr val="000000"/>
              </a:solidFill>
              <a:prstDash val="solid"/>
              <a:round/>
            </a:ln>
          </a:right>
          <a:top>
            <a:ln w="101600" cap="flat">
              <a:solidFill>
                <a:srgbClr val="000000"/>
              </a:solidFill>
              <a:prstDash val="solid"/>
              <a:round/>
            </a:ln>
          </a:top>
          <a:bottom>
            <a:ln w="25400" cap="flat">
              <a:solidFill>
                <a:srgbClr val="000000"/>
              </a:solidFill>
              <a:prstDash val="solid"/>
              <a:round/>
            </a:ln>
          </a:bottom>
          <a:insideH>
            <a:ln w="25400" cap="flat">
              <a:solidFill>
                <a:srgbClr val="000000"/>
              </a:solidFill>
              <a:prstDash val="solid"/>
              <a:round/>
            </a:ln>
          </a:insideH>
          <a:insideV>
            <a:ln w="25400" cap="flat">
              <a:solidFill>
                <a:srgbClr val="000000"/>
              </a:solidFill>
              <a:prstDash val="solid"/>
              <a:round/>
            </a:ln>
          </a:insideV>
        </a:tcBdr>
        <a:fill>
          <a:noFill/>
        </a:fill>
      </a:tcStyle>
    </a:lastRow>
    <a:firstRow>
      <a:tcTxStyle b="on" i="off">
        <a:fontRef idx="major">
          <a:srgbClr val="000000"/>
        </a:fontRef>
        <a:srgbClr val="000000"/>
      </a:tcTxStyle>
      <a:tcStyle>
        <a:tcBdr>
          <a:left>
            <a:ln w="25400" cap="flat">
              <a:solidFill>
                <a:srgbClr val="000000"/>
              </a:solidFill>
              <a:prstDash val="solid"/>
              <a:round/>
            </a:ln>
          </a:left>
          <a:right>
            <a:ln w="25400" cap="flat">
              <a:solidFill>
                <a:srgbClr val="000000"/>
              </a:solidFill>
              <a:prstDash val="solid"/>
              <a:round/>
            </a:ln>
          </a:right>
          <a:top>
            <a:ln w="25400" cap="flat">
              <a:solidFill>
                <a:srgbClr val="000000"/>
              </a:solidFill>
              <a:prstDash val="solid"/>
              <a:round/>
            </a:ln>
          </a:top>
          <a:bottom>
            <a:ln w="50800" cap="flat">
              <a:solidFill>
                <a:srgbClr val="000000"/>
              </a:solidFill>
              <a:prstDash val="solid"/>
              <a:round/>
            </a:ln>
          </a:bottom>
          <a:insideH>
            <a:ln w="25400" cap="flat">
              <a:solidFill>
                <a:srgbClr val="000000"/>
              </a:solidFill>
              <a:prstDash val="solid"/>
              <a:round/>
            </a:ln>
          </a:insideH>
          <a:insideV>
            <a:ln w="254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95" name="Shape 295"/>
          <p:cNvSpPr/>
          <p:nvPr>
            <p:ph type="sldImg"/>
          </p:nvPr>
        </p:nvSpPr>
        <p:spPr>
          <a:xfrm>
            <a:off x="1143000" y="685800"/>
            <a:ext cx="4572000" cy="3429000"/>
          </a:xfrm>
          <a:prstGeom prst="rect">
            <a:avLst/>
          </a:prstGeom>
        </p:spPr>
        <p:txBody>
          <a:bodyPr/>
          <a:lstStyle/>
          <a:p>
            <a:pPr/>
          </a:p>
        </p:txBody>
      </p:sp>
      <p:sp>
        <p:nvSpPr>
          <p:cNvPr id="296" name="Shape 29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1828800" latinLnBrk="0">
      <a:defRPr sz="2400">
        <a:latin typeface="+mn-lt"/>
        <a:ea typeface="+mn-ea"/>
        <a:cs typeface="+mn-cs"/>
        <a:sym typeface="Calibri"/>
      </a:defRPr>
    </a:lvl1pPr>
    <a:lvl2pPr indent="228600" defTabSz="1828800" latinLnBrk="0">
      <a:defRPr sz="2400">
        <a:latin typeface="+mn-lt"/>
        <a:ea typeface="+mn-ea"/>
        <a:cs typeface="+mn-cs"/>
        <a:sym typeface="Calibri"/>
      </a:defRPr>
    </a:lvl2pPr>
    <a:lvl3pPr indent="457200" defTabSz="1828800" latinLnBrk="0">
      <a:defRPr sz="2400">
        <a:latin typeface="+mn-lt"/>
        <a:ea typeface="+mn-ea"/>
        <a:cs typeface="+mn-cs"/>
        <a:sym typeface="Calibri"/>
      </a:defRPr>
    </a:lvl3pPr>
    <a:lvl4pPr indent="685800" defTabSz="1828800" latinLnBrk="0">
      <a:defRPr sz="2400">
        <a:latin typeface="+mn-lt"/>
        <a:ea typeface="+mn-ea"/>
        <a:cs typeface="+mn-cs"/>
        <a:sym typeface="Calibri"/>
      </a:defRPr>
    </a:lvl4pPr>
    <a:lvl5pPr indent="914400" defTabSz="1828800" latinLnBrk="0">
      <a:defRPr sz="2400">
        <a:latin typeface="+mn-lt"/>
        <a:ea typeface="+mn-ea"/>
        <a:cs typeface="+mn-cs"/>
        <a:sym typeface="Calibri"/>
      </a:defRPr>
    </a:lvl5pPr>
    <a:lvl6pPr indent="1143000" defTabSz="1828800" latinLnBrk="0">
      <a:defRPr sz="2400">
        <a:latin typeface="+mn-lt"/>
        <a:ea typeface="+mn-ea"/>
        <a:cs typeface="+mn-cs"/>
        <a:sym typeface="Calibri"/>
      </a:defRPr>
    </a:lvl6pPr>
    <a:lvl7pPr indent="1371600" defTabSz="1828800" latinLnBrk="0">
      <a:defRPr sz="2400">
        <a:latin typeface="+mn-lt"/>
        <a:ea typeface="+mn-ea"/>
        <a:cs typeface="+mn-cs"/>
        <a:sym typeface="Calibri"/>
      </a:defRPr>
    </a:lvl7pPr>
    <a:lvl8pPr indent="1600200" defTabSz="1828800" latinLnBrk="0">
      <a:defRPr sz="2400">
        <a:latin typeface="+mn-lt"/>
        <a:ea typeface="+mn-ea"/>
        <a:cs typeface="+mn-cs"/>
        <a:sym typeface="Calibri"/>
      </a:defRPr>
    </a:lvl8pPr>
    <a:lvl9pPr indent="1828800" defTabSz="1828800" latinLnBrk="0">
      <a:defRPr sz="2400">
        <a:latin typeface="+mn-lt"/>
        <a:ea typeface="+mn-ea"/>
        <a:cs typeface="+mn-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2" name="Shape 322"/>
          <p:cNvSpPr/>
          <p:nvPr>
            <p:ph type="sldImg"/>
          </p:nvPr>
        </p:nvSpPr>
        <p:spPr>
          <a:prstGeom prst="rect">
            <a:avLst/>
          </a:prstGeom>
        </p:spPr>
        <p:txBody>
          <a:bodyPr/>
          <a:lstStyle/>
          <a:p>
            <a:pPr/>
          </a:p>
        </p:txBody>
      </p:sp>
      <p:sp>
        <p:nvSpPr>
          <p:cNvPr id="323" name="Shape 323"/>
          <p:cNvSpPr/>
          <p:nvPr>
            <p:ph type="body" sz="quarter" idx="1"/>
          </p:nvPr>
        </p:nvSpPr>
        <p:spPr>
          <a:prstGeom prst="rect">
            <a:avLst/>
          </a:prstGeom>
        </p:spPr>
        <p:txBody>
          <a:bodyPr/>
          <a:lstStyle>
            <a:lvl1pPr defTabSz="914400">
              <a:defRPr sz="1200"/>
            </a:lvl1pPr>
          </a:lstStyle>
          <a:p>
            <a:pPr/>
            <a:r>
              <a:t>For over a decade, centralized cloud computing has been considered a standard IT delivery platform. Though cloud computing is ubiquitous, emerging requirements and workloads are beginning to expose some limitations. While the standard Cloud data center model works extremely well for millions of applications, there are other applications which can greatly benefit by moving computing resources out of the datacenter and closer to the Edge of the network where decreased latency and higher performance provides significant value.    Few developers seriously considered the requirements needed to support resource-constrained nodes reachable only over unreliable or bandwidth-limited network connections, or thought about the needs of applications that demand very high bandwidth, low latency, or widespread compute capacity across many sites.  That is all starting to change as more and more use cases for Edge Computing are emerging.</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7" name="Shape 367"/>
          <p:cNvSpPr/>
          <p:nvPr>
            <p:ph type="sldImg"/>
          </p:nvPr>
        </p:nvSpPr>
        <p:spPr>
          <a:prstGeom prst="rect">
            <a:avLst/>
          </a:prstGeom>
        </p:spPr>
        <p:txBody>
          <a:bodyPr/>
          <a:lstStyle/>
          <a:p>
            <a:pPr/>
          </a:p>
        </p:txBody>
      </p:sp>
      <p:sp>
        <p:nvSpPr>
          <p:cNvPr id="368" name="Shape 368"/>
          <p:cNvSpPr/>
          <p:nvPr>
            <p:ph type="body" sz="quarter" idx="1"/>
          </p:nvPr>
        </p:nvSpPr>
        <p:spPr>
          <a:prstGeom prst="rect">
            <a:avLst/>
          </a:prstGeom>
        </p:spPr>
        <p:txBody>
          <a:bodyPr/>
          <a:lstStyle/>
          <a:p>
            <a:pPr defTabSz="914400">
              <a:defRPr sz="1200"/>
            </a:pPr>
            <a:r>
              <a:t>Technology companies have now spent a couple decades evolving Cloud computing to its </a:t>
            </a:r>
            <a:r>
              <a:rPr b="1"/>
              <a:t>current state of robustness</a:t>
            </a:r>
            <a:r>
              <a:t>.  Linux blazed a trail of </a:t>
            </a:r>
            <a:r>
              <a:rPr b="1"/>
              <a:t>open source success</a:t>
            </a:r>
            <a:r>
              <a:t>.  And newer technologies have spun out of the creative energies that vibrant open source communities can foster.  This is apparent where new Cloud deployments use hypervisors and virtual machines with containers under an umbrella of orchestration.</a:t>
            </a:r>
          </a:p>
          <a:p>
            <a:pPr defTabSz="914400">
              <a:defRPr sz="1200"/>
            </a:pPr>
          </a:p>
          <a:p>
            <a:pPr defTabSz="914400">
              <a:defRPr sz="1200"/>
            </a:pPr>
            <a:r>
              <a:t>StarlingX takes these successful open source Cloud components and makes them a viable platform in the somewhat different arena of the distributed Edge.  </a:t>
            </a:r>
            <a:r>
              <a:rPr b="1"/>
              <a:t>Re-configuring these strengths</a:t>
            </a:r>
            <a:r>
              <a:t>, it must also take into account </a:t>
            </a:r>
            <a:r>
              <a:rPr b="1"/>
              <a:t>geographic dispersion, low overhead communications, and the need to manage very large hardware deployments.</a:t>
            </a:r>
            <a:endParaRPr b="1"/>
          </a:p>
          <a:p>
            <a:pPr defTabSz="914400">
              <a:defRPr sz="1200"/>
            </a:pPr>
          </a:p>
          <a:p>
            <a:pPr defTabSz="914400">
              <a:defRPr sz="1200"/>
            </a:pPr>
            <a:r>
              <a:t>It needs to be </a:t>
            </a:r>
            <a:r>
              <a:rPr b="1"/>
              <a:t>Cloud-like in many aspects</a:t>
            </a:r>
            <a:r>
              <a:t>, but it has to be </a:t>
            </a:r>
            <a:r>
              <a:rPr b="1"/>
              <a:t>simple to deploy, distribute and manage.</a:t>
            </a:r>
            <a:endParaRPr b="1"/>
          </a:p>
          <a:p>
            <a:pPr defTabSz="914400">
              <a:defRPr sz="1200"/>
            </a:pPr>
          </a:p>
          <a:p>
            <a:pPr defTabSz="914400">
              <a:defRPr sz="1200"/>
            </a:pPr>
            <a:r>
              <a:t>This is the goal of the project we call StarlingX.</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3" name="Shape 383"/>
          <p:cNvSpPr/>
          <p:nvPr>
            <p:ph type="sldImg"/>
          </p:nvPr>
        </p:nvSpPr>
        <p:spPr>
          <a:prstGeom prst="rect">
            <a:avLst/>
          </a:prstGeom>
        </p:spPr>
        <p:txBody>
          <a:bodyPr/>
          <a:lstStyle/>
          <a:p>
            <a:pPr/>
          </a:p>
        </p:txBody>
      </p:sp>
      <p:sp>
        <p:nvSpPr>
          <p:cNvPr id="384" name="Shape 384"/>
          <p:cNvSpPr/>
          <p:nvPr>
            <p:ph type="body" sz="quarter" idx="1"/>
          </p:nvPr>
        </p:nvSpPr>
        <p:spPr>
          <a:prstGeom prst="rect">
            <a:avLst/>
          </a:prstGeom>
        </p:spPr>
        <p:txBody>
          <a:bodyPr/>
          <a:lstStyle/>
          <a:p>
            <a:pPr defTabSz="914400">
              <a:defRPr b="1" sz="1200"/>
            </a:pPr>
            <a:r>
              <a:t>StarlingX is a complete Cloud infrastructure software stack for the Edge </a:t>
            </a:r>
            <a:r>
              <a:rPr b="0"/>
              <a:t>used by the most demanding applications in industrial IOT, telecom and other use cases. </a:t>
            </a:r>
            <a:endParaRPr b="0"/>
          </a:p>
          <a:p>
            <a:pPr defTabSz="914400">
              <a:defRPr sz="1200"/>
            </a:pPr>
          </a:p>
          <a:p>
            <a:pPr defTabSz="931774">
              <a:defRPr sz="1200"/>
            </a:pPr>
            <a:r>
              <a:t>It is base</a:t>
            </a:r>
            <a:r>
              <a:rPr u="sng"/>
              <a:t>d on mature production software deployed in mission critical applications.  </a:t>
            </a:r>
            <a:r>
              <a:t>We have just newly open sourced StarlingX code for Edge implementations in scalable solutions that can be productized now.  It uses both OpenStack components as well as a number of proven open source building blocks to create its complete offering.</a:t>
            </a:r>
          </a:p>
          <a:p>
            <a:pPr defTabSz="914400">
              <a:defRPr sz="1200"/>
            </a:pPr>
          </a:p>
          <a:p>
            <a:pPr defTabSz="914400">
              <a:defRPr b="1" sz="1200"/>
            </a:pPr>
            <a:r>
              <a:t>Tested and released as a complete stack, StarlingX provides a deployment-ready, scalable and highly reliable software platform to build mission critical Edge clouds. </a:t>
            </a:r>
          </a:p>
          <a:p>
            <a:pPr defTabSz="914400">
              <a:defRPr b="1" sz="1200"/>
            </a:pPr>
          </a:p>
          <a:p>
            <a:pPr defTabSz="914400">
              <a:defRPr sz="1200"/>
            </a:pPr>
            <a:r>
              <a:t>Its </a:t>
            </a:r>
            <a:r>
              <a:rPr b="1"/>
              <a:t>unique project services </a:t>
            </a:r>
            <a:r>
              <a:t>include configuration, fault, service, software and host management to ensure high availability of user applications. </a:t>
            </a:r>
          </a:p>
          <a:p>
            <a:pPr defTabSz="914400">
              <a:defRPr sz="1200"/>
            </a:pPr>
          </a:p>
          <a:p>
            <a:pPr defTabSz="914400">
              <a:defRPr sz="1200"/>
            </a:pPr>
            <a:r>
              <a:t>The StarlingX virtualization platform is designed to build up your Edge cloud quickly, manage it easily, respond and recover extremely fast.</a:t>
            </a:r>
          </a:p>
          <a:p>
            <a:pPr defTabSz="914400">
              <a:defRPr sz="1200"/>
            </a:pPr>
          </a:p>
          <a:p>
            <a:pPr defTabSz="914400">
              <a:defRPr sz="1200"/>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97" name="Shape 597"/>
          <p:cNvSpPr/>
          <p:nvPr>
            <p:ph type="sldImg"/>
          </p:nvPr>
        </p:nvSpPr>
        <p:spPr>
          <a:prstGeom prst="rect">
            <a:avLst/>
          </a:prstGeom>
        </p:spPr>
        <p:txBody>
          <a:bodyPr/>
          <a:lstStyle/>
          <a:p>
            <a:pPr/>
          </a:p>
        </p:txBody>
      </p:sp>
      <p:sp>
        <p:nvSpPr>
          <p:cNvPr id="598" name="Shape 598"/>
          <p:cNvSpPr/>
          <p:nvPr>
            <p:ph type="body" sz="quarter" idx="1"/>
          </p:nvPr>
        </p:nvSpPr>
        <p:spPr>
          <a:prstGeom prst="rect">
            <a:avLst/>
          </a:prstGeom>
        </p:spPr>
        <p:txBody>
          <a:bodyPr/>
          <a:lstStyle/>
          <a:p>
            <a:pPr defTabSz="914400">
              <a:defRPr sz="1200"/>
            </a:pPr>
            <a:r>
              <a:t>Active or Passive Monitoring of Services</a:t>
            </a:r>
          </a:p>
          <a:p>
            <a:pPr lvl="1" defTabSz="914400">
              <a:defRPr sz="1200"/>
            </a:pPr>
            <a:r>
              <a:t>Passive Monitoring is done through periodic auditing and registering for  asynchronous process deaths</a:t>
            </a:r>
          </a:p>
          <a:p>
            <a:pPr lvl="1" defTabSz="914400">
              <a:defRPr sz="1200"/>
            </a:pPr>
            <a:r>
              <a:t>Active Monitoring is a messaging based challenge and response of a service in addition to the passive monitoring functionality</a:t>
            </a:r>
          </a:p>
          <a:p>
            <a:pPr defTabSz="914400">
              <a:defRPr sz="1200"/>
            </a:pPr>
            <a:r>
              <a:t>Services managed by using LSB (Linux Standard Base) or OCF (Open Cluster Framework) compliant scripts </a:t>
            </a:r>
          </a:p>
          <a:p>
            <a:pPr defTabSz="914400">
              <a:defRPr sz="1200"/>
            </a:pPr>
            <a:r>
              <a:t>Supports different Service Dependency configurations</a:t>
            </a:r>
          </a:p>
          <a:p>
            <a:pPr lvl="1" defTabSz="914400">
              <a:defRPr sz="1200"/>
            </a:pPr>
            <a:r>
              <a:t>Service State Dependency  (e.g.  X can’t be in the enabled state unless Y is in the enabled state)</a:t>
            </a:r>
          </a:p>
          <a:p>
            <a:pPr lvl="1" defTabSz="914400">
              <a:defRPr sz="1200"/>
            </a:pPr>
            <a:r>
              <a:t>Service Action Dependency (e.g. X can’t run the enable action until Y is in the enabled state)</a:t>
            </a:r>
          </a:p>
          <a:p>
            <a:pPr lvl="1" defTabSz="914400">
              <a:defRPr sz="1200"/>
            </a:pPr>
            <a:r>
              <a:t>Asynchronous process death notification Polling/Monitoringdetection of process death</a:t>
            </a:r>
          </a:p>
          <a:p>
            <a:pPr lvl="1" defTabSz="914400">
              <a:defRPr sz="1200"/>
            </a:pPr>
            <a:r>
              <a:t>FasterFailover performance (on order of 1-2 seconds) Failover times on order of ~5 seconds</a:t>
            </a:r>
          </a:p>
          <a:p>
            <a:pPr lvl="1" defTabSz="914400">
              <a:defRPr sz="1200"/>
            </a:pPr>
            <a:r>
              <a:t>Allow for specifying recovery escalation actions per service.</a:t>
            </a:r>
          </a:p>
          <a:p>
            <a:pPr lvl="1" defTabSz="914400">
              <a:defRPr sz="1200"/>
            </a:pPr>
            <a:r>
              <a:t>Not supported.</a:t>
            </a:r>
          </a:p>
          <a:p>
            <a:pPr lvl="1" defTabSz="914400">
              <a:defRPr sz="1200"/>
            </a:pPr>
            <a:r>
              <a:t>Support for option to restart a service without restarting dependent processes.</a:t>
            </a:r>
          </a:p>
          <a:p>
            <a:pPr lvl="1" defTabSz="914400">
              <a:defRPr sz="1200"/>
            </a:pPr>
            <a:r>
              <a:t>Not supported.</a:t>
            </a:r>
          </a:p>
          <a:p>
            <a:pPr lvl="1" defTabSz="914400">
              <a:defRPr sz="1200"/>
            </a:pPr>
            <a:r>
              <a:t>Support for restart of ‘Service Manager’ without impacting monitoredservices.</a:t>
            </a:r>
          </a:p>
          <a:p>
            <a:pPr lvl="1" defTabSz="914400">
              <a:defRPr sz="1200"/>
            </a:pPr>
            <a:r>
              <a:t>Restartof Pacemaker tears down all services.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16" name="Shape 716"/>
          <p:cNvSpPr/>
          <p:nvPr>
            <p:ph type="sldImg"/>
          </p:nvPr>
        </p:nvSpPr>
        <p:spPr>
          <a:prstGeom prst="rect">
            <a:avLst/>
          </a:prstGeom>
        </p:spPr>
        <p:txBody>
          <a:bodyPr/>
          <a:lstStyle/>
          <a:p>
            <a:pPr/>
          </a:p>
        </p:txBody>
      </p:sp>
      <p:sp>
        <p:nvSpPr>
          <p:cNvPr id="717" name="Shape 717"/>
          <p:cNvSpPr/>
          <p:nvPr>
            <p:ph type="body" sz="quarter" idx="1"/>
          </p:nvPr>
        </p:nvSpPr>
        <p:spPr>
          <a:prstGeom prst="rect">
            <a:avLst/>
          </a:prstGeom>
        </p:spPr>
        <p:txBody>
          <a:bodyPr/>
          <a:lstStyle/>
          <a:p>
            <a:pPr marL="171450" indent="-171450" defTabSz="914400">
              <a:buSzPct val="100000"/>
              <a:buChar char="-"/>
              <a:defRPr sz="1200"/>
            </a:pPr>
            <a:r>
              <a:t>Been doing this for 5 releases incuding skipping releases </a:t>
            </a:r>
          </a:p>
          <a:p>
            <a:pPr lvl="1" marL="458787" indent="-171450" defTabSz="914400">
              <a:buSzPct val="100000"/>
              <a:buChar char="-"/>
              <a:defRPr sz="1200"/>
            </a:pPr>
            <a:r>
              <a:t>Kilo-&gt;Mitaka</a:t>
            </a:r>
          </a:p>
          <a:p>
            <a:pPr lvl="1" marL="458787" indent="-171450" defTabSz="914400">
              <a:buSzPct val="100000"/>
              <a:buChar char="-"/>
              <a:defRPr sz="1200"/>
            </a:pPr>
            <a:r>
              <a:t>Newton-&gt;Pike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93" name="Shape 893"/>
          <p:cNvSpPr/>
          <p:nvPr>
            <p:ph type="sldImg"/>
          </p:nvPr>
        </p:nvSpPr>
        <p:spPr>
          <a:prstGeom prst="rect">
            <a:avLst/>
          </a:prstGeom>
        </p:spPr>
        <p:txBody>
          <a:bodyPr/>
          <a:lstStyle/>
          <a:p>
            <a:pPr/>
          </a:p>
        </p:txBody>
      </p:sp>
      <p:sp>
        <p:nvSpPr>
          <p:cNvPr id="894" name="Shape 894"/>
          <p:cNvSpPr/>
          <p:nvPr>
            <p:ph type="body" sz="quarter" idx="1"/>
          </p:nvPr>
        </p:nvSpPr>
        <p:spPr>
          <a:prstGeom prst="rect">
            <a:avLst/>
          </a:prstGeom>
        </p:spPr>
        <p:txBody>
          <a:bodyPr/>
          <a:lstStyle/>
          <a:p>
            <a:pPr/>
            <a:r>
              <a:t>Split brain results in pods on the controller without the floating IP being marked as NodeLost because the kube-apiserver does not hear from the kubelet. This is handled the same way as a node failure.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5" name="Shape 1235"/>
          <p:cNvSpPr/>
          <p:nvPr>
            <p:ph type="sldImg"/>
          </p:nvPr>
        </p:nvSpPr>
        <p:spPr>
          <a:prstGeom prst="rect">
            <a:avLst/>
          </a:prstGeom>
        </p:spPr>
        <p:txBody>
          <a:bodyPr/>
          <a:lstStyle/>
          <a:p>
            <a:pPr/>
          </a:p>
        </p:txBody>
      </p:sp>
      <p:sp>
        <p:nvSpPr>
          <p:cNvPr id="1236" name="Shape 1236"/>
          <p:cNvSpPr/>
          <p:nvPr>
            <p:ph type="body" sz="quarter" idx="1"/>
          </p:nvPr>
        </p:nvSpPr>
        <p:spPr>
          <a:prstGeom prst="rect">
            <a:avLst/>
          </a:prstGeom>
        </p:spPr>
        <p:txBody>
          <a:bodyPr/>
          <a:lstStyle/>
          <a:p>
            <a:pPr>
              <a:defRPr sz="1400"/>
            </a:pPr>
            <a:r>
              <a:t>Application</a:t>
            </a:r>
          </a:p>
          <a:p>
            <a:pPr lvl="1">
              <a:defRPr sz="1200"/>
            </a:pPr>
            <a:r>
              <a:t>Curated software bundle of Armada manifest and Helm Charts</a:t>
            </a:r>
          </a:p>
          <a:p>
            <a:pPr lvl="1">
              <a:defRPr sz="1200"/>
            </a:pPr>
            <a:r>
              <a:t>Application lifecycle coordinated by Configuration Management</a:t>
            </a:r>
          </a:p>
          <a:p>
            <a:pPr lvl="1">
              <a:defRPr sz="1200"/>
            </a:pPr>
            <a:r>
              <a:t>User uploads, applies / removes application with single command operations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3" name="Shape 1303"/>
          <p:cNvSpPr/>
          <p:nvPr>
            <p:ph type="sldImg"/>
          </p:nvPr>
        </p:nvSpPr>
        <p:spPr>
          <a:prstGeom prst="rect">
            <a:avLst/>
          </a:prstGeom>
        </p:spPr>
        <p:txBody>
          <a:bodyPr/>
          <a:lstStyle/>
          <a:p>
            <a:pPr/>
          </a:p>
        </p:txBody>
      </p:sp>
      <p:sp>
        <p:nvSpPr>
          <p:cNvPr id="1304" name="Shape 1304"/>
          <p:cNvSpPr/>
          <p:nvPr>
            <p:ph type="body" sz="quarter" idx="1"/>
          </p:nvPr>
        </p:nvSpPr>
        <p:spPr>
          <a:prstGeom prst="rect">
            <a:avLst/>
          </a:prstGeom>
        </p:spPr>
        <p:txBody>
          <a:bodyPr/>
          <a:lstStyle/>
          <a:p>
            <a:pPr defTabSz="914400">
              <a:defRPr sz="1200"/>
            </a:pPr>
            <a:r>
              <a:t>You have an opportunity to get involved in several ways:</a:t>
            </a:r>
          </a:p>
          <a:p>
            <a:pPr marL="232943" indent="-232943" defTabSz="914400">
              <a:buSzPct val="100000"/>
              <a:buAutoNum type="arabicPeriod" startAt="1"/>
              <a:defRPr sz="1200"/>
            </a:pPr>
            <a:r>
              <a:t>Stay updated with the mailing list</a:t>
            </a:r>
          </a:p>
          <a:p>
            <a:pPr marL="232943" indent="-232943" defTabSz="914400">
              <a:buSzPct val="100000"/>
              <a:buAutoNum type="arabicPeriod" startAt="1"/>
              <a:defRPr sz="1200"/>
            </a:pPr>
            <a:r>
              <a:t>Attend the community meetings</a:t>
            </a:r>
          </a:p>
          <a:p>
            <a:pPr marL="232943" indent="-232943" defTabSz="914400">
              <a:buSzPct val="100000"/>
              <a:buAutoNum type="arabicPeriod" startAt="1"/>
              <a:defRPr sz="1200"/>
            </a:pPr>
            <a:r>
              <a:t>Try out the code.  Please do try out the code.</a:t>
            </a:r>
          </a:p>
          <a:p>
            <a:pPr marL="232943" indent="-232943" defTabSz="914400">
              <a:buSzPct val="100000"/>
              <a:buAutoNum type="arabicPeriod" startAt="1"/>
              <a:defRPr sz="1200"/>
            </a:pPr>
            <a:r>
              <a:t>And also, join us as a member company at any level</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1.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jpeg"/></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jpeg"/></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jpeg"/></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spTree>
      <p:nvGrpSpPr>
        <p:cNvPr id="1" name=""/>
        <p:cNvGrpSpPr/>
        <p:nvPr/>
      </p:nvGrpSpPr>
      <p:grpSpPr>
        <a:xfrm>
          <a:off x="0" y="0"/>
          <a:ext cx="0" cy="0"/>
          <a:chOff x="0" y="0"/>
          <a:chExt cx="0" cy="0"/>
        </a:xfrm>
      </p:grpSpPr>
      <p:pic>
        <p:nvPicPr>
          <p:cNvPr id="13" name="1280px-Starling_Murmuration_-_RSPB_Minsmere.jpg" descr="1280px-Starling_Murmuration_-_RSPB_Minsmere.jpg"/>
          <p:cNvPicPr>
            <a:picLocks noChangeAspect="1"/>
          </p:cNvPicPr>
          <p:nvPr/>
        </p:nvPicPr>
        <p:blipFill>
          <a:blip r:embed="rId2">
            <a:extLst/>
          </a:blip>
          <a:stretch>
            <a:fillRect/>
          </a:stretch>
        </p:blipFill>
        <p:spPr>
          <a:xfrm>
            <a:off x="-6762952" y="-3857150"/>
            <a:ext cx="38165879" cy="25433977"/>
          </a:xfrm>
          <a:prstGeom prst="rect">
            <a:avLst/>
          </a:prstGeom>
          <a:ln w="12700">
            <a:miter lim="400000"/>
          </a:ln>
        </p:spPr>
      </p:pic>
      <p:sp>
        <p:nvSpPr>
          <p:cNvPr id="14" name="Rectangle"/>
          <p:cNvSpPr/>
          <p:nvPr/>
        </p:nvSpPr>
        <p:spPr>
          <a:xfrm>
            <a:off x="-171252" y="-232569"/>
            <a:ext cx="24726504" cy="16550801"/>
          </a:xfrm>
          <a:prstGeom prst="rect">
            <a:avLst/>
          </a:prstGeom>
          <a:solidFill>
            <a:srgbClr val="685BC7">
              <a:alpha val="90196"/>
            </a:srgbClr>
          </a:solidFill>
          <a:ln w="12700">
            <a:miter lim="400000"/>
          </a:ln>
        </p:spPr>
        <p:txBody>
          <a:bodyPr lIns="91436" tIns="91436" rIns="91436" bIns="91436" anchor="ct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15" name="Title Text"/>
          <p:cNvSpPr txBox="1"/>
          <p:nvPr>
            <p:ph type="title"/>
          </p:nvPr>
        </p:nvSpPr>
        <p:spPr>
          <a:xfrm>
            <a:off x="1272928" y="2379404"/>
            <a:ext cx="21838144" cy="4775203"/>
          </a:xfrm>
          <a:prstGeom prst="rect">
            <a:avLst/>
          </a:prstGeom>
        </p:spPr>
        <p:txBody>
          <a:bodyPr anchor="b"/>
          <a:lstStyle>
            <a:lvl1pPr>
              <a:defRPr sz="12000">
                <a:solidFill>
                  <a:srgbClr val="FFFFFF"/>
                </a:solidFill>
              </a:defRPr>
            </a:lvl1pPr>
          </a:lstStyle>
          <a:p>
            <a:pPr/>
            <a:r>
              <a:t>Title Text</a:t>
            </a:r>
          </a:p>
        </p:txBody>
      </p:sp>
      <p:sp>
        <p:nvSpPr>
          <p:cNvPr id="16" name="Line"/>
          <p:cNvSpPr/>
          <p:nvPr/>
        </p:nvSpPr>
        <p:spPr>
          <a:xfrm>
            <a:off x="1264656" y="9169400"/>
            <a:ext cx="21834035" cy="0"/>
          </a:xfrm>
          <a:prstGeom prst="line">
            <a:avLst/>
          </a:prstGeom>
          <a:ln w="12700">
            <a:solidFill>
              <a:srgbClr val="FFFFFF"/>
            </a:solidFill>
            <a:miter lim="400000"/>
          </a:ln>
        </p:spPr>
        <p:txBody>
          <a:bodyPr lIns="50800" tIns="50800" rIns="50800" bIns="50800" anchor="ctr"/>
          <a:lstStyle/>
          <a:p>
            <a:pPr algn="ctr">
              <a:lnSpc>
                <a:spcPct val="100000"/>
              </a:lnSpc>
              <a:spcBef>
                <a:spcPts val="0"/>
              </a:spcBef>
              <a:defRPr b="0" cap="none" sz="3200">
                <a:solidFill>
                  <a:srgbClr val="000000"/>
                </a:solidFill>
                <a:latin typeface="Helvetica Light"/>
                <a:ea typeface="Helvetica Light"/>
                <a:cs typeface="Helvetica Light"/>
                <a:sym typeface="Helvetica Light"/>
              </a:defRPr>
            </a:pPr>
          </a:p>
        </p:txBody>
      </p:sp>
      <p:sp>
        <p:nvSpPr>
          <p:cNvPr id="17" name="Presenter Name"/>
          <p:cNvSpPr txBox="1"/>
          <p:nvPr>
            <p:ph type="body" sz="half" idx="21"/>
          </p:nvPr>
        </p:nvSpPr>
        <p:spPr>
          <a:xfrm>
            <a:off x="1264654" y="9905581"/>
            <a:ext cx="21834040" cy="3365501"/>
          </a:xfrm>
          <a:prstGeom prst="rect">
            <a:avLst/>
          </a:prstGeom>
        </p:spPr>
        <p:txBody>
          <a:bodyPr lIns="50800" tIns="50800" rIns="50800" bIns="50800" anchor="ctr">
            <a:spAutoFit/>
          </a:bodyPr>
          <a:lstStyle/>
          <a:p>
            <a:pPr marL="0" indent="0" defTabSz="825500">
              <a:spcBef>
                <a:spcPts val="2400"/>
              </a:spcBef>
              <a:buClrTx/>
              <a:buSzTx/>
              <a:buFontTx/>
              <a:buNone/>
              <a:defRPr b="1" cap="all" sz="3000">
                <a:solidFill>
                  <a:srgbClr val="FFFFFF"/>
                </a:solidFill>
              </a:defRPr>
            </a:pPr>
            <a:r>
              <a:t>Presenter Name</a:t>
            </a:r>
          </a:p>
          <a:p>
            <a:pPr marL="0" indent="0" defTabSz="825500">
              <a:spcBef>
                <a:spcPts val="2400"/>
              </a:spcBef>
              <a:buClrTx/>
              <a:buSzTx/>
              <a:buFontTx/>
              <a:buNone/>
              <a:defRPr b="1" cap="all" sz="3000">
                <a:solidFill>
                  <a:srgbClr val="FFFFFF"/>
                </a:solidFill>
              </a:defRPr>
            </a:pPr>
          </a:p>
          <a:p>
            <a:pPr marL="0" indent="0" defTabSz="825500">
              <a:spcBef>
                <a:spcPts val="2400"/>
              </a:spcBef>
              <a:buClrTx/>
              <a:buSzTx/>
              <a:buFontTx/>
              <a:buNone/>
              <a:defRPr b="1" cap="all" sz="3000">
                <a:solidFill>
                  <a:srgbClr val="FFFFFF"/>
                </a:solidFill>
              </a:defRPr>
            </a:pPr>
          </a:p>
          <a:p>
            <a:pPr marL="0" indent="0" defTabSz="825500">
              <a:spcBef>
                <a:spcPts val="2400"/>
              </a:spcBef>
              <a:buClrTx/>
              <a:buSzTx/>
              <a:buFontTx/>
              <a:buNone/>
              <a:defRPr b="1" cap="all" sz="3000">
                <a:solidFill>
                  <a:srgbClr val="FFFFFF"/>
                </a:solidFill>
              </a:defRPr>
            </a:pPr>
          </a:p>
        </p:txBody>
      </p:sp>
      <p:sp>
        <p:nvSpPr>
          <p:cNvPr id="18" name="Rectangle"/>
          <p:cNvSpPr txBox="1"/>
          <p:nvPr>
            <p:ph type="body" sz="quarter" idx="22"/>
          </p:nvPr>
        </p:nvSpPr>
        <p:spPr>
          <a:xfrm>
            <a:off x="1272928" y="7238105"/>
            <a:ext cx="21838144" cy="977979"/>
          </a:xfrm>
          <a:prstGeom prst="rect">
            <a:avLst/>
          </a:prstGeom>
        </p:spPr>
        <p:txBody>
          <a:bodyPr anchor="b"/>
          <a:lstStyle/>
          <a:p>
            <a:pPr marL="0" indent="0">
              <a:spcBef>
                <a:spcPts val="0"/>
              </a:spcBef>
              <a:buClrTx/>
              <a:buSzTx/>
              <a:buFontTx/>
              <a:buNone/>
              <a:defRPr>
                <a:solidFill>
                  <a:srgbClr val="FFFFFF"/>
                </a:solidFill>
                <a:latin typeface="Roboto Light"/>
                <a:ea typeface="Roboto Light"/>
                <a:cs typeface="Roboto Light"/>
                <a:sym typeface="Roboto Light"/>
              </a:defRPr>
            </a:pPr>
          </a:p>
        </p:txBody>
      </p:sp>
      <p:pic>
        <p:nvPicPr>
          <p:cNvPr id="19" name="StarlingX_Logo_RGB_Stacked_White.png" descr="StarlingX_Logo_RGB_Stacked_White.png"/>
          <p:cNvPicPr>
            <a:picLocks noChangeAspect="1"/>
          </p:cNvPicPr>
          <p:nvPr/>
        </p:nvPicPr>
        <p:blipFill>
          <a:blip r:embed="rId3">
            <a:extLst/>
          </a:blip>
          <a:stretch>
            <a:fillRect/>
          </a:stretch>
        </p:blipFill>
        <p:spPr>
          <a:xfrm>
            <a:off x="22146125" y="1284880"/>
            <a:ext cx="965899" cy="1123137"/>
          </a:xfrm>
          <a:prstGeom prst="rect">
            <a:avLst/>
          </a:prstGeom>
          <a:ln w="12700">
            <a:miter lim="400000"/>
          </a:ln>
        </p:spPr>
      </p:pic>
      <p:sp>
        <p:nvSpPr>
          <p:cNvPr id="2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106" name="Title Text"/>
          <p:cNvSpPr txBox="1"/>
          <p:nvPr>
            <p:ph type="title"/>
          </p:nvPr>
        </p:nvSpPr>
        <p:spPr>
          <a:xfrm>
            <a:off x="1679574" y="914400"/>
            <a:ext cx="7864480" cy="3200400"/>
          </a:xfrm>
          <a:prstGeom prst="rect">
            <a:avLst/>
          </a:prstGeom>
        </p:spPr>
        <p:txBody>
          <a:bodyPr anchor="b"/>
          <a:lstStyle>
            <a:lvl1pPr>
              <a:defRPr sz="6400"/>
            </a:lvl1pPr>
          </a:lstStyle>
          <a:p>
            <a:pPr/>
            <a:r>
              <a:t>Title Text</a:t>
            </a:r>
          </a:p>
        </p:txBody>
      </p:sp>
      <p:sp>
        <p:nvSpPr>
          <p:cNvPr id="107" name="Picture Placeholder 2"/>
          <p:cNvSpPr/>
          <p:nvPr>
            <p:ph type="pic" sz="half" idx="21"/>
          </p:nvPr>
        </p:nvSpPr>
        <p:spPr>
          <a:xfrm>
            <a:off x="10366374" y="1974850"/>
            <a:ext cx="12344405" cy="9747250"/>
          </a:xfrm>
          <a:prstGeom prst="rect">
            <a:avLst/>
          </a:prstGeom>
          <a:ln w="12700"/>
        </p:spPr>
        <p:txBody>
          <a:bodyPr lIns="91439" tIns="45719" rIns="91439" bIns="45719">
            <a:noAutofit/>
          </a:bodyPr>
          <a:lstStyle/>
          <a:p>
            <a:pPr/>
          </a:p>
        </p:txBody>
      </p:sp>
      <p:sp>
        <p:nvSpPr>
          <p:cNvPr id="108" name="Body Level One…"/>
          <p:cNvSpPr txBox="1"/>
          <p:nvPr>
            <p:ph type="body" sz="quarter" idx="1"/>
          </p:nvPr>
        </p:nvSpPr>
        <p:spPr>
          <a:xfrm>
            <a:off x="1679574" y="4114800"/>
            <a:ext cx="7864480" cy="7623176"/>
          </a:xfrm>
          <a:prstGeom prst="rect">
            <a:avLst/>
          </a:prstGeom>
        </p:spPr>
        <p:txBody>
          <a:bodyPr/>
          <a:lstStyle>
            <a:lvl1pPr marL="0" indent="0">
              <a:buClrTx/>
              <a:buSzTx/>
              <a:buFontTx/>
              <a:buNone/>
              <a:defRPr sz="4500"/>
            </a:lvl1pPr>
            <a:lvl2pPr marL="0" indent="0">
              <a:buClrTx/>
              <a:buSzTx/>
              <a:buFontTx/>
              <a:buNone/>
              <a:defRPr sz="4500">
                <a:latin typeface="Roboto"/>
                <a:ea typeface="Roboto"/>
                <a:cs typeface="Roboto"/>
                <a:sym typeface="Roboto"/>
              </a:defRPr>
            </a:lvl2pPr>
            <a:lvl3pPr marL="0" indent="0">
              <a:buClrTx/>
              <a:buSzTx/>
              <a:buFontTx/>
              <a:buNone/>
              <a:defRPr sz="4500">
                <a:latin typeface="Roboto"/>
                <a:ea typeface="Roboto"/>
                <a:cs typeface="Roboto"/>
                <a:sym typeface="Roboto"/>
              </a:defRPr>
            </a:lvl3pPr>
            <a:lvl4pPr marL="0" indent="0">
              <a:buClrTx/>
              <a:buSzTx/>
              <a:buFontTx/>
              <a:buNone/>
              <a:defRPr>
                <a:latin typeface="Roboto"/>
                <a:ea typeface="Roboto"/>
                <a:cs typeface="Roboto"/>
                <a:sym typeface="Roboto"/>
              </a:defRPr>
            </a:lvl4pPr>
            <a:lvl5pPr marL="0" indent="0">
              <a:buClrTx/>
              <a:buSzTx/>
              <a:buFontTx/>
              <a:buNone/>
              <a:defRPr>
                <a:latin typeface="Roboto"/>
                <a:ea typeface="Roboto"/>
                <a:cs typeface="Roboto"/>
                <a:sym typeface="Roboto"/>
              </a:defRPr>
            </a:lvl5pPr>
          </a:lstStyle>
          <a:p>
            <a:pPr/>
            <a:r>
              <a:t>Body Level One</a:t>
            </a:r>
          </a:p>
          <a:p>
            <a:pPr lvl="1"/>
            <a:r>
              <a:t>Body Level Two</a:t>
            </a:r>
          </a:p>
          <a:p>
            <a:pPr lvl="2"/>
            <a:r>
              <a:t>Body Level Three</a:t>
            </a:r>
          </a:p>
          <a:p>
            <a:pPr lvl="3"/>
            <a:r>
              <a:t>Body Level Four</a:t>
            </a:r>
          </a:p>
          <a:p>
            <a:pPr lvl="4"/>
            <a:r>
              <a:t>Body Level Five</a:t>
            </a:r>
          </a:p>
        </p:txBody>
      </p:sp>
      <p:sp>
        <p:nvSpPr>
          <p:cNvPr id="10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Vertical Title and Text">
    <p:spTree>
      <p:nvGrpSpPr>
        <p:cNvPr id="1" name=""/>
        <p:cNvGrpSpPr/>
        <p:nvPr/>
      </p:nvGrpSpPr>
      <p:grpSpPr>
        <a:xfrm>
          <a:off x="0" y="0"/>
          <a:ext cx="0" cy="0"/>
          <a:chOff x="0" y="0"/>
          <a:chExt cx="0" cy="0"/>
        </a:xfrm>
      </p:grpSpPr>
      <p:pic>
        <p:nvPicPr>
          <p:cNvPr id="116" name="Picture 7" descr="Picture 7"/>
          <p:cNvPicPr>
            <a:picLocks noChangeAspect="1"/>
          </p:cNvPicPr>
          <p:nvPr/>
        </p:nvPicPr>
        <p:blipFill>
          <a:blip r:embed="rId2">
            <a:extLst/>
          </a:blip>
          <a:stretch>
            <a:fillRect/>
          </a:stretch>
        </p:blipFill>
        <p:spPr>
          <a:xfrm>
            <a:off x="19495008" y="0"/>
            <a:ext cx="4888997" cy="1524000"/>
          </a:xfrm>
          <a:prstGeom prst="rect">
            <a:avLst/>
          </a:prstGeom>
          <a:ln w="12700">
            <a:miter lim="400000"/>
          </a:ln>
        </p:spPr>
      </p:pic>
      <p:sp>
        <p:nvSpPr>
          <p:cNvPr id="117" name="Title Text"/>
          <p:cNvSpPr txBox="1"/>
          <p:nvPr>
            <p:ph type="title"/>
          </p:nvPr>
        </p:nvSpPr>
        <p:spPr>
          <a:xfrm>
            <a:off x="17449800" y="730250"/>
            <a:ext cx="5257800" cy="11623676"/>
          </a:xfrm>
          <a:prstGeom prst="rect">
            <a:avLst/>
          </a:prstGeom>
        </p:spPr>
        <p:txBody>
          <a:bodyPr/>
          <a:lstStyle/>
          <a:p>
            <a:pPr/>
            <a:r>
              <a:t>Title Text</a:t>
            </a:r>
          </a:p>
        </p:txBody>
      </p:sp>
      <p:sp>
        <p:nvSpPr>
          <p:cNvPr id="118" name="Body Level One…"/>
          <p:cNvSpPr txBox="1"/>
          <p:nvPr>
            <p:ph type="body" idx="1"/>
          </p:nvPr>
        </p:nvSpPr>
        <p:spPr>
          <a:xfrm>
            <a:off x="1676400" y="730250"/>
            <a:ext cx="15468600" cy="11623676"/>
          </a:xfrm>
          <a:prstGeom prst="rect">
            <a:avLst/>
          </a:prstGeom>
        </p:spPr>
        <p:txBody>
          <a:bodyPr/>
          <a:lstStyle>
            <a:lvl1pPr marL="489857" indent="-489857">
              <a:buClr>
                <a:srgbClr val="330072">
                  <a:alpha val="50000"/>
                </a:srgbClr>
              </a:buClr>
              <a:buSzPct val="100000"/>
              <a:defRPr>
                <a:latin typeface="Roboto Light"/>
                <a:ea typeface="Roboto Light"/>
                <a:cs typeface="Roboto Light"/>
                <a:sym typeface="Roboto Light"/>
              </a:defRPr>
            </a:lvl1pPr>
            <a:lvl2pPr marL="1028700" indent="-571500">
              <a:buSzPct val="100000"/>
            </a:lvl2pPr>
            <a:lvl3pPr marL="1600195" indent="-685795">
              <a:buClr>
                <a:srgbClr val="330072">
                  <a:alpha val="50000"/>
                </a:srgbClr>
              </a:buClr>
              <a:buSzPct val="100000"/>
            </a:lvl3pPr>
            <a:lvl4pPr marL="2133600" indent="-762000">
              <a:buSzPct val="90000"/>
              <a:defRPr sz="6000"/>
            </a:lvl4pPr>
            <a:lvl5pPr marL="2590800" indent="-762000">
              <a:buSzPct val="100000"/>
              <a:defRPr sz="6000"/>
            </a:lvl5pPr>
          </a:lstStyle>
          <a:p>
            <a:pPr/>
            <a:r>
              <a:t>Body Level One</a:t>
            </a:r>
          </a:p>
          <a:p>
            <a:pPr lvl="1"/>
            <a:r>
              <a:t>Body Level Two</a:t>
            </a:r>
          </a:p>
          <a:p>
            <a:pPr lvl="2"/>
            <a:r>
              <a:t>Body Level Three</a:t>
            </a:r>
          </a:p>
          <a:p>
            <a:pPr lvl="3"/>
            <a:r>
              <a:t>Body Level Four</a:t>
            </a:r>
          </a:p>
          <a:p>
            <a:pPr lvl="4"/>
            <a:r>
              <a:t>Body Level Five</a:t>
            </a:r>
          </a:p>
        </p:txBody>
      </p:sp>
      <p:sp>
        <p:nvSpPr>
          <p:cNvPr id="119" name="Rectangle"/>
          <p:cNvSpPr/>
          <p:nvPr/>
        </p:nvSpPr>
        <p:spPr>
          <a:xfrm>
            <a:off x="-23702" y="13153093"/>
            <a:ext cx="24431404" cy="568856"/>
          </a:xfrm>
          <a:prstGeom prst="rect">
            <a:avLst/>
          </a:prstGeom>
          <a:solidFill>
            <a:srgbClr val="685BC7">
              <a:alpha val="50000"/>
            </a:srgbClr>
          </a:solidFill>
          <a:ln w="12700">
            <a:miter lim="400000"/>
          </a:ln>
        </p:spPr>
        <p:txBody>
          <a:bodyPr lIns="91436" tIns="91436" rIns="91436" bIns="91436" anchor="ct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12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Title">
    <p:spTree>
      <p:nvGrpSpPr>
        <p:cNvPr id="1" name=""/>
        <p:cNvGrpSpPr/>
        <p:nvPr/>
      </p:nvGrpSpPr>
      <p:grpSpPr>
        <a:xfrm>
          <a:off x="0" y="0"/>
          <a:ext cx="0" cy="0"/>
          <a:chOff x="0" y="0"/>
          <a:chExt cx="0" cy="0"/>
        </a:xfrm>
      </p:grpSpPr>
      <p:sp>
        <p:nvSpPr>
          <p:cNvPr id="127" name="TextBox 59"/>
          <p:cNvSpPr txBox="1"/>
          <p:nvPr/>
        </p:nvSpPr>
        <p:spPr>
          <a:xfrm>
            <a:off x="1030485" y="13174214"/>
            <a:ext cx="3374059" cy="172815"/>
          </a:xfrm>
          <a:prstGeom prst="rect">
            <a:avLst/>
          </a:prstGeom>
          <a:ln w="25400">
            <a:miter lim="400000"/>
          </a:ln>
          <a:extLst>
            <a:ext uri="{C572A759-6A51-4108-AA02-DFA0A04FC94B}">
              <ma14:wrappingTextBoxFlag xmlns:ma14="http://schemas.microsoft.com/office/mac/drawingml/2011/main" val="1"/>
            </a:ext>
          </a:extLst>
        </p:spPr>
        <p:txBody>
          <a:bodyPr wrap="none" lIns="0" tIns="0" rIns="0" bIns="0" anchor="ctr">
            <a:spAutoFit/>
          </a:bodyPr>
          <a:lstStyle>
            <a:lvl1pPr>
              <a:defRPr sz="1200">
                <a:solidFill>
                  <a:srgbClr val="5F5F5F"/>
                </a:solidFill>
                <a:latin typeface="Arial"/>
                <a:ea typeface="Arial"/>
                <a:cs typeface="Arial"/>
                <a:sym typeface="Arial"/>
              </a:defRPr>
            </a:lvl1pPr>
          </a:lstStyle>
          <a:p>
            <a:pPr/>
            <a:r>
              <a:t>© 2017 WIND RIVER. ALL RIGHTS RESERVED.</a:t>
            </a:r>
          </a:p>
        </p:txBody>
      </p:sp>
      <p:sp>
        <p:nvSpPr>
          <p:cNvPr id="128" name="TextBox 1"/>
          <p:cNvSpPr txBox="1"/>
          <p:nvPr/>
        </p:nvSpPr>
        <p:spPr>
          <a:xfrm>
            <a:off x="6234538" y="12940154"/>
            <a:ext cx="4897540" cy="688321"/>
          </a:xfrm>
          <a:prstGeom prst="rect">
            <a:avLst/>
          </a:prstGeom>
          <a:ln w="25400">
            <a:miter lim="400000"/>
          </a:ln>
          <a:extLst>
            <a:ext uri="{C572A759-6A51-4108-AA02-DFA0A04FC94B}">
              <ma14:wrappingTextBoxFlag xmlns:ma14="http://schemas.microsoft.com/office/mac/drawingml/2011/main" val="1"/>
            </a:ext>
          </a:extLst>
        </p:spPr>
        <p:txBody>
          <a:bodyPr wrap="none" lIns="121910" tIns="121910" rIns="121910" bIns="121910">
            <a:spAutoFit/>
          </a:bodyPr>
          <a:lstStyle>
            <a:lvl1pPr>
              <a:spcBef>
                <a:spcPts val="1600"/>
              </a:spcBef>
            </a:lvl1pPr>
          </a:lstStyle>
          <a:p>
            <a:pPr/>
            <a:r>
              <a:t>Copyright Daniel Biber</a:t>
            </a:r>
          </a:p>
        </p:txBody>
      </p:sp>
      <p:sp>
        <p:nvSpPr>
          <p:cNvPr id="129" name="Slide Number"/>
          <p:cNvSpPr txBox="1"/>
          <p:nvPr>
            <p:ph type="sldNum" sz="quarter" idx="2"/>
          </p:nvPr>
        </p:nvSpPr>
        <p:spPr>
          <a:xfrm>
            <a:off x="16940597" y="12437115"/>
            <a:ext cx="534603" cy="55117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ext Full Width">
    <p:spTree>
      <p:nvGrpSpPr>
        <p:cNvPr id="1" name=""/>
        <p:cNvGrpSpPr/>
        <p:nvPr/>
      </p:nvGrpSpPr>
      <p:grpSpPr>
        <a:xfrm>
          <a:off x="0" y="0"/>
          <a:ext cx="0" cy="0"/>
          <a:chOff x="0" y="0"/>
          <a:chExt cx="0" cy="0"/>
        </a:xfrm>
      </p:grpSpPr>
      <p:pic>
        <p:nvPicPr>
          <p:cNvPr id="136" name="Picture 7" descr="Picture 7"/>
          <p:cNvPicPr>
            <a:picLocks noChangeAspect="1"/>
          </p:cNvPicPr>
          <p:nvPr/>
        </p:nvPicPr>
        <p:blipFill>
          <a:blip r:embed="rId2">
            <a:extLst/>
          </a:blip>
          <a:stretch>
            <a:fillRect/>
          </a:stretch>
        </p:blipFill>
        <p:spPr>
          <a:xfrm>
            <a:off x="19495008" y="0"/>
            <a:ext cx="4888997" cy="1524000"/>
          </a:xfrm>
          <a:prstGeom prst="rect">
            <a:avLst/>
          </a:prstGeom>
          <a:ln w="12700">
            <a:miter lim="400000"/>
          </a:ln>
        </p:spPr>
      </p:pic>
      <p:sp>
        <p:nvSpPr>
          <p:cNvPr id="137" name="Title Text"/>
          <p:cNvSpPr txBox="1"/>
          <p:nvPr>
            <p:ph type="title"/>
          </p:nvPr>
        </p:nvSpPr>
        <p:spPr>
          <a:xfrm>
            <a:off x="1249680" y="730250"/>
            <a:ext cx="21867774" cy="1871350"/>
          </a:xfrm>
          <a:prstGeom prst="rect">
            <a:avLst/>
          </a:prstGeom>
        </p:spPr>
        <p:txBody>
          <a:bodyPr/>
          <a:lstStyle>
            <a:lvl1pPr>
              <a:defRPr sz="8800">
                <a:solidFill>
                  <a:srgbClr val="9164CC"/>
                </a:solidFill>
                <a:latin typeface="Roboto"/>
                <a:ea typeface="Roboto"/>
                <a:cs typeface="Roboto"/>
                <a:sym typeface="Roboto"/>
              </a:defRPr>
            </a:lvl1pPr>
          </a:lstStyle>
          <a:p>
            <a:pPr/>
            <a:r>
              <a:t>Title Text</a:t>
            </a:r>
          </a:p>
        </p:txBody>
      </p:sp>
      <p:sp>
        <p:nvSpPr>
          <p:cNvPr id="138" name="Body Level One…"/>
          <p:cNvSpPr txBox="1"/>
          <p:nvPr>
            <p:ph type="body" idx="1"/>
          </p:nvPr>
        </p:nvSpPr>
        <p:spPr>
          <a:xfrm>
            <a:off x="1249680" y="2670174"/>
            <a:ext cx="21867774" cy="8702680"/>
          </a:xfrm>
          <a:prstGeom prst="rect">
            <a:avLst/>
          </a:prstGeom>
        </p:spPr>
        <p:txBody>
          <a:bodyPr/>
          <a:lstStyle>
            <a:lvl1pPr marL="457200" indent="-457200">
              <a:buClr>
                <a:srgbClr val="9164CC"/>
              </a:buClr>
              <a:buSzPct val="100000"/>
              <a:defRPr sz="5600"/>
            </a:lvl1pPr>
            <a:lvl2pPr marL="949568" indent="-492368">
              <a:buClr>
                <a:srgbClr val="9164CC"/>
              </a:buClr>
              <a:buSzPct val="100000"/>
              <a:defRPr sz="5600">
                <a:latin typeface="Roboto"/>
                <a:ea typeface="Roboto"/>
                <a:cs typeface="Roboto"/>
                <a:sym typeface="Roboto"/>
              </a:defRPr>
            </a:lvl2pPr>
            <a:lvl3pPr marL="1447800" indent="-533400">
              <a:buClr>
                <a:srgbClr val="9164CC"/>
              </a:buClr>
              <a:buSzPct val="100000"/>
              <a:defRPr sz="5600">
                <a:latin typeface="Roboto"/>
                <a:ea typeface="Roboto"/>
                <a:cs typeface="Roboto"/>
                <a:sym typeface="Roboto"/>
              </a:defRPr>
            </a:lvl3pPr>
            <a:lvl4pPr marL="1953490" indent="-581890">
              <a:buClr>
                <a:srgbClr val="9164CC"/>
              </a:buClr>
              <a:buSzPct val="90000"/>
              <a:defRPr sz="5600">
                <a:latin typeface="Roboto"/>
                <a:ea typeface="Roboto"/>
                <a:cs typeface="Roboto"/>
                <a:sym typeface="Roboto"/>
              </a:defRPr>
            </a:lvl4pPr>
            <a:lvl5pPr marL="2468876" indent="-640076">
              <a:buClr>
                <a:srgbClr val="9164CC"/>
              </a:buClr>
              <a:buSzPct val="100000"/>
              <a:defRPr sz="5600">
                <a:latin typeface="Roboto"/>
                <a:ea typeface="Roboto"/>
                <a:cs typeface="Roboto"/>
                <a:sym typeface="Roboto"/>
              </a:defRPr>
            </a:lvl5pPr>
          </a:lstStyle>
          <a:p>
            <a:pPr/>
            <a:r>
              <a:t>Body Level One</a:t>
            </a:r>
          </a:p>
          <a:p>
            <a:pPr lvl="1"/>
            <a:r>
              <a:t>Body Level Two</a:t>
            </a:r>
          </a:p>
          <a:p>
            <a:pPr lvl="2"/>
            <a:r>
              <a:t>Body Level Three</a:t>
            </a:r>
          </a:p>
          <a:p>
            <a:pPr lvl="3"/>
            <a:r>
              <a:t>Body Level Four</a:t>
            </a:r>
          </a:p>
          <a:p>
            <a:pPr lvl="4"/>
            <a:r>
              <a:t>Body Level Five</a:t>
            </a:r>
          </a:p>
        </p:txBody>
      </p:sp>
      <p:sp>
        <p:nvSpPr>
          <p:cNvPr id="139" name="Straight Connector 7"/>
          <p:cNvSpPr/>
          <p:nvPr/>
        </p:nvSpPr>
        <p:spPr>
          <a:xfrm flipH="1">
            <a:off x="822958" y="730249"/>
            <a:ext cx="8" cy="12217403"/>
          </a:xfrm>
          <a:prstGeom prst="line">
            <a:avLst/>
          </a:prstGeom>
          <a:ln w="12700">
            <a:solidFill>
              <a:srgbClr val="9164CC"/>
            </a:solidFill>
            <a:miter/>
          </a:ln>
        </p:spPr>
        <p:txBody>
          <a:bodyPr lIns="91437" tIns="91437" rIns="91437" bIns="91437"/>
          <a:lstStyle/>
          <a:p>
            <a:pPr defTabSz="1828800">
              <a:lnSpc>
                <a:spcPct val="100000"/>
              </a:lnSpc>
              <a:spcBef>
                <a:spcPts val="0"/>
              </a:spcBef>
              <a:defRPr b="0" cap="none" sz="3600">
                <a:solidFill>
                  <a:srgbClr val="000000"/>
                </a:solidFill>
                <a:latin typeface="+mj-lt"/>
                <a:ea typeface="+mj-ea"/>
                <a:cs typeface="+mj-cs"/>
                <a:sym typeface="Helvetica"/>
              </a:defRPr>
            </a:pPr>
          </a:p>
        </p:txBody>
      </p:sp>
      <p:pic>
        <p:nvPicPr>
          <p:cNvPr id="140" name="Graphic 2" descr="Graphic 2"/>
          <p:cNvPicPr>
            <a:picLocks noChangeAspect="1"/>
          </p:cNvPicPr>
          <p:nvPr/>
        </p:nvPicPr>
        <p:blipFill>
          <a:blip r:embed="rId3">
            <a:extLst/>
          </a:blip>
          <a:stretch>
            <a:fillRect/>
          </a:stretch>
        </p:blipFill>
        <p:spPr>
          <a:xfrm>
            <a:off x="1234488" y="12127520"/>
            <a:ext cx="3317186" cy="858231"/>
          </a:xfrm>
          <a:prstGeom prst="rect">
            <a:avLst/>
          </a:prstGeom>
          <a:ln w="12700">
            <a:miter lim="400000"/>
          </a:ln>
        </p:spPr>
      </p:pic>
      <p:sp>
        <p:nvSpPr>
          <p:cNvPr id="141" name="Rectangle"/>
          <p:cNvSpPr/>
          <p:nvPr/>
        </p:nvSpPr>
        <p:spPr>
          <a:xfrm>
            <a:off x="-23702" y="13153093"/>
            <a:ext cx="24431404" cy="568856"/>
          </a:xfrm>
          <a:prstGeom prst="rect">
            <a:avLst/>
          </a:prstGeom>
          <a:solidFill>
            <a:srgbClr val="685BC7">
              <a:alpha val="50000"/>
            </a:srgbClr>
          </a:solidFill>
          <a:ln w="12700">
            <a:miter lim="400000"/>
          </a:ln>
        </p:spPr>
        <p:txBody>
          <a:bodyPr lIns="91436" tIns="91436" rIns="91436" bIns="91436" anchor="ct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142" name="Slide Number"/>
          <p:cNvSpPr txBox="1"/>
          <p:nvPr>
            <p:ph type="sldNum" sz="quarter" idx="2"/>
          </p:nvPr>
        </p:nvSpPr>
        <p:spPr>
          <a:xfrm>
            <a:off x="23877653" y="13189716"/>
            <a:ext cx="506351" cy="503932"/>
          </a:xfrm>
          <a:prstGeom prst="rect">
            <a:avLst/>
          </a:prstGeom>
        </p:spPr>
        <p:txBody>
          <a:bodyPr/>
          <a:lstStyle>
            <a:lvl1pPr>
              <a:defRPr sz="2200">
                <a:solidFill>
                  <a:srgbClr val="000000"/>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Two Content">
    <p:spTree>
      <p:nvGrpSpPr>
        <p:cNvPr id="1" name=""/>
        <p:cNvGrpSpPr/>
        <p:nvPr/>
      </p:nvGrpSpPr>
      <p:grpSpPr>
        <a:xfrm>
          <a:off x="0" y="0"/>
          <a:ext cx="0" cy="0"/>
          <a:chOff x="0" y="0"/>
          <a:chExt cx="0" cy="0"/>
        </a:xfrm>
      </p:grpSpPr>
      <p:pic>
        <p:nvPicPr>
          <p:cNvPr id="149" name="Picture 7" descr="Picture 7"/>
          <p:cNvPicPr>
            <a:picLocks noChangeAspect="1"/>
          </p:cNvPicPr>
          <p:nvPr/>
        </p:nvPicPr>
        <p:blipFill>
          <a:blip r:embed="rId2">
            <a:extLst/>
          </a:blip>
          <a:stretch>
            <a:fillRect/>
          </a:stretch>
        </p:blipFill>
        <p:spPr>
          <a:xfrm>
            <a:off x="19495008" y="0"/>
            <a:ext cx="4888997" cy="1524000"/>
          </a:xfrm>
          <a:prstGeom prst="rect">
            <a:avLst/>
          </a:prstGeom>
          <a:ln w="12700">
            <a:miter lim="400000"/>
          </a:ln>
        </p:spPr>
      </p:pic>
      <p:sp>
        <p:nvSpPr>
          <p:cNvPr id="150" name="Title Text"/>
          <p:cNvSpPr txBox="1"/>
          <p:nvPr>
            <p:ph type="title"/>
          </p:nvPr>
        </p:nvSpPr>
        <p:spPr>
          <a:prstGeom prst="rect">
            <a:avLst/>
          </a:prstGeom>
        </p:spPr>
        <p:txBody>
          <a:bodyPr/>
          <a:lstStyle/>
          <a:p>
            <a:pPr/>
            <a:r>
              <a:t>Title Text</a:t>
            </a:r>
          </a:p>
        </p:txBody>
      </p:sp>
      <p:sp>
        <p:nvSpPr>
          <p:cNvPr id="151" name="Body Level One…"/>
          <p:cNvSpPr txBox="1"/>
          <p:nvPr>
            <p:ph type="body" sz="half" idx="1"/>
          </p:nvPr>
        </p:nvSpPr>
        <p:spPr>
          <a:xfrm>
            <a:off x="1676400" y="3651250"/>
            <a:ext cx="10363200" cy="8702676"/>
          </a:xfrm>
          <a:prstGeom prst="rect">
            <a:avLst/>
          </a:prstGeom>
        </p:spPr>
        <p:txBody>
          <a:bodyPr/>
          <a:lstStyle>
            <a:lvl1pPr marL="489857" indent="-489857">
              <a:buClr>
                <a:srgbClr val="330072">
                  <a:alpha val="50000"/>
                </a:srgbClr>
              </a:buClr>
              <a:buSzPct val="100000"/>
              <a:defRPr>
                <a:latin typeface="Roboto Light"/>
                <a:ea typeface="Roboto Light"/>
                <a:cs typeface="Roboto Light"/>
                <a:sym typeface="Roboto Light"/>
              </a:defRPr>
            </a:lvl1pPr>
            <a:lvl2pPr marL="1028700" indent="-571500">
              <a:buSzPct val="100000"/>
            </a:lvl2pPr>
            <a:lvl3pPr marL="1600195" indent="-685795">
              <a:buClr>
                <a:srgbClr val="330072">
                  <a:alpha val="50000"/>
                </a:srgbClr>
              </a:buClr>
              <a:buSzPct val="100000"/>
            </a:lvl3pPr>
            <a:lvl4pPr marL="2133600" indent="-762000">
              <a:buSzPct val="90000"/>
              <a:defRPr sz="6000"/>
            </a:lvl4pPr>
            <a:lvl5pPr marL="2590800" indent="-762000">
              <a:buSzPct val="100000"/>
              <a:defRPr sz="6000"/>
            </a:lvl5pPr>
          </a:lstStyle>
          <a:p>
            <a:pPr/>
            <a:r>
              <a:t>Body Level One</a:t>
            </a:r>
          </a:p>
          <a:p>
            <a:pPr lvl="1"/>
            <a:r>
              <a:t>Body Level Two</a:t>
            </a:r>
          </a:p>
          <a:p>
            <a:pPr lvl="2"/>
            <a:r>
              <a:t>Body Level Three</a:t>
            </a:r>
          </a:p>
          <a:p>
            <a:pPr lvl="3"/>
            <a:r>
              <a:t>Body Level Four</a:t>
            </a:r>
          </a:p>
          <a:p>
            <a:pPr lvl="4"/>
            <a:r>
              <a:t>Body Level Five</a:t>
            </a:r>
          </a:p>
        </p:txBody>
      </p:sp>
      <p:sp>
        <p:nvSpPr>
          <p:cNvPr id="152" name="Rectangle"/>
          <p:cNvSpPr/>
          <p:nvPr/>
        </p:nvSpPr>
        <p:spPr>
          <a:xfrm>
            <a:off x="-23702" y="13153093"/>
            <a:ext cx="24431404" cy="568856"/>
          </a:xfrm>
          <a:prstGeom prst="rect">
            <a:avLst/>
          </a:prstGeom>
          <a:solidFill>
            <a:srgbClr val="685BC7">
              <a:alpha val="50000"/>
            </a:srgbClr>
          </a:solidFill>
          <a:ln w="12700">
            <a:miter lim="400000"/>
          </a:ln>
        </p:spPr>
        <p:txBody>
          <a:bodyPr lIns="91436" tIns="91436" rIns="91436" bIns="91436" anchor="ct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1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ubtitle and Content">
    <p:spTree>
      <p:nvGrpSpPr>
        <p:cNvPr id="1" name=""/>
        <p:cNvGrpSpPr/>
        <p:nvPr/>
      </p:nvGrpSpPr>
      <p:grpSpPr>
        <a:xfrm>
          <a:off x="0" y="0"/>
          <a:ext cx="0" cy="0"/>
          <a:chOff x="0" y="0"/>
          <a:chExt cx="0" cy="0"/>
        </a:xfrm>
      </p:grpSpPr>
      <p:pic>
        <p:nvPicPr>
          <p:cNvPr id="160" name="Picture 7" descr="Picture 7"/>
          <p:cNvPicPr>
            <a:picLocks noChangeAspect="1"/>
          </p:cNvPicPr>
          <p:nvPr/>
        </p:nvPicPr>
        <p:blipFill>
          <a:blip r:embed="rId2">
            <a:extLst/>
          </a:blip>
          <a:stretch>
            <a:fillRect/>
          </a:stretch>
        </p:blipFill>
        <p:spPr>
          <a:xfrm>
            <a:off x="19495008" y="0"/>
            <a:ext cx="4888997" cy="1524000"/>
          </a:xfrm>
          <a:prstGeom prst="rect">
            <a:avLst/>
          </a:prstGeom>
          <a:ln w="12700">
            <a:miter lim="400000"/>
          </a:ln>
        </p:spPr>
      </p:pic>
      <p:sp>
        <p:nvSpPr>
          <p:cNvPr id="161" name="Title Text"/>
          <p:cNvSpPr txBox="1"/>
          <p:nvPr>
            <p:ph type="title"/>
          </p:nvPr>
        </p:nvSpPr>
        <p:spPr>
          <a:xfrm>
            <a:off x="787400" y="1465904"/>
            <a:ext cx="22860002" cy="861777"/>
          </a:xfrm>
          <a:prstGeom prst="rect">
            <a:avLst/>
          </a:prstGeom>
        </p:spPr>
        <p:txBody>
          <a:bodyPr/>
          <a:lstStyle>
            <a:lvl1pPr>
              <a:defRPr sz="6400"/>
            </a:lvl1pPr>
          </a:lstStyle>
          <a:p>
            <a:pPr/>
            <a:r>
              <a:t>Title Text</a:t>
            </a:r>
          </a:p>
        </p:txBody>
      </p:sp>
      <p:sp>
        <p:nvSpPr>
          <p:cNvPr id="162" name="Body Level One…"/>
          <p:cNvSpPr txBox="1"/>
          <p:nvPr>
            <p:ph type="body" sz="quarter" idx="1"/>
          </p:nvPr>
        </p:nvSpPr>
        <p:spPr>
          <a:xfrm>
            <a:off x="809232" y="2532346"/>
            <a:ext cx="22863572" cy="752346"/>
          </a:xfrm>
          <a:prstGeom prst="rect">
            <a:avLst/>
          </a:prstGeom>
          <a:ln w="12700"/>
        </p:spPr>
        <p:txBody>
          <a:bodyPr lIns="0" tIns="0" rIns="0" bIns="0"/>
          <a:lstStyle>
            <a:lvl1pPr marL="0" indent="0">
              <a:buClrTx/>
              <a:buSzTx/>
              <a:buFontTx/>
              <a:buNone/>
              <a:defRPr sz="5400"/>
            </a:lvl1pPr>
            <a:lvl2pPr marL="971550" indent="-514350">
              <a:buClrTx/>
              <a:buSzPct val="100000"/>
              <a:buFontTx/>
              <a:defRPr sz="5400">
                <a:latin typeface="Roboto"/>
                <a:ea typeface="Roboto"/>
                <a:cs typeface="Roboto"/>
                <a:sym typeface="Roboto"/>
              </a:defRPr>
            </a:lvl2pPr>
            <a:lvl3pPr marL="1531617" indent="-617217">
              <a:buClrTx/>
              <a:buSzPct val="100000"/>
              <a:buFontTx/>
              <a:defRPr sz="5400">
                <a:latin typeface="Roboto"/>
                <a:ea typeface="Roboto"/>
                <a:cs typeface="Roboto"/>
                <a:sym typeface="Roboto"/>
              </a:defRPr>
            </a:lvl3pPr>
            <a:lvl4pPr marL="2057400" indent="-685800">
              <a:buClrTx/>
              <a:buFontTx/>
              <a:defRPr sz="5400">
                <a:latin typeface="Roboto"/>
                <a:ea typeface="Roboto"/>
                <a:cs typeface="Roboto"/>
                <a:sym typeface="Roboto"/>
              </a:defRPr>
            </a:lvl4pPr>
            <a:lvl5pPr>
              <a:buClrTx/>
              <a:buSzPct val="100000"/>
              <a:buFontTx/>
              <a:defRPr sz="5400">
                <a:latin typeface="Roboto"/>
                <a:ea typeface="Roboto"/>
                <a:cs typeface="Roboto"/>
                <a:sym typeface="Roboto"/>
              </a:defRPr>
            </a:lvl5pPr>
          </a:lstStyle>
          <a:p>
            <a:pPr/>
            <a:r>
              <a:t>Body Level One</a:t>
            </a:r>
          </a:p>
          <a:p>
            <a:pPr lvl="1"/>
            <a:r>
              <a:t>Body Level Two</a:t>
            </a:r>
          </a:p>
          <a:p>
            <a:pPr lvl="2"/>
            <a:r>
              <a:t>Body Level Three</a:t>
            </a:r>
          </a:p>
          <a:p>
            <a:pPr lvl="3"/>
            <a:r>
              <a:t>Body Level Four</a:t>
            </a:r>
          </a:p>
          <a:p>
            <a:pPr lvl="4"/>
            <a:r>
              <a:t>Body Level Five</a:t>
            </a:r>
          </a:p>
        </p:txBody>
      </p:sp>
      <p:sp>
        <p:nvSpPr>
          <p:cNvPr id="163" name="Rectangle"/>
          <p:cNvSpPr/>
          <p:nvPr/>
        </p:nvSpPr>
        <p:spPr>
          <a:xfrm>
            <a:off x="-23702" y="13153093"/>
            <a:ext cx="24431404" cy="568856"/>
          </a:xfrm>
          <a:prstGeom prst="rect">
            <a:avLst/>
          </a:prstGeom>
          <a:solidFill>
            <a:srgbClr val="685BC7">
              <a:alpha val="50000"/>
            </a:srgbClr>
          </a:solidFill>
          <a:ln w="12700">
            <a:miter lim="400000"/>
          </a:ln>
        </p:spPr>
        <p:txBody>
          <a:bodyPr lIns="91436" tIns="91436" rIns="91436" bIns="91436" anchor="ct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164" name="Slide Number"/>
          <p:cNvSpPr txBox="1"/>
          <p:nvPr>
            <p:ph type="sldNum" sz="quarter" idx="2"/>
          </p:nvPr>
        </p:nvSpPr>
        <p:spPr>
          <a:xfrm>
            <a:off x="16940597" y="12437114"/>
            <a:ext cx="534603" cy="55117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spTree>
      <p:nvGrpSpPr>
        <p:cNvPr id="1" name=""/>
        <p:cNvGrpSpPr/>
        <p:nvPr/>
      </p:nvGrpSpPr>
      <p:grpSpPr>
        <a:xfrm>
          <a:off x="0" y="0"/>
          <a:ext cx="0" cy="0"/>
          <a:chOff x="0" y="0"/>
          <a:chExt cx="0" cy="0"/>
        </a:xfrm>
      </p:grpSpPr>
      <p:sp>
        <p:nvSpPr>
          <p:cNvPr id="171" name="Title 1"/>
          <p:cNvSpPr txBox="1"/>
          <p:nvPr/>
        </p:nvSpPr>
        <p:spPr>
          <a:xfrm>
            <a:off x="0" y="3419476"/>
            <a:ext cx="24384000" cy="5705475"/>
          </a:xfrm>
          <a:prstGeom prst="rect">
            <a:avLst/>
          </a:prstGeom>
          <a:solidFill>
            <a:srgbClr val="685BC7"/>
          </a:solidFill>
          <a:ln w="25400">
            <a:miter lim="400000"/>
          </a:ln>
        </p:spPr>
        <p:txBody>
          <a:bodyPr lIns="91436" tIns="91436" rIns="91436" bIns="91436" anchor="ctr">
            <a:normAutofit fontScale="100000" lnSpcReduction="0"/>
          </a:bodyPr>
          <a:lstStyle/>
          <a:p>
            <a:pPr algn="ctr" defTabSz="1828800">
              <a:lnSpc>
                <a:spcPct val="120000"/>
              </a:lnSpc>
              <a:spcBef>
                <a:spcPts val="0"/>
              </a:spcBef>
              <a:defRPr b="0" cap="none" sz="12000">
                <a:solidFill>
                  <a:srgbClr val="330072"/>
                </a:solidFill>
                <a:latin typeface="Roboto Medium"/>
                <a:ea typeface="Roboto Medium"/>
                <a:cs typeface="Roboto Medium"/>
                <a:sym typeface="Roboto Medium"/>
              </a:defRPr>
            </a:pPr>
          </a:p>
        </p:txBody>
      </p:sp>
      <p:pic>
        <p:nvPicPr>
          <p:cNvPr id="172" name="Picture 7" descr="Picture 7"/>
          <p:cNvPicPr>
            <a:picLocks noChangeAspect="1"/>
          </p:cNvPicPr>
          <p:nvPr/>
        </p:nvPicPr>
        <p:blipFill>
          <a:blip r:embed="rId2">
            <a:extLst/>
          </a:blip>
          <a:stretch>
            <a:fillRect/>
          </a:stretch>
        </p:blipFill>
        <p:spPr>
          <a:xfrm>
            <a:off x="19495008" y="0"/>
            <a:ext cx="4888993" cy="1524000"/>
          </a:xfrm>
          <a:prstGeom prst="rect">
            <a:avLst/>
          </a:prstGeom>
          <a:ln w="12700">
            <a:miter lim="400000"/>
          </a:ln>
        </p:spPr>
      </p:pic>
      <p:sp>
        <p:nvSpPr>
          <p:cNvPr id="173" name="Title Text"/>
          <p:cNvSpPr txBox="1"/>
          <p:nvPr>
            <p:ph type="title"/>
          </p:nvPr>
        </p:nvSpPr>
        <p:spPr>
          <a:xfrm>
            <a:off x="1663700" y="3419476"/>
            <a:ext cx="21031200" cy="5705474"/>
          </a:xfrm>
          <a:prstGeom prst="rect">
            <a:avLst/>
          </a:prstGeom>
        </p:spPr>
        <p:txBody>
          <a:bodyPr lIns="91439" tIns="91439" rIns="91439" bIns="91439"/>
          <a:lstStyle>
            <a:lvl1pPr algn="ctr">
              <a:defRPr sz="12000">
                <a:solidFill>
                  <a:srgbClr val="FFFFFF"/>
                </a:solidFill>
              </a:defRPr>
            </a:lvl1pPr>
          </a:lstStyle>
          <a:p>
            <a:pPr/>
            <a:r>
              <a:t>Title Text</a:t>
            </a:r>
          </a:p>
        </p:txBody>
      </p:sp>
      <p:sp>
        <p:nvSpPr>
          <p:cNvPr id="174" name="Body Level One…"/>
          <p:cNvSpPr txBox="1"/>
          <p:nvPr>
            <p:ph type="body" sz="quarter" idx="1"/>
          </p:nvPr>
        </p:nvSpPr>
        <p:spPr>
          <a:xfrm>
            <a:off x="1663700" y="9178925"/>
            <a:ext cx="21031200" cy="3000375"/>
          </a:xfrm>
          <a:prstGeom prst="rect">
            <a:avLst/>
          </a:prstGeom>
        </p:spPr>
        <p:txBody>
          <a:bodyPr lIns="91439" tIns="91439" rIns="91439" bIns="91439"/>
          <a:lstStyle>
            <a:lvl1pPr marL="0" indent="0">
              <a:buClrTx/>
              <a:buSzTx/>
              <a:buFontTx/>
              <a:buNone/>
              <a:defRPr sz="4800">
                <a:solidFill>
                  <a:srgbClr val="888888"/>
                </a:solidFill>
              </a:defRPr>
            </a:lvl1pPr>
            <a:lvl2pPr marL="0" indent="457200">
              <a:buClrTx/>
              <a:buSzTx/>
              <a:buFontTx/>
              <a:buNone/>
              <a:defRPr sz="4800">
                <a:solidFill>
                  <a:srgbClr val="888888"/>
                </a:solidFill>
                <a:latin typeface="Roboto"/>
                <a:ea typeface="Roboto"/>
                <a:cs typeface="Roboto"/>
                <a:sym typeface="Roboto"/>
              </a:defRPr>
            </a:lvl2pPr>
            <a:lvl3pPr marL="0" indent="914400">
              <a:buClrTx/>
              <a:buSzTx/>
              <a:buFontTx/>
              <a:buNone/>
              <a:defRPr sz="4800">
                <a:solidFill>
                  <a:srgbClr val="888888"/>
                </a:solidFill>
                <a:latin typeface="Roboto"/>
                <a:ea typeface="Roboto"/>
                <a:cs typeface="Roboto"/>
                <a:sym typeface="Roboto"/>
              </a:defRPr>
            </a:lvl3pPr>
            <a:lvl4pPr marL="0" indent="1371600">
              <a:buClrTx/>
              <a:buSzTx/>
              <a:buFontTx/>
              <a:buNone/>
              <a:defRPr sz="4800">
                <a:solidFill>
                  <a:srgbClr val="888888"/>
                </a:solidFill>
                <a:latin typeface="Roboto"/>
                <a:ea typeface="Roboto"/>
                <a:cs typeface="Roboto"/>
                <a:sym typeface="Roboto"/>
              </a:defRPr>
            </a:lvl4pPr>
            <a:lvl5pPr marL="0" indent="1828800">
              <a:buClrTx/>
              <a:buSzTx/>
              <a:buFontTx/>
              <a:buNone/>
              <a:defRPr sz="4800">
                <a:solidFill>
                  <a:srgbClr val="888888"/>
                </a:solidFill>
                <a:latin typeface="Roboto"/>
                <a:ea typeface="Roboto"/>
                <a:cs typeface="Roboto"/>
                <a:sym typeface="Roboto"/>
              </a:defRPr>
            </a:lvl5pPr>
          </a:lstStyle>
          <a:p>
            <a:pPr/>
            <a:r>
              <a:t>Body Level One</a:t>
            </a:r>
          </a:p>
          <a:p>
            <a:pPr lvl="1"/>
            <a:r>
              <a:t>Body Level Two</a:t>
            </a:r>
          </a:p>
          <a:p>
            <a:pPr lvl="2"/>
            <a:r>
              <a:t>Body Level Three</a:t>
            </a:r>
          </a:p>
          <a:p>
            <a:pPr lvl="3"/>
            <a:r>
              <a:t>Body Level Four</a:t>
            </a:r>
          </a:p>
          <a:p>
            <a:pPr lvl="4"/>
            <a:r>
              <a:t>Body Level Five</a:t>
            </a:r>
          </a:p>
        </p:txBody>
      </p:sp>
      <p:sp>
        <p:nvSpPr>
          <p:cNvPr id="175" name="Rectangle"/>
          <p:cNvSpPr/>
          <p:nvPr/>
        </p:nvSpPr>
        <p:spPr>
          <a:xfrm>
            <a:off x="-23702" y="13511446"/>
            <a:ext cx="24431404" cy="203438"/>
          </a:xfrm>
          <a:prstGeom prst="rect">
            <a:avLst/>
          </a:prstGeom>
          <a:solidFill>
            <a:srgbClr val="330072"/>
          </a:solidFill>
          <a:ln w="12700">
            <a:miter lim="400000"/>
          </a:ln>
        </p:spPr>
        <p:txBody>
          <a:bodyPr lIns="91436" tIns="91436" rIns="91436" bIns="91436" anchor="ct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176" name="Slide Number"/>
          <p:cNvSpPr txBox="1"/>
          <p:nvPr>
            <p:ph type="sldNum" sz="quarter" idx="2"/>
          </p:nvPr>
        </p:nvSpPr>
        <p:spPr>
          <a:xfrm>
            <a:off x="22162273" y="12808585"/>
            <a:ext cx="545328" cy="538480"/>
          </a:xfrm>
          <a:prstGeom prst="rect">
            <a:avLst/>
          </a:prstGeom>
        </p:spPr>
        <p:txBody>
          <a:bodyPr lIns="91439" tIns="91439" rIns="91439" bIns="91439"/>
          <a:lstStyle>
            <a:lvl1pPr defTabSz="825500">
              <a:lnSpc>
                <a:spcPct val="90000"/>
              </a:lnSpc>
              <a:spcBef>
                <a:spcPts val="2400"/>
              </a:spcBef>
              <a:defRPr b="1" cap="all"/>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 Content">
    <p:spTree>
      <p:nvGrpSpPr>
        <p:cNvPr id="1" name=""/>
        <p:cNvGrpSpPr/>
        <p:nvPr/>
      </p:nvGrpSpPr>
      <p:grpSpPr>
        <a:xfrm>
          <a:off x="0" y="0"/>
          <a:ext cx="0" cy="0"/>
          <a:chOff x="0" y="0"/>
          <a:chExt cx="0" cy="0"/>
        </a:xfrm>
      </p:grpSpPr>
      <p:pic>
        <p:nvPicPr>
          <p:cNvPr id="183" name="Picture 6" descr="Picture 6"/>
          <p:cNvPicPr>
            <a:picLocks noChangeAspect="1"/>
          </p:cNvPicPr>
          <p:nvPr/>
        </p:nvPicPr>
        <p:blipFill>
          <a:blip r:embed="rId2">
            <a:extLst/>
          </a:blip>
          <a:stretch>
            <a:fillRect/>
          </a:stretch>
        </p:blipFill>
        <p:spPr>
          <a:xfrm>
            <a:off x="0" y="12716737"/>
            <a:ext cx="24384000" cy="999745"/>
          </a:xfrm>
          <a:prstGeom prst="rect">
            <a:avLst/>
          </a:prstGeom>
          <a:ln w="12700">
            <a:miter lim="400000"/>
          </a:ln>
        </p:spPr>
      </p:pic>
      <p:pic>
        <p:nvPicPr>
          <p:cNvPr id="184" name="Picture 7" descr="Picture 7"/>
          <p:cNvPicPr>
            <a:picLocks noChangeAspect="1"/>
          </p:cNvPicPr>
          <p:nvPr/>
        </p:nvPicPr>
        <p:blipFill>
          <a:blip r:embed="rId3">
            <a:extLst/>
          </a:blip>
          <a:stretch>
            <a:fillRect/>
          </a:stretch>
        </p:blipFill>
        <p:spPr>
          <a:xfrm>
            <a:off x="19495008" y="0"/>
            <a:ext cx="4888993" cy="1524000"/>
          </a:xfrm>
          <a:prstGeom prst="rect">
            <a:avLst/>
          </a:prstGeom>
          <a:ln w="12700">
            <a:miter lim="400000"/>
          </a:ln>
        </p:spPr>
      </p:pic>
      <p:sp>
        <p:nvSpPr>
          <p:cNvPr id="185" name="Title Text"/>
          <p:cNvSpPr txBox="1"/>
          <p:nvPr>
            <p:ph type="title"/>
          </p:nvPr>
        </p:nvSpPr>
        <p:spPr>
          <a:prstGeom prst="rect">
            <a:avLst/>
          </a:prstGeom>
        </p:spPr>
        <p:txBody>
          <a:bodyPr lIns="91439" tIns="91439" rIns="91439" bIns="91439"/>
          <a:lstStyle>
            <a:lvl1pPr>
              <a:defRPr sz="8800">
                <a:solidFill>
                  <a:srgbClr val="000000"/>
                </a:solidFill>
                <a:latin typeface="Roboto"/>
                <a:ea typeface="Roboto"/>
                <a:cs typeface="Roboto"/>
                <a:sym typeface="Roboto"/>
              </a:defRPr>
            </a:lvl1pPr>
          </a:lstStyle>
          <a:p>
            <a:pPr/>
            <a:r>
              <a:t>Title Text</a:t>
            </a:r>
          </a:p>
        </p:txBody>
      </p:sp>
      <p:sp>
        <p:nvSpPr>
          <p:cNvPr id="186" name="Body Level One…"/>
          <p:cNvSpPr txBox="1"/>
          <p:nvPr>
            <p:ph type="body" sz="half" idx="1"/>
          </p:nvPr>
        </p:nvSpPr>
        <p:spPr>
          <a:xfrm>
            <a:off x="1676400" y="3651250"/>
            <a:ext cx="10363200" cy="8702676"/>
          </a:xfrm>
          <a:prstGeom prst="rect">
            <a:avLst/>
          </a:prstGeom>
        </p:spPr>
        <p:txBody>
          <a:bodyPr lIns="91439" tIns="91439" rIns="91439" bIns="91439"/>
          <a:lstStyle>
            <a:lvl1pPr marL="457200" indent="-457200">
              <a:buClrTx/>
              <a:buSzPct val="100000"/>
              <a:defRPr sz="5600"/>
            </a:lvl1pPr>
            <a:lvl2pPr>
              <a:buClrTx/>
              <a:buSzPct val="100000"/>
              <a:defRPr sz="5600">
                <a:latin typeface="Roboto"/>
                <a:ea typeface="Roboto"/>
                <a:cs typeface="Roboto"/>
                <a:sym typeface="Roboto"/>
              </a:defRPr>
            </a:lvl2pPr>
            <a:lvl3pPr marL="1554479" indent="-640079">
              <a:buClrTx/>
              <a:buSzPct val="100000"/>
              <a:defRPr sz="5600">
                <a:latin typeface="Roboto"/>
                <a:ea typeface="Roboto"/>
                <a:cs typeface="Roboto"/>
                <a:sym typeface="Roboto"/>
              </a:defRPr>
            </a:lvl3pPr>
            <a:lvl4pPr marL="2082800" indent="-711200">
              <a:buClrTx/>
              <a:defRPr sz="5600">
                <a:latin typeface="Roboto"/>
                <a:ea typeface="Roboto"/>
                <a:cs typeface="Roboto"/>
                <a:sym typeface="Roboto"/>
              </a:defRPr>
            </a:lvl4pPr>
            <a:lvl5pPr marL="2540000" indent="-711200">
              <a:buClrTx/>
              <a:buSzPct val="100000"/>
              <a:defRPr sz="5600">
                <a:latin typeface="Roboto"/>
                <a:ea typeface="Roboto"/>
                <a:cs typeface="Roboto"/>
                <a:sym typeface="Roboto"/>
              </a:defRPr>
            </a:lvl5pPr>
          </a:lstStyle>
          <a:p>
            <a:pPr/>
            <a:r>
              <a:t>Body Level One</a:t>
            </a:r>
          </a:p>
          <a:p>
            <a:pPr lvl="1"/>
            <a:r>
              <a:t>Body Level Two</a:t>
            </a:r>
          </a:p>
          <a:p>
            <a:pPr lvl="2"/>
            <a:r>
              <a:t>Body Level Three</a:t>
            </a:r>
          </a:p>
          <a:p>
            <a:pPr lvl="3"/>
            <a:r>
              <a:t>Body Level Four</a:t>
            </a:r>
          </a:p>
          <a:p>
            <a:pPr lvl="4"/>
            <a:r>
              <a:t>Body Level Five</a:t>
            </a:r>
          </a:p>
        </p:txBody>
      </p:sp>
      <p:sp>
        <p:nvSpPr>
          <p:cNvPr id="187" name="Slide Number"/>
          <p:cNvSpPr txBox="1"/>
          <p:nvPr>
            <p:ph type="sldNum" sz="quarter" idx="2"/>
          </p:nvPr>
        </p:nvSpPr>
        <p:spPr>
          <a:xfrm>
            <a:off x="22162273" y="12808585"/>
            <a:ext cx="545328" cy="538480"/>
          </a:xfrm>
          <a:prstGeom prst="rect">
            <a:avLst/>
          </a:prstGeom>
        </p:spPr>
        <p:txBody>
          <a:bodyPr lIns="91439" tIns="91439" rIns="91439" bIns="91439"/>
          <a:lstStyle>
            <a:lvl1pPr defTabSz="825500">
              <a:lnSpc>
                <a:spcPct val="90000"/>
              </a:lnSpc>
              <a:spcBef>
                <a:spcPts val="2400"/>
              </a:spcBef>
              <a:defRPr b="1" cap="all"/>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spTree>
      <p:nvGrpSpPr>
        <p:cNvPr id="1" name=""/>
        <p:cNvGrpSpPr/>
        <p:nvPr/>
      </p:nvGrpSpPr>
      <p:grpSpPr>
        <a:xfrm>
          <a:off x="0" y="0"/>
          <a:ext cx="0" cy="0"/>
          <a:chOff x="0" y="0"/>
          <a:chExt cx="0" cy="0"/>
        </a:xfrm>
      </p:grpSpPr>
      <p:pic>
        <p:nvPicPr>
          <p:cNvPr id="194" name="Picture 6" descr="Picture 6"/>
          <p:cNvPicPr>
            <a:picLocks noChangeAspect="1"/>
          </p:cNvPicPr>
          <p:nvPr/>
        </p:nvPicPr>
        <p:blipFill>
          <a:blip r:embed="rId2">
            <a:extLst/>
          </a:blip>
          <a:stretch>
            <a:fillRect/>
          </a:stretch>
        </p:blipFill>
        <p:spPr>
          <a:xfrm>
            <a:off x="0" y="12716737"/>
            <a:ext cx="24384000" cy="999745"/>
          </a:xfrm>
          <a:prstGeom prst="rect">
            <a:avLst/>
          </a:prstGeom>
          <a:ln w="12700">
            <a:miter lim="400000"/>
          </a:ln>
        </p:spPr>
      </p:pic>
      <p:pic>
        <p:nvPicPr>
          <p:cNvPr id="195" name="Picture 7" descr="Picture 7"/>
          <p:cNvPicPr>
            <a:picLocks noChangeAspect="1"/>
          </p:cNvPicPr>
          <p:nvPr/>
        </p:nvPicPr>
        <p:blipFill>
          <a:blip r:embed="rId3">
            <a:extLst/>
          </a:blip>
          <a:stretch>
            <a:fillRect/>
          </a:stretch>
        </p:blipFill>
        <p:spPr>
          <a:xfrm>
            <a:off x="19495008" y="0"/>
            <a:ext cx="4888993" cy="1524000"/>
          </a:xfrm>
          <a:prstGeom prst="rect">
            <a:avLst/>
          </a:prstGeom>
          <a:ln w="12700">
            <a:miter lim="400000"/>
          </a:ln>
        </p:spPr>
      </p:pic>
      <p:sp>
        <p:nvSpPr>
          <p:cNvPr id="196" name="Title Text"/>
          <p:cNvSpPr txBox="1"/>
          <p:nvPr>
            <p:ph type="title"/>
          </p:nvPr>
        </p:nvSpPr>
        <p:spPr>
          <a:prstGeom prst="rect">
            <a:avLst/>
          </a:prstGeom>
        </p:spPr>
        <p:txBody>
          <a:bodyPr lIns="91439" tIns="91439" rIns="91439" bIns="91439"/>
          <a:lstStyle>
            <a:lvl1pPr>
              <a:defRPr sz="8800">
                <a:solidFill>
                  <a:srgbClr val="000000"/>
                </a:solidFill>
                <a:latin typeface="Roboto"/>
                <a:ea typeface="Roboto"/>
                <a:cs typeface="Roboto"/>
                <a:sym typeface="Roboto"/>
              </a:defRPr>
            </a:lvl1pPr>
          </a:lstStyle>
          <a:p>
            <a:pPr/>
            <a:r>
              <a:t>Title Text</a:t>
            </a:r>
          </a:p>
        </p:txBody>
      </p:sp>
      <p:sp>
        <p:nvSpPr>
          <p:cNvPr id="197" name="Body Level One…"/>
          <p:cNvSpPr txBox="1"/>
          <p:nvPr>
            <p:ph type="body" idx="1"/>
          </p:nvPr>
        </p:nvSpPr>
        <p:spPr>
          <a:prstGeom prst="rect">
            <a:avLst/>
          </a:prstGeom>
        </p:spPr>
        <p:txBody>
          <a:bodyPr lIns="91439" tIns="91439" rIns="91439" bIns="91439"/>
          <a:lstStyle>
            <a:lvl1pPr marL="457200" indent="-457200">
              <a:buClrTx/>
              <a:buSzPct val="100000"/>
              <a:defRPr sz="5600"/>
            </a:lvl1pPr>
            <a:lvl2pPr>
              <a:buClrTx/>
              <a:buSzPct val="100000"/>
              <a:defRPr sz="5600">
                <a:latin typeface="Roboto"/>
                <a:ea typeface="Roboto"/>
                <a:cs typeface="Roboto"/>
                <a:sym typeface="Roboto"/>
              </a:defRPr>
            </a:lvl2pPr>
            <a:lvl3pPr marL="1554479" indent="-640079">
              <a:buClrTx/>
              <a:buSzPct val="100000"/>
              <a:defRPr sz="5600">
                <a:latin typeface="Roboto"/>
                <a:ea typeface="Roboto"/>
                <a:cs typeface="Roboto"/>
                <a:sym typeface="Roboto"/>
              </a:defRPr>
            </a:lvl3pPr>
            <a:lvl4pPr marL="2082800" indent="-711200">
              <a:buClrTx/>
              <a:defRPr sz="5600">
                <a:latin typeface="Roboto"/>
                <a:ea typeface="Roboto"/>
                <a:cs typeface="Roboto"/>
                <a:sym typeface="Roboto"/>
              </a:defRPr>
            </a:lvl4pPr>
            <a:lvl5pPr marL="2540000" indent="-711200">
              <a:buClrTx/>
              <a:buSzPct val="100000"/>
              <a:defRPr sz="5600">
                <a:latin typeface="Roboto"/>
                <a:ea typeface="Roboto"/>
                <a:cs typeface="Roboto"/>
                <a:sym typeface="Roboto"/>
              </a:defRPr>
            </a:lvl5pPr>
          </a:lstStyle>
          <a:p>
            <a:pPr/>
            <a:r>
              <a:t>Body Level One</a:t>
            </a:r>
          </a:p>
          <a:p>
            <a:pPr lvl="1"/>
            <a:r>
              <a:t>Body Level Two</a:t>
            </a:r>
          </a:p>
          <a:p>
            <a:pPr lvl="2"/>
            <a:r>
              <a:t>Body Level Three</a:t>
            </a:r>
          </a:p>
          <a:p>
            <a:pPr lvl="3"/>
            <a:r>
              <a:t>Body Level Four</a:t>
            </a:r>
          </a:p>
          <a:p>
            <a:pPr lvl="4"/>
            <a:r>
              <a:t>Body Level Five</a:t>
            </a:r>
          </a:p>
        </p:txBody>
      </p:sp>
      <p:sp>
        <p:nvSpPr>
          <p:cNvPr id="198" name="Slide Number"/>
          <p:cNvSpPr txBox="1"/>
          <p:nvPr>
            <p:ph type="sldNum" sz="quarter" idx="2"/>
          </p:nvPr>
        </p:nvSpPr>
        <p:spPr>
          <a:xfrm>
            <a:off x="22162273" y="12808585"/>
            <a:ext cx="545328" cy="538480"/>
          </a:xfrm>
          <a:prstGeom prst="rect">
            <a:avLst/>
          </a:prstGeom>
        </p:spPr>
        <p:txBody>
          <a:bodyPr lIns="91439" tIns="91439" rIns="91439" bIns="91439"/>
          <a:lstStyle>
            <a:lvl1pPr defTabSz="825500">
              <a:lnSpc>
                <a:spcPct val="90000"/>
              </a:lnSpc>
              <a:spcBef>
                <a:spcPts val="2400"/>
              </a:spcBef>
              <a:defRPr b="1" cap="all"/>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spTree>
      <p:nvGrpSpPr>
        <p:cNvPr id="1" name=""/>
        <p:cNvGrpSpPr/>
        <p:nvPr/>
      </p:nvGrpSpPr>
      <p:grpSpPr>
        <a:xfrm>
          <a:off x="0" y="0"/>
          <a:ext cx="0" cy="0"/>
          <a:chOff x="0" y="0"/>
          <a:chExt cx="0" cy="0"/>
        </a:xfrm>
      </p:grpSpPr>
      <p:pic>
        <p:nvPicPr>
          <p:cNvPr id="205" name="Picture 6" descr="Picture 6"/>
          <p:cNvPicPr>
            <a:picLocks noChangeAspect="1"/>
          </p:cNvPicPr>
          <p:nvPr/>
        </p:nvPicPr>
        <p:blipFill>
          <a:blip r:embed="rId2">
            <a:extLst/>
          </a:blip>
          <a:stretch>
            <a:fillRect/>
          </a:stretch>
        </p:blipFill>
        <p:spPr>
          <a:xfrm>
            <a:off x="0" y="12716737"/>
            <a:ext cx="24384000" cy="999745"/>
          </a:xfrm>
          <a:prstGeom prst="rect">
            <a:avLst/>
          </a:prstGeom>
          <a:ln w="12700">
            <a:miter lim="400000"/>
          </a:ln>
        </p:spPr>
      </p:pic>
      <p:pic>
        <p:nvPicPr>
          <p:cNvPr id="206" name="Picture 7" descr="Picture 7"/>
          <p:cNvPicPr>
            <a:picLocks noChangeAspect="1"/>
          </p:cNvPicPr>
          <p:nvPr/>
        </p:nvPicPr>
        <p:blipFill>
          <a:blip r:embed="rId3">
            <a:extLst/>
          </a:blip>
          <a:stretch>
            <a:fillRect/>
          </a:stretch>
        </p:blipFill>
        <p:spPr>
          <a:xfrm>
            <a:off x="19495008" y="0"/>
            <a:ext cx="4888993" cy="1524000"/>
          </a:xfrm>
          <a:prstGeom prst="rect">
            <a:avLst/>
          </a:prstGeom>
          <a:ln w="12700">
            <a:miter lim="400000"/>
          </a:ln>
        </p:spPr>
      </p:pic>
      <p:sp>
        <p:nvSpPr>
          <p:cNvPr id="207" name="Title Text"/>
          <p:cNvSpPr txBox="1"/>
          <p:nvPr>
            <p:ph type="title"/>
          </p:nvPr>
        </p:nvSpPr>
        <p:spPr>
          <a:prstGeom prst="rect">
            <a:avLst/>
          </a:prstGeom>
        </p:spPr>
        <p:txBody>
          <a:bodyPr lIns="91439" tIns="91439" rIns="91439" bIns="91439"/>
          <a:lstStyle>
            <a:lvl1pPr>
              <a:defRPr sz="8800">
                <a:solidFill>
                  <a:srgbClr val="000000"/>
                </a:solidFill>
                <a:latin typeface="Roboto"/>
                <a:ea typeface="Roboto"/>
                <a:cs typeface="Roboto"/>
                <a:sym typeface="Roboto"/>
              </a:defRPr>
            </a:lvl1pPr>
          </a:lstStyle>
          <a:p>
            <a:pPr/>
            <a:r>
              <a:t>Title Text</a:t>
            </a:r>
          </a:p>
        </p:txBody>
      </p:sp>
      <p:sp>
        <p:nvSpPr>
          <p:cNvPr id="208" name="Slide Number"/>
          <p:cNvSpPr txBox="1"/>
          <p:nvPr>
            <p:ph type="sldNum" sz="quarter" idx="2"/>
          </p:nvPr>
        </p:nvSpPr>
        <p:spPr>
          <a:xfrm>
            <a:off x="22162273" y="12808585"/>
            <a:ext cx="545328" cy="538480"/>
          </a:xfrm>
          <a:prstGeom prst="rect">
            <a:avLst/>
          </a:prstGeom>
        </p:spPr>
        <p:txBody>
          <a:bodyPr lIns="91439" tIns="91439" rIns="91439" bIns="91439"/>
          <a:lstStyle>
            <a:lvl1pPr defTabSz="825500">
              <a:lnSpc>
                <a:spcPct val="90000"/>
              </a:lnSpc>
              <a:spcBef>
                <a:spcPts val="2400"/>
              </a:spcBef>
              <a:defRPr b="1" cap="all"/>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7" name="Title Text"/>
          <p:cNvSpPr txBox="1"/>
          <p:nvPr>
            <p:ph type="title"/>
          </p:nvPr>
        </p:nvSpPr>
        <p:spPr>
          <a:xfrm>
            <a:off x="1663700" y="3419476"/>
            <a:ext cx="21031200" cy="5705474"/>
          </a:xfrm>
          <a:prstGeom prst="rect">
            <a:avLst/>
          </a:prstGeom>
        </p:spPr>
        <p:txBody>
          <a:bodyPr anchor="b"/>
          <a:lstStyle>
            <a:lvl1pPr>
              <a:defRPr sz="12000"/>
            </a:lvl1pPr>
          </a:lstStyle>
          <a:p>
            <a:pPr/>
            <a:r>
              <a:t>Title Text</a:t>
            </a:r>
          </a:p>
        </p:txBody>
      </p:sp>
      <p:sp>
        <p:nvSpPr>
          <p:cNvPr id="28" name="Body Level One…"/>
          <p:cNvSpPr txBox="1"/>
          <p:nvPr>
            <p:ph type="body" sz="quarter" idx="1"/>
          </p:nvPr>
        </p:nvSpPr>
        <p:spPr>
          <a:xfrm>
            <a:off x="1663700" y="9178924"/>
            <a:ext cx="21031200" cy="3000379"/>
          </a:xfrm>
          <a:prstGeom prst="rect">
            <a:avLst/>
          </a:prstGeom>
        </p:spPr>
        <p:txBody>
          <a:bodyPr/>
          <a:lstStyle>
            <a:lvl1pPr marL="0" indent="0">
              <a:buClrTx/>
              <a:buSzTx/>
              <a:buFontTx/>
              <a:buNone/>
              <a:defRPr sz="4800">
                <a:solidFill>
                  <a:srgbClr val="888888"/>
                </a:solidFill>
              </a:defRPr>
            </a:lvl1pPr>
            <a:lvl2pPr marL="0" indent="0">
              <a:buClrTx/>
              <a:buSzTx/>
              <a:buFontTx/>
              <a:buNone/>
              <a:defRPr sz="4800">
                <a:solidFill>
                  <a:srgbClr val="888888"/>
                </a:solidFill>
                <a:latin typeface="Roboto"/>
                <a:ea typeface="Roboto"/>
                <a:cs typeface="Roboto"/>
                <a:sym typeface="Roboto"/>
              </a:defRPr>
            </a:lvl2pPr>
            <a:lvl3pPr marL="0" indent="0">
              <a:buClrTx/>
              <a:buSzTx/>
              <a:buFontTx/>
              <a:buNone/>
              <a:defRPr sz="4800">
                <a:solidFill>
                  <a:srgbClr val="888888"/>
                </a:solidFill>
                <a:latin typeface="Roboto"/>
                <a:ea typeface="Roboto"/>
                <a:cs typeface="Roboto"/>
                <a:sym typeface="Roboto"/>
              </a:defRPr>
            </a:lvl3pPr>
            <a:lvl4pPr marL="0" indent="0">
              <a:buClrTx/>
              <a:buSzTx/>
              <a:buFontTx/>
              <a:buNone/>
              <a:defRPr sz="4800">
                <a:solidFill>
                  <a:srgbClr val="888888"/>
                </a:solidFill>
                <a:latin typeface="Roboto"/>
                <a:ea typeface="Roboto"/>
                <a:cs typeface="Roboto"/>
                <a:sym typeface="Roboto"/>
              </a:defRPr>
            </a:lvl4pPr>
            <a:lvl5pPr marL="0" indent="0">
              <a:buClrTx/>
              <a:buSzTx/>
              <a:buFontTx/>
              <a:buNone/>
              <a:defRPr sz="4800">
                <a:solidFill>
                  <a:srgbClr val="888888"/>
                </a:solidFill>
                <a:latin typeface="Roboto"/>
                <a:ea typeface="Roboto"/>
                <a:cs typeface="Roboto"/>
                <a:sym typeface="Roboto"/>
              </a:defRPr>
            </a:lvl5pPr>
          </a:lstStyle>
          <a:p>
            <a:pPr/>
            <a:r>
              <a:t>Body Level One</a:t>
            </a:r>
          </a:p>
          <a:p>
            <a:pPr lvl="1"/>
            <a:r>
              <a:t>Body Level Two</a:t>
            </a:r>
          </a:p>
          <a:p>
            <a:pPr lvl="2"/>
            <a:r>
              <a:t>Body Level Three</a:t>
            </a:r>
          </a:p>
          <a:p>
            <a:pPr lvl="3"/>
            <a:r>
              <a:t>Body Level Four</a:t>
            </a:r>
          </a:p>
          <a:p>
            <a:pPr lvl="4"/>
            <a:r>
              <a:t>Body Level Five</a:t>
            </a:r>
          </a:p>
        </p:txBody>
      </p:sp>
      <p:sp>
        <p:nvSpPr>
          <p:cNvPr id="2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spTree>
      <p:nvGrpSpPr>
        <p:cNvPr id="1" name=""/>
        <p:cNvGrpSpPr/>
        <p:nvPr/>
      </p:nvGrpSpPr>
      <p:grpSpPr>
        <a:xfrm>
          <a:off x="0" y="0"/>
          <a:ext cx="0" cy="0"/>
          <a:chOff x="0" y="0"/>
          <a:chExt cx="0" cy="0"/>
        </a:xfrm>
      </p:grpSpPr>
      <p:pic>
        <p:nvPicPr>
          <p:cNvPr id="215" name="Picture 6" descr="Picture 6"/>
          <p:cNvPicPr>
            <a:picLocks noChangeAspect="1"/>
          </p:cNvPicPr>
          <p:nvPr/>
        </p:nvPicPr>
        <p:blipFill>
          <a:blip r:embed="rId2">
            <a:extLst/>
          </a:blip>
          <a:stretch>
            <a:fillRect/>
          </a:stretch>
        </p:blipFill>
        <p:spPr>
          <a:xfrm>
            <a:off x="0" y="12716736"/>
            <a:ext cx="24384000" cy="999747"/>
          </a:xfrm>
          <a:prstGeom prst="rect">
            <a:avLst/>
          </a:prstGeom>
          <a:ln w="12700">
            <a:miter lim="400000"/>
          </a:ln>
        </p:spPr>
      </p:pic>
      <p:pic>
        <p:nvPicPr>
          <p:cNvPr id="216" name="Picture 7" descr="Picture 7"/>
          <p:cNvPicPr>
            <a:picLocks noChangeAspect="1"/>
          </p:cNvPicPr>
          <p:nvPr/>
        </p:nvPicPr>
        <p:blipFill>
          <a:blip r:embed="rId3">
            <a:extLst/>
          </a:blip>
          <a:stretch>
            <a:fillRect/>
          </a:stretch>
        </p:blipFill>
        <p:spPr>
          <a:xfrm>
            <a:off x="19495008" y="0"/>
            <a:ext cx="4888995" cy="1524000"/>
          </a:xfrm>
          <a:prstGeom prst="rect">
            <a:avLst/>
          </a:prstGeom>
          <a:ln w="12700">
            <a:miter lim="400000"/>
          </a:ln>
        </p:spPr>
      </p:pic>
      <p:sp>
        <p:nvSpPr>
          <p:cNvPr id="217" name="Title Text"/>
          <p:cNvSpPr txBox="1"/>
          <p:nvPr>
            <p:ph type="title"/>
          </p:nvPr>
        </p:nvSpPr>
        <p:spPr>
          <a:prstGeom prst="rect">
            <a:avLst/>
          </a:prstGeom>
        </p:spPr>
        <p:txBody>
          <a:bodyPr lIns="91437" tIns="91437" rIns="91437" bIns="91437"/>
          <a:lstStyle>
            <a:lvl1pPr>
              <a:defRPr sz="8800">
                <a:solidFill>
                  <a:srgbClr val="000000"/>
                </a:solidFill>
                <a:latin typeface="Roboto"/>
                <a:ea typeface="Roboto"/>
                <a:cs typeface="Roboto"/>
                <a:sym typeface="Roboto"/>
              </a:defRPr>
            </a:lvl1pPr>
          </a:lstStyle>
          <a:p>
            <a:pPr/>
            <a:r>
              <a:t>Title Text</a:t>
            </a:r>
          </a:p>
        </p:txBody>
      </p:sp>
      <p:sp>
        <p:nvSpPr>
          <p:cNvPr id="218" name="Body Level One…"/>
          <p:cNvSpPr txBox="1"/>
          <p:nvPr>
            <p:ph type="body" idx="1"/>
          </p:nvPr>
        </p:nvSpPr>
        <p:spPr>
          <a:prstGeom prst="rect">
            <a:avLst/>
          </a:prstGeom>
        </p:spPr>
        <p:txBody>
          <a:bodyPr lIns="91437" tIns="91437" rIns="91437" bIns="91437"/>
          <a:lstStyle>
            <a:lvl1pPr marL="457200" indent="-457200">
              <a:buClrTx/>
              <a:buSzPct val="100000"/>
              <a:defRPr sz="5600"/>
            </a:lvl1pPr>
            <a:lvl2pPr>
              <a:buClrTx/>
              <a:buSzPct val="100000"/>
              <a:defRPr sz="5600">
                <a:latin typeface="Roboto"/>
                <a:ea typeface="Roboto"/>
                <a:cs typeface="Roboto"/>
                <a:sym typeface="Roboto"/>
              </a:defRPr>
            </a:lvl2pPr>
            <a:lvl3pPr marL="1554477" indent="-640077">
              <a:buClrTx/>
              <a:buSzPct val="100000"/>
              <a:defRPr sz="5600">
                <a:latin typeface="Roboto"/>
                <a:ea typeface="Roboto"/>
                <a:cs typeface="Roboto"/>
                <a:sym typeface="Roboto"/>
              </a:defRPr>
            </a:lvl3pPr>
            <a:lvl4pPr marL="2082800" indent="-711200">
              <a:buClrTx/>
              <a:defRPr sz="5600">
                <a:latin typeface="Roboto"/>
                <a:ea typeface="Roboto"/>
                <a:cs typeface="Roboto"/>
                <a:sym typeface="Roboto"/>
              </a:defRPr>
            </a:lvl4pPr>
            <a:lvl5pPr marL="2540000" indent="-711200">
              <a:buClrTx/>
              <a:buSzPct val="100000"/>
              <a:defRPr sz="5600">
                <a:latin typeface="Roboto"/>
                <a:ea typeface="Roboto"/>
                <a:cs typeface="Roboto"/>
                <a:sym typeface="Roboto"/>
              </a:defRPr>
            </a:lvl5pPr>
          </a:lstStyle>
          <a:p>
            <a:pPr/>
            <a:r>
              <a:t>Body Level One</a:t>
            </a:r>
          </a:p>
          <a:p>
            <a:pPr lvl="1"/>
            <a:r>
              <a:t>Body Level Two</a:t>
            </a:r>
          </a:p>
          <a:p>
            <a:pPr lvl="2"/>
            <a:r>
              <a:t>Body Level Three</a:t>
            </a:r>
          </a:p>
          <a:p>
            <a:pPr lvl="3"/>
            <a:r>
              <a:t>Body Level Four</a:t>
            </a:r>
          </a:p>
          <a:p>
            <a:pPr lvl="4"/>
            <a:r>
              <a:t>Body Level Five</a:t>
            </a:r>
          </a:p>
        </p:txBody>
      </p:sp>
      <p:sp>
        <p:nvSpPr>
          <p:cNvPr id="219" name="Slide Number"/>
          <p:cNvSpPr txBox="1"/>
          <p:nvPr>
            <p:ph type="sldNum" sz="quarter" idx="2"/>
          </p:nvPr>
        </p:nvSpPr>
        <p:spPr>
          <a:xfrm>
            <a:off x="22192342" y="12808587"/>
            <a:ext cx="515260" cy="538477"/>
          </a:xfrm>
          <a:prstGeom prst="rect">
            <a:avLst/>
          </a:prstGeom>
        </p:spPr>
        <p:txBody>
          <a:bodyPr lIns="91437" tIns="91437" rIns="91437" bIns="91437"/>
          <a:lstStyle>
            <a:lvl1pPr>
              <a:defRPr>
                <a:latin typeface="+mn-lt"/>
                <a:ea typeface="+mn-ea"/>
                <a:cs typeface="+mn-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spTree>
      <p:nvGrpSpPr>
        <p:cNvPr id="1" name=""/>
        <p:cNvGrpSpPr/>
        <p:nvPr/>
      </p:nvGrpSpPr>
      <p:grpSpPr>
        <a:xfrm>
          <a:off x="0" y="0"/>
          <a:ext cx="0" cy="0"/>
          <a:chOff x="0" y="0"/>
          <a:chExt cx="0" cy="0"/>
        </a:xfrm>
      </p:grpSpPr>
      <p:pic>
        <p:nvPicPr>
          <p:cNvPr id="226" name="Picture 7" descr="Picture 7"/>
          <p:cNvPicPr>
            <a:picLocks noChangeAspect="1"/>
          </p:cNvPicPr>
          <p:nvPr/>
        </p:nvPicPr>
        <p:blipFill>
          <a:blip r:embed="rId2">
            <a:extLst/>
          </a:blip>
          <a:stretch>
            <a:fillRect/>
          </a:stretch>
        </p:blipFill>
        <p:spPr>
          <a:xfrm>
            <a:off x="19495008" y="0"/>
            <a:ext cx="4888997" cy="1524000"/>
          </a:xfrm>
          <a:prstGeom prst="rect">
            <a:avLst/>
          </a:prstGeom>
          <a:ln w="12700">
            <a:miter lim="400000"/>
          </a:ln>
        </p:spPr>
      </p:pic>
      <p:sp>
        <p:nvSpPr>
          <p:cNvPr id="227" name="Title Text"/>
          <p:cNvSpPr txBox="1"/>
          <p:nvPr>
            <p:ph type="title"/>
          </p:nvPr>
        </p:nvSpPr>
        <p:spPr>
          <a:prstGeom prst="rect">
            <a:avLst/>
          </a:prstGeom>
        </p:spPr>
        <p:txBody>
          <a:bodyPr/>
          <a:lstStyle/>
          <a:p>
            <a:pPr/>
            <a:r>
              <a:t>Title Text</a:t>
            </a:r>
          </a:p>
        </p:txBody>
      </p:sp>
      <p:sp>
        <p:nvSpPr>
          <p:cNvPr id="228" name="Body Level One…"/>
          <p:cNvSpPr txBox="1"/>
          <p:nvPr>
            <p:ph type="body" idx="1"/>
          </p:nvPr>
        </p:nvSpPr>
        <p:spPr>
          <a:prstGeom prst="rect">
            <a:avLst/>
          </a:prstGeom>
        </p:spPr>
        <p:txBody>
          <a:bodyPr/>
          <a:lstStyle>
            <a:lvl1pPr>
              <a:defRPr>
                <a:latin typeface="Roboto Light"/>
                <a:ea typeface="Roboto Light"/>
                <a:cs typeface="Roboto Light"/>
                <a:sym typeface="Roboto Light"/>
              </a:defRPr>
            </a:lvl1pPr>
          </a:lstStyle>
          <a:p>
            <a:pPr/>
            <a:r>
              <a:t>Body Level One</a:t>
            </a:r>
          </a:p>
          <a:p>
            <a:pPr lvl="1"/>
            <a:r>
              <a:t>Body Level Two</a:t>
            </a:r>
          </a:p>
          <a:p>
            <a:pPr lvl="2"/>
            <a:r>
              <a:t>Body Level Three</a:t>
            </a:r>
          </a:p>
          <a:p>
            <a:pPr lvl="3"/>
            <a:r>
              <a:t>Body Level Four</a:t>
            </a:r>
          </a:p>
          <a:p>
            <a:pPr lvl="4"/>
            <a:r>
              <a:t>Body Level Five</a:t>
            </a:r>
          </a:p>
        </p:txBody>
      </p:sp>
      <p:sp>
        <p:nvSpPr>
          <p:cNvPr id="229" name="Rectangle"/>
          <p:cNvSpPr/>
          <p:nvPr/>
        </p:nvSpPr>
        <p:spPr>
          <a:xfrm>
            <a:off x="-23702" y="13153093"/>
            <a:ext cx="24431404" cy="568856"/>
          </a:xfrm>
          <a:prstGeom prst="rect">
            <a:avLst/>
          </a:prstGeom>
          <a:solidFill>
            <a:srgbClr val="685BC7">
              <a:alpha val="50000"/>
            </a:srgbClr>
          </a:solidFill>
          <a:ln w="12700">
            <a:miter lim="400000"/>
          </a:ln>
        </p:spPr>
        <p:txBody>
          <a:bodyPr lIns="91436" tIns="91436" rIns="91436" bIns="91436" anchor="ct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2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Vertical Text">
    <p:spTree>
      <p:nvGrpSpPr>
        <p:cNvPr id="1" name=""/>
        <p:cNvGrpSpPr/>
        <p:nvPr/>
      </p:nvGrpSpPr>
      <p:grpSpPr>
        <a:xfrm>
          <a:off x="0" y="0"/>
          <a:ext cx="0" cy="0"/>
          <a:chOff x="0" y="0"/>
          <a:chExt cx="0" cy="0"/>
        </a:xfrm>
      </p:grpSpPr>
      <p:sp>
        <p:nvSpPr>
          <p:cNvPr id="237" name="Rectangle"/>
          <p:cNvSpPr/>
          <p:nvPr/>
        </p:nvSpPr>
        <p:spPr>
          <a:xfrm>
            <a:off x="2" y="13442951"/>
            <a:ext cx="24384001" cy="268604"/>
          </a:xfrm>
          <a:prstGeom prst="rect">
            <a:avLst/>
          </a:prstGeom>
          <a:solidFill>
            <a:srgbClr val="330372"/>
          </a:solidFill>
          <a:ln w="12700">
            <a:miter lim="400000"/>
          </a:ln>
        </p:spPr>
        <p:txBody>
          <a:bodyPr lIns="91436" tIns="91436" rIns="91436" bIns="91436" anchor="ctr"/>
          <a:lstStyle/>
          <a:p>
            <a:pPr>
              <a:defRPr b="0" sz="6000">
                <a:latin typeface="+mn-lt"/>
                <a:ea typeface="+mn-ea"/>
                <a:cs typeface="+mn-cs"/>
                <a:sym typeface="Calibri"/>
              </a:defRPr>
            </a:pPr>
          </a:p>
        </p:txBody>
      </p:sp>
      <p:sp>
        <p:nvSpPr>
          <p:cNvPr id="238" name="Line"/>
          <p:cNvSpPr/>
          <p:nvPr/>
        </p:nvSpPr>
        <p:spPr>
          <a:xfrm>
            <a:off x="1676400" y="695730"/>
            <a:ext cx="17280000" cy="1"/>
          </a:xfrm>
          <a:prstGeom prst="line">
            <a:avLst/>
          </a:prstGeom>
          <a:ln w="22225">
            <a:solidFill>
              <a:srgbClr val="151F47">
                <a:alpha val="10000"/>
              </a:srgbClr>
            </a:solidFill>
            <a:miter lim="400000"/>
          </a:ln>
        </p:spPr>
        <p:txBody>
          <a:bodyPr lIns="45718" tIns="45718" rIns="45718" bIns="45718"/>
          <a:lstStyle/>
          <a:p>
            <a:pPr>
              <a:defRPr>
                <a:latin typeface="+mn-lt"/>
                <a:ea typeface="+mn-ea"/>
                <a:cs typeface="+mn-cs"/>
                <a:sym typeface="Calibri"/>
              </a:defRPr>
            </a:pPr>
          </a:p>
        </p:txBody>
      </p:sp>
      <p:pic>
        <p:nvPicPr>
          <p:cNvPr id="239" name="Picture 8" descr="Picture 8"/>
          <p:cNvPicPr>
            <a:picLocks noChangeAspect="1"/>
          </p:cNvPicPr>
          <p:nvPr/>
        </p:nvPicPr>
        <p:blipFill>
          <a:blip r:embed="rId2">
            <a:extLst/>
          </a:blip>
          <a:stretch>
            <a:fillRect/>
          </a:stretch>
        </p:blipFill>
        <p:spPr>
          <a:xfrm>
            <a:off x="19434384" y="238587"/>
            <a:ext cx="4704001" cy="1008001"/>
          </a:xfrm>
          <a:prstGeom prst="rect">
            <a:avLst/>
          </a:prstGeom>
          <a:ln w="12700">
            <a:miter lim="400000"/>
          </a:ln>
        </p:spPr>
      </p:pic>
      <p:sp>
        <p:nvSpPr>
          <p:cNvPr id="240" name="Title Text"/>
          <p:cNvSpPr txBox="1"/>
          <p:nvPr>
            <p:ph type="title"/>
          </p:nvPr>
        </p:nvSpPr>
        <p:spPr>
          <a:xfrm>
            <a:off x="1676400" y="730251"/>
            <a:ext cx="21031200" cy="2651126"/>
          </a:xfrm>
          <a:prstGeom prst="rect">
            <a:avLst/>
          </a:prstGeom>
        </p:spPr>
        <p:txBody>
          <a:bodyPr lIns="45719" tIns="45719" rIns="45719" bIns="45719"/>
          <a:lstStyle>
            <a:lvl1pPr defTabSz="1828823">
              <a:defRPr b="1" sz="8500">
                <a:solidFill>
                  <a:srgbClr val="685BC7"/>
                </a:solidFill>
                <a:latin typeface="Arial"/>
                <a:ea typeface="Arial"/>
                <a:cs typeface="Arial"/>
                <a:sym typeface="Arial"/>
              </a:defRPr>
            </a:lvl1pPr>
          </a:lstStyle>
          <a:p>
            <a:pPr/>
            <a:r>
              <a:t>Title Text</a:t>
            </a:r>
          </a:p>
        </p:txBody>
      </p:sp>
      <p:sp>
        <p:nvSpPr>
          <p:cNvPr id="241" name="Body Level One…"/>
          <p:cNvSpPr txBox="1"/>
          <p:nvPr>
            <p:ph type="body" idx="1"/>
          </p:nvPr>
        </p:nvSpPr>
        <p:spPr>
          <a:xfrm>
            <a:off x="1676400" y="3651251"/>
            <a:ext cx="21031200" cy="8702678"/>
          </a:xfrm>
          <a:prstGeom prst="rect">
            <a:avLst/>
          </a:prstGeom>
        </p:spPr>
        <p:txBody>
          <a:bodyPr lIns="45719" tIns="45719" rIns="45719" bIns="45719"/>
          <a:lstStyle>
            <a:lvl1pPr marL="533406" indent="-533406" defTabSz="1828823">
              <a:buClr>
                <a:srgbClr val="685BC7"/>
              </a:buClr>
              <a:buSzPct val="100000"/>
              <a:defRPr sz="5600">
                <a:latin typeface="+mn-lt"/>
                <a:ea typeface="+mn-ea"/>
                <a:cs typeface="+mn-cs"/>
                <a:sym typeface="Calibri"/>
              </a:defRPr>
            </a:lvl1pPr>
            <a:lvl2pPr marL="1447817" indent="-533406" defTabSz="1828823">
              <a:buClr>
                <a:srgbClr val="685BC7"/>
              </a:buClr>
              <a:buSzPct val="100000"/>
              <a:defRPr sz="5600">
                <a:latin typeface="+mn-lt"/>
                <a:ea typeface="+mn-ea"/>
                <a:cs typeface="+mn-cs"/>
                <a:sym typeface="Calibri"/>
              </a:defRPr>
            </a:lvl2pPr>
            <a:lvl3pPr marL="2468911" indent="-640088" defTabSz="1828823">
              <a:buClr>
                <a:srgbClr val="685BC7"/>
              </a:buClr>
              <a:buSzPct val="100000"/>
              <a:defRPr sz="5600">
                <a:latin typeface="+mn-lt"/>
                <a:ea typeface="+mn-ea"/>
                <a:cs typeface="+mn-cs"/>
                <a:sym typeface="Calibri"/>
              </a:defRPr>
            </a:lvl3pPr>
            <a:lvl4pPr marL="3454443" indent="-711209" defTabSz="1828823">
              <a:buClr>
                <a:srgbClr val="685BC7"/>
              </a:buClr>
              <a:defRPr sz="5600">
                <a:latin typeface="+mn-lt"/>
                <a:ea typeface="+mn-ea"/>
                <a:cs typeface="+mn-cs"/>
                <a:sym typeface="Calibri"/>
              </a:defRPr>
            </a:lvl4pPr>
            <a:lvl5pPr marL="4368854" indent="-711209" defTabSz="1828823">
              <a:buClr>
                <a:srgbClr val="685BC7"/>
              </a:buClr>
              <a:buSzPct val="100000"/>
              <a:defRPr sz="5600">
                <a:latin typeface="+mn-lt"/>
                <a:ea typeface="+mn-ea"/>
                <a:cs typeface="+mn-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242" name="Slide Number"/>
          <p:cNvSpPr txBox="1"/>
          <p:nvPr>
            <p:ph type="sldNum" sz="quarter" idx="2"/>
          </p:nvPr>
        </p:nvSpPr>
        <p:spPr>
          <a:xfrm>
            <a:off x="22253713" y="12854306"/>
            <a:ext cx="453888" cy="447041"/>
          </a:xfrm>
          <a:prstGeom prst="rect">
            <a:avLst/>
          </a:prstGeom>
        </p:spPr>
        <p:txBody>
          <a:bodyPr lIns="45719" tIns="45719" rIns="45719" bIns="45719"/>
          <a:lstStyle>
            <a:lvl1pPr defTabSz="825500">
              <a:lnSpc>
                <a:spcPct val="90000"/>
              </a:lnSpc>
              <a:spcBef>
                <a:spcPts val="2400"/>
              </a:spcBef>
              <a:defRPr b="1" cap="all"/>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spTree>
      <p:nvGrpSpPr>
        <p:cNvPr id="1" name=""/>
        <p:cNvGrpSpPr/>
        <p:nvPr/>
      </p:nvGrpSpPr>
      <p:grpSpPr>
        <a:xfrm>
          <a:off x="0" y="0"/>
          <a:ext cx="0" cy="0"/>
          <a:chOff x="0" y="0"/>
          <a:chExt cx="0" cy="0"/>
        </a:xfrm>
      </p:grpSpPr>
      <p:sp>
        <p:nvSpPr>
          <p:cNvPr id="249" name="Rectangle"/>
          <p:cNvSpPr/>
          <p:nvPr/>
        </p:nvSpPr>
        <p:spPr>
          <a:xfrm>
            <a:off x="2" y="13442951"/>
            <a:ext cx="24384001" cy="268604"/>
          </a:xfrm>
          <a:prstGeom prst="rect">
            <a:avLst/>
          </a:prstGeom>
          <a:solidFill>
            <a:srgbClr val="330372"/>
          </a:solidFill>
          <a:ln w="12700">
            <a:miter lim="400000"/>
          </a:ln>
        </p:spPr>
        <p:txBody>
          <a:bodyPr lIns="91436" tIns="91436" rIns="91436" bIns="91436" anchor="ctr"/>
          <a:lstStyle/>
          <a:p>
            <a:pPr>
              <a:defRPr b="0" sz="6000">
                <a:latin typeface="+mn-lt"/>
                <a:ea typeface="+mn-ea"/>
                <a:cs typeface="+mn-cs"/>
                <a:sym typeface="Calibri"/>
              </a:defRPr>
            </a:pPr>
          </a:p>
        </p:txBody>
      </p:sp>
      <p:sp>
        <p:nvSpPr>
          <p:cNvPr id="250" name="Line"/>
          <p:cNvSpPr/>
          <p:nvPr/>
        </p:nvSpPr>
        <p:spPr>
          <a:xfrm>
            <a:off x="1676400" y="695730"/>
            <a:ext cx="17280000" cy="1"/>
          </a:xfrm>
          <a:prstGeom prst="line">
            <a:avLst/>
          </a:prstGeom>
          <a:ln w="22225">
            <a:solidFill>
              <a:srgbClr val="151F47">
                <a:alpha val="10000"/>
              </a:srgbClr>
            </a:solidFill>
            <a:miter lim="400000"/>
          </a:ln>
        </p:spPr>
        <p:txBody>
          <a:bodyPr lIns="45718" tIns="45718" rIns="45718" bIns="45718"/>
          <a:lstStyle/>
          <a:p>
            <a:pPr>
              <a:defRPr>
                <a:latin typeface="+mn-lt"/>
                <a:ea typeface="+mn-ea"/>
                <a:cs typeface="+mn-cs"/>
                <a:sym typeface="Calibri"/>
              </a:defRPr>
            </a:pPr>
          </a:p>
        </p:txBody>
      </p:sp>
      <p:pic>
        <p:nvPicPr>
          <p:cNvPr id="251" name="Picture 8" descr="Picture 8"/>
          <p:cNvPicPr>
            <a:picLocks noChangeAspect="1"/>
          </p:cNvPicPr>
          <p:nvPr/>
        </p:nvPicPr>
        <p:blipFill>
          <a:blip r:embed="rId2">
            <a:extLst/>
          </a:blip>
          <a:stretch>
            <a:fillRect/>
          </a:stretch>
        </p:blipFill>
        <p:spPr>
          <a:xfrm>
            <a:off x="19434384" y="238587"/>
            <a:ext cx="4704001" cy="1008001"/>
          </a:xfrm>
          <a:prstGeom prst="rect">
            <a:avLst/>
          </a:prstGeom>
          <a:ln w="12700">
            <a:miter lim="400000"/>
          </a:ln>
        </p:spPr>
      </p:pic>
      <p:sp>
        <p:nvSpPr>
          <p:cNvPr id="252" name="Title Text"/>
          <p:cNvSpPr txBox="1"/>
          <p:nvPr>
            <p:ph type="title"/>
          </p:nvPr>
        </p:nvSpPr>
        <p:spPr>
          <a:xfrm>
            <a:off x="1676400" y="730251"/>
            <a:ext cx="21031200" cy="2651126"/>
          </a:xfrm>
          <a:prstGeom prst="rect">
            <a:avLst/>
          </a:prstGeom>
        </p:spPr>
        <p:txBody>
          <a:bodyPr lIns="45719" tIns="45719" rIns="45719" bIns="45719"/>
          <a:lstStyle>
            <a:lvl1pPr defTabSz="1828823">
              <a:defRPr b="1" sz="8500">
                <a:solidFill>
                  <a:srgbClr val="685BC7"/>
                </a:solidFill>
                <a:latin typeface="Arial"/>
                <a:ea typeface="Arial"/>
                <a:cs typeface="Arial"/>
                <a:sym typeface="Arial"/>
              </a:defRPr>
            </a:lvl1pPr>
          </a:lstStyle>
          <a:p>
            <a:pPr/>
            <a:r>
              <a:t>Title Text</a:t>
            </a:r>
          </a:p>
        </p:txBody>
      </p:sp>
      <p:sp>
        <p:nvSpPr>
          <p:cNvPr id="253" name="Body Level One…"/>
          <p:cNvSpPr txBox="1"/>
          <p:nvPr>
            <p:ph type="body" idx="1"/>
          </p:nvPr>
        </p:nvSpPr>
        <p:spPr>
          <a:xfrm>
            <a:off x="1676400" y="3651251"/>
            <a:ext cx="21031200" cy="8702678"/>
          </a:xfrm>
          <a:prstGeom prst="rect">
            <a:avLst/>
          </a:prstGeom>
        </p:spPr>
        <p:txBody>
          <a:bodyPr lIns="45719" tIns="45719" rIns="45719" bIns="45719"/>
          <a:lstStyle>
            <a:lvl1pPr marL="457206" indent="-457206" defTabSz="1828823">
              <a:buClr>
                <a:srgbClr val="685BC7"/>
              </a:buClr>
              <a:buSzPct val="100000"/>
              <a:defRPr sz="5600">
                <a:latin typeface="+mn-lt"/>
                <a:ea typeface="+mn-ea"/>
                <a:cs typeface="+mn-cs"/>
                <a:sym typeface="Calibri"/>
              </a:defRPr>
            </a:lvl1pPr>
            <a:lvl2pPr marL="1447817" indent="-533406" defTabSz="1828823">
              <a:buClr>
                <a:srgbClr val="685BC7"/>
              </a:buClr>
              <a:buSzPct val="100000"/>
              <a:defRPr sz="5600">
                <a:latin typeface="+mn-lt"/>
                <a:ea typeface="+mn-ea"/>
                <a:cs typeface="+mn-cs"/>
                <a:sym typeface="Calibri"/>
              </a:defRPr>
            </a:lvl2pPr>
            <a:lvl3pPr marL="2468911" indent="-640088" defTabSz="1828823">
              <a:buClr>
                <a:srgbClr val="685BC7"/>
              </a:buClr>
              <a:buSzPct val="100000"/>
              <a:defRPr sz="5600">
                <a:latin typeface="+mn-lt"/>
                <a:ea typeface="+mn-ea"/>
                <a:cs typeface="+mn-cs"/>
                <a:sym typeface="Calibri"/>
              </a:defRPr>
            </a:lvl3pPr>
            <a:lvl4pPr marL="3454443" indent="-711209" defTabSz="1828823">
              <a:buClr>
                <a:srgbClr val="685BC7"/>
              </a:buClr>
              <a:defRPr sz="5600">
                <a:latin typeface="+mn-lt"/>
                <a:ea typeface="+mn-ea"/>
                <a:cs typeface="+mn-cs"/>
                <a:sym typeface="Calibri"/>
              </a:defRPr>
            </a:lvl4pPr>
            <a:lvl5pPr marL="4368854" indent="-711209" defTabSz="1828823">
              <a:buClr>
                <a:srgbClr val="685BC7"/>
              </a:buClr>
              <a:buSzPct val="100000"/>
              <a:defRPr sz="5600">
                <a:latin typeface="+mn-lt"/>
                <a:ea typeface="+mn-ea"/>
                <a:cs typeface="+mn-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254" name="Slide Number"/>
          <p:cNvSpPr txBox="1"/>
          <p:nvPr>
            <p:ph type="sldNum" sz="quarter" idx="2"/>
          </p:nvPr>
        </p:nvSpPr>
        <p:spPr>
          <a:xfrm>
            <a:off x="22253713" y="12854306"/>
            <a:ext cx="453888" cy="447041"/>
          </a:xfrm>
          <a:prstGeom prst="rect">
            <a:avLst/>
          </a:prstGeom>
        </p:spPr>
        <p:txBody>
          <a:bodyPr lIns="45719" tIns="45719" rIns="45719" bIns="45719"/>
          <a:lstStyle>
            <a:lvl1pPr defTabSz="825500">
              <a:lnSpc>
                <a:spcPct val="90000"/>
              </a:lnSpc>
              <a:spcBef>
                <a:spcPts val="2400"/>
              </a:spcBef>
              <a:defRPr b="1" cap="all"/>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ubtitle and Content">
    <p:spTree>
      <p:nvGrpSpPr>
        <p:cNvPr id="1" name=""/>
        <p:cNvGrpSpPr/>
        <p:nvPr/>
      </p:nvGrpSpPr>
      <p:grpSpPr>
        <a:xfrm>
          <a:off x="0" y="0"/>
          <a:ext cx="0" cy="0"/>
          <a:chOff x="0" y="0"/>
          <a:chExt cx="0" cy="0"/>
        </a:xfrm>
      </p:grpSpPr>
      <p:sp>
        <p:nvSpPr>
          <p:cNvPr id="261" name="Rectangle"/>
          <p:cNvSpPr/>
          <p:nvPr/>
        </p:nvSpPr>
        <p:spPr>
          <a:xfrm>
            <a:off x="2" y="13442951"/>
            <a:ext cx="24384001" cy="268604"/>
          </a:xfrm>
          <a:prstGeom prst="rect">
            <a:avLst/>
          </a:prstGeom>
          <a:solidFill>
            <a:srgbClr val="330372"/>
          </a:solidFill>
          <a:ln w="12700">
            <a:miter lim="400000"/>
          </a:ln>
        </p:spPr>
        <p:txBody>
          <a:bodyPr lIns="91436" tIns="91436" rIns="91436" bIns="91436" anchor="ctr"/>
          <a:lstStyle/>
          <a:p>
            <a:pPr>
              <a:defRPr b="0" sz="6000">
                <a:latin typeface="+mn-lt"/>
                <a:ea typeface="+mn-ea"/>
                <a:cs typeface="+mn-cs"/>
                <a:sym typeface="Calibri"/>
              </a:defRPr>
            </a:pPr>
          </a:p>
        </p:txBody>
      </p:sp>
      <p:sp>
        <p:nvSpPr>
          <p:cNvPr id="262" name="Line"/>
          <p:cNvSpPr/>
          <p:nvPr/>
        </p:nvSpPr>
        <p:spPr>
          <a:xfrm>
            <a:off x="1676400" y="695730"/>
            <a:ext cx="17280000" cy="1"/>
          </a:xfrm>
          <a:prstGeom prst="line">
            <a:avLst/>
          </a:prstGeom>
          <a:ln w="22225">
            <a:solidFill>
              <a:srgbClr val="151F47">
                <a:alpha val="10000"/>
              </a:srgbClr>
            </a:solidFill>
            <a:miter lim="400000"/>
          </a:ln>
        </p:spPr>
        <p:txBody>
          <a:bodyPr lIns="45718" tIns="45718" rIns="45718" bIns="45718"/>
          <a:lstStyle/>
          <a:p>
            <a:pPr>
              <a:defRPr>
                <a:latin typeface="+mn-lt"/>
                <a:ea typeface="+mn-ea"/>
                <a:cs typeface="+mn-cs"/>
                <a:sym typeface="Calibri"/>
              </a:defRPr>
            </a:pPr>
          </a:p>
        </p:txBody>
      </p:sp>
      <p:pic>
        <p:nvPicPr>
          <p:cNvPr id="263" name="Picture 8" descr="Picture 8"/>
          <p:cNvPicPr>
            <a:picLocks noChangeAspect="1"/>
          </p:cNvPicPr>
          <p:nvPr/>
        </p:nvPicPr>
        <p:blipFill>
          <a:blip r:embed="rId2">
            <a:extLst/>
          </a:blip>
          <a:stretch>
            <a:fillRect/>
          </a:stretch>
        </p:blipFill>
        <p:spPr>
          <a:xfrm>
            <a:off x="19434384" y="238587"/>
            <a:ext cx="4704001" cy="1008001"/>
          </a:xfrm>
          <a:prstGeom prst="rect">
            <a:avLst/>
          </a:prstGeom>
          <a:ln w="12700">
            <a:miter lim="400000"/>
          </a:ln>
        </p:spPr>
      </p:pic>
      <p:sp>
        <p:nvSpPr>
          <p:cNvPr id="264" name="Title Text"/>
          <p:cNvSpPr txBox="1"/>
          <p:nvPr>
            <p:ph type="title"/>
          </p:nvPr>
        </p:nvSpPr>
        <p:spPr>
          <a:xfrm>
            <a:off x="787398" y="1465904"/>
            <a:ext cx="22860005" cy="861774"/>
          </a:xfrm>
          <a:prstGeom prst="rect">
            <a:avLst/>
          </a:prstGeom>
        </p:spPr>
        <p:txBody>
          <a:bodyPr lIns="45719" tIns="45719" rIns="45719" bIns="45719"/>
          <a:lstStyle>
            <a:lvl1pPr defTabSz="1828823">
              <a:defRPr b="1" sz="6400">
                <a:solidFill>
                  <a:srgbClr val="685BC7"/>
                </a:solidFill>
                <a:latin typeface="Arial"/>
                <a:ea typeface="Arial"/>
                <a:cs typeface="Arial"/>
                <a:sym typeface="Arial"/>
              </a:defRPr>
            </a:lvl1pPr>
          </a:lstStyle>
          <a:p>
            <a:pPr/>
            <a:r>
              <a:t>Title Text</a:t>
            </a:r>
          </a:p>
        </p:txBody>
      </p:sp>
      <p:sp>
        <p:nvSpPr>
          <p:cNvPr id="265" name="Body Level One…"/>
          <p:cNvSpPr txBox="1"/>
          <p:nvPr>
            <p:ph type="body" sz="quarter" idx="1"/>
          </p:nvPr>
        </p:nvSpPr>
        <p:spPr>
          <a:xfrm>
            <a:off x="809230" y="2532344"/>
            <a:ext cx="22863572" cy="738601"/>
          </a:xfrm>
          <a:prstGeom prst="rect">
            <a:avLst/>
          </a:prstGeom>
        </p:spPr>
        <p:txBody>
          <a:bodyPr lIns="0" tIns="0" rIns="0" bIns="0"/>
          <a:lstStyle>
            <a:lvl1pPr marL="0" indent="0" defTabSz="1828823">
              <a:buClrTx/>
              <a:buSzTx/>
              <a:buFontTx/>
              <a:buNone/>
              <a:defRPr sz="5300">
                <a:latin typeface="+mn-lt"/>
                <a:ea typeface="+mn-ea"/>
                <a:cs typeface="+mn-cs"/>
                <a:sym typeface="Calibri"/>
              </a:defRPr>
            </a:lvl1pPr>
            <a:lvl2pPr marL="1419242" indent="-504831" defTabSz="1828823">
              <a:buClrTx/>
              <a:buSzPct val="100000"/>
              <a:buFontTx/>
              <a:defRPr sz="5300">
                <a:latin typeface="+mn-lt"/>
                <a:ea typeface="+mn-ea"/>
                <a:cs typeface="+mn-cs"/>
                <a:sym typeface="Calibri"/>
              </a:defRPr>
            </a:lvl2pPr>
            <a:lvl3pPr marL="2434620" indent="-605797" defTabSz="1828823">
              <a:buClrTx/>
              <a:buSzPct val="100000"/>
              <a:buFontTx/>
              <a:defRPr sz="5300">
                <a:latin typeface="+mn-lt"/>
                <a:ea typeface="+mn-ea"/>
                <a:cs typeface="+mn-cs"/>
                <a:sym typeface="Calibri"/>
              </a:defRPr>
            </a:lvl3pPr>
            <a:lvl4pPr marL="3416342" indent="-673108" defTabSz="1828823">
              <a:buClrTx/>
              <a:buFontTx/>
              <a:defRPr sz="5300">
                <a:latin typeface="+mn-lt"/>
                <a:ea typeface="+mn-ea"/>
                <a:cs typeface="+mn-cs"/>
                <a:sym typeface="Calibri"/>
              </a:defRPr>
            </a:lvl4pPr>
            <a:lvl5pPr marL="4330754" indent="-673109" defTabSz="1828823">
              <a:buClrTx/>
              <a:buSzPct val="100000"/>
              <a:buFontTx/>
              <a:defRPr sz="5300">
                <a:latin typeface="+mn-lt"/>
                <a:ea typeface="+mn-ea"/>
                <a:cs typeface="+mn-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266" name="Slide Number"/>
          <p:cNvSpPr txBox="1"/>
          <p:nvPr>
            <p:ph type="sldNum" sz="quarter" idx="2"/>
          </p:nvPr>
        </p:nvSpPr>
        <p:spPr>
          <a:xfrm>
            <a:off x="11785600" y="12344400"/>
            <a:ext cx="5689600" cy="7366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 Columns">
    <p:spTree>
      <p:nvGrpSpPr>
        <p:cNvPr id="1" name=""/>
        <p:cNvGrpSpPr/>
        <p:nvPr/>
      </p:nvGrpSpPr>
      <p:grpSpPr>
        <a:xfrm>
          <a:off x="0" y="0"/>
          <a:ext cx="0" cy="0"/>
          <a:chOff x="0" y="0"/>
          <a:chExt cx="0" cy="0"/>
        </a:xfrm>
      </p:grpSpPr>
      <p:sp>
        <p:nvSpPr>
          <p:cNvPr id="273" name="Rectangle"/>
          <p:cNvSpPr/>
          <p:nvPr/>
        </p:nvSpPr>
        <p:spPr>
          <a:xfrm>
            <a:off x="2" y="13442951"/>
            <a:ext cx="24384001" cy="268604"/>
          </a:xfrm>
          <a:prstGeom prst="rect">
            <a:avLst/>
          </a:prstGeom>
          <a:solidFill>
            <a:srgbClr val="330372"/>
          </a:solidFill>
          <a:ln w="12700">
            <a:miter lim="400000"/>
          </a:ln>
        </p:spPr>
        <p:txBody>
          <a:bodyPr lIns="91436" tIns="91436" rIns="91436" bIns="91436" anchor="ctr"/>
          <a:lstStyle/>
          <a:p>
            <a:pPr>
              <a:defRPr b="0" sz="6000">
                <a:latin typeface="+mn-lt"/>
                <a:ea typeface="+mn-ea"/>
                <a:cs typeface="+mn-cs"/>
                <a:sym typeface="Calibri"/>
              </a:defRPr>
            </a:pPr>
          </a:p>
        </p:txBody>
      </p:sp>
      <p:sp>
        <p:nvSpPr>
          <p:cNvPr id="274" name="Line"/>
          <p:cNvSpPr/>
          <p:nvPr/>
        </p:nvSpPr>
        <p:spPr>
          <a:xfrm>
            <a:off x="1676400" y="695730"/>
            <a:ext cx="17280000" cy="1"/>
          </a:xfrm>
          <a:prstGeom prst="line">
            <a:avLst/>
          </a:prstGeom>
          <a:ln w="22225">
            <a:solidFill>
              <a:srgbClr val="151F47">
                <a:alpha val="10000"/>
              </a:srgbClr>
            </a:solidFill>
            <a:miter lim="400000"/>
          </a:ln>
        </p:spPr>
        <p:txBody>
          <a:bodyPr lIns="45718" tIns="45718" rIns="45718" bIns="45718"/>
          <a:lstStyle/>
          <a:p>
            <a:pPr>
              <a:defRPr>
                <a:latin typeface="+mn-lt"/>
                <a:ea typeface="+mn-ea"/>
                <a:cs typeface="+mn-cs"/>
                <a:sym typeface="Calibri"/>
              </a:defRPr>
            </a:pPr>
          </a:p>
        </p:txBody>
      </p:sp>
      <p:pic>
        <p:nvPicPr>
          <p:cNvPr id="275" name="Picture 8" descr="Picture 8"/>
          <p:cNvPicPr>
            <a:picLocks noChangeAspect="1"/>
          </p:cNvPicPr>
          <p:nvPr/>
        </p:nvPicPr>
        <p:blipFill>
          <a:blip r:embed="rId2">
            <a:extLst/>
          </a:blip>
          <a:stretch>
            <a:fillRect/>
          </a:stretch>
        </p:blipFill>
        <p:spPr>
          <a:xfrm>
            <a:off x="19434384" y="238587"/>
            <a:ext cx="4704001" cy="1008001"/>
          </a:xfrm>
          <a:prstGeom prst="rect">
            <a:avLst/>
          </a:prstGeom>
          <a:ln w="12700">
            <a:miter lim="400000"/>
          </a:ln>
        </p:spPr>
      </p:pic>
      <p:sp>
        <p:nvSpPr>
          <p:cNvPr id="276" name="Title Text"/>
          <p:cNvSpPr txBox="1"/>
          <p:nvPr>
            <p:ph type="title"/>
          </p:nvPr>
        </p:nvSpPr>
        <p:spPr>
          <a:xfrm>
            <a:off x="787398" y="1465904"/>
            <a:ext cx="22860005" cy="861774"/>
          </a:xfrm>
          <a:prstGeom prst="rect">
            <a:avLst/>
          </a:prstGeom>
        </p:spPr>
        <p:txBody>
          <a:bodyPr lIns="45719" tIns="45719" rIns="45719" bIns="45719"/>
          <a:lstStyle>
            <a:lvl1pPr defTabSz="1828823">
              <a:defRPr b="1" sz="6400">
                <a:solidFill>
                  <a:srgbClr val="685BC7"/>
                </a:solidFill>
                <a:latin typeface="Arial"/>
                <a:ea typeface="Arial"/>
                <a:cs typeface="Arial"/>
                <a:sym typeface="Arial"/>
              </a:defRPr>
            </a:lvl1pPr>
          </a:lstStyle>
          <a:p>
            <a:pPr/>
            <a:r>
              <a:t>Title Text</a:t>
            </a:r>
          </a:p>
        </p:txBody>
      </p:sp>
      <p:sp>
        <p:nvSpPr>
          <p:cNvPr id="277" name="Body Level One…"/>
          <p:cNvSpPr txBox="1"/>
          <p:nvPr>
            <p:ph type="body" sz="quarter" idx="1"/>
          </p:nvPr>
        </p:nvSpPr>
        <p:spPr>
          <a:xfrm>
            <a:off x="809230" y="2532344"/>
            <a:ext cx="22863572" cy="738601"/>
          </a:xfrm>
          <a:prstGeom prst="rect">
            <a:avLst/>
          </a:prstGeom>
        </p:spPr>
        <p:txBody>
          <a:bodyPr lIns="0" tIns="0" rIns="0" bIns="0"/>
          <a:lstStyle>
            <a:lvl1pPr marL="0" indent="0" defTabSz="1828823">
              <a:buClrTx/>
              <a:buSzTx/>
              <a:buFontTx/>
              <a:buNone/>
              <a:defRPr sz="5300">
                <a:solidFill>
                  <a:srgbClr val="5F5F5F"/>
                </a:solidFill>
                <a:latin typeface="+mn-lt"/>
                <a:ea typeface="+mn-ea"/>
                <a:cs typeface="+mn-cs"/>
                <a:sym typeface="Calibri"/>
              </a:defRPr>
            </a:lvl1pPr>
            <a:lvl2pPr marL="1419242" indent="-504831" defTabSz="1828823">
              <a:buClrTx/>
              <a:buSzPct val="100000"/>
              <a:buFontTx/>
              <a:defRPr sz="5300">
                <a:solidFill>
                  <a:srgbClr val="5F5F5F"/>
                </a:solidFill>
                <a:latin typeface="+mn-lt"/>
                <a:ea typeface="+mn-ea"/>
                <a:cs typeface="+mn-cs"/>
                <a:sym typeface="Calibri"/>
              </a:defRPr>
            </a:lvl2pPr>
            <a:lvl3pPr marL="2434620" indent="-605797" defTabSz="1828823">
              <a:buClrTx/>
              <a:buSzPct val="100000"/>
              <a:buFontTx/>
              <a:defRPr sz="5300">
                <a:solidFill>
                  <a:srgbClr val="5F5F5F"/>
                </a:solidFill>
                <a:latin typeface="+mn-lt"/>
                <a:ea typeface="+mn-ea"/>
                <a:cs typeface="+mn-cs"/>
                <a:sym typeface="Calibri"/>
              </a:defRPr>
            </a:lvl3pPr>
            <a:lvl4pPr marL="3416342" indent="-673108" defTabSz="1828823">
              <a:buClrTx/>
              <a:buFontTx/>
              <a:defRPr sz="5300">
                <a:solidFill>
                  <a:srgbClr val="5F5F5F"/>
                </a:solidFill>
                <a:latin typeface="+mn-lt"/>
                <a:ea typeface="+mn-ea"/>
                <a:cs typeface="+mn-cs"/>
                <a:sym typeface="Calibri"/>
              </a:defRPr>
            </a:lvl4pPr>
            <a:lvl5pPr marL="4330754" indent="-673109" defTabSz="1828823">
              <a:buClrTx/>
              <a:buSzPct val="100000"/>
              <a:buFontTx/>
              <a:defRPr sz="5300">
                <a:solidFill>
                  <a:srgbClr val="5F5F5F"/>
                </a:solidFill>
                <a:latin typeface="+mn-lt"/>
                <a:ea typeface="+mn-ea"/>
                <a:cs typeface="+mn-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278" name="Slide Number"/>
          <p:cNvSpPr txBox="1"/>
          <p:nvPr>
            <p:ph type="sldNum" sz="quarter" idx="2"/>
          </p:nvPr>
        </p:nvSpPr>
        <p:spPr>
          <a:xfrm>
            <a:off x="11785600" y="12344400"/>
            <a:ext cx="5689600" cy="7366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spTree>
      <p:nvGrpSpPr>
        <p:cNvPr id="1" name=""/>
        <p:cNvGrpSpPr/>
        <p:nvPr/>
      </p:nvGrpSpPr>
      <p:grpSpPr>
        <a:xfrm>
          <a:off x="0" y="0"/>
          <a:ext cx="0" cy="0"/>
          <a:chOff x="0" y="0"/>
          <a:chExt cx="0" cy="0"/>
        </a:xfrm>
      </p:grpSpPr>
      <p:sp>
        <p:nvSpPr>
          <p:cNvPr id="285" name="Rectangle"/>
          <p:cNvSpPr/>
          <p:nvPr/>
        </p:nvSpPr>
        <p:spPr>
          <a:xfrm>
            <a:off x="2" y="13442951"/>
            <a:ext cx="24384001" cy="268604"/>
          </a:xfrm>
          <a:prstGeom prst="rect">
            <a:avLst/>
          </a:prstGeom>
          <a:solidFill>
            <a:srgbClr val="330372"/>
          </a:solidFill>
          <a:ln w="12700">
            <a:miter lim="400000"/>
          </a:ln>
        </p:spPr>
        <p:txBody>
          <a:bodyPr lIns="91436" tIns="91436" rIns="91436" bIns="91436" anchor="ctr"/>
          <a:lstStyle/>
          <a:p>
            <a:pPr>
              <a:defRPr b="0" sz="6000">
                <a:latin typeface="+mn-lt"/>
                <a:ea typeface="+mn-ea"/>
                <a:cs typeface="+mn-cs"/>
                <a:sym typeface="Calibri"/>
              </a:defRPr>
            </a:pPr>
          </a:p>
        </p:txBody>
      </p:sp>
      <p:sp>
        <p:nvSpPr>
          <p:cNvPr id="286" name="Line"/>
          <p:cNvSpPr/>
          <p:nvPr/>
        </p:nvSpPr>
        <p:spPr>
          <a:xfrm>
            <a:off x="1676400" y="695730"/>
            <a:ext cx="17280000" cy="1"/>
          </a:xfrm>
          <a:prstGeom prst="line">
            <a:avLst/>
          </a:prstGeom>
          <a:ln w="22225">
            <a:solidFill>
              <a:srgbClr val="151F47">
                <a:alpha val="10000"/>
              </a:srgbClr>
            </a:solidFill>
            <a:miter lim="400000"/>
          </a:ln>
        </p:spPr>
        <p:txBody>
          <a:bodyPr lIns="45718" tIns="45718" rIns="45718" bIns="45718"/>
          <a:lstStyle/>
          <a:p>
            <a:pPr>
              <a:defRPr>
                <a:latin typeface="+mn-lt"/>
                <a:ea typeface="+mn-ea"/>
                <a:cs typeface="+mn-cs"/>
                <a:sym typeface="Calibri"/>
              </a:defRPr>
            </a:pPr>
          </a:p>
        </p:txBody>
      </p:sp>
      <p:pic>
        <p:nvPicPr>
          <p:cNvPr id="287" name="Picture 8" descr="Picture 8"/>
          <p:cNvPicPr>
            <a:picLocks noChangeAspect="1"/>
          </p:cNvPicPr>
          <p:nvPr/>
        </p:nvPicPr>
        <p:blipFill>
          <a:blip r:embed="rId2">
            <a:extLst/>
          </a:blip>
          <a:stretch>
            <a:fillRect/>
          </a:stretch>
        </p:blipFill>
        <p:spPr>
          <a:xfrm>
            <a:off x="19434384" y="238587"/>
            <a:ext cx="4704001" cy="1008001"/>
          </a:xfrm>
          <a:prstGeom prst="rect">
            <a:avLst/>
          </a:prstGeom>
          <a:ln w="12700">
            <a:miter lim="400000"/>
          </a:ln>
        </p:spPr>
      </p:pic>
      <p:sp>
        <p:nvSpPr>
          <p:cNvPr id="288" name="Title Text"/>
          <p:cNvSpPr txBox="1"/>
          <p:nvPr>
            <p:ph type="title"/>
          </p:nvPr>
        </p:nvSpPr>
        <p:spPr>
          <a:xfrm>
            <a:off x="1676400" y="730251"/>
            <a:ext cx="21031200" cy="2651126"/>
          </a:xfrm>
          <a:prstGeom prst="rect">
            <a:avLst/>
          </a:prstGeom>
        </p:spPr>
        <p:txBody>
          <a:bodyPr lIns="45719" tIns="45719" rIns="45719" bIns="45719"/>
          <a:lstStyle>
            <a:lvl1pPr defTabSz="1828823">
              <a:defRPr b="1" sz="8500">
                <a:solidFill>
                  <a:srgbClr val="685BC7"/>
                </a:solidFill>
                <a:latin typeface="Arial"/>
                <a:ea typeface="Arial"/>
                <a:cs typeface="Arial"/>
                <a:sym typeface="Arial"/>
              </a:defRPr>
            </a:lvl1pPr>
          </a:lstStyle>
          <a:p>
            <a:pPr/>
            <a:r>
              <a:t>Title Text</a:t>
            </a:r>
          </a:p>
        </p:txBody>
      </p:sp>
      <p:sp>
        <p:nvSpPr>
          <p:cNvPr id="289" name="Slide Number"/>
          <p:cNvSpPr txBox="1"/>
          <p:nvPr>
            <p:ph type="sldNum" sz="quarter" idx="2"/>
          </p:nvPr>
        </p:nvSpPr>
        <p:spPr>
          <a:xfrm>
            <a:off x="22253713" y="12854306"/>
            <a:ext cx="453888" cy="447041"/>
          </a:xfrm>
          <a:prstGeom prst="rect">
            <a:avLst/>
          </a:prstGeom>
        </p:spPr>
        <p:txBody>
          <a:bodyPr lIns="45719" tIns="45719" rIns="45719" bIns="45719"/>
          <a:lstStyle>
            <a:lvl1pPr defTabSz="825500">
              <a:lnSpc>
                <a:spcPct val="90000"/>
              </a:lnSpc>
              <a:spcBef>
                <a:spcPts val="2400"/>
              </a:spcBef>
              <a:defRPr b="1" cap="all"/>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 Content">
    <p:spTree>
      <p:nvGrpSpPr>
        <p:cNvPr id="1" name=""/>
        <p:cNvGrpSpPr/>
        <p:nvPr/>
      </p:nvGrpSpPr>
      <p:grpSpPr>
        <a:xfrm>
          <a:off x="0" y="0"/>
          <a:ext cx="0" cy="0"/>
          <a:chOff x="0" y="0"/>
          <a:chExt cx="0" cy="0"/>
        </a:xfrm>
      </p:grpSpPr>
      <p:pic>
        <p:nvPicPr>
          <p:cNvPr id="36" name="Picture 7" descr="Picture 7"/>
          <p:cNvPicPr>
            <a:picLocks noChangeAspect="1"/>
          </p:cNvPicPr>
          <p:nvPr/>
        </p:nvPicPr>
        <p:blipFill>
          <a:blip r:embed="rId2">
            <a:extLst/>
          </a:blip>
          <a:stretch>
            <a:fillRect/>
          </a:stretch>
        </p:blipFill>
        <p:spPr>
          <a:xfrm>
            <a:off x="19495008" y="0"/>
            <a:ext cx="4888997" cy="1524000"/>
          </a:xfrm>
          <a:prstGeom prst="rect">
            <a:avLst/>
          </a:prstGeom>
          <a:ln w="12700">
            <a:miter lim="400000"/>
          </a:ln>
        </p:spPr>
      </p:pic>
      <p:sp>
        <p:nvSpPr>
          <p:cNvPr id="37" name="Title Text"/>
          <p:cNvSpPr txBox="1"/>
          <p:nvPr>
            <p:ph type="title"/>
          </p:nvPr>
        </p:nvSpPr>
        <p:spPr>
          <a:prstGeom prst="rect">
            <a:avLst/>
          </a:prstGeom>
        </p:spPr>
        <p:txBody>
          <a:bodyPr/>
          <a:lstStyle/>
          <a:p>
            <a:pPr/>
            <a:r>
              <a:t>Title Text</a:t>
            </a:r>
          </a:p>
        </p:txBody>
      </p:sp>
      <p:sp>
        <p:nvSpPr>
          <p:cNvPr id="38" name="Body Level One…"/>
          <p:cNvSpPr txBox="1"/>
          <p:nvPr>
            <p:ph type="body" sz="half" idx="1"/>
          </p:nvPr>
        </p:nvSpPr>
        <p:spPr>
          <a:xfrm>
            <a:off x="1676400" y="3651250"/>
            <a:ext cx="10363200" cy="8702676"/>
          </a:xfrm>
          <a:prstGeom prst="rect">
            <a:avLst/>
          </a:prstGeom>
        </p:spPr>
        <p:txBody>
          <a:bodyPr/>
          <a:lstStyle>
            <a:lvl1pPr>
              <a:defRPr>
                <a:latin typeface="Roboto Light"/>
                <a:ea typeface="Roboto Light"/>
                <a:cs typeface="Roboto Light"/>
                <a:sym typeface="Roboto Light"/>
              </a:defRPr>
            </a:lvl1pPr>
            <a:lvl3pPr marL="1574800" indent="-660400">
              <a:buClr>
                <a:srgbClr val="330072">
                  <a:alpha val="25350"/>
                </a:srgbClr>
              </a:buClr>
            </a:lvl3pPr>
            <a:lvl4pPr marL="2057400" indent="-685800"/>
          </a:lstStyle>
          <a:p>
            <a:pPr/>
            <a:r>
              <a:t>Body Level One</a:t>
            </a:r>
          </a:p>
          <a:p>
            <a:pPr lvl="1"/>
            <a:r>
              <a:t>Body Level Two</a:t>
            </a:r>
          </a:p>
          <a:p>
            <a:pPr lvl="2"/>
            <a:r>
              <a:t>Body Level Three</a:t>
            </a:r>
          </a:p>
          <a:p>
            <a:pPr lvl="3"/>
            <a:r>
              <a:t>Body Level Four</a:t>
            </a:r>
          </a:p>
          <a:p>
            <a:pPr lvl="4"/>
            <a:r>
              <a:t>Body Level Five</a:t>
            </a:r>
          </a:p>
        </p:txBody>
      </p:sp>
      <p:sp>
        <p:nvSpPr>
          <p:cNvPr id="39" name="Rectangle"/>
          <p:cNvSpPr/>
          <p:nvPr/>
        </p:nvSpPr>
        <p:spPr>
          <a:xfrm>
            <a:off x="-23702" y="13159139"/>
            <a:ext cx="24431404" cy="562810"/>
          </a:xfrm>
          <a:prstGeom prst="rect">
            <a:avLst/>
          </a:prstGeom>
          <a:solidFill>
            <a:srgbClr val="685BC7">
              <a:alpha val="50000"/>
            </a:srgbClr>
          </a:solidFill>
          <a:ln w="12700">
            <a:miter lim="400000"/>
          </a:ln>
        </p:spPr>
        <p:txBody>
          <a:bodyPr lIns="91436" tIns="91436" rIns="91436" bIns="91436" anchor="ct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mparison">
    <p:spTree>
      <p:nvGrpSpPr>
        <p:cNvPr id="1" name=""/>
        <p:cNvGrpSpPr/>
        <p:nvPr/>
      </p:nvGrpSpPr>
      <p:grpSpPr>
        <a:xfrm>
          <a:off x="0" y="0"/>
          <a:ext cx="0" cy="0"/>
          <a:chOff x="0" y="0"/>
          <a:chExt cx="0" cy="0"/>
        </a:xfrm>
      </p:grpSpPr>
      <p:pic>
        <p:nvPicPr>
          <p:cNvPr id="47" name="Picture 7" descr="Picture 7"/>
          <p:cNvPicPr>
            <a:picLocks noChangeAspect="1"/>
          </p:cNvPicPr>
          <p:nvPr/>
        </p:nvPicPr>
        <p:blipFill>
          <a:blip r:embed="rId2">
            <a:extLst/>
          </a:blip>
          <a:stretch>
            <a:fillRect/>
          </a:stretch>
        </p:blipFill>
        <p:spPr>
          <a:xfrm>
            <a:off x="19495008" y="0"/>
            <a:ext cx="4888997" cy="1524000"/>
          </a:xfrm>
          <a:prstGeom prst="rect">
            <a:avLst/>
          </a:prstGeom>
          <a:ln w="12700">
            <a:miter lim="400000"/>
          </a:ln>
        </p:spPr>
      </p:pic>
      <p:sp>
        <p:nvSpPr>
          <p:cNvPr id="48" name="Body Level One…"/>
          <p:cNvSpPr txBox="1"/>
          <p:nvPr>
            <p:ph type="body" sz="quarter" idx="1"/>
          </p:nvPr>
        </p:nvSpPr>
        <p:spPr>
          <a:xfrm>
            <a:off x="1679574" y="3362326"/>
            <a:ext cx="10315580" cy="1647829"/>
          </a:xfrm>
          <a:prstGeom prst="rect">
            <a:avLst/>
          </a:prstGeom>
        </p:spPr>
        <p:txBody>
          <a:bodyPr anchor="b"/>
          <a:lstStyle>
            <a:lvl1pPr marL="0" indent="0">
              <a:buClrTx/>
              <a:buSzTx/>
              <a:buFontTx/>
              <a:buNone/>
              <a:defRPr b="1" sz="4800"/>
            </a:lvl1pPr>
            <a:lvl2pPr marL="0" indent="0">
              <a:buClrTx/>
              <a:buSzTx/>
              <a:buFontTx/>
              <a:buNone/>
              <a:defRPr b="1" sz="4800">
                <a:latin typeface="Roboto"/>
                <a:ea typeface="Roboto"/>
                <a:cs typeface="Roboto"/>
                <a:sym typeface="Roboto"/>
              </a:defRPr>
            </a:lvl2pPr>
            <a:lvl3pPr marL="0" indent="0">
              <a:buClrTx/>
              <a:buSzTx/>
              <a:buFontTx/>
              <a:buNone/>
              <a:defRPr b="1" sz="4800">
                <a:latin typeface="Roboto"/>
                <a:ea typeface="Roboto"/>
                <a:cs typeface="Roboto"/>
                <a:sym typeface="Roboto"/>
              </a:defRPr>
            </a:lvl3pPr>
            <a:lvl4pPr marL="0" indent="0">
              <a:buClrTx/>
              <a:buSzTx/>
              <a:buFontTx/>
              <a:buNone/>
              <a:defRPr b="1" sz="4800">
                <a:latin typeface="Roboto"/>
                <a:ea typeface="Roboto"/>
                <a:cs typeface="Roboto"/>
                <a:sym typeface="Roboto"/>
              </a:defRPr>
            </a:lvl4pPr>
            <a:lvl5pPr marL="0" indent="0">
              <a:buClrTx/>
              <a:buSzTx/>
              <a:buFontTx/>
              <a:buNone/>
              <a:defRPr b="1" sz="4800">
                <a:latin typeface="Roboto"/>
                <a:ea typeface="Roboto"/>
                <a:cs typeface="Roboto"/>
                <a:sym typeface="Roboto"/>
              </a:defRPr>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12344400" y="3362326"/>
            <a:ext cx="10366376" cy="1647827"/>
          </a:xfrm>
          <a:prstGeom prst="rect">
            <a:avLst/>
          </a:prstGeom>
          <a:ln w="12700"/>
        </p:spPr>
        <p:txBody>
          <a:bodyPr anchor="b"/>
          <a:lstStyle/>
          <a:p>
            <a:pPr marL="457200" indent="-457200">
              <a:buClrTx/>
              <a:buSzPct val="100000"/>
              <a:defRPr sz="5600"/>
            </a:pPr>
          </a:p>
        </p:txBody>
      </p:sp>
      <p:sp>
        <p:nvSpPr>
          <p:cNvPr id="50" name="Title Text"/>
          <p:cNvSpPr txBox="1"/>
          <p:nvPr/>
        </p:nvSpPr>
        <p:spPr>
          <a:xfrm>
            <a:off x="1676400" y="730250"/>
            <a:ext cx="21031200" cy="2651126"/>
          </a:xfrm>
          <a:prstGeom prst="rect">
            <a:avLst/>
          </a:prstGeom>
          <a:ln w="25400">
            <a:miter lim="400000"/>
          </a:ln>
          <a:extLst>
            <a:ext uri="{C572A759-6A51-4108-AA02-DFA0A04FC94B}">
              <ma14:wrappingTextBoxFlag xmlns:ma14="http://schemas.microsoft.com/office/mac/drawingml/2011/main" val="1"/>
            </a:ext>
          </a:extLst>
        </p:spPr>
        <p:txBody>
          <a:bodyPr lIns="91436" tIns="91436" rIns="91436" bIns="91436" anchor="ctr">
            <a:normAutofit fontScale="100000" lnSpcReduction="0"/>
          </a:bodyPr>
          <a:lstStyle>
            <a:lvl1pPr defTabSz="1828800">
              <a:spcBef>
                <a:spcPts val="0"/>
              </a:spcBef>
              <a:defRPr b="0" cap="none" sz="9000">
                <a:solidFill>
                  <a:srgbClr val="330072"/>
                </a:solidFill>
                <a:latin typeface="Roboto Medium"/>
                <a:ea typeface="Roboto Medium"/>
                <a:cs typeface="Roboto Medium"/>
                <a:sym typeface="Roboto Medium"/>
              </a:defRPr>
            </a:lvl1pPr>
          </a:lstStyle>
          <a:p>
            <a:pPr/>
            <a:r>
              <a:t>Title Text</a:t>
            </a:r>
          </a:p>
        </p:txBody>
      </p:sp>
      <p:sp>
        <p:nvSpPr>
          <p:cNvPr id="51" name="Rectangle"/>
          <p:cNvSpPr/>
          <p:nvPr/>
        </p:nvSpPr>
        <p:spPr>
          <a:xfrm>
            <a:off x="-23702" y="13153093"/>
            <a:ext cx="24431404" cy="568856"/>
          </a:xfrm>
          <a:prstGeom prst="rect">
            <a:avLst/>
          </a:prstGeom>
          <a:solidFill>
            <a:srgbClr val="685BC7">
              <a:alpha val="50000"/>
            </a:srgbClr>
          </a:solidFill>
          <a:ln w="12700">
            <a:miter lim="400000"/>
          </a:ln>
        </p:spPr>
        <p:txBody>
          <a:bodyPr lIns="91436" tIns="91436" rIns="91436" bIns="91436" anchor="ct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5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9" name="Title Text"/>
          <p:cNvSpPr txBox="1"/>
          <p:nvPr>
            <p:ph type="title"/>
          </p:nvPr>
        </p:nvSpPr>
        <p:spPr>
          <a:prstGeom prst="rect">
            <a:avLst/>
          </a:prstGeom>
        </p:spPr>
        <p:txBody>
          <a:bodyPr/>
          <a:lstStyle/>
          <a:p>
            <a:pPr/>
            <a:r>
              <a:t>Title Text</a:t>
            </a:r>
          </a:p>
        </p:txBody>
      </p:sp>
      <p:sp>
        <p:nvSpPr>
          <p:cNvPr id="6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67" name="Title Text"/>
          <p:cNvSpPr txBox="1"/>
          <p:nvPr>
            <p:ph type="title"/>
          </p:nvPr>
        </p:nvSpPr>
        <p:spPr>
          <a:prstGeom prst="rect">
            <a:avLst/>
          </a:prstGeom>
        </p:spPr>
        <p:txBody>
          <a:bodyPr/>
          <a:lstStyle/>
          <a:p>
            <a:pPr/>
            <a:r>
              <a:t>Title Text</a:t>
            </a:r>
          </a:p>
        </p:txBody>
      </p:sp>
      <p:sp>
        <p:nvSpPr>
          <p:cNvPr id="68"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6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Vertical Text">
    <p:spTree>
      <p:nvGrpSpPr>
        <p:cNvPr id="1" name=""/>
        <p:cNvGrpSpPr/>
        <p:nvPr/>
      </p:nvGrpSpPr>
      <p:grpSpPr>
        <a:xfrm>
          <a:off x="0" y="0"/>
          <a:ext cx="0" cy="0"/>
          <a:chOff x="0" y="0"/>
          <a:chExt cx="0" cy="0"/>
        </a:xfrm>
      </p:grpSpPr>
      <p:sp>
        <p:nvSpPr>
          <p:cNvPr id="76" name="Title Text"/>
          <p:cNvSpPr txBox="1"/>
          <p:nvPr>
            <p:ph type="title"/>
          </p:nvPr>
        </p:nvSpPr>
        <p:spPr>
          <a:prstGeom prst="rect">
            <a:avLst/>
          </a:prstGeom>
        </p:spPr>
        <p:txBody>
          <a:bodyPr/>
          <a:lstStyle/>
          <a:p>
            <a:pPr/>
            <a:r>
              <a:t>Title Text</a:t>
            </a:r>
          </a:p>
        </p:txBody>
      </p:sp>
      <p:sp>
        <p:nvSpPr>
          <p:cNvPr id="77" name="Body Level One…"/>
          <p:cNvSpPr txBox="1"/>
          <p:nvPr>
            <p:ph type="body" idx="1"/>
          </p:nvPr>
        </p:nvSpPr>
        <p:spPr>
          <a:prstGeom prst="rect">
            <a:avLst/>
          </a:prstGeom>
        </p:spPr>
        <p:txBody>
          <a:bodyPr/>
          <a:lstStyle>
            <a:lvl1pPr marL="533399" indent="-533399"/>
            <a:lvl3pPr>
              <a:buClr>
                <a:srgbClr val="330072">
                  <a:alpha val="24381"/>
                </a:srgbClr>
              </a:buClr>
            </a:lvl3pPr>
          </a:lstStyle>
          <a:p>
            <a:pPr/>
            <a:r>
              <a:t>Body Level One</a:t>
            </a:r>
          </a:p>
          <a:p>
            <a:pPr lvl="1"/>
            <a:r>
              <a:t>Body Level Two</a:t>
            </a:r>
          </a:p>
          <a:p>
            <a:pPr lvl="2"/>
            <a:r>
              <a:t>Body Level Three</a:t>
            </a:r>
          </a:p>
          <a:p>
            <a:pPr lvl="3"/>
            <a:r>
              <a:t>Body Level Four</a:t>
            </a:r>
          </a:p>
          <a:p>
            <a:pPr lvl="4"/>
            <a:r>
              <a:t>Body Level Five</a:t>
            </a:r>
          </a:p>
        </p:txBody>
      </p:sp>
      <p:sp>
        <p:nvSpPr>
          <p:cNvPr id="7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85" name="Picture 7" descr="Picture 7"/>
          <p:cNvPicPr>
            <a:picLocks noChangeAspect="1"/>
          </p:cNvPicPr>
          <p:nvPr/>
        </p:nvPicPr>
        <p:blipFill>
          <a:blip r:embed="rId2">
            <a:extLst/>
          </a:blip>
          <a:stretch>
            <a:fillRect/>
          </a:stretch>
        </p:blipFill>
        <p:spPr>
          <a:xfrm>
            <a:off x="19495008" y="0"/>
            <a:ext cx="4888997" cy="1524000"/>
          </a:xfrm>
          <a:prstGeom prst="rect">
            <a:avLst/>
          </a:prstGeom>
          <a:ln w="12700">
            <a:miter lim="400000"/>
          </a:ln>
        </p:spPr>
      </p:pic>
      <p:sp>
        <p:nvSpPr>
          <p:cNvPr id="86" name="Rectangle"/>
          <p:cNvSpPr/>
          <p:nvPr/>
        </p:nvSpPr>
        <p:spPr>
          <a:xfrm>
            <a:off x="-23702" y="13153093"/>
            <a:ext cx="24431404" cy="568856"/>
          </a:xfrm>
          <a:prstGeom prst="rect">
            <a:avLst/>
          </a:prstGeom>
          <a:solidFill>
            <a:srgbClr val="685BC7">
              <a:alpha val="50000"/>
            </a:srgbClr>
          </a:solidFill>
          <a:ln w="12700">
            <a:miter lim="400000"/>
          </a:ln>
        </p:spPr>
        <p:txBody>
          <a:bodyPr lIns="91436" tIns="91436" rIns="91436" bIns="91436" anchor="ct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8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Caption">
    <p:spTree>
      <p:nvGrpSpPr>
        <p:cNvPr id="1" name=""/>
        <p:cNvGrpSpPr/>
        <p:nvPr/>
      </p:nvGrpSpPr>
      <p:grpSpPr>
        <a:xfrm>
          <a:off x="0" y="0"/>
          <a:ext cx="0" cy="0"/>
          <a:chOff x="0" y="0"/>
          <a:chExt cx="0" cy="0"/>
        </a:xfrm>
      </p:grpSpPr>
      <p:pic>
        <p:nvPicPr>
          <p:cNvPr id="94" name="Picture 7" descr="Picture 7"/>
          <p:cNvPicPr>
            <a:picLocks noChangeAspect="1"/>
          </p:cNvPicPr>
          <p:nvPr/>
        </p:nvPicPr>
        <p:blipFill>
          <a:blip r:embed="rId2">
            <a:extLst/>
          </a:blip>
          <a:stretch>
            <a:fillRect/>
          </a:stretch>
        </p:blipFill>
        <p:spPr>
          <a:xfrm>
            <a:off x="19495008" y="0"/>
            <a:ext cx="4888997" cy="1524000"/>
          </a:xfrm>
          <a:prstGeom prst="rect">
            <a:avLst/>
          </a:prstGeom>
          <a:ln w="12700">
            <a:miter lim="400000"/>
          </a:ln>
        </p:spPr>
      </p:pic>
      <p:sp>
        <p:nvSpPr>
          <p:cNvPr id="95" name="Title Text"/>
          <p:cNvSpPr txBox="1"/>
          <p:nvPr>
            <p:ph type="title"/>
          </p:nvPr>
        </p:nvSpPr>
        <p:spPr>
          <a:xfrm>
            <a:off x="1679574" y="914400"/>
            <a:ext cx="7864480" cy="3200400"/>
          </a:xfrm>
          <a:prstGeom prst="rect">
            <a:avLst/>
          </a:prstGeom>
        </p:spPr>
        <p:txBody>
          <a:bodyPr anchor="b"/>
          <a:lstStyle>
            <a:lvl1pPr>
              <a:defRPr sz="7000"/>
            </a:lvl1pPr>
          </a:lstStyle>
          <a:p>
            <a:pPr/>
            <a:r>
              <a:t>Title Text</a:t>
            </a:r>
          </a:p>
        </p:txBody>
      </p:sp>
      <p:sp>
        <p:nvSpPr>
          <p:cNvPr id="96" name="Body Level One…"/>
          <p:cNvSpPr txBox="1"/>
          <p:nvPr>
            <p:ph type="body" sz="half" idx="1"/>
          </p:nvPr>
        </p:nvSpPr>
        <p:spPr>
          <a:xfrm>
            <a:off x="10366374" y="1974850"/>
            <a:ext cx="12344405" cy="9747250"/>
          </a:xfrm>
          <a:prstGeom prst="rect">
            <a:avLst/>
          </a:prstGeom>
        </p:spPr>
        <p:txBody>
          <a:bodyPr/>
          <a:lstStyle>
            <a:lvl3pPr marL="1524000" indent="-609600">
              <a:buClr>
                <a:srgbClr val="330072">
                  <a:alpha val="24743"/>
                </a:srgbClr>
              </a:buClr>
              <a:defRPr sz="5000"/>
            </a:lvl3pPr>
            <a:lvl4pPr marL="2103120" indent="-731520">
              <a:defRPr>
                <a:latin typeface="Roboto"/>
                <a:ea typeface="Roboto"/>
                <a:cs typeface="Roboto"/>
                <a:sym typeface="Roboto"/>
              </a:defRPr>
            </a:lvl4pPr>
            <a:lvl5pPr marL="2560320" indent="-731520">
              <a:defRPr>
                <a:latin typeface="Roboto"/>
                <a:ea typeface="Roboto"/>
                <a:cs typeface="Roboto"/>
                <a:sym typeface="Roboto"/>
              </a:defRPr>
            </a:lvl5pPr>
          </a:lstStyle>
          <a:p>
            <a:pPr/>
            <a:r>
              <a:t>Body Level One</a:t>
            </a:r>
          </a:p>
          <a:p>
            <a:pPr lvl="1"/>
            <a:r>
              <a:t>Body Level Two</a:t>
            </a:r>
          </a:p>
          <a:p>
            <a:pPr lvl="2"/>
            <a:r>
              <a:t>Body Level Three</a:t>
            </a:r>
          </a:p>
          <a:p>
            <a:pPr lvl="3"/>
            <a:r>
              <a:t>Body Level Four</a:t>
            </a:r>
          </a:p>
          <a:p>
            <a:pPr lvl="4"/>
            <a:r>
              <a:t>Body Level Five</a:t>
            </a:r>
          </a:p>
        </p:txBody>
      </p:sp>
      <p:sp>
        <p:nvSpPr>
          <p:cNvPr id="97" name="Text Placeholder 3"/>
          <p:cNvSpPr/>
          <p:nvPr>
            <p:ph type="body" sz="quarter" idx="21"/>
          </p:nvPr>
        </p:nvSpPr>
        <p:spPr>
          <a:xfrm>
            <a:off x="1679574" y="4114800"/>
            <a:ext cx="7864476" cy="7623176"/>
          </a:xfrm>
          <a:prstGeom prst="rect">
            <a:avLst/>
          </a:prstGeom>
          <a:ln w="12700"/>
        </p:spPr>
        <p:txBody>
          <a:bodyPr/>
          <a:lstStyle/>
          <a:p>
            <a:pPr marL="457199" indent="-457199">
              <a:buClrTx/>
              <a:buSzPct val="100000"/>
            </a:pPr>
          </a:p>
        </p:txBody>
      </p:sp>
      <p:sp>
        <p:nvSpPr>
          <p:cNvPr id="98" name="Rectangle"/>
          <p:cNvSpPr/>
          <p:nvPr/>
        </p:nvSpPr>
        <p:spPr>
          <a:xfrm>
            <a:off x="-23702" y="13153093"/>
            <a:ext cx="24431404" cy="568856"/>
          </a:xfrm>
          <a:prstGeom prst="rect">
            <a:avLst/>
          </a:prstGeom>
          <a:solidFill>
            <a:srgbClr val="685BC7">
              <a:alpha val="50000"/>
            </a:srgbClr>
          </a:solidFill>
          <a:ln w="12700">
            <a:miter lim="400000"/>
          </a:ln>
        </p:spPr>
        <p:txBody>
          <a:bodyPr lIns="91436" tIns="91436" rIns="91436" bIns="91436" anchor="ct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 Id="rId19" Type="http://schemas.openxmlformats.org/officeDocument/2006/relationships/slideLayout" Target="../slideLayouts/slideLayout17.xml"/><Relationship Id="rId20" Type="http://schemas.openxmlformats.org/officeDocument/2006/relationships/slideLayout" Target="../slideLayouts/slideLayout18.xml"/><Relationship Id="rId21" Type="http://schemas.openxmlformats.org/officeDocument/2006/relationships/slideLayout" Target="../slideLayouts/slideLayout19.xml"/><Relationship Id="rId22" Type="http://schemas.openxmlformats.org/officeDocument/2006/relationships/slideLayout" Target="../slideLayouts/slideLayout20.xml"/><Relationship Id="rId23" Type="http://schemas.openxmlformats.org/officeDocument/2006/relationships/slideLayout" Target="../slideLayouts/slideLayout21.xml"/><Relationship Id="rId24" Type="http://schemas.openxmlformats.org/officeDocument/2006/relationships/slideLayout" Target="../slideLayouts/slideLayout22.xml"/><Relationship Id="rId25" Type="http://schemas.openxmlformats.org/officeDocument/2006/relationships/slideLayout" Target="../slideLayouts/slideLayout23.xml"/><Relationship Id="rId26" Type="http://schemas.openxmlformats.org/officeDocument/2006/relationships/slideLayout" Target="../slideLayouts/slideLayout24.xml"/><Relationship Id="rId27" Type="http://schemas.openxmlformats.org/officeDocument/2006/relationships/slideLayout" Target="../slideLayouts/slideLayout25.xml"/><Relationship Id="rId28"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Picture 7" descr="Picture 7"/>
          <p:cNvPicPr>
            <a:picLocks noChangeAspect="1"/>
          </p:cNvPicPr>
          <p:nvPr/>
        </p:nvPicPr>
        <p:blipFill>
          <a:blip r:embed="rId2">
            <a:extLst/>
          </a:blip>
          <a:stretch>
            <a:fillRect/>
          </a:stretch>
        </p:blipFill>
        <p:spPr>
          <a:xfrm>
            <a:off x="19495008" y="0"/>
            <a:ext cx="4888997" cy="1524000"/>
          </a:xfrm>
          <a:prstGeom prst="rect">
            <a:avLst/>
          </a:prstGeom>
          <a:ln w="12700">
            <a:miter lim="400000"/>
          </a:ln>
        </p:spPr>
      </p:pic>
      <p:sp>
        <p:nvSpPr>
          <p:cNvPr id="3" name="Title Text"/>
          <p:cNvSpPr txBox="1"/>
          <p:nvPr>
            <p:ph type="title"/>
          </p:nvPr>
        </p:nvSpPr>
        <p:spPr>
          <a:xfrm>
            <a:off x="1676400" y="730250"/>
            <a:ext cx="21031200" cy="2651126"/>
          </a:xfrm>
          <a:prstGeom prst="rect">
            <a:avLst/>
          </a:prstGeom>
          <a:ln w="25400">
            <a:miter lim="400000"/>
          </a:ln>
          <a:extLst>
            <a:ext uri="{C572A759-6A51-4108-AA02-DFA0A04FC94B}">
              <ma14:wrappingTextBoxFlag xmlns:ma14="http://schemas.microsoft.com/office/mac/drawingml/2011/main" val="1"/>
            </a:ext>
          </a:extLst>
        </p:spPr>
        <p:txBody>
          <a:bodyPr lIns="91436" tIns="91436" rIns="91436" bIns="91436" anchor="ctr">
            <a:normAutofit fontScale="100000" lnSpcReduction="0"/>
          </a:bodyPr>
          <a:lstStyle/>
          <a:p>
            <a:pPr/>
            <a:r>
              <a:t>Title Text</a:t>
            </a:r>
          </a:p>
        </p:txBody>
      </p:sp>
      <p:sp>
        <p:nvSpPr>
          <p:cNvPr id="4" name="Body Level One…"/>
          <p:cNvSpPr txBox="1"/>
          <p:nvPr>
            <p:ph type="body" idx="1"/>
          </p:nvPr>
        </p:nvSpPr>
        <p:spPr>
          <a:xfrm>
            <a:off x="1676400" y="3651250"/>
            <a:ext cx="21031200" cy="8702676"/>
          </a:xfrm>
          <a:prstGeom prst="rect">
            <a:avLst/>
          </a:prstGeom>
          <a:ln w="25400">
            <a:miter lim="400000"/>
          </a:ln>
          <a:extLst>
            <a:ext uri="{C572A759-6A51-4108-AA02-DFA0A04FC94B}">
              <ma14:wrappingTextBoxFlag xmlns:ma14="http://schemas.microsoft.com/office/mac/drawingml/2011/main" val="1"/>
            </a:ext>
          </a:extLst>
        </p:spPr>
        <p:txBody>
          <a:bodyPr lIns="91436" tIns="91436" rIns="91436" bIns="91436">
            <a:normAutofit fontScale="100000" lnSpcReduction="0"/>
          </a:bodyPr>
          <a:lstStyle>
            <a:lvl2pPr marL="990600" indent="-533400">
              <a:buClr>
                <a:srgbClr val="330072">
                  <a:alpha val="50000"/>
                </a:srgbClr>
              </a:buClr>
              <a:buSzPct val="120000"/>
              <a:defRPr>
                <a:latin typeface="Roboto Light"/>
                <a:ea typeface="Roboto Light"/>
                <a:cs typeface="Roboto Light"/>
                <a:sym typeface="Roboto Light"/>
              </a:defRPr>
            </a:lvl2pPr>
            <a:lvl3pPr marL="1676400" indent="-762000">
              <a:buClr>
                <a:srgbClr val="330072">
                  <a:alpha val="24957"/>
                </a:srgbClr>
              </a:buClr>
              <a:buSzPct val="120000"/>
              <a:defRPr>
                <a:latin typeface="Roboto Light"/>
                <a:ea typeface="Roboto Light"/>
                <a:cs typeface="Roboto Light"/>
                <a:sym typeface="Roboto Light"/>
              </a:defRPr>
            </a:lvl3pPr>
            <a:lvl4pPr marL="2006600" indent="-635000">
              <a:buClr>
                <a:srgbClr val="330072">
                  <a:alpha val="50000"/>
                </a:srgbClr>
              </a:buClr>
              <a:buSzPct val="100000"/>
              <a:defRPr sz="4500">
                <a:latin typeface="Roboto Light"/>
                <a:ea typeface="Roboto Light"/>
                <a:cs typeface="Roboto Light"/>
                <a:sym typeface="Roboto Light"/>
              </a:defRPr>
            </a:lvl4pPr>
            <a:lvl5pPr marL="2514600" indent="-685800">
              <a:buClr>
                <a:srgbClr val="330072">
                  <a:alpha val="50000"/>
                </a:srgbClr>
              </a:buClr>
              <a:buSzPct val="90000"/>
              <a:defRPr sz="4500">
                <a:latin typeface="Roboto Light"/>
                <a:ea typeface="Roboto Light"/>
                <a:cs typeface="Roboto Light"/>
                <a:sym typeface="Roboto Light"/>
              </a:defRPr>
            </a:lvl5pPr>
          </a:lstStyle>
          <a:p>
            <a:pPr/>
            <a:r>
              <a:t>Body Level One</a:t>
            </a:r>
          </a:p>
          <a:p>
            <a:pPr lvl="1"/>
            <a:r>
              <a:t>Body Level Two</a:t>
            </a:r>
          </a:p>
          <a:p>
            <a:pPr lvl="2"/>
            <a:r>
              <a:t>Body Level Three</a:t>
            </a:r>
          </a:p>
          <a:p>
            <a:pPr lvl="3"/>
            <a:r>
              <a:t>Body Level Four</a:t>
            </a:r>
          </a:p>
          <a:p>
            <a:pPr lvl="4"/>
            <a:r>
              <a:t>Body Level Five</a:t>
            </a:r>
          </a:p>
        </p:txBody>
      </p:sp>
      <p:sp>
        <p:nvSpPr>
          <p:cNvPr id="5" name="Rectangle"/>
          <p:cNvSpPr/>
          <p:nvPr/>
        </p:nvSpPr>
        <p:spPr>
          <a:xfrm>
            <a:off x="-23702" y="13511446"/>
            <a:ext cx="24431404" cy="203438"/>
          </a:xfrm>
          <a:prstGeom prst="rect">
            <a:avLst/>
          </a:prstGeom>
          <a:solidFill>
            <a:srgbClr val="330072"/>
          </a:solidFill>
          <a:ln w="12700">
            <a:miter lim="400000"/>
          </a:ln>
        </p:spPr>
        <p:txBody>
          <a:bodyPr lIns="91436" tIns="91436" rIns="91436" bIns="91436" anchor="ct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6" name="Slide Number"/>
          <p:cNvSpPr txBox="1"/>
          <p:nvPr>
            <p:ph type="sldNum" sz="quarter" idx="2"/>
          </p:nvPr>
        </p:nvSpPr>
        <p:spPr>
          <a:xfrm>
            <a:off x="22172999" y="12802239"/>
            <a:ext cx="534603" cy="551173"/>
          </a:xfrm>
          <a:prstGeom prst="rect">
            <a:avLst/>
          </a:prstGeom>
          <a:ln w="25400">
            <a:miter lim="400000"/>
          </a:ln>
        </p:spPr>
        <p:txBody>
          <a:bodyPr wrap="none" lIns="91436" tIns="91436" rIns="91436" bIns="91436" anchor="ctr">
            <a:spAutoFit/>
          </a:bodyPr>
          <a:lstStyle>
            <a:lvl1pPr algn="r" defTabSz="1828800">
              <a:lnSpc>
                <a:spcPct val="100000"/>
              </a:lnSpc>
              <a:spcBef>
                <a:spcPts val="0"/>
              </a:spcBef>
              <a:defRPr b="0" cap="none" sz="2400">
                <a:solidFill>
                  <a:srgbClr val="888888"/>
                </a:solidFill>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Lst>
  <p:transition xmlns:p14="http://schemas.microsoft.com/office/powerpoint/2010/main" spd="med" advClick="1"/>
  <p:txStyles>
    <p:titleStyle>
      <a:lvl1pPr marL="0" marR="0" indent="0" algn="l" defTabSz="1828800" rtl="0" latinLnBrk="0">
        <a:lnSpc>
          <a:spcPct val="90000"/>
        </a:lnSpc>
        <a:spcBef>
          <a:spcPts val="0"/>
        </a:spcBef>
        <a:spcAft>
          <a:spcPts val="0"/>
        </a:spcAft>
        <a:buClrTx/>
        <a:buSzTx/>
        <a:buFontTx/>
        <a:buNone/>
        <a:tabLst/>
        <a:defRPr b="0" baseline="0" cap="none" i="0" spc="0" strike="noStrike" sz="9000" u="none">
          <a:solidFill>
            <a:srgbClr val="330072"/>
          </a:solidFill>
          <a:uFillTx/>
          <a:latin typeface="Roboto Medium"/>
          <a:ea typeface="Roboto Medium"/>
          <a:cs typeface="Roboto Medium"/>
          <a:sym typeface="Roboto Medium"/>
        </a:defRPr>
      </a:lvl1pPr>
      <a:lvl2pPr marL="0" marR="0" indent="0" algn="l" defTabSz="1828800" rtl="0" latinLnBrk="0">
        <a:lnSpc>
          <a:spcPct val="90000"/>
        </a:lnSpc>
        <a:spcBef>
          <a:spcPts val="0"/>
        </a:spcBef>
        <a:spcAft>
          <a:spcPts val="0"/>
        </a:spcAft>
        <a:buClrTx/>
        <a:buSzTx/>
        <a:buFontTx/>
        <a:buNone/>
        <a:tabLst/>
        <a:defRPr b="0" baseline="0" cap="none" i="0" spc="0" strike="noStrike" sz="9000" u="none">
          <a:solidFill>
            <a:srgbClr val="330072"/>
          </a:solidFill>
          <a:uFillTx/>
          <a:latin typeface="Roboto Medium"/>
          <a:ea typeface="Roboto Medium"/>
          <a:cs typeface="Roboto Medium"/>
          <a:sym typeface="Roboto Medium"/>
        </a:defRPr>
      </a:lvl2pPr>
      <a:lvl3pPr marL="0" marR="0" indent="0" algn="l" defTabSz="1828800" rtl="0" latinLnBrk="0">
        <a:lnSpc>
          <a:spcPct val="90000"/>
        </a:lnSpc>
        <a:spcBef>
          <a:spcPts val="0"/>
        </a:spcBef>
        <a:spcAft>
          <a:spcPts val="0"/>
        </a:spcAft>
        <a:buClrTx/>
        <a:buSzTx/>
        <a:buFontTx/>
        <a:buNone/>
        <a:tabLst/>
        <a:defRPr b="0" baseline="0" cap="none" i="0" spc="0" strike="noStrike" sz="9000" u="none">
          <a:solidFill>
            <a:srgbClr val="330072"/>
          </a:solidFill>
          <a:uFillTx/>
          <a:latin typeface="Roboto Medium"/>
          <a:ea typeface="Roboto Medium"/>
          <a:cs typeface="Roboto Medium"/>
          <a:sym typeface="Roboto Medium"/>
        </a:defRPr>
      </a:lvl3pPr>
      <a:lvl4pPr marL="0" marR="0" indent="0" algn="l" defTabSz="1828800" rtl="0" latinLnBrk="0">
        <a:lnSpc>
          <a:spcPct val="90000"/>
        </a:lnSpc>
        <a:spcBef>
          <a:spcPts val="0"/>
        </a:spcBef>
        <a:spcAft>
          <a:spcPts val="0"/>
        </a:spcAft>
        <a:buClrTx/>
        <a:buSzTx/>
        <a:buFontTx/>
        <a:buNone/>
        <a:tabLst/>
        <a:defRPr b="0" baseline="0" cap="none" i="0" spc="0" strike="noStrike" sz="9000" u="none">
          <a:solidFill>
            <a:srgbClr val="330072"/>
          </a:solidFill>
          <a:uFillTx/>
          <a:latin typeface="Roboto Medium"/>
          <a:ea typeface="Roboto Medium"/>
          <a:cs typeface="Roboto Medium"/>
          <a:sym typeface="Roboto Medium"/>
        </a:defRPr>
      </a:lvl4pPr>
      <a:lvl5pPr marL="0" marR="0" indent="0" algn="l" defTabSz="1828800" rtl="0" latinLnBrk="0">
        <a:lnSpc>
          <a:spcPct val="90000"/>
        </a:lnSpc>
        <a:spcBef>
          <a:spcPts val="0"/>
        </a:spcBef>
        <a:spcAft>
          <a:spcPts val="0"/>
        </a:spcAft>
        <a:buClrTx/>
        <a:buSzTx/>
        <a:buFontTx/>
        <a:buNone/>
        <a:tabLst/>
        <a:defRPr b="0" baseline="0" cap="none" i="0" spc="0" strike="noStrike" sz="9000" u="none">
          <a:solidFill>
            <a:srgbClr val="330072"/>
          </a:solidFill>
          <a:uFillTx/>
          <a:latin typeface="Roboto Medium"/>
          <a:ea typeface="Roboto Medium"/>
          <a:cs typeface="Roboto Medium"/>
          <a:sym typeface="Roboto Medium"/>
        </a:defRPr>
      </a:lvl5pPr>
      <a:lvl6pPr marL="0" marR="0" indent="0" algn="l" defTabSz="1828800" rtl="0" latinLnBrk="0">
        <a:lnSpc>
          <a:spcPct val="90000"/>
        </a:lnSpc>
        <a:spcBef>
          <a:spcPts val="0"/>
        </a:spcBef>
        <a:spcAft>
          <a:spcPts val="0"/>
        </a:spcAft>
        <a:buClrTx/>
        <a:buSzTx/>
        <a:buFontTx/>
        <a:buNone/>
        <a:tabLst/>
        <a:defRPr b="0" baseline="0" cap="none" i="0" spc="0" strike="noStrike" sz="9000" u="none">
          <a:solidFill>
            <a:srgbClr val="330072"/>
          </a:solidFill>
          <a:uFillTx/>
          <a:latin typeface="Roboto Medium"/>
          <a:ea typeface="Roboto Medium"/>
          <a:cs typeface="Roboto Medium"/>
          <a:sym typeface="Roboto Medium"/>
        </a:defRPr>
      </a:lvl6pPr>
      <a:lvl7pPr marL="0" marR="0" indent="0" algn="l" defTabSz="1828800" rtl="0" latinLnBrk="0">
        <a:lnSpc>
          <a:spcPct val="90000"/>
        </a:lnSpc>
        <a:spcBef>
          <a:spcPts val="0"/>
        </a:spcBef>
        <a:spcAft>
          <a:spcPts val="0"/>
        </a:spcAft>
        <a:buClrTx/>
        <a:buSzTx/>
        <a:buFontTx/>
        <a:buNone/>
        <a:tabLst/>
        <a:defRPr b="0" baseline="0" cap="none" i="0" spc="0" strike="noStrike" sz="9000" u="none">
          <a:solidFill>
            <a:srgbClr val="330072"/>
          </a:solidFill>
          <a:uFillTx/>
          <a:latin typeface="Roboto Medium"/>
          <a:ea typeface="Roboto Medium"/>
          <a:cs typeface="Roboto Medium"/>
          <a:sym typeface="Roboto Medium"/>
        </a:defRPr>
      </a:lvl7pPr>
      <a:lvl8pPr marL="0" marR="0" indent="0" algn="l" defTabSz="1828800" rtl="0" latinLnBrk="0">
        <a:lnSpc>
          <a:spcPct val="90000"/>
        </a:lnSpc>
        <a:spcBef>
          <a:spcPts val="0"/>
        </a:spcBef>
        <a:spcAft>
          <a:spcPts val="0"/>
        </a:spcAft>
        <a:buClrTx/>
        <a:buSzTx/>
        <a:buFontTx/>
        <a:buNone/>
        <a:tabLst/>
        <a:defRPr b="0" baseline="0" cap="none" i="0" spc="0" strike="noStrike" sz="9000" u="none">
          <a:solidFill>
            <a:srgbClr val="330072"/>
          </a:solidFill>
          <a:uFillTx/>
          <a:latin typeface="Roboto Medium"/>
          <a:ea typeface="Roboto Medium"/>
          <a:cs typeface="Roboto Medium"/>
          <a:sym typeface="Roboto Medium"/>
        </a:defRPr>
      </a:lvl8pPr>
      <a:lvl9pPr marL="0" marR="0" indent="0" algn="l" defTabSz="1828800" rtl="0" latinLnBrk="0">
        <a:lnSpc>
          <a:spcPct val="90000"/>
        </a:lnSpc>
        <a:spcBef>
          <a:spcPts val="0"/>
        </a:spcBef>
        <a:spcAft>
          <a:spcPts val="0"/>
        </a:spcAft>
        <a:buClrTx/>
        <a:buSzTx/>
        <a:buFontTx/>
        <a:buNone/>
        <a:tabLst/>
        <a:defRPr b="0" baseline="0" cap="none" i="0" spc="0" strike="noStrike" sz="9000" u="none">
          <a:solidFill>
            <a:srgbClr val="330072"/>
          </a:solidFill>
          <a:uFillTx/>
          <a:latin typeface="Roboto Medium"/>
          <a:ea typeface="Roboto Medium"/>
          <a:cs typeface="Roboto Medium"/>
          <a:sym typeface="Roboto Medium"/>
        </a:defRPr>
      </a:lvl9pPr>
    </p:titleStyle>
    <p:bodyStyle>
      <a:lvl1pPr marL="533400" marR="0" indent="-533400" algn="l" defTabSz="1828800" latinLnBrk="0">
        <a:lnSpc>
          <a:spcPct val="90000"/>
        </a:lnSpc>
        <a:spcBef>
          <a:spcPts val="2000"/>
        </a:spcBef>
        <a:spcAft>
          <a:spcPts val="0"/>
        </a:spcAft>
        <a:buClr>
          <a:srgbClr val="330072"/>
        </a:buClr>
        <a:buSzPct val="120000"/>
        <a:buFont typeface="Arial"/>
        <a:buChar char="•"/>
        <a:tabLst/>
        <a:defRPr b="0" baseline="0" cap="none" i="0" spc="0" strike="noStrike" sz="6000" u="none">
          <a:solidFill>
            <a:srgbClr val="000000"/>
          </a:solidFill>
          <a:uFillTx/>
          <a:latin typeface="Roboto"/>
          <a:ea typeface="Roboto"/>
          <a:cs typeface="Roboto"/>
          <a:sym typeface="Roboto"/>
        </a:defRPr>
      </a:lvl1pPr>
      <a:lvl2pPr marL="1028700" marR="0" indent="-571500" algn="l" defTabSz="1828800" latinLnBrk="0">
        <a:lnSpc>
          <a:spcPct val="90000"/>
        </a:lnSpc>
        <a:spcBef>
          <a:spcPts val="2000"/>
        </a:spcBef>
        <a:spcAft>
          <a:spcPts val="0"/>
        </a:spcAft>
        <a:buClr>
          <a:srgbClr val="330072"/>
        </a:buClr>
        <a:buSzPct val="100000"/>
        <a:buFont typeface="Arial"/>
        <a:buChar char="•"/>
        <a:tabLst/>
        <a:defRPr b="0" baseline="0" cap="none" i="0" spc="0" strike="noStrike" sz="6000" u="none">
          <a:solidFill>
            <a:srgbClr val="000000"/>
          </a:solidFill>
          <a:uFillTx/>
          <a:latin typeface="Roboto"/>
          <a:ea typeface="Roboto"/>
          <a:cs typeface="Roboto"/>
          <a:sym typeface="Roboto"/>
        </a:defRPr>
      </a:lvl2pPr>
      <a:lvl3pPr marL="1600195" marR="0" indent="-685795" algn="l" defTabSz="1828800" latinLnBrk="0">
        <a:lnSpc>
          <a:spcPct val="90000"/>
        </a:lnSpc>
        <a:spcBef>
          <a:spcPts val="2000"/>
        </a:spcBef>
        <a:spcAft>
          <a:spcPts val="0"/>
        </a:spcAft>
        <a:buClr>
          <a:srgbClr val="330072"/>
        </a:buClr>
        <a:buSzPct val="100000"/>
        <a:buFont typeface="Arial"/>
        <a:buChar char="•"/>
        <a:tabLst/>
        <a:defRPr b="0" baseline="0" cap="none" i="0" spc="0" strike="noStrike" sz="6000" u="none">
          <a:solidFill>
            <a:srgbClr val="000000"/>
          </a:solidFill>
          <a:uFillTx/>
          <a:latin typeface="Roboto"/>
          <a:ea typeface="Roboto"/>
          <a:cs typeface="Roboto"/>
          <a:sym typeface="Roboto"/>
        </a:defRPr>
      </a:lvl3pPr>
      <a:lvl4pPr marL="2133600" marR="0" indent="-762000" algn="l" defTabSz="1828800" latinLnBrk="0">
        <a:lnSpc>
          <a:spcPct val="90000"/>
        </a:lnSpc>
        <a:spcBef>
          <a:spcPts val="2000"/>
        </a:spcBef>
        <a:spcAft>
          <a:spcPts val="0"/>
        </a:spcAft>
        <a:buClr>
          <a:srgbClr val="330072"/>
        </a:buClr>
        <a:buSzPct val="90000"/>
        <a:buFont typeface="Arial"/>
        <a:buChar char="•"/>
        <a:tabLst/>
        <a:defRPr b="0" baseline="0" cap="none" i="0" spc="0" strike="noStrike" sz="6000" u="none">
          <a:solidFill>
            <a:srgbClr val="000000"/>
          </a:solidFill>
          <a:uFillTx/>
          <a:latin typeface="Roboto"/>
          <a:ea typeface="Roboto"/>
          <a:cs typeface="Roboto"/>
          <a:sym typeface="Roboto"/>
        </a:defRPr>
      </a:lvl4pPr>
      <a:lvl5pPr marL="2590800" marR="0" indent="-762000" algn="l" defTabSz="1828800" latinLnBrk="0">
        <a:lnSpc>
          <a:spcPct val="90000"/>
        </a:lnSpc>
        <a:spcBef>
          <a:spcPts val="2000"/>
        </a:spcBef>
        <a:spcAft>
          <a:spcPts val="0"/>
        </a:spcAft>
        <a:buClr>
          <a:srgbClr val="330072"/>
        </a:buClr>
        <a:buSzPct val="100000"/>
        <a:buFont typeface="Arial"/>
        <a:buChar char="•"/>
        <a:tabLst/>
        <a:defRPr b="0" baseline="0" cap="none" i="0" spc="0" strike="noStrike" sz="6000" u="none">
          <a:solidFill>
            <a:srgbClr val="000000"/>
          </a:solidFill>
          <a:uFillTx/>
          <a:latin typeface="Roboto"/>
          <a:ea typeface="Roboto"/>
          <a:cs typeface="Roboto"/>
          <a:sym typeface="Roboto"/>
        </a:defRPr>
      </a:lvl5pPr>
      <a:lvl6pPr marL="3048000" marR="0" indent="-762000" algn="l" defTabSz="1828800" latinLnBrk="0">
        <a:lnSpc>
          <a:spcPct val="90000"/>
        </a:lnSpc>
        <a:spcBef>
          <a:spcPts val="2000"/>
        </a:spcBef>
        <a:spcAft>
          <a:spcPts val="0"/>
        </a:spcAft>
        <a:buClr>
          <a:srgbClr val="330072"/>
        </a:buClr>
        <a:buSzPct val="100000"/>
        <a:buFont typeface="Arial"/>
        <a:buChar char="•"/>
        <a:tabLst/>
        <a:defRPr b="0" baseline="0" cap="none" i="0" spc="0" strike="noStrike" sz="6000" u="none">
          <a:solidFill>
            <a:srgbClr val="000000"/>
          </a:solidFill>
          <a:uFillTx/>
          <a:latin typeface="Roboto"/>
          <a:ea typeface="Roboto"/>
          <a:cs typeface="Roboto"/>
          <a:sym typeface="Roboto"/>
        </a:defRPr>
      </a:lvl6pPr>
      <a:lvl7pPr marL="3505200" marR="0" indent="-762000" algn="l" defTabSz="1828800" latinLnBrk="0">
        <a:lnSpc>
          <a:spcPct val="90000"/>
        </a:lnSpc>
        <a:spcBef>
          <a:spcPts val="2000"/>
        </a:spcBef>
        <a:spcAft>
          <a:spcPts val="0"/>
        </a:spcAft>
        <a:buClr>
          <a:srgbClr val="330072"/>
        </a:buClr>
        <a:buSzPct val="100000"/>
        <a:buFont typeface="Arial"/>
        <a:buChar char="•"/>
        <a:tabLst/>
        <a:defRPr b="0" baseline="0" cap="none" i="0" spc="0" strike="noStrike" sz="6000" u="none">
          <a:solidFill>
            <a:srgbClr val="000000"/>
          </a:solidFill>
          <a:uFillTx/>
          <a:latin typeface="Roboto"/>
          <a:ea typeface="Roboto"/>
          <a:cs typeface="Roboto"/>
          <a:sym typeface="Roboto"/>
        </a:defRPr>
      </a:lvl7pPr>
      <a:lvl8pPr marL="3962400" marR="0" indent="-762000" algn="l" defTabSz="1828800" latinLnBrk="0">
        <a:lnSpc>
          <a:spcPct val="90000"/>
        </a:lnSpc>
        <a:spcBef>
          <a:spcPts val="2000"/>
        </a:spcBef>
        <a:spcAft>
          <a:spcPts val="0"/>
        </a:spcAft>
        <a:buClr>
          <a:srgbClr val="330072"/>
        </a:buClr>
        <a:buSzPct val="100000"/>
        <a:buFont typeface="Arial"/>
        <a:buChar char="•"/>
        <a:tabLst/>
        <a:defRPr b="0" baseline="0" cap="none" i="0" spc="0" strike="noStrike" sz="6000" u="none">
          <a:solidFill>
            <a:srgbClr val="000000"/>
          </a:solidFill>
          <a:uFillTx/>
          <a:latin typeface="Roboto"/>
          <a:ea typeface="Roboto"/>
          <a:cs typeface="Roboto"/>
          <a:sym typeface="Roboto"/>
        </a:defRPr>
      </a:lvl8pPr>
      <a:lvl9pPr marL="4419600" marR="0" indent="-762000" algn="l" defTabSz="1828800" latinLnBrk="0">
        <a:lnSpc>
          <a:spcPct val="90000"/>
        </a:lnSpc>
        <a:spcBef>
          <a:spcPts val="2000"/>
        </a:spcBef>
        <a:spcAft>
          <a:spcPts val="0"/>
        </a:spcAft>
        <a:buClr>
          <a:srgbClr val="330072"/>
        </a:buClr>
        <a:buSzPct val="100000"/>
        <a:buFont typeface="Arial"/>
        <a:buChar char="•"/>
        <a:tabLst/>
        <a:defRPr b="0" baseline="0" cap="none" i="0" spc="0" strike="noStrike" sz="6000" u="none">
          <a:solidFill>
            <a:srgbClr val="000000"/>
          </a:solidFill>
          <a:uFillTx/>
          <a:latin typeface="Roboto"/>
          <a:ea typeface="Roboto"/>
          <a:cs typeface="Roboto"/>
          <a:sym typeface="Roboto"/>
        </a:defRPr>
      </a:lvl9pPr>
    </p:bodyStyle>
    <p:otherStyle>
      <a:lvl1pPr marL="0" marR="0" indent="0" algn="r" defTabSz="18288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Roboto"/>
        </a:defRPr>
      </a:lvl1pPr>
      <a:lvl2pPr marL="0" marR="0" indent="0" algn="r" defTabSz="18288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Roboto"/>
        </a:defRPr>
      </a:lvl2pPr>
      <a:lvl3pPr marL="0" marR="0" indent="0" algn="r" defTabSz="18288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Roboto"/>
        </a:defRPr>
      </a:lvl3pPr>
      <a:lvl4pPr marL="0" marR="0" indent="0" algn="r" defTabSz="18288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Roboto"/>
        </a:defRPr>
      </a:lvl4pPr>
      <a:lvl5pPr marL="0" marR="0" indent="0" algn="r" defTabSz="18288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Roboto"/>
        </a:defRPr>
      </a:lvl5pPr>
      <a:lvl6pPr marL="0" marR="0" indent="0" algn="r" defTabSz="18288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Roboto"/>
        </a:defRPr>
      </a:lvl6pPr>
      <a:lvl7pPr marL="0" marR="0" indent="0" algn="r" defTabSz="18288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Roboto"/>
        </a:defRPr>
      </a:lvl7pPr>
      <a:lvl8pPr marL="0" marR="0" indent="0" algn="r" defTabSz="18288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Roboto"/>
        </a:defRPr>
      </a:lvl8pPr>
      <a:lvl9pPr marL="0" marR="0" indent="0" algn="r" defTabSz="18288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Robo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jpeg"/></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git.starlingx.io/" TargetMode="External"/><Relationship Id="rId3" Type="http://schemas.openxmlformats.org/officeDocument/2006/relationships/hyperlink" Target="http://mirror.starlingx.cengn.ca/mirror/starlingx/release/" TargetMode="External"/></Relationships>

</file>

<file path=ppt/slides/_rels/slide20.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tif"/><Relationship Id="rId4" Type="http://schemas.openxmlformats.org/officeDocument/2006/relationships/image" Target="../media/image2.tif"/></Relationships>

</file>

<file path=ppt/slides/_rels/slide2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tif"/></Relationships>

</file>

<file path=ppt/slides/_rels/slide2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 Id="rId3" Type="http://schemas.openxmlformats.org/officeDocument/2006/relationships/image" Target="../media/image4.tif"/><Relationship Id="rId4" Type="http://schemas.openxmlformats.org/officeDocument/2006/relationships/image" Target="../media/image5.tif"/><Relationship Id="rId5" Type="http://schemas.openxmlformats.org/officeDocument/2006/relationships/image" Target="../media/image6.tif"/><Relationship Id="rId6" Type="http://schemas.openxmlformats.org/officeDocument/2006/relationships/image" Target="../media/image7.tif"/></Relationships>

</file>

<file path=ppt/slides/_rels/slide27.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tif"/></Relationships>

</file>

<file path=ppt/slides/_rels/slide29.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wiki.openstack.org/wiki/Edge_Computing_Group/Edge_Reference_Architectures#Distributed_Control_Plane_Scenario" TargetMode="External"/></Relationships>

</file>

<file path=ppt/slides/_rels/slide3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 Id="rId3" Type="http://schemas.openxmlformats.org/officeDocument/2006/relationships/image" Target="../media/image3.jpeg"/></Relationships>

</file>

<file path=ppt/slides/_rels/slide4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git.starlingx.io/" TargetMode="External"/><Relationship Id="rId3" Type="http://schemas.openxmlformats.org/officeDocument/2006/relationships/hyperlink" Target="http://lists.starlingx.io/cgi-bin/mailman/listinfo/starlingx-discuss" TargetMode="External"/></Relationships>

</file>

<file path=ppt/slides/_rels/slide4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bugs.launchpad.net/starlingx" TargetMode="External"/><Relationship Id="rId3" Type="http://schemas.openxmlformats.org/officeDocument/2006/relationships/hyperlink" Target="https://git.openstack.org/cgit/openstack/stx-specs/" TargetMode="External"/><Relationship Id="rId4" Type="http://schemas.openxmlformats.org/officeDocument/2006/relationships/hyperlink" Target="https://storyboard.openstack.org/#!/project_group/86" TargetMode="External"/><Relationship Id="rId5" Type="http://schemas.openxmlformats.org/officeDocument/2006/relationships/hyperlink" Target="https://wiki.openstack.org/wiki/StarlingX" TargetMode="External"/></Relationships>

</file>

<file path=ppt/slides/_rels/slide4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openstack.org/join" TargetMode="External"/></Relationships>

</file>

<file path=ppt/slides/_rels/slide4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hyperlink" Target="http://lists.starlingx.io" TargetMode="External"/><Relationship Id="rId4" Type="http://schemas.openxmlformats.org/officeDocument/2006/relationships/hyperlink" Target="mailto:info@starlingx.io" TargetMode="External"/><Relationship Id="rId5" Type="http://schemas.openxmlformats.org/officeDocument/2006/relationships/hyperlink" Target="https://wiki.openstack.org/wiki/Starlingx/Meetings" TargetMode="External"/></Relationships>

</file>

<file path=ppt/slides/_rels/slide44.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8" name="StarlingX Project Overview"/>
          <p:cNvSpPr txBox="1"/>
          <p:nvPr>
            <p:ph type="ctrTitle"/>
          </p:nvPr>
        </p:nvSpPr>
        <p:spPr>
          <a:prstGeom prst="rect">
            <a:avLst/>
          </a:prstGeom>
        </p:spPr>
        <p:txBody>
          <a:bodyPr/>
          <a:lstStyle>
            <a:lvl1pPr>
              <a:defRPr>
                <a:latin typeface="Roboto"/>
                <a:ea typeface="Roboto"/>
                <a:cs typeface="Roboto"/>
                <a:sym typeface="Roboto"/>
              </a:defRPr>
            </a:lvl1pPr>
          </a:lstStyle>
          <a:p>
            <a:pPr/>
            <a:r>
              <a:t>StarlingX Project Overview</a:t>
            </a:r>
          </a:p>
        </p:txBody>
      </p:sp>
      <p:sp>
        <p:nvSpPr>
          <p:cNvPr id="299" name="Text"/>
          <p:cNvSpPr txBox="1"/>
          <p:nvPr>
            <p:ph type="body" idx="21"/>
          </p:nvPr>
        </p:nvSpPr>
        <p:spPr>
          <a:xfrm>
            <a:off x="1264654" y="10176388"/>
            <a:ext cx="21834040" cy="546101"/>
          </a:xfrm>
          <a:prstGeom prst="rect">
            <a:avLst/>
          </a:prstGeom>
        </p:spPr>
        <p:txBody>
          <a:bodyPr/>
          <a:lstStyle/>
          <a:p>
            <a:pPr marL="0" indent="0" defTabSz="825500">
              <a:spcBef>
                <a:spcPts val="2400"/>
              </a:spcBef>
              <a:buClrTx/>
              <a:buSzTx/>
              <a:buFontTx/>
              <a:buNone/>
              <a:defRPr b="1" cap="all" sz="3000">
                <a:solidFill>
                  <a:srgbClr val="FFFFFF"/>
                </a:solidFill>
              </a:defRPr>
            </a:pPr>
          </a:p>
        </p:txBody>
      </p:sp>
      <p:sp>
        <p:nvSpPr>
          <p:cNvPr id="300" name="Learn, Try, Get Involved!"/>
          <p:cNvSpPr txBox="1"/>
          <p:nvPr>
            <p:ph type="body" idx="22"/>
          </p:nvPr>
        </p:nvSpPr>
        <p:spPr>
          <a:prstGeom prst="rect">
            <a:avLst/>
          </a:prstGeom>
          <a:extLst>
            <a:ext uri="{C572A759-6A51-4108-AA02-DFA0A04FC94B}">
              <ma14:wrappingTextBoxFlag xmlns:ma14="http://schemas.microsoft.com/office/mac/drawingml/2011/main" val="1"/>
            </a:ext>
          </a:extLst>
        </p:spPr>
        <p:txBody>
          <a:bodyPr/>
          <a:lstStyle>
            <a:lvl1pPr marL="0" indent="0" defTabSz="1609344">
              <a:spcBef>
                <a:spcPts val="0"/>
              </a:spcBef>
              <a:buClrTx/>
              <a:buSzTx/>
              <a:buFontTx/>
              <a:buNone/>
              <a:defRPr sz="5280">
                <a:solidFill>
                  <a:srgbClr val="FFFFFF"/>
                </a:solidFill>
              </a:defRPr>
            </a:lvl1pPr>
          </a:lstStyle>
          <a:p>
            <a:pPr/>
            <a:r>
              <a:t>Learn, Try, Get Involved!</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6" name="Title 1"/>
          <p:cNvSpPr txBox="1"/>
          <p:nvPr>
            <p:ph type="title"/>
          </p:nvPr>
        </p:nvSpPr>
        <p:spPr>
          <a:prstGeom prst="rect">
            <a:avLst/>
          </a:prstGeom>
        </p:spPr>
        <p:txBody>
          <a:bodyPr/>
          <a:lstStyle/>
          <a:p>
            <a:pPr/>
            <a:r>
              <a:t>StarlingX Evolution</a:t>
            </a:r>
          </a:p>
        </p:txBody>
      </p:sp>
      <p:sp>
        <p:nvSpPr>
          <p:cNvPr id="387" name="Content Placeholder 2"/>
          <p:cNvSpPr txBox="1"/>
          <p:nvPr>
            <p:ph type="body" sz="half" idx="1"/>
          </p:nvPr>
        </p:nvSpPr>
        <p:spPr>
          <a:xfrm>
            <a:off x="1676400" y="3651250"/>
            <a:ext cx="11588716" cy="8702676"/>
          </a:xfrm>
          <a:prstGeom prst="rect">
            <a:avLst/>
          </a:prstGeom>
        </p:spPr>
        <p:txBody>
          <a:bodyPr/>
          <a:lstStyle/>
          <a:p>
            <a:pPr marL="397305" indent="-397305" defTabSz="1430303">
              <a:spcBef>
                <a:spcPts val="1400"/>
              </a:spcBef>
              <a:defRPr sz="4740"/>
            </a:pPr>
            <a:r>
              <a:t>A hardened cloud-native platform integrating OpenStack and Kubernetes on dedicated physical servers</a:t>
            </a:r>
          </a:p>
          <a:p>
            <a:pPr marL="397305" indent="-397305" defTabSz="1430303">
              <a:spcBef>
                <a:spcPts val="1400"/>
              </a:spcBef>
              <a:defRPr sz="4740"/>
            </a:pPr>
            <a:r>
              <a:t>Containerized OpenStack services based on the latest release</a:t>
            </a:r>
          </a:p>
          <a:p>
            <a:pPr marL="397305" indent="-397305" defTabSz="1430303">
              <a:spcBef>
                <a:spcPts val="1400"/>
              </a:spcBef>
              <a:defRPr sz="4740"/>
            </a:pPr>
            <a:r>
              <a:t>Closely aligned with the current OpenStack code base</a:t>
            </a:r>
          </a:p>
          <a:p>
            <a:pPr lvl="1" marL="754881" indent="-397305" defTabSz="1430303">
              <a:spcBef>
                <a:spcPts val="1400"/>
              </a:spcBef>
              <a:buClr>
                <a:srgbClr val="330072">
                  <a:alpha val="50347"/>
                </a:srgbClr>
              </a:buClr>
              <a:defRPr sz="4740"/>
            </a:pPr>
            <a:r>
              <a:t>The StarlingX and OpenStack communities are working together on Edge related enhancements</a:t>
            </a:r>
          </a:p>
          <a:p>
            <a:pPr marL="397305" indent="-397305" defTabSz="1430303">
              <a:spcBef>
                <a:spcPts val="1400"/>
              </a:spcBef>
              <a:defRPr sz="4740"/>
            </a:pPr>
            <a:r>
              <a:t>Kubernetes-based edge sites for containerized workloads</a:t>
            </a:r>
          </a:p>
        </p:txBody>
      </p:sp>
      <p:grpSp>
        <p:nvGrpSpPr>
          <p:cNvPr id="405" name="Group"/>
          <p:cNvGrpSpPr/>
          <p:nvPr/>
        </p:nvGrpSpPr>
        <p:grpSpPr>
          <a:xfrm>
            <a:off x="14813914" y="5796869"/>
            <a:ext cx="9367602" cy="3452230"/>
            <a:chOff x="0" y="2539"/>
            <a:chExt cx="9367600" cy="3452228"/>
          </a:xfrm>
        </p:grpSpPr>
        <p:grpSp>
          <p:nvGrpSpPr>
            <p:cNvPr id="390" name="Rounded Rectangle 7"/>
            <p:cNvGrpSpPr/>
            <p:nvPr/>
          </p:nvGrpSpPr>
          <p:grpSpPr>
            <a:xfrm>
              <a:off x="0" y="2636163"/>
              <a:ext cx="7028116" cy="818606"/>
              <a:chOff x="0" y="0"/>
              <a:chExt cx="7028115" cy="818604"/>
            </a:xfrm>
          </p:grpSpPr>
          <p:sp>
            <p:nvSpPr>
              <p:cNvPr id="388" name="Rounded Rectangle"/>
              <p:cNvSpPr/>
              <p:nvPr/>
            </p:nvSpPr>
            <p:spPr>
              <a:xfrm>
                <a:off x="0" y="0"/>
                <a:ext cx="7028116" cy="818605"/>
              </a:xfrm>
              <a:prstGeom prst="roundRect">
                <a:avLst>
                  <a:gd name="adj" fmla="val 16667"/>
                </a:avLst>
              </a:prstGeom>
              <a:solidFill>
                <a:srgbClr val="330072">
                  <a:alpha val="75141"/>
                </a:srgbClr>
              </a:solidFill>
              <a:ln w="9525" cap="flat">
                <a:solidFill>
                  <a:srgbClr val="FFFFFF"/>
                </a:solidFill>
                <a:prstDash val="solid"/>
                <a:roun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372">
                  <a:lnSpc>
                    <a:spcPct val="100000"/>
                  </a:lnSpc>
                  <a:spcBef>
                    <a:spcPts val="1600"/>
                  </a:spcBef>
                  <a:defRPr>
                    <a:latin typeface="+mn-lt"/>
                    <a:ea typeface="+mn-ea"/>
                    <a:cs typeface="+mn-cs"/>
                    <a:sym typeface="Calibri"/>
                  </a:defRPr>
                </a:pPr>
              </a:p>
            </p:txBody>
          </p:sp>
          <p:sp>
            <p:nvSpPr>
              <p:cNvPr id="389" name="Physical Servers"/>
              <p:cNvSpPr/>
              <p:nvPr/>
            </p:nvSpPr>
            <p:spPr>
              <a:xfrm>
                <a:off x="39961" y="409302"/>
                <a:ext cx="6948193"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372">
                  <a:lnSpc>
                    <a:spcPct val="100000"/>
                  </a:lnSpc>
                  <a:spcBef>
                    <a:spcPts val="1600"/>
                  </a:spcBef>
                  <a:defRPr b="0" cap="none">
                    <a:latin typeface="Roboto Medium"/>
                    <a:ea typeface="Roboto Medium"/>
                    <a:cs typeface="Roboto Medium"/>
                    <a:sym typeface="Roboto Medium"/>
                  </a:defRPr>
                </a:lvl1pPr>
              </a:lstStyle>
              <a:p>
                <a:pPr/>
                <a:r>
                  <a:t>Physical Servers</a:t>
                </a:r>
              </a:p>
            </p:txBody>
          </p:sp>
        </p:grpSp>
        <p:grpSp>
          <p:nvGrpSpPr>
            <p:cNvPr id="393" name="Rounded Rectangle 8"/>
            <p:cNvGrpSpPr/>
            <p:nvPr/>
          </p:nvGrpSpPr>
          <p:grpSpPr>
            <a:xfrm>
              <a:off x="0" y="1817555"/>
              <a:ext cx="7028116" cy="818606"/>
              <a:chOff x="0" y="0"/>
              <a:chExt cx="7028115" cy="818604"/>
            </a:xfrm>
          </p:grpSpPr>
          <p:sp>
            <p:nvSpPr>
              <p:cNvPr id="391" name="Rounded Rectangle"/>
              <p:cNvSpPr/>
              <p:nvPr/>
            </p:nvSpPr>
            <p:spPr>
              <a:xfrm>
                <a:off x="0" y="0"/>
                <a:ext cx="7028116" cy="818605"/>
              </a:xfrm>
              <a:prstGeom prst="roundRect">
                <a:avLst>
                  <a:gd name="adj" fmla="val 16667"/>
                </a:avLst>
              </a:prstGeom>
              <a:solidFill>
                <a:srgbClr val="330072">
                  <a:alpha val="75141"/>
                </a:srgbClr>
              </a:solidFill>
              <a:ln w="9525" cap="flat">
                <a:solidFill>
                  <a:srgbClr val="FFFFFF"/>
                </a:solidFill>
                <a:prstDash val="solid"/>
                <a:roun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372">
                  <a:lnSpc>
                    <a:spcPct val="100000"/>
                  </a:lnSpc>
                  <a:spcBef>
                    <a:spcPts val="1600"/>
                  </a:spcBef>
                  <a:defRPr>
                    <a:latin typeface="+mn-lt"/>
                    <a:ea typeface="+mn-ea"/>
                    <a:cs typeface="+mn-cs"/>
                    <a:sym typeface="Calibri"/>
                  </a:defRPr>
                </a:pPr>
              </a:p>
            </p:txBody>
          </p:sp>
          <p:sp>
            <p:nvSpPr>
              <p:cNvPr id="392" name="StarlingX Infrastructure (flock)"/>
              <p:cNvSpPr/>
              <p:nvPr/>
            </p:nvSpPr>
            <p:spPr>
              <a:xfrm>
                <a:off x="39961" y="409302"/>
                <a:ext cx="6948193"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372">
                  <a:lnSpc>
                    <a:spcPct val="100000"/>
                  </a:lnSpc>
                  <a:spcBef>
                    <a:spcPts val="1600"/>
                  </a:spcBef>
                  <a:defRPr b="0" cap="none">
                    <a:latin typeface="Roboto Medium"/>
                    <a:ea typeface="Roboto Medium"/>
                    <a:cs typeface="Roboto Medium"/>
                    <a:sym typeface="Roboto Medium"/>
                  </a:defRPr>
                </a:lvl1pPr>
              </a:lstStyle>
              <a:p>
                <a:pPr/>
                <a:r>
                  <a:t>StarlingX Infrastructure (flock) </a:t>
                </a:r>
              </a:p>
            </p:txBody>
          </p:sp>
        </p:grpSp>
        <p:grpSp>
          <p:nvGrpSpPr>
            <p:cNvPr id="396" name="Rounded Rectangle 9"/>
            <p:cNvGrpSpPr/>
            <p:nvPr/>
          </p:nvGrpSpPr>
          <p:grpSpPr>
            <a:xfrm>
              <a:off x="4120340" y="2540"/>
              <a:ext cx="2903565" cy="975361"/>
              <a:chOff x="0" y="2540"/>
              <a:chExt cx="2903563" cy="975360"/>
            </a:xfrm>
          </p:grpSpPr>
          <p:sp>
            <p:nvSpPr>
              <p:cNvPr id="394" name="Rounded Rectangle"/>
              <p:cNvSpPr/>
              <p:nvPr/>
            </p:nvSpPr>
            <p:spPr>
              <a:xfrm>
                <a:off x="0" y="2540"/>
                <a:ext cx="2896525" cy="975361"/>
              </a:xfrm>
              <a:prstGeom prst="roundRect">
                <a:avLst>
                  <a:gd name="adj" fmla="val 16667"/>
                </a:avLst>
              </a:prstGeom>
              <a:solidFill>
                <a:srgbClr val="330072">
                  <a:alpha val="75141"/>
                </a:srgbClr>
              </a:solidFill>
              <a:ln w="9525" cap="flat">
                <a:solidFill>
                  <a:srgbClr val="FFFFFF"/>
                </a:solidFill>
                <a:prstDash val="solid"/>
                <a:roun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372">
                  <a:lnSpc>
                    <a:spcPct val="100000"/>
                  </a:lnSpc>
                  <a:spcBef>
                    <a:spcPts val="1600"/>
                  </a:spcBef>
                  <a:defRPr>
                    <a:latin typeface="+mn-lt"/>
                    <a:ea typeface="+mn-ea"/>
                    <a:cs typeface="+mn-cs"/>
                    <a:sym typeface="Calibri"/>
                  </a:defRPr>
                </a:pPr>
              </a:p>
            </p:txBody>
          </p:sp>
          <p:sp>
            <p:nvSpPr>
              <p:cNvPr id="395" name="Containerized OpenStack"/>
              <p:cNvSpPr/>
              <p:nvPr/>
            </p:nvSpPr>
            <p:spPr>
              <a:xfrm>
                <a:off x="47613" y="490220"/>
                <a:ext cx="2855951"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372">
                  <a:lnSpc>
                    <a:spcPct val="100000"/>
                  </a:lnSpc>
                  <a:spcBef>
                    <a:spcPts val="1600"/>
                  </a:spcBef>
                  <a:defRPr b="0" cap="none">
                    <a:latin typeface="Roboto Medium"/>
                    <a:ea typeface="Roboto Medium"/>
                    <a:cs typeface="Roboto Medium"/>
                    <a:sym typeface="Roboto Medium"/>
                  </a:defRPr>
                </a:lvl1pPr>
              </a:lstStyle>
              <a:p>
                <a:pPr/>
                <a:r>
                  <a:t>Containerized OpenStack </a:t>
                </a:r>
              </a:p>
            </p:txBody>
          </p:sp>
        </p:grpSp>
        <p:grpSp>
          <p:nvGrpSpPr>
            <p:cNvPr id="399" name="Rounded Rectangle 10"/>
            <p:cNvGrpSpPr/>
            <p:nvPr/>
          </p:nvGrpSpPr>
          <p:grpSpPr>
            <a:xfrm>
              <a:off x="0" y="998952"/>
              <a:ext cx="7028116" cy="818606"/>
              <a:chOff x="0" y="0"/>
              <a:chExt cx="7028115" cy="818604"/>
            </a:xfrm>
          </p:grpSpPr>
          <p:sp>
            <p:nvSpPr>
              <p:cNvPr id="397" name="Rounded Rectangle"/>
              <p:cNvSpPr/>
              <p:nvPr/>
            </p:nvSpPr>
            <p:spPr>
              <a:xfrm>
                <a:off x="0" y="0"/>
                <a:ext cx="7028116" cy="818605"/>
              </a:xfrm>
              <a:prstGeom prst="roundRect">
                <a:avLst>
                  <a:gd name="adj" fmla="val 16667"/>
                </a:avLst>
              </a:prstGeom>
              <a:solidFill>
                <a:srgbClr val="330072">
                  <a:alpha val="75141"/>
                </a:srgbClr>
              </a:solidFill>
              <a:ln w="9525" cap="flat">
                <a:solidFill>
                  <a:srgbClr val="FFFFFF"/>
                </a:solidFill>
                <a:prstDash val="solid"/>
                <a:roun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372">
                  <a:lnSpc>
                    <a:spcPct val="100000"/>
                  </a:lnSpc>
                  <a:spcBef>
                    <a:spcPts val="1600"/>
                  </a:spcBef>
                  <a:defRPr>
                    <a:latin typeface="+mn-lt"/>
                    <a:ea typeface="+mn-ea"/>
                    <a:cs typeface="+mn-cs"/>
                    <a:sym typeface="Calibri"/>
                  </a:defRPr>
                </a:pPr>
              </a:p>
            </p:txBody>
          </p:sp>
          <p:sp>
            <p:nvSpPr>
              <p:cNvPr id="398" name="Kubernetes + OpenStack"/>
              <p:cNvSpPr/>
              <p:nvPr/>
            </p:nvSpPr>
            <p:spPr>
              <a:xfrm>
                <a:off x="39961" y="409302"/>
                <a:ext cx="6948193"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372">
                  <a:lnSpc>
                    <a:spcPct val="100000"/>
                  </a:lnSpc>
                  <a:spcBef>
                    <a:spcPts val="1600"/>
                  </a:spcBef>
                  <a:defRPr b="0" cap="none">
                    <a:latin typeface="Roboto Medium"/>
                    <a:ea typeface="Roboto Medium"/>
                    <a:cs typeface="Roboto Medium"/>
                    <a:sym typeface="Roboto Medium"/>
                  </a:defRPr>
                </a:lvl1pPr>
              </a:lstStyle>
              <a:p>
                <a:pPr/>
                <a:r>
                  <a:t>Kubernetes + OpenStack</a:t>
                </a:r>
              </a:p>
            </p:txBody>
          </p:sp>
        </p:grpSp>
        <p:sp>
          <p:nvSpPr>
            <p:cNvPr id="400" name="Left Brace 11"/>
            <p:cNvSpPr/>
            <p:nvPr/>
          </p:nvSpPr>
          <p:spPr>
            <a:xfrm rot="10800000">
              <a:off x="7256504" y="1016368"/>
              <a:ext cx="290313" cy="16372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5635" y="21600"/>
                    <a:pt x="10800" y="20130"/>
                    <a:pt x="10800" y="18316"/>
                  </a:cubicBezTo>
                  <a:lnTo>
                    <a:pt x="10800" y="13834"/>
                  </a:lnTo>
                  <a:cubicBezTo>
                    <a:pt x="10800" y="12020"/>
                    <a:pt x="5965" y="10550"/>
                    <a:pt x="0" y="10550"/>
                  </a:cubicBezTo>
                  <a:cubicBezTo>
                    <a:pt x="5965" y="10550"/>
                    <a:pt x="10800" y="9079"/>
                    <a:pt x="10800" y="7265"/>
                  </a:cubicBezTo>
                  <a:lnTo>
                    <a:pt x="10800" y="3284"/>
                  </a:lnTo>
                  <a:cubicBezTo>
                    <a:pt x="10800" y="1471"/>
                    <a:pt x="15635" y="0"/>
                    <a:pt x="21600" y="0"/>
                  </a:cubicBezTo>
                </a:path>
              </a:pathLst>
            </a:custGeom>
            <a:noFill/>
            <a:ln w="12700" cap="flat">
              <a:solidFill>
                <a:srgbClr val="685BE6"/>
              </a:solidFill>
              <a:prstDash val="solid"/>
              <a:round/>
            </a:ln>
            <a:effectLst/>
          </p:spPr>
          <p:txBody>
            <a:bodyPr wrap="square" lIns="91436" tIns="91436" rIns="91436" bIns="91436" numCol="1" anchor="ctr">
              <a:noAutofit/>
            </a:bodyPr>
            <a:lstStyle/>
            <a:p>
              <a:pPr algn="ctr" defTabSz="1828823">
                <a:lnSpc>
                  <a:spcPct val="100000"/>
                </a:lnSpc>
                <a:spcBef>
                  <a:spcPts val="0"/>
                </a:spcBef>
                <a:defRPr b="0" cap="none" sz="4800">
                  <a:solidFill>
                    <a:srgbClr val="000000"/>
                  </a:solidFill>
                  <a:latin typeface="+mn-lt"/>
                  <a:ea typeface="+mn-ea"/>
                  <a:cs typeface="+mn-cs"/>
                  <a:sym typeface="Calibri"/>
                </a:defRPr>
              </a:pPr>
            </a:p>
          </p:txBody>
        </p:sp>
        <p:sp>
          <p:nvSpPr>
            <p:cNvPr id="401" name="TextBox 12"/>
            <p:cNvSpPr/>
            <p:nvPr/>
          </p:nvSpPr>
          <p:spPr>
            <a:xfrm>
              <a:off x="7401659" y="1306644"/>
              <a:ext cx="1965942"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25400" cap="flat">
              <a:noFill/>
              <a:miter lim="400000"/>
            </a:ln>
            <a:effectLst/>
            <a:extLst>
              <a:ext uri="{C572A759-6A51-4108-AA02-DFA0A04FC94B}">
                <ma14:wrappingTextBoxFlag xmlns:ma14="http://schemas.microsoft.com/office/mac/drawingml/2011/main" val="1"/>
              </a:ext>
            </a:extLst>
          </p:spPr>
          <p:txBody>
            <a:bodyPr wrap="square" lIns="121920" tIns="121920" rIns="121920" bIns="121920" numCol="1" anchor="t">
              <a:spAutoFit/>
            </a:bodyPr>
            <a:lstStyle/>
            <a:p>
              <a:pPr defTabSz="1828823">
                <a:lnSpc>
                  <a:spcPct val="100000"/>
                </a:lnSpc>
                <a:spcBef>
                  <a:spcPts val="1600"/>
                </a:spcBef>
                <a:defRPr b="0" cap="none" sz="2800">
                  <a:solidFill>
                    <a:srgbClr val="000000"/>
                  </a:solidFill>
                  <a:latin typeface="+mn-lt"/>
                  <a:ea typeface="+mn-ea"/>
                  <a:cs typeface="+mn-cs"/>
                  <a:sym typeface="Calibri"/>
                </a:defRPr>
              </a:pPr>
              <a:r>
                <a:t>Container</a:t>
              </a:r>
              <a:br/>
              <a:r>
                <a:t>platform</a:t>
              </a:r>
            </a:p>
          </p:txBody>
        </p:sp>
        <p:grpSp>
          <p:nvGrpSpPr>
            <p:cNvPr id="404" name="Rounded Rectangle 16"/>
            <p:cNvGrpSpPr/>
            <p:nvPr/>
          </p:nvGrpSpPr>
          <p:grpSpPr>
            <a:xfrm>
              <a:off x="0" y="2539"/>
              <a:ext cx="4142510" cy="975361"/>
              <a:chOff x="0" y="0"/>
              <a:chExt cx="4142509" cy="975360"/>
            </a:xfrm>
          </p:grpSpPr>
          <p:sp>
            <p:nvSpPr>
              <p:cNvPr id="402" name="Rounded Rectangle"/>
              <p:cNvSpPr/>
              <p:nvPr/>
            </p:nvSpPr>
            <p:spPr>
              <a:xfrm>
                <a:off x="0" y="0"/>
                <a:ext cx="4142510" cy="975361"/>
              </a:xfrm>
              <a:prstGeom prst="roundRect">
                <a:avLst>
                  <a:gd name="adj" fmla="val 16667"/>
                </a:avLst>
              </a:prstGeom>
              <a:solidFill>
                <a:srgbClr val="330072">
                  <a:alpha val="74818"/>
                </a:srgbClr>
              </a:solidFill>
              <a:ln w="9525" cap="flat">
                <a:solidFill>
                  <a:srgbClr val="FFFFFF"/>
                </a:solidFill>
                <a:prstDash val="solid"/>
                <a:roun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372">
                  <a:lnSpc>
                    <a:spcPct val="100000"/>
                  </a:lnSpc>
                  <a:spcBef>
                    <a:spcPts val="1600"/>
                  </a:spcBef>
                  <a:defRPr>
                    <a:latin typeface="+mn-lt"/>
                    <a:ea typeface="+mn-ea"/>
                    <a:cs typeface="+mn-cs"/>
                    <a:sym typeface="Calibri"/>
                  </a:defRPr>
                </a:pPr>
              </a:p>
            </p:txBody>
          </p:sp>
          <p:sp>
            <p:nvSpPr>
              <p:cNvPr id="403" name="Containerized Application Workloads"/>
              <p:cNvSpPr/>
              <p:nvPr/>
            </p:nvSpPr>
            <p:spPr>
              <a:xfrm>
                <a:off x="11458" y="487680"/>
                <a:ext cx="4083439"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254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defTabSz="2438372">
                  <a:lnSpc>
                    <a:spcPct val="100000"/>
                  </a:lnSpc>
                  <a:spcBef>
                    <a:spcPts val="1600"/>
                  </a:spcBef>
                  <a:defRPr b="0" cap="none">
                    <a:latin typeface="Roboto Medium"/>
                    <a:ea typeface="Roboto Medium"/>
                    <a:cs typeface="Roboto Medium"/>
                    <a:sym typeface="Roboto Medium"/>
                  </a:defRPr>
                </a:lvl1pPr>
              </a:lstStyle>
              <a:p>
                <a:pPr/>
                <a:r>
                  <a:t>Containerized Application Workloads</a:t>
                </a:r>
              </a:p>
            </p:txBody>
          </p:sp>
        </p:grpSp>
      </p:gr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7" name="Title 1"/>
          <p:cNvSpPr txBox="1"/>
          <p:nvPr>
            <p:ph type="title"/>
          </p:nvPr>
        </p:nvSpPr>
        <p:spPr>
          <a:prstGeom prst="rect">
            <a:avLst/>
          </a:prstGeom>
        </p:spPr>
        <p:txBody>
          <a:bodyPr/>
          <a:lstStyle/>
          <a:p>
            <a:pPr/>
            <a:r>
              <a:t>StarlingX Software Architecture</a:t>
            </a:r>
          </a:p>
        </p:txBody>
      </p:sp>
      <p:pic>
        <p:nvPicPr>
          <p:cNvPr id="408" name="StarlingX_Diagram_Distributed_Edge_Cloud_Native.jpg" descr="StarlingX_Diagram_Distributed_Edge_Cloud_Native.jpg"/>
          <p:cNvPicPr>
            <a:picLocks noChangeAspect="1"/>
          </p:cNvPicPr>
          <p:nvPr/>
        </p:nvPicPr>
        <p:blipFill>
          <a:blip r:embed="rId2">
            <a:extLst/>
          </a:blip>
          <a:stretch>
            <a:fillRect/>
          </a:stretch>
        </p:blipFill>
        <p:spPr>
          <a:xfrm>
            <a:off x="0" y="0"/>
            <a:ext cx="24384000" cy="13716000"/>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0" name="Title 1"/>
          <p:cNvSpPr txBox="1"/>
          <p:nvPr>
            <p:ph type="title"/>
          </p:nvPr>
        </p:nvSpPr>
        <p:spPr>
          <a:prstGeom prst="rect">
            <a:avLst/>
          </a:prstGeom>
        </p:spPr>
        <p:txBody>
          <a:bodyPr/>
          <a:lstStyle/>
          <a:p>
            <a:pPr/>
            <a:r>
              <a:t>StarlingX </a:t>
            </a:r>
            <a:r>
              <a:t>–</a:t>
            </a:r>
            <a:r>
              <a:t> Deployment Models </a:t>
            </a:r>
          </a:p>
        </p:txBody>
      </p:sp>
      <p:sp>
        <p:nvSpPr>
          <p:cNvPr id="411" name="Content Placeholder 2"/>
          <p:cNvSpPr txBox="1"/>
          <p:nvPr>
            <p:ph type="body" sz="half" idx="1"/>
          </p:nvPr>
        </p:nvSpPr>
        <p:spPr>
          <a:xfrm>
            <a:off x="1676400" y="3651250"/>
            <a:ext cx="11640967" cy="8702676"/>
          </a:xfrm>
          <a:prstGeom prst="rect">
            <a:avLst/>
          </a:prstGeom>
        </p:spPr>
        <p:txBody>
          <a:bodyPr/>
          <a:lstStyle/>
          <a:p>
            <a:pPr marL="402341" indent="-402341" defTabSz="1609344">
              <a:lnSpc>
                <a:spcPct val="72000"/>
              </a:lnSpc>
              <a:spcBef>
                <a:spcPts val="1700"/>
              </a:spcBef>
              <a:defRPr sz="4136"/>
            </a:pPr>
            <a:r>
              <a:t>Scalable deployment models from 1-100 servers addressing the wide range of edge use cases </a:t>
            </a:r>
          </a:p>
          <a:p>
            <a:pPr marL="402341" indent="-402341" defTabSz="1609344">
              <a:lnSpc>
                <a:spcPct val="72000"/>
              </a:lnSpc>
              <a:spcBef>
                <a:spcPts val="1700"/>
              </a:spcBef>
              <a:defRPr sz="4136"/>
            </a:pPr>
            <a:r>
              <a:t>Focus on minimizing the infrastructure footprint</a:t>
            </a:r>
          </a:p>
          <a:p>
            <a:pPr lvl="1" marL="1207022" indent="-402341" defTabSz="1609344">
              <a:lnSpc>
                <a:spcPct val="72000"/>
              </a:lnSpc>
              <a:spcBef>
                <a:spcPts val="800"/>
              </a:spcBef>
              <a:defRPr sz="4136"/>
            </a:pPr>
            <a:r>
              <a:t>One &amp; two server solution overhead </a:t>
            </a:r>
            <a:endParaRPr sz="3520"/>
          </a:p>
          <a:p>
            <a:pPr lvl="2" marL="1253126" indent="-448444" defTabSz="1609344">
              <a:lnSpc>
                <a:spcPct val="72000"/>
              </a:lnSpc>
              <a:spcBef>
                <a:spcPts val="800"/>
              </a:spcBef>
              <a:defRPr sz="4136"/>
            </a:pPr>
            <a:r>
              <a:t>2 cores/server </a:t>
            </a:r>
            <a:endParaRPr sz="2992"/>
          </a:p>
          <a:p>
            <a:pPr lvl="1" marL="1207022" indent="-402341" defTabSz="1609344">
              <a:lnSpc>
                <a:spcPct val="72000"/>
              </a:lnSpc>
              <a:spcBef>
                <a:spcPts val="800"/>
              </a:spcBef>
              <a:defRPr sz="4136"/>
            </a:pPr>
            <a:r>
              <a:t>Frame level solution</a:t>
            </a:r>
            <a:endParaRPr sz="3520"/>
          </a:p>
          <a:p>
            <a:pPr lvl="2" marL="1216801" indent="-412119" defTabSz="1609344">
              <a:lnSpc>
                <a:spcPct val="72000"/>
              </a:lnSpc>
              <a:spcBef>
                <a:spcPts val="800"/>
              </a:spcBef>
              <a:defRPr sz="4136"/>
            </a:pPr>
            <a:r>
              <a:t>2 server master implementation</a:t>
            </a:r>
            <a:endParaRPr sz="2992"/>
          </a:p>
          <a:p>
            <a:pPr lvl="2" marL="1216801" indent="-412119" defTabSz="1609344">
              <a:lnSpc>
                <a:spcPct val="72000"/>
              </a:lnSpc>
              <a:spcBef>
                <a:spcPts val="800"/>
              </a:spcBef>
              <a:defRPr sz="4136"/>
            </a:pPr>
            <a:r>
              <a:t>1 core overhead/worker node</a:t>
            </a:r>
            <a:endParaRPr sz="2992"/>
          </a:p>
          <a:p>
            <a:pPr marL="402341" indent="-402341" defTabSz="1609344">
              <a:lnSpc>
                <a:spcPct val="72000"/>
              </a:lnSpc>
              <a:spcBef>
                <a:spcPts val="1700"/>
              </a:spcBef>
              <a:defRPr sz="4136"/>
            </a:pPr>
            <a:r>
              <a:t>Storage</a:t>
            </a:r>
          </a:p>
          <a:p>
            <a:pPr lvl="1" marL="1207022" indent="-402341" defTabSz="1609344">
              <a:lnSpc>
                <a:spcPct val="72000"/>
              </a:lnSpc>
              <a:spcBef>
                <a:spcPts val="800"/>
              </a:spcBef>
              <a:defRPr sz="3872"/>
            </a:pPr>
            <a:r>
              <a:t>Integrated CEPH for one &amp; two node solutions </a:t>
            </a:r>
            <a:endParaRPr sz="3520"/>
          </a:p>
          <a:p>
            <a:pPr lvl="1" marL="1207022" indent="-402341" defTabSz="1609344">
              <a:lnSpc>
                <a:spcPct val="72000"/>
              </a:lnSpc>
              <a:spcBef>
                <a:spcPts val="800"/>
              </a:spcBef>
              <a:defRPr sz="3872"/>
            </a:pPr>
            <a:r>
              <a:t>Co-located CEPH on master nodes for small frame level deployments </a:t>
            </a:r>
            <a:endParaRPr sz="3520"/>
          </a:p>
          <a:p>
            <a:pPr lvl="1" marL="1207022" indent="-402341" defTabSz="1609344">
              <a:lnSpc>
                <a:spcPct val="72000"/>
              </a:lnSpc>
              <a:spcBef>
                <a:spcPts val="800"/>
              </a:spcBef>
              <a:defRPr sz="3872"/>
            </a:pPr>
            <a:r>
              <a:t>Dedicated CEPH storage nodes for larger configurations </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3" name="Title 1"/>
          <p:cNvSpPr txBox="1"/>
          <p:nvPr>
            <p:ph type="title"/>
          </p:nvPr>
        </p:nvSpPr>
        <p:spPr>
          <a:xfrm>
            <a:off x="0" y="3419476"/>
            <a:ext cx="24384000" cy="5705475"/>
          </a:xfrm>
          <a:prstGeom prst="rect">
            <a:avLst/>
          </a:prstGeom>
          <a:solidFill>
            <a:srgbClr val="685BC7">
              <a:alpha val="50425"/>
            </a:srgbClr>
          </a:solidFill>
        </p:spPr>
        <p:txBody>
          <a:bodyPr lIns="91436" tIns="91436" rIns="91436" bIns="91436"/>
          <a:lstStyle/>
          <a:p>
            <a:pPr>
              <a:lnSpc>
                <a:spcPct val="120000"/>
              </a:lnSpc>
            </a:pPr>
            <a:r>
              <a:t>Infrastructure Management</a:t>
            </a:r>
          </a:p>
          <a:p>
            <a:pPr>
              <a:lnSpc>
                <a:spcPct val="120000"/>
              </a:lnSpc>
            </a:pPr>
            <a:r>
              <a:t>“The Flock”</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5" name="Title 1"/>
          <p:cNvSpPr txBox="1"/>
          <p:nvPr>
            <p:ph type="title"/>
          </p:nvPr>
        </p:nvSpPr>
        <p:spPr>
          <a:prstGeom prst="rect">
            <a:avLst/>
          </a:prstGeom>
        </p:spPr>
        <p:txBody>
          <a:bodyPr/>
          <a:lstStyle/>
          <a:p>
            <a:pPr/>
            <a:r>
              <a:t>Configuration Management</a:t>
            </a:r>
          </a:p>
        </p:txBody>
      </p:sp>
      <p:sp>
        <p:nvSpPr>
          <p:cNvPr id="416" name="Content Placeholder 2"/>
          <p:cNvSpPr txBox="1"/>
          <p:nvPr>
            <p:ph type="body" sz="half" idx="1"/>
          </p:nvPr>
        </p:nvSpPr>
        <p:spPr>
          <a:xfrm>
            <a:off x="1676400" y="3651250"/>
            <a:ext cx="8853493" cy="8702676"/>
          </a:xfrm>
          <a:prstGeom prst="rect">
            <a:avLst/>
          </a:prstGeom>
        </p:spPr>
        <p:txBody>
          <a:bodyPr/>
          <a:lstStyle/>
          <a:p>
            <a:pPr marL="271575" indent="-271575" defTabSz="977675">
              <a:spcBef>
                <a:spcPts val="900"/>
              </a:spcBef>
              <a:defRPr sz="3240"/>
            </a:pPr>
            <a:r>
              <a:t>Manages installation</a:t>
            </a:r>
          </a:p>
          <a:p>
            <a:pPr lvl="1" marL="515994" indent="-271575" defTabSz="977675">
              <a:spcBef>
                <a:spcPts val="900"/>
              </a:spcBef>
              <a:defRPr sz="3240"/>
            </a:pPr>
            <a:r>
              <a:t>Auto-discover new nodes</a:t>
            </a:r>
          </a:p>
          <a:p>
            <a:pPr lvl="1" marL="515994" indent="-271575" defTabSz="977675">
              <a:spcBef>
                <a:spcPts val="900"/>
              </a:spcBef>
              <a:defRPr sz="3240"/>
            </a:pPr>
            <a:r>
              <a:t>Manage installation parameters (i.e. console, root disks)</a:t>
            </a:r>
          </a:p>
          <a:p>
            <a:pPr lvl="1" marL="515994" indent="-271575" defTabSz="977675">
              <a:spcBef>
                <a:spcPts val="900"/>
              </a:spcBef>
              <a:defRPr sz="3240"/>
            </a:pPr>
            <a:r>
              <a:t>Bulk provisioning of nodes through XML file</a:t>
            </a:r>
          </a:p>
          <a:p>
            <a:pPr marL="271575" indent="-271575" defTabSz="977675">
              <a:spcBef>
                <a:spcPts val="900"/>
              </a:spcBef>
              <a:defRPr sz="3240"/>
            </a:pPr>
            <a:r>
              <a:t>Nodal Configuration</a:t>
            </a:r>
          </a:p>
          <a:p>
            <a:pPr lvl="1" marL="515994" indent="-271575" defTabSz="977675">
              <a:spcBef>
                <a:spcPts val="900"/>
              </a:spcBef>
              <a:buClr>
                <a:srgbClr val="330072">
                  <a:alpha val="50347"/>
                </a:srgbClr>
              </a:buClr>
              <a:defRPr sz="3240"/>
            </a:pPr>
            <a:r>
              <a:t>Node role, role profiles</a:t>
            </a:r>
          </a:p>
          <a:p>
            <a:pPr lvl="1" marL="515994" indent="-271575" defTabSz="977675">
              <a:spcBef>
                <a:spcPts val="900"/>
              </a:spcBef>
              <a:buClr>
                <a:srgbClr val="330072">
                  <a:alpha val="50347"/>
                </a:srgbClr>
              </a:buClr>
              <a:defRPr sz="3240"/>
            </a:pPr>
            <a:r>
              <a:t>Core, memory (including huge page) assignments</a:t>
            </a:r>
          </a:p>
          <a:p>
            <a:pPr lvl="1" marL="515994" indent="-271575" defTabSz="977675">
              <a:spcBef>
                <a:spcPts val="900"/>
              </a:spcBef>
              <a:buClr>
                <a:srgbClr val="330072">
                  <a:alpha val="50347"/>
                </a:srgbClr>
              </a:buClr>
              <a:defRPr sz="3240"/>
            </a:pPr>
            <a:r>
              <a:t>Network Interfaces and storage assignments</a:t>
            </a:r>
          </a:p>
          <a:p>
            <a:pPr marL="271575" indent="-271575" defTabSz="977675">
              <a:spcBef>
                <a:spcPts val="900"/>
              </a:spcBef>
              <a:defRPr sz="3240"/>
            </a:pPr>
            <a:r>
              <a:t>Inventory Discovery</a:t>
            </a:r>
          </a:p>
          <a:p>
            <a:pPr lvl="1" marL="515994" indent="-271575" defTabSz="977675">
              <a:spcBef>
                <a:spcPts val="900"/>
              </a:spcBef>
              <a:defRPr sz="3240"/>
            </a:pPr>
            <a:r>
              <a:t>CPU/cores, SMT, processors, memory, huge pages</a:t>
            </a:r>
          </a:p>
          <a:p>
            <a:pPr lvl="1" marL="515994" indent="-271575" defTabSz="977675">
              <a:spcBef>
                <a:spcPts val="900"/>
              </a:spcBef>
              <a:defRPr sz="3240"/>
            </a:pPr>
            <a:r>
              <a:t>Storage, ports</a:t>
            </a:r>
          </a:p>
          <a:p>
            <a:pPr lvl="1" marL="515994" indent="-271575" defTabSz="977675">
              <a:spcBef>
                <a:spcPts val="900"/>
              </a:spcBef>
              <a:defRPr sz="3240"/>
            </a:pPr>
            <a:r>
              <a:t>GPUs, storage, Crypto/compression H/W</a:t>
            </a:r>
          </a:p>
        </p:txBody>
      </p:sp>
      <p:grpSp>
        <p:nvGrpSpPr>
          <p:cNvPr id="419" name="Group"/>
          <p:cNvGrpSpPr/>
          <p:nvPr/>
        </p:nvGrpSpPr>
        <p:grpSpPr>
          <a:xfrm>
            <a:off x="12554698" y="12056960"/>
            <a:ext cx="9660452" cy="855334"/>
            <a:chOff x="0" y="0"/>
            <a:chExt cx="9660450" cy="855333"/>
          </a:xfrm>
        </p:grpSpPr>
        <p:sp>
          <p:nvSpPr>
            <p:cNvPr id="417" name="Rectangle"/>
            <p:cNvSpPr/>
            <p:nvPr/>
          </p:nvSpPr>
          <p:spPr>
            <a:xfrm>
              <a:off x="2" y="0"/>
              <a:ext cx="9660449" cy="855334"/>
            </a:xfrm>
            <a:prstGeom prst="rect">
              <a:avLst/>
            </a:prstGeom>
            <a:solidFill>
              <a:srgbClr val="000000">
                <a:alpha val="74360"/>
              </a:srgbClr>
            </a:solidFill>
            <a:ln w="12700" cap="flat">
              <a:noFill/>
              <a:miter lim="400000"/>
            </a:ln>
            <a:effectLst/>
          </p:spPr>
          <p:txBody>
            <a:bodyPr wrap="square" lIns="45718" tIns="45718" rIns="45718" bIns="45718" numCol="1" anchor="t">
              <a:noAutofit/>
            </a:bodyPr>
            <a:lstStyle/>
            <a:p>
              <a:pPr algn="ctr" defTabSz="914400">
                <a:spcBef>
                  <a:spcPts val="800"/>
                </a:spcBef>
                <a:defRPr b="0" cap="none" sz="1800">
                  <a:solidFill>
                    <a:srgbClr val="330072"/>
                  </a:solidFill>
                </a:defRPr>
              </a:pPr>
            </a:p>
          </p:txBody>
        </p:sp>
        <p:sp>
          <p:nvSpPr>
            <p:cNvPr id="418" name="System Configuration and Setup"/>
            <p:cNvSpPr txBox="1"/>
            <p:nvPr/>
          </p:nvSpPr>
          <p:spPr>
            <a:xfrm>
              <a:off x="0" y="110811"/>
              <a:ext cx="9660449" cy="633712"/>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60960" tIns="60960" rIns="60960" bIns="60960" numCol="1" anchor="ctr">
              <a:noAutofit/>
            </a:bodyPr>
            <a:lstStyle>
              <a:lvl1pPr algn="ctr" defTabSz="914400">
                <a:spcBef>
                  <a:spcPts val="800"/>
                </a:spcBef>
                <a:defRPr cap="none"/>
              </a:lvl1pPr>
            </a:lstStyle>
            <a:p>
              <a:pPr/>
              <a:r>
                <a:t>System Configuration and Setup</a:t>
              </a:r>
            </a:p>
          </p:txBody>
        </p:sp>
      </p:grpSp>
      <p:grpSp>
        <p:nvGrpSpPr>
          <p:cNvPr id="508" name="Group"/>
          <p:cNvGrpSpPr/>
          <p:nvPr/>
        </p:nvGrpSpPr>
        <p:grpSpPr>
          <a:xfrm>
            <a:off x="10551357" y="3904052"/>
            <a:ext cx="13739221" cy="8026298"/>
            <a:chOff x="0" y="0"/>
            <a:chExt cx="13739221" cy="8026297"/>
          </a:xfrm>
        </p:grpSpPr>
        <p:grpSp>
          <p:nvGrpSpPr>
            <p:cNvPr id="424" name="Group"/>
            <p:cNvGrpSpPr/>
            <p:nvPr/>
          </p:nvGrpSpPr>
          <p:grpSpPr>
            <a:xfrm>
              <a:off x="114057" y="3465815"/>
              <a:ext cx="1828801" cy="1076557"/>
              <a:chOff x="0" y="0"/>
              <a:chExt cx="1828800" cy="1076555"/>
            </a:xfrm>
          </p:grpSpPr>
          <p:sp>
            <p:nvSpPr>
              <p:cNvPr id="420" name="Shape"/>
              <p:cNvSpPr/>
              <p:nvPr/>
            </p:nvSpPr>
            <p:spPr>
              <a:xfrm>
                <a:off x="0" y="0"/>
                <a:ext cx="1828800" cy="107655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700"/>
                    </a:move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close/>
                  </a:path>
                </a:pathLst>
              </a:custGeom>
              <a:solidFill>
                <a:srgbClr val="685BC7">
                  <a:alpha val="75128"/>
                </a:srgbClr>
              </a:solidFill>
              <a:ln w="12700" cap="flat">
                <a:noFill/>
                <a:miter lim="400000"/>
              </a:ln>
              <a:effectLst/>
            </p:spPr>
            <p:txBody>
              <a:bodyPr wrap="square" lIns="91439" tIns="91439" rIns="91439" bIns="91439" numCol="1" anchor="ctr">
                <a:noAutofit/>
              </a:bodyPr>
              <a:lstStyle/>
              <a:p>
                <a:pPr algn="ctr" defTabSz="1828800">
                  <a:lnSpc>
                    <a:spcPct val="100000"/>
                  </a:lnSpc>
                  <a:spcBef>
                    <a:spcPts val="0"/>
                  </a:spcBef>
                  <a:defRPr b="0" cap="none" sz="3600">
                    <a:solidFill>
                      <a:srgbClr val="000000"/>
                    </a:solidFill>
                  </a:defRPr>
                </a:pPr>
              </a:p>
            </p:txBody>
          </p:sp>
          <p:sp>
            <p:nvSpPr>
              <p:cNvPr id="421" name="Oval"/>
              <p:cNvSpPr/>
              <p:nvPr/>
            </p:nvSpPr>
            <p:spPr>
              <a:xfrm>
                <a:off x="0" y="0"/>
                <a:ext cx="1828800" cy="269141"/>
              </a:xfrm>
              <a:prstGeom prst="ellipse">
                <a:avLst/>
              </a:prstGeom>
              <a:solidFill>
                <a:srgbClr val="FFFFFF">
                  <a:alpha val="40000"/>
                </a:srgbClr>
              </a:solidFill>
              <a:ln w="12700" cap="flat">
                <a:noFill/>
                <a:miter lim="400000"/>
              </a:ln>
              <a:effectLst/>
            </p:spPr>
            <p:txBody>
              <a:bodyPr wrap="square" lIns="91439" tIns="91439" rIns="91439" bIns="91439" numCol="1" anchor="ctr">
                <a:noAutofit/>
              </a:bodyPr>
              <a:lstStyle/>
              <a:p>
                <a:pPr algn="ctr" defTabSz="1828800">
                  <a:lnSpc>
                    <a:spcPct val="100000"/>
                  </a:lnSpc>
                  <a:spcBef>
                    <a:spcPts val="0"/>
                  </a:spcBef>
                  <a:defRPr b="0" cap="none" sz="3600">
                    <a:solidFill>
                      <a:srgbClr val="000000"/>
                    </a:solidFill>
                  </a:defRPr>
                </a:pPr>
              </a:p>
            </p:txBody>
          </p:sp>
          <p:sp>
            <p:nvSpPr>
              <p:cNvPr id="422" name="Line"/>
              <p:cNvSpPr/>
              <p:nvPr/>
            </p:nvSpPr>
            <p:spPr>
              <a:xfrm>
                <a:off x="0" y="0"/>
                <a:ext cx="1828800" cy="107655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700"/>
                    </a:moveTo>
                    <a:cubicBezTo>
                      <a:pt x="21600" y="4191"/>
                      <a:pt x="16765" y="5400"/>
                      <a:pt x="10800" y="5400"/>
                    </a:cubicBezTo>
                    <a:cubicBezTo>
                      <a:pt x="4835" y="5400"/>
                      <a:pt x="0" y="4191"/>
                      <a:pt x="0" y="2700"/>
                    </a:cubicBez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lnTo>
                      <a:pt x="0" y="2700"/>
                    </a:lnTo>
                  </a:path>
                </a:pathLst>
              </a:custGeom>
              <a:noFill/>
              <a:ln w="25400" cap="flat">
                <a:solidFill>
                  <a:srgbClr val="330072"/>
                </a:solidFill>
                <a:prstDash val="solid"/>
                <a:miter lim="800000"/>
              </a:ln>
              <a:effectLst/>
            </p:spPr>
            <p:txBody>
              <a:bodyPr wrap="square" lIns="91439" tIns="91439" rIns="91439" bIns="91439" numCol="1" anchor="ctr">
                <a:noAutofit/>
              </a:bodyPr>
              <a:lstStyle/>
              <a:p>
                <a:pPr algn="ctr" defTabSz="1828800">
                  <a:lnSpc>
                    <a:spcPct val="100000"/>
                  </a:lnSpc>
                  <a:spcBef>
                    <a:spcPts val="0"/>
                  </a:spcBef>
                  <a:defRPr b="0" cap="none" sz="3600">
                    <a:solidFill>
                      <a:srgbClr val="000000"/>
                    </a:solidFill>
                  </a:defRPr>
                </a:pPr>
              </a:p>
            </p:txBody>
          </p:sp>
          <p:sp>
            <p:nvSpPr>
              <p:cNvPr id="423" name="SQL DB"/>
              <p:cNvSpPr txBox="1"/>
              <p:nvPr/>
            </p:nvSpPr>
            <p:spPr>
              <a:xfrm>
                <a:off x="0" y="329975"/>
                <a:ext cx="1828800" cy="55117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7" tIns="91437" rIns="91437" bIns="91437" numCol="1" anchor="ctr">
                <a:spAutoFit/>
              </a:bodyPr>
              <a:lstStyle>
                <a:lvl1pPr algn="ctr">
                  <a:defRPr sz="2500"/>
                </a:lvl1pPr>
              </a:lstStyle>
              <a:p>
                <a:pPr/>
                <a:r>
                  <a:t>SQL DB</a:t>
                </a:r>
              </a:p>
            </p:txBody>
          </p:sp>
        </p:grpSp>
        <p:sp>
          <p:nvSpPr>
            <p:cNvPr id="509" name="Elbow Connector 45"/>
            <p:cNvSpPr/>
            <p:nvPr/>
          </p:nvSpPr>
          <p:spPr>
            <a:xfrm>
              <a:off x="1027429" y="2800350"/>
              <a:ext cx="1215391" cy="6515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0"/>
                  </a:lnTo>
                </a:path>
              </a:pathLst>
            </a:custGeom>
            <a:noFill/>
            <a:ln w="38100" cap="flat">
              <a:solidFill>
                <a:srgbClr val="330072"/>
              </a:solidFill>
              <a:prstDash val="solid"/>
              <a:miter lim="800000"/>
              <a:headEnd type="triangle" w="med" len="med"/>
              <a:tailEnd type="triangle" w="med" len="med"/>
            </a:ln>
            <a:effectLst/>
          </p:spPr>
          <p:txBody>
            <a:bodyPr/>
            <a:lstStyle/>
            <a:p>
              <a:pPr/>
            </a:p>
          </p:txBody>
        </p:sp>
        <p:grpSp>
          <p:nvGrpSpPr>
            <p:cNvPr id="440" name="Group"/>
            <p:cNvGrpSpPr/>
            <p:nvPr/>
          </p:nvGrpSpPr>
          <p:grpSpPr>
            <a:xfrm>
              <a:off x="8650341" y="2038204"/>
              <a:ext cx="4902737" cy="2298221"/>
              <a:chOff x="0" y="0"/>
              <a:chExt cx="4902736" cy="2298219"/>
            </a:xfrm>
          </p:grpSpPr>
          <p:grpSp>
            <p:nvGrpSpPr>
              <p:cNvPr id="430" name="Group"/>
              <p:cNvGrpSpPr/>
              <p:nvPr/>
            </p:nvGrpSpPr>
            <p:grpSpPr>
              <a:xfrm>
                <a:off x="0" y="1150143"/>
                <a:ext cx="2503681" cy="1148077"/>
                <a:chOff x="0" y="0"/>
                <a:chExt cx="2503680" cy="1148076"/>
              </a:xfrm>
            </p:grpSpPr>
            <p:grpSp>
              <p:nvGrpSpPr>
                <p:cNvPr id="428" name="Group"/>
                <p:cNvGrpSpPr/>
                <p:nvPr/>
              </p:nvGrpSpPr>
              <p:grpSpPr>
                <a:xfrm>
                  <a:off x="13231" y="0"/>
                  <a:ext cx="2477219" cy="1148077"/>
                  <a:chOff x="0" y="0"/>
                  <a:chExt cx="2477218" cy="1148076"/>
                </a:xfrm>
              </p:grpSpPr>
              <p:sp>
                <p:nvSpPr>
                  <p:cNvPr id="426" name="Rectangle"/>
                  <p:cNvSpPr/>
                  <p:nvPr/>
                </p:nvSpPr>
                <p:spPr>
                  <a:xfrm>
                    <a:off x="0" y="0"/>
                    <a:ext cx="2477219" cy="1148077"/>
                  </a:xfrm>
                  <a:prstGeom prst="rect">
                    <a:avLst/>
                  </a:prstGeom>
                  <a:solidFill>
                    <a:srgbClr val="FFFFFF"/>
                  </a:solidFill>
                  <a:ln w="12700" cap="flat">
                    <a:noFill/>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427" name="Rectangle"/>
                  <p:cNvSpPr/>
                  <p:nvPr/>
                </p:nvSpPr>
                <p:spPr>
                  <a:xfrm>
                    <a:off x="0" y="0"/>
                    <a:ext cx="2477219" cy="1148077"/>
                  </a:xfrm>
                  <a:prstGeom prst="rect">
                    <a:avLst/>
                  </a:prstGeom>
                  <a:solidFill>
                    <a:srgbClr val="685BC7">
                      <a:alpha val="75050"/>
                    </a:srgbClr>
                  </a:solidFill>
                  <a:ln w="25400" cap="flat">
                    <a:solidFill>
                      <a:srgbClr val="330072"/>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grpSp>
            <p:sp>
              <p:nvSpPr>
                <p:cNvPr id="429" name="Rectangle 19"/>
                <p:cNvSpPr/>
                <p:nvPr/>
              </p:nvSpPr>
              <p:spPr>
                <a:xfrm>
                  <a:off x="0" y="114299"/>
                  <a:ext cx="2503681" cy="919477"/>
                </a:xfrm>
                <a:prstGeom prst="rect">
                  <a:avLst/>
                </a:prstGeom>
                <a:noFill/>
                <a:ln w="12700" cap="flat">
                  <a:noFill/>
                  <a:miter lim="400000"/>
                </a:ln>
                <a:effectLst/>
              </p:spPr>
              <p:txBody>
                <a:bodyPr wrap="square" lIns="91437" tIns="91437" rIns="91437" bIns="91437" numCol="1" anchor="ctr">
                  <a:noAutofit/>
                </a:bodyPr>
                <a:lstStyle/>
                <a:p>
                  <a:pPr algn="ctr" defTabSz="1828800">
                    <a:lnSpc>
                      <a:spcPct val="100000"/>
                    </a:lnSpc>
                    <a:spcBef>
                      <a:spcPts val="0"/>
                    </a:spcBef>
                    <a:defRPr b="0" cap="none" sz="2500">
                      <a:latin typeface="Roboto Medium"/>
                      <a:ea typeface="Roboto Medium"/>
                      <a:cs typeface="Roboto Medium"/>
                      <a:sym typeface="Roboto Medium"/>
                    </a:defRPr>
                  </a:pPr>
                </a:p>
              </p:txBody>
            </p:sp>
          </p:grpSp>
          <p:grpSp>
            <p:nvGrpSpPr>
              <p:cNvPr id="434" name="Group"/>
              <p:cNvGrpSpPr/>
              <p:nvPr/>
            </p:nvGrpSpPr>
            <p:grpSpPr>
              <a:xfrm>
                <a:off x="2451504" y="1150143"/>
                <a:ext cx="2451233" cy="1148077"/>
                <a:chOff x="0" y="0"/>
                <a:chExt cx="2451231" cy="1148076"/>
              </a:xfrm>
            </p:grpSpPr>
            <p:sp>
              <p:nvSpPr>
                <p:cNvPr id="431" name="Rectangle"/>
                <p:cNvSpPr/>
                <p:nvPr/>
              </p:nvSpPr>
              <p:spPr>
                <a:xfrm>
                  <a:off x="13091" y="0"/>
                  <a:ext cx="2438141" cy="1148077"/>
                </a:xfrm>
                <a:prstGeom prst="rect">
                  <a:avLst/>
                </a:prstGeom>
                <a:solidFill>
                  <a:srgbClr val="FFFFFF"/>
                </a:solidFill>
                <a:ln w="12700" cap="flat">
                  <a:noFill/>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432" name="Rectangle"/>
                <p:cNvSpPr/>
                <p:nvPr/>
              </p:nvSpPr>
              <p:spPr>
                <a:xfrm>
                  <a:off x="13091" y="0"/>
                  <a:ext cx="2438141" cy="1148077"/>
                </a:xfrm>
                <a:prstGeom prst="rect">
                  <a:avLst/>
                </a:prstGeom>
                <a:solidFill>
                  <a:srgbClr val="685BC7">
                    <a:alpha val="75050"/>
                  </a:srgbClr>
                </a:solidFill>
                <a:ln w="25400" cap="flat">
                  <a:solidFill>
                    <a:srgbClr val="330072"/>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433" name="Rectangle 19"/>
                <p:cNvSpPr/>
                <p:nvPr/>
              </p:nvSpPr>
              <p:spPr>
                <a:xfrm>
                  <a:off x="-1" y="114299"/>
                  <a:ext cx="2438142" cy="919477"/>
                </a:xfrm>
                <a:prstGeom prst="rect">
                  <a:avLst/>
                </a:prstGeom>
                <a:noFill/>
                <a:ln w="12700" cap="flat">
                  <a:noFill/>
                  <a:miter lim="400000"/>
                </a:ln>
                <a:effectLst/>
              </p:spPr>
              <p:txBody>
                <a:bodyPr wrap="square" lIns="91437" tIns="91437" rIns="91437" bIns="91437" numCol="1" anchor="ctr">
                  <a:noAutofit/>
                </a:bodyPr>
                <a:lstStyle/>
                <a:p>
                  <a:pPr algn="ctr" defTabSz="1828800">
                    <a:lnSpc>
                      <a:spcPct val="100000"/>
                    </a:lnSpc>
                    <a:spcBef>
                      <a:spcPts val="0"/>
                    </a:spcBef>
                    <a:defRPr b="0" cap="none" sz="2500">
                      <a:latin typeface="Roboto Medium"/>
                      <a:ea typeface="Roboto Medium"/>
                      <a:cs typeface="Roboto Medium"/>
                      <a:sym typeface="Roboto Medium"/>
                    </a:defRPr>
                  </a:pPr>
                </a:p>
              </p:txBody>
            </p:sp>
          </p:grpSp>
          <p:grpSp>
            <p:nvGrpSpPr>
              <p:cNvPr id="439" name="Group"/>
              <p:cNvGrpSpPr/>
              <p:nvPr/>
            </p:nvGrpSpPr>
            <p:grpSpPr>
              <a:xfrm>
                <a:off x="13690" y="0"/>
                <a:ext cx="4888997" cy="1148077"/>
                <a:chOff x="0" y="0"/>
                <a:chExt cx="4888996" cy="1148076"/>
              </a:xfrm>
            </p:grpSpPr>
            <p:grpSp>
              <p:nvGrpSpPr>
                <p:cNvPr id="437" name="Group"/>
                <p:cNvGrpSpPr/>
                <p:nvPr/>
              </p:nvGrpSpPr>
              <p:grpSpPr>
                <a:xfrm>
                  <a:off x="0" y="0"/>
                  <a:ext cx="4888997" cy="1148077"/>
                  <a:chOff x="0" y="0"/>
                  <a:chExt cx="4888996" cy="1148076"/>
                </a:xfrm>
              </p:grpSpPr>
              <p:sp>
                <p:nvSpPr>
                  <p:cNvPr id="435" name="Rectangle"/>
                  <p:cNvSpPr/>
                  <p:nvPr/>
                </p:nvSpPr>
                <p:spPr>
                  <a:xfrm>
                    <a:off x="0" y="0"/>
                    <a:ext cx="4888997" cy="1148077"/>
                  </a:xfrm>
                  <a:prstGeom prst="rect">
                    <a:avLst/>
                  </a:prstGeom>
                  <a:solidFill>
                    <a:srgbClr val="FFFFFF"/>
                  </a:solidFill>
                  <a:ln w="12700" cap="flat">
                    <a:noFill/>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436" name="Rectangle"/>
                  <p:cNvSpPr/>
                  <p:nvPr/>
                </p:nvSpPr>
                <p:spPr>
                  <a:xfrm>
                    <a:off x="0" y="0"/>
                    <a:ext cx="4888997" cy="1148077"/>
                  </a:xfrm>
                  <a:prstGeom prst="rect">
                    <a:avLst/>
                  </a:prstGeom>
                  <a:solidFill>
                    <a:srgbClr val="685BC7">
                      <a:alpha val="75050"/>
                    </a:srgbClr>
                  </a:solidFill>
                  <a:ln w="25400" cap="flat">
                    <a:solidFill>
                      <a:srgbClr val="330072"/>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grpSp>
            <p:sp>
              <p:nvSpPr>
                <p:cNvPr id="438" name="Rectangle 19"/>
                <p:cNvSpPr/>
                <p:nvPr/>
              </p:nvSpPr>
              <p:spPr>
                <a:xfrm>
                  <a:off x="13367" y="114300"/>
                  <a:ext cx="4862262" cy="919477"/>
                </a:xfrm>
                <a:prstGeom prst="rect">
                  <a:avLst/>
                </a:prstGeom>
                <a:noFill/>
                <a:ln w="12700" cap="flat">
                  <a:noFill/>
                  <a:miter lim="400000"/>
                </a:ln>
                <a:effectLst/>
              </p:spPr>
              <p:txBody>
                <a:bodyPr wrap="square" lIns="91437" tIns="91437" rIns="91437" bIns="91437" numCol="1" anchor="ctr">
                  <a:noAutofit/>
                </a:bodyPr>
                <a:lstStyle/>
                <a:p>
                  <a:pPr algn="ctr" defTabSz="1828800">
                    <a:lnSpc>
                      <a:spcPct val="100000"/>
                    </a:lnSpc>
                    <a:spcBef>
                      <a:spcPts val="0"/>
                    </a:spcBef>
                    <a:defRPr b="0" cap="none" sz="2500">
                      <a:latin typeface="Roboto Medium"/>
                      <a:ea typeface="Roboto Medium"/>
                      <a:cs typeface="Roboto Medium"/>
                      <a:sym typeface="Roboto Medium"/>
                    </a:defRPr>
                  </a:pPr>
                </a:p>
              </p:txBody>
            </p:sp>
          </p:grpSp>
        </p:grpSp>
        <p:grpSp>
          <p:nvGrpSpPr>
            <p:cNvPr id="444" name="Group"/>
            <p:cNvGrpSpPr/>
            <p:nvPr/>
          </p:nvGrpSpPr>
          <p:grpSpPr>
            <a:xfrm>
              <a:off x="10955747" y="3374183"/>
              <a:ext cx="2451232" cy="1148078"/>
              <a:chOff x="0" y="0"/>
              <a:chExt cx="2451231" cy="1148076"/>
            </a:xfrm>
          </p:grpSpPr>
          <p:sp>
            <p:nvSpPr>
              <p:cNvPr id="441" name="Rectangle"/>
              <p:cNvSpPr/>
              <p:nvPr/>
            </p:nvSpPr>
            <p:spPr>
              <a:xfrm>
                <a:off x="13091" y="0"/>
                <a:ext cx="2438141" cy="1148077"/>
              </a:xfrm>
              <a:prstGeom prst="rect">
                <a:avLst/>
              </a:prstGeom>
              <a:solidFill>
                <a:srgbClr val="FFFFFF"/>
              </a:solidFill>
              <a:ln w="12700" cap="flat">
                <a:noFill/>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442" name="Rectangle"/>
              <p:cNvSpPr/>
              <p:nvPr/>
            </p:nvSpPr>
            <p:spPr>
              <a:xfrm>
                <a:off x="13091" y="0"/>
                <a:ext cx="2438141" cy="1148077"/>
              </a:xfrm>
              <a:prstGeom prst="rect">
                <a:avLst/>
              </a:prstGeom>
              <a:solidFill>
                <a:srgbClr val="685BC7">
                  <a:alpha val="75050"/>
                </a:srgbClr>
              </a:solidFill>
              <a:ln w="25400" cap="flat">
                <a:solidFill>
                  <a:srgbClr val="330072"/>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443" name="Rectangle 19"/>
              <p:cNvSpPr/>
              <p:nvPr/>
            </p:nvSpPr>
            <p:spPr>
              <a:xfrm>
                <a:off x="-1" y="114299"/>
                <a:ext cx="2438142" cy="9194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7" tIns="91437" rIns="91437" bIns="91437" numCol="1" anchor="ctr">
                <a:noAutofit/>
              </a:bodyPr>
              <a:lstStyle>
                <a:lvl1pPr algn="ctr" defTabSz="1828800">
                  <a:lnSpc>
                    <a:spcPct val="100000"/>
                  </a:lnSpc>
                  <a:spcBef>
                    <a:spcPts val="0"/>
                  </a:spcBef>
                  <a:defRPr b="0" cap="none" sz="2500">
                    <a:latin typeface="Roboto Medium"/>
                    <a:ea typeface="Roboto Medium"/>
                    <a:cs typeface="Roboto Medium"/>
                    <a:sym typeface="Roboto Medium"/>
                  </a:defRPr>
                </a:lvl1pPr>
              </a:lstStyle>
              <a:p>
                <a:pPr/>
                <a:r>
                  <a:t>Hardware Resources</a:t>
                </a:r>
              </a:p>
            </p:txBody>
          </p:sp>
        </p:grpSp>
        <p:grpSp>
          <p:nvGrpSpPr>
            <p:cNvPr id="459" name="Group"/>
            <p:cNvGrpSpPr/>
            <p:nvPr/>
          </p:nvGrpSpPr>
          <p:grpSpPr>
            <a:xfrm>
              <a:off x="8504242" y="3374183"/>
              <a:ext cx="2503682" cy="3586103"/>
              <a:chOff x="0" y="0"/>
              <a:chExt cx="2503680" cy="3586101"/>
            </a:xfrm>
          </p:grpSpPr>
          <p:grpSp>
            <p:nvGrpSpPr>
              <p:cNvPr id="452" name="Group"/>
              <p:cNvGrpSpPr/>
              <p:nvPr/>
            </p:nvGrpSpPr>
            <p:grpSpPr>
              <a:xfrm>
                <a:off x="432089" y="1905738"/>
                <a:ext cx="1639502" cy="1680364"/>
                <a:chOff x="0" y="0"/>
                <a:chExt cx="1639500" cy="1680363"/>
              </a:xfrm>
            </p:grpSpPr>
            <p:grpSp>
              <p:nvGrpSpPr>
                <p:cNvPr id="447" name="Group"/>
                <p:cNvGrpSpPr/>
                <p:nvPr/>
              </p:nvGrpSpPr>
              <p:grpSpPr>
                <a:xfrm>
                  <a:off x="178725" y="0"/>
                  <a:ext cx="1460776" cy="1505395"/>
                  <a:chOff x="0" y="0"/>
                  <a:chExt cx="1460775" cy="1505394"/>
                </a:xfrm>
              </p:grpSpPr>
              <p:sp>
                <p:nvSpPr>
                  <p:cNvPr id="445" name="Shape"/>
                  <p:cNvSpPr/>
                  <p:nvPr/>
                </p:nvSpPr>
                <p:spPr>
                  <a:xfrm>
                    <a:off x="0" y="0"/>
                    <a:ext cx="1460776" cy="15053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8114"/>
                        </a:lnTo>
                        <a:lnTo>
                          <a:pt x="18000" y="21600"/>
                        </a:lnTo>
                        <a:lnTo>
                          <a:pt x="0" y="21600"/>
                        </a:lnTo>
                        <a:close/>
                      </a:path>
                    </a:pathLst>
                  </a:custGeom>
                  <a:solidFill>
                    <a:srgbClr val="FFFFFF">
                      <a:alpha val="75128"/>
                    </a:srgbClr>
                  </a:solidFill>
                  <a:ln w="12700" cap="flat">
                    <a:noFill/>
                    <a:miter lim="400000"/>
                  </a:ln>
                  <a:effectLst/>
                </p:spPr>
                <p:txBody>
                  <a:bodyPr wrap="square" lIns="91439" tIns="91439" rIns="91439" bIns="91439" numCol="1" anchor="ctr">
                    <a:noAutofit/>
                  </a:bodyPr>
                  <a:lstStyle/>
                  <a:p>
                    <a:pPr defTabSz="1828800">
                      <a:lnSpc>
                        <a:spcPct val="100000"/>
                      </a:lnSpc>
                      <a:spcBef>
                        <a:spcPts val="0"/>
                      </a:spcBef>
                      <a:defRPr b="0" cap="none" sz="3600">
                        <a:solidFill>
                          <a:srgbClr val="000000"/>
                        </a:solidFill>
                      </a:defRPr>
                    </a:pPr>
                  </a:p>
                </p:txBody>
              </p:sp>
              <p:sp>
                <p:nvSpPr>
                  <p:cNvPr id="446" name="Line"/>
                  <p:cNvSpPr/>
                  <p:nvPr/>
                </p:nvSpPr>
                <p:spPr>
                  <a:xfrm>
                    <a:off x="1519" y="0"/>
                    <a:ext cx="1459194" cy="15053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980" y="21600"/>
                        </a:moveTo>
                        <a:lnTo>
                          <a:pt x="18700" y="18811"/>
                        </a:lnTo>
                        <a:lnTo>
                          <a:pt x="21146" y="18506"/>
                        </a:lnTo>
                        <a:lnTo>
                          <a:pt x="17980" y="21600"/>
                        </a:lnTo>
                        <a:lnTo>
                          <a:pt x="0" y="21600"/>
                        </a:lnTo>
                        <a:lnTo>
                          <a:pt x="0" y="0"/>
                        </a:lnTo>
                        <a:lnTo>
                          <a:pt x="21576" y="0"/>
                        </a:lnTo>
                        <a:lnTo>
                          <a:pt x="21600" y="18280"/>
                        </a:lnTo>
                      </a:path>
                    </a:pathLst>
                  </a:custGeom>
                  <a:solidFill>
                    <a:srgbClr val="685BC7">
                      <a:alpha val="75058"/>
                    </a:srgbClr>
                  </a:solidFill>
                  <a:ln w="25400" cap="flat">
                    <a:solidFill>
                      <a:srgbClr val="330072"/>
                    </a:solidFill>
                    <a:prstDash val="solid"/>
                    <a:miter lim="800000"/>
                  </a:ln>
                  <a:effectLst/>
                </p:spPr>
                <p:txBody>
                  <a:bodyPr wrap="square" lIns="91439" tIns="91439" rIns="91439" bIns="91439" numCol="1" anchor="ctr">
                    <a:noAutofit/>
                  </a:bodyPr>
                  <a:lstStyle/>
                  <a:p>
                    <a:pPr defTabSz="1828800">
                      <a:lnSpc>
                        <a:spcPct val="100000"/>
                      </a:lnSpc>
                      <a:spcBef>
                        <a:spcPts val="0"/>
                      </a:spcBef>
                      <a:defRPr b="0" cap="none" sz="3600">
                        <a:solidFill>
                          <a:srgbClr val="000000"/>
                        </a:solidFill>
                      </a:defRPr>
                    </a:pPr>
                  </a:p>
                </p:txBody>
              </p:sp>
            </p:grpSp>
            <p:grpSp>
              <p:nvGrpSpPr>
                <p:cNvPr id="451" name="Group"/>
                <p:cNvGrpSpPr/>
                <p:nvPr/>
              </p:nvGrpSpPr>
              <p:grpSpPr>
                <a:xfrm>
                  <a:off x="0" y="174969"/>
                  <a:ext cx="1460776" cy="1505395"/>
                  <a:chOff x="0" y="0"/>
                  <a:chExt cx="1460775" cy="1505394"/>
                </a:xfrm>
              </p:grpSpPr>
              <p:sp>
                <p:nvSpPr>
                  <p:cNvPr id="448" name="Shape"/>
                  <p:cNvSpPr/>
                  <p:nvPr/>
                </p:nvSpPr>
                <p:spPr>
                  <a:xfrm>
                    <a:off x="0" y="0"/>
                    <a:ext cx="1460776" cy="15053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8114"/>
                        </a:lnTo>
                        <a:lnTo>
                          <a:pt x="18000" y="21600"/>
                        </a:lnTo>
                        <a:lnTo>
                          <a:pt x="0" y="21600"/>
                        </a:lnTo>
                        <a:close/>
                      </a:path>
                    </a:pathLst>
                  </a:custGeom>
                  <a:solidFill>
                    <a:srgbClr val="FFFFFF"/>
                  </a:solidFill>
                  <a:ln w="12700" cap="flat">
                    <a:noFill/>
                    <a:miter lim="400000"/>
                  </a:ln>
                  <a:effectLst/>
                </p:spPr>
                <p:txBody>
                  <a:bodyPr wrap="square" lIns="91439" tIns="91439" rIns="91439" bIns="91439" numCol="1" anchor="ctr">
                    <a:noAutofit/>
                  </a:bodyPr>
                  <a:lstStyle/>
                  <a:p>
                    <a:pPr defTabSz="1828800">
                      <a:lnSpc>
                        <a:spcPct val="100000"/>
                      </a:lnSpc>
                      <a:spcBef>
                        <a:spcPts val="0"/>
                      </a:spcBef>
                      <a:defRPr b="0" cap="none" sz="3600">
                        <a:solidFill>
                          <a:srgbClr val="000000"/>
                        </a:solidFill>
                      </a:defRPr>
                    </a:pPr>
                  </a:p>
                </p:txBody>
              </p:sp>
              <p:sp>
                <p:nvSpPr>
                  <p:cNvPr id="449" name="Line"/>
                  <p:cNvSpPr/>
                  <p:nvPr/>
                </p:nvSpPr>
                <p:spPr>
                  <a:xfrm>
                    <a:off x="1519" y="0"/>
                    <a:ext cx="1459194" cy="15053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980" y="21600"/>
                        </a:moveTo>
                        <a:lnTo>
                          <a:pt x="18700" y="18811"/>
                        </a:lnTo>
                        <a:lnTo>
                          <a:pt x="21146" y="18506"/>
                        </a:lnTo>
                        <a:lnTo>
                          <a:pt x="17980" y="21600"/>
                        </a:lnTo>
                        <a:lnTo>
                          <a:pt x="0" y="21600"/>
                        </a:lnTo>
                        <a:lnTo>
                          <a:pt x="0" y="0"/>
                        </a:lnTo>
                        <a:lnTo>
                          <a:pt x="21576" y="0"/>
                        </a:lnTo>
                        <a:lnTo>
                          <a:pt x="21600" y="18280"/>
                        </a:lnTo>
                      </a:path>
                    </a:pathLst>
                  </a:custGeom>
                  <a:solidFill>
                    <a:srgbClr val="685BC7">
                      <a:alpha val="75058"/>
                    </a:srgbClr>
                  </a:solidFill>
                  <a:ln w="25400" cap="flat">
                    <a:solidFill>
                      <a:srgbClr val="330072"/>
                    </a:solidFill>
                    <a:prstDash val="solid"/>
                    <a:miter lim="800000"/>
                  </a:ln>
                  <a:effectLst/>
                </p:spPr>
                <p:txBody>
                  <a:bodyPr wrap="square" lIns="91439" tIns="91439" rIns="91439" bIns="91439" numCol="1" anchor="ctr">
                    <a:noAutofit/>
                  </a:bodyPr>
                  <a:lstStyle/>
                  <a:p>
                    <a:pPr defTabSz="1828800">
                      <a:lnSpc>
                        <a:spcPct val="100000"/>
                      </a:lnSpc>
                      <a:spcBef>
                        <a:spcPts val="0"/>
                      </a:spcBef>
                      <a:defRPr b="0" cap="none" sz="3600">
                        <a:solidFill>
                          <a:srgbClr val="000000"/>
                        </a:solidFill>
                      </a:defRPr>
                    </a:pPr>
                  </a:p>
                </p:txBody>
              </p:sp>
              <p:sp>
                <p:nvSpPr>
                  <p:cNvPr id="450" name="Puppet Manifests"/>
                  <p:cNvSpPr txBox="1"/>
                  <p:nvPr/>
                </p:nvSpPr>
                <p:spPr>
                  <a:xfrm>
                    <a:off x="1584" y="407894"/>
                    <a:ext cx="1457605" cy="68960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7" tIns="91437" rIns="91437" bIns="91437" numCol="1" anchor="ctr">
                    <a:spAutoFit/>
                  </a:bodyPr>
                  <a:lstStyle>
                    <a:lvl1pPr>
                      <a:defRPr sz="1800"/>
                    </a:lvl1pPr>
                  </a:lstStyle>
                  <a:p>
                    <a:pPr/>
                    <a:r>
                      <a:t>Puppet Manifests</a:t>
                    </a:r>
                  </a:p>
                </p:txBody>
              </p:sp>
            </p:grpSp>
          </p:grpSp>
          <p:grpSp>
            <p:nvGrpSpPr>
              <p:cNvPr id="457" name="Group"/>
              <p:cNvGrpSpPr/>
              <p:nvPr/>
            </p:nvGrpSpPr>
            <p:grpSpPr>
              <a:xfrm>
                <a:off x="0" y="0"/>
                <a:ext cx="2503681" cy="1148077"/>
                <a:chOff x="0" y="0"/>
                <a:chExt cx="2503680" cy="1148076"/>
              </a:xfrm>
            </p:grpSpPr>
            <p:grpSp>
              <p:nvGrpSpPr>
                <p:cNvPr id="455" name="Group"/>
                <p:cNvGrpSpPr/>
                <p:nvPr/>
              </p:nvGrpSpPr>
              <p:grpSpPr>
                <a:xfrm>
                  <a:off x="13231" y="0"/>
                  <a:ext cx="2477219" cy="1148077"/>
                  <a:chOff x="0" y="0"/>
                  <a:chExt cx="2477218" cy="1148076"/>
                </a:xfrm>
              </p:grpSpPr>
              <p:sp>
                <p:nvSpPr>
                  <p:cNvPr id="453" name="Rectangle"/>
                  <p:cNvSpPr/>
                  <p:nvPr/>
                </p:nvSpPr>
                <p:spPr>
                  <a:xfrm>
                    <a:off x="0" y="0"/>
                    <a:ext cx="2477219" cy="1148077"/>
                  </a:xfrm>
                  <a:prstGeom prst="rect">
                    <a:avLst/>
                  </a:prstGeom>
                  <a:solidFill>
                    <a:srgbClr val="FFFFFF"/>
                  </a:solidFill>
                  <a:ln w="12700" cap="flat">
                    <a:noFill/>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454" name="Rectangle"/>
                  <p:cNvSpPr/>
                  <p:nvPr/>
                </p:nvSpPr>
                <p:spPr>
                  <a:xfrm>
                    <a:off x="0" y="0"/>
                    <a:ext cx="2477219" cy="1148077"/>
                  </a:xfrm>
                  <a:prstGeom prst="rect">
                    <a:avLst/>
                  </a:prstGeom>
                  <a:solidFill>
                    <a:srgbClr val="685BC7">
                      <a:alpha val="75050"/>
                    </a:srgbClr>
                  </a:solidFill>
                  <a:ln w="25400" cap="flat">
                    <a:solidFill>
                      <a:srgbClr val="330072"/>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grpSp>
            <p:sp>
              <p:nvSpPr>
                <p:cNvPr id="456" name="Rectangle 19"/>
                <p:cNvSpPr/>
                <p:nvPr/>
              </p:nvSpPr>
              <p:spPr>
                <a:xfrm>
                  <a:off x="0" y="114299"/>
                  <a:ext cx="2503681" cy="9194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7" tIns="91437" rIns="91437" bIns="91437" numCol="1" anchor="ctr">
                  <a:noAutofit/>
                </a:bodyPr>
                <a:lstStyle>
                  <a:lvl1pPr algn="ctr" defTabSz="1828800">
                    <a:lnSpc>
                      <a:spcPct val="100000"/>
                    </a:lnSpc>
                    <a:spcBef>
                      <a:spcPts val="0"/>
                    </a:spcBef>
                    <a:defRPr b="0" cap="none" sz="2500">
                      <a:latin typeface="Roboto Medium"/>
                      <a:ea typeface="Roboto Medium"/>
                      <a:cs typeface="Roboto Medium"/>
                      <a:sym typeface="Roboto Medium"/>
                    </a:defRPr>
                  </a:lvl1pPr>
                </a:lstStyle>
                <a:p>
                  <a:pPr/>
                  <a:r>
                    <a:t>Puppet Resources</a:t>
                  </a:r>
                </a:p>
              </p:txBody>
            </p:sp>
          </p:grpSp>
          <p:sp>
            <p:nvSpPr>
              <p:cNvPr id="510" name="Straight Arrow Connector 66"/>
              <p:cNvSpPr/>
              <p:nvPr/>
            </p:nvSpPr>
            <p:spPr>
              <a:xfrm>
                <a:off x="1251840" y="1160859"/>
                <a:ext cx="1" cy="7321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0"/>
                    </a:lnTo>
                  </a:path>
                </a:pathLst>
              </a:custGeom>
              <a:noFill/>
              <a:ln w="38100" cap="flat">
                <a:solidFill>
                  <a:srgbClr val="330072"/>
                </a:solidFill>
                <a:prstDash val="solid"/>
                <a:miter lim="800000"/>
                <a:tailEnd type="triangle" w="med" len="med"/>
              </a:ln>
              <a:effectLst/>
            </p:spPr>
            <p:txBody>
              <a:bodyPr/>
              <a:lstStyle/>
              <a:p>
                <a:pPr/>
              </a:p>
            </p:txBody>
          </p:sp>
        </p:grpSp>
        <p:grpSp>
          <p:nvGrpSpPr>
            <p:cNvPr id="469" name="Group"/>
            <p:cNvGrpSpPr/>
            <p:nvPr/>
          </p:nvGrpSpPr>
          <p:grpSpPr>
            <a:xfrm>
              <a:off x="2242007" y="3379256"/>
              <a:ext cx="4902736" cy="1148077"/>
              <a:chOff x="0" y="0"/>
              <a:chExt cx="4902735" cy="1148076"/>
            </a:xfrm>
          </p:grpSpPr>
          <p:grpSp>
            <p:nvGrpSpPr>
              <p:cNvPr id="464" name="Group"/>
              <p:cNvGrpSpPr/>
              <p:nvPr/>
            </p:nvGrpSpPr>
            <p:grpSpPr>
              <a:xfrm>
                <a:off x="0" y="0"/>
                <a:ext cx="2503681" cy="1148077"/>
                <a:chOff x="0" y="0"/>
                <a:chExt cx="2503680" cy="1148076"/>
              </a:xfrm>
            </p:grpSpPr>
            <p:grpSp>
              <p:nvGrpSpPr>
                <p:cNvPr id="462" name="Group"/>
                <p:cNvGrpSpPr/>
                <p:nvPr/>
              </p:nvGrpSpPr>
              <p:grpSpPr>
                <a:xfrm>
                  <a:off x="13231" y="0"/>
                  <a:ext cx="2477219" cy="1148077"/>
                  <a:chOff x="0" y="0"/>
                  <a:chExt cx="2477218" cy="1148076"/>
                </a:xfrm>
              </p:grpSpPr>
              <p:sp>
                <p:nvSpPr>
                  <p:cNvPr id="460" name="Rectangle"/>
                  <p:cNvSpPr/>
                  <p:nvPr/>
                </p:nvSpPr>
                <p:spPr>
                  <a:xfrm>
                    <a:off x="0" y="0"/>
                    <a:ext cx="2477219" cy="1148077"/>
                  </a:xfrm>
                  <a:prstGeom prst="rect">
                    <a:avLst/>
                  </a:prstGeom>
                  <a:solidFill>
                    <a:srgbClr val="FFFFFF"/>
                  </a:solidFill>
                  <a:ln w="12700" cap="flat">
                    <a:noFill/>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461" name="Rectangle"/>
                  <p:cNvSpPr/>
                  <p:nvPr/>
                </p:nvSpPr>
                <p:spPr>
                  <a:xfrm>
                    <a:off x="0" y="0"/>
                    <a:ext cx="2477219" cy="1148077"/>
                  </a:xfrm>
                  <a:prstGeom prst="rect">
                    <a:avLst/>
                  </a:prstGeom>
                  <a:solidFill>
                    <a:srgbClr val="685BC7">
                      <a:alpha val="75050"/>
                    </a:srgbClr>
                  </a:solidFill>
                  <a:ln w="25400" cap="flat">
                    <a:solidFill>
                      <a:srgbClr val="330072"/>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grpSp>
            <p:sp>
              <p:nvSpPr>
                <p:cNvPr id="463" name="Rectangle 19"/>
                <p:cNvSpPr/>
                <p:nvPr/>
              </p:nvSpPr>
              <p:spPr>
                <a:xfrm>
                  <a:off x="0" y="114299"/>
                  <a:ext cx="2503681" cy="9194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7" tIns="91437" rIns="91437" bIns="91437" numCol="1" anchor="ctr">
                  <a:noAutofit/>
                </a:bodyPr>
                <a:lstStyle>
                  <a:lvl1pPr algn="ctr" defTabSz="1828800">
                    <a:lnSpc>
                      <a:spcPct val="100000"/>
                    </a:lnSpc>
                    <a:spcBef>
                      <a:spcPts val="0"/>
                    </a:spcBef>
                    <a:defRPr b="0" cap="none" sz="2500">
                      <a:latin typeface="Roboto Medium"/>
                      <a:ea typeface="Roboto Medium"/>
                      <a:cs typeface="Roboto Medium"/>
                      <a:sym typeface="Roboto Medium"/>
                    </a:defRPr>
                  </a:lvl1pPr>
                </a:lstStyle>
                <a:p>
                  <a:pPr/>
                  <a:r>
                    <a:t>Puppet Resources</a:t>
                  </a:r>
                </a:p>
              </p:txBody>
            </p:sp>
          </p:grpSp>
          <p:grpSp>
            <p:nvGrpSpPr>
              <p:cNvPr id="468" name="Group"/>
              <p:cNvGrpSpPr/>
              <p:nvPr/>
            </p:nvGrpSpPr>
            <p:grpSpPr>
              <a:xfrm>
                <a:off x="2451503" y="0"/>
                <a:ext cx="2451233" cy="1148077"/>
                <a:chOff x="0" y="0"/>
                <a:chExt cx="2451231" cy="1148076"/>
              </a:xfrm>
            </p:grpSpPr>
            <p:sp>
              <p:nvSpPr>
                <p:cNvPr id="465" name="Rectangle"/>
                <p:cNvSpPr/>
                <p:nvPr/>
              </p:nvSpPr>
              <p:spPr>
                <a:xfrm>
                  <a:off x="13091" y="0"/>
                  <a:ext cx="2438141" cy="1148077"/>
                </a:xfrm>
                <a:prstGeom prst="rect">
                  <a:avLst/>
                </a:prstGeom>
                <a:solidFill>
                  <a:srgbClr val="FFFFFF"/>
                </a:solidFill>
                <a:ln w="12700" cap="flat">
                  <a:noFill/>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466" name="Rectangle"/>
                <p:cNvSpPr/>
                <p:nvPr/>
              </p:nvSpPr>
              <p:spPr>
                <a:xfrm>
                  <a:off x="13091" y="0"/>
                  <a:ext cx="2438141" cy="1148077"/>
                </a:xfrm>
                <a:prstGeom prst="rect">
                  <a:avLst/>
                </a:prstGeom>
                <a:solidFill>
                  <a:srgbClr val="685BC7">
                    <a:alpha val="75050"/>
                  </a:srgbClr>
                </a:solidFill>
                <a:ln w="25400" cap="flat">
                  <a:solidFill>
                    <a:srgbClr val="330072"/>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467" name="Rectangle 19"/>
                <p:cNvSpPr/>
                <p:nvPr/>
              </p:nvSpPr>
              <p:spPr>
                <a:xfrm>
                  <a:off x="-1" y="114299"/>
                  <a:ext cx="2438142" cy="9194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7" tIns="91437" rIns="91437" bIns="91437" numCol="1" anchor="ctr">
                  <a:noAutofit/>
                </a:bodyPr>
                <a:lstStyle>
                  <a:lvl1pPr algn="ctr" defTabSz="1828800">
                    <a:lnSpc>
                      <a:spcPct val="100000"/>
                    </a:lnSpc>
                    <a:spcBef>
                      <a:spcPts val="0"/>
                    </a:spcBef>
                    <a:defRPr b="0" cap="none" sz="2500">
                      <a:latin typeface="Roboto Medium"/>
                      <a:ea typeface="Roboto Medium"/>
                      <a:cs typeface="Roboto Medium"/>
                      <a:sym typeface="Roboto Medium"/>
                    </a:defRPr>
                  </a:lvl1pPr>
                </a:lstStyle>
                <a:p>
                  <a:pPr/>
                  <a:r>
                    <a:t>Hardware Resources</a:t>
                  </a:r>
                </a:p>
              </p:txBody>
            </p:sp>
          </p:grpSp>
        </p:grpSp>
        <p:grpSp>
          <p:nvGrpSpPr>
            <p:cNvPr id="474" name="Group"/>
            <p:cNvGrpSpPr/>
            <p:nvPr/>
          </p:nvGrpSpPr>
          <p:grpSpPr>
            <a:xfrm>
              <a:off x="2255697" y="1645352"/>
              <a:ext cx="4888998" cy="589277"/>
              <a:chOff x="0" y="0"/>
              <a:chExt cx="4888996" cy="589275"/>
            </a:xfrm>
          </p:grpSpPr>
          <p:grpSp>
            <p:nvGrpSpPr>
              <p:cNvPr id="472" name="Group"/>
              <p:cNvGrpSpPr/>
              <p:nvPr/>
            </p:nvGrpSpPr>
            <p:grpSpPr>
              <a:xfrm>
                <a:off x="0" y="0"/>
                <a:ext cx="4888997" cy="589276"/>
                <a:chOff x="0" y="0"/>
                <a:chExt cx="4888996" cy="589275"/>
              </a:xfrm>
            </p:grpSpPr>
            <p:sp>
              <p:nvSpPr>
                <p:cNvPr id="470" name="Rectangle"/>
                <p:cNvSpPr/>
                <p:nvPr/>
              </p:nvSpPr>
              <p:spPr>
                <a:xfrm>
                  <a:off x="0" y="0"/>
                  <a:ext cx="4888997" cy="589276"/>
                </a:xfrm>
                <a:prstGeom prst="rect">
                  <a:avLst/>
                </a:prstGeom>
                <a:solidFill>
                  <a:srgbClr val="FFFFFF"/>
                </a:solidFill>
                <a:ln w="12700" cap="flat">
                  <a:noFill/>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471" name="Rectangle"/>
                <p:cNvSpPr/>
                <p:nvPr/>
              </p:nvSpPr>
              <p:spPr>
                <a:xfrm>
                  <a:off x="0" y="0"/>
                  <a:ext cx="4888997" cy="589276"/>
                </a:xfrm>
                <a:prstGeom prst="rect">
                  <a:avLst/>
                </a:prstGeom>
                <a:solidFill>
                  <a:srgbClr val="685BC7">
                    <a:alpha val="75050"/>
                  </a:srgbClr>
                </a:solidFill>
                <a:ln w="25400" cap="flat">
                  <a:solidFill>
                    <a:srgbClr val="330072"/>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grpSp>
          <p:sp>
            <p:nvSpPr>
              <p:cNvPr id="473" name="Rectangle 19"/>
              <p:cNvSpPr/>
              <p:nvPr/>
            </p:nvSpPr>
            <p:spPr>
              <a:xfrm>
                <a:off x="13367" y="58667"/>
                <a:ext cx="4862262" cy="4719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7" tIns="91437" rIns="91437" bIns="91437" numCol="1" anchor="ctr">
                <a:noAutofit/>
              </a:bodyPr>
              <a:lstStyle>
                <a:lvl1pPr algn="ctr" defTabSz="1828800">
                  <a:lnSpc>
                    <a:spcPct val="100000"/>
                  </a:lnSpc>
                  <a:spcBef>
                    <a:spcPts val="0"/>
                  </a:spcBef>
                  <a:defRPr b="0" cap="none" sz="2500">
                    <a:latin typeface="Roboto Medium"/>
                    <a:ea typeface="Roboto Medium"/>
                    <a:cs typeface="Roboto Medium"/>
                    <a:sym typeface="Roboto Medium"/>
                  </a:defRPr>
                </a:lvl1pPr>
              </a:lstStyle>
              <a:p>
                <a:pPr/>
                <a:r>
                  <a:t>REST API</a:t>
                </a:r>
              </a:p>
            </p:txBody>
          </p:sp>
        </p:grpSp>
        <p:grpSp>
          <p:nvGrpSpPr>
            <p:cNvPr id="486" name="Group"/>
            <p:cNvGrpSpPr/>
            <p:nvPr/>
          </p:nvGrpSpPr>
          <p:grpSpPr>
            <a:xfrm>
              <a:off x="2255697" y="2224041"/>
              <a:ext cx="11151233" cy="1153148"/>
              <a:chOff x="0" y="0"/>
              <a:chExt cx="11151231" cy="1153147"/>
            </a:xfrm>
          </p:grpSpPr>
          <p:grpSp>
            <p:nvGrpSpPr>
              <p:cNvPr id="479" name="Group"/>
              <p:cNvGrpSpPr/>
              <p:nvPr/>
            </p:nvGrpSpPr>
            <p:grpSpPr>
              <a:xfrm>
                <a:off x="6262235" y="0"/>
                <a:ext cx="4888997" cy="1148077"/>
                <a:chOff x="0" y="0"/>
                <a:chExt cx="4888996" cy="1148076"/>
              </a:xfrm>
            </p:grpSpPr>
            <p:grpSp>
              <p:nvGrpSpPr>
                <p:cNvPr id="477" name="Group"/>
                <p:cNvGrpSpPr/>
                <p:nvPr/>
              </p:nvGrpSpPr>
              <p:grpSpPr>
                <a:xfrm>
                  <a:off x="0" y="0"/>
                  <a:ext cx="4888997" cy="1148077"/>
                  <a:chOff x="0" y="0"/>
                  <a:chExt cx="4888996" cy="1148076"/>
                </a:xfrm>
              </p:grpSpPr>
              <p:sp>
                <p:nvSpPr>
                  <p:cNvPr id="475" name="Rectangle"/>
                  <p:cNvSpPr/>
                  <p:nvPr/>
                </p:nvSpPr>
                <p:spPr>
                  <a:xfrm>
                    <a:off x="0" y="0"/>
                    <a:ext cx="4888997" cy="1148077"/>
                  </a:xfrm>
                  <a:prstGeom prst="rect">
                    <a:avLst/>
                  </a:prstGeom>
                  <a:solidFill>
                    <a:srgbClr val="FFFFFF"/>
                  </a:solidFill>
                  <a:ln w="12700" cap="flat">
                    <a:noFill/>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476" name="Rectangle"/>
                  <p:cNvSpPr/>
                  <p:nvPr/>
                </p:nvSpPr>
                <p:spPr>
                  <a:xfrm>
                    <a:off x="0" y="0"/>
                    <a:ext cx="4888997" cy="1148077"/>
                  </a:xfrm>
                  <a:prstGeom prst="rect">
                    <a:avLst/>
                  </a:prstGeom>
                  <a:solidFill>
                    <a:srgbClr val="685BC7">
                      <a:alpha val="75050"/>
                    </a:srgbClr>
                  </a:solidFill>
                  <a:ln w="25400" cap="flat">
                    <a:solidFill>
                      <a:srgbClr val="330072"/>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grpSp>
            <p:sp>
              <p:nvSpPr>
                <p:cNvPr id="478" name="Rectangle 19"/>
                <p:cNvSpPr/>
                <p:nvPr/>
              </p:nvSpPr>
              <p:spPr>
                <a:xfrm>
                  <a:off x="13367" y="114300"/>
                  <a:ext cx="4862262" cy="9194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7" tIns="91437" rIns="91437" bIns="91437" numCol="1" anchor="ctr">
                  <a:noAutofit/>
                </a:bodyPr>
                <a:lstStyle/>
                <a:p>
                  <a:pPr algn="ctr" defTabSz="1828800">
                    <a:lnSpc>
                      <a:spcPct val="100000"/>
                    </a:lnSpc>
                    <a:spcBef>
                      <a:spcPts val="0"/>
                    </a:spcBef>
                    <a:defRPr b="0" cap="none" sz="2500">
                      <a:latin typeface="Roboto Medium"/>
                      <a:ea typeface="Roboto Medium"/>
                      <a:cs typeface="Roboto Medium"/>
                      <a:sym typeface="Roboto Medium"/>
                    </a:defRPr>
                  </a:pPr>
                  <a:r>
                    <a:t>System Inventory</a:t>
                  </a:r>
                </a:p>
                <a:p>
                  <a:pPr algn="ctr" defTabSz="1828800">
                    <a:lnSpc>
                      <a:spcPct val="100000"/>
                    </a:lnSpc>
                    <a:spcBef>
                      <a:spcPts val="0"/>
                    </a:spcBef>
                    <a:defRPr b="0" cap="none" sz="2500">
                      <a:latin typeface="Roboto Medium"/>
                      <a:ea typeface="Roboto Medium"/>
                      <a:cs typeface="Roboto Medium"/>
                      <a:sym typeface="Roboto Medium"/>
                    </a:defRPr>
                  </a:pPr>
                  <a:r>
                    <a:t>(Agents)</a:t>
                  </a:r>
                </a:p>
              </p:txBody>
            </p:sp>
          </p:grpSp>
          <p:grpSp>
            <p:nvGrpSpPr>
              <p:cNvPr id="484" name="Group"/>
              <p:cNvGrpSpPr/>
              <p:nvPr/>
            </p:nvGrpSpPr>
            <p:grpSpPr>
              <a:xfrm>
                <a:off x="0" y="5071"/>
                <a:ext cx="4888997" cy="1148077"/>
                <a:chOff x="0" y="0"/>
                <a:chExt cx="4888996" cy="1148076"/>
              </a:xfrm>
            </p:grpSpPr>
            <p:grpSp>
              <p:nvGrpSpPr>
                <p:cNvPr id="482" name="Group"/>
                <p:cNvGrpSpPr/>
                <p:nvPr/>
              </p:nvGrpSpPr>
              <p:grpSpPr>
                <a:xfrm>
                  <a:off x="0" y="0"/>
                  <a:ext cx="4888997" cy="1148077"/>
                  <a:chOff x="0" y="0"/>
                  <a:chExt cx="4888996" cy="1148076"/>
                </a:xfrm>
              </p:grpSpPr>
              <p:sp>
                <p:nvSpPr>
                  <p:cNvPr id="480" name="Rectangle"/>
                  <p:cNvSpPr/>
                  <p:nvPr/>
                </p:nvSpPr>
                <p:spPr>
                  <a:xfrm>
                    <a:off x="0" y="0"/>
                    <a:ext cx="4888997" cy="1148077"/>
                  </a:xfrm>
                  <a:prstGeom prst="rect">
                    <a:avLst/>
                  </a:prstGeom>
                  <a:solidFill>
                    <a:srgbClr val="FFFFFF"/>
                  </a:solidFill>
                  <a:ln w="12700" cap="flat">
                    <a:noFill/>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481" name="Rectangle"/>
                  <p:cNvSpPr/>
                  <p:nvPr/>
                </p:nvSpPr>
                <p:spPr>
                  <a:xfrm>
                    <a:off x="0" y="0"/>
                    <a:ext cx="4888997" cy="1148077"/>
                  </a:xfrm>
                  <a:prstGeom prst="rect">
                    <a:avLst/>
                  </a:prstGeom>
                  <a:solidFill>
                    <a:srgbClr val="685BC7">
                      <a:alpha val="75050"/>
                    </a:srgbClr>
                  </a:solidFill>
                  <a:ln w="25400" cap="flat">
                    <a:solidFill>
                      <a:srgbClr val="330072"/>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grpSp>
            <p:sp>
              <p:nvSpPr>
                <p:cNvPr id="483" name="Rectangle 19"/>
                <p:cNvSpPr/>
                <p:nvPr/>
              </p:nvSpPr>
              <p:spPr>
                <a:xfrm>
                  <a:off x="13367" y="114300"/>
                  <a:ext cx="4862262" cy="9194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7" tIns="91437" rIns="91437" bIns="91437" numCol="1" anchor="ctr">
                  <a:noAutofit/>
                </a:bodyPr>
                <a:lstStyle/>
                <a:p>
                  <a:pPr algn="ctr" defTabSz="1828800">
                    <a:lnSpc>
                      <a:spcPct val="100000"/>
                    </a:lnSpc>
                    <a:spcBef>
                      <a:spcPts val="0"/>
                    </a:spcBef>
                    <a:defRPr b="0" cap="none" sz="2500">
                      <a:latin typeface="Roboto Medium"/>
                      <a:ea typeface="Roboto Medium"/>
                      <a:cs typeface="Roboto Medium"/>
                      <a:sym typeface="Roboto Medium"/>
                    </a:defRPr>
                  </a:pPr>
                  <a:r>
                    <a:t>System Inventory</a:t>
                  </a:r>
                </a:p>
                <a:p>
                  <a:pPr algn="ctr" defTabSz="1828800">
                    <a:lnSpc>
                      <a:spcPct val="100000"/>
                    </a:lnSpc>
                    <a:spcBef>
                      <a:spcPts val="0"/>
                    </a:spcBef>
                    <a:defRPr b="0" cap="none" sz="2500">
                      <a:latin typeface="Roboto Medium"/>
                      <a:ea typeface="Roboto Medium"/>
                      <a:cs typeface="Roboto Medium"/>
                      <a:sym typeface="Roboto Medium"/>
                    </a:defRPr>
                  </a:pPr>
                  <a:r>
                    <a:t>(Conductor)</a:t>
                  </a:r>
                </a:p>
              </p:txBody>
            </p:sp>
          </p:grpSp>
          <p:sp>
            <p:nvSpPr>
              <p:cNvPr id="511" name="Straight Arrow Connector 62"/>
              <p:cNvSpPr/>
              <p:nvPr/>
            </p:nvSpPr>
            <p:spPr>
              <a:xfrm>
                <a:off x="4901803" y="576027"/>
                <a:ext cx="1347733" cy="10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noFill/>
              <a:ln w="38100" cap="flat">
                <a:solidFill>
                  <a:srgbClr val="330072"/>
                </a:solidFill>
                <a:prstDash val="solid"/>
                <a:miter lim="800000"/>
                <a:headEnd type="triangle" w="med" len="med"/>
                <a:tailEnd type="triangle" w="med" len="med"/>
              </a:ln>
              <a:effectLst/>
            </p:spPr>
            <p:txBody>
              <a:bodyPr/>
              <a:lstStyle/>
              <a:p>
                <a:pPr/>
              </a:p>
            </p:txBody>
          </p:sp>
        </p:grpSp>
        <p:grpSp>
          <p:nvGrpSpPr>
            <p:cNvPr id="502" name="Group"/>
            <p:cNvGrpSpPr/>
            <p:nvPr/>
          </p:nvGrpSpPr>
          <p:grpSpPr>
            <a:xfrm>
              <a:off x="1995791" y="0"/>
              <a:ext cx="5408811" cy="1647190"/>
              <a:chOff x="0" y="0"/>
              <a:chExt cx="5408809" cy="1647190"/>
            </a:xfrm>
          </p:grpSpPr>
          <p:sp>
            <p:nvSpPr>
              <p:cNvPr id="512" name="Elbow Connector 33"/>
              <p:cNvSpPr/>
              <p:nvPr/>
            </p:nvSpPr>
            <p:spPr>
              <a:xfrm>
                <a:off x="2703830" y="551180"/>
                <a:ext cx="1822451" cy="10960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7509"/>
                    </a:lnTo>
                    <a:lnTo>
                      <a:pt x="0" y="7509"/>
                    </a:lnTo>
                    <a:lnTo>
                      <a:pt x="0" y="21600"/>
                    </a:lnTo>
                  </a:path>
                </a:pathLst>
              </a:custGeom>
              <a:noFill/>
              <a:ln w="38100" cap="flat">
                <a:solidFill>
                  <a:srgbClr val="000000"/>
                </a:solidFill>
                <a:prstDash val="solid"/>
                <a:miter lim="800000"/>
                <a:tailEnd type="triangle" w="med" len="med"/>
              </a:ln>
              <a:effectLst/>
            </p:spPr>
            <p:txBody>
              <a:bodyPr/>
              <a:lstStyle/>
              <a:p>
                <a:pPr/>
              </a:p>
            </p:txBody>
          </p:sp>
          <p:sp>
            <p:nvSpPr>
              <p:cNvPr id="513" name="Elbow Connector 35"/>
              <p:cNvSpPr/>
              <p:nvPr/>
            </p:nvSpPr>
            <p:spPr>
              <a:xfrm>
                <a:off x="2703830" y="551180"/>
                <a:ext cx="0" cy="1096011"/>
              </a:xfrm>
              <a:custGeom>
                <a:avLst/>
                <a:gdLst/>
                <a:ahLst/>
                <a:cxnLst>
                  <a:cxn ang="0">
                    <a:pos x="wd2" y="hd2"/>
                  </a:cxn>
                  <a:cxn ang="5400000">
                    <a:pos x="wd2" y="hd2"/>
                  </a:cxn>
                  <a:cxn ang="10800000">
                    <a:pos x="wd2" y="hd2"/>
                  </a:cxn>
                  <a:cxn ang="16200000">
                    <a:pos x="wd2" y="hd2"/>
                  </a:cxn>
                </a:cxnLst>
                <a:rect l="0" t="0" r="r" b="b"/>
                <a:pathLst>
                  <a:path w="0" h="21600" fill="norm" stroke="1" extrusionOk="0">
                    <a:moveTo>
                      <a:pt x="0" y="0"/>
                    </a:moveTo>
                    <a:lnTo>
                      <a:pt x="0" y="21600"/>
                    </a:lnTo>
                  </a:path>
                </a:pathLst>
              </a:custGeom>
              <a:noFill/>
              <a:ln w="38100" cap="flat">
                <a:solidFill>
                  <a:srgbClr val="000000"/>
                </a:solidFill>
                <a:prstDash val="solid"/>
                <a:miter lim="800000"/>
                <a:tailEnd type="triangle" w="med" len="med"/>
              </a:ln>
              <a:effectLst/>
            </p:spPr>
            <p:txBody>
              <a:bodyPr/>
              <a:lstStyle/>
              <a:p>
                <a:pPr/>
              </a:p>
            </p:txBody>
          </p:sp>
          <p:sp>
            <p:nvSpPr>
              <p:cNvPr id="514" name="Elbow Connector 39"/>
              <p:cNvSpPr/>
              <p:nvPr/>
            </p:nvSpPr>
            <p:spPr>
              <a:xfrm>
                <a:off x="881380" y="551180"/>
                <a:ext cx="1822450" cy="10960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7559"/>
                    </a:lnTo>
                    <a:lnTo>
                      <a:pt x="21600" y="7559"/>
                    </a:lnTo>
                    <a:lnTo>
                      <a:pt x="21600" y="21600"/>
                    </a:lnTo>
                  </a:path>
                </a:pathLst>
              </a:custGeom>
              <a:noFill/>
              <a:ln w="38100" cap="flat">
                <a:solidFill>
                  <a:srgbClr val="000000"/>
                </a:solidFill>
                <a:prstDash val="solid"/>
                <a:miter lim="800000"/>
                <a:tailEnd type="triangle" w="med" len="med"/>
              </a:ln>
              <a:effectLst/>
            </p:spPr>
            <p:txBody>
              <a:bodyPr/>
              <a:lstStyle/>
              <a:p>
                <a:pPr/>
              </a:p>
            </p:txBody>
          </p:sp>
          <p:grpSp>
            <p:nvGrpSpPr>
              <p:cNvPr id="493" name="Group"/>
              <p:cNvGrpSpPr/>
              <p:nvPr/>
            </p:nvGrpSpPr>
            <p:grpSpPr>
              <a:xfrm>
                <a:off x="0" y="0"/>
                <a:ext cx="1763390" cy="538476"/>
                <a:chOff x="0" y="0"/>
                <a:chExt cx="1763389" cy="538475"/>
              </a:xfrm>
            </p:grpSpPr>
            <p:sp>
              <p:nvSpPr>
                <p:cNvPr id="490" name="Rectangle"/>
                <p:cNvSpPr/>
                <p:nvPr/>
              </p:nvSpPr>
              <p:spPr>
                <a:xfrm>
                  <a:off x="0" y="0"/>
                  <a:ext cx="1763390" cy="538476"/>
                </a:xfrm>
                <a:prstGeom prst="rect">
                  <a:avLst/>
                </a:prstGeom>
                <a:solidFill>
                  <a:srgbClr val="FFFFFF"/>
                </a:solidFill>
                <a:ln w="12700" cap="flat">
                  <a:noFill/>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491" name="Rectangle"/>
                <p:cNvSpPr/>
                <p:nvPr/>
              </p:nvSpPr>
              <p:spPr>
                <a:xfrm>
                  <a:off x="0" y="0"/>
                  <a:ext cx="1763390" cy="538476"/>
                </a:xfrm>
                <a:prstGeom prst="rect">
                  <a:avLst/>
                </a:prstGeom>
                <a:solidFill>
                  <a:srgbClr val="000000">
                    <a:alpha val="50000"/>
                  </a:srgbClr>
                </a:solidFill>
                <a:ln w="25400" cap="flat">
                  <a:solidFill>
                    <a:srgbClr val="000000"/>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492" name="Rectangle 19"/>
                <p:cNvSpPr/>
                <p:nvPr/>
              </p:nvSpPr>
              <p:spPr>
                <a:xfrm>
                  <a:off x="4821" y="53609"/>
                  <a:ext cx="1753748" cy="43125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7" tIns="91437" rIns="91437" bIns="91437" numCol="1" anchor="ctr">
                  <a:noAutofit/>
                </a:bodyPr>
                <a:lstStyle>
                  <a:lvl1pPr algn="ctr" defTabSz="1828800">
                    <a:lnSpc>
                      <a:spcPct val="100000"/>
                    </a:lnSpc>
                    <a:spcBef>
                      <a:spcPts val="0"/>
                    </a:spcBef>
                    <a:defRPr b="0" cap="none" sz="2000">
                      <a:latin typeface="Roboto Medium"/>
                      <a:ea typeface="Roboto Medium"/>
                      <a:cs typeface="Roboto Medium"/>
                      <a:sym typeface="Roboto Medium"/>
                    </a:defRPr>
                  </a:lvl1pPr>
                </a:lstStyle>
                <a:p>
                  <a:pPr/>
                  <a:r>
                    <a:t>CLI</a:t>
                  </a:r>
                </a:p>
              </p:txBody>
            </p:sp>
          </p:grpSp>
          <p:grpSp>
            <p:nvGrpSpPr>
              <p:cNvPr id="497" name="Group"/>
              <p:cNvGrpSpPr/>
              <p:nvPr/>
            </p:nvGrpSpPr>
            <p:grpSpPr>
              <a:xfrm>
                <a:off x="1822709" y="0"/>
                <a:ext cx="1763391" cy="538476"/>
                <a:chOff x="0" y="0"/>
                <a:chExt cx="1763389" cy="538475"/>
              </a:xfrm>
            </p:grpSpPr>
            <p:sp>
              <p:nvSpPr>
                <p:cNvPr id="494" name="Rectangle"/>
                <p:cNvSpPr/>
                <p:nvPr/>
              </p:nvSpPr>
              <p:spPr>
                <a:xfrm>
                  <a:off x="0" y="0"/>
                  <a:ext cx="1763390" cy="538476"/>
                </a:xfrm>
                <a:prstGeom prst="rect">
                  <a:avLst/>
                </a:prstGeom>
                <a:solidFill>
                  <a:srgbClr val="FFFFFF"/>
                </a:solidFill>
                <a:ln w="12700" cap="flat">
                  <a:noFill/>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495" name="Rectangle"/>
                <p:cNvSpPr/>
                <p:nvPr/>
              </p:nvSpPr>
              <p:spPr>
                <a:xfrm>
                  <a:off x="0" y="0"/>
                  <a:ext cx="1763390" cy="538476"/>
                </a:xfrm>
                <a:prstGeom prst="rect">
                  <a:avLst/>
                </a:prstGeom>
                <a:solidFill>
                  <a:srgbClr val="000000">
                    <a:alpha val="50000"/>
                  </a:srgbClr>
                </a:solidFill>
                <a:ln w="25400" cap="flat">
                  <a:solidFill>
                    <a:srgbClr val="000000"/>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496" name="Rectangle 19"/>
                <p:cNvSpPr/>
                <p:nvPr/>
              </p:nvSpPr>
              <p:spPr>
                <a:xfrm>
                  <a:off x="4821" y="53609"/>
                  <a:ext cx="1753748" cy="43125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7" tIns="91437" rIns="91437" bIns="91437" numCol="1" anchor="ctr">
                  <a:noAutofit/>
                </a:bodyPr>
                <a:lstStyle>
                  <a:lvl1pPr algn="ctr" defTabSz="1828800">
                    <a:lnSpc>
                      <a:spcPct val="100000"/>
                    </a:lnSpc>
                    <a:spcBef>
                      <a:spcPts val="0"/>
                    </a:spcBef>
                    <a:defRPr b="0" cap="none" sz="2000">
                      <a:latin typeface="Roboto Medium"/>
                      <a:ea typeface="Roboto Medium"/>
                      <a:cs typeface="Roboto Medium"/>
                      <a:sym typeface="Roboto Medium"/>
                    </a:defRPr>
                  </a:lvl1pPr>
                </a:lstStyle>
                <a:p>
                  <a:pPr/>
                  <a:r>
                    <a:t>Horizon</a:t>
                  </a:r>
                </a:p>
              </p:txBody>
            </p:sp>
          </p:grpSp>
          <p:grpSp>
            <p:nvGrpSpPr>
              <p:cNvPr id="501" name="Group"/>
              <p:cNvGrpSpPr/>
              <p:nvPr/>
            </p:nvGrpSpPr>
            <p:grpSpPr>
              <a:xfrm>
                <a:off x="3645420" y="0"/>
                <a:ext cx="1763390" cy="538476"/>
                <a:chOff x="0" y="0"/>
                <a:chExt cx="1763389" cy="538475"/>
              </a:xfrm>
            </p:grpSpPr>
            <p:sp>
              <p:nvSpPr>
                <p:cNvPr id="498" name="Rectangle"/>
                <p:cNvSpPr/>
                <p:nvPr/>
              </p:nvSpPr>
              <p:spPr>
                <a:xfrm>
                  <a:off x="0" y="0"/>
                  <a:ext cx="1763390" cy="538476"/>
                </a:xfrm>
                <a:prstGeom prst="rect">
                  <a:avLst/>
                </a:prstGeom>
                <a:solidFill>
                  <a:srgbClr val="FFFFFF"/>
                </a:solidFill>
                <a:ln w="12700" cap="flat">
                  <a:noFill/>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499" name="Rectangle"/>
                <p:cNvSpPr/>
                <p:nvPr/>
              </p:nvSpPr>
              <p:spPr>
                <a:xfrm>
                  <a:off x="0" y="0"/>
                  <a:ext cx="1763390" cy="538476"/>
                </a:xfrm>
                <a:prstGeom prst="rect">
                  <a:avLst/>
                </a:prstGeom>
                <a:solidFill>
                  <a:srgbClr val="000000">
                    <a:alpha val="50000"/>
                  </a:srgbClr>
                </a:solidFill>
                <a:ln w="25400" cap="flat">
                  <a:solidFill>
                    <a:srgbClr val="000000"/>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500" name="Rectangle 19"/>
                <p:cNvSpPr/>
                <p:nvPr/>
              </p:nvSpPr>
              <p:spPr>
                <a:xfrm>
                  <a:off x="4821" y="53609"/>
                  <a:ext cx="1753748" cy="43125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7" tIns="91437" rIns="91437" bIns="91437" numCol="1" anchor="ctr">
                  <a:noAutofit/>
                </a:bodyPr>
                <a:lstStyle>
                  <a:lvl1pPr algn="ctr" defTabSz="1828800">
                    <a:lnSpc>
                      <a:spcPct val="100000"/>
                    </a:lnSpc>
                    <a:spcBef>
                      <a:spcPts val="0"/>
                    </a:spcBef>
                    <a:defRPr b="0" cap="none" sz="2000">
                      <a:latin typeface="Roboto Medium"/>
                      <a:ea typeface="Roboto Medium"/>
                      <a:cs typeface="Roboto Medium"/>
                      <a:sym typeface="Roboto Medium"/>
                    </a:defRPr>
                  </a:lvl1pPr>
                </a:lstStyle>
                <a:p>
                  <a:pPr/>
                  <a:r>
                    <a:t>Automation</a:t>
                  </a:r>
                </a:p>
              </p:txBody>
            </p:sp>
          </p:grpSp>
        </p:grpSp>
        <p:sp>
          <p:nvSpPr>
            <p:cNvPr id="503" name="Rectangle"/>
            <p:cNvSpPr/>
            <p:nvPr/>
          </p:nvSpPr>
          <p:spPr>
            <a:xfrm>
              <a:off x="0" y="1385962"/>
              <a:ext cx="7436831" cy="6627884"/>
            </a:xfrm>
            <a:prstGeom prst="rect">
              <a:avLst/>
            </a:prstGeom>
            <a:noFill/>
            <a:ln w="25400" cap="flat">
              <a:solidFill>
                <a:srgbClr val="000000"/>
              </a:solidFill>
              <a:custDash>
                <a:ds d="600000" sp="600000"/>
              </a:custDash>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504" name="Rectangle"/>
            <p:cNvSpPr/>
            <p:nvPr/>
          </p:nvSpPr>
          <p:spPr>
            <a:xfrm>
              <a:off x="8237301" y="1373510"/>
              <a:ext cx="5501921" cy="6652788"/>
            </a:xfrm>
            <a:prstGeom prst="rect">
              <a:avLst/>
            </a:prstGeom>
            <a:noFill/>
            <a:ln w="25400" cap="flat">
              <a:solidFill>
                <a:srgbClr val="000000"/>
              </a:solidFill>
              <a:custDash>
                <a:ds d="600000" sp="600000"/>
              </a:custDash>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505" name="Text"/>
            <p:cNvSpPr txBox="1"/>
            <p:nvPr/>
          </p:nvSpPr>
          <p:spPr>
            <a:xfrm>
              <a:off x="1294221" y="7076012"/>
              <a:ext cx="1123331" cy="627373"/>
            </a:xfrm>
            <a:prstGeom prst="rect">
              <a:avLst/>
            </a:prstGeom>
            <a:noFill/>
            <a:ln w="25400" cap="flat">
              <a:noFill/>
              <a:miter lim="400000"/>
            </a:ln>
            <a:effectLst/>
          </p:spPr>
          <p:txBody>
            <a:bodyPr wrap="none" lIns="91436" tIns="91436" rIns="91436" bIns="91436" numCol="1" anchor="t">
              <a:spAutoFit/>
            </a:bodyPr>
            <a:lstStyle/>
            <a:p>
              <a:pPr/>
            </a:p>
          </p:txBody>
        </p:sp>
        <p:sp>
          <p:nvSpPr>
            <p:cNvPr id="506" name="Controllers"/>
            <p:cNvSpPr txBox="1"/>
            <p:nvPr/>
          </p:nvSpPr>
          <p:spPr>
            <a:xfrm>
              <a:off x="2692699" y="7383502"/>
              <a:ext cx="2817739" cy="627373"/>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none" lIns="91436" tIns="91436" rIns="91436" bIns="91436" numCol="1" anchor="t">
              <a:spAutoFit/>
            </a:bodyPr>
            <a:lstStyle>
              <a:lvl1pPr>
                <a:defRPr>
                  <a:solidFill>
                    <a:srgbClr val="000000"/>
                  </a:solidFill>
                </a:defRPr>
              </a:lvl1pPr>
            </a:lstStyle>
            <a:p>
              <a:pPr/>
              <a:r>
                <a:t>Controllers</a:t>
              </a:r>
            </a:p>
          </p:txBody>
        </p:sp>
        <p:sp>
          <p:nvSpPr>
            <p:cNvPr id="507" name="All Hosts"/>
            <p:cNvSpPr txBox="1"/>
            <p:nvPr/>
          </p:nvSpPr>
          <p:spPr>
            <a:xfrm>
              <a:off x="10005286" y="7383502"/>
              <a:ext cx="2192846" cy="627373"/>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none" lIns="91436" tIns="91436" rIns="91436" bIns="91436" numCol="1" anchor="t">
              <a:spAutoFit/>
            </a:bodyPr>
            <a:lstStyle>
              <a:lvl1pPr>
                <a:defRPr>
                  <a:solidFill>
                    <a:srgbClr val="000000"/>
                  </a:solidFill>
                </a:defRPr>
              </a:lvl1pPr>
            </a:lstStyle>
            <a:p>
              <a:pPr/>
              <a:r>
                <a:t>All Hosts</a:t>
              </a:r>
            </a:p>
          </p:txBody>
        </p:sp>
      </p:gr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6" name="Title 1"/>
          <p:cNvSpPr txBox="1"/>
          <p:nvPr>
            <p:ph type="title"/>
          </p:nvPr>
        </p:nvSpPr>
        <p:spPr>
          <a:prstGeom prst="rect">
            <a:avLst/>
          </a:prstGeom>
        </p:spPr>
        <p:txBody>
          <a:bodyPr/>
          <a:lstStyle/>
          <a:p>
            <a:pPr/>
            <a:r>
              <a:t>Host Management</a:t>
            </a:r>
          </a:p>
        </p:txBody>
      </p:sp>
      <p:sp>
        <p:nvSpPr>
          <p:cNvPr id="517" name="Content Placeholder 2"/>
          <p:cNvSpPr txBox="1"/>
          <p:nvPr>
            <p:ph type="body" sz="half" idx="1"/>
          </p:nvPr>
        </p:nvSpPr>
        <p:spPr>
          <a:xfrm>
            <a:off x="1676400" y="3651250"/>
            <a:ext cx="12004458" cy="8702676"/>
          </a:xfrm>
          <a:prstGeom prst="rect">
            <a:avLst/>
          </a:prstGeom>
        </p:spPr>
        <p:txBody>
          <a:bodyPr/>
          <a:lstStyle/>
          <a:p>
            <a:pPr marL="326896" indent="-326896" defTabSz="1176831">
              <a:spcBef>
                <a:spcPts val="1100"/>
              </a:spcBef>
              <a:defRPr sz="3900"/>
            </a:pPr>
            <a:r>
              <a:t>Full life-cycle management of the host</a:t>
            </a:r>
          </a:p>
          <a:p>
            <a:pPr marL="326896" indent="-326896" defTabSz="1176831">
              <a:spcBef>
                <a:spcPts val="1100"/>
              </a:spcBef>
              <a:defRPr sz="975"/>
            </a:pPr>
          </a:p>
          <a:p>
            <a:pPr marL="326896" indent="-326896" defTabSz="1176831">
              <a:spcBef>
                <a:spcPts val="1100"/>
              </a:spcBef>
              <a:defRPr sz="3900"/>
            </a:pPr>
            <a:r>
              <a:t>Detects and automatically handles host failures and initiates recovery</a:t>
            </a:r>
            <a:endParaRPr sz="975"/>
          </a:p>
          <a:p>
            <a:pPr marL="98068" indent="-98068" defTabSz="1176750">
              <a:spcBef>
                <a:spcPts val="1100"/>
              </a:spcBef>
              <a:tabLst>
                <a:tab pos="0" algn="l"/>
                <a:tab pos="317500" algn="l"/>
              </a:tabLst>
              <a:defRPr sz="1170">
                <a:solidFill>
                  <a:srgbClr val="330072"/>
                </a:solidFill>
                <a:latin typeface="Arial"/>
                <a:ea typeface="Arial"/>
                <a:cs typeface="Arial"/>
                <a:sym typeface="Arial"/>
              </a:defRPr>
            </a:pPr>
          </a:p>
          <a:p>
            <a:pPr marL="326896" indent="-326896" defTabSz="1176831">
              <a:spcBef>
                <a:spcPts val="1100"/>
              </a:spcBef>
              <a:defRPr sz="3900"/>
            </a:pPr>
            <a:r>
              <a:t>Monitoring and fault reporting for</a:t>
            </a:r>
          </a:p>
          <a:p>
            <a:pPr lvl="1" marL="621104" indent="-326896" defTabSz="1176831">
              <a:spcBef>
                <a:spcPts val="1100"/>
              </a:spcBef>
              <a:defRPr sz="3900"/>
            </a:pPr>
            <a:r>
              <a:t>Cluster connectivity, critical process failures</a:t>
            </a:r>
          </a:p>
          <a:p>
            <a:pPr lvl="1" marL="621104" indent="-326896" defTabSz="1176831">
              <a:spcBef>
                <a:spcPts val="1100"/>
              </a:spcBef>
              <a:defRPr sz="3900"/>
            </a:pPr>
            <a:r>
              <a:t>Resource utilization thresholds, interface states </a:t>
            </a:r>
            <a:endParaRPr sz="3639"/>
          </a:p>
          <a:p>
            <a:pPr lvl="1" marL="621104" indent="-326896" defTabSz="1176831">
              <a:spcBef>
                <a:spcPts val="1100"/>
              </a:spcBef>
              <a:defRPr sz="3900"/>
            </a:pPr>
            <a:r>
              <a:t>H/W fault / sensors, host watchdog </a:t>
            </a:r>
            <a:endParaRPr sz="3639"/>
          </a:p>
          <a:p>
            <a:pPr lvl="1" marL="599311" indent="-305103" defTabSz="1176831">
              <a:spcBef>
                <a:spcPts val="1100"/>
              </a:spcBef>
              <a:defRPr sz="3900"/>
            </a:pPr>
            <a:r>
              <a:rPr sz="3639"/>
              <a:t>Activity progress reporting</a:t>
            </a:r>
            <a:endParaRPr sz="975">
              <a:latin typeface="Roboto"/>
              <a:ea typeface="Roboto"/>
              <a:cs typeface="Roboto"/>
              <a:sym typeface="Roboto"/>
            </a:endParaRPr>
          </a:p>
          <a:p>
            <a:pPr lvl="1" marL="392277" indent="-98068" defTabSz="1176750">
              <a:spcBef>
                <a:spcPts val="1100"/>
              </a:spcBef>
              <a:tabLst>
                <a:tab pos="0" algn="l"/>
                <a:tab pos="317500" algn="l"/>
              </a:tabLst>
              <a:defRPr sz="1170">
                <a:solidFill>
                  <a:srgbClr val="330072"/>
                </a:solidFill>
                <a:latin typeface="Arial"/>
                <a:ea typeface="Arial"/>
                <a:cs typeface="Arial"/>
                <a:sym typeface="Arial"/>
              </a:defRPr>
            </a:pPr>
          </a:p>
          <a:p>
            <a:pPr marL="326896" indent="-326896" defTabSz="1176831">
              <a:spcBef>
                <a:spcPts val="1100"/>
              </a:spcBef>
              <a:defRPr sz="3900"/>
            </a:pPr>
            <a:r>
              <a:t>Interfaces with board management (BMC)</a:t>
            </a:r>
          </a:p>
          <a:p>
            <a:pPr lvl="1" marL="621104" indent="-326896" defTabSz="1176831">
              <a:spcBef>
                <a:spcPts val="1100"/>
              </a:spcBef>
              <a:buClr>
                <a:srgbClr val="330072">
                  <a:alpha val="50347"/>
                </a:srgbClr>
              </a:buClr>
              <a:defRPr sz="3900"/>
            </a:pPr>
            <a:r>
              <a:t>For out of band reset</a:t>
            </a:r>
            <a:endParaRPr sz="3639"/>
          </a:p>
          <a:p>
            <a:pPr lvl="1" marL="621104" indent="-326896" defTabSz="1176831">
              <a:spcBef>
                <a:spcPts val="1100"/>
              </a:spcBef>
              <a:buClr>
                <a:srgbClr val="330072">
                  <a:alpha val="50347"/>
                </a:srgbClr>
              </a:buClr>
              <a:defRPr sz="3900"/>
            </a:pPr>
            <a:r>
              <a:t>Power-on/off</a:t>
            </a:r>
          </a:p>
          <a:p>
            <a:pPr lvl="1" marL="621104" indent="-326896" defTabSz="1176831">
              <a:spcBef>
                <a:spcPts val="1100"/>
              </a:spcBef>
              <a:buClr>
                <a:srgbClr val="330072">
                  <a:alpha val="50347"/>
                </a:srgbClr>
              </a:buClr>
              <a:defRPr sz="3900"/>
            </a:pPr>
            <a:r>
              <a:t>H/W sensor monitoring</a:t>
            </a:r>
          </a:p>
        </p:txBody>
      </p:sp>
      <p:grpSp>
        <p:nvGrpSpPr>
          <p:cNvPr id="520" name="Group"/>
          <p:cNvGrpSpPr/>
          <p:nvPr/>
        </p:nvGrpSpPr>
        <p:grpSpPr>
          <a:xfrm>
            <a:off x="14074799" y="12130720"/>
            <a:ext cx="9660452" cy="855335"/>
            <a:chOff x="0" y="0"/>
            <a:chExt cx="9660450" cy="855333"/>
          </a:xfrm>
        </p:grpSpPr>
        <p:sp>
          <p:nvSpPr>
            <p:cNvPr id="518" name="Rectangle"/>
            <p:cNvSpPr/>
            <p:nvPr/>
          </p:nvSpPr>
          <p:spPr>
            <a:xfrm>
              <a:off x="2" y="0"/>
              <a:ext cx="9660449" cy="855334"/>
            </a:xfrm>
            <a:prstGeom prst="rect">
              <a:avLst/>
            </a:prstGeom>
            <a:solidFill>
              <a:srgbClr val="000000">
                <a:alpha val="74360"/>
              </a:srgbClr>
            </a:solidFill>
            <a:ln w="12700" cap="flat">
              <a:noFill/>
              <a:miter lim="400000"/>
            </a:ln>
            <a:effectLst/>
          </p:spPr>
          <p:txBody>
            <a:bodyPr wrap="square" lIns="45718" tIns="45718" rIns="45718" bIns="45718" numCol="1" anchor="t">
              <a:noAutofit/>
            </a:bodyPr>
            <a:lstStyle/>
            <a:p>
              <a:pPr algn="ctr" defTabSz="914400">
                <a:spcBef>
                  <a:spcPts val="800"/>
                </a:spcBef>
                <a:defRPr b="0" cap="none" sz="1800">
                  <a:solidFill>
                    <a:srgbClr val="330072"/>
                  </a:solidFill>
                </a:defRPr>
              </a:pPr>
            </a:p>
          </p:txBody>
        </p:sp>
        <p:sp>
          <p:nvSpPr>
            <p:cNvPr id="519" name="Vendor Neutral Host Management"/>
            <p:cNvSpPr txBox="1"/>
            <p:nvPr/>
          </p:nvSpPr>
          <p:spPr>
            <a:xfrm>
              <a:off x="0" y="110811"/>
              <a:ext cx="9660449" cy="633712"/>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60960" tIns="60960" rIns="60960" bIns="60960" numCol="1" anchor="ctr">
              <a:noAutofit/>
            </a:bodyPr>
            <a:lstStyle>
              <a:lvl1pPr algn="ctr" defTabSz="914400">
                <a:spcBef>
                  <a:spcPts val="800"/>
                </a:spcBef>
                <a:defRPr cap="none"/>
              </a:lvl1pPr>
            </a:lstStyle>
            <a:p>
              <a:pPr/>
              <a:r>
                <a:t>Vendor Neutral Host Management</a:t>
              </a:r>
            </a:p>
          </p:txBody>
        </p:sp>
      </p:grpSp>
      <p:grpSp>
        <p:nvGrpSpPr>
          <p:cNvPr id="554" name="Group"/>
          <p:cNvGrpSpPr/>
          <p:nvPr/>
        </p:nvGrpSpPr>
        <p:grpSpPr>
          <a:xfrm>
            <a:off x="13716779" y="3814226"/>
            <a:ext cx="10364497" cy="7791104"/>
            <a:chOff x="0" y="0"/>
            <a:chExt cx="10364495" cy="7791103"/>
          </a:xfrm>
        </p:grpSpPr>
        <p:sp>
          <p:nvSpPr>
            <p:cNvPr id="521" name="Left-Right Arrow 113"/>
            <p:cNvSpPr/>
            <p:nvPr/>
          </p:nvSpPr>
          <p:spPr>
            <a:xfrm>
              <a:off x="5776092" y="3016236"/>
              <a:ext cx="1248850" cy="474515"/>
            </a:xfrm>
            <a:prstGeom prst="leftRightArrow">
              <a:avLst>
                <a:gd name="adj1" fmla="val 50000"/>
                <a:gd name="adj2" fmla="val 45089"/>
              </a:avLst>
            </a:prstGeom>
            <a:solidFill>
              <a:srgbClr val="685BC7"/>
            </a:solidFill>
            <a:ln w="25400" cap="flat">
              <a:solidFill>
                <a:srgbClr val="330072"/>
              </a:solidFill>
              <a:prstDash val="solid"/>
              <a:round/>
            </a:ln>
            <a:effectLst/>
          </p:spPr>
          <p:txBody>
            <a:bodyPr wrap="square" lIns="91437" tIns="91437" rIns="91437" bIns="91437" numCol="1" anchor="ctr">
              <a:noAutofit/>
            </a:bodyPr>
            <a:lstStyle/>
            <a:p>
              <a:pPr algn="ctr" defTabSz="1828800">
                <a:lnSpc>
                  <a:spcPct val="100000"/>
                </a:lnSpc>
                <a:spcBef>
                  <a:spcPts val="0"/>
                </a:spcBef>
                <a:defRPr b="0" cap="none" sz="1600">
                  <a:latin typeface="Arial"/>
                  <a:ea typeface="Arial"/>
                  <a:cs typeface="Arial"/>
                  <a:sym typeface="Arial"/>
                </a:defRPr>
              </a:pPr>
            </a:p>
          </p:txBody>
        </p:sp>
        <p:grpSp>
          <p:nvGrpSpPr>
            <p:cNvPr id="547" name="Group"/>
            <p:cNvGrpSpPr/>
            <p:nvPr/>
          </p:nvGrpSpPr>
          <p:grpSpPr>
            <a:xfrm>
              <a:off x="0" y="-1"/>
              <a:ext cx="10364496" cy="6278388"/>
              <a:chOff x="0" y="0"/>
              <a:chExt cx="10364495" cy="6278386"/>
            </a:xfrm>
          </p:grpSpPr>
          <p:grpSp>
            <p:nvGrpSpPr>
              <p:cNvPr id="534" name="Group"/>
              <p:cNvGrpSpPr/>
              <p:nvPr/>
            </p:nvGrpSpPr>
            <p:grpSpPr>
              <a:xfrm>
                <a:off x="7263603" y="-1"/>
                <a:ext cx="3100893" cy="6278388"/>
                <a:chOff x="0" y="0"/>
                <a:chExt cx="3100892" cy="6278386"/>
              </a:xfrm>
            </p:grpSpPr>
            <p:grpSp>
              <p:nvGrpSpPr>
                <p:cNvPr id="524" name="Group"/>
                <p:cNvGrpSpPr/>
                <p:nvPr/>
              </p:nvGrpSpPr>
              <p:grpSpPr>
                <a:xfrm>
                  <a:off x="0" y="4748174"/>
                  <a:ext cx="3100893" cy="1530213"/>
                  <a:chOff x="0" y="0"/>
                  <a:chExt cx="3100892" cy="1530211"/>
                </a:xfrm>
              </p:grpSpPr>
              <p:sp>
                <p:nvSpPr>
                  <p:cNvPr id="522" name="Rounded Rectangle"/>
                  <p:cNvSpPr/>
                  <p:nvPr/>
                </p:nvSpPr>
                <p:spPr>
                  <a:xfrm>
                    <a:off x="0" y="0"/>
                    <a:ext cx="3100893" cy="1530212"/>
                  </a:xfrm>
                  <a:prstGeom prst="roundRect">
                    <a:avLst>
                      <a:gd name="adj" fmla="val 16667"/>
                    </a:avLst>
                  </a:prstGeom>
                  <a:solidFill>
                    <a:srgbClr val="685BC7">
                      <a:alpha val="75358"/>
                    </a:srgbClr>
                  </a:solidFill>
                  <a:ln w="25400" cap="flat">
                    <a:solidFill>
                      <a:srgbClr val="330072"/>
                    </a:solidFill>
                    <a:prstDash val="solid"/>
                    <a:miter lim="400000"/>
                  </a:ln>
                  <a:effectLst/>
                </p:spPr>
                <p:txBody>
                  <a:bodyPr wrap="square" lIns="91439" tIns="91439" rIns="91439" bIns="91439" numCol="1" anchor="ctr">
                    <a:noAutofit/>
                  </a:bodyPr>
                  <a:lstStyle/>
                  <a:p>
                    <a:pPr algn="ctr" defTabSz="2438339">
                      <a:spcBef>
                        <a:spcPts val="1600"/>
                      </a:spcBef>
                      <a:defRPr b="0" cap="none" sz="3600">
                        <a:solidFill>
                          <a:srgbClr val="000000"/>
                        </a:solidFill>
                        <a:latin typeface="Roboto Medium"/>
                        <a:ea typeface="Roboto Medium"/>
                        <a:cs typeface="Roboto Medium"/>
                        <a:sym typeface="Roboto Medium"/>
                      </a:defRPr>
                    </a:pPr>
                  </a:p>
                </p:txBody>
              </p:sp>
              <p:sp>
                <p:nvSpPr>
                  <p:cNvPr id="523" name="Infrastructure Orchestration"/>
                  <p:cNvSpPr txBox="1"/>
                  <p:nvPr/>
                </p:nvSpPr>
                <p:spPr>
                  <a:xfrm>
                    <a:off x="74697" y="415220"/>
                    <a:ext cx="2951497" cy="69977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algn="ctr" defTabSz="2438339">
                      <a:spcBef>
                        <a:spcPts val="1600"/>
                      </a:spcBef>
                      <a:defRPr b="0" cap="none" sz="2500">
                        <a:latin typeface="Roboto Medium"/>
                        <a:ea typeface="Roboto Medium"/>
                        <a:cs typeface="Roboto Medium"/>
                        <a:sym typeface="Roboto Medium"/>
                      </a:defRPr>
                    </a:pPr>
                    <a:r>
                      <a:t>Infrastructure</a:t>
                    </a:r>
                    <a:br/>
                    <a:r>
                      <a:t>Orchestration</a:t>
                    </a:r>
                  </a:p>
                </p:txBody>
              </p:sp>
            </p:grpSp>
            <p:grpSp>
              <p:nvGrpSpPr>
                <p:cNvPr id="527" name="Group"/>
                <p:cNvGrpSpPr/>
                <p:nvPr/>
              </p:nvGrpSpPr>
              <p:grpSpPr>
                <a:xfrm>
                  <a:off x="0" y="0"/>
                  <a:ext cx="3100893" cy="1530212"/>
                  <a:chOff x="0" y="0"/>
                  <a:chExt cx="3100892" cy="1530211"/>
                </a:xfrm>
              </p:grpSpPr>
              <p:sp>
                <p:nvSpPr>
                  <p:cNvPr id="525" name="Rounded Rectangle"/>
                  <p:cNvSpPr/>
                  <p:nvPr/>
                </p:nvSpPr>
                <p:spPr>
                  <a:xfrm>
                    <a:off x="0" y="0"/>
                    <a:ext cx="3100893" cy="1530212"/>
                  </a:xfrm>
                  <a:prstGeom prst="roundRect">
                    <a:avLst>
                      <a:gd name="adj" fmla="val 16667"/>
                    </a:avLst>
                  </a:prstGeom>
                  <a:solidFill>
                    <a:srgbClr val="685BC7">
                      <a:alpha val="75128"/>
                    </a:srgbClr>
                  </a:solidFill>
                  <a:ln w="25400" cap="flat">
                    <a:solidFill>
                      <a:srgbClr val="330072"/>
                    </a:solidFill>
                    <a:prstDash val="solid"/>
                    <a:round/>
                  </a:ln>
                  <a:effectLst/>
                </p:spPr>
                <p:txBody>
                  <a:bodyPr wrap="square" lIns="91439" tIns="91439" rIns="91439" bIns="91439" numCol="1" anchor="ctr">
                    <a:noAutofit/>
                  </a:bodyPr>
                  <a:lstStyle/>
                  <a:p>
                    <a:pPr algn="ctr" defTabSz="2438339">
                      <a:spcBef>
                        <a:spcPts val="1600"/>
                      </a:spcBef>
                      <a:defRPr b="0" cap="none" sz="3600">
                        <a:solidFill>
                          <a:srgbClr val="000000"/>
                        </a:solidFill>
                      </a:defRPr>
                    </a:pPr>
                  </a:p>
                </p:txBody>
              </p:sp>
              <p:sp>
                <p:nvSpPr>
                  <p:cNvPr id="526" name="Configuration Management"/>
                  <p:cNvSpPr txBox="1"/>
                  <p:nvPr/>
                </p:nvSpPr>
                <p:spPr>
                  <a:xfrm>
                    <a:off x="74697" y="415219"/>
                    <a:ext cx="2951497" cy="69977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algn="ctr" defTabSz="2438339">
                      <a:spcBef>
                        <a:spcPts val="1600"/>
                      </a:spcBef>
                      <a:defRPr b="0" cap="none" sz="2500">
                        <a:latin typeface="Roboto Medium"/>
                        <a:ea typeface="Roboto Medium"/>
                        <a:cs typeface="Roboto Medium"/>
                        <a:sym typeface="Roboto Medium"/>
                      </a:defRPr>
                    </a:pPr>
                    <a:r>
                      <a:t>Configuration</a:t>
                    </a:r>
                    <a:br/>
                    <a:r>
                      <a:t>Management</a:t>
                    </a:r>
                  </a:p>
                </p:txBody>
              </p:sp>
            </p:grpSp>
            <p:grpSp>
              <p:nvGrpSpPr>
                <p:cNvPr id="530" name="Group"/>
                <p:cNvGrpSpPr/>
                <p:nvPr/>
              </p:nvGrpSpPr>
              <p:grpSpPr>
                <a:xfrm>
                  <a:off x="0" y="1659492"/>
                  <a:ext cx="3100893" cy="1415061"/>
                  <a:chOff x="0" y="0"/>
                  <a:chExt cx="3100892" cy="1415059"/>
                </a:xfrm>
              </p:grpSpPr>
              <p:sp>
                <p:nvSpPr>
                  <p:cNvPr id="528" name="Rounded Rectangle"/>
                  <p:cNvSpPr/>
                  <p:nvPr/>
                </p:nvSpPr>
                <p:spPr>
                  <a:xfrm>
                    <a:off x="0" y="0"/>
                    <a:ext cx="3100893" cy="1415060"/>
                  </a:xfrm>
                  <a:prstGeom prst="roundRect">
                    <a:avLst>
                      <a:gd name="adj" fmla="val 16667"/>
                    </a:avLst>
                  </a:prstGeom>
                  <a:solidFill>
                    <a:srgbClr val="685BC7">
                      <a:alpha val="74579"/>
                    </a:srgbClr>
                  </a:solidFill>
                  <a:ln w="25400" cap="flat">
                    <a:solidFill>
                      <a:srgbClr val="330072"/>
                    </a:solidFill>
                    <a:prstDash val="solid"/>
                    <a:miter lim="400000"/>
                  </a:ln>
                  <a:effectLst/>
                </p:spPr>
                <p:txBody>
                  <a:bodyPr wrap="square" lIns="91439" tIns="91439" rIns="91439" bIns="91439" numCol="1" anchor="ctr">
                    <a:noAutofit/>
                  </a:bodyPr>
                  <a:lstStyle/>
                  <a:p>
                    <a:pPr algn="ctr" defTabSz="2438339">
                      <a:spcBef>
                        <a:spcPts val="1600"/>
                      </a:spcBef>
                      <a:defRPr b="0" cap="none" sz="3600">
                        <a:solidFill>
                          <a:srgbClr val="000000"/>
                        </a:solidFill>
                      </a:defRPr>
                    </a:pPr>
                  </a:p>
                </p:txBody>
              </p:sp>
              <p:sp>
                <p:nvSpPr>
                  <p:cNvPr id="529" name="Fault Management"/>
                  <p:cNvSpPr txBox="1"/>
                  <p:nvPr/>
                </p:nvSpPr>
                <p:spPr>
                  <a:xfrm>
                    <a:off x="69077" y="357643"/>
                    <a:ext cx="2962737" cy="69977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algn="ctr" defTabSz="2438339">
                      <a:spcBef>
                        <a:spcPts val="1600"/>
                      </a:spcBef>
                      <a:defRPr b="0" cap="none" sz="2500">
                        <a:latin typeface="Roboto Medium"/>
                        <a:ea typeface="Roboto Medium"/>
                        <a:cs typeface="Roboto Medium"/>
                        <a:sym typeface="Roboto Medium"/>
                      </a:defRPr>
                    </a:pPr>
                    <a:r>
                      <a:t>Fault</a:t>
                    </a:r>
                    <a:br/>
                    <a:r>
                      <a:t>Management</a:t>
                    </a:r>
                  </a:p>
                </p:txBody>
              </p:sp>
            </p:grpSp>
            <p:grpSp>
              <p:nvGrpSpPr>
                <p:cNvPr id="533" name="Group"/>
                <p:cNvGrpSpPr/>
                <p:nvPr/>
              </p:nvGrpSpPr>
              <p:grpSpPr>
                <a:xfrm>
                  <a:off x="0" y="3203833"/>
                  <a:ext cx="3100893" cy="1415061"/>
                  <a:chOff x="0" y="0"/>
                  <a:chExt cx="3100892" cy="1415059"/>
                </a:xfrm>
              </p:grpSpPr>
              <p:sp>
                <p:nvSpPr>
                  <p:cNvPr id="531" name="Rounded Rectangle"/>
                  <p:cNvSpPr/>
                  <p:nvPr/>
                </p:nvSpPr>
                <p:spPr>
                  <a:xfrm>
                    <a:off x="0" y="0"/>
                    <a:ext cx="3100893" cy="1415060"/>
                  </a:xfrm>
                  <a:prstGeom prst="roundRect">
                    <a:avLst>
                      <a:gd name="adj" fmla="val 16667"/>
                    </a:avLst>
                  </a:prstGeom>
                  <a:solidFill>
                    <a:srgbClr val="685BC7">
                      <a:alpha val="74579"/>
                    </a:srgbClr>
                  </a:solidFill>
                  <a:ln w="25400" cap="flat">
                    <a:solidFill>
                      <a:srgbClr val="330072"/>
                    </a:solidFill>
                    <a:prstDash val="solid"/>
                    <a:round/>
                  </a:ln>
                  <a:effectLst/>
                </p:spPr>
                <p:txBody>
                  <a:bodyPr wrap="square" lIns="91439" tIns="91439" rIns="91439" bIns="91439" numCol="1" anchor="ctr">
                    <a:noAutofit/>
                  </a:bodyPr>
                  <a:lstStyle/>
                  <a:p>
                    <a:pPr algn="ctr" defTabSz="2438339">
                      <a:spcBef>
                        <a:spcPts val="1600"/>
                      </a:spcBef>
                      <a:defRPr b="0" cap="none" sz="3600">
                        <a:solidFill>
                          <a:srgbClr val="000000"/>
                        </a:solidFill>
                      </a:defRPr>
                    </a:pPr>
                  </a:p>
                </p:txBody>
              </p:sp>
              <p:sp>
                <p:nvSpPr>
                  <p:cNvPr id="532" name="Service Management"/>
                  <p:cNvSpPr txBox="1"/>
                  <p:nvPr/>
                </p:nvSpPr>
                <p:spPr>
                  <a:xfrm>
                    <a:off x="69079" y="357643"/>
                    <a:ext cx="2962737" cy="69977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algn="ctr" defTabSz="2438339">
                      <a:spcBef>
                        <a:spcPts val="1600"/>
                      </a:spcBef>
                      <a:defRPr b="0" cap="none" sz="2500">
                        <a:latin typeface="Roboto Medium"/>
                        <a:ea typeface="Roboto Medium"/>
                        <a:cs typeface="Roboto Medium"/>
                        <a:sym typeface="Roboto Medium"/>
                      </a:defRPr>
                    </a:pPr>
                    <a:r>
                      <a:t>Service</a:t>
                    </a:r>
                    <a:br/>
                    <a:r>
                      <a:t>Management</a:t>
                    </a:r>
                  </a:p>
                </p:txBody>
              </p:sp>
            </p:grpSp>
          </p:grpSp>
          <p:grpSp>
            <p:nvGrpSpPr>
              <p:cNvPr id="546" name="Group"/>
              <p:cNvGrpSpPr/>
              <p:nvPr/>
            </p:nvGrpSpPr>
            <p:grpSpPr>
              <a:xfrm>
                <a:off x="0" y="0"/>
                <a:ext cx="5540220" cy="6278387"/>
                <a:chOff x="0" y="0"/>
                <a:chExt cx="5540219" cy="6278386"/>
              </a:xfrm>
            </p:grpSpPr>
            <p:sp>
              <p:nvSpPr>
                <p:cNvPr id="535" name="Host Management"/>
                <p:cNvSpPr/>
                <p:nvPr/>
              </p:nvSpPr>
              <p:spPr>
                <a:xfrm>
                  <a:off x="0" y="0"/>
                  <a:ext cx="5540220" cy="6278387"/>
                </a:xfrm>
                <a:prstGeom prst="roundRect">
                  <a:avLst>
                    <a:gd name="adj" fmla="val 8724"/>
                  </a:avLst>
                </a:prstGeom>
                <a:solidFill>
                  <a:srgbClr val="685BC7">
                    <a:alpha val="75128"/>
                  </a:srgbClr>
                </a:solidFill>
                <a:ln w="25400" cap="flat">
                  <a:solidFill>
                    <a:srgbClr val="330072"/>
                  </a:solidFill>
                  <a:prstDash val="solid"/>
                  <a:round/>
                </a:ln>
                <a:effectLst/>
                <a:extLst>
                  <a:ext uri="{C572A759-6A51-4108-AA02-DFA0A04FC94B}">
                    <ma14:wrappingTextBoxFlag xmlns:ma14="http://schemas.microsoft.com/office/mac/drawingml/2011/main" val="1"/>
                  </a:ext>
                </a:extLst>
              </p:spPr>
              <p:txBody>
                <a:bodyPr wrap="square" lIns="91439" tIns="91439" rIns="91439" bIns="91439" numCol="1" anchor="t">
                  <a:noAutofit/>
                </a:bodyPr>
                <a:lstStyle>
                  <a:lvl1pPr algn="ctr" defTabSz="2438339">
                    <a:spcBef>
                      <a:spcPts val="1600"/>
                    </a:spcBef>
                    <a:defRPr b="0" cap="none">
                      <a:latin typeface="Roboto Medium"/>
                      <a:ea typeface="Roboto Medium"/>
                      <a:cs typeface="Roboto Medium"/>
                      <a:sym typeface="Roboto Medium"/>
                    </a:defRPr>
                  </a:lvl1pPr>
                </a:lstStyle>
                <a:p>
                  <a:pPr/>
                  <a:r>
                    <a:t>Host Management</a:t>
                  </a:r>
                </a:p>
              </p:txBody>
            </p:sp>
            <p:sp>
              <p:nvSpPr>
                <p:cNvPr id="536" name="Rounded Rectangle 147"/>
                <p:cNvSpPr/>
                <p:nvPr/>
              </p:nvSpPr>
              <p:spPr>
                <a:xfrm>
                  <a:off x="150727" y="931815"/>
                  <a:ext cx="5238768" cy="892211"/>
                </a:xfrm>
                <a:prstGeom prst="roundRect">
                  <a:avLst>
                    <a:gd name="adj" fmla="val 16667"/>
                  </a:avLst>
                </a:prstGeom>
                <a:solidFill>
                  <a:srgbClr val="330072">
                    <a:alpha val="75462"/>
                  </a:srgbClr>
                </a:solidFill>
                <a:ln w="25400" cap="flat">
                  <a:solidFill>
                    <a:srgbClr val="000000"/>
                  </a:solidFill>
                  <a:prstDash val="solid"/>
                  <a:round/>
                </a:ln>
                <a:effectLst/>
              </p:spPr>
              <p:txBody>
                <a:bodyPr wrap="square" lIns="91437" tIns="91437" rIns="91437" bIns="91437" numCol="1" anchor="ctr">
                  <a:noAutofit/>
                </a:bodyPr>
                <a:lstStyle/>
                <a:p>
                  <a:pPr algn="ctr" defTabSz="1828800">
                    <a:lnSpc>
                      <a:spcPct val="100000"/>
                    </a:lnSpc>
                    <a:spcBef>
                      <a:spcPts val="0"/>
                    </a:spcBef>
                    <a:defRPr b="0" cap="none" sz="2000">
                      <a:latin typeface="Arial"/>
                      <a:ea typeface="Arial"/>
                      <a:cs typeface="Arial"/>
                      <a:sym typeface="Arial"/>
                    </a:defRPr>
                  </a:pPr>
                </a:p>
              </p:txBody>
            </p:sp>
            <p:sp>
              <p:nvSpPr>
                <p:cNvPr id="537" name="TextBox 150"/>
                <p:cNvSpPr txBox="1"/>
                <p:nvPr/>
              </p:nvSpPr>
              <p:spPr>
                <a:xfrm>
                  <a:off x="299302" y="865693"/>
                  <a:ext cx="4910623" cy="1021809"/>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t">
                  <a:noAutofit/>
                </a:bodyPr>
                <a:lstStyle/>
                <a:p>
                  <a:pPr algn="ctr" defTabSz="1828800">
                    <a:lnSpc>
                      <a:spcPct val="100000"/>
                    </a:lnSpc>
                    <a:spcBef>
                      <a:spcPts val="0"/>
                    </a:spcBef>
                    <a:defRPr cap="none" sz="2700"/>
                  </a:pPr>
                  <a:r>
                    <a:t>Node Maintenance</a:t>
                  </a:r>
                </a:p>
                <a:p>
                  <a:pPr algn="ctr" defTabSz="1828800">
                    <a:lnSpc>
                      <a:spcPct val="100000"/>
                    </a:lnSpc>
                    <a:spcBef>
                      <a:spcPts val="0"/>
                    </a:spcBef>
                    <a:defRPr cap="none" sz="2700"/>
                  </a:pPr>
                  <a:r>
                    <a:t>(Agent / Client)</a:t>
                  </a:r>
                </a:p>
              </p:txBody>
            </p:sp>
            <p:sp>
              <p:nvSpPr>
                <p:cNvPr id="538" name="Rounded Rectangle 149"/>
                <p:cNvSpPr/>
                <p:nvPr/>
              </p:nvSpPr>
              <p:spPr>
                <a:xfrm>
                  <a:off x="150727" y="1925008"/>
                  <a:ext cx="5238768" cy="892211"/>
                </a:xfrm>
                <a:prstGeom prst="roundRect">
                  <a:avLst>
                    <a:gd name="adj" fmla="val 16667"/>
                  </a:avLst>
                </a:prstGeom>
                <a:solidFill>
                  <a:srgbClr val="330072">
                    <a:alpha val="74954"/>
                  </a:srgbClr>
                </a:solidFill>
                <a:ln w="25400" cap="flat">
                  <a:solidFill>
                    <a:srgbClr val="000000"/>
                  </a:solidFill>
                  <a:prstDash val="solid"/>
                  <a:round/>
                </a:ln>
                <a:effectLst/>
              </p:spPr>
              <p:txBody>
                <a:bodyPr wrap="square" lIns="91437" tIns="91437" rIns="91437" bIns="91437" numCol="1" anchor="ctr">
                  <a:noAutofit/>
                </a:bodyPr>
                <a:lstStyle/>
                <a:p>
                  <a:pPr algn="ctr" defTabSz="1828800">
                    <a:lnSpc>
                      <a:spcPct val="100000"/>
                    </a:lnSpc>
                    <a:spcBef>
                      <a:spcPts val="0"/>
                    </a:spcBef>
                    <a:defRPr b="0" cap="none" sz="2000">
                      <a:latin typeface="Arial"/>
                      <a:ea typeface="Arial"/>
                      <a:cs typeface="Arial"/>
                      <a:sym typeface="Arial"/>
                    </a:defRPr>
                  </a:pPr>
                </a:p>
              </p:txBody>
            </p:sp>
            <p:sp>
              <p:nvSpPr>
                <p:cNvPr id="539" name="TextBox 150"/>
                <p:cNvSpPr txBox="1"/>
                <p:nvPr/>
              </p:nvSpPr>
              <p:spPr>
                <a:xfrm>
                  <a:off x="179987" y="2050439"/>
                  <a:ext cx="5180248" cy="641349"/>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ctr">
                  <a:noAutofit/>
                </a:bodyPr>
                <a:lstStyle>
                  <a:lvl1pPr algn="ctr" defTabSz="1828800">
                    <a:lnSpc>
                      <a:spcPct val="100000"/>
                    </a:lnSpc>
                    <a:spcBef>
                      <a:spcPts val="0"/>
                    </a:spcBef>
                    <a:defRPr cap="none" sz="2700"/>
                  </a:lvl1pPr>
                </a:lstStyle>
                <a:p>
                  <a:pPr/>
                  <a:r>
                    <a:t>Process Monitor</a:t>
                  </a:r>
                </a:p>
              </p:txBody>
            </p:sp>
            <p:sp>
              <p:nvSpPr>
                <p:cNvPr id="540" name="Rounded Rectangle 149"/>
                <p:cNvSpPr/>
                <p:nvPr/>
              </p:nvSpPr>
              <p:spPr>
                <a:xfrm>
                  <a:off x="150727" y="2919523"/>
                  <a:ext cx="5238768" cy="892211"/>
                </a:xfrm>
                <a:prstGeom prst="roundRect">
                  <a:avLst>
                    <a:gd name="adj" fmla="val 16667"/>
                  </a:avLst>
                </a:prstGeom>
                <a:solidFill>
                  <a:srgbClr val="330072">
                    <a:alpha val="74689"/>
                  </a:srgbClr>
                </a:solidFill>
                <a:ln w="25400" cap="flat">
                  <a:solidFill>
                    <a:srgbClr val="000000"/>
                  </a:solidFill>
                  <a:prstDash val="solid"/>
                  <a:round/>
                </a:ln>
                <a:effectLst/>
              </p:spPr>
              <p:txBody>
                <a:bodyPr wrap="square" lIns="91437" tIns="91437" rIns="91437" bIns="91437" numCol="1" anchor="ctr">
                  <a:noAutofit/>
                </a:bodyPr>
                <a:lstStyle/>
                <a:p>
                  <a:pPr algn="ctr" defTabSz="1828800">
                    <a:lnSpc>
                      <a:spcPct val="100000"/>
                    </a:lnSpc>
                    <a:spcBef>
                      <a:spcPts val="0"/>
                    </a:spcBef>
                    <a:defRPr b="0" cap="none" sz="2000">
                      <a:latin typeface="Arial"/>
                      <a:ea typeface="Arial"/>
                      <a:cs typeface="Arial"/>
                      <a:sym typeface="Arial"/>
                    </a:defRPr>
                  </a:pPr>
                </a:p>
              </p:txBody>
            </p:sp>
            <p:sp>
              <p:nvSpPr>
                <p:cNvPr id="541" name="TextBox 150"/>
                <p:cNvSpPr txBox="1"/>
                <p:nvPr/>
              </p:nvSpPr>
              <p:spPr>
                <a:xfrm>
                  <a:off x="179987" y="3044954"/>
                  <a:ext cx="5180248" cy="641349"/>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ctr">
                  <a:noAutofit/>
                </a:bodyPr>
                <a:lstStyle>
                  <a:lvl1pPr algn="ctr" defTabSz="1828800">
                    <a:lnSpc>
                      <a:spcPct val="100000"/>
                    </a:lnSpc>
                    <a:spcBef>
                      <a:spcPts val="0"/>
                    </a:spcBef>
                    <a:defRPr cap="none" sz="2700"/>
                  </a:lvl1pPr>
                </a:lstStyle>
                <a:p>
                  <a:pPr/>
                  <a:r>
                    <a:t>Interface Monitor</a:t>
                  </a:r>
                </a:p>
              </p:txBody>
            </p:sp>
            <p:sp>
              <p:nvSpPr>
                <p:cNvPr id="542" name="Rounded Rectangle 149"/>
                <p:cNvSpPr/>
                <p:nvPr/>
              </p:nvSpPr>
              <p:spPr>
                <a:xfrm>
                  <a:off x="150727" y="3914038"/>
                  <a:ext cx="5238768" cy="892211"/>
                </a:xfrm>
                <a:prstGeom prst="roundRect">
                  <a:avLst>
                    <a:gd name="adj" fmla="val 16667"/>
                  </a:avLst>
                </a:prstGeom>
                <a:solidFill>
                  <a:srgbClr val="330072">
                    <a:alpha val="75462"/>
                  </a:srgbClr>
                </a:solidFill>
                <a:ln w="25400" cap="flat">
                  <a:solidFill>
                    <a:srgbClr val="000000"/>
                  </a:solidFill>
                  <a:prstDash val="solid"/>
                  <a:round/>
                </a:ln>
                <a:effectLst/>
              </p:spPr>
              <p:txBody>
                <a:bodyPr wrap="square" lIns="91437" tIns="91437" rIns="91437" bIns="91437" numCol="1" anchor="ctr">
                  <a:noAutofit/>
                </a:bodyPr>
                <a:lstStyle/>
                <a:p>
                  <a:pPr algn="ctr" defTabSz="1828800">
                    <a:lnSpc>
                      <a:spcPct val="100000"/>
                    </a:lnSpc>
                    <a:spcBef>
                      <a:spcPts val="0"/>
                    </a:spcBef>
                    <a:defRPr b="0" cap="none" sz="2000">
                      <a:latin typeface="Arial"/>
                      <a:ea typeface="Arial"/>
                      <a:cs typeface="Arial"/>
                      <a:sym typeface="Arial"/>
                    </a:defRPr>
                  </a:pPr>
                </a:p>
              </p:txBody>
            </p:sp>
            <p:sp>
              <p:nvSpPr>
                <p:cNvPr id="543" name="TextBox 150"/>
                <p:cNvSpPr txBox="1"/>
                <p:nvPr/>
              </p:nvSpPr>
              <p:spPr>
                <a:xfrm>
                  <a:off x="179987" y="4039468"/>
                  <a:ext cx="5180248" cy="641349"/>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ctr">
                  <a:noAutofit/>
                </a:bodyPr>
                <a:lstStyle>
                  <a:lvl1pPr algn="ctr" defTabSz="1828800">
                    <a:lnSpc>
                      <a:spcPct val="100000"/>
                    </a:lnSpc>
                    <a:spcBef>
                      <a:spcPts val="0"/>
                    </a:spcBef>
                    <a:defRPr cap="none" sz="2700"/>
                  </a:lvl1pPr>
                </a:lstStyle>
                <a:p>
                  <a:pPr/>
                  <a:r>
                    <a:t>Resource Monitor</a:t>
                  </a:r>
                </a:p>
              </p:txBody>
            </p:sp>
            <p:sp>
              <p:nvSpPr>
                <p:cNvPr id="544" name="Rounded Rectangle 149"/>
                <p:cNvSpPr/>
                <p:nvPr/>
              </p:nvSpPr>
              <p:spPr>
                <a:xfrm>
                  <a:off x="150727" y="4908553"/>
                  <a:ext cx="5238768" cy="892211"/>
                </a:xfrm>
                <a:prstGeom prst="roundRect">
                  <a:avLst>
                    <a:gd name="adj" fmla="val 16667"/>
                  </a:avLst>
                </a:prstGeom>
                <a:solidFill>
                  <a:srgbClr val="330072">
                    <a:alpha val="75195"/>
                  </a:srgbClr>
                </a:solidFill>
                <a:ln w="25400" cap="flat">
                  <a:solidFill>
                    <a:srgbClr val="000000"/>
                  </a:solidFill>
                  <a:prstDash val="solid"/>
                  <a:round/>
                </a:ln>
                <a:effectLst/>
              </p:spPr>
              <p:txBody>
                <a:bodyPr wrap="square" lIns="91437" tIns="91437" rIns="91437" bIns="91437" numCol="1" anchor="ctr">
                  <a:noAutofit/>
                </a:bodyPr>
                <a:lstStyle/>
                <a:p>
                  <a:pPr algn="ctr" defTabSz="1828800">
                    <a:lnSpc>
                      <a:spcPct val="100000"/>
                    </a:lnSpc>
                    <a:spcBef>
                      <a:spcPts val="0"/>
                    </a:spcBef>
                    <a:defRPr b="0" cap="none" sz="2000">
                      <a:latin typeface="Arial"/>
                      <a:ea typeface="Arial"/>
                      <a:cs typeface="Arial"/>
                      <a:sym typeface="Arial"/>
                    </a:defRPr>
                  </a:pPr>
                </a:p>
              </p:txBody>
            </p:sp>
            <p:sp>
              <p:nvSpPr>
                <p:cNvPr id="545" name="TextBox 150"/>
                <p:cNvSpPr txBox="1"/>
                <p:nvPr/>
              </p:nvSpPr>
              <p:spPr>
                <a:xfrm>
                  <a:off x="179987" y="5033984"/>
                  <a:ext cx="5180248" cy="641349"/>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ctr">
                  <a:noAutofit/>
                </a:bodyPr>
                <a:lstStyle>
                  <a:lvl1pPr algn="ctr" defTabSz="1828800">
                    <a:lnSpc>
                      <a:spcPct val="100000"/>
                    </a:lnSpc>
                    <a:spcBef>
                      <a:spcPts val="0"/>
                    </a:spcBef>
                    <a:defRPr cap="none" sz="2700"/>
                  </a:lvl1pPr>
                </a:lstStyle>
                <a:p>
                  <a:pPr/>
                  <a:r>
                    <a:t>Sensor Monitor</a:t>
                  </a:r>
                </a:p>
              </p:txBody>
            </p:sp>
          </p:grpSp>
        </p:grpSp>
        <p:grpSp>
          <p:nvGrpSpPr>
            <p:cNvPr id="552" name="Group"/>
            <p:cNvGrpSpPr/>
            <p:nvPr/>
          </p:nvGrpSpPr>
          <p:grpSpPr>
            <a:xfrm>
              <a:off x="11996" y="6890122"/>
              <a:ext cx="10343295" cy="900982"/>
              <a:chOff x="0" y="0"/>
              <a:chExt cx="10343294" cy="900980"/>
            </a:xfrm>
          </p:grpSpPr>
          <p:sp>
            <p:nvSpPr>
              <p:cNvPr id="548" name="Rectangle 108"/>
              <p:cNvSpPr/>
              <p:nvPr/>
            </p:nvSpPr>
            <p:spPr>
              <a:xfrm>
                <a:off x="0" y="0"/>
                <a:ext cx="10343295" cy="900981"/>
              </a:xfrm>
              <a:prstGeom prst="rect">
                <a:avLst/>
              </a:prstGeom>
              <a:solidFill>
                <a:srgbClr val="000000">
                  <a:alpha val="50000"/>
                </a:srgbClr>
              </a:solidFill>
              <a:ln w="127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91437" tIns="91437" rIns="91437" bIns="91437" numCol="1" anchor="ctr">
                <a:noAutofit/>
              </a:bodyPr>
              <a:lstStyle>
                <a:lvl1pPr algn="ctr" defTabSz="1828800">
                  <a:lnSpc>
                    <a:spcPct val="100000"/>
                  </a:lnSpc>
                  <a:spcBef>
                    <a:spcPts val="0"/>
                  </a:spcBef>
                  <a:defRPr b="0" cap="none" sz="3300">
                    <a:latin typeface="Roboto Medium"/>
                    <a:ea typeface="Roboto Medium"/>
                    <a:cs typeface="Roboto Medium"/>
                    <a:sym typeface="Roboto Medium"/>
                  </a:defRPr>
                </a:lvl1pPr>
              </a:lstStyle>
              <a:p>
                <a:pPr/>
                <a:r>
                  <a:t>Hardware</a:t>
                </a:r>
              </a:p>
            </p:txBody>
          </p:sp>
          <p:grpSp>
            <p:nvGrpSpPr>
              <p:cNvPr id="551" name="Group"/>
              <p:cNvGrpSpPr/>
              <p:nvPr/>
            </p:nvGrpSpPr>
            <p:grpSpPr>
              <a:xfrm>
                <a:off x="511447" y="77819"/>
                <a:ext cx="1644745" cy="745344"/>
                <a:chOff x="0" y="0"/>
                <a:chExt cx="1644743" cy="745343"/>
              </a:xfrm>
            </p:grpSpPr>
            <p:sp>
              <p:nvSpPr>
                <p:cNvPr id="549" name="Rounded Rectangle 149"/>
                <p:cNvSpPr/>
                <p:nvPr/>
              </p:nvSpPr>
              <p:spPr>
                <a:xfrm>
                  <a:off x="0" y="0"/>
                  <a:ext cx="1644744" cy="745344"/>
                </a:xfrm>
                <a:prstGeom prst="roundRect">
                  <a:avLst>
                    <a:gd name="adj" fmla="val 16667"/>
                  </a:avLst>
                </a:prstGeom>
                <a:solidFill>
                  <a:srgbClr val="000000">
                    <a:alpha val="50000"/>
                  </a:srgbClr>
                </a:solidFill>
                <a:ln w="25400" cap="flat">
                  <a:solidFill>
                    <a:srgbClr val="000000"/>
                  </a:solidFill>
                  <a:prstDash val="solid"/>
                  <a:round/>
                </a:ln>
                <a:effectLst/>
              </p:spPr>
              <p:txBody>
                <a:bodyPr wrap="square" lIns="91437" tIns="91437" rIns="91437" bIns="91437" numCol="1" anchor="ctr">
                  <a:noAutofit/>
                </a:bodyPr>
                <a:lstStyle/>
                <a:p>
                  <a:pPr algn="ctr" defTabSz="1828800">
                    <a:lnSpc>
                      <a:spcPct val="100000"/>
                    </a:lnSpc>
                    <a:spcBef>
                      <a:spcPts val="0"/>
                    </a:spcBef>
                    <a:defRPr b="0" cap="none" sz="2000">
                      <a:latin typeface="Arial"/>
                      <a:ea typeface="Arial"/>
                      <a:cs typeface="Arial"/>
                      <a:sym typeface="Arial"/>
                    </a:defRPr>
                  </a:pPr>
                </a:p>
              </p:txBody>
            </p:sp>
            <p:sp>
              <p:nvSpPr>
                <p:cNvPr id="550" name="TextBox 150"/>
                <p:cNvSpPr txBox="1"/>
                <p:nvPr/>
              </p:nvSpPr>
              <p:spPr>
                <a:xfrm>
                  <a:off x="24445" y="104783"/>
                  <a:ext cx="1595854" cy="53577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ctr">
                  <a:noAutofit/>
                </a:bodyPr>
                <a:lstStyle>
                  <a:lvl1pPr algn="ctr" defTabSz="1828800">
                    <a:lnSpc>
                      <a:spcPct val="100000"/>
                    </a:lnSpc>
                    <a:spcBef>
                      <a:spcPts val="0"/>
                    </a:spcBef>
                    <a:defRPr cap="none" sz="2700"/>
                  </a:lvl1pPr>
                </a:lstStyle>
                <a:p>
                  <a:pPr/>
                  <a:r>
                    <a:t>BMC</a:t>
                  </a:r>
                </a:p>
              </p:txBody>
            </p:sp>
          </p:grpSp>
        </p:grpSp>
        <p:sp>
          <p:nvSpPr>
            <p:cNvPr id="553" name="Left-Right Arrow 113"/>
            <p:cNvSpPr/>
            <p:nvPr/>
          </p:nvSpPr>
          <p:spPr>
            <a:xfrm rot="16200000">
              <a:off x="632437" y="6127868"/>
              <a:ext cx="964194" cy="474515"/>
            </a:xfrm>
            <a:prstGeom prst="leftRightArrow">
              <a:avLst>
                <a:gd name="adj1" fmla="val 50000"/>
                <a:gd name="adj2" fmla="val 45089"/>
              </a:avLst>
            </a:prstGeom>
            <a:solidFill>
              <a:srgbClr val="685BC7"/>
            </a:solidFill>
            <a:ln w="25400" cap="flat">
              <a:solidFill>
                <a:srgbClr val="330072"/>
              </a:solidFill>
              <a:prstDash val="solid"/>
              <a:round/>
            </a:ln>
            <a:effectLst/>
          </p:spPr>
          <p:txBody>
            <a:bodyPr wrap="square" lIns="91437" tIns="91437" rIns="91437" bIns="91437" numCol="1" anchor="ctr">
              <a:noAutofit/>
            </a:bodyPr>
            <a:lstStyle/>
            <a:p>
              <a:pPr algn="ctr" defTabSz="1828800">
                <a:lnSpc>
                  <a:spcPct val="100000"/>
                </a:lnSpc>
                <a:spcBef>
                  <a:spcPts val="0"/>
                </a:spcBef>
                <a:defRPr b="0" cap="none" sz="1600">
                  <a:latin typeface="Arial"/>
                  <a:ea typeface="Arial"/>
                  <a:cs typeface="Arial"/>
                  <a:sym typeface="Arial"/>
                </a:defRPr>
              </a:pPr>
            </a:p>
          </p:txBody>
        </p:sp>
      </p:gr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6" name="Service Management"/>
          <p:cNvSpPr txBox="1"/>
          <p:nvPr>
            <p:ph type="title"/>
          </p:nvPr>
        </p:nvSpPr>
        <p:spPr>
          <a:prstGeom prst="rect">
            <a:avLst/>
          </a:prstGeom>
        </p:spPr>
        <p:txBody>
          <a:bodyPr/>
          <a:lstStyle/>
          <a:p>
            <a:pPr/>
            <a:r>
              <a:t>Service Management</a:t>
            </a:r>
          </a:p>
        </p:txBody>
      </p:sp>
      <p:sp>
        <p:nvSpPr>
          <p:cNvPr id="557" name="High availability manager…"/>
          <p:cNvSpPr txBox="1"/>
          <p:nvPr>
            <p:ph type="body" sz="half" idx="1"/>
          </p:nvPr>
        </p:nvSpPr>
        <p:spPr>
          <a:xfrm>
            <a:off x="1676400" y="3651250"/>
            <a:ext cx="11208830" cy="8702676"/>
          </a:xfrm>
          <a:prstGeom prst="rect">
            <a:avLst/>
          </a:prstGeom>
        </p:spPr>
        <p:txBody>
          <a:bodyPr/>
          <a:lstStyle/>
          <a:p>
            <a:pPr marL="325373" indent="-325373" defTabSz="1115568">
              <a:spcBef>
                <a:spcPts val="1200"/>
              </a:spcBef>
              <a:defRPr sz="3660"/>
            </a:pPr>
            <a:r>
              <a:t>High availability manager</a:t>
            </a:r>
          </a:p>
          <a:p>
            <a:pPr lvl="1" marL="604266" indent="-325374" defTabSz="1115568">
              <a:spcBef>
                <a:spcPts val="1200"/>
              </a:spcBef>
              <a:defRPr sz="3660"/>
            </a:pPr>
            <a:r>
              <a:t>Redundancy model can be N+M or N across multiple nodes</a:t>
            </a:r>
          </a:p>
          <a:p>
            <a:pPr lvl="1" marL="604266" indent="-325374" defTabSz="1115568">
              <a:spcBef>
                <a:spcPts val="1200"/>
              </a:spcBef>
              <a:defRPr sz="3660"/>
            </a:pPr>
            <a:r>
              <a:t>Currently 1+1 HA Controller Cluster</a:t>
            </a:r>
          </a:p>
          <a:p>
            <a:pPr marL="325373" indent="-325373" defTabSz="1115568">
              <a:spcBef>
                <a:spcPts val="1200"/>
              </a:spcBef>
              <a:defRPr sz="3660"/>
            </a:pPr>
            <a:r>
              <a:t>Uses multiple messaging paths to avoid split-brain communication failures</a:t>
            </a:r>
          </a:p>
          <a:p>
            <a:pPr lvl="1" marL="604266" indent="-325374" defTabSz="1115568">
              <a:spcBef>
                <a:spcPts val="1200"/>
              </a:spcBef>
              <a:defRPr sz="3660"/>
            </a:pPr>
            <a:r>
              <a:t>Up to 3 independent communication paths</a:t>
            </a:r>
          </a:p>
          <a:p>
            <a:pPr lvl="1" marL="604266" indent="-325374" defTabSz="1115568">
              <a:spcBef>
                <a:spcPts val="1200"/>
              </a:spcBef>
              <a:defRPr sz="3660"/>
            </a:pPr>
            <a:r>
              <a:t>LAG can also be configured for multi-link protection of each path</a:t>
            </a:r>
          </a:p>
          <a:p>
            <a:pPr lvl="1" marL="604266" indent="-325374" defTabSz="1115568">
              <a:spcBef>
                <a:spcPts val="1200"/>
              </a:spcBef>
              <a:defRPr sz="3660"/>
            </a:pPr>
            <a:r>
              <a:t>Messages are authenticated using HMAC SHA-512 if configured / enabled on an interface-by-interface basis</a:t>
            </a:r>
          </a:p>
          <a:p>
            <a:pPr marL="325373" indent="-325373" defTabSz="1115568">
              <a:spcBef>
                <a:spcPts val="1200"/>
              </a:spcBef>
              <a:defRPr sz="3660"/>
            </a:pPr>
            <a:r>
              <a:t>Active or passive monitoring of services</a:t>
            </a:r>
          </a:p>
          <a:p>
            <a:pPr marL="325373" indent="-325373" defTabSz="1115568">
              <a:spcBef>
                <a:spcPts val="1200"/>
              </a:spcBef>
              <a:defRPr sz="3660"/>
            </a:pPr>
            <a:r>
              <a:t>Allows for specifying the impact of a service failure</a:t>
            </a:r>
          </a:p>
        </p:txBody>
      </p:sp>
      <p:grpSp>
        <p:nvGrpSpPr>
          <p:cNvPr id="560" name="Group"/>
          <p:cNvGrpSpPr/>
          <p:nvPr/>
        </p:nvGrpSpPr>
        <p:grpSpPr>
          <a:xfrm>
            <a:off x="14141663" y="11978841"/>
            <a:ext cx="9115728" cy="855335"/>
            <a:chOff x="0" y="0"/>
            <a:chExt cx="9115726" cy="855333"/>
          </a:xfrm>
        </p:grpSpPr>
        <p:sp>
          <p:nvSpPr>
            <p:cNvPr id="558" name="Rectangle"/>
            <p:cNvSpPr/>
            <p:nvPr/>
          </p:nvSpPr>
          <p:spPr>
            <a:xfrm>
              <a:off x="3" y="0"/>
              <a:ext cx="9115724" cy="855334"/>
            </a:xfrm>
            <a:prstGeom prst="rect">
              <a:avLst/>
            </a:prstGeom>
            <a:solidFill>
              <a:srgbClr val="000000">
                <a:alpha val="74360"/>
              </a:srgbClr>
            </a:solidFill>
            <a:ln w="12700" cap="flat">
              <a:noFill/>
              <a:miter lim="400000"/>
            </a:ln>
            <a:effectLst/>
          </p:spPr>
          <p:txBody>
            <a:bodyPr wrap="square" lIns="45718" tIns="45718" rIns="45718" bIns="45718" numCol="1" anchor="t">
              <a:noAutofit/>
            </a:bodyPr>
            <a:lstStyle/>
            <a:p>
              <a:pPr algn="ctr" defTabSz="914400">
                <a:spcBef>
                  <a:spcPts val="800"/>
                </a:spcBef>
                <a:defRPr b="0" cap="none" sz="1800">
                  <a:solidFill>
                    <a:srgbClr val="330072"/>
                  </a:solidFill>
                </a:defRPr>
              </a:pPr>
            </a:p>
          </p:txBody>
        </p:sp>
        <p:sp>
          <p:nvSpPr>
            <p:cNvPr id="559" name="High Availability for Critical Infrastructure"/>
            <p:cNvSpPr txBox="1"/>
            <p:nvPr/>
          </p:nvSpPr>
          <p:spPr>
            <a:xfrm>
              <a:off x="0" y="110811"/>
              <a:ext cx="9115724" cy="633712"/>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60960" tIns="60960" rIns="60960" bIns="60960" numCol="1" anchor="ctr">
              <a:noAutofit/>
            </a:bodyPr>
            <a:lstStyle>
              <a:lvl1pPr algn="ctr" defTabSz="914400">
                <a:spcBef>
                  <a:spcPts val="800"/>
                </a:spcBef>
                <a:defRPr cap="none"/>
              </a:lvl1pPr>
            </a:lstStyle>
            <a:p>
              <a:pPr/>
              <a:r>
                <a:t>High Availability for Critical Infrastructure</a:t>
              </a:r>
            </a:p>
          </p:txBody>
        </p:sp>
      </p:grpSp>
      <p:grpSp>
        <p:nvGrpSpPr>
          <p:cNvPr id="596" name="Group"/>
          <p:cNvGrpSpPr/>
          <p:nvPr/>
        </p:nvGrpSpPr>
        <p:grpSpPr>
          <a:xfrm>
            <a:off x="13339919" y="3916905"/>
            <a:ext cx="10719216" cy="6337505"/>
            <a:chOff x="0" y="0"/>
            <a:chExt cx="10719215" cy="6337504"/>
          </a:xfrm>
        </p:grpSpPr>
        <p:sp>
          <p:nvSpPr>
            <p:cNvPr id="561" name="Rectangle 152"/>
            <p:cNvSpPr/>
            <p:nvPr/>
          </p:nvSpPr>
          <p:spPr>
            <a:xfrm>
              <a:off x="2338770" y="3775738"/>
              <a:ext cx="5878536" cy="1336074"/>
            </a:xfrm>
            <a:prstGeom prst="rect">
              <a:avLst/>
            </a:prstGeom>
            <a:solidFill>
              <a:srgbClr val="FFFFFF"/>
            </a:solidFill>
            <a:ln w="12700" cap="flat">
              <a:noFill/>
              <a:miter lim="400000"/>
            </a:ln>
            <a:effectLst/>
          </p:spPr>
          <p:txBody>
            <a:bodyPr wrap="square" lIns="91437" tIns="91437" rIns="91437" bIns="91437" numCol="1" anchor="ctr">
              <a:noAutofit/>
            </a:bodyPr>
            <a:lstStyle/>
            <a:p>
              <a:pPr algn="ctr" defTabSz="1828800">
                <a:spcBef>
                  <a:spcPts val="0"/>
                </a:spcBef>
                <a:defRPr cap="none" sz="3600">
                  <a:latin typeface="Arial"/>
                  <a:ea typeface="Arial"/>
                  <a:cs typeface="Arial"/>
                  <a:sym typeface="Arial"/>
                </a:defRPr>
              </a:pPr>
            </a:p>
          </p:txBody>
        </p:sp>
        <p:sp>
          <p:nvSpPr>
            <p:cNvPr id="562" name="Rectangle 108"/>
            <p:cNvSpPr/>
            <p:nvPr/>
          </p:nvSpPr>
          <p:spPr>
            <a:xfrm>
              <a:off x="5973605" y="707528"/>
              <a:ext cx="4745611" cy="4417732"/>
            </a:xfrm>
            <a:prstGeom prst="rect">
              <a:avLst/>
            </a:prstGeom>
            <a:solidFill>
              <a:srgbClr val="000000">
                <a:alpha val="50000"/>
              </a:srgbClr>
            </a:solidFill>
            <a:ln w="12700" cap="flat">
              <a:solidFill>
                <a:srgbClr val="000000"/>
              </a:solidFill>
              <a:prstDash val="solid"/>
              <a:round/>
            </a:ln>
            <a:effectLst/>
          </p:spPr>
          <p:txBody>
            <a:bodyPr wrap="square" lIns="91437" tIns="91437" rIns="91437" bIns="91437" numCol="1" anchor="ctr">
              <a:noAutofit/>
            </a:bodyPr>
            <a:lstStyle/>
            <a:p>
              <a:pPr algn="ctr" defTabSz="1828800">
                <a:lnSpc>
                  <a:spcPct val="100000"/>
                </a:lnSpc>
                <a:spcBef>
                  <a:spcPts val="0"/>
                </a:spcBef>
                <a:defRPr b="0" cap="none" sz="3600">
                  <a:latin typeface="Arial"/>
                  <a:ea typeface="Arial"/>
                  <a:cs typeface="Arial"/>
                  <a:sym typeface="Arial"/>
                </a:defRPr>
              </a:pPr>
            </a:p>
          </p:txBody>
        </p:sp>
        <p:sp>
          <p:nvSpPr>
            <p:cNvPr id="563" name="Rectangle 109"/>
            <p:cNvSpPr/>
            <p:nvPr/>
          </p:nvSpPr>
          <p:spPr>
            <a:xfrm>
              <a:off x="0" y="707528"/>
              <a:ext cx="4745610" cy="4417732"/>
            </a:xfrm>
            <a:prstGeom prst="rect">
              <a:avLst/>
            </a:prstGeom>
            <a:solidFill>
              <a:srgbClr val="000000">
                <a:alpha val="50000"/>
              </a:srgbClr>
            </a:solidFill>
            <a:ln w="25400" cap="flat">
              <a:solidFill>
                <a:srgbClr val="000000"/>
              </a:solidFill>
              <a:prstDash val="solid"/>
              <a:round/>
            </a:ln>
            <a:effectLst/>
          </p:spPr>
          <p:txBody>
            <a:bodyPr wrap="square" lIns="91437" tIns="91437" rIns="91437" bIns="91437" numCol="1" anchor="ctr">
              <a:noAutofit/>
            </a:bodyPr>
            <a:lstStyle/>
            <a:p>
              <a:pPr algn="ctr" defTabSz="1828800">
                <a:lnSpc>
                  <a:spcPct val="100000"/>
                </a:lnSpc>
                <a:spcBef>
                  <a:spcPts val="0"/>
                </a:spcBef>
                <a:defRPr b="0" cap="none" sz="3600">
                  <a:latin typeface="Arial"/>
                  <a:ea typeface="Arial"/>
                  <a:cs typeface="Arial"/>
                  <a:sym typeface="Arial"/>
                </a:defRPr>
              </a:pPr>
            </a:p>
          </p:txBody>
        </p:sp>
        <p:grpSp>
          <p:nvGrpSpPr>
            <p:cNvPr id="566" name="Group"/>
            <p:cNvGrpSpPr/>
            <p:nvPr/>
          </p:nvGrpSpPr>
          <p:grpSpPr>
            <a:xfrm>
              <a:off x="221831" y="753193"/>
              <a:ext cx="4325714" cy="843720"/>
              <a:chOff x="0" y="-12700"/>
              <a:chExt cx="4325713" cy="843719"/>
            </a:xfrm>
          </p:grpSpPr>
          <p:sp>
            <p:nvSpPr>
              <p:cNvPr id="564" name="Rounded Rectangle 149"/>
              <p:cNvSpPr/>
              <p:nvPr/>
            </p:nvSpPr>
            <p:spPr>
              <a:xfrm>
                <a:off x="0" y="41899"/>
                <a:ext cx="4325714" cy="736710"/>
              </a:xfrm>
              <a:prstGeom prst="roundRect">
                <a:avLst>
                  <a:gd name="adj" fmla="val 16667"/>
                </a:avLst>
              </a:prstGeom>
              <a:solidFill>
                <a:srgbClr val="000000">
                  <a:alpha val="50000"/>
                </a:srgbClr>
              </a:solidFill>
              <a:ln w="25400" cap="flat">
                <a:solidFill>
                  <a:srgbClr val="000000"/>
                </a:solidFill>
                <a:prstDash val="solid"/>
                <a:round/>
              </a:ln>
              <a:effectLst/>
            </p:spPr>
            <p:txBody>
              <a:bodyPr wrap="square" lIns="91437" tIns="91437" rIns="91437" bIns="91437" numCol="1" anchor="ctr">
                <a:noAutofit/>
              </a:bodyPr>
              <a:lstStyle/>
              <a:p>
                <a:pPr algn="ctr" defTabSz="1828800">
                  <a:lnSpc>
                    <a:spcPct val="100000"/>
                  </a:lnSpc>
                  <a:spcBef>
                    <a:spcPts val="0"/>
                  </a:spcBef>
                  <a:defRPr b="0" cap="none" sz="2000">
                    <a:latin typeface="Arial"/>
                    <a:ea typeface="Arial"/>
                    <a:cs typeface="Arial"/>
                    <a:sym typeface="Arial"/>
                  </a:defRPr>
                </a:pPr>
              </a:p>
            </p:txBody>
          </p:sp>
          <p:sp>
            <p:nvSpPr>
              <p:cNvPr id="565" name="TextBox 150"/>
              <p:cNvSpPr txBox="1"/>
              <p:nvPr/>
            </p:nvSpPr>
            <p:spPr>
              <a:xfrm>
                <a:off x="24161" y="-12700"/>
                <a:ext cx="4277394" cy="843720"/>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t">
                <a:noAutofit/>
              </a:bodyPr>
              <a:lstStyle/>
              <a:p>
                <a:pPr algn="ctr" defTabSz="1828800">
                  <a:lnSpc>
                    <a:spcPct val="100000"/>
                  </a:lnSpc>
                  <a:spcBef>
                    <a:spcPts val="0"/>
                  </a:spcBef>
                  <a:defRPr cap="none" sz="2400"/>
                </a:pPr>
                <a:r>
                  <a:t>Service Management</a:t>
                </a:r>
              </a:p>
              <a:p>
                <a:pPr algn="ctr" defTabSz="1828800">
                  <a:lnSpc>
                    <a:spcPct val="100000"/>
                  </a:lnSpc>
                  <a:spcBef>
                    <a:spcPts val="0"/>
                  </a:spcBef>
                  <a:defRPr cap="none" sz="2400"/>
                </a:pPr>
                <a:r>
                  <a:t>(SM)</a:t>
                </a:r>
              </a:p>
            </p:txBody>
          </p:sp>
        </p:grpSp>
        <p:grpSp>
          <p:nvGrpSpPr>
            <p:cNvPr id="569" name="Group"/>
            <p:cNvGrpSpPr/>
            <p:nvPr/>
          </p:nvGrpSpPr>
          <p:grpSpPr>
            <a:xfrm>
              <a:off x="892475" y="5359309"/>
              <a:ext cx="8822206" cy="978196"/>
              <a:chOff x="0" y="0"/>
              <a:chExt cx="8822204" cy="978194"/>
            </a:xfrm>
          </p:grpSpPr>
          <p:sp>
            <p:nvSpPr>
              <p:cNvPr id="567" name="TextBox 111"/>
              <p:cNvSpPr txBox="1"/>
              <p:nvPr/>
            </p:nvSpPr>
            <p:spPr>
              <a:xfrm>
                <a:off x="-1" y="0"/>
                <a:ext cx="2984429" cy="978195"/>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t">
                <a:noAutofit/>
              </a:bodyPr>
              <a:lstStyle/>
              <a:p>
                <a:pPr algn="ctr" defTabSz="1828800">
                  <a:lnSpc>
                    <a:spcPct val="100000"/>
                  </a:lnSpc>
                  <a:spcBef>
                    <a:spcPts val="0"/>
                  </a:spcBef>
                  <a:defRPr b="0" cap="none" sz="2400">
                    <a:solidFill>
                      <a:srgbClr val="000000"/>
                    </a:solidFill>
                  </a:defRPr>
                </a:pPr>
                <a:r>
                  <a:t>StarlingX</a:t>
                </a:r>
              </a:p>
              <a:p>
                <a:pPr algn="ctr" defTabSz="1828800">
                  <a:lnSpc>
                    <a:spcPct val="100000"/>
                  </a:lnSpc>
                  <a:spcBef>
                    <a:spcPts val="0"/>
                  </a:spcBef>
                  <a:defRPr cap="none" i="1" sz="2400">
                    <a:solidFill>
                      <a:srgbClr val="000000"/>
                    </a:solidFill>
                    <a:latin typeface="Arial"/>
                    <a:ea typeface="Arial"/>
                    <a:cs typeface="Arial"/>
                    <a:sym typeface="Arial"/>
                  </a:defRPr>
                </a:pPr>
                <a:r>
                  <a:rPr>
                    <a:latin typeface="Roboto"/>
                    <a:ea typeface="Roboto"/>
                    <a:cs typeface="Roboto"/>
                    <a:sym typeface="Roboto"/>
                  </a:rPr>
                  <a:t>Controller</a:t>
                </a:r>
                <a:r>
                  <a:rPr b="0" i="0"/>
                  <a:t> </a:t>
                </a:r>
                <a:r>
                  <a:rPr b="0" i="0">
                    <a:latin typeface="Roboto"/>
                    <a:ea typeface="Roboto"/>
                    <a:cs typeface="Roboto"/>
                    <a:sym typeface="Roboto"/>
                  </a:rPr>
                  <a:t>Node - 0</a:t>
                </a:r>
              </a:p>
            </p:txBody>
          </p:sp>
          <p:sp>
            <p:nvSpPr>
              <p:cNvPr id="568" name="TextBox 112"/>
              <p:cNvSpPr txBox="1"/>
              <p:nvPr/>
            </p:nvSpPr>
            <p:spPr>
              <a:xfrm>
                <a:off x="5837777" y="0"/>
                <a:ext cx="2984428" cy="978195"/>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t">
                <a:noAutofit/>
              </a:bodyPr>
              <a:lstStyle/>
              <a:p>
                <a:pPr algn="ctr" defTabSz="1828800">
                  <a:lnSpc>
                    <a:spcPct val="100000"/>
                  </a:lnSpc>
                  <a:spcBef>
                    <a:spcPts val="0"/>
                  </a:spcBef>
                  <a:defRPr b="0" cap="none" sz="2400">
                    <a:solidFill>
                      <a:srgbClr val="000000"/>
                    </a:solidFill>
                  </a:defRPr>
                </a:pPr>
                <a:r>
                  <a:t>StarlingX</a:t>
                </a:r>
                <a:endParaRPr>
                  <a:latin typeface="Arial"/>
                  <a:ea typeface="Arial"/>
                  <a:cs typeface="Arial"/>
                  <a:sym typeface="Arial"/>
                </a:endParaRPr>
              </a:p>
              <a:p>
                <a:pPr algn="ctr" defTabSz="1828800">
                  <a:lnSpc>
                    <a:spcPct val="100000"/>
                  </a:lnSpc>
                  <a:spcBef>
                    <a:spcPts val="0"/>
                  </a:spcBef>
                  <a:defRPr cap="none" i="1" sz="2400">
                    <a:solidFill>
                      <a:srgbClr val="000000"/>
                    </a:solidFill>
                    <a:latin typeface="Arial"/>
                    <a:ea typeface="Arial"/>
                    <a:cs typeface="Arial"/>
                    <a:sym typeface="Arial"/>
                  </a:defRPr>
                </a:pPr>
                <a:r>
                  <a:rPr>
                    <a:latin typeface="Roboto"/>
                    <a:ea typeface="Roboto"/>
                    <a:cs typeface="Roboto"/>
                    <a:sym typeface="Roboto"/>
                  </a:rPr>
                  <a:t>Controller</a:t>
                </a:r>
                <a:r>
                  <a:rPr b="0" i="0"/>
                  <a:t> </a:t>
                </a:r>
                <a:r>
                  <a:rPr b="0" i="0">
                    <a:latin typeface="Roboto"/>
                    <a:ea typeface="Roboto"/>
                    <a:cs typeface="Roboto"/>
                    <a:sym typeface="Roboto"/>
                  </a:rPr>
                  <a:t>Node - 1</a:t>
                </a:r>
              </a:p>
            </p:txBody>
          </p:sp>
        </p:grpSp>
        <p:sp>
          <p:nvSpPr>
            <p:cNvPr id="570" name="Left-Right Arrow 113"/>
            <p:cNvSpPr/>
            <p:nvPr/>
          </p:nvSpPr>
          <p:spPr>
            <a:xfrm>
              <a:off x="4538811" y="950240"/>
              <a:ext cx="1644744" cy="427911"/>
            </a:xfrm>
            <a:prstGeom prst="leftRightArrow">
              <a:avLst>
                <a:gd name="adj1" fmla="val 50000"/>
                <a:gd name="adj2" fmla="val 50000"/>
              </a:avLst>
            </a:prstGeom>
            <a:solidFill>
              <a:srgbClr val="685BC7"/>
            </a:solidFill>
            <a:ln w="25400" cap="flat">
              <a:solidFill>
                <a:srgbClr val="330072"/>
              </a:solidFill>
              <a:prstDash val="solid"/>
              <a:round/>
            </a:ln>
            <a:effectLst/>
          </p:spPr>
          <p:txBody>
            <a:bodyPr wrap="square" lIns="91437" tIns="91437" rIns="91437" bIns="91437" numCol="1" anchor="ctr">
              <a:noAutofit/>
            </a:bodyPr>
            <a:lstStyle/>
            <a:p>
              <a:pPr algn="ctr" defTabSz="1828800">
                <a:lnSpc>
                  <a:spcPct val="100000"/>
                </a:lnSpc>
                <a:spcBef>
                  <a:spcPts val="0"/>
                </a:spcBef>
                <a:defRPr b="0" cap="none" sz="1600">
                  <a:latin typeface="Arial"/>
                  <a:ea typeface="Arial"/>
                  <a:cs typeface="Arial"/>
                  <a:sym typeface="Arial"/>
                </a:defRPr>
              </a:pPr>
            </a:p>
          </p:txBody>
        </p:sp>
        <p:sp>
          <p:nvSpPr>
            <p:cNvPr id="571" name="Shape"/>
            <p:cNvSpPr/>
            <p:nvPr/>
          </p:nvSpPr>
          <p:spPr>
            <a:xfrm>
              <a:off x="226386" y="4425341"/>
              <a:ext cx="1375503" cy="5653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000000">
                <a:alpha val="50000"/>
              </a:srgbClr>
            </a:solidFill>
            <a:ln w="25400" cap="flat">
              <a:solidFill>
                <a:srgbClr val="000000"/>
              </a:solidFill>
              <a:prstDash val="solid"/>
              <a:round/>
            </a:ln>
            <a:effectLst/>
          </p:spPr>
          <p:txBody>
            <a:bodyPr wrap="square" lIns="91437" tIns="91437" rIns="91437" bIns="91437" numCol="1" anchor="ctr">
              <a:noAutofit/>
            </a:bodyPr>
            <a:lstStyle/>
            <a:p>
              <a:pPr algn="ctr" defTabSz="1828800">
                <a:lnSpc>
                  <a:spcPct val="100000"/>
                </a:lnSpc>
                <a:spcBef>
                  <a:spcPts val="0"/>
                </a:spcBef>
                <a:defRPr b="0" cap="none" sz="3600">
                  <a:latin typeface="Arial"/>
                  <a:ea typeface="Arial"/>
                  <a:cs typeface="Arial"/>
                  <a:sym typeface="Arial"/>
                </a:defRPr>
              </a:pPr>
            </a:p>
          </p:txBody>
        </p:sp>
        <p:sp>
          <p:nvSpPr>
            <p:cNvPr id="572" name="Shape"/>
            <p:cNvSpPr/>
            <p:nvPr/>
          </p:nvSpPr>
          <p:spPr>
            <a:xfrm>
              <a:off x="226386" y="4425341"/>
              <a:ext cx="1375503" cy="5653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25400" cap="flat">
              <a:solidFill>
                <a:srgbClr val="5F5F5F"/>
              </a:solidFill>
              <a:prstDash val="solid"/>
              <a:round/>
            </a:ln>
            <a:effectLst/>
          </p:spPr>
          <p:txBody>
            <a:bodyPr wrap="square" lIns="91437" tIns="91437" rIns="91437" bIns="91437" numCol="1" anchor="ctr">
              <a:noAutofit/>
            </a:bodyPr>
            <a:lstStyle/>
            <a:p>
              <a:pPr algn="ctr" defTabSz="1828800">
                <a:lnSpc>
                  <a:spcPct val="100000"/>
                </a:lnSpc>
                <a:spcBef>
                  <a:spcPts val="0"/>
                </a:spcBef>
                <a:defRPr b="0" cap="none" sz="3600">
                  <a:latin typeface="Arial"/>
                  <a:ea typeface="Arial"/>
                  <a:cs typeface="Arial"/>
                  <a:sym typeface="Arial"/>
                </a:defRPr>
              </a:pPr>
            </a:p>
          </p:txBody>
        </p:sp>
        <p:sp>
          <p:nvSpPr>
            <p:cNvPr id="573" name="Shape"/>
            <p:cNvSpPr/>
            <p:nvPr/>
          </p:nvSpPr>
          <p:spPr>
            <a:xfrm>
              <a:off x="9044187" y="4422817"/>
              <a:ext cx="1375503" cy="5653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000000">
                <a:alpha val="50000"/>
              </a:srgbClr>
            </a:solidFill>
            <a:ln w="25400" cap="flat">
              <a:solidFill>
                <a:srgbClr val="000000"/>
              </a:solidFill>
              <a:prstDash val="solid"/>
              <a:round/>
            </a:ln>
            <a:effectLst/>
          </p:spPr>
          <p:txBody>
            <a:bodyPr wrap="square" lIns="91437" tIns="91437" rIns="91437" bIns="91437" numCol="1" anchor="ctr">
              <a:noAutofit/>
            </a:bodyPr>
            <a:lstStyle/>
            <a:p>
              <a:pPr algn="ctr" defTabSz="1828800">
                <a:lnSpc>
                  <a:spcPct val="100000"/>
                </a:lnSpc>
                <a:spcBef>
                  <a:spcPts val="0"/>
                </a:spcBef>
                <a:defRPr b="0" cap="none" sz="3600">
                  <a:latin typeface="Arial"/>
                  <a:ea typeface="Arial"/>
                  <a:cs typeface="Arial"/>
                  <a:sym typeface="Arial"/>
                </a:defRPr>
              </a:pPr>
            </a:p>
          </p:txBody>
        </p:sp>
        <p:sp>
          <p:nvSpPr>
            <p:cNvPr id="574" name="Shape"/>
            <p:cNvSpPr/>
            <p:nvPr/>
          </p:nvSpPr>
          <p:spPr>
            <a:xfrm>
              <a:off x="9044187" y="4422817"/>
              <a:ext cx="1375503" cy="5653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25400" cap="flat">
              <a:solidFill>
                <a:srgbClr val="5F5F5F"/>
              </a:solidFill>
              <a:prstDash val="solid"/>
              <a:round/>
            </a:ln>
            <a:effectLst/>
          </p:spPr>
          <p:txBody>
            <a:bodyPr wrap="square" lIns="91437" tIns="91437" rIns="91437" bIns="91437" numCol="1" anchor="ctr">
              <a:noAutofit/>
            </a:bodyPr>
            <a:lstStyle/>
            <a:p>
              <a:pPr algn="ctr" defTabSz="1828800">
                <a:lnSpc>
                  <a:spcPct val="100000"/>
                </a:lnSpc>
                <a:spcBef>
                  <a:spcPts val="0"/>
                </a:spcBef>
                <a:defRPr b="0" cap="none" sz="3600">
                  <a:latin typeface="Arial"/>
                  <a:ea typeface="Arial"/>
                  <a:cs typeface="Arial"/>
                  <a:sym typeface="Arial"/>
                </a:defRPr>
              </a:pPr>
            </a:p>
          </p:txBody>
        </p:sp>
        <p:sp>
          <p:nvSpPr>
            <p:cNvPr id="575" name="Left-Right Arrow 116"/>
            <p:cNvSpPr/>
            <p:nvPr/>
          </p:nvSpPr>
          <p:spPr>
            <a:xfrm>
              <a:off x="1691454" y="4455656"/>
              <a:ext cx="7259522" cy="454020"/>
            </a:xfrm>
            <a:prstGeom prst="leftRightArrow">
              <a:avLst>
                <a:gd name="adj1" fmla="val 50000"/>
                <a:gd name="adj2" fmla="val 50000"/>
              </a:avLst>
            </a:prstGeom>
            <a:solidFill>
              <a:srgbClr val="685BC7"/>
            </a:solidFill>
            <a:ln w="25400" cap="flat">
              <a:solidFill>
                <a:srgbClr val="330072"/>
              </a:solidFill>
              <a:prstDash val="solid"/>
              <a:round/>
            </a:ln>
            <a:effectLst/>
          </p:spPr>
          <p:txBody>
            <a:bodyPr wrap="square" lIns="91437" tIns="91437" rIns="91437" bIns="91437" numCol="1" anchor="ctr">
              <a:noAutofit/>
            </a:bodyPr>
            <a:lstStyle/>
            <a:p>
              <a:pPr algn="ctr" defTabSz="1828800">
                <a:lnSpc>
                  <a:spcPct val="100000"/>
                </a:lnSpc>
                <a:spcBef>
                  <a:spcPts val="0"/>
                </a:spcBef>
                <a:defRPr b="0" cap="none" sz="3600">
                  <a:latin typeface="Arial"/>
                  <a:ea typeface="Arial"/>
                  <a:cs typeface="Arial"/>
                  <a:sym typeface="Arial"/>
                </a:defRPr>
              </a:pPr>
            </a:p>
          </p:txBody>
        </p:sp>
        <p:grpSp>
          <p:nvGrpSpPr>
            <p:cNvPr id="578" name="Group"/>
            <p:cNvGrpSpPr/>
            <p:nvPr/>
          </p:nvGrpSpPr>
          <p:grpSpPr>
            <a:xfrm>
              <a:off x="221831" y="3492833"/>
              <a:ext cx="4325715" cy="567003"/>
              <a:chOff x="0" y="0"/>
              <a:chExt cx="4325713" cy="567001"/>
            </a:xfrm>
          </p:grpSpPr>
          <p:sp>
            <p:nvSpPr>
              <p:cNvPr id="576" name="Rounded Rectangle 141"/>
              <p:cNvSpPr/>
              <p:nvPr/>
            </p:nvSpPr>
            <p:spPr>
              <a:xfrm>
                <a:off x="0" y="0"/>
                <a:ext cx="4325714" cy="567002"/>
              </a:xfrm>
              <a:prstGeom prst="roundRect">
                <a:avLst>
                  <a:gd name="adj" fmla="val 16667"/>
                </a:avLst>
              </a:prstGeom>
              <a:solidFill>
                <a:srgbClr val="326CE6">
                  <a:alpha val="74620"/>
                </a:srgbClr>
              </a:solidFill>
              <a:ln w="25400" cap="flat">
                <a:solidFill>
                  <a:srgbClr val="000000"/>
                </a:solidFill>
                <a:prstDash val="solid"/>
                <a:round/>
              </a:ln>
              <a:effectLst/>
            </p:spPr>
            <p:txBody>
              <a:bodyPr wrap="square" lIns="91437" tIns="91437" rIns="91437" bIns="91437" numCol="1" anchor="ctr">
                <a:noAutofit/>
              </a:bodyPr>
              <a:lstStyle/>
              <a:p>
                <a:pPr algn="ctr" defTabSz="1828800">
                  <a:lnSpc>
                    <a:spcPct val="100000"/>
                  </a:lnSpc>
                  <a:spcBef>
                    <a:spcPts val="0"/>
                  </a:spcBef>
                  <a:defRPr b="0" cap="none" sz="2400">
                    <a:latin typeface="Arial"/>
                    <a:ea typeface="Arial"/>
                    <a:cs typeface="Arial"/>
                    <a:sym typeface="Arial"/>
                  </a:defRPr>
                </a:pPr>
              </a:p>
            </p:txBody>
          </p:sp>
          <p:sp>
            <p:nvSpPr>
              <p:cNvPr id="577" name="TextBox 142"/>
              <p:cNvSpPr txBox="1"/>
              <p:nvPr/>
            </p:nvSpPr>
            <p:spPr>
              <a:xfrm>
                <a:off x="779552" y="0"/>
                <a:ext cx="2766639" cy="56506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ctr">
                <a:noAutofit/>
              </a:bodyPr>
              <a:lstStyle>
                <a:lvl1pPr algn="ctr" defTabSz="1828800">
                  <a:lnSpc>
                    <a:spcPct val="100000"/>
                  </a:lnSpc>
                  <a:spcBef>
                    <a:spcPts val="0"/>
                  </a:spcBef>
                  <a:defRPr cap="none" sz="2400"/>
                </a:lvl1pPr>
              </a:lstStyle>
              <a:p>
                <a:pPr/>
                <a:r>
                  <a:t>Cluster Services</a:t>
                </a:r>
              </a:p>
            </p:txBody>
          </p:sp>
        </p:grpSp>
        <p:sp>
          <p:nvSpPr>
            <p:cNvPr id="579" name="Straight Arrow Connector 121"/>
            <p:cNvSpPr/>
            <p:nvPr/>
          </p:nvSpPr>
          <p:spPr>
            <a:xfrm>
              <a:off x="2384687" y="1544510"/>
              <a:ext cx="1" cy="843721"/>
            </a:xfrm>
            <a:prstGeom prst="line">
              <a:avLst/>
            </a:prstGeom>
            <a:noFill/>
            <a:ln w="63500" cap="flat">
              <a:solidFill>
                <a:srgbClr val="330072"/>
              </a:solidFill>
              <a:prstDash val="solid"/>
              <a:round/>
              <a:headEnd type="stealth" w="med" len="med"/>
              <a:tailEnd type="stealth" w="med" len="med"/>
            </a:ln>
            <a:effectLst/>
          </p:spPr>
          <p:txBody>
            <a:bodyPr wrap="square" lIns="91437" tIns="91437" rIns="91437" bIns="91437" numCol="1" anchor="t">
              <a:noAutofit/>
            </a:bodyPr>
            <a:lstStyle/>
            <a:p>
              <a:pPr defTabSz="1828800">
                <a:lnSpc>
                  <a:spcPct val="100000"/>
                </a:lnSpc>
                <a:spcBef>
                  <a:spcPts val="0"/>
                </a:spcBef>
                <a:defRPr b="0" cap="none" sz="3600">
                  <a:solidFill>
                    <a:srgbClr val="000000"/>
                  </a:solidFill>
                  <a:latin typeface="+mn-lt"/>
                  <a:ea typeface="+mn-ea"/>
                  <a:cs typeface="+mn-cs"/>
                  <a:sym typeface="Calibri"/>
                </a:defRPr>
              </a:pPr>
            </a:p>
          </p:txBody>
        </p:sp>
        <p:grpSp>
          <p:nvGrpSpPr>
            <p:cNvPr id="582" name="Group"/>
            <p:cNvGrpSpPr/>
            <p:nvPr/>
          </p:nvGrpSpPr>
          <p:grpSpPr>
            <a:xfrm>
              <a:off x="1687377" y="0"/>
              <a:ext cx="7510382" cy="589407"/>
              <a:chOff x="0" y="0"/>
              <a:chExt cx="7510381" cy="589406"/>
            </a:xfrm>
          </p:grpSpPr>
          <p:sp>
            <p:nvSpPr>
              <p:cNvPr id="580" name="TextBox 111"/>
              <p:cNvSpPr txBox="1"/>
              <p:nvPr/>
            </p:nvSpPr>
            <p:spPr>
              <a:xfrm>
                <a:off x="0" y="0"/>
                <a:ext cx="1370855" cy="58940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t">
                <a:noAutofit/>
              </a:bodyPr>
              <a:lstStyle>
                <a:lvl1pPr defTabSz="1828800">
                  <a:lnSpc>
                    <a:spcPct val="100000"/>
                  </a:lnSpc>
                  <a:spcBef>
                    <a:spcPts val="0"/>
                  </a:spcBef>
                  <a:defRPr b="0" cap="none" sz="2400">
                    <a:solidFill>
                      <a:srgbClr val="000000"/>
                    </a:solidFill>
                    <a:latin typeface="Roboto Black"/>
                    <a:ea typeface="Roboto Black"/>
                    <a:cs typeface="Roboto Black"/>
                    <a:sym typeface="Roboto Black"/>
                  </a:defRPr>
                </a:lvl1pPr>
              </a:lstStyle>
              <a:p>
                <a:pPr/>
                <a:r>
                  <a:t>ACTIVE</a:t>
                </a:r>
              </a:p>
            </p:txBody>
          </p:sp>
          <p:sp>
            <p:nvSpPr>
              <p:cNvPr id="581" name="TextBox 112"/>
              <p:cNvSpPr txBox="1"/>
              <p:nvPr/>
            </p:nvSpPr>
            <p:spPr>
              <a:xfrm>
                <a:off x="5807684" y="0"/>
                <a:ext cx="1702698" cy="58940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t">
                <a:noAutofit/>
              </a:bodyPr>
              <a:lstStyle>
                <a:lvl1pPr algn="r" defTabSz="1828800">
                  <a:lnSpc>
                    <a:spcPct val="100000"/>
                  </a:lnSpc>
                  <a:spcBef>
                    <a:spcPts val="0"/>
                  </a:spcBef>
                  <a:defRPr b="0" cap="none" sz="2400">
                    <a:solidFill>
                      <a:srgbClr val="000000"/>
                    </a:solidFill>
                    <a:latin typeface="Roboto Black"/>
                    <a:ea typeface="Roboto Black"/>
                    <a:cs typeface="Roboto Black"/>
                    <a:sym typeface="Roboto Black"/>
                  </a:defRPr>
                </a:lvl1pPr>
              </a:lstStyle>
              <a:p>
                <a:pPr/>
                <a:r>
                  <a:t>STANDBY</a:t>
                </a:r>
              </a:p>
            </p:txBody>
          </p:sp>
        </p:grpSp>
        <p:grpSp>
          <p:nvGrpSpPr>
            <p:cNvPr id="585" name="Group"/>
            <p:cNvGrpSpPr/>
            <p:nvPr/>
          </p:nvGrpSpPr>
          <p:grpSpPr>
            <a:xfrm>
              <a:off x="6183558" y="753193"/>
              <a:ext cx="4325715" cy="843720"/>
              <a:chOff x="0" y="0"/>
              <a:chExt cx="4325713" cy="843719"/>
            </a:xfrm>
          </p:grpSpPr>
          <p:sp>
            <p:nvSpPr>
              <p:cNvPr id="583" name="Rounded Rectangle 147"/>
              <p:cNvSpPr/>
              <p:nvPr/>
            </p:nvSpPr>
            <p:spPr>
              <a:xfrm>
                <a:off x="0" y="54597"/>
                <a:ext cx="4325714" cy="736710"/>
              </a:xfrm>
              <a:prstGeom prst="roundRect">
                <a:avLst>
                  <a:gd name="adj" fmla="val 16667"/>
                </a:avLst>
              </a:prstGeom>
              <a:solidFill>
                <a:srgbClr val="000000">
                  <a:alpha val="49507"/>
                </a:srgbClr>
              </a:solidFill>
              <a:ln w="25400" cap="flat">
                <a:solidFill>
                  <a:srgbClr val="000000"/>
                </a:solidFill>
                <a:prstDash val="solid"/>
                <a:round/>
              </a:ln>
              <a:effectLst/>
            </p:spPr>
            <p:txBody>
              <a:bodyPr wrap="square" lIns="91437" tIns="91437" rIns="91437" bIns="91437" numCol="1" anchor="ctr">
                <a:noAutofit/>
              </a:bodyPr>
              <a:lstStyle/>
              <a:p>
                <a:pPr algn="ctr" defTabSz="1828800">
                  <a:lnSpc>
                    <a:spcPct val="100000"/>
                  </a:lnSpc>
                  <a:spcBef>
                    <a:spcPts val="0"/>
                  </a:spcBef>
                  <a:defRPr b="0" cap="none" sz="2000">
                    <a:latin typeface="Arial"/>
                    <a:ea typeface="Arial"/>
                    <a:cs typeface="Arial"/>
                    <a:sym typeface="Arial"/>
                  </a:defRPr>
                </a:pPr>
              </a:p>
            </p:txBody>
          </p:sp>
          <p:sp>
            <p:nvSpPr>
              <p:cNvPr id="584" name="TextBox 150"/>
              <p:cNvSpPr txBox="1"/>
              <p:nvPr/>
            </p:nvSpPr>
            <p:spPr>
              <a:xfrm>
                <a:off x="55539" y="0"/>
                <a:ext cx="4232260" cy="843720"/>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t">
                <a:noAutofit/>
              </a:bodyPr>
              <a:lstStyle/>
              <a:p>
                <a:pPr algn="ctr" defTabSz="1828800">
                  <a:lnSpc>
                    <a:spcPct val="100000"/>
                  </a:lnSpc>
                  <a:spcBef>
                    <a:spcPts val="0"/>
                  </a:spcBef>
                  <a:defRPr cap="none" sz="2400"/>
                </a:pPr>
                <a:r>
                  <a:t>Service Management</a:t>
                </a:r>
              </a:p>
              <a:p>
                <a:pPr algn="ctr" defTabSz="1828800">
                  <a:lnSpc>
                    <a:spcPct val="100000"/>
                  </a:lnSpc>
                  <a:spcBef>
                    <a:spcPts val="0"/>
                  </a:spcBef>
                  <a:defRPr cap="none" sz="2400"/>
                </a:pPr>
                <a:r>
                  <a:t>(SM)</a:t>
                </a:r>
              </a:p>
            </p:txBody>
          </p:sp>
        </p:grpSp>
        <p:grpSp>
          <p:nvGrpSpPr>
            <p:cNvPr id="588" name="Group"/>
            <p:cNvGrpSpPr/>
            <p:nvPr/>
          </p:nvGrpSpPr>
          <p:grpSpPr>
            <a:xfrm>
              <a:off x="221831" y="2453632"/>
              <a:ext cx="4325714" cy="736709"/>
              <a:chOff x="0" y="0"/>
              <a:chExt cx="4325713" cy="736708"/>
            </a:xfrm>
          </p:grpSpPr>
          <p:sp>
            <p:nvSpPr>
              <p:cNvPr id="586" name="Rounded Rectangle 149"/>
              <p:cNvSpPr/>
              <p:nvPr/>
            </p:nvSpPr>
            <p:spPr>
              <a:xfrm>
                <a:off x="0" y="0"/>
                <a:ext cx="4325714" cy="736709"/>
              </a:xfrm>
              <a:prstGeom prst="roundRect">
                <a:avLst>
                  <a:gd name="adj" fmla="val 16667"/>
                </a:avLst>
              </a:prstGeom>
              <a:solidFill>
                <a:srgbClr val="000000">
                  <a:alpha val="50000"/>
                </a:srgbClr>
              </a:solidFill>
              <a:ln w="25400" cap="flat">
                <a:solidFill>
                  <a:srgbClr val="000000"/>
                </a:solidFill>
                <a:prstDash val="solid"/>
                <a:round/>
              </a:ln>
              <a:effectLst/>
            </p:spPr>
            <p:txBody>
              <a:bodyPr wrap="square" lIns="91437" tIns="91437" rIns="91437" bIns="91437" numCol="1" anchor="ctr">
                <a:noAutofit/>
              </a:bodyPr>
              <a:lstStyle/>
              <a:p>
                <a:pPr algn="ctr" defTabSz="1828800">
                  <a:lnSpc>
                    <a:spcPct val="100000"/>
                  </a:lnSpc>
                  <a:spcBef>
                    <a:spcPts val="0"/>
                  </a:spcBef>
                  <a:defRPr b="0" cap="none" sz="2000">
                    <a:latin typeface="Arial"/>
                    <a:ea typeface="Arial"/>
                    <a:cs typeface="Arial"/>
                    <a:sym typeface="Arial"/>
                  </a:defRPr>
                </a:pPr>
              </a:p>
            </p:txBody>
          </p:sp>
          <p:sp>
            <p:nvSpPr>
              <p:cNvPr id="587" name="TextBox 150"/>
              <p:cNvSpPr txBox="1"/>
              <p:nvPr/>
            </p:nvSpPr>
            <p:spPr>
              <a:xfrm>
                <a:off x="24161" y="103570"/>
                <a:ext cx="4277394" cy="529569"/>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t">
                <a:noAutofit/>
              </a:bodyPr>
              <a:lstStyle>
                <a:lvl1pPr algn="ctr" defTabSz="1828800">
                  <a:lnSpc>
                    <a:spcPct val="100000"/>
                  </a:lnSpc>
                  <a:spcBef>
                    <a:spcPts val="0"/>
                  </a:spcBef>
                  <a:defRPr cap="none" sz="2400"/>
                </a:lvl1pPr>
              </a:lstStyle>
              <a:p>
                <a:pPr/>
                <a:r>
                  <a:t>Infrastructure Services</a:t>
                </a:r>
              </a:p>
            </p:txBody>
          </p:sp>
        </p:grpSp>
        <p:grpSp>
          <p:nvGrpSpPr>
            <p:cNvPr id="591" name="Group"/>
            <p:cNvGrpSpPr/>
            <p:nvPr/>
          </p:nvGrpSpPr>
          <p:grpSpPr>
            <a:xfrm>
              <a:off x="6183558" y="2453632"/>
              <a:ext cx="4325715" cy="736709"/>
              <a:chOff x="0" y="0"/>
              <a:chExt cx="4325713" cy="736708"/>
            </a:xfrm>
          </p:grpSpPr>
          <p:sp>
            <p:nvSpPr>
              <p:cNvPr id="589" name="Rounded Rectangle 149"/>
              <p:cNvSpPr/>
              <p:nvPr/>
            </p:nvSpPr>
            <p:spPr>
              <a:xfrm>
                <a:off x="0" y="0"/>
                <a:ext cx="4325714" cy="736709"/>
              </a:xfrm>
              <a:prstGeom prst="roundRect">
                <a:avLst>
                  <a:gd name="adj" fmla="val 16667"/>
                </a:avLst>
              </a:prstGeom>
              <a:solidFill>
                <a:srgbClr val="000000">
                  <a:alpha val="50000"/>
                </a:srgbClr>
              </a:solidFill>
              <a:ln w="25400" cap="flat">
                <a:solidFill>
                  <a:srgbClr val="000000"/>
                </a:solidFill>
                <a:prstDash val="solid"/>
                <a:round/>
              </a:ln>
              <a:effectLst/>
            </p:spPr>
            <p:txBody>
              <a:bodyPr wrap="square" lIns="91437" tIns="91437" rIns="91437" bIns="91437" numCol="1" anchor="ctr">
                <a:noAutofit/>
              </a:bodyPr>
              <a:lstStyle/>
              <a:p>
                <a:pPr algn="ctr" defTabSz="1828800">
                  <a:lnSpc>
                    <a:spcPct val="100000"/>
                  </a:lnSpc>
                  <a:spcBef>
                    <a:spcPts val="0"/>
                  </a:spcBef>
                  <a:defRPr b="0" cap="none" sz="2000">
                    <a:latin typeface="Arial"/>
                    <a:ea typeface="Arial"/>
                    <a:cs typeface="Arial"/>
                    <a:sym typeface="Arial"/>
                  </a:defRPr>
                </a:pPr>
              </a:p>
            </p:txBody>
          </p:sp>
          <p:sp>
            <p:nvSpPr>
              <p:cNvPr id="590" name="TextBox 150"/>
              <p:cNvSpPr txBox="1"/>
              <p:nvPr/>
            </p:nvSpPr>
            <p:spPr>
              <a:xfrm>
                <a:off x="24161" y="103570"/>
                <a:ext cx="4277394" cy="529569"/>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t">
                <a:noAutofit/>
              </a:bodyPr>
              <a:lstStyle>
                <a:lvl1pPr algn="ctr" defTabSz="1828800">
                  <a:lnSpc>
                    <a:spcPct val="100000"/>
                  </a:lnSpc>
                  <a:spcBef>
                    <a:spcPts val="0"/>
                  </a:spcBef>
                  <a:defRPr cap="none" sz="2400"/>
                </a:lvl1pPr>
              </a:lstStyle>
              <a:p>
                <a:pPr/>
                <a:r>
                  <a:t>Infrastructure Services</a:t>
                </a:r>
              </a:p>
            </p:txBody>
          </p:sp>
        </p:grpSp>
        <p:grpSp>
          <p:nvGrpSpPr>
            <p:cNvPr id="594" name="Group"/>
            <p:cNvGrpSpPr/>
            <p:nvPr/>
          </p:nvGrpSpPr>
          <p:grpSpPr>
            <a:xfrm>
              <a:off x="6183558" y="3492833"/>
              <a:ext cx="4325715" cy="567003"/>
              <a:chOff x="0" y="0"/>
              <a:chExt cx="4325713" cy="567001"/>
            </a:xfrm>
          </p:grpSpPr>
          <p:sp>
            <p:nvSpPr>
              <p:cNvPr id="592" name="Rounded Rectangle 141"/>
              <p:cNvSpPr/>
              <p:nvPr/>
            </p:nvSpPr>
            <p:spPr>
              <a:xfrm>
                <a:off x="0" y="0"/>
                <a:ext cx="4325714" cy="567002"/>
              </a:xfrm>
              <a:prstGeom prst="roundRect">
                <a:avLst>
                  <a:gd name="adj" fmla="val 16667"/>
                </a:avLst>
              </a:prstGeom>
              <a:solidFill>
                <a:srgbClr val="326CE6">
                  <a:alpha val="74842"/>
                </a:srgbClr>
              </a:solidFill>
              <a:ln w="25400" cap="flat">
                <a:solidFill>
                  <a:srgbClr val="000000"/>
                </a:solidFill>
                <a:prstDash val="solid"/>
                <a:round/>
              </a:ln>
              <a:effectLst/>
            </p:spPr>
            <p:txBody>
              <a:bodyPr wrap="square" lIns="91437" tIns="91437" rIns="91437" bIns="91437" numCol="1" anchor="ctr">
                <a:noAutofit/>
              </a:bodyPr>
              <a:lstStyle/>
              <a:p>
                <a:pPr algn="ctr" defTabSz="1828800">
                  <a:lnSpc>
                    <a:spcPct val="100000"/>
                  </a:lnSpc>
                  <a:spcBef>
                    <a:spcPts val="0"/>
                  </a:spcBef>
                  <a:defRPr b="0" cap="none" sz="2400">
                    <a:latin typeface="Arial"/>
                    <a:ea typeface="Arial"/>
                    <a:cs typeface="Arial"/>
                    <a:sym typeface="Arial"/>
                  </a:defRPr>
                </a:pPr>
              </a:p>
            </p:txBody>
          </p:sp>
          <p:sp>
            <p:nvSpPr>
              <p:cNvPr id="593" name="TextBox 142"/>
              <p:cNvSpPr txBox="1"/>
              <p:nvPr/>
            </p:nvSpPr>
            <p:spPr>
              <a:xfrm>
                <a:off x="779552" y="0"/>
                <a:ext cx="2766639" cy="56506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ctr">
                <a:noAutofit/>
              </a:bodyPr>
              <a:lstStyle>
                <a:lvl1pPr algn="ctr" defTabSz="1828800">
                  <a:lnSpc>
                    <a:spcPct val="100000"/>
                  </a:lnSpc>
                  <a:spcBef>
                    <a:spcPts val="0"/>
                  </a:spcBef>
                  <a:defRPr cap="none" sz="2400"/>
                </a:lvl1pPr>
              </a:lstStyle>
              <a:p>
                <a:pPr/>
                <a:r>
                  <a:t>Cluster Services</a:t>
                </a:r>
              </a:p>
            </p:txBody>
          </p:sp>
        </p:grpSp>
        <p:sp>
          <p:nvSpPr>
            <p:cNvPr id="595" name="Straight Arrow Connector 121"/>
            <p:cNvSpPr/>
            <p:nvPr/>
          </p:nvSpPr>
          <p:spPr>
            <a:xfrm>
              <a:off x="8346410" y="1544510"/>
              <a:ext cx="1" cy="843721"/>
            </a:xfrm>
            <a:prstGeom prst="line">
              <a:avLst/>
            </a:prstGeom>
            <a:noFill/>
            <a:ln w="63500" cap="flat">
              <a:solidFill>
                <a:srgbClr val="330072"/>
              </a:solidFill>
              <a:prstDash val="solid"/>
              <a:round/>
              <a:headEnd type="stealth" w="med" len="med"/>
              <a:tailEnd type="stealth" w="med" len="med"/>
            </a:ln>
            <a:effectLst/>
          </p:spPr>
          <p:txBody>
            <a:bodyPr wrap="square" lIns="91437" tIns="91437" rIns="91437" bIns="91437" numCol="1" anchor="t">
              <a:noAutofit/>
            </a:bodyPr>
            <a:lstStyle/>
            <a:p>
              <a:pPr defTabSz="1828800">
                <a:lnSpc>
                  <a:spcPct val="100000"/>
                </a:lnSpc>
                <a:spcBef>
                  <a:spcPts val="0"/>
                </a:spcBef>
                <a:defRPr b="0" cap="none" sz="3600">
                  <a:solidFill>
                    <a:srgbClr val="000000"/>
                  </a:solidFill>
                  <a:latin typeface="+mn-lt"/>
                  <a:ea typeface="+mn-ea"/>
                  <a:cs typeface="+mn-cs"/>
                  <a:sym typeface="Calibri"/>
                </a:defRPr>
              </a:pPr>
            </a:p>
          </p:txBody>
        </p:sp>
      </p:gr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0" name="Fault Management"/>
          <p:cNvSpPr txBox="1"/>
          <p:nvPr>
            <p:ph type="title"/>
          </p:nvPr>
        </p:nvSpPr>
        <p:spPr>
          <a:prstGeom prst="rect">
            <a:avLst/>
          </a:prstGeom>
        </p:spPr>
        <p:txBody>
          <a:bodyPr/>
          <a:lstStyle/>
          <a:p>
            <a:pPr/>
            <a:r>
              <a:t>Fault Management</a:t>
            </a:r>
          </a:p>
        </p:txBody>
      </p:sp>
      <p:sp>
        <p:nvSpPr>
          <p:cNvPr id="601" name="Framework for infrastructure services via API…"/>
          <p:cNvSpPr txBox="1"/>
          <p:nvPr>
            <p:ph type="body" sz="half" idx="1"/>
          </p:nvPr>
        </p:nvSpPr>
        <p:spPr>
          <a:xfrm>
            <a:off x="1676400" y="3651250"/>
            <a:ext cx="11043010" cy="9325575"/>
          </a:xfrm>
          <a:prstGeom prst="rect">
            <a:avLst/>
          </a:prstGeom>
        </p:spPr>
        <p:txBody>
          <a:bodyPr/>
          <a:lstStyle/>
          <a:p>
            <a:pPr marL="352043" indent="-352043" defTabSz="1207008">
              <a:spcBef>
                <a:spcPts val="1300"/>
              </a:spcBef>
              <a:defRPr sz="3960"/>
            </a:pPr>
            <a:r>
              <a:t>Framework for infrastructure services via API</a:t>
            </a:r>
          </a:p>
          <a:p>
            <a:pPr lvl="1" marL="653796" indent="-352044" defTabSz="1207008">
              <a:spcBef>
                <a:spcPts val="1300"/>
              </a:spcBef>
              <a:defRPr sz="3960"/>
            </a:pPr>
            <a:r>
              <a:t>Set, clear and query customer alarms</a:t>
            </a:r>
          </a:p>
          <a:p>
            <a:pPr lvl="1" marL="653796" indent="-352044" defTabSz="1207008">
              <a:spcBef>
                <a:spcPts val="1300"/>
              </a:spcBef>
              <a:defRPr sz="3960"/>
            </a:pPr>
            <a:r>
              <a:t>Generate customer logs for significant events</a:t>
            </a:r>
          </a:p>
          <a:p>
            <a:pPr marL="352043" indent="-352043" defTabSz="1207008">
              <a:spcBef>
                <a:spcPts val="1300"/>
              </a:spcBef>
              <a:defRPr sz="3960"/>
            </a:pPr>
            <a:r>
              <a:t>Maintains an Active Alarm List</a:t>
            </a:r>
          </a:p>
          <a:p>
            <a:pPr marL="352043" indent="-352043" defTabSz="1207008">
              <a:spcBef>
                <a:spcPts val="1300"/>
              </a:spcBef>
              <a:defRPr sz="3960"/>
            </a:pPr>
            <a:r>
              <a:t>Provides REST API  to query alarms and events</a:t>
            </a:r>
          </a:p>
          <a:p>
            <a:pPr marL="352043" indent="-352043" defTabSz="1207008">
              <a:spcBef>
                <a:spcPts val="1300"/>
              </a:spcBef>
              <a:defRPr sz="3960"/>
            </a:pPr>
            <a:r>
              <a:t>Support for alarm suppression</a:t>
            </a:r>
          </a:p>
          <a:p>
            <a:pPr marL="352043" indent="-352043" defTabSz="1207008">
              <a:spcBef>
                <a:spcPts val="1300"/>
              </a:spcBef>
              <a:defRPr sz="3960"/>
            </a:pPr>
            <a:r>
              <a:t>Operator alarms</a:t>
            </a:r>
          </a:p>
          <a:p>
            <a:pPr lvl="1" marL="653796" indent="-352044" defTabSz="1207008">
              <a:spcBef>
                <a:spcPts val="1300"/>
              </a:spcBef>
              <a:defRPr sz="3960"/>
            </a:pPr>
            <a:r>
              <a:t>On platform nodes and resources</a:t>
            </a:r>
          </a:p>
          <a:p>
            <a:pPr lvl="1" marL="653796" indent="-352044" defTabSz="1207008">
              <a:spcBef>
                <a:spcPts val="1300"/>
              </a:spcBef>
              <a:defRPr sz="3960"/>
            </a:pPr>
            <a:r>
              <a:t>On hosted virtual resources</a:t>
            </a:r>
          </a:p>
          <a:p>
            <a:pPr marL="352043" indent="-352043" defTabSz="1207008">
              <a:spcBef>
                <a:spcPts val="1300"/>
              </a:spcBef>
              <a:defRPr sz="3960"/>
            </a:pPr>
            <a:r>
              <a:t>Operator logs - Event List</a:t>
            </a:r>
          </a:p>
          <a:p>
            <a:pPr lvl="1" marL="653796" indent="-352044" defTabSz="1207008">
              <a:spcBef>
                <a:spcPts val="1300"/>
              </a:spcBef>
              <a:defRPr sz="3960"/>
            </a:pPr>
            <a:r>
              <a:t>Logging of set/clear of alarms</a:t>
            </a:r>
          </a:p>
          <a:p>
            <a:pPr lvl="1" marL="653796" indent="-352044" defTabSz="1207008">
              <a:spcBef>
                <a:spcPts val="1300"/>
              </a:spcBef>
              <a:defRPr sz="3960"/>
            </a:pPr>
            <a:r>
              <a:t>Related to platform nodes and resources</a:t>
            </a:r>
          </a:p>
          <a:p>
            <a:pPr lvl="1" marL="653796" indent="-352044" defTabSz="1207008">
              <a:spcBef>
                <a:spcPts val="1300"/>
              </a:spcBef>
              <a:defRPr sz="3960"/>
            </a:pPr>
            <a:r>
              <a:t>Related to hosted virtual resources</a:t>
            </a:r>
          </a:p>
        </p:txBody>
      </p:sp>
      <p:grpSp>
        <p:nvGrpSpPr>
          <p:cNvPr id="604" name="Group"/>
          <p:cNvGrpSpPr/>
          <p:nvPr/>
        </p:nvGrpSpPr>
        <p:grpSpPr>
          <a:xfrm>
            <a:off x="14425672" y="11874783"/>
            <a:ext cx="9660452" cy="855335"/>
            <a:chOff x="0" y="0"/>
            <a:chExt cx="9660450" cy="855333"/>
          </a:xfrm>
        </p:grpSpPr>
        <p:sp>
          <p:nvSpPr>
            <p:cNvPr id="602" name="Rectangle"/>
            <p:cNvSpPr/>
            <p:nvPr/>
          </p:nvSpPr>
          <p:spPr>
            <a:xfrm>
              <a:off x="2" y="0"/>
              <a:ext cx="9660449" cy="855334"/>
            </a:xfrm>
            <a:prstGeom prst="rect">
              <a:avLst/>
            </a:prstGeom>
            <a:solidFill>
              <a:srgbClr val="000000">
                <a:alpha val="74360"/>
              </a:srgbClr>
            </a:solidFill>
            <a:ln w="12700" cap="flat">
              <a:noFill/>
              <a:miter lim="400000"/>
            </a:ln>
            <a:effectLst/>
          </p:spPr>
          <p:txBody>
            <a:bodyPr wrap="square" lIns="45718" tIns="45718" rIns="45718" bIns="45718" numCol="1" anchor="t">
              <a:noAutofit/>
            </a:bodyPr>
            <a:lstStyle/>
            <a:p>
              <a:pPr algn="ctr" defTabSz="914400">
                <a:spcBef>
                  <a:spcPts val="800"/>
                </a:spcBef>
                <a:defRPr b="0" cap="none" sz="1800">
                  <a:solidFill>
                    <a:srgbClr val="330072"/>
                  </a:solidFill>
                </a:defRPr>
              </a:pPr>
            </a:p>
          </p:txBody>
        </p:sp>
        <p:sp>
          <p:nvSpPr>
            <p:cNvPr id="603" name="Fault Alarming and Logging"/>
            <p:cNvSpPr txBox="1"/>
            <p:nvPr/>
          </p:nvSpPr>
          <p:spPr>
            <a:xfrm>
              <a:off x="0" y="110811"/>
              <a:ext cx="9660449" cy="633712"/>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60960" tIns="60960" rIns="60960" bIns="60960" numCol="1" anchor="ctr">
              <a:noAutofit/>
            </a:bodyPr>
            <a:lstStyle>
              <a:lvl1pPr algn="ctr" defTabSz="914400">
                <a:spcBef>
                  <a:spcPts val="800"/>
                </a:spcBef>
                <a:defRPr cap="none"/>
              </a:lvl1pPr>
            </a:lstStyle>
            <a:p>
              <a:pPr/>
              <a:r>
                <a:t>Fault Alarming and Logging</a:t>
              </a:r>
            </a:p>
          </p:txBody>
        </p:sp>
      </p:grpSp>
      <p:grpSp>
        <p:nvGrpSpPr>
          <p:cNvPr id="653" name="Group"/>
          <p:cNvGrpSpPr/>
          <p:nvPr/>
        </p:nvGrpSpPr>
        <p:grpSpPr>
          <a:xfrm>
            <a:off x="13715679" y="3928526"/>
            <a:ext cx="10363910" cy="6278388"/>
            <a:chOff x="0" y="0"/>
            <a:chExt cx="10363909" cy="6278386"/>
          </a:xfrm>
        </p:grpSpPr>
        <p:sp>
          <p:nvSpPr>
            <p:cNvPr id="605" name="Left-Right Arrow 113"/>
            <p:cNvSpPr/>
            <p:nvPr/>
          </p:nvSpPr>
          <p:spPr>
            <a:xfrm>
              <a:off x="5777193" y="2901936"/>
              <a:ext cx="1248850" cy="474515"/>
            </a:xfrm>
            <a:prstGeom prst="leftRightArrow">
              <a:avLst>
                <a:gd name="adj1" fmla="val 50000"/>
                <a:gd name="adj2" fmla="val 45089"/>
              </a:avLst>
            </a:prstGeom>
            <a:solidFill>
              <a:srgbClr val="685BC7"/>
            </a:solidFill>
            <a:ln w="25400" cap="flat">
              <a:solidFill>
                <a:srgbClr val="330072"/>
              </a:solidFill>
              <a:prstDash val="solid"/>
              <a:round/>
            </a:ln>
            <a:effectLst/>
          </p:spPr>
          <p:txBody>
            <a:bodyPr wrap="square" lIns="91437" tIns="91437" rIns="91437" bIns="91437" numCol="1" anchor="ctr">
              <a:noAutofit/>
            </a:bodyPr>
            <a:lstStyle/>
            <a:p>
              <a:pPr algn="ctr" defTabSz="1828800">
                <a:lnSpc>
                  <a:spcPct val="100000"/>
                </a:lnSpc>
                <a:spcBef>
                  <a:spcPts val="0"/>
                </a:spcBef>
                <a:defRPr b="0" cap="none" sz="1600">
                  <a:latin typeface="Arial"/>
                  <a:ea typeface="Arial"/>
                  <a:cs typeface="Arial"/>
                  <a:sym typeface="Arial"/>
                </a:defRPr>
              </a:pPr>
            </a:p>
          </p:txBody>
        </p:sp>
        <p:grpSp>
          <p:nvGrpSpPr>
            <p:cNvPr id="618" name="Group"/>
            <p:cNvGrpSpPr/>
            <p:nvPr/>
          </p:nvGrpSpPr>
          <p:grpSpPr>
            <a:xfrm>
              <a:off x="7263017" y="-1"/>
              <a:ext cx="3100893" cy="6278388"/>
              <a:chOff x="0" y="0"/>
              <a:chExt cx="3100892" cy="6278386"/>
            </a:xfrm>
          </p:grpSpPr>
          <p:grpSp>
            <p:nvGrpSpPr>
              <p:cNvPr id="608" name="Group"/>
              <p:cNvGrpSpPr/>
              <p:nvPr/>
            </p:nvGrpSpPr>
            <p:grpSpPr>
              <a:xfrm>
                <a:off x="0" y="4748174"/>
                <a:ext cx="3100893" cy="1530213"/>
                <a:chOff x="0" y="0"/>
                <a:chExt cx="3100892" cy="1530211"/>
              </a:xfrm>
            </p:grpSpPr>
            <p:sp>
              <p:nvSpPr>
                <p:cNvPr id="606" name="Rounded Rectangle"/>
                <p:cNvSpPr/>
                <p:nvPr/>
              </p:nvSpPr>
              <p:spPr>
                <a:xfrm>
                  <a:off x="0" y="0"/>
                  <a:ext cx="3100893" cy="1530212"/>
                </a:xfrm>
                <a:prstGeom prst="roundRect">
                  <a:avLst>
                    <a:gd name="adj" fmla="val 16667"/>
                  </a:avLst>
                </a:prstGeom>
                <a:solidFill>
                  <a:srgbClr val="685BC7">
                    <a:alpha val="75358"/>
                  </a:srgbClr>
                </a:solidFill>
                <a:ln w="25400" cap="flat">
                  <a:solidFill>
                    <a:srgbClr val="330072"/>
                  </a:solidFill>
                  <a:prstDash val="solid"/>
                  <a:miter lim="400000"/>
                </a:ln>
                <a:effectLst/>
              </p:spPr>
              <p:txBody>
                <a:bodyPr wrap="square" lIns="91439" tIns="91439" rIns="91439" bIns="91439" numCol="1" anchor="ctr">
                  <a:noAutofit/>
                </a:bodyPr>
                <a:lstStyle/>
                <a:p>
                  <a:pPr algn="ctr" defTabSz="2438339">
                    <a:spcBef>
                      <a:spcPts val="1600"/>
                    </a:spcBef>
                    <a:defRPr b="0" cap="none" sz="3600">
                      <a:solidFill>
                        <a:srgbClr val="000000"/>
                      </a:solidFill>
                      <a:latin typeface="Roboto Medium"/>
                      <a:ea typeface="Roboto Medium"/>
                      <a:cs typeface="Roboto Medium"/>
                      <a:sym typeface="Roboto Medium"/>
                    </a:defRPr>
                  </a:pPr>
                </a:p>
              </p:txBody>
            </p:sp>
            <p:sp>
              <p:nvSpPr>
                <p:cNvPr id="607" name="Infrastructure Orchestration"/>
                <p:cNvSpPr txBox="1"/>
                <p:nvPr/>
              </p:nvSpPr>
              <p:spPr>
                <a:xfrm>
                  <a:off x="74697" y="415220"/>
                  <a:ext cx="2951497" cy="69977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algn="ctr" defTabSz="2438339">
                    <a:spcBef>
                      <a:spcPts val="1600"/>
                    </a:spcBef>
                    <a:defRPr b="0" cap="none" sz="2500">
                      <a:latin typeface="Roboto Medium"/>
                      <a:ea typeface="Roboto Medium"/>
                      <a:cs typeface="Roboto Medium"/>
                      <a:sym typeface="Roboto Medium"/>
                    </a:defRPr>
                  </a:pPr>
                  <a:r>
                    <a:t>Infrastructure</a:t>
                  </a:r>
                  <a:br/>
                  <a:r>
                    <a:t>Orchestration</a:t>
                  </a:r>
                </a:p>
              </p:txBody>
            </p:sp>
          </p:grpSp>
          <p:grpSp>
            <p:nvGrpSpPr>
              <p:cNvPr id="611" name="Group"/>
              <p:cNvGrpSpPr/>
              <p:nvPr/>
            </p:nvGrpSpPr>
            <p:grpSpPr>
              <a:xfrm>
                <a:off x="0" y="0"/>
                <a:ext cx="3100893" cy="1530212"/>
                <a:chOff x="0" y="0"/>
                <a:chExt cx="3100892" cy="1530211"/>
              </a:xfrm>
            </p:grpSpPr>
            <p:sp>
              <p:nvSpPr>
                <p:cNvPr id="609" name="Rounded Rectangle"/>
                <p:cNvSpPr/>
                <p:nvPr/>
              </p:nvSpPr>
              <p:spPr>
                <a:xfrm>
                  <a:off x="0" y="0"/>
                  <a:ext cx="3100893" cy="1530212"/>
                </a:xfrm>
                <a:prstGeom prst="roundRect">
                  <a:avLst>
                    <a:gd name="adj" fmla="val 16667"/>
                  </a:avLst>
                </a:prstGeom>
                <a:solidFill>
                  <a:srgbClr val="685BC7">
                    <a:alpha val="75128"/>
                  </a:srgbClr>
                </a:solidFill>
                <a:ln w="25400" cap="flat">
                  <a:solidFill>
                    <a:srgbClr val="330072"/>
                  </a:solidFill>
                  <a:prstDash val="solid"/>
                  <a:round/>
                </a:ln>
                <a:effectLst/>
              </p:spPr>
              <p:txBody>
                <a:bodyPr wrap="square" lIns="91439" tIns="91439" rIns="91439" bIns="91439" numCol="1" anchor="ctr">
                  <a:noAutofit/>
                </a:bodyPr>
                <a:lstStyle/>
                <a:p>
                  <a:pPr algn="ctr" defTabSz="2438339">
                    <a:spcBef>
                      <a:spcPts val="1600"/>
                    </a:spcBef>
                    <a:defRPr b="0" cap="none" sz="3600">
                      <a:solidFill>
                        <a:srgbClr val="000000"/>
                      </a:solidFill>
                    </a:defRPr>
                  </a:pPr>
                </a:p>
              </p:txBody>
            </p:sp>
            <p:sp>
              <p:nvSpPr>
                <p:cNvPr id="610" name="Configuration Management"/>
                <p:cNvSpPr txBox="1"/>
                <p:nvPr/>
              </p:nvSpPr>
              <p:spPr>
                <a:xfrm>
                  <a:off x="74697" y="415219"/>
                  <a:ext cx="2951497" cy="69977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algn="ctr" defTabSz="2438339">
                    <a:spcBef>
                      <a:spcPts val="1600"/>
                    </a:spcBef>
                    <a:defRPr b="0" cap="none" sz="2500">
                      <a:latin typeface="Roboto Medium"/>
                      <a:ea typeface="Roboto Medium"/>
                      <a:cs typeface="Roboto Medium"/>
                      <a:sym typeface="Roboto Medium"/>
                    </a:defRPr>
                  </a:pPr>
                  <a:r>
                    <a:t>Configuration</a:t>
                  </a:r>
                  <a:br/>
                  <a:r>
                    <a:t>Management</a:t>
                  </a:r>
                </a:p>
              </p:txBody>
            </p:sp>
          </p:grpSp>
          <p:grpSp>
            <p:nvGrpSpPr>
              <p:cNvPr id="614" name="Group"/>
              <p:cNvGrpSpPr/>
              <p:nvPr/>
            </p:nvGrpSpPr>
            <p:grpSpPr>
              <a:xfrm>
                <a:off x="0" y="1659492"/>
                <a:ext cx="3100893" cy="1415061"/>
                <a:chOff x="0" y="0"/>
                <a:chExt cx="3100892" cy="1415059"/>
              </a:xfrm>
            </p:grpSpPr>
            <p:sp>
              <p:nvSpPr>
                <p:cNvPr id="612" name="Rounded Rectangle"/>
                <p:cNvSpPr/>
                <p:nvPr/>
              </p:nvSpPr>
              <p:spPr>
                <a:xfrm>
                  <a:off x="0" y="0"/>
                  <a:ext cx="3100893" cy="1415060"/>
                </a:xfrm>
                <a:prstGeom prst="roundRect">
                  <a:avLst>
                    <a:gd name="adj" fmla="val 16667"/>
                  </a:avLst>
                </a:prstGeom>
                <a:solidFill>
                  <a:srgbClr val="685BC7">
                    <a:alpha val="74579"/>
                  </a:srgbClr>
                </a:solidFill>
                <a:ln w="25400" cap="flat">
                  <a:solidFill>
                    <a:srgbClr val="330072"/>
                  </a:solidFill>
                  <a:prstDash val="solid"/>
                  <a:miter lim="400000"/>
                </a:ln>
                <a:effectLst/>
              </p:spPr>
              <p:txBody>
                <a:bodyPr wrap="square" lIns="91439" tIns="91439" rIns="91439" bIns="91439" numCol="1" anchor="ctr">
                  <a:noAutofit/>
                </a:bodyPr>
                <a:lstStyle/>
                <a:p>
                  <a:pPr algn="ctr" defTabSz="2438339">
                    <a:spcBef>
                      <a:spcPts val="1600"/>
                    </a:spcBef>
                    <a:defRPr b="0" cap="none" sz="3600">
                      <a:solidFill>
                        <a:srgbClr val="000000"/>
                      </a:solidFill>
                    </a:defRPr>
                  </a:pPr>
                </a:p>
              </p:txBody>
            </p:sp>
            <p:sp>
              <p:nvSpPr>
                <p:cNvPr id="613" name="Host Management"/>
                <p:cNvSpPr txBox="1"/>
                <p:nvPr/>
              </p:nvSpPr>
              <p:spPr>
                <a:xfrm>
                  <a:off x="69077" y="357643"/>
                  <a:ext cx="2962737" cy="69977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algn="ctr" defTabSz="2438339">
                    <a:spcBef>
                      <a:spcPts val="1600"/>
                    </a:spcBef>
                    <a:defRPr b="0" cap="none" sz="2500">
                      <a:latin typeface="Roboto Medium"/>
                      <a:ea typeface="Roboto Medium"/>
                      <a:cs typeface="Roboto Medium"/>
                      <a:sym typeface="Roboto Medium"/>
                    </a:defRPr>
                  </a:pPr>
                  <a:r>
                    <a:t>Host</a:t>
                  </a:r>
                  <a:br/>
                  <a:r>
                    <a:t>Management</a:t>
                  </a:r>
                </a:p>
              </p:txBody>
            </p:sp>
          </p:grpSp>
          <p:grpSp>
            <p:nvGrpSpPr>
              <p:cNvPr id="617" name="Group"/>
              <p:cNvGrpSpPr/>
              <p:nvPr/>
            </p:nvGrpSpPr>
            <p:grpSpPr>
              <a:xfrm>
                <a:off x="0" y="3203833"/>
                <a:ext cx="3100893" cy="1415061"/>
                <a:chOff x="0" y="0"/>
                <a:chExt cx="3100892" cy="1415059"/>
              </a:xfrm>
            </p:grpSpPr>
            <p:sp>
              <p:nvSpPr>
                <p:cNvPr id="615" name="Rounded Rectangle"/>
                <p:cNvSpPr/>
                <p:nvPr/>
              </p:nvSpPr>
              <p:spPr>
                <a:xfrm>
                  <a:off x="0" y="0"/>
                  <a:ext cx="3100893" cy="1415060"/>
                </a:xfrm>
                <a:prstGeom prst="roundRect">
                  <a:avLst>
                    <a:gd name="adj" fmla="val 16667"/>
                  </a:avLst>
                </a:prstGeom>
                <a:solidFill>
                  <a:srgbClr val="685BC7">
                    <a:alpha val="74579"/>
                  </a:srgbClr>
                </a:solidFill>
                <a:ln w="25400" cap="flat">
                  <a:solidFill>
                    <a:srgbClr val="330072"/>
                  </a:solidFill>
                  <a:prstDash val="solid"/>
                  <a:round/>
                </a:ln>
                <a:effectLst/>
              </p:spPr>
              <p:txBody>
                <a:bodyPr wrap="square" lIns="91439" tIns="91439" rIns="91439" bIns="91439" numCol="1" anchor="ctr">
                  <a:noAutofit/>
                </a:bodyPr>
                <a:lstStyle/>
                <a:p>
                  <a:pPr algn="ctr" defTabSz="2438339">
                    <a:spcBef>
                      <a:spcPts val="1600"/>
                    </a:spcBef>
                    <a:defRPr b="0" cap="none" sz="3600">
                      <a:solidFill>
                        <a:srgbClr val="000000"/>
                      </a:solidFill>
                    </a:defRPr>
                  </a:pPr>
                </a:p>
              </p:txBody>
            </p:sp>
            <p:sp>
              <p:nvSpPr>
                <p:cNvPr id="616" name="Service Management"/>
                <p:cNvSpPr txBox="1"/>
                <p:nvPr/>
              </p:nvSpPr>
              <p:spPr>
                <a:xfrm>
                  <a:off x="69079" y="357643"/>
                  <a:ext cx="2962737" cy="69977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algn="ctr" defTabSz="2438339">
                    <a:spcBef>
                      <a:spcPts val="1600"/>
                    </a:spcBef>
                    <a:defRPr b="0" cap="none" sz="2500">
                      <a:latin typeface="Roboto Medium"/>
                      <a:ea typeface="Roboto Medium"/>
                      <a:cs typeface="Roboto Medium"/>
                      <a:sym typeface="Roboto Medium"/>
                    </a:defRPr>
                  </a:pPr>
                  <a:r>
                    <a:t>Service</a:t>
                  </a:r>
                  <a:br/>
                  <a:r>
                    <a:t>Management</a:t>
                  </a:r>
                </a:p>
              </p:txBody>
            </p:sp>
          </p:grpSp>
        </p:grpSp>
        <p:grpSp>
          <p:nvGrpSpPr>
            <p:cNvPr id="652" name="Group"/>
            <p:cNvGrpSpPr/>
            <p:nvPr/>
          </p:nvGrpSpPr>
          <p:grpSpPr>
            <a:xfrm>
              <a:off x="0" y="295185"/>
              <a:ext cx="5540220" cy="5815017"/>
              <a:chOff x="0" y="0"/>
              <a:chExt cx="5540219" cy="5815016"/>
            </a:xfrm>
          </p:grpSpPr>
          <p:grpSp>
            <p:nvGrpSpPr>
              <p:cNvPr id="635" name="Group"/>
              <p:cNvGrpSpPr/>
              <p:nvPr/>
            </p:nvGrpSpPr>
            <p:grpSpPr>
              <a:xfrm>
                <a:off x="0" y="1348684"/>
                <a:ext cx="5540220" cy="4466333"/>
                <a:chOff x="0" y="0"/>
                <a:chExt cx="5540219" cy="4466331"/>
              </a:xfrm>
            </p:grpSpPr>
            <p:sp>
              <p:nvSpPr>
                <p:cNvPr id="619" name="Fault Management"/>
                <p:cNvSpPr/>
                <p:nvPr/>
              </p:nvSpPr>
              <p:spPr>
                <a:xfrm>
                  <a:off x="0" y="0"/>
                  <a:ext cx="5540220" cy="4466332"/>
                </a:xfrm>
                <a:prstGeom prst="roundRect">
                  <a:avLst>
                    <a:gd name="adj" fmla="val 10822"/>
                  </a:avLst>
                </a:prstGeom>
                <a:solidFill>
                  <a:srgbClr val="685BC7">
                    <a:alpha val="75128"/>
                  </a:srgbClr>
                </a:solidFill>
                <a:ln w="25400" cap="flat">
                  <a:solidFill>
                    <a:srgbClr val="330072"/>
                  </a:solidFill>
                  <a:prstDash val="solid"/>
                  <a:round/>
                </a:ln>
                <a:effectLst/>
                <a:extLst>
                  <a:ext uri="{C572A759-6A51-4108-AA02-DFA0A04FC94B}">
                    <ma14:wrappingTextBoxFlag xmlns:ma14="http://schemas.microsoft.com/office/mac/drawingml/2011/main" val="1"/>
                  </a:ext>
                </a:extLst>
              </p:spPr>
              <p:txBody>
                <a:bodyPr wrap="square" lIns="91439" tIns="91439" rIns="91439" bIns="91439" numCol="1" anchor="t">
                  <a:noAutofit/>
                </a:bodyPr>
                <a:lstStyle>
                  <a:lvl1pPr algn="ctr" defTabSz="2438339">
                    <a:spcBef>
                      <a:spcPts val="1600"/>
                    </a:spcBef>
                    <a:defRPr b="0" cap="none">
                      <a:latin typeface="Roboto Medium"/>
                      <a:ea typeface="Roboto Medium"/>
                      <a:cs typeface="Roboto Medium"/>
                      <a:sym typeface="Roboto Medium"/>
                    </a:defRPr>
                  </a:lvl1pPr>
                </a:lstStyle>
                <a:p>
                  <a:pPr/>
                  <a:r>
                    <a:t>Fault Management</a:t>
                  </a:r>
                </a:p>
              </p:txBody>
            </p:sp>
            <p:grpSp>
              <p:nvGrpSpPr>
                <p:cNvPr id="634" name="Group"/>
                <p:cNvGrpSpPr/>
                <p:nvPr/>
              </p:nvGrpSpPr>
              <p:grpSpPr>
                <a:xfrm>
                  <a:off x="149821" y="981730"/>
                  <a:ext cx="5240578" cy="3177738"/>
                  <a:chOff x="0" y="0"/>
                  <a:chExt cx="5240577" cy="3177737"/>
                </a:xfrm>
              </p:grpSpPr>
              <p:grpSp>
                <p:nvGrpSpPr>
                  <p:cNvPr id="622" name="Group"/>
                  <p:cNvGrpSpPr/>
                  <p:nvPr/>
                </p:nvGrpSpPr>
                <p:grpSpPr>
                  <a:xfrm>
                    <a:off x="0" y="985791"/>
                    <a:ext cx="5238767" cy="1021809"/>
                    <a:chOff x="0" y="0"/>
                    <a:chExt cx="5238766" cy="1021808"/>
                  </a:xfrm>
                </p:grpSpPr>
                <p:sp>
                  <p:nvSpPr>
                    <p:cNvPr id="620" name="Rounded Rectangle 147"/>
                    <p:cNvSpPr/>
                    <p:nvPr/>
                  </p:nvSpPr>
                  <p:spPr>
                    <a:xfrm>
                      <a:off x="0" y="66121"/>
                      <a:ext cx="5238767" cy="892212"/>
                    </a:xfrm>
                    <a:prstGeom prst="roundRect">
                      <a:avLst>
                        <a:gd name="adj" fmla="val 16667"/>
                      </a:avLst>
                    </a:prstGeom>
                    <a:solidFill>
                      <a:srgbClr val="330072">
                        <a:alpha val="75462"/>
                      </a:srgbClr>
                    </a:solidFill>
                    <a:ln w="25400" cap="flat">
                      <a:solidFill>
                        <a:srgbClr val="000000"/>
                      </a:solidFill>
                      <a:prstDash val="solid"/>
                      <a:round/>
                    </a:ln>
                    <a:effectLst/>
                  </p:spPr>
                  <p:txBody>
                    <a:bodyPr wrap="square" lIns="91437" tIns="91437" rIns="91437" bIns="91437" numCol="1" anchor="ctr">
                      <a:noAutofit/>
                    </a:bodyPr>
                    <a:lstStyle/>
                    <a:p>
                      <a:pPr algn="ctr" defTabSz="1828800">
                        <a:lnSpc>
                          <a:spcPct val="100000"/>
                        </a:lnSpc>
                        <a:spcBef>
                          <a:spcPts val="0"/>
                        </a:spcBef>
                        <a:defRPr b="0" cap="none" sz="2000">
                          <a:latin typeface="Arial"/>
                          <a:ea typeface="Arial"/>
                          <a:cs typeface="Arial"/>
                          <a:sym typeface="Arial"/>
                        </a:defRPr>
                      </a:pPr>
                    </a:p>
                  </p:txBody>
                </p:sp>
                <p:sp>
                  <p:nvSpPr>
                    <p:cNvPr id="621" name="TextBox 150"/>
                    <p:cNvSpPr txBox="1"/>
                    <p:nvPr/>
                  </p:nvSpPr>
                  <p:spPr>
                    <a:xfrm>
                      <a:off x="148575" y="0"/>
                      <a:ext cx="4910622" cy="1021809"/>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t">
                      <a:noAutofit/>
                    </a:bodyPr>
                    <a:lstStyle/>
                    <a:p>
                      <a:pPr algn="ctr" defTabSz="1828800">
                        <a:lnSpc>
                          <a:spcPct val="100000"/>
                        </a:lnSpc>
                        <a:spcBef>
                          <a:spcPts val="0"/>
                        </a:spcBef>
                        <a:defRPr cap="none" sz="2700"/>
                      </a:pPr>
                      <a:r>
                        <a:t>Fault Management</a:t>
                      </a:r>
                    </a:p>
                    <a:p>
                      <a:pPr algn="ctr" defTabSz="1828800">
                        <a:lnSpc>
                          <a:spcPct val="100000"/>
                        </a:lnSpc>
                        <a:spcBef>
                          <a:spcPts val="0"/>
                        </a:spcBef>
                        <a:defRPr cap="none" sz="2700"/>
                      </a:pPr>
                      <a:r>
                        <a:t>(Manager)</a:t>
                      </a:r>
                    </a:p>
                  </p:txBody>
                </p:sp>
              </p:grpSp>
              <p:grpSp>
                <p:nvGrpSpPr>
                  <p:cNvPr id="625" name="Group"/>
                  <p:cNvGrpSpPr/>
                  <p:nvPr/>
                </p:nvGrpSpPr>
                <p:grpSpPr>
                  <a:xfrm>
                    <a:off x="0" y="0"/>
                    <a:ext cx="3075493" cy="892211"/>
                    <a:chOff x="0" y="0"/>
                    <a:chExt cx="3075492" cy="892210"/>
                  </a:xfrm>
                </p:grpSpPr>
                <p:sp>
                  <p:nvSpPr>
                    <p:cNvPr id="623" name="Rounded Rectangle 149"/>
                    <p:cNvSpPr/>
                    <p:nvPr/>
                  </p:nvSpPr>
                  <p:spPr>
                    <a:xfrm>
                      <a:off x="0" y="0"/>
                      <a:ext cx="3075493" cy="892211"/>
                    </a:xfrm>
                    <a:prstGeom prst="roundRect">
                      <a:avLst>
                        <a:gd name="adj" fmla="val 16667"/>
                      </a:avLst>
                    </a:prstGeom>
                    <a:solidFill>
                      <a:srgbClr val="330072">
                        <a:alpha val="74954"/>
                      </a:srgbClr>
                    </a:solidFill>
                    <a:ln w="25400" cap="flat">
                      <a:solidFill>
                        <a:srgbClr val="000000"/>
                      </a:solidFill>
                      <a:prstDash val="solid"/>
                      <a:round/>
                    </a:ln>
                    <a:effectLst/>
                  </p:spPr>
                  <p:txBody>
                    <a:bodyPr wrap="square" lIns="91437" tIns="91437" rIns="91437" bIns="91437" numCol="1" anchor="ctr">
                      <a:noAutofit/>
                    </a:bodyPr>
                    <a:lstStyle/>
                    <a:p>
                      <a:pPr algn="ctr" defTabSz="1828800">
                        <a:lnSpc>
                          <a:spcPct val="100000"/>
                        </a:lnSpc>
                        <a:spcBef>
                          <a:spcPts val="0"/>
                        </a:spcBef>
                        <a:defRPr b="0" cap="none" sz="2000">
                          <a:latin typeface="Arial"/>
                          <a:ea typeface="Arial"/>
                          <a:cs typeface="Arial"/>
                          <a:sym typeface="Arial"/>
                        </a:defRPr>
                      </a:pPr>
                    </a:p>
                  </p:txBody>
                </p:sp>
                <p:sp>
                  <p:nvSpPr>
                    <p:cNvPr id="624" name="TextBox 150"/>
                    <p:cNvSpPr txBox="1"/>
                    <p:nvPr/>
                  </p:nvSpPr>
                  <p:spPr>
                    <a:xfrm>
                      <a:off x="29260" y="125431"/>
                      <a:ext cx="3016972" cy="641349"/>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ctr">
                      <a:noAutofit/>
                    </a:bodyPr>
                    <a:lstStyle>
                      <a:lvl1pPr algn="ctr" defTabSz="1828800">
                        <a:lnSpc>
                          <a:spcPct val="100000"/>
                        </a:lnSpc>
                        <a:spcBef>
                          <a:spcPts val="0"/>
                        </a:spcBef>
                        <a:defRPr cap="none" sz="2700"/>
                      </a:lvl1pPr>
                    </a:lstStyle>
                    <a:p>
                      <a:pPr/>
                      <a:r>
                        <a:t>FM REST API</a:t>
                      </a:r>
                    </a:p>
                  </p:txBody>
                </p:sp>
              </p:grpSp>
              <p:grpSp>
                <p:nvGrpSpPr>
                  <p:cNvPr id="630" name="Group"/>
                  <p:cNvGrpSpPr/>
                  <p:nvPr/>
                </p:nvGrpSpPr>
                <p:grpSpPr>
                  <a:xfrm>
                    <a:off x="1704982" y="2101181"/>
                    <a:ext cx="1828801" cy="1076557"/>
                    <a:chOff x="0" y="0"/>
                    <a:chExt cx="1828800" cy="1076555"/>
                  </a:xfrm>
                </p:grpSpPr>
                <p:sp>
                  <p:nvSpPr>
                    <p:cNvPr id="626" name="Shape"/>
                    <p:cNvSpPr/>
                    <p:nvPr/>
                  </p:nvSpPr>
                  <p:spPr>
                    <a:xfrm>
                      <a:off x="0" y="0"/>
                      <a:ext cx="1828800" cy="107655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700"/>
                          </a:move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close/>
                        </a:path>
                      </a:pathLst>
                    </a:custGeom>
                    <a:solidFill>
                      <a:srgbClr val="330072">
                        <a:alpha val="75128"/>
                      </a:srgbClr>
                    </a:solidFill>
                    <a:ln w="12700" cap="flat">
                      <a:noFill/>
                      <a:miter lim="400000"/>
                    </a:ln>
                    <a:effectLst/>
                  </p:spPr>
                  <p:txBody>
                    <a:bodyPr wrap="square" lIns="91439" tIns="91439" rIns="91439" bIns="91439" numCol="1" anchor="ctr">
                      <a:noAutofit/>
                    </a:bodyPr>
                    <a:lstStyle/>
                    <a:p>
                      <a:pPr algn="ctr" defTabSz="1828800">
                        <a:lnSpc>
                          <a:spcPct val="100000"/>
                        </a:lnSpc>
                        <a:spcBef>
                          <a:spcPts val="0"/>
                        </a:spcBef>
                        <a:defRPr b="0" cap="none" sz="3600">
                          <a:solidFill>
                            <a:srgbClr val="000000"/>
                          </a:solidFill>
                        </a:defRPr>
                      </a:pPr>
                    </a:p>
                  </p:txBody>
                </p:sp>
                <p:sp>
                  <p:nvSpPr>
                    <p:cNvPr id="627" name="Oval"/>
                    <p:cNvSpPr/>
                    <p:nvPr/>
                  </p:nvSpPr>
                  <p:spPr>
                    <a:xfrm>
                      <a:off x="0" y="0"/>
                      <a:ext cx="1828800" cy="269141"/>
                    </a:xfrm>
                    <a:prstGeom prst="ellipse">
                      <a:avLst/>
                    </a:prstGeom>
                    <a:solidFill>
                      <a:srgbClr val="FFFFFF">
                        <a:alpha val="40000"/>
                      </a:srgbClr>
                    </a:solidFill>
                    <a:ln w="12700" cap="flat">
                      <a:noFill/>
                      <a:miter lim="400000"/>
                    </a:ln>
                    <a:effectLst/>
                  </p:spPr>
                  <p:txBody>
                    <a:bodyPr wrap="square" lIns="91439" tIns="91439" rIns="91439" bIns="91439" numCol="1" anchor="ctr">
                      <a:noAutofit/>
                    </a:bodyPr>
                    <a:lstStyle/>
                    <a:p>
                      <a:pPr algn="ctr" defTabSz="1828800">
                        <a:lnSpc>
                          <a:spcPct val="100000"/>
                        </a:lnSpc>
                        <a:spcBef>
                          <a:spcPts val="0"/>
                        </a:spcBef>
                        <a:defRPr b="0" cap="none" sz="3600">
                          <a:solidFill>
                            <a:srgbClr val="000000"/>
                          </a:solidFill>
                        </a:defRPr>
                      </a:pPr>
                    </a:p>
                  </p:txBody>
                </p:sp>
                <p:sp>
                  <p:nvSpPr>
                    <p:cNvPr id="628" name="Line"/>
                    <p:cNvSpPr/>
                    <p:nvPr/>
                  </p:nvSpPr>
                  <p:spPr>
                    <a:xfrm>
                      <a:off x="0" y="0"/>
                      <a:ext cx="1828800" cy="107655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700"/>
                          </a:moveTo>
                          <a:cubicBezTo>
                            <a:pt x="21600" y="4191"/>
                            <a:pt x="16765" y="5400"/>
                            <a:pt x="10800" y="5400"/>
                          </a:cubicBezTo>
                          <a:cubicBezTo>
                            <a:pt x="4835" y="5400"/>
                            <a:pt x="0" y="4191"/>
                            <a:pt x="0" y="2700"/>
                          </a:cubicBez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lnTo>
                            <a:pt x="0" y="2700"/>
                          </a:lnTo>
                        </a:path>
                      </a:pathLst>
                    </a:custGeom>
                    <a:noFill/>
                    <a:ln w="25400" cap="flat">
                      <a:solidFill>
                        <a:srgbClr val="330072"/>
                      </a:solidFill>
                      <a:prstDash val="solid"/>
                      <a:miter lim="800000"/>
                    </a:ln>
                    <a:effectLst/>
                  </p:spPr>
                  <p:txBody>
                    <a:bodyPr wrap="square" lIns="91439" tIns="91439" rIns="91439" bIns="91439" numCol="1" anchor="ctr">
                      <a:noAutofit/>
                    </a:bodyPr>
                    <a:lstStyle/>
                    <a:p>
                      <a:pPr algn="ctr" defTabSz="1828800">
                        <a:lnSpc>
                          <a:spcPct val="100000"/>
                        </a:lnSpc>
                        <a:spcBef>
                          <a:spcPts val="0"/>
                        </a:spcBef>
                        <a:defRPr b="0" cap="none" sz="3600">
                          <a:solidFill>
                            <a:srgbClr val="000000"/>
                          </a:solidFill>
                        </a:defRPr>
                      </a:pPr>
                    </a:p>
                  </p:txBody>
                </p:sp>
                <p:sp>
                  <p:nvSpPr>
                    <p:cNvPr id="629" name="SQL DB"/>
                    <p:cNvSpPr txBox="1"/>
                    <p:nvPr/>
                  </p:nvSpPr>
                  <p:spPr>
                    <a:xfrm>
                      <a:off x="0" y="376989"/>
                      <a:ext cx="1828800" cy="55117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7" tIns="91437" rIns="91437" bIns="91437" numCol="1" anchor="ctr">
                      <a:spAutoFit/>
                    </a:bodyPr>
                    <a:lstStyle>
                      <a:lvl1pPr algn="ctr">
                        <a:defRPr sz="2500"/>
                      </a:lvl1pPr>
                    </a:lstStyle>
                    <a:p>
                      <a:pPr/>
                      <a:r>
                        <a:t>SQL DB</a:t>
                      </a:r>
                    </a:p>
                  </p:txBody>
                </p:sp>
              </p:grpSp>
              <p:grpSp>
                <p:nvGrpSpPr>
                  <p:cNvPr id="633" name="Group"/>
                  <p:cNvGrpSpPr/>
                  <p:nvPr/>
                </p:nvGrpSpPr>
                <p:grpSpPr>
                  <a:xfrm>
                    <a:off x="3232653" y="0"/>
                    <a:ext cx="2007925" cy="892211"/>
                    <a:chOff x="0" y="0"/>
                    <a:chExt cx="2007923" cy="892210"/>
                  </a:xfrm>
                </p:grpSpPr>
                <p:sp>
                  <p:nvSpPr>
                    <p:cNvPr id="631" name="Rounded Rectangle 149"/>
                    <p:cNvSpPr/>
                    <p:nvPr/>
                  </p:nvSpPr>
                  <p:spPr>
                    <a:xfrm>
                      <a:off x="0" y="0"/>
                      <a:ext cx="2007924" cy="892211"/>
                    </a:xfrm>
                    <a:prstGeom prst="roundRect">
                      <a:avLst>
                        <a:gd name="adj" fmla="val 16667"/>
                      </a:avLst>
                    </a:prstGeom>
                    <a:solidFill>
                      <a:srgbClr val="330072">
                        <a:alpha val="74954"/>
                      </a:srgbClr>
                    </a:solidFill>
                    <a:ln w="25400" cap="flat">
                      <a:solidFill>
                        <a:srgbClr val="000000"/>
                      </a:solidFill>
                      <a:prstDash val="solid"/>
                      <a:round/>
                    </a:ln>
                    <a:effectLst/>
                  </p:spPr>
                  <p:txBody>
                    <a:bodyPr wrap="square" lIns="91437" tIns="91437" rIns="91437" bIns="91437" numCol="1" anchor="ctr">
                      <a:noAutofit/>
                    </a:bodyPr>
                    <a:lstStyle/>
                    <a:p>
                      <a:pPr algn="ctr" defTabSz="1828800">
                        <a:lnSpc>
                          <a:spcPct val="100000"/>
                        </a:lnSpc>
                        <a:spcBef>
                          <a:spcPts val="0"/>
                        </a:spcBef>
                        <a:defRPr b="0" cap="none" sz="2000">
                          <a:latin typeface="Arial"/>
                          <a:ea typeface="Arial"/>
                          <a:cs typeface="Arial"/>
                          <a:sym typeface="Arial"/>
                        </a:defRPr>
                      </a:pPr>
                    </a:p>
                  </p:txBody>
                </p:sp>
                <p:sp>
                  <p:nvSpPr>
                    <p:cNvPr id="632" name="TextBox 150"/>
                    <p:cNvSpPr txBox="1"/>
                    <p:nvPr/>
                  </p:nvSpPr>
                  <p:spPr>
                    <a:xfrm>
                      <a:off x="29260" y="125431"/>
                      <a:ext cx="1949404" cy="641349"/>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ctr">
                      <a:noAutofit/>
                    </a:bodyPr>
                    <a:lstStyle>
                      <a:lvl1pPr algn="ctr" defTabSz="1828800">
                        <a:lnSpc>
                          <a:spcPct val="100000"/>
                        </a:lnSpc>
                        <a:spcBef>
                          <a:spcPts val="0"/>
                        </a:spcBef>
                        <a:defRPr cap="none" sz="2700"/>
                      </a:lvl1pPr>
                    </a:lstStyle>
                    <a:p>
                      <a:pPr/>
                      <a:r>
                        <a:t>SNMP</a:t>
                      </a:r>
                    </a:p>
                  </p:txBody>
                </p:sp>
              </p:grpSp>
            </p:grpSp>
          </p:grpSp>
          <p:grpSp>
            <p:nvGrpSpPr>
              <p:cNvPr id="651" name="Group"/>
              <p:cNvGrpSpPr/>
              <p:nvPr/>
            </p:nvGrpSpPr>
            <p:grpSpPr>
              <a:xfrm>
                <a:off x="65704" y="-1"/>
                <a:ext cx="5408810" cy="1327151"/>
                <a:chOff x="0" y="0"/>
                <a:chExt cx="5408809" cy="1327149"/>
              </a:xfrm>
            </p:grpSpPr>
            <p:sp>
              <p:nvSpPr>
                <p:cNvPr id="654" name="Elbow Connector 33"/>
                <p:cNvSpPr/>
                <p:nvPr/>
              </p:nvSpPr>
              <p:spPr>
                <a:xfrm>
                  <a:off x="2703830" y="551180"/>
                  <a:ext cx="1822451" cy="7734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10711"/>
                      </a:lnTo>
                      <a:lnTo>
                        <a:pt x="0" y="10711"/>
                      </a:lnTo>
                      <a:lnTo>
                        <a:pt x="0" y="21600"/>
                      </a:lnTo>
                    </a:path>
                  </a:pathLst>
                </a:custGeom>
                <a:noFill/>
                <a:ln w="38100" cap="flat">
                  <a:solidFill>
                    <a:srgbClr val="000000"/>
                  </a:solidFill>
                  <a:prstDash val="solid"/>
                  <a:miter lim="800000"/>
                  <a:tailEnd type="triangle" w="med" len="med"/>
                </a:ln>
                <a:effectLst/>
              </p:spPr>
              <p:txBody>
                <a:bodyPr/>
                <a:lstStyle/>
                <a:p>
                  <a:pPr/>
                </a:p>
              </p:txBody>
            </p:sp>
            <p:sp>
              <p:nvSpPr>
                <p:cNvPr id="655" name="Elbow Connector 35"/>
                <p:cNvSpPr/>
                <p:nvPr/>
              </p:nvSpPr>
              <p:spPr>
                <a:xfrm>
                  <a:off x="2702560" y="551180"/>
                  <a:ext cx="1270" cy="7759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0" y="21600"/>
                      </a:lnTo>
                    </a:path>
                  </a:pathLst>
                </a:custGeom>
                <a:noFill/>
                <a:ln w="38100" cap="flat">
                  <a:solidFill>
                    <a:srgbClr val="000000"/>
                  </a:solidFill>
                  <a:prstDash val="solid"/>
                  <a:miter lim="800000"/>
                  <a:tailEnd type="triangle" w="med" len="med"/>
                </a:ln>
                <a:effectLst/>
              </p:spPr>
              <p:txBody>
                <a:bodyPr/>
                <a:lstStyle/>
                <a:p>
                  <a:pPr/>
                </a:p>
              </p:txBody>
            </p:sp>
            <p:sp>
              <p:nvSpPr>
                <p:cNvPr id="656" name="Elbow Connector 39"/>
                <p:cNvSpPr/>
                <p:nvPr/>
              </p:nvSpPr>
              <p:spPr>
                <a:xfrm>
                  <a:off x="881380" y="551180"/>
                  <a:ext cx="1821180" cy="7747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0694"/>
                      </a:lnTo>
                      <a:lnTo>
                        <a:pt x="21600" y="10694"/>
                      </a:lnTo>
                      <a:lnTo>
                        <a:pt x="21600" y="21600"/>
                      </a:lnTo>
                    </a:path>
                  </a:pathLst>
                </a:custGeom>
                <a:noFill/>
                <a:ln w="38100" cap="flat">
                  <a:solidFill>
                    <a:srgbClr val="000000"/>
                  </a:solidFill>
                  <a:prstDash val="solid"/>
                  <a:miter lim="800000"/>
                  <a:tailEnd type="triangle" w="med" len="med"/>
                </a:ln>
                <a:effectLst/>
              </p:spPr>
              <p:txBody>
                <a:bodyPr/>
                <a:lstStyle/>
                <a:p>
                  <a:pPr/>
                </a:p>
              </p:txBody>
            </p:sp>
            <p:grpSp>
              <p:nvGrpSpPr>
                <p:cNvPr id="642" name="Group"/>
                <p:cNvGrpSpPr/>
                <p:nvPr/>
              </p:nvGrpSpPr>
              <p:grpSpPr>
                <a:xfrm>
                  <a:off x="0" y="0"/>
                  <a:ext cx="1763390" cy="538476"/>
                  <a:chOff x="0" y="0"/>
                  <a:chExt cx="1763389" cy="538475"/>
                </a:xfrm>
              </p:grpSpPr>
              <p:sp>
                <p:nvSpPr>
                  <p:cNvPr id="639" name="Rectangle"/>
                  <p:cNvSpPr/>
                  <p:nvPr/>
                </p:nvSpPr>
                <p:spPr>
                  <a:xfrm>
                    <a:off x="0" y="0"/>
                    <a:ext cx="1763390" cy="538476"/>
                  </a:xfrm>
                  <a:prstGeom prst="rect">
                    <a:avLst/>
                  </a:prstGeom>
                  <a:solidFill>
                    <a:srgbClr val="FFFFFF"/>
                  </a:solidFill>
                  <a:ln w="12700" cap="flat">
                    <a:noFill/>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640" name="Rectangle"/>
                  <p:cNvSpPr/>
                  <p:nvPr/>
                </p:nvSpPr>
                <p:spPr>
                  <a:xfrm>
                    <a:off x="0" y="0"/>
                    <a:ext cx="1763390" cy="538476"/>
                  </a:xfrm>
                  <a:prstGeom prst="rect">
                    <a:avLst/>
                  </a:prstGeom>
                  <a:solidFill>
                    <a:srgbClr val="000000">
                      <a:alpha val="50000"/>
                    </a:srgbClr>
                  </a:solidFill>
                  <a:ln w="25400" cap="flat">
                    <a:solidFill>
                      <a:srgbClr val="000000"/>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641" name="Rectangle 19"/>
                  <p:cNvSpPr/>
                  <p:nvPr/>
                </p:nvSpPr>
                <p:spPr>
                  <a:xfrm>
                    <a:off x="4821" y="53609"/>
                    <a:ext cx="1753748" cy="43125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7" tIns="91437" rIns="91437" bIns="91437" numCol="1" anchor="ctr">
                    <a:noAutofit/>
                  </a:bodyPr>
                  <a:lstStyle>
                    <a:lvl1pPr algn="ctr" defTabSz="1828800">
                      <a:lnSpc>
                        <a:spcPct val="100000"/>
                      </a:lnSpc>
                      <a:spcBef>
                        <a:spcPts val="0"/>
                      </a:spcBef>
                      <a:defRPr b="0" cap="none" sz="2000">
                        <a:latin typeface="Roboto Medium"/>
                        <a:ea typeface="Roboto Medium"/>
                        <a:cs typeface="Roboto Medium"/>
                        <a:sym typeface="Roboto Medium"/>
                      </a:defRPr>
                    </a:lvl1pPr>
                  </a:lstStyle>
                  <a:p>
                    <a:pPr/>
                    <a:r>
                      <a:t>CLI</a:t>
                    </a:r>
                  </a:p>
                </p:txBody>
              </p:sp>
            </p:grpSp>
            <p:grpSp>
              <p:nvGrpSpPr>
                <p:cNvPr id="646" name="Group"/>
                <p:cNvGrpSpPr/>
                <p:nvPr/>
              </p:nvGrpSpPr>
              <p:grpSpPr>
                <a:xfrm>
                  <a:off x="1822708" y="0"/>
                  <a:ext cx="1763391" cy="538476"/>
                  <a:chOff x="0" y="0"/>
                  <a:chExt cx="1763389" cy="538475"/>
                </a:xfrm>
              </p:grpSpPr>
              <p:sp>
                <p:nvSpPr>
                  <p:cNvPr id="643" name="Rectangle"/>
                  <p:cNvSpPr/>
                  <p:nvPr/>
                </p:nvSpPr>
                <p:spPr>
                  <a:xfrm>
                    <a:off x="0" y="0"/>
                    <a:ext cx="1763390" cy="538476"/>
                  </a:xfrm>
                  <a:prstGeom prst="rect">
                    <a:avLst/>
                  </a:prstGeom>
                  <a:solidFill>
                    <a:srgbClr val="FFFFFF"/>
                  </a:solidFill>
                  <a:ln w="12700" cap="flat">
                    <a:noFill/>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644" name="Rectangle"/>
                  <p:cNvSpPr/>
                  <p:nvPr/>
                </p:nvSpPr>
                <p:spPr>
                  <a:xfrm>
                    <a:off x="0" y="0"/>
                    <a:ext cx="1763390" cy="538476"/>
                  </a:xfrm>
                  <a:prstGeom prst="rect">
                    <a:avLst/>
                  </a:prstGeom>
                  <a:solidFill>
                    <a:srgbClr val="000000">
                      <a:alpha val="50000"/>
                    </a:srgbClr>
                  </a:solidFill>
                  <a:ln w="25400" cap="flat">
                    <a:solidFill>
                      <a:srgbClr val="000000"/>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645" name="Rectangle 19"/>
                  <p:cNvSpPr/>
                  <p:nvPr/>
                </p:nvSpPr>
                <p:spPr>
                  <a:xfrm>
                    <a:off x="4821" y="53609"/>
                    <a:ext cx="1753748" cy="43125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7" tIns="91437" rIns="91437" bIns="91437" numCol="1" anchor="ctr">
                    <a:noAutofit/>
                  </a:bodyPr>
                  <a:lstStyle>
                    <a:lvl1pPr algn="ctr" defTabSz="1828800">
                      <a:lnSpc>
                        <a:spcPct val="100000"/>
                      </a:lnSpc>
                      <a:spcBef>
                        <a:spcPts val="0"/>
                      </a:spcBef>
                      <a:defRPr b="0" cap="none" sz="2000">
                        <a:latin typeface="Roboto Medium"/>
                        <a:ea typeface="Roboto Medium"/>
                        <a:cs typeface="Roboto Medium"/>
                        <a:sym typeface="Roboto Medium"/>
                      </a:defRPr>
                    </a:lvl1pPr>
                  </a:lstStyle>
                  <a:p>
                    <a:pPr/>
                    <a:r>
                      <a:t>Horizon</a:t>
                    </a:r>
                  </a:p>
                </p:txBody>
              </p:sp>
            </p:grpSp>
            <p:grpSp>
              <p:nvGrpSpPr>
                <p:cNvPr id="650" name="Group"/>
                <p:cNvGrpSpPr/>
                <p:nvPr/>
              </p:nvGrpSpPr>
              <p:grpSpPr>
                <a:xfrm>
                  <a:off x="3645419" y="0"/>
                  <a:ext cx="1763391" cy="538476"/>
                  <a:chOff x="0" y="0"/>
                  <a:chExt cx="1763389" cy="538475"/>
                </a:xfrm>
              </p:grpSpPr>
              <p:sp>
                <p:nvSpPr>
                  <p:cNvPr id="647" name="Rectangle"/>
                  <p:cNvSpPr/>
                  <p:nvPr/>
                </p:nvSpPr>
                <p:spPr>
                  <a:xfrm>
                    <a:off x="0" y="0"/>
                    <a:ext cx="1763390" cy="538476"/>
                  </a:xfrm>
                  <a:prstGeom prst="rect">
                    <a:avLst/>
                  </a:prstGeom>
                  <a:solidFill>
                    <a:srgbClr val="FFFFFF"/>
                  </a:solidFill>
                  <a:ln w="12700" cap="flat">
                    <a:noFill/>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648" name="Rectangle"/>
                  <p:cNvSpPr/>
                  <p:nvPr/>
                </p:nvSpPr>
                <p:spPr>
                  <a:xfrm>
                    <a:off x="0" y="0"/>
                    <a:ext cx="1763390" cy="538476"/>
                  </a:xfrm>
                  <a:prstGeom prst="rect">
                    <a:avLst/>
                  </a:prstGeom>
                  <a:solidFill>
                    <a:srgbClr val="000000">
                      <a:alpha val="50000"/>
                    </a:srgbClr>
                  </a:solidFill>
                  <a:ln w="25400" cap="flat">
                    <a:solidFill>
                      <a:srgbClr val="000000"/>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649" name="Rectangle 19"/>
                  <p:cNvSpPr/>
                  <p:nvPr/>
                </p:nvSpPr>
                <p:spPr>
                  <a:xfrm>
                    <a:off x="4821" y="53609"/>
                    <a:ext cx="1753748" cy="43125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7" tIns="91437" rIns="91437" bIns="91437" numCol="1" anchor="ctr">
                    <a:noAutofit/>
                  </a:bodyPr>
                  <a:lstStyle>
                    <a:lvl1pPr algn="ctr" defTabSz="1828800">
                      <a:lnSpc>
                        <a:spcPct val="100000"/>
                      </a:lnSpc>
                      <a:spcBef>
                        <a:spcPts val="0"/>
                      </a:spcBef>
                      <a:defRPr b="0" cap="none" sz="2000">
                        <a:latin typeface="Roboto Medium"/>
                        <a:ea typeface="Roboto Medium"/>
                        <a:cs typeface="Roboto Medium"/>
                        <a:sym typeface="Roboto Medium"/>
                      </a:defRPr>
                    </a:lvl1pPr>
                  </a:lstStyle>
                  <a:p>
                    <a:pPr/>
                    <a:r>
                      <a:t>SNMP</a:t>
                    </a:r>
                  </a:p>
                </p:txBody>
              </p:sp>
            </p:grpSp>
          </p:grpSp>
        </p:grpSp>
      </p:gr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8" name="Software Management - in progress"/>
          <p:cNvSpPr txBox="1"/>
          <p:nvPr>
            <p:ph type="title"/>
          </p:nvPr>
        </p:nvSpPr>
        <p:spPr>
          <a:prstGeom prst="rect">
            <a:avLst/>
          </a:prstGeom>
        </p:spPr>
        <p:txBody>
          <a:bodyPr/>
          <a:lstStyle/>
          <a:p>
            <a:pPr/>
            <a:r>
              <a:t>Software Management - in progress</a:t>
            </a:r>
          </a:p>
        </p:txBody>
      </p:sp>
      <p:sp>
        <p:nvSpPr>
          <p:cNvPr id="659" name="Automated deploy of software updates for security and/or new functionality…"/>
          <p:cNvSpPr txBox="1"/>
          <p:nvPr>
            <p:ph type="body" sz="half" idx="1"/>
          </p:nvPr>
        </p:nvSpPr>
        <p:spPr>
          <a:xfrm>
            <a:off x="1676400" y="3651250"/>
            <a:ext cx="10809996" cy="8702676"/>
          </a:xfrm>
          <a:prstGeom prst="rect">
            <a:avLst/>
          </a:prstGeom>
        </p:spPr>
        <p:txBody>
          <a:bodyPr/>
          <a:lstStyle/>
          <a:p>
            <a:pPr marL="320040" indent="-320040" defTabSz="1097280">
              <a:spcBef>
                <a:spcPts val="1200"/>
              </a:spcBef>
              <a:defRPr sz="3600"/>
            </a:pPr>
            <a:r>
              <a:t>Automated deploy of software updates for security and/or new functionality </a:t>
            </a:r>
            <a:endParaRPr sz="3360"/>
          </a:p>
          <a:p>
            <a:pPr marL="320040" indent="-320040" defTabSz="1097280">
              <a:spcBef>
                <a:spcPts val="1200"/>
              </a:spcBef>
              <a:defRPr sz="3600"/>
            </a:pPr>
            <a:r>
              <a:t>Integrated end-to-end rolling upgrade solution</a:t>
            </a:r>
          </a:p>
          <a:p>
            <a:pPr lvl="1" marL="594360" indent="-320040" defTabSz="1097280">
              <a:spcBef>
                <a:spcPts val="1200"/>
              </a:spcBef>
              <a:defRPr sz="3600"/>
            </a:pPr>
            <a:r>
              <a:t>Automated, low number of steps</a:t>
            </a:r>
            <a:endParaRPr sz="3360"/>
          </a:p>
          <a:p>
            <a:pPr lvl="1" marL="594360" indent="-320040" defTabSz="1097280">
              <a:spcBef>
                <a:spcPts val="1200"/>
              </a:spcBef>
              <a:defRPr sz="3600"/>
            </a:pPr>
            <a:r>
              <a:t>No additional hardware required for upgrade</a:t>
            </a:r>
            <a:endParaRPr sz="3360"/>
          </a:p>
          <a:p>
            <a:pPr lvl="1" marL="594360" indent="-320040" defTabSz="1097280">
              <a:spcBef>
                <a:spcPts val="1200"/>
              </a:spcBef>
              <a:defRPr sz="3600"/>
            </a:pPr>
            <a:r>
              <a:t>Rolling upgrade across nodes</a:t>
            </a:r>
            <a:endParaRPr sz="3360"/>
          </a:p>
          <a:p>
            <a:pPr marL="320040" indent="-320040" defTabSz="1097280">
              <a:spcBef>
                <a:spcPts val="1200"/>
              </a:spcBef>
              <a:defRPr sz="3600"/>
            </a:pPr>
            <a:r>
              <a:t>In-service and reboot required patches supported</a:t>
            </a:r>
          </a:p>
          <a:p>
            <a:pPr lvl="1" marL="594360" indent="-320040" defTabSz="1097280">
              <a:spcBef>
                <a:spcPts val="1200"/>
              </a:spcBef>
              <a:defRPr sz="3600"/>
            </a:pPr>
            <a:r>
              <a:t>Reboot required for kernel replacement etc.</a:t>
            </a:r>
          </a:p>
          <a:p>
            <a:pPr lvl="1" marL="594360" indent="-320040" defTabSz="1097280">
              <a:spcBef>
                <a:spcPts val="1200"/>
              </a:spcBef>
              <a:defRPr sz="3600"/>
            </a:pPr>
            <a:r>
              <a:t>VM live migration is used for patches that require reboot</a:t>
            </a:r>
            <a:endParaRPr sz="2040"/>
          </a:p>
          <a:p>
            <a:pPr marL="320040" indent="-320040" defTabSz="1097280">
              <a:spcBef>
                <a:spcPts val="1200"/>
              </a:spcBef>
              <a:defRPr sz="3600"/>
            </a:pPr>
            <a:r>
              <a:t>Manages upgrades of all software</a:t>
            </a:r>
            <a:endParaRPr sz="3360"/>
          </a:p>
          <a:p>
            <a:pPr lvl="1" marL="594360" indent="-320040" defTabSz="1097280">
              <a:spcBef>
                <a:spcPts val="1200"/>
              </a:spcBef>
              <a:defRPr sz="3600"/>
            </a:pPr>
            <a:r>
              <a:t>Host OS changes</a:t>
            </a:r>
          </a:p>
          <a:p>
            <a:pPr lvl="1" marL="594360" indent="-320040" defTabSz="1097280">
              <a:spcBef>
                <a:spcPts val="1200"/>
              </a:spcBef>
              <a:defRPr sz="3600"/>
            </a:pPr>
            <a:r>
              <a:t>New / upgraded StarlingX service software</a:t>
            </a:r>
          </a:p>
          <a:p>
            <a:pPr lvl="1" marL="594360" indent="-320040" defTabSz="1097280">
              <a:spcBef>
                <a:spcPts val="1200"/>
              </a:spcBef>
              <a:defRPr sz="3600"/>
            </a:pPr>
            <a:r>
              <a:t>New / upgraded OpenStack software</a:t>
            </a:r>
          </a:p>
        </p:txBody>
      </p:sp>
      <p:grpSp>
        <p:nvGrpSpPr>
          <p:cNvPr id="662" name="Group"/>
          <p:cNvGrpSpPr/>
          <p:nvPr/>
        </p:nvGrpSpPr>
        <p:grpSpPr>
          <a:xfrm>
            <a:off x="12554698" y="12056960"/>
            <a:ext cx="9660452" cy="855334"/>
            <a:chOff x="0" y="0"/>
            <a:chExt cx="9660450" cy="855333"/>
          </a:xfrm>
        </p:grpSpPr>
        <p:sp>
          <p:nvSpPr>
            <p:cNvPr id="660" name="Rectangle"/>
            <p:cNvSpPr/>
            <p:nvPr/>
          </p:nvSpPr>
          <p:spPr>
            <a:xfrm>
              <a:off x="2" y="0"/>
              <a:ext cx="9660449" cy="855334"/>
            </a:xfrm>
            <a:prstGeom prst="rect">
              <a:avLst/>
            </a:prstGeom>
            <a:solidFill>
              <a:srgbClr val="000000">
                <a:alpha val="74360"/>
              </a:srgbClr>
            </a:solidFill>
            <a:ln w="12700" cap="flat">
              <a:noFill/>
              <a:miter lim="400000"/>
            </a:ln>
            <a:effectLst/>
          </p:spPr>
          <p:txBody>
            <a:bodyPr wrap="square" lIns="45718" tIns="45718" rIns="45718" bIns="45718" numCol="1" anchor="t">
              <a:noAutofit/>
            </a:bodyPr>
            <a:lstStyle/>
            <a:p>
              <a:pPr algn="ctr" defTabSz="914400">
                <a:spcBef>
                  <a:spcPts val="800"/>
                </a:spcBef>
                <a:defRPr b="0" cap="none" sz="1800">
                  <a:solidFill>
                    <a:srgbClr val="330072"/>
                  </a:solidFill>
                </a:defRPr>
              </a:pPr>
            </a:p>
          </p:txBody>
        </p:sp>
        <p:sp>
          <p:nvSpPr>
            <p:cNvPr id="661" name="Software Upgrades and Patching"/>
            <p:cNvSpPr txBox="1"/>
            <p:nvPr/>
          </p:nvSpPr>
          <p:spPr>
            <a:xfrm>
              <a:off x="0" y="110811"/>
              <a:ext cx="9660449" cy="633712"/>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60960" tIns="60960" rIns="60960" bIns="60960" numCol="1" anchor="ctr">
              <a:noAutofit/>
            </a:bodyPr>
            <a:lstStyle>
              <a:lvl1pPr algn="ctr" defTabSz="914400">
                <a:spcBef>
                  <a:spcPts val="800"/>
                </a:spcBef>
                <a:defRPr cap="none"/>
              </a:lvl1pPr>
            </a:lstStyle>
            <a:p>
              <a:pPr/>
              <a:r>
                <a:t>Software Upgrades and Patching</a:t>
              </a:r>
            </a:p>
          </p:txBody>
        </p:sp>
      </p:grpSp>
      <p:grpSp>
        <p:nvGrpSpPr>
          <p:cNvPr id="712" name="Group"/>
          <p:cNvGrpSpPr/>
          <p:nvPr/>
        </p:nvGrpSpPr>
        <p:grpSpPr>
          <a:xfrm>
            <a:off x="12540678" y="3435524"/>
            <a:ext cx="11749900" cy="8022284"/>
            <a:chOff x="0" y="0"/>
            <a:chExt cx="11749899" cy="8022283"/>
          </a:xfrm>
        </p:grpSpPr>
        <p:grpSp>
          <p:nvGrpSpPr>
            <p:cNvPr id="670" name="Group"/>
            <p:cNvGrpSpPr/>
            <p:nvPr/>
          </p:nvGrpSpPr>
          <p:grpSpPr>
            <a:xfrm>
              <a:off x="3441618" y="5484527"/>
              <a:ext cx="1639502" cy="1680364"/>
              <a:chOff x="0" y="0"/>
              <a:chExt cx="1639500" cy="1680363"/>
            </a:xfrm>
          </p:grpSpPr>
          <p:grpSp>
            <p:nvGrpSpPr>
              <p:cNvPr id="665" name="Group"/>
              <p:cNvGrpSpPr/>
              <p:nvPr/>
            </p:nvGrpSpPr>
            <p:grpSpPr>
              <a:xfrm>
                <a:off x="178725" y="0"/>
                <a:ext cx="1460776" cy="1505395"/>
                <a:chOff x="0" y="0"/>
                <a:chExt cx="1460775" cy="1505394"/>
              </a:xfrm>
            </p:grpSpPr>
            <p:sp>
              <p:nvSpPr>
                <p:cNvPr id="663" name="Shape"/>
                <p:cNvSpPr/>
                <p:nvPr/>
              </p:nvSpPr>
              <p:spPr>
                <a:xfrm>
                  <a:off x="0" y="0"/>
                  <a:ext cx="1460776" cy="15053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8114"/>
                      </a:lnTo>
                      <a:lnTo>
                        <a:pt x="18000" y="21600"/>
                      </a:lnTo>
                      <a:lnTo>
                        <a:pt x="0" y="21600"/>
                      </a:lnTo>
                      <a:close/>
                    </a:path>
                  </a:pathLst>
                </a:custGeom>
                <a:solidFill>
                  <a:srgbClr val="FFFFFF">
                    <a:alpha val="75128"/>
                  </a:srgbClr>
                </a:solidFill>
                <a:ln w="12700" cap="flat">
                  <a:noFill/>
                  <a:miter lim="400000"/>
                </a:ln>
                <a:effectLst/>
              </p:spPr>
              <p:txBody>
                <a:bodyPr wrap="square" lIns="91439" tIns="91439" rIns="91439" bIns="91439" numCol="1" anchor="ctr">
                  <a:noAutofit/>
                </a:bodyPr>
                <a:lstStyle/>
                <a:p>
                  <a:pPr defTabSz="1828800">
                    <a:lnSpc>
                      <a:spcPct val="100000"/>
                    </a:lnSpc>
                    <a:spcBef>
                      <a:spcPts val="0"/>
                    </a:spcBef>
                    <a:defRPr b="0" cap="none" sz="3600">
                      <a:solidFill>
                        <a:srgbClr val="000000"/>
                      </a:solidFill>
                    </a:defRPr>
                  </a:pPr>
                </a:p>
              </p:txBody>
            </p:sp>
            <p:sp>
              <p:nvSpPr>
                <p:cNvPr id="664" name="Line"/>
                <p:cNvSpPr/>
                <p:nvPr/>
              </p:nvSpPr>
              <p:spPr>
                <a:xfrm>
                  <a:off x="1519" y="0"/>
                  <a:ext cx="1459194" cy="15053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980" y="21600"/>
                      </a:moveTo>
                      <a:lnTo>
                        <a:pt x="18700" y="18811"/>
                      </a:lnTo>
                      <a:lnTo>
                        <a:pt x="21146" y="18506"/>
                      </a:lnTo>
                      <a:lnTo>
                        <a:pt x="17980" y="21600"/>
                      </a:lnTo>
                      <a:lnTo>
                        <a:pt x="0" y="21600"/>
                      </a:lnTo>
                      <a:lnTo>
                        <a:pt x="0" y="0"/>
                      </a:lnTo>
                      <a:lnTo>
                        <a:pt x="21576" y="0"/>
                      </a:lnTo>
                      <a:lnTo>
                        <a:pt x="21600" y="18280"/>
                      </a:lnTo>
                    </a:path>
                  </a:pathLst>
                </a:custGeom>
                <a:solidFill>
                  <a:srgbClr val="685BC7">
                    <a:alpha val="75058"/>
                  </a:srgbClr>
                </a:solidFill>
                <a:ln w="25400" cap="flat">
                  <a:solidFill>
                    <a:srgbClr val="330072"/>
                  </a:solidFill>
                  <a:prstDash val="solid"/>
                  <a:miter lim="800000"/>
                </a:ln>
                <a:effectLst/>
              </p:spPr>
              <p:txBody>
                <a:bodyPr wrap="square" lIns="91439" tIns="91439" rIns="91439" bIns="91439" numCol="1" anchor="ctr">
                  <a:noAutofit/>
                </a:bodyPr>
                <a:lstStyle/>
                <a:p>
                  <a:pPr defTabSz="1828800">
                    <a:lnSpc>
                      <a:spcPct val="100000"/>
                    </a:lnSpc>
                    <a:spcBef>
                      <a:spcPts val="0"/>
                    </a:spcBef>
                    <a:defRPr b="0" cap="none" sz="3600">
                      <a:solidFill>
                        <a:srgbClr val="000000"/>
                      </a:solidFill>
                    </a:defRPr>
                  </a:pPr>
                </a:p>
              </p:txBody>
            </p:sp>
          </p:grpSp>
          <p:grpSp>
            <p:nvGrpSpPr>
              <p:cNvPr id="669" name="Group"/>
              <p:cNvGrpSpPr/>
              <p:nvPr/>
            </p:nvGrpSpPr>
            <p:grpSpPr>
              <a:xfrm>
                <a:off x="0" y="174969"/>
                <a:ext cx="1460776" cy="1505395"/>
                <a:chOff x="0" y="0"/>
                <a:chExt cx="1460775" cy="1505394"/>
              </a:xfrm>
            </p:grpSpPr>
            <p:sp>
              <p:nvSpPr>
                <p:cNvPr id="666" name="Shape"/>
                <p:cNvSpPr/>
                <p:nvPr/>
              </p:nvSpPr>
              <p:spPr>
                <a:xfrm>
                  <a:off x="0" y="0"/>
                  <a:ext cx="1460776" cy="15053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8114"/>
                      </a:lnTo>
                      <a:lnTo>
                        <a:pt x="18000" y="21600"/>
                      </a:lnTo>
                      <a:lnTo>
                        <a:pt x="0" y="21600"/>
                      </a:lnTo>
                      <a:close/>
                    </a:path>
                  </a:pathLst>
                </a:custGeom>
                <a:solidFill>
                  <a:srgbClr val="FFFFFF"/>
                </a:solidFill>
                <a:ln w="12700" cap="flat">
                  <a:noFill/>
                  <a:miter lim="400000"/>
                </a:ln>
                <a:effectLst/>
              </p:spPr>
              <p:txBody>
                <a:bodyPr wrap="square" lIns="91439" tIns="91439" rIns="91439" bIns="91439" numCol="1" anchor="ctr">
                  <a:noAutofit/>
                </a:bodyPr>
                <a:lstStyle/>
                <a:p>
                  <a:pPr defTabSz="1828800">
                    <a:lnSpc>
                      <a:spcPct val="100000"/>
                    </a:lnSpc>
                    <a:spcBef>
                      <a:spcPts val="0"/>
                    </a:spcBef>
                    <a:defRPr b="0" cap="none" sz="3600">
                      <a:solidFill>
                        <a:srgbClr val="000000"/>
                      </a:solidFill>
                    </a:defRPr>
                  </a:pPr>
                </a:p>
              </p:txBody>
            </p:sp>
            <p:sp>
              <p:nvSpPr>
                <p:cNvPr id="667" name="Line"/>
                <p:cNvSpPr/>
                <p:nvPr/>
              </p:nvSpPr>
              <p:spPr>
                <a:xfrm>
                  <a:off x="1519" y="0"/>
                  <a:ext cx="1459194" cy="15053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980" y="21600"/>
                      </a:moveTo>
                      <a:lnTo>
                        <a:pt x="18700" y="18811"/>
                      </a:lnTo>
                      <a:lnTo>
                        <a:pt x="21146" y="18506"/>
                      </a:lnTo>
                      <a:lnTo>
                        <a:pt x="17980" y="21600"/>
                      </a:lnTo>
                      <a:lnTo>
                        <a:pt x="0" y="21600"/>
                      </a:lnTo>
                      <a:lnTo>
                        <a:pt x="0" y="0"/>
                      </a:lnTo>
                      <a:lnTo>
                        <a:pt x="21576" y="0"/>
                      </a:lnTo>
                      <a:lnTo>
                        <a:pt x="21600" y="18280"/>
                      </a:lnTo>
                    </a:path>
                  </a:pathLst>
                </a:custGeom>
                <a:solidFill>
                  <a:srgbClr val="685BC7">
                    <a:alpha val="75058"/>
                  </a:srgbClr>
                </a:solidFill>
                <a:ln w="25400" cap="flat">
                  <a:solidFill>
                    <a:srgbClr val="330072"/>
                  </a:solidFill>
                  <a:prstDash val="solid"/>
                  <a:miter lim="800000"/>
                </a:ln>
                <a:effectLst/>
              </p:spPr>
              <p:txBody>
                <a:bodyPr wrap="square" lIns="91439" tIns="91439" rIns="91439" bIns="91439" numCol="1" anchor="ctr">
                  <a:noAutofit/>
                </a:bodyPr>
                <a:lstStyle/>
                <a:p>
                  <a:pPr defTabSz="1828800">
                    <a:lnSpc>
                      <a:spcPct val="100000"/>
                    </a:lnSpc>
                    <a:spcBef>
                      <a:spcPts val="0"/>
                    </a:spcBef>
                    <a:defRPr b="0" cap="none" sz="3600">
                      <a:solidFill>
                        <a:srgbClr val="000000"/>
                      </a:solidFill>
                    </a:defRPr>
                  </a:pPr>
                </a:p>
              </p:txBody>
            </p:sp>
            <p:sp>
              <p:nvSpPr>
                <p:cNvPr id="668" name="RPMS"/>
                <p:cNvSpPr txBox="1"/>
                <p:nvPr/>
              </p:nvSpPr>
              <p:spPr>
                <a:xfrm>
                  <a:off x="1584" y="527909"/>
                  <a:ext cx="1457605" cy="44957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7" tIns="91437" rIns="91437" bIns="91437" numCol="1" anchor="ctr">
                  <a:spAutoFit/>
                </a:bodyPr>
                <a:lstStyle>
                  <a:lvl1pPr algn="ctr">
                    <a:defRPr sz="1800"/>
                  </a:lvl1pPr>
                </a:lstStyle>
                <a:p>
                  <a:pPr/>
                  <a:r>
                    <a:t>RPMS</a:t>
                  </a:r>
                </a:p>
              </p:txBody>
            </p:sp>
          </p:grpSp>
        </p:grpSp>
        <p:grpSp>
          <p:nvGrpSpPr>
            <p:cNvPr id="674" name="Group"/>
            <p:cNvGrpSpPr/>
            <p:nvPr/>
          </p:nvGrpSpPr>
          <p:grpSpPr>
            <a:xfrm>
              <a:off x="272646" y="3964306"/>
              <a:ext cx="4902217" cy="1148077"/>
              <a:chOff x="0" y="0"/>
              <a:chExt cx="4902216" cy="1148076"/>
            </a:xfrm>
          </p:grpSpPr>
          <p:sp>
            <p:nvSpPr>
              <p:cNvPr id="671" name="Rectangle"/>
              <p:cNvSpPr/>
              <p:nvPr/>
            </p:nvSpPr>
            <p:spPr>
              <a:xfrm>
                <a:off x="13220" y="0"/>
                <a:ext cx="4888997" cy="1148077"/>
              </a:xfrm>
              <a:prstGeom prst="rect">
                <a:avLst/>
              </a:prstGeom>
              <a:solidFill>
                <a:srgbClr val="FFFFFF"/>
              </a:solidFill>
              <a:ln w="12700" cap="flat">
                <a:noFill/>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672" name="Rectangle"/>
              <p:cNvSpPr/>
              <p:nvPr/>
            </p:nvSpPr>
            <p:spPr>
              <a:xfrm>
                <a:off x="13224" y="0"/>
                <a:ext cx="4798949" cy="1148077"/>
              </a:xfrm>
              <a:prstGeom prst="rect">
                <a:avLst/>
              </a:prstGeom>
              <a:solidFill>
                <a:srgbClr val="685BC7">
                  <a:alpha val="75050"/>
                </a:srgbClr>
              </a:solidFill>
              <a:ln w="25400" cap="flat">
                <a:solidFill>
                  <a:srgbClr val="330072"/>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673" name="Rectangle 19"/>
              <p:cNvSpPr/>
              <p:nvPr/>
            </p:nvSpPr>
            <p:spPr>
              <a:xfrm>
                <a:off x="0" y="114300"/>
                <a:ext cx="4825397" cy="9194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7" tIns="91437" rIns="91437" bIns="91437" numCol="1" anchor="ctr">
                <a:noAutofit/>
              </a:bodyPr>
              <a:lstStyle>
                <a:lvl1pPr algn="ctr" defTabSz="1828800">
                  <a:lnSpc>
                    <a:spcPct val="100000"/>
                  </a:lnSpc>
                  <a:spcBef>
                    <a:spcPts val="0"/>
                  </a:spcBef>
                  <a:defRPr b="0" cap="none" sz="2500">
                    <a:latin typeface="Roboto Medium"/>
                    <a:ea typeface="Roboto Medium"/>
                    <a:cs typeface="Roboto Medium"/>
                    <a:sym typeface="Roboto Medium"/>
                  </a:defRPr>
                </a:lvl1pPr>
              </a:lstStyle>
              <a:p>
                <a:pPr/>
                <a:r>
                  <a:t>Infrastructure Orchestration</a:t>
                </a:r>
              </a:p>
            </p:txBody>
          </p:sp>
        </p:grpSp>
        <p:grpSp>
          <p:nvGrpSpPr>
            <p:cNvPr id="679" name="Group"/>
            <p:cNvGrpSpPr/>
            <p:nvPr/>
          </p:nvGrpSpPr>
          <p:grpSpPr>
            <a:xfrm>
              <a:off x="6528611" y="2220027"/>
              <a:ext cx="4888997" cy="1148077"/>
              <a:chOff x="0" y="0"/>
              <a:chExt cx="4888996" cy="1148076"/>
            </a:xfrm>
          </p:grpSpPr>
          <p:grpSp>
            <p:nvGrpSpPr>
              <p:cNvPr id="677" name="Group"/>
              <p:cNvGrpSpPr/>
              <p:nvPr/>
            </p:nvGrpSpPr>
            <p:grpSpPr>
              <a:xfrm>
                <a:off x="0" y="0"/>
                <a:ext cx="4888997" cy="1148077"/>
                <a:chOff x="0" y="0"/>
                <a:chExt cx="4888996" cy="1148076"/>
              </a:xfrm>
            </p:grpSpPr>
            <p:sp>
              <p:nvSpPr>
                <p:cNvPr id="675" name="Rectangle"/>
                <p:cNvSpPr/>
                <p:nvPr/>
              </p:nvSpPr>
              <p:spPr>
                <a:xfrm>
                  <a:off x="0" y="0"/>
                  <a:ext cx="4888997" cy="1148077"/>
                </a:xfrm>
                <a:prstGeom prst="rect">
                  <a:avLst/>
                </a:prstGeom>
                <a:solidFill>
                  <a:srgbClr val="FFFFFF"/>
                </a:solidFill>
                <a:ln w="12700" cap="flat">
                  <a:noFill/>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676" name="Rectangle"/>
                <p:cNvSpPr/>
                <p:nvPr/>
              </p:nvSpPr>
              <p:spPr>
                <a:xfrm>
                  <a:off x="0" y="0"/>
                  <a:ext cx="4888997" cy="1148077"/>
                </a:xfrm>
                <a:prstGeom prst="rect">
                  <a:avLst/>
                </a:prstGeom>
                <a:solidFill>
                  <a:srgbClr val="685BC7">
                    <a:alpha val="75050"/>
                  </a:srgbClr>
                </a:solidFill>
                <a:ln w="25400" cap="flat">
                  <a:solidFill>
                    <a:srgbClr val="330072"/>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grpSp>
          <p:sp>
            <p:nvSpPr>
              <p:cNvPr id="678" name="Rectangle 19"/>
              <p:cNvSpPr/>
              <p:nvPr/>
            </p:nvSpPr>
            <p:spPr>
              <a:xfrm>
                <a:off x="13367" y="114300"/>
                <a:ext cx="4862262" cy="9194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7" tIns="91437" rIns="91437" bIns="91437" numCol="1" anchor="ctr">
                <a:noAutofit/>
              </a:bodyPr>
              <a:lstStyle/>
              <a:p>
                <a:pPr algn="ctr" defTabSz="1828800">
                  <a:lnSpc>
                    <a:spcPct val="100000"/>
                  </a:lnSpc>
                  <a:spcBef>
                    <a:spcPts val="0"/>
                  </a:spcBef>
                  <a:defRPr b="0" cap="none" sz="2500">
                    <a:latin typeface="Roboto Medium"/>
                    <a:ea typeface="Roboto Medium"/>
                    <a:cs typeface="Roboto Medium"/>
                    <a:sym typeface="Roboto Medium"/>
                  </a:defRPr>
                </a:pPr>
                <a:r>
                  <a:t>Software Management</a:t>
                </a:r>
              </a:p>
              <a:p>
                <a:pPr algn="ctr" defTabSz="1828800">
                  <a:lnSpc>
                    <a:spcPct val="100000"/>
                  </a:lnSpc>
                  <a:spcBef>
                    <a:spcPts val="0"/>
                  </a:spcBef>
                  <a:defRPr b="0" cap="none" sz="2500">
                    <a:latin typeface="Roboto Medium"/>
                    <a:ea typeface="Roboto Medium"/>
                    <a:cs typeface="Roboto Medium"/>
                    <a:sym typeface="Roboto Medium"/>
                  </a:defRPr>
                </a:pPr>
                <a:r>
                  <a:t>(Agent)</a:t>
                </a:r>
              </a:p>
            </p:txBody>
          </p:sp>
        </p:grpSp>
        <p:grpSp>
          <p:nvGrpSpPr>
            <p:cNvPr id="684" name="Group"/>
            <p:cNvGrpSpPr/>
            <p:nvPr/>
          </p:nvGrpSpPr>
          <p:grpSpPr>
            <a:xfrm>
              <a:off x="266375" y="2225099"/>
              <a:ext cx="4888998" cy="1148077"/>
              <a:chOff x="0" y="0"/>
              <a:chExt cx="4888996" cy="1148076"/>
            </a:xfrm>
          </p:grpSpPr>
          <p:grpSp>
            <p:nvGrpSpPr>
              <p:cNvPr id="682" name="Group"/>
              <p:cNvGrpSpPr/>
              <p:nvPr/>
            </p:nvGrpSpPr>
            <p:grpSpPr>
              <a:xfrm>
                <a:off x="0" y="0"/>
                <a:ext cx="4888997" cy="1148077"/>
                <a:chOff x="0" y="0"/>
                <a:chExt cx="4888996" cy="1148076"/>
              </a:xfrm>
            </p:grpSpPr>
            <p:sp>
              <p:nvSpPr>
                <p:cNvPr id="680" name="Rectangle"/>
                <p:cNvSpPr/>
                <p:nvPr/>
              </p:nvSpPr>
              <p:spPr>
                <a:xfrm>
                  <a:off x="0" y="0"/>
                  <a:ext cx="4888997" cy="1148077"/>
                </a:xfrm>
                <a:prstGeom prst="rect">
                  <a:avLst/>
                </a:prstGeom>
                <a:solidFill>
                  <a:srgbClr val="FFFFFF"/>
                </a:solidFill>
                <a:ln w="12700" cap="flat">
                  <a:noFill/>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681" name="Rectangle"/>
                <p:cNvSpPr/>
                <p:nvPr/>
              </p:nvSpPr>
              <p:spPr>
                <a:xfrm>
                  <a:off x="0" y="0"/>
                  <a:ext cx="4888997" cy="1148077"/>
                </a:xfrm>
                <a:prstGeom prst="rect">
                  <a:avLst/>
                </a:prstGeom>
                <a:solidFill>
                  <a:srgbClr val="685BC7">
                    <a:alpha val="75050"/>
                  </a:srgbClr>
                </a:solidFill>
                <a:ln w="25400" cap="flat">
                  <a:solidFill>
                    <a:srgbClr val="330072"/>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grpSp>
          <p:sp>
            <p:nvSpPr>
              <p:cNvPr id="683" name="Rectangle 19"/>
              <p:cNvSpPr/>
              <p:nvPr/>
            </p:nvSpPr>
            <p:spPr>
              <a:xfrm>
                <a:off x="13367" y="114300"/>
                <a:ext cx="4862262" cy="9194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7" tIns="91437" rIns="91437" bIns="91437" numCol="1" anchor="ctr">
                <a:noAutofit/>
              </a:bodyPr>
              <a:lstStyle/>
              <a:p>
                <a:pPr algn="ctr" defTabSz="1828800">
                  <a:lnSpc>
                    <a:spcPct val="100000"/>
                  </a:lnSpc>
                  <a:spcBef>
                    <a:spcPts val="0"/>
                  </a:spcBef>
                  <a:defRPr b="0" cap="none" sz="2500">
                    <a:latin typeface="Roboto Medium"/>
                    <a:ea typeface="Roboto Medium"/>
                    <a:cs typeface="Roboto Medium"/>
                    <a:sym typeface="Roboto Medium"/>
                  </a:defRPr>
                </a:pPr>
                <a:r>
                  <a:t>Software Management</a:t>
                </a:r>
              </a:p>
              <a:p>
                <a:pPr algn="ctr" defTabSz="1828800">
                  <a:lnSpc>
                    <a:spcPct val="100000"/>
                  </a:lnSpc>
                  <a:spcBef>
                    <a:spcPts val="0"/>
                  </a:spcBef>
                  <a:defRPr b="0" cap="none" sz="2500">
                    <a:latin typeface="Roboto Medium"/>
                    <a:ea typeface="Roboto Medium"/>
                    <a:cs typeface="Roboto Medium"/>
                    <a:sym typeface="Roboto Medium"/>
                  </a:defRPr>
                </a:pPr>
                <a:r>
                  <a:t>(Controller)</a:t>
                </a:r>
              </a:p>
            </p:txBody>
          </p:sp>
        </p:grpSp>
        <p:sp>
          <p:nvSpPr>
            <p:cNvPr id="713" name="Straight Arrow Connector 62"/>
            <p:cNvSpPr/>
            <p:nvPr/>
          </p:nvSpPr>
          <p:spPr>
            <a:xfrm>
              <a:off x="5168179" y="2796055"/>
              <a:ext cx="1347733" cy="10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noFill/>
            <a:ln w="38100" cap="flat">
              <a:solidFill>
                <a:srgbClr val="330072"/>
              </a:solidFill>
              <a:prstDash val="solid"/>
              <a:miter lim="800000"/>
              <a:headEnd type="triangle" w="med" len="med"/>
              <a:tailEnd type="triangle" w="med" len="med"/>
            </a:ln>
            <a:effectLst/>
          </p:spPr>
          <p:txBody>
            <a:bodyPr/>
            <a:lstStyle/>
            <a:p>
              <a:pPr/>
            </a:p>
          </p:txBody>
        </p:sp>
        <p:grpSp>
          <p:nvGrpSpPr>
            <p:cNvPr id="696" name="Group"/>
            <p:cNvGrpSpPr/>
            <p:nvPr/>
          </p:nvGrpSpPr>
          <p:grpSpPr>
            <a:xfrm>
              <a:off x="917825" y="0"/>
              <a:ext cx="3586100" cy="2218690"/>
              <a:chOff x="0" y="0"/>
              <a:chExt cx="3586098" cy="2218690"/>
            </a:xfrm>
          </p:grpSpPr>
          <p:sp>
            <p:nvSpPr>
              <p:cNvPr id="714" name="Elbow Connector 35"/>
              <p:cNvSpPr/>
              <p:nvPr/>
            </p:nvSpPr>
            <p:spPr>
              <a:xfrm>
                <a:off x="1791970" y="551180"/>
                <a:ext cx="911860" cy="16675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7617"/>
                    </a:lnTo>
                    <a:lnTo>
                      <a:pt x="0" y="7617"/>
                    </a:lnTo>
                    <a:lnTo>
                      <a:pt x="0" y="21600"/>
                    </a:lnTo>
                  </a:path>
                </a:pathLst>
              </a:custGeom>
              <a:noFill/>
              <a:ln w="38100" cap="flat">
                <a:solidFill>
                  <a:srgbClr val="000000"/>
                </a:solidFill>
                <a:prstDash val="solid"/>
                <a:miter lim="800000"/>
                <a:tailEnd type="triangle" w="med" len="med"/>
              </a:ln>
              <a:effectLst/>
            </p:spPr>
            <p:txBody>
              <a:bodyPr/>
              <a:lstStyle/>
              <a:p>
                <a:pPr/>
              </a:p>
            </p:txBody>
          </p:sp>
          <p:sp>
            <p:nvSpPr>
              <p:cNvPr id="715" name="Elbow Connector 39"/>
              <p:cNvSpPr/>
              <p:nvPr/>
            </p:nvSpPr>
            <p:spPr>
              <a:xfrm>
                <a:off x="881380" y="551180"/>
                <a:ext cx="910590" cy="16675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7617"/>
                    </a:lnTo>
                    <a:lnTo>
                      <a:pt x="21600" y="7617"/>
                    </a:lnTo>
                    <a:lnTo>
                      <a:pt x="21600" y="21600"/>
                    </a:lnTo>
                  </a:path>
                </a:pathLst>
              </a:custGeom>
              <a:noFill/>
              <a:ln w="38100" cap="flat">
                <a:solidFill>
                  <a:srgbClr val="000000"/>
                </a:solidFill>
                <a:prstDash val="solid"/>
                <a:miter lim="800000"/>
                <a:tailEnd type="triangle" w="med" len="med"/>
              </a:ln>
              <a:effectLst/>
            </p:spPr>
            <p:txBody>
              <a:bodyPr/>
              <a:lstStyle/>
              <a:p>
                <a:pPr/>
              </a:p>
            </p:txBody>
          </p:sp>
          <p:grpSp>
            <p:nvGrpSpPr>
              <p:cNvPr id="691" name="Group"/>
              <p:cNvGrpSpPr/>
              <p:nvPr/>
            </p:nvGrpSpPr>
            <p:grpSpPr>
              <a:xfrm>
                <a:off x="0" y="0"/>
                <a:ext cx="1763390" cy="538476"/>
                <a:chOff x="0" y="0"/>
                <a:chExt cx="1763389" cy="538475"/>
              </a:xfrm>
            </p:grpSpPr>
            <p:sp>
              <p:nvSpPr>
                <p:cNvPr id="688" name="Rectangle"/>
                <p:cNvSpPr/>
                <p:nvPr/>
              </p:nvSpPr>
              <p:spPr>
                <a:xfrm>
                  <a:off x="0" y="0"/>
                  <a:ext cx="1763390" cy="538476"/>
                </a:xfrm>
                <a:prstGeom prst="rect">
                  <a:avLst/>
                </a:prstGeom>
                <a:solidFill>
                  <a:srgbClr val="FFFFFF"/>
                </a:solidFill>
                <a:ln w="12700" cap="flat">
                  <a:noFill/>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689" name="Rectangle"/>
                <p:cNvSpPr/>
                <p:nvPr/>
              </p:nvSpPr>
              <p:spPr>
                <a:xfrm>
                  <a:off x="0" y="0"/>
                  <a:ext cx="1763390" cy="538476"/>
                </a:xfrm>
                <a:prstGeom prst="rect">
                  <a:avLst/>
                </a:prstGeom>
                <a:solidFill>
                  <a:srgbClr val="000000">
                    <a:alpha val="50000"/>
                  </a:srgbClr>
                </a:solidFill>
                <a:ln w="25400" cap="flat">
                  <a:solidFill>
                    <a:srgbClr val="000000"/>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690" name="Rectangle 19"/>
                <p:cNvSpPr/>
                <p:nvPr/>
              </p:nvSpPr>
              <p:spPr>
                <a:xfrm>
                  <a:off x="4821" y="53609"/>
                  <a:ext cx="1753748" cy="43125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7" tIns="91437" rIns="91437" bIns="91437" numCol="1" anchor="ctr">
                  <a:noAutofit/>
                </a:bodyPr>
                <a:lstStyle>
                  <a:lvl1pPr algn="ctr" defTabSz="1828800">
                    <a:lnSpc>
                      <a:spcPct val="100000"/>
                    </a:lnSpc>
                    <a:spcBef>
                      <a:spcPts val="0"/>
                    </a:spcBef>
                    <a:defRPr b="0" cap="none" sz="2000">
                      <a:latin typeface="Roboto Medium"/>
                      <a:ea typeface="Roboto Medium"/>
                      <a:cs typeface="Roboto Medium"/>
                      <a:sym typeface="Roboto Medium"/>
                    </a:defRPr>
                  </a:lvl1pPr>
                </a:lstStyle>
                <a:p>
                  <a:pPr/>
                  <a:r>
                    <a:t>CLI</a:t>
                  </a:r>
                </a:p>
              </p:txBody>
            </p:sp>
          </p:grpSp>
          <p:grpSp>
            <p:nvGrpSpPr>
              <p:cNvPr id="695" name="Group"/>
              <p:cNvGrpSpPr/>
              <p:nvPr/>
            </p:nvGrpSpPr>
            <p:grpSpPr>
              <a:xfrm>
                <a:off x="1822708" y="0"/>
                <a:ext cx="1763391" cy="538476"/>
                <a:chOff x="0" y="0"/>
                <a:chExt cx="1763389" cy="538475"/>
              </a:xfrm>
            </p:grpSpPr>
            <p:sp>
              <p:nvSpPr>
                <p:cNvPr id="692" name="Rectangle"/>
                <p:cNvSpPr/>
                <p:nvPr/>
              </p:nvSpPr>
              <p:spPr>
                <a:xfrm>
                  <a:off x="0" y="0"/>
                  <a:ext cx="1763390" cy="538476"/>
                </a:xfrm>
                <a:prstGeom prst="rect">
                  <a:avLst/>
                </a:prstGeom>
                <a:solidFill>
                  <a:srgbClr val="FFFFFF"/>
                </a:solidFill>
                <a:ln w="12700" cap="flat">
                  <a:noFill/>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693" name="Rectangle"/>
                <p:cNvSpPr/>
                <p:nvPr/>
              </p:nvSpPr>
              <p:spPr>
                <a:xfrm>
                  <a:off x="0" y="0"/>
                  <a:ext cx="1763390" cy="538476"/>
                </a:xfrm>
                <a:prstGeom prst="rect">
                  <a:avLst/>
                </a:prstGeom>
                <a:solidFill>
                  <a:srgbClr val="000000">
                    <a:alpha val="50000"/>
                  </a:srgbClr>
                </a:solidFill>
                <a:ln w="25400" cap="flat">
                  <a:solidFill>
                    <a:srgbClr val="000000"/>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694" name="Rectangle 19"/>
                <p:cNvSpPr/>
                <p:nvPr/>
              </p:nvSpPr>
              <p:spPr>
                <a:xfrm>
                  <a:off x="4821" y="53609"/>
                  <a:ext cx="1753748" cy="43125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7" tIns="91437" rIns="91437" bIns="91437" numCol="1" anchor="ctr">
                  <a:noAutofit/>
                </a:bodyPr>
                <a:lstStyle>
                  <a:lvl1pPr algn="ctr" defTabSz="1828800">
                    <a:lnSpc>
                      <a:spcPct val="100000"/>
                    </a:lnSpc>
                    <a:spcBef>
                      <a:spcPts val="0"/>
                    </a:spcBef>
                    <a:defRPr b="0" cap="none" sz="2000">
                      <a:latin typeface="Roboto Medium"/>
                      <a:ea typeface="Roboto Medium"/>
                      <a:cs typeface="Roboto Medium"/>
                      <a:sym typeface="Roboto Medium"/>
                    </a:defRPr>
                  </a:lvl1pPr>
                </a:lstStyle>
                <a:p>
                  <a:pPr/>
                  <a:r>
                    <a:t>Horizon</a:t>
                  </a:r>
                </a:p>
              </p:txBody>
            </p:sp>
          </p:grpSp>
        </p:grpSp>
        <p:sp>
          <p:nvSpPr>
            <p:cNvPr id="697" name="Rectangle"/>
            <p:cNvSpPr/>
            <p:nvPr/>
          </p:nvSpPr>
          <p:spPr>
            <a:xfrm>
              <a:off x="0" y="1381948"/>
              <a:ext cx="5447509" cy="6627884"/>
            </a:xfrm>
            <a:prstGeom prst="rect">
              <a:avLst/>
            </a:prstGeom>
            <a:noFill/>
            <a:ln w="25400" cap="flat">
              <a:solidFill>
                <a:srgbClr val="000000"/>
              </a:solidFill>
              <a:custDash>
                <a:ds d="600000" sp="600000"/>
              </a:custDash>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698" name="Rectangle"/>
            <p:cNvSpPr/>
            <p:nvPr/>
          </p:nvSpPr>
          <p:spPr>
            <a:xfrm>
              <a:off x="6247979" y="1369496"/>
              <a:ext cx="5501921" cy="6652788"/>
            </a:xfrm>
            <a:prstGeom prst="rect">
              <a:avLst/>
            </a:prstGeom>
            <a:noFill/>
            <a:ln w="25400" cap="flat">
              <a:solidFill>
                <a:srgbClr val="000000"/>
              </a:solidFill>
              <a:custDash>
                <a:ds d="600000" sp="600000"/>
              </a:custDash>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699" name="Controllers"/>
            <p:cNvSpPr txBox="1"/>
            <p:nvPr/>
          </p:nvSpPr>
          <p:spPr>
            <a:xfrm>
              <a:off x="1302005" y="7385684"/>
              <a:ext cx="2817738" cy="627373"/>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none" lIns="91436" tIns="91436" rIns="91436" bIns="91436" numCol="1" anchor="t">
              <a:spAutoFit/>
            </a:bodyPr>
            <a:lstStyle>
              <a:lvl1pPr>
                <a:defRPr>
                  <a:solidFill>
                    <a:srgbClr val="000000"/>
                  </a:solidFill>
                </a:defRPr>
              </a:lvl1pPr>
            </a:lstStyle>
            <a:p>
              <a:pPr/>
              <a:r>
                <a:t>Controllers</a:t>
              </a:r>
            </a:p>
          </p:txBody>
        </p:sp>
        <p:sp>
          <p:nvSpPr>
            <p:cNvPr id="700" name="All Hosts"/>
            <p:cNvSpPr txBox="1"/>
            <p:nvPr/>
          </p:nvSpPr>
          <p:spPr>
            <a:xfrm>
              <a:off x="8015964" y="7379489"/>
              <a:ext cx="2192846" cy="627373"/>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none" lIns="91436" tIns="91436" rIns="91436" bIns="91436" numCol="1" anchor="t">
              <a:spAutoFit/>
            </a:bodyPr>
            <a:lstStyle>
              <a:lvl1pPr>
                <a:defRPr>
                  <a:solidFill>
                    <a:srgbClr val="000000"/>
                  </a:solidFill>
                </a:defRPr>
              </a:lvl1pPr>
            </a:lstStyle>
            <a:p>
              <a:pPr/>
              <a:r>
                <a:t>All Hosts</a:t>
              </a:r>
            </a:p>
          </p:txBody>
        </p:sp>
        <p:grpSp>
          <p:nvGrpSpPr>
            <p:cNvPr id="709" name="Group"/>
            <p:cNvGrpSpPr/>
            <p:nvPr/>
          </p:nvGrpSpPr>
          <p:grpSpPr>
            <a:xfrm>
              <a:off x="6494320" y="3806762"/>
              <a:ext cx="5009238" cy="1305621"/>
              <a:chOff x="0" y="0"/>
              <a:chExt cx="5009237" cy="1305620"/>
            </a:xfrm>
          </p:grpSpPr>
          <p:grpSp>
            <p:nvGrpSpPr>
              <p:cNvPr id="704" name="Group"/>
              <p:cNvGrpSpPr/>
              <p:nvPr/>
            </p:nvGrpSpPr>
            <p:grpSpPr>
              <a:xfrm>
                <a:off x="119873" y="0"/>
                <a:ext cx="4889365" cy="1148077"/>
                <a:chOff x="0" y="0"/>
                <a:chExt cx="4889364" cy="1148076"/>
              </a:xfrm>
            </p:grpSpPr>
            <p:sp>
              <p:nvSpPr>
                <p:cNvPr id="701" name="Rectangle"/>
                <p:cNvSpPr/>
                <p:nvPr/>
              </p:nvSpPr>
              <p:spPr>
                <a:xfrm>
                  <a:off x="26247" y="0"/>
                  <a:ext cx="4863118" cy="1148077"/>
                </a:xfrm>
                <a:prstGeom prst="rect">
                  <a:avLst/>
                </a:prstGeom>
                <a:solidFill>
                  <a:srgbClr val="FFFFFF"/>
                </a:solidFill>
                <a:ln w="12700" cap="flat">
                  <a:noFill/>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702" name="Rectangle"/>
                <p:cNvSpPr/>
                <p:nvPr/>
              </p:nvSpPr>
              <p:spPr>
                <a:xfrm>
                  <a:off x="26247" y="0"/>
                  <a:ext cx="4863118" cy="1148077"/>
                </a:xfrm>
                <a:prstGeom prst="rect">
                  <a:avLst/>
                </a:prstGeom>
                <a:solidFill>
                  <a:srgbClr val="685BC7">
                    <a:alpha val="75050"/>
                  </a:srgbClr>
                </a:solidFill>
                <a:ln w="25400" cap="flat">
                  <a:solidFill>
                    <a:srgbClr val="330072"/>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703" name="Rectangle 19"/>
                <p:cNvSpPr/>
                <p:nvPr/>
              </p:nvSpPr>
              <p:spPr>
                <a:xfrm>
                  <a:off x="-1" y="114299"/>
                  <a:ext cx="4863118" cy="919477"/>
                </a:xfrm>
                <a:prstGeom prst="rect">
                  <a:avLst/>
                </a:prstGeom>
                <a:noFill/>
                <a:ln w="12700" cap="flat">
                  <a:noFill/>
                  <a:miter lim="400000"/>
                </a:ln>
                <a:effectLst/>
              </p:spPr>
              <p:txBody>
                <a:bodyPr wrap="square" lIns="91437" tIns="91437" rIns="91437" bIns="91437" numCol="1" anchor="ctr">
                  <a:noAutofit/>
                </a:bodyPr>
                <a:lstStyle/>
                <a:p>
                  <a:pPr algn="ctr" defTabSz="1828800">
                    <a:lnSpc>
                      <a:spcPct val="100000"/>
                    </a:lnSpc>
                    <a:spcBef>
                      <a:spcPts val="0"/>
                    </a:spcBef>
                    <a:defRPr b="0" cap="none" sz="2500">
                      <a:latin typeface="Roboto Medium"/>
                      <a:ea typeface="Roboto Medium"/>
                      <a:cs typeface="Roboto Medium"/>
                      <a:sym typeface="Roboto Medium"/>
                    </a:defRPr>
                  </a:pPr>
                </a:p>
              </p:txBody>
            </p:sp>
          </p:grpSp>
          <p:sp>
            <p:nvSpPr>
              <p:cNvPr id="705" name="Rectangle"/>
              <p:cNvSpPr/>
              <p:nvPr/>
            </p:nvSpPr>
            <p:spPr>
              <a:xfrm>
                <a:off x="13219" y="157544"/>
                <a:ext cx="4824348" cy="1148077"/>
              </a:xfrm>
              <a:prstGeom prst="rect">
                <a:avLst/>
              </a:prstGeom>
              <a:solidFill>
                <a:srgbClr val="FFFFFF"/>
              </a:solidFill>
              <a:ln w="12700" cap="flat">
                <a:noFill/>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grpSp>
            <p:nvGrpSpPr>
              <p:cNvPr id="708" name="Group"/>
              <p:cNvGrpSpPr/>
              <p:nvPr/>
            </p:nvGrpSpPr>
            <p:grpSpPr>
              <a:xfrm>
                <a:off x="0" y="157544"/>
                <a:ext cx="4858537" cy="1148077"/>
                <a:chOff x="0" y="0"/>
                <a:chExt cx="4858536" cy="1148076"/>
              </a:xfrm>
            </p:grpSpPr>
            <p:sp>
              <p:nvSpPr>
                <p:cNvPr id="706" name="Rectangle"/>
                <p:cNvSpPr/>
                <p:nvPr/>
              </p:nvSpPr>
              <p:spPr>
                <a:xfrm>
                  <a:off x="13225" y="0"/>
                  <a:ext cx="4845312" cy="1148077"/>
                </a:xfrm>
                <a:prstGeom prst="rect">
                  <a:avLst/>
                </a:prstGeom>
                <a:solidFill>
                  <a:srgbClr val="685BC7">
                    <a:alpha val="75050"/>
                  </a:srgbClr>
                </a:solidFill>
                <a:ln w="25400" cap="flat">
                  <a:solidFill>
                    <a:srgbClr val="330072"/>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707" name="Rectangle 19"/>
                <p:cNvSpPr/>
                <p:nvPr/>
              </p:nvSpPr>
              <p:spPr>
                <a:xfrm>
                  <a:off x="0" y="114300"/>
                  <a:ext cx="4825397" cy="9194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7" tIns="91437" rIns="91437" bIns="91437" numCol="1" anchor="ctr">
                  <a:noAutofit/>
                </a:bodyPr>
                <a:lstStyle/>
                <a:p>
                  <a:pPr algn="ctr" defTabSz="1828800">
                    <a:lnSpc>
                      <a:spcPct val="100000"/>
                    </a:lnSpc>
                    <a:spcBef>
                      <a:spcPts val="0"/>
                    </a:spcBef>
                    <a:defRPr b="0" cap="none" sz="2500">
                      <a:latin typeface="Roboto Medium"/>
                      <a:ea typeface="Roboto Medium"/>
                      <a:cs typeface="Roboto Medium"/>
                      <a:sym typeface="Roboto Medium"/>
                    </a:defRPr>
                  </a:pPr>
                  <a:r>
                    <a:t>Software Update</a:t>
                  </a:r>
                </a:p>
                <a:p>
                  <a:pPr algn="ctr" defTabSz="1828800">
                    <a:lnSpc>
                      <a:spcPct val="100000"/>
                    </a:lnSpc>
                    <a:spcBef>
                      <a:spcPts val="0"/>
                    </a:spcBef>
                    <a:defRPr b="0" cap="none" sz="2500">
                      <a:latin typeface="Roboto Medium"/>
                      <a:ea typeface="Roboto Medium"/>
                      <a:cs typeface="Roboto Medium"/>
                      <a:sym typeface="Roboto Medium"/>
                    </a:defRPr>
                  </a:pPr>
                  <a:r>
                    <a:t>(Service Scripts)</a:t>
                  </a:r>
                </a:p>
              </p:txBody>
            </p:sp>
          </p:grpSp>
        </p:grpSp>
        <p:sp>
          <p:nvSpPr>
            <p:cNvPr id="710" name="Line"/>
            <p:cNvSpPr/>
            <p:nvPr/>
          </p:nvSpPr>
          <p:spPr>
            <a:xfrm>
              <a:off x="5241936" y="6260101"/>
              <a:ext cx="1347733" cy="1"/>
            </a:xfrm>
            <a:prstGeom prst="line">
              <a:avLst/>
            </a:prstGeom>
            <a:noFill/>
            <a:ln w="38100" cap="flat">
              <a:solidFill>
                <a:srgbClr val="330072"/>
              </a:solidFill>
              <a:prstDash val="solid"/>
              <a:round/>
              <a:tailEnd type="triangle" w="med" len="med"/>
            </a:ln>
            <a:effectLst/>
          </p:spPr>
          <p:txBody>
            <a:bodyPr wrap="square" lIns="91437" tIns="91437" rIns="91437" bIns="91437" numCol="1" anchor="t">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711" name="Line"/>
            <p:cNvSpPr/>
            <p:nvPr/>
          </p:nvSpPr>
          <p:spPr>
            <a:xfrm flipV="1">
              <a:off x="2710874" y="3446639"/>
              <a:ext cx="1" cy="460614"/>
            </a:xfrm>
            <a:prstGeom prst="line">
              <a:avLst/>
            </a:prstGeom>
            <a:noFill/>
            <a:ln w="38100" cap="flat">
              <a:solidFill>
                <a:srgbClr val="330072"/>
              </a:solidFill>
              <a:prstDash val="solid"/>
              <a:round/>
              <a:headEnd type="triangle" w="med" len="med"/>
              <a:tailEnd type="triangle" w="med" len="med"/>
            </a:ln>
            <a:effectLst/>
          </p:spPr>
          <p:txBody>
            <a:bodyPr wrap="square" lIns="91437" tIns="91437" rIns="91437" bIns="91437" numCol="1" anchor="t">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gr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19" name="Title 1"/>
          <p:cNvSpPr txBox="1"/>
          <p:nvPr>
            <p:ph type="title"/>
          </p:nvPr>
        </p:nvSpPr>
        <p:spPr>
          <a:prstGeom prst="rect">
            <a:avLst/>
          </a:prstGeom>
          <a:solidFill>
            <a:srgbClr val="685BC7">
              <a:alpha val="50425"/>
            </a:srgbClr>
          </a:solidFill>
        </p:spPr>
        <p:txBody>
          <a:bodyPr/>
          <a:lstStyle>
            <a:lvl1pPr>
              <a:lnSpc>
                <a:spcPct val="120000"/>
              </a:lnSpc>
            </a:lvl1pPr>
          </a:lstStyle>
          <a:p>
            <a:pPr/>
            <a:r>
              <a:t>Container Platform</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2" name="Let Me Introduce StarlingX"/>
          <p:cNvSpPr txBox="1"/>
          <p:nvPr>
            <p:ph type="title"/>
          </p:nvPr>
        </p:nvSpPr>
        <p:spPr>
          <a:prstGeom prst="rect">
            <a:avLst/>
          </a:prstGeom>
        </p:spPr>
        <p:txBody>
          <a:bodyPr/>
          <a:lstStyle/>
          <a:p>
            <a:pPr/>
            <a:r>
              <a:t>Let Me Introduce StarlingX</a:t>
            </a:r>
          </a:p>
        </p:txBody>
      </p:sp>
      <p:sp>
        <p:nvSpPr>
          <p:cNvPr id="303" name="Top-level OpenStack Foundation project…"/>
          <p:cNvSpPr txBox="1"/>
          <p:nvPr>
            <p:ph type="body" idx="1"/>
          </p:nvPr>
        </p:nvSpPr>
        <p:spPr>
          <a:prstGeom prst="rect">
            <a:avLst/>
          </a:prstGeom>
        </p:spPr>
        <p:txBody>
          <a:bodyPr/>
          <a:lstStyle/>
          <a:p>
            <a:pPr marL="512063" indent="-512063" defTabSz="1755647">
              <a:spcBef>
                <a:spcPts val="1900"/>
              </a:spcBef>
              <a:defRPr sz="5760"/>
            </a:pPr>
            <a:r>
              <a:t>Top-level OpenStack Foundation project</a:t>
            </a:r>
          </a:p>
          <a:p>
            <a:pPr marL="512063" indent="-512063" defTabSz="1755647">
              <a:spcBef>
                <a:spcPts val="1900"/>
              </a:spcBef>
              <a:defRPr sz="5760"/>
            </a:pPr>
            <a:r>
              <a:t>Software stack providing high performance, low latency, and high availability for Edge Cloud applications</a:t>
            </a:r>
          </a:p>
          <a:p>
            <a:pPr marL="512063" indent="-512063" defTabSz="1755647">
              <a:spcBef>
                <a:spcPts val="1900"/>
              </a:spcBef>
              <a:defRPr sz="5760"/>
            </a:pPr>
            <a:r>
              <a:t>Frequent releases</a:t>
            </a:r>
          </a:p>
          <a:p>
            <a:pPr lvl="1" marL="950975" indent="-512063" defTabSz="1755647">
              <a:spcBef>
                <a:spcPts val="1900"/>
              </a:spcBef>
              <a:defRPr sz="5760">
                <a:latin typeface="Roboto"/>
                <a:ea typeface="Roboto"/>
                <a:cs typeface="Roboto"/>
                <a:sym typeface="Roboto"/>
              </a:defRPr>
            </a:pPr>
            <a:r>
              <a:rPr u="sng">
                <a:solidFill>
                  <a:srgbClr val="0000FF"/>
                </a:solidFill>
                <a:uFill>
                  <a:solidFill>
                    <a:srgbClr val="0000FF"/>
                  </a:solidFill>
                </a:uFill>
                <a:hlinkClick r:id="rId2" invalidUrl="" action="" tgtFrame="" tooltip="" history="1" highlightClick="0" endSnd="0"/>
              </a:rPr>
              <a:t>https://git.starlingx.io/</a:t>
            </a:r>
            <a:r>
              <a:t> </a:t>
            </a:r>
          </a:p>
          <a:p>
            <a:pPr lvl="1" marL="950975" indent="-512063" defTabSz="1755647">
              <a:spcBef>
                <a:spcPts val="1900"/>
              </a:spcBef>
              <a:defRPr sz="5760">
                <a:latin typeface="Roboto"/>
                <a:ea typeface="Roboto"/>
                <a:cs typeface="Roboto"/>
                <a:sym typeface="Roboto"/>
              </a:defRPr>
            </a:pPr>
            <a:r>
              <a:rPr u="sng">
                <a:solidFill>
                  <a:srgbClr val="0000FF"/>
                </a:solidFill>
                <a:uFill>
                  <a:solidFill>
                    <a:srgbClr val="0000FF"/>
                  </a:solidFill>
                </a:uFill>
                <a:hlinkClick r:id="rId3" invalidUrl="" action="" tgtFrame="" tooltip="" history="1" highlightClick="0" endSnd="0"/>
              </a:rPr>
              <a:t>http://mirror.starlingx.cengn.ca/mirror/starlingx/release/</a:t>
            </a:r>
            <a:r>
              <a:t> </a:t>
            </a:r>
          </a:p>
          <a:p>
            <a:pPr marL="512063" indent="-512063" defTabSz="1755647">
              <a:spcBef>
                <a:spcPts val="1900"/>
              </a:spcBef>
              <a:defRPr sz="5760"/>
            </a:pPr>
            <a:r>
              <a:t>Growing community</a:t>
            </a:r>
          </a:p>
          <a:p>
            <a:pPr lvl="1" marL="950975" indent="-512063" defTabSz="1755647">
              <a:spcBef>
                <a:spcPts val="1900"/>
              </a:spcBef>
              <a:defRPr sz="5760">
                <a:latin typeface="Roboto"/>
                <a:ea typeface="Roboto"/>
                <a:cs typeface="Roboto"/>
                <a:sym typeface="Roboto"/>
              </a:defRPr>
            </a:pPr>
            <a:r>
              <a:t>Inviting users, operators and developers to try out the software and participate in the community</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723" name="Rectangle 48"/>
          <p:cNvGrpSpPr/>
          <p:nvPr/>
        </p:nvGrpSpPr>
        <p:grpSpPr>
          <a:xfrm>
            <a:off x="5074973" y="11172924"/>
            <a:ext cx="8897057" cy="1511197"/>
            <a:chOff x="0" y="0"/>
            <a:chExt cx="8897056" cy="1511195"/>
          </a:xfrm>
        </p:grpSpPr>
        <p:sp>
          <p:nvSpPr>
            <p:cNvPr id="721" name="Rectangle"/>
            <p:cNvSpPr/>
            <p:nvPr/>
          </p:nvSpPr>
          <p:spPr>
            <a:xfrm>
              <a:off x="-1" y="-1"/>
              <a:ext cx="8897058" cy="1511197"/>
            </a:xfrm>
            <a:prstGeom prst="rect">
              <a:avLst/>
            </a:prstGeom>
            <a:solidFill>
              <a:srgbClr val="A6A6A6"/>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1219215">
                <a:lnSpc>
                  <a:spcPct val="100000"/>
                </a:lnSpc>
                <a:spcBef>
                  <a:spcPts val="0"/>
                </a:spcBef>
                <a:defRPr>
                  <a:latin typeface="+mn-lt"/>
                  <a:ea typeface="+mn-ea"/>
                  <a:cs typeface="+mn-cs"/>
                  <a:sym typeface="Calibri"/>
                </a:defRPr>
              </a:pPr>
            </a:p>
          </p:txBody>
        </p:sp>
        <p:sp>
          <p:nvSpPr>
            <p:cNvPr id="722" name="Host OS"/>
            <p:cNvSpPr txBox="1"/>
            <p:nvPr/>
          </p:nvSpPr>
          <p:spPr>
            <a:xfrm>
              <a:off x="-1" y="-1"/>
              <a:ext cx="8897058" cy="5613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defTabSz="1219215">
                <a:lnSpc>
                  <a:spcPct val="100000"/>
                </a:lnSpc>
                <a:spcBef>
                  <a:spcPts val="0"/>
                </a:spcBef>
                <a:defRPr b="0" cap="none" sz="3200">
                  <a:solidFill>
                    <a:srgbClr val="000000"/>
                  </a:solidFill>
                  <a:latin typeface="+mn-lt"/>
                  <a:ea typeface="+mn-ea"/>
                  <a:cs typeface="+mn-cs"/>
                  <a:sym typeface="Calibri"/>
                </a:defRPr>
              </a:lvl1pPr>
            </a:lstStyle>
            <a:p>
              <a:pPr/>
              <a:r>
                <a:t>Host OS</a:t>
              </a:r>
            </a:p>
          </p:txBody>
        </p:sp>
      </p:grpSp>
      <p:grpSp>
        <p:nvGrpSpPr>
          <p:cNvPr id="726" name="Rectangle 50"/>
          <p:cNvGrpSpPr/>
          <p:nvPr/>
        </p:nvGrpSpPr>
        <p:grpSpPr>
          <a:xfrm>
            <a:off x="5074968" y="5568491"/>
            <a:ext cx="9000022" cy="2902638"/>
            <a:chOff x="0" y="0"/>
            <a:chExt cx="9000021" cy="2902636"/>
          </a:xfrm>
        </p:grpSpPr>
        <p:sp>
          <p:nvSpPr>
            <p:cNvPr id="724" name="Rectangle"/>
            <p:cNvSpPr/>
            <p:nvPr/>
          </p:nvSpPr>
          <p:spPr>
            <a:xfrm>
              <a:off x="-1" y="0"/>
              <a:ext cx="9000023" cy="2902637"/>
            </a:xfrm>
            <a:prstGeom prst="rect">
              <a:avLst/>
            </a:prstGeom>
            <a:solidFill>
              <a:srgbClr val="00B0F0"/>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1219215">
                <a:lnSpc>
                  <a:spcPct val="100000"/>
                </a:lnSpc>
                <a:spcBef>
                  <a:spcPts val="0"/>
                </a:spcBef>
                <a:defRPr>
                  <a:latin typeface="+mn-lt"/>
                  <a:ea typeface="+mn-ea"/>
                  <a:cs typeface="+mn-cs"/>
                  <a:sym typeface="Calibri"/>
                </a:defRPr>
              </a:pPr>
            </a:p>
          </p:txBody>
        </p:sp>
        <p:sp>
          <p:nvSpPr>
            <p:cNvPr id="725" name="Kubernetes Worker (kubelet)"/>
            <p:cNvSpPr txBox="1"/>
            <p:nvPr/>
          </p:nvSpPr>
          <p:spPr>
            <a:xfrm>
              <a:off x="-1" y="0"/>
              <a:ext cx="9000023" cy="5613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defTabSz="1219215">
                <a:lnSpc>
                  <a:spcPct val="100000"/>
                </a:lnSpc>
                <a:spcBef>
                  <a:spcPts val="0"/>
                </a:spcBef>
                <a:defRPr b="0" cap="none" sz="3200">
                  <a:latin typeface="+mn-lt"/>
                  <a:ea typeface="+mn-ea"/>
                  <a:cs typeface="+mn-cs"/>
                  <a:sym typeface="Calibri"/>
                </a:defRPr>
              </a:lvl1pPr>
            </a:lstStyle>
            <a:p>
              <a:pPr/>
              <a:r>
                <a:t>Kubernetes Worker (kubelet)</a:t>
              </a:r>
            </a:p>
          </p:txBody>
        </p:sp>
      </p:grpSp>
      <p:grpSp>
        <p:nvGrpSpPr>
          <p:cNvPr id="729" name="Rectangle 49"/>
          <p:cNvGrpSpPr/>
          <p:nvPr/>
        </p:nvGrpSpPr>
        <p:grpSpPr>
          <a:xfrm>
            <a:off x="5074970" y="8828347"/>
            <a:ext cx="8897057" cy="1344121"/>
            <a:chOff x="0" y="0"/>
            <a:chExt cx="8897056" cy="1344119"/>
          </a:xfrm>
        </p:grpSpPr>
        <p:sp>
          <p:nvSpPr>
            <p:cNvPr id="727" name="Rectangle"/>
            <p:cNvSpPr/>
            <p:nvPr/>
          </p:nvSpPr>
          <p:spPr>
            <a:xfrm>
              <a:off x="-1" y="0"/>
              <a:ext cx="8897058" cy="1344120"/>
            </a:xfrm>
            <a:prstGeom prst="rect">
              <a:avLst/>
            </a:prstGeom>
            <a:solidFill>
              <a:srgbClr val="00B0F0"/>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1219215">
                <a:lnSpc>
                  <a:spcPct val="100000"/>
                </a:lnSpc>
                <a:spcBef>
                  <a:spcPts val="0"/>
                </a:spcBef>
                <a:defRPr>
                  <a:latin typeface="+mn-lt"/>
                  <a:ea typeface="+mn-ea"/>
                  <a:cs typeface="+mn-cs"/>
                  <a:sym typeface="Calibri"/>
                </a:defRPr>
              </a:pPr>
            </a:p>
          </p:txBody>
        </p:sp>
        <p:sp>
          <p:nvSpPr>
            <p:cNvPr id="728" name="Runtime"/>
            <p:cNvSpPr txBox="1"/>
            <p:nvPr/>
          </p:nvSpPr>
          <p:spPr>
            <a:xfrm>
              <a:off x="-1" y="0"/>
              <a:ext cx="8897058" cy="5613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defTabSz="1219215">
                <a:lnSpc>
                  <a:spcPct val="100000"/>
                </a:lnSpc>
                <a:spcBef>
                  <a:spcPts val="0"/>
                </a:spcBef>
                <a:defRPr b="0" cap="none" sz="3200">
                  <a:latin typeface="+mn-lt"/>
                  <a:ea typeface="+mn-ea"/>
                  <a:cs typeface="+mn-cs"/>
                  <a:sym typeface="Calibri"/>
                </a:defRPr>
              </a:lvl1pPr>
            </a:lstStyle>
            <a:p>
              <a:pPr/>
              <a:r>
                <a:t>Runtime</a:t>
              </a:r>
            </a:p>
          </p:txBody>
        </p:sp>
      </p:grpSp>
      <p:sp>
        <p:nvSpPr>
          <p:cNvPr id="730" name="Rectangle 51"/>
          <p:cNvSpPr/>
          <p:nvPr/>
        </p:nvSpPr>
        <p:spPr>
          <a:xfrm>
            <a:off x="15954015" y="7350151"/>
            <a:ext cx="3665333" cy="1675076"/>
          </a:xfrm>
          <a:prstGeom prst="rect">
            <a:avLst/>
          </a:prstGeom>
          <a:solidFill>
            <a:srgbClr val="A6A6A6"/>
          </a:solidFill>
          <a:ln w="12700">
            <a:miter lim="400000"/>
          </a:ln>
          <a:effectLst>
            <a:outerShdw sx="100000" sy="100000" kx="0" ky="0" algn="b" rotWithShape="0" blurRad="63500" dist="19050" dir="5400000">
              <a:srgbClr val="000000">
                <a:alpha val="63000"/>
              </a:srgbClr>
            </a:outerShdw>
          </a:effectLst>
        </p:spPr>
        <p:txBody>
          <a:bodyPr lIns="91436" tIns="91436" rIns="91436" bIns="91436"/>
          <a:lstStyle/>
          <a:p>
            <a:pPr algn="ctr" defTabSz="1219215">
              <a:lnSpc>
                <a:spcPct val="100000"/>
              </a:lnSpc>
              <a:spcBef>
                <a:spcPts val="0"/>
              </a:spcBef>
              <a:defRPr b="0" cap="none" sz="2400">
                <a:solidFill>
                  <a:srgbClr val="342071"/>
                </a:solidFill>
                <a:latin typeface="+mn-lt"/>
                <a:ea typeface="+mn-ea"/>
                <a:cs typeface="+mn-cs"/>
                <a:sym typeface="Calibri"/>
              </a:defRPr>
            </a:pPr>
          </a:p>
        </p:txBody>
      </p:sp>
      <p:sp>
        <p:nvSpPr>
          <p:cNvPr id="731" name="Rectangle 52"/>
          <p:cNvSpPr/>
          <p:nvPr/>
        </p:nvSpPr>
        <p:spPr>
          <a:xfrm>
            <a:off x="15600605" y="7776896"/>
            <a:ext cx="3665333" cy="1675076"/>
          </a:xfrm>
          <a:prstGeom prst="rect">
            <a:avLst/>
          </a:prstGeom>
          <a:solidFill>
            <a:srgbClr val="A6A6A6"/>
          </a:solidFill>
          <a:ln w="12700">
            <a:miter lim="400000"/>
          </a:ln>
          <a:effectLst>
            <a:outerShdw sx="100000" sy="100000" kx="0" ky="0" algn="b" rotWithShape="0" blurRad="63500" dist="19050" dir="5400000">
              <a:srgbClr val="000000">
                <a:alpha val="63000"/>
              </a:srgbClr>
            </a:outerShdw>
          </a:effectLst>
        </p:spPr>
        <p:txBody>
          <a:bodyPr lIns="91436" tIns="91436" rIns="91436" bIns="91436"/>
          <a:lstStyle/>
          <a:p>
            <a:pPr algn="ctr" defTabSz="1219215">
              <a:lnSpc>
                <a:spcPct val="100000"/>
              </a:lnSpc>
              <a:spcBef>
                <a:spcPts val="0"/>
              </a:spcBef>
              <a:defRPr b="0" cap="none" sz="2400">
                <a:solidFill>
                  <a:srgbClr val="342071"/>
                </a:solidFill>
                <a:latin typeface="+mn-lt"/>
                <a:ea typeface="+mn-ea"/>
                <a:cs typeface="+mn-cs"/>
                <a:sym typeface="Calibri"/>
              </a:defRPr>
            </a:pPr>
          </a:p>
        </p:txBody>
      </p:sp>
      <p:sp>
        <p:nvSpPr>
          <p:cNvPr id="732" name="Rectangle 53"/>
          <p:cNvSpPr/>
          <p:nvPr/>
        </p:nvSpPr>
        <p:spPr>
          <a:xfrm>
            <a:off x="15202647" y="8203644"/>
            <a:ext cx="3665333" cy="1675076"/>
          </a:xfrm>
          <a:prstGeom prst="rect">
            <a:avLst/>
          </a:prstGeom>
          <a:solidFill>
            <a:srgbClr val="A6A6A6"/>
          </a:solidFill>
          <a:ln w="12700">
            <a:miter lim="400000"/>
          </a:ln>
          <a:effectLst>
            <a:outerShdw sx="100000" sy="100000" kx="0" ky="0" algn="b" rotWithShape="0" blurRad="63500" dist="19050" dir="5400000">
              <a:srgbClr val="000000">
                <a:alpha val="63000"/>
              </a:srgbClr>
            </a:outerShdw>
          </a:effectLst>
        </p:spPr>
        <p:txBody>
          <a:bodyPr lIns="91436" tIns="91436" rIns="91436" bIns="91436"/>
          <a:lstStyle/>
          <a:p>
            <a:pPr algn="ctr" defTabSz="1219215">
              <a:lnSpc>
                <a:spcPct val="100000"/>
              </a:lnSpc>
              <a:spcBef>
                <a:spcPts val="0"/>
              </a:spcBef>
              <a:defRPr b="0" cap="none" sz="2400">
                <a:solidFill>
                  <a:srgbClr val="342071"/>
                </a:solidFill>
                <a:latin typeface="+mn-lt"/>
                <a:ea typeface="+mn-ea"/>
                <a:cs typeface="+mn-cs"/>
                <a:sym typeface="Calibri"/>
              </a:defRPr>
            </a:pPr>
          </a:p>
        </p:txBody>
      </p:sp>
      <p:grpSp>
        <p:nvGrpSpPr>
          <p:cNvPr id="735" name="Rectangle 54"/>
          <p:cNvGrpSpPr/>
          <p:nvPr/>
        </p:nvGrpSpPr>
        <p:grpSpPr>
          <a:xfrm>
            <a:off x="14858496" y="8630390"/>
            <a:ext cx="3665333" cy="1675077"/>
            <a:chOff x="0" y="0"/>
            <a:chExt cx="3665332" cy="1675075"/>
          </a:xfrm>
        </p:grpSpPr>
        <p:sp>
          <p:nvSpPr>
            <p:cNvPr id="733" name="Rectangle"/>
            <p:cNvSpPr/>
            <p:nvPr/>
          </p:nvSpPr>
          <p:spPr>
            <a:xfrm>
              <a:off x="-1" y="-1"/>
              <a:ext cx="3665334" cy="1675077"/>
            </a:xfrm>
            <a:prstGeom prst="rect">
              <a:avLst/>
            </a:prstGeom>
            <a:solidFill>
              <a:srgbClr val="A6A6A6"/>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1219215">
                <a:lnSpc>
                  <a:spcPct val="100000"/>
                </a:lnSpc>
                <a:spcBef>
                  <a:spcPts val="0"/>
                </a:spcBef>
                <a:defRPr>
                  <a:latin typeface="+mn-lt"/>
                  <a:ea typeface="+mn-ea"/>
                  <a:cs typeface="+mn-cs"/>
                  <a:sym typeface="Calibri"/>
                </a:defRPr>
              </a:pPr>
            </a:p>
          </p:txBody>
        </p:sp>
        <p:sp>
          <p:nvSpPr>
            <p:cNvPr id="734" name="App/Service…"/>
            <p:cNvSpPr txBox="1"/>
            <p:nvPr/>
          </p:nvSpPr>
          <p:spPr>
            <a:xfrm>
              <a:off x="-1" y="207617"/>
              <a:ext cx="3665334" cy="11582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defTabSz="1219215">
                <a:lnSpc>
                  <a:spcPct val="100000"/>
                </a:lnSpc>
                <a:spcBef>
                  <a:spcPts val="0"/>
                </a:spcBef>
                <a:defRPr b="0" cap="none" sz="3600">
                  <a:solidFill>
                    <a:srgbClr val="000000"/>
                  </a:solidFill>
                  <a:latin typeface="Roboto Medium"/>
                  <a:ea typeface="Roboto Medium"/>
                  <a:cs typeface="Roboto Medium"/>
                  <a:sym typeface="Roboto Medium"/>
                </a:defRPr>
              </a:pPr>
              <a:r>
                <a:t>App/Service</a:t>
              </a:r>
              <a:endParaRPr>
                <a:solidFill>
                  <a:srgbClr val="FFFFFF"/>
                </a:solidFill>
              </a:endParaRPr>
            </a:p>
            <a:p>
              <a:pPr algn="ctr" defTabSz="1219215">
                <a:lnSpc>
                  <a:spcPct val="100000"/>
                </a:lnSpc>
                <a:spcBef>
                  <a:spcPts val="0"/>
                </a:spcBef>
                <a:defRPr b="0" cap="none" sz="3600">
                  <a:solidFill>
                    <a:srgbClr val="000000"/>
                  </a:solidFill>
                  <a:latin typeface="Roboto Medium"/>
                  <a:ea typeface="Roboto Medium"/>
                  <a:cs typeface="Roboto Medium"/>
                  <a:sym typeface="Roboto Medium"/>
                </a:defRPr>
              </a:pPr>
              <a:r>
                <a:t>Base OS</a:t>
              </a:r>
            </a:p>
          </p:txBody>
        </p:sp>
      </p:grpSp>
      <p:sp>
        <p:nvSpPr>
          <p:cNvPr id="736" name="TextBox 55"/>
          <p:cNvSpPr txBox="1"/>
          <p:nvPr/>
        </p:nvSpPr>
        <p:spPr>
          <a:xfrm>
            <a:off x="14587881" y="6509294"/>
            <a:ext cx="5036994" cy="789941"/>
          </a:xfrm>
          <a:prstGeom prst="rect">
            <a:avLst/>
          </a:prstGeom>
          <a:ln w="25400">
            <a:miter lim="400000"/>
          </a:ln>
          <a:extLst>
            <a:ext uri="{C572A759-6A51-4108-AA02-DFA0A04FC94B}">
              <ma14:wrappingTextBoxFlag xmlns:ma14="http://schemas.microsoft.com/office/mac/drawingml/2011/main" val="1"/>
            </a:ext>
          </a:extLst>
        </p:spPr>
        <p:txBody>
          <a:bodyPr wrap="none" lIns="121920" tIns="121920" rIns="121920" bIns="121920">
            <a:spAutoFit/>
          </a:bodyPr>
          <a:lstStyle>
            <a:lvl1pPr defTabSz="1219215">
              <a:spcBef>
                <a:spcPts val="1600"/>
              </a:spcBef>
              <a:defRPr b="0" cap="none" sz="3700">
                <a:solidFill>
                  <a:srgbClr val="000000"/>
                </a:solidFill>
                <a:latin typeface="Roboto Medium"/>
                <a:ea typeface="Roboto Medium"/>
                <a:cs typeface="Roboto Medium"/>
                <a:sym typeface="Roboto Medium"/>
              </a:defRPr>
            </a:lvl1pPr>
          </a:lstStyle>
          <a:p>
            <a:pPr/>
            <a:r>
              <a:t>Application Containers</a:t>
            </a:r>
          </a:p>
        </p:txBody>
      </p:sp>
      <p:sp>
        <p:nvSpPr>
          <p:cNvPr id="737" name="TextBox 56"/>
          <p:cNvSpPr txBox="1"/>
          <p:nvPr/>
        </p:nvSpPr>
        <p:spPr>
          <a:xfrm>
            <a:off x="625965" y="6896030"/>
            <a:ext cx="3151322" cy="777241"/>
          </a:xfrm>
          <a:prstGeom prst="rect">
            <a:avLst/>
          </a:prstGeom>
          <a:ln w="25400">
            <a:miter lim="400000"/>
          </a:ln>
          <a:extLst>
            <a:ext uri="{C572A759-6A51-4108-AA02-DFA0A04FC94B}">
              <ma14:wrappingTextBoxFlag xmlns:ma14="http://schemas.microsoft.com/office/mac/drawingml/2011/main" val="1"/>
            </a:ext>
          </a:extLst>
        </p:spPr>
        <p:txBody>
          <a:bodyPr wrap="none" lIns="121920" tIns="121920" rIns="121920" bIns="121920">
            <a:spAutoFit/>
          </a:bodyPr>
          <a:lstStyle>
            <a:lvl1pPr defTabSz="1219215">
              <a:spcBef>
                <a:spcPts val="1600"/>
              </a:spcBef>
              <a:defRPr b="0" cap="none" sz="3600">
                <a:solidFill>
                  <a:srgbClr val="000000"/>
                </a:solidFill>
                <a:latin typeface="Roboto Medium"/>
                <a:ea typeface="Roboto Medium"/>
                <a:cs typeface="Roboto Medium"/>
                <a:sym typeface="Roboto Medium"/>
              </a:defRPr>
            </a:lvl1pPr>
          </a:lstStyle>
          <a:p>
            <a:pPr/>
            <a:r>
              <a:t>Worker Nodes</a:t>
            </a:r>
          </a:p>
        </p:txBody>
      </p:sp>
      <p:sp>
        <p:nvSpPr>
          <p:cNvPr id="738" name="TextBox 57"/>
          <p:cNvSpPr txBox="1"/>
          <p:nvPr/>
        </p:nvSpPr>
        <p:spPr>
          <a:xfrm>
            <a:off x="625965" y="3698375"/>
            <a:ext cx="3321345" cy="777241"/>
          </a:xfrm>
          <a:prstGeom prst="rect">
            <a:avLst/>
          </a:prstGeom>
          <a:ln w="25400">
            <a:miter lim="400000"/>
          </a:ln>
          <a:extLst>
            <a:ext uri="{C572A759-6A51-4108-AA02-DFA0A04FC94B}">
              <ma14:wrappingTextBoxFlag xmlns:ma14="http://schemas.microsoft.com/office/mac/drawingml/2011/main" val="1"/>
            </a:ext>
          </a:extLst>
        </p:spPr>
        <p:txBody>
          <a:bodyPr lIns="121920" tIns="121920" rIns="121920" bIns="121920">
            <a:spAutoFit/>
          </a:bodyPr>
          <a:lstStyle>
            <a:lvl1pPr defTabSz="1219215">
              <a:spcBef>
                <a:spcPts val="1600"/>
              </a:spcBef>
              <a:defRPr b="0" cap="none" sz="3600">
                <a:solidFill>
                  <a:srgbClr val="000000"/>
                </a:solidFill>
                <a:latin typeface="Roboto Medium"/>
                <a:ea typeface="Roboto Medium"/>
                <a:cs typeface="Roboto Medium"/>
                <a:sym typeface="Roboto Medium"/>
              </a:defRPr>
            </a:lvl1pPr>
          </a:lstStyle>
          <a:p>
            <a:pPr/>
            <a:r>
              <a:t>Control Plane</a:t>
            </a:r>
          </a:p>
        </p:txBody>
      </p:sp>
      <p:grpSp>
        <p:nvGrpSpPr>
          <p:cNvPr id="741" name="Rectangle 58"/>
          <p:cNvGrpSpPr/>
          <p:nvPr/>
        </p:nvGrpSpPr>
        <p:grpSpPr>
          <a:xfrm>
            <a:off x="5074968" y="2358110"/>
            <a:ext cx="8897061" cy="2710510"/>
            <a:chOff x="0" y="0"/>
            <a:chExt cx="8897059" cy="2710508"/>
          </a:xfrm>
        </p:grpSpPr>
        <p:sp>
          <p:nvSpPr>
            <p:cNvPr id="739" name="Rectangle"/>
            <p:cNvSpPr/>
            <p:nvPr/>
          </p:nvSpPr>
          <p:spPr>
            <a:xfrm>
              <a:off x="-1" y="0"/>
              <a:ext cx="8897061" cy="2710509"/>
            </a:xfrm>
            <a:prstGeom prst="rect">
              <a:avLst/>
            </a:prstGeom>
            <a:solidFill>
              <a:srgbClr val="00B0F0"/>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1219215">
                <a:lnSpc>
                  <a:spcPct val="100000"/>
                </a:lnSpc>
                <a:spcBef>
                  <a:spcPts val="0"/>
                </a:spcBef>
                <a:defRPr>
                  <a:latin typeface="+mn-lt"/>
                  <a:ea typeface="+mn-ea"/>
                  <a:cs typeface="+mn-cs"/>
                  <a:sym typeface="Calibri"/>
                </a:defRPr>
              </a:pPr>
            </a:p>
          </p:txBody>
        </p:sp>
        <p:sp>
          <p:nvSpPr>
            <p:cNvPr id="740" name="Kubernetes Master"/>
            <p:cNvSpPr txBox="1"/>
            <p:nvPr/>
          </p:nvSpPr>
          <p:spPr>
            <a:xfrm>
              <a:off x="-1" y="0"/>
              <a:ext cx="8897061" cy="5613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defTabSz="1219215">
                <a:lnSpc>
                  <a:spcPct val="100000"/>
                </a:lnSpc>
                <a:spcBef>
                  <a:spcPts val="0"/>
                </a:spcBef>
                <a:defRPr b="0" cap="none" sz="3200">
                  <a:latin typeface="+mn-lt"/>
                  <a:ea typeface="+mn-ea"/>
                  <a:cs typeface="+mn-cs"/>
                  <a:sym typeface="Calibri"/>
                </a:defRPr>
              </a:lvl1pPr>
            </a:lstStyle>
            <a:p>
              <a:pPr/>
              <a:r>
                <a:t>Kubernetes Master</a:t>
              </a:r>
            </a:p>
          </p:txBody>
        </p:sp>
      </p:grpSp>
      <p:sp>
        <p:nvSpPr>
          <p:cNvPr id="742" name="Straight Arrow Connector 59"/>
          <p:cNvSpPr/>
          <p:nvPr/>
        </p:nvSpPr>
        <p:spPr>
          <a:xfrm flipH="1">
            <a:off x="9574979" y="5169310"/>
            <a:ext cx="36100" cy="399182"/>
          </a:xfrm>
          <a:prstGeom prst="line">
            <a:avLst/>
          </a:prstGeom>
          <a:ln w="12700">
            <a:solidFill>
              <a:srgbClr val="685BE6"/>
            </a:solidFill>
            <a:tailEnd type="triangle"/>
          </a:ln>
        </p:spPr>
        <p:txBody>
          <a:bodyPr lIns="45718" tIns="45718" rIns="45718" bIns="45718"/>
          <a:lstStyle/>
          <a:p>
            <a:pPr>
              <a:defRPr>
                <a:latin typeface="+mn-lt"/>
                <a:ea typeface="+mn-ea"/>
                <a:cs typeface="+mn-cs"/>
                <a:sym typeface="Calibri"/>
              </a:defRPr>
            </a:pPr>
          </a:p>
        </p:txBody>
      </p:sp>
      <p:sp>
        <p:nvSpPr>
          <p:cNvPr id="743" name="Straight Arrow Connector 60"/>
          <p:cNvSpPr/>
          <p:nvPr/>
        </p:nvSpPr>
        <p:spPr>
          <a:xfrm>
            <a:off x="9523499" y="8348356"/>
            <a:ext cx="1" cy="479993"/>
          </a:xfrm>
          <a:prstGeom prst="line">
            <a:avLst/>
          </a:prstGeom>
          <a:ln w="12700">
            <a:solidFill>
              <a:srgbClr val="685BE6"/>
            </a:solidFill>
            <a:headEnd type="triangle"/>
            <a:tailEnd type="triangle"/>
          </a:ln>
        </p:spPr>
        <p:txBody>
          <a:bodyPr lIns="45718" tIns="45718" rIns="45718" bIns="45718"/>
          <a:lstStyle/>
          <a:p>
            <a:pPr>
              <a:defRPr>
                <a:latin typeface="+mn-lt"/>
                <a:ea typeface="+mn-ea"/>
                <a:cs typeface="+mn-cs"/>
                <a:sym typeface="Calibri"/>
              </a:defRPr>
            </a:pPr>
          </a:p>
        </p:txBody>
      </p:sp>
      <p:sp>
        <p:nvSpPr>
          <p:cNvPr id="744" name="Straight Arrow Connector 61"/>
          <p:cNvSpPr/>
          <p:nvPr/>
        </p:nvSpPr>
        <p:spPr>
          <a:xfrm>
            <a:off x="13972027" y="9500407"/>
            <a:ext cx="906366" cy="1"/>
          </a:xfrm>
          <a:prstGeom prst="line">
            <a:avLst/>
          </a:prstGeom>
          <a:ln w="50800">
            <a:solidFill>
              <a:srgbClr val="000000"/>
            </a:solidFill>
            <a:headEnd type="triangle"/>
            <a:tailEnd type="triangle"/>
          </a:ln>
        </p:spPr>
        <p:txBody>
          <a:bodyPr lIns="45718" tIns="45718" rIns="45718" bIns="45718"/>
          <a:lstStyle/>
          <a:p>
            <a:pPr>
              <a:defRPr>
                <a:latin typeface="+mn-lt"/>
                <a:ea typeface="+mn-ea"/>
                <a:cs typeface="+mn-cs"/>
                <a:sym typeface="Calibri"/>
              </a:defRPr>
            </a:pPr>
          </a:p>
        </p:txBody>
      </p:sp>
      <p:sp>
        <p:nvSpPr>
          <p:cNvPr id="745" name="TextBox 62"/>
          <p:cNvSpPr txBox="1"/>
          <p:nvPr/>
        </p:nvSpPr>
        <p:spPr>
          <a:xfrm>
            <a:off x="625965" y="11226928"/>
            <a:ext cx="3717241" cy="777241"/>
          </a:xfrm>
          <a:prstGeom prst="rect">
            <a:avLst/>
          </a:prstGeom>
          <a:ln w="25400">
            <a:miter lim="400000"/>
          </a:ln>
          <a:extLst>
            <a:ext uri="{C572A759-6A51-4108-AA02-DFA0A04FC94B}">
              <ma14:wrappingTextBoxFlag xmlns:ma14="http://schemas.microsoft.com/office/mac/drawingml/2011/main" val="1"/>
            </a:ext>
          </a:extLst>
        </p:spPr>
        <p:txBody>
          <a:bodyPr wrap="none" lIns="121920" tIns="121920" rIns="121920" bIns="121920">
            <a:spAutoFit/>
          </a:bodyPr>
          <a:lstStyle/>
          <a:p>
            <a:pPr defTabSz="1219215">
              <a:spcBef>
                <a:spcPts val="1600"/>
              </a:spcBef>
              <a:defRPr b="0" cap="none" sz="3600">
                <a:solidFill>
                  <a:srgbClr val="000000"/>
                </a:solidFill>
                <a:latin typeface="Roboto Medium"/>
                <a:ea typeface="Roboto Medium"/>
                <a:cs typeface="Roboto Medium"/>
                <a:sym typeface="Roboto Medium"/>
              </a:defRPr>
            </a:pPr>
            <a:r>
              <a:t>Host</a:t>
            </a:r>
            <a:r>
              <a:rPr>
                <a:solidFill>
                  <a:srgbClr val="FFFFFF"/>
                </a:solidFill>
              </a:rPr>
              <a:t> </a:t>
            </a:r>
            <a:r>
              <a:t>Abstraction</a:t>
            </a:r>
          </a:p>
        </p:txBody>
      </p:sp>
      <p:sp>
        <p:nvSpPr>
          <p:cNvPr id="746" name="Straight Connector 63"/>
          <p:cNvSpPr/>
          <p:nvPr/>
        </p:nvSpPr>
        <p:spPr>
          <a:xfrm>
            <a:off x="2384624" y="5289970"/>
            <a:ext cx="20597209" cy="7933"/>
          </a:xfrm>
          <a:prstGeom prst="line">
            <a:avLst/>
          </a:prstGeom>
          <a:solidFill>
            <a:schemeClr val="accent2"/>
          </a:solidFill>
          <a:ln w="12700">
            <a:solidFill>
              <a:srgbClr val="685BE6"/>
            </a:solidFill>
            <a:prstDash val="sysDash"/>
          </a:ln>
        </p:spPr>
        <p:txBody>
          <a:bodyPr lIns="45718" tIns="45718" rIns="45718" bIns="45718"/>
          <a:lstStyle/>
          <a:p>
            <a:pPr>
              <a:defRPr>
                <a:latin typeface="+mn-lt"/>
                <a:ea typeface="+mn-ea"/>
                <a:cs typeface="+mn-cs"/>
                <a:sym typeface="Calibri"/>
              </a:defRPr>
            </a:pPr>
          </a:p>
        </p:txBody>
      </p:sp>
      <p:sp>
        <p:nvSpPr>
          <p:cNvPr id="747" name="Straight Connector 64"/>
          <p:cNvSpPr/>
          <p:nvPr/>
        </p:nvSpPr>
        <p:spPr>
          <a:xfrm>
            <a:off x="2384624" y="10815707"/>
            <a:ext cx="20758586" cy="1"/>
          </a:xfrm>
          <a:prstGeom prst="line">
            <a:avLst/>
          </a:prstGeom>
          <a:solidFill>
            <a:schemeClr val="accent2"/>
          </a:solidFill>
          <a:ln w="12700">
            <a:solidFill>
              <a:srgbClr val="685BE6"/>
            </a:solidFill>
            <a:prstDash val="sysDash"/>
          </a:ln>
        </p:spPr>
        <p:txBody>
          <a:bodyPr lIns="45718" tIns="45718" rIns="45718" bIns="45718"/>
          <a:lstStyle/>
          <a:p>
            <a:pPr>
              <a:defRPr>
                <a:latin typeface="+mn-lt"/>
                <a:ea typeface="+mn-ea"/>
                <a:cs typeface="+mn-cs"/>
                <a:sym typeface="Calibri"/>
              </a:defRPr>
            </a:pPr>
          </a:p>
        </p:txBody>
      </p:sp>
      <p:grpSp>
        <p:nvGrpSpPr>
          <p:cNvPr id="750" name="Rectangle 67"/>
          <p:cNvGrpSpPr/>
          <p:nvPr/>
        </p:nvGrpSpPr>
        <p:grpSpPr>
          <a:xfrm>
            <a:off x="5250125" y="6259395"/>
            <a:ext cx="8466699" cy="658609"/>
            <a:chOff x="0" y="0"/>
            <a:chExt cx="8466698" cy="658608"/>
          </a:xfrm>
        </p:grpSpPr>
        <p:sp>
          <p:nvSpPr>
            <p:cNvPr id="748" name="Rectangle"/>
            <p:cNvSpPr/>
            <p:nvPr/>
          </p:nvSpPr>
          <p:spPr>
            <a:xfrm>
              <a:off x="0" y="-1"/>
              <a:ext cx="8466699" cy="658610"/>
            </a:xfrm>
            <a:prstGeom prst="rect">
              <a:avLst/>
            </a:prstGeom>
            <a:noFill/>
            <a:ln w="9525" cap="flat">
              <a:solidFill>
                <a:srgbClr val="FFFFFF"/>
              </a:solidFill>
              <a:prstDash val="solid"/>
              <a:round/>
            </a:ln>
            <a:effectLst/>
          </p:spPr>
          <p:txBody>
            <a:bodyPr wrap="square" lIns="91436" tIns="91436" rIns="91436" bIns="91436" numCol="1" anchor="ctr">
              <a:noAutofit/>
            </a:bodyPr>
            <a:lstStyle/>
            <a:p>
              <a:pPr defTabSz="2438430">
                <a:spcBef>
                  <a:spcPts val="1600"/>
                </a:spcBef>
              </a:pPr>
            </a:p>
          </p:txBody>
        </p:sp>
        <p:sp>
          <p:nvSpPr>
            <p:cNvPr id="749" name="CRI"/>
            <p:cNvSpPr txBox="1"/>
            <p:nvPr/>
          </p:nvSpPr>
          <p:spPr>
            <a:xfrm>
              <a:off x="0" y="105784"/>
              <a:ext cx="8466699"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defTabSz="2438430">
                <a:spcBef>
                  <a:spcPts val="1600"/>
                </a:spcBef>
                <a:defRPr b="0" cap="none" sz="2400">
                  <a:solidFill>
                    <a:srgbClr val="342071"/>
                  </a:solidFill>
                  <a:latin typeface="+mn-lt"/>
                  <a:ea typeface="+mn-ea"/>
                  <a:cs typeface="+mn-cs"/>
                  <a:sym typeface="Calibri"/>
                </a:defRPr>
              </a:lvl1pPr>
            </a:lstStyle>
            <a:p>
              <a:pPr/>
              <a:r>
                <a:t>CRI</a:t>
              </a:r>
            </a:p>
          </p:txBody>
        </p:sp>
      </p:grpSp>
      <p:grpSp>
        <p:nvGrpSpPr>
          <p:cNvPr id="753" name="Rectangle 68"/>
          <p:cNvGrpSpPr/>
          <p:nvPr/>
        </p:nvGrpSpPr>
        <p:grpSpPr>
          <a:xfrm>
            <a:off x="5238215" y="6981394"/>
            <a:ext cx="8478609" cy="658606"/>
            <a:chOff x="0" y="0"/>
            <a:chExt cx="8478608" cy="658605"/>
          </a:xfrm>
        </p:grpSpPr>
        <p:sp>
          <p:nvSpPr>
            <p:cNvPr id="751" name="Rectangle"/>
            <p:cNvSpPr/>
            <p:nvPr/>
          </p:nvSpPr>
          <p:spPr>
            <a:xfrm>
              <a:off x="-1" y="-1"/>
              <a:ext cx="8478610" cy="658607"/>
            </a:xfrm>
            <a:prstGeom prst="rect">
              <a:avLst/>
            </a:prstGeom>
            <a:noFill/>
            <a:ln w="9525" cap="flat">
              <a:solidFill>
                <a:srgbClr val="FFFFFF"/>
              </a:solidFill>
              <a:prstDash val="solid"/>
              <a:round/>
            </a:ln>
            <a:effectLst/>
          </p:spPr>
          <p:txBody>
            <a:bodyPr wrap="square" lIns="91436" tIns="91436" rIns="91436" bIns="91436" numCol="1" anchor="ctr">
              <a:noAutofit/>
            </a:bodyPr>
            <a:lstStyle/>
            <a:p>
              <a:pPr defTabSz="2438430">
                <a:spcBef>
                  <a:spcPts val="1600"/>
                </a:spcBef>
              </a:pPr>
            </a:p>
          </p:txBody>
        </p:sp>
        <p:sp>
          <p:nvSpPr>
            <p:cNvPr id="752" name="CNI"/>
            <p:cNvSpPr txBox="1"/>
            <p:nvPr/>
          </p:nvSpPr>
          <p:spPr>
            <a:xfrm>
              <a:off x="-1" y="105782"/>
              <a:ext cx="8478610"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defTabSz="2438430">
                <a:spcBef>
                  <a:spcPts val="1600"/>
                </a:spcBef>
                <a:defRPr b="0" cap="none" sz="2400">
                  <a:solidFill>
                    <a:srgbClr val="342071"/>
                  </a:solidFill>
                  <a:latin typeface="+mn-lt"/>
                  <a:ea typeface="+mn-ea"/>
                  <a:cs typeface="+mn-cs"/>
                  <a:sym typeface="Calibri"/>
                </a:defRPr>
              </a:lvl1pPr>
            </a:lstStyle>
            <a:p>
              <a:pPr/>
              <a:r>
                <a:t>CNI</a:t>
              </a:r>
            </a:p>
          </p:txBody>
        </p:sp>
      </p:grpSp>
      <p:sp>
        <p:nvSpPr>
          <p:cNvPr id="754" name="Straight Connector 69"/>
          <p:cNvSpPr/>
          <p:nvPr/>
        </p:nvSpPr>
        <p:spPr>
          <a:xfrm>
            <a:off x="15237893" y="9451971"/>
            <a:ext cx="3095708" cy="1"/>
          </a:xfrm>
          <a:prstGeom prst="line">
            <a:avLst/>
          </a:prstGeom>
          <a:solidFill>
            <a:srgbClr val="FFFFFF"/>
          </a:solidFill>
          <a:ln w="12700">
            <a:solidFill>
              <a:srgbClr val="090909"/>
            </a:solidFill>
            <a:prstDash val="dash"/>
          </a:ln>
        </p:spPr>
        <p:txBody>
          <a:bodyPr lIns="45718" tIns="45718" rIns="45718" bIns="45718"/>
          <a:lstStyle/>
          <a:p>
            <a:pPr>
              <a:defRPr>
                <a:latin typeface="+mn-lt"/>
                <a:ea typeface="+mn-ea"/>
                <a:cs typeface="+mn-cs"/>
                <a:sym typeface="Calibri"/>
              </a:defRPr>
            </a:pPr>
          </a:p>
        </p:txBody>
      </p:sp>
      <p:grpSp>
        <p:nvGrpSpPr>
          <p:cNvPr id="757" name="Rectangle 70"/>
          <p:cNvGrpSpPr/>
          <p:nvPr/>
        </p:nvGrpSpPr>
        <p:grpSpPr>
          <a:xfrm>
            <a:off x="6634559" y="6361843"/>
            <a:ext cx="2251604" cy="478761"/>
            <a:chOff x="0" y="0"/>
            <a:chExt cx="2251603" cy="478760"/>
          </a:xfrm>
        </p:grpSpPr>
        <p:sp>
          <p:nvSpPr>
            <p:cNvPr id="755" name="Rectangle"/>
            <p:cNvSpPr/>
            <p:nvPr/>
          </p:nvSpPr>
          <p:spPr>
            <a:xfrm>
              <a:off x="-1" y="-1"/>
              <a:ext cx="2251605" cy="478762"/>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a:latin typeface="+mn-lt"/>
                  <a:ea typeface="+mn-ea"/>
                  <a:cs typeface="+mn-cs"/>
                  <a:sym typeface="Calibri"/>
                </a:defRPr>
              </a:pPr>
            </a:p>
          </p:txBody>
        </p:sp>
        <p:sp>
          <p:nvSpPr>
            <p:cNvPr id="756" name="Docker"/>
            <p:cNvSpPr txBox="1"/>
            <p:nvPr/>
          </p:nvSpPr>
          <p:spPr>
            <a:xfrm>
              <a:off x="-1" y="15860"/>
              <a:ext cx="2251605"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Docker</a:t>
              </a:r>
            </a:p>
          </p:txBody>
        </p:sp>
      </p:grpSp>
      <p:grpSp>
        <p:nvGrpSpPr>
          <p:cNvPr id="760" name="Rectangle 71"/>
          <p:cNvGrpSpPr/>
          <p:nvPr/>
        </p:nvGrpSpPr>
        <p:grpSpPr>
          <a:xfrm>
            <a:off x="6372983" y="7092991"/>
            <a:ext cx="1593353" cy="478761"/>
            <a:chOff x="0" y="0"/>
            <a:chExt cx="1593352" cy="478760"/>
          </a:xfrm>
        </p:grpSpPr>
        <p:sp>
          <p:nvSpPr>
            <p:cNvPr id="758" name="Rectangle"/>
            <p:cNvSpPr/>
            <p:nvPr/>
          </p:nvSpPr>
          <p:spPr>
            <a:xfrm>
              <a:off x="-1" y="-1"/>
              <a:ext cx="1593354" cy="478762"/>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a:latin typeface="+mn-lt"/>
                  <a:ea typeface="+mn-ea"/>
                  <a:cs typeface="+mn-cs"/>
                  <a:sym typeface="Calibri"/>
                </a:defRPr>
              </a:pPr>
            </a:p>
          </p:txBody>
        </p:sp>
        <p:sp>
          <p:nvSpPr>
            <p:cNvPr id="759" name="Calico"/>
            <p:cNvSpPr txBox="1"/>
            <p:nvPr/>
          </p:nvSpPr>
          <p:spPr>
            <a:xfrm>
              <a:off x="-1" y="15860"/>
              <a:ext cx="1593354"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Calico</a:t>
              </a:r>
            </a:p>
          </p:txBody>
        </p:sp>
      </p:grpSp>
      <p:grpSp>
        <p:nvGrpSpPr>
          <p:cNvPr id="763" name="Rectangle 72"/>
          <p:cNvGrpSpPr/>
          <p:nvPr/>
        </p:nvGrpSpPr>
        <p:grpSpPr>
          <a:xfrm>
            <a:off x="7402323" y="9475143"/>
            <a:ext cx="1289318" cy="478761"/>
            <a:chOff x="0" y="0"/>
            <a:chExt cx="1289317" cy="478760"/>
          </a:xfrm>
        </p:grpSpPr>
        <p:sp>
          <p:nvSpPr>
            <p:cNvPr id="761" name="Rectangle"/>
            <p:cNvSpPr/>
            <p:nvPr/>
          </p:nvSpPr>
          <p:spPr>
            <a:xfrm>
              <a:off x="-1" y="-1"/>
              <a:ext cx="1289319" cy="478762"/>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b="0" cap="none" sz="2400">
                  <a:latin typeface="+mn-lt"/>
                  <a:ea typeface="+mn-ea"/>
                  <a:cs typeface="+mn-cs"/>
                  <a:sym typeface="Calibri"/>
                </a:defRPr>
              </a:pPr>
            </a:p>
          </p:txBody>
        </p:sp>
        <p:sp>
          <p:nvSpPr>
            <p:cNvPr id="762" name="runc"/>
            <p:cNvSpPr txBox="1"/>
            <p:nvPr/>
          </p:nvSpPr>
          <p:spPr>
            <a:xfrm>
              <a:off x="-1" y="15860"/>
              <a:ext cx="1289319"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runc</a:t>
              </a:r>
            </a:p>
          </p:txBody>
        </p:sp>
      </p:grpSp>
      <p:grpSp>
        <p:nvGrpSpPr>
          <p:cNvPr id="766" name="Rectangle 73"/>
          <p:cNvGrpSpPr/>
          <p:nvPr/>
        </p:nvGrpSpPr>
        <p:grpSpPr>
          <a:xfrm>
            <a:off x="8965223" y="6345439"/>
            <a:ext cx="1945629" cy="478761"/>
            <a:chOff x="0" y="0"/>
            <a:chExt cx="1945627" cy="478760"/>
          </a:xfrm>
        </p:grpSpPr>
        <p:sp>
          <p:nvSpPr>
            <p:cNvPr id="764" name="Rectangle"/>
            <p:cNvSpPr/>
            <p:nvPr/>
          </p:nvSpPr>
          <p:spPr>
            <a:xfrm>
              <a:off x="0" y="-1"/>
              <a:ext cx="1945628" cy="478762"/>
            </a:xfrm>
            <a:prstGeom prst="rect">
              <a:avLst/>
            </a:prstGeom>
            <a:solidFill>
              <a:srgbClr val="A49DF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b="0" cap="none" sz="2400">
                  <a:latin typeface="+mn-lt"/>
                  <a:ea typeface="+mn-ea"/>
                  <a:cs typeface="+mn-cs"/>
                  <a:sym typeface="Calibri"/>
                </a:defRPr>
              </a:pPr>
            </a:p>
          </p:txBody>
        </p:sp>
        <p:sp>
          <p:nvSpPr>
            <p:cNvPr id="765" name="CRI-O"/>
            <p:cNvSpPr txBox="1"/>
            <p:nvPr/>
          </p:nvSpPr>
          <p:spPr>
            <a:xfrm>
              <a:off x="0" y="15860"/>
              <a:ext cx="1945628"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CRI-O</a:t>
              </a:r>
            </a:p>
          </p:txBody>
        </p:sp>
      </p:grpSp>
      <p:grpSp>
        <p:nvGrpSpPr>
          <p:cNvPr id="769" name="Rectangle 74"/>
          <p:cNvGrpSpPr/>
          <p:nvPr/>
        </p:nvGrpSpPr>
        <p:grpSpPr>
          <a:xfrm>
            <a:off x="8070063" y="7084959"/>
            <a:ext cx="1593353" cy="478761"/>
            <a:chOff x="0" y="0"/>
            <a:chExt cx="1593352" cy="478760"/>
          </a:xfrm>
        </p:grpSpPr>
        <p:sp>
          <p:nvSpPr>
            <p:cNvPr id="767" name="Rectangle"/>
            <p:cNvSpPr/>
            <p:nvPr/>
          </p:nvSpPr>
          <p:spPr>
            <a:xfrm>
              <a:off x="-1" y="-1"/>
              <a:ext cx="1593354" cy="478762"/>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a:latin typeface="+mn-lt"/>
                  <a:ea typeface="+mn-ea"/>
                  <a:cs typeface="+mn-cs"/>
                  <a:sym typeface="Calibri"/>
                </a:defRPr>
              </a:pPr>
            </a:p>
          </p:txBody>
        </p:sp>
        <p:sp>
          <p:nvSpPr>
            <p:cNvPr id="768" name="Multus"/>
            <p:cNvSpPr txBox="1"/>
            <p:nvPr/>
          </p:nvSpPr>
          <p:spPr>
            <a:xfrm>
              <a:off x="-1" y="15860"/>
              <a:ext cx="1593354"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Multus</a:t>
              </a:r>
            </a:p>
          </p:txBody>
        </p:sp>
      </p:grpSp>
      <p:grpSp>
        <p:nvGrpSpPr>
          <p:cNvPr id="772" name="Rectangle 76"/>
          <p:cNvGrpSpPr/>
          <p:nvPr/>
        </p:nvGrpSpPr>
        <p:grpSpPr>
          <a:xfrm>
            <a:off x="5590540" y="11996966"/>
            <a:ext cx="1734068" cy="478761"/>
            <a:chOff x="0" y="0"/>
            <a:chExt cx="1734067" cy="478760"/>
          </a:xfrm>
        </p:grpSpPr>
        <p:sp>
          <p:nvSpPr>
            <p:cNvPr id="770" name="Rectangle"/>
            <p:cNvSpPr/>
            <p:nvPr/>
          </p:nvSpPr>
          <p:spPr>
            <a:xfrm>
              <a:off x="-1" y="-1"/>
              <a:ext cx="1734069" cy="478762"/>
            </a:xfrm>
            <a:prstGeom prst="rect">
              <a:avLst/>
            </a:prstGeom>
            <a:solidFill>
              <a:srgbClr val="80808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b="0" cap="none" sz="2400">
                  <a:latin typeface="+mn-lt"/>
                  <a:ea typeface="+mn-ea"/>
                  <a:cs typeface="+mn-cs"/>
                  <a:sym typeface="Calibri"/>
                </a:defRPr>
              </a:pPr>
            </a:p>
          </p:txBody>
        </p:sp>
        <p:sp>
          <p:nvSpPr>
            <p:cNvPr id="771" name="cgroups"/>
            <p:cNvSpPr txBox="1"/>
            <p:nvPr/>
          </p:nvSpPr>
          <p:spPr>
            <a:xfrm>
              <a:off x="-1" y="15860"/>
              <a:ext cx="1734069"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cgroups</a:t>
              </a:r>
            </a:p>
          </p:txBody>
        </p:sp>
      </p:grpSp>
      <p:grpSp>
        <p:nvGrpSpPr>
          <p:cNvPr id="775" name="Rectangle 77"/>
          <p:cNvGrpSpPr/>
          <p:nvPr/>
        </p:nvGrpSpPr>
        <p:grpSpPr>
          <a:xfrm>
            <a:off x="7478466" y="11996966"/>
            <a:ext cx="2280006" cy="478761"/>
            <a:chOff x="0" y="0"/>
            <a:chExt cx="2280005" cy="478760"/>
          </a:xfrm>
        </p:grpSpPr>
        <p:sp>
          <p:nvSpPr>
            <p:cNvPr id="773" name="Rectangle"/>
            <p:cNvSpPr/>
            <p:nvPr/>
          </p:nvSpPr>
          <p:spPr>
            <a:xfrm>
              <a:off x="-1" y="-1"/>
              <a:ext cx="2280007" cy="478762"/>
            </a:xfrm>
            <a:prstGeom prst="rect">
              <a:avLst/>
            </a:prstGeom>
            <a:solidFill>
              <a:srgbClr val="80808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a:latin typeface="+mn-lt"/>
                  <a:ea typeface="+mn-ea"/>
                  <a:cs typeface="+mn-cs"/>
                  <a:sym typeface="Calibri"/>
                </a:defRPr>
              </a:pPr>
            </a:p>
          </p:txBody>
        </p:sp>
        <p:sp>
          <p:nvSpPr>
            <p:cNvPr id="774" name="namespaces"/>
            <p:cNvSpPr txBox="1"/>
            <p:nvPr/>
          </p:nvSpPr>
          <p:spPr>
            <a:xfrm>
              <a:off x="-1" y="15860"/>
              <a:ext cx="2280007"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namespaces</a:t>
              </a:r>
            </a:p>
          </p:txBody>
        </p:sp>
      </p:grpSp>
      <p:grpSp>
        <p:nvGrpSpPr>
          <p:cNvPr id="778" name="Rectangle 78"/>
          <p:cNvGrpSpPr/>
          <p:nvPr/>
        </p:nvGrpSpPr>
        <p:grpSpPr>
          <a:xfrm>
            <a:off x="9911864" y="11996963"/>
            <a:ext cx="1734068" cy="478761"/>
            <a:chOff x="0" y="0"/>
            <a:chExt cx="1734067" cy="478760"/>
          </a:xfrm>
        </p:grpSpPr>
        <p:sp>
          <p:nvSpPr>
            <p:cNvPr id="776" name="Rectangle"/>
            <p:cNvSpPr/>
            <p:nvPr/>
          </p:nvSpPr>
          <p:spPr>
            <a:xfrm>
              <a:off x="-1" y="-1"/>
              <a:ext cx="1734069" cy="478762"/>
            </a:xfrm>
            <a:prstGeom prst="rect">
              <a:avLst/>
            </a:prstGeom>
            <a:solidFill>
              <a:srgbClr val="80808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b="0" cap="none" sz="2400">
                  <a:latin typeface="+mn-lt"/>
                  <a:ea typeface="+mn-ea"/>
                  <a:cs typeface="+mn-cs"/>
                  <a:sym typeface="Calibri"/>
                </a:defRPr>
              </a:pPr>
            </a:p>
          </p:txBody>
        </p:sp>
        <p:sp>
          <p:nvSpPr>
            <p:cNvPr id="777" name="overlayfs"/>
            <p:cNvSpPr txBox="1"/>
            <p:nvPr/>
          </p:nvSpPr>
          <p:spPr>
            <a:xfrm>
              <a:off x="-1" y="15860"/>
              <a:ext cx="1734069"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overlayfs</a:t>
              </a:r>
            </a:p>
          </p:txBody>
        </p:sp>
      </p:grpSp>
      <p:grpSp>
        <p:nvGrpSpPr>
          <p:cNvPr id="781" name="Rectangle 79"/>
          <p:cNvGrpSpPr/>
          <p:nvPr/>
        </p:nvGrpSpPr>
        <p:grpSpPr>
          <a:xfrm>
            <a:off x="11799323" y="11996963"/>
            <a:ext cx="1734068" cy="478761"/>
            <a:chOff x="0" y="0"/>
            <a:chExt cx="1734067" cy="478760"/>
          </a:xfrm>
        </p:grpSpPr>
        <p:sp>
          <p:nvSpPr>
            <p:cNvPr id="779" name="Rectangle"/>
            <p:cNvSpPr/>
            <p:nvPr/>
          </p:nvSpPr>
          <p:spPr>
            <a:xfrm>
              <a:off x="-1" y="-1"/>
              <a:ext cx="1734069" cy="478762"/>
            </a:xfrm>
            <a:prstGeom prst="rect">
              <a:avLst/>
            </a:prstGeom>
            <a:solidFill>
              <a:srgbClr val="80808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a:latin typeface="+mn-lt"/>
                  <a:ea typeface="+mn-ea"/>
                  <a:cs typeface="+mn-cs"/>
                  <a:sym typeface="Calibri"/>
                </a:defRPr>
              </a:pPr>
            </a:p>
          </p:txBody>
        </p:sp>
        <p:sp>
          <p:nvSpPr>
            <p:cNvPr id="780" name="drivers"/>
            <p:cNvSpPr txBox="1"/>
            <p:nvPr/>
          </p:nvSpPr>
          <p:spPr>
            <a:xfrm>
              <a:off x="-1" y="15860"/>
              <a:ext cx="1734069"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drivers</a:t>
              </a:r>
            </a:p>
          </p:txBody>
        </p:sp>
      </p:grpSp>
      <p:grpSp>
        <p:nvGrpSpPr>
          <p:cNvPr id="784" name="Rectangle 80"/>
          <p:cNvGrpSpPr/>
          <p:nvPr/>
        </p:nvGrpSpPr>
        <p:grpSpPr>
          <a:xfrm>
            <a:off x="5492248" y="4348510"/>
            <a:ext cx="2015793" cy="478761"/>
            <a:chOff x="0" y="0"/>
            <a:chExt cx="2015792" cy="478760"/>
          </a:xfrm>
        </p:grpSpPr>
        <p:sp>
          <p:nvSpPr>
            <p:cNvPr id="782" name="Rectangle"/>
            <p:cNvSpPr/>
            <p:nvPr/>
          </p:nvSpPr>
          <p:spPr>
            <a:xfrm>
              <a:off x="-1" y="-1"/>
              <a:ext cx="2015794" cy="478762"/>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a:latin typeface="+mn-lt"/>
                  <a:ea typeface="+mn-ea"/>
                  <a:cs typeface="+mn-cs"/>
                  <a:sym typeface="Calibri"/>
                </a:defRPr>
              </a:pPr>
            </a:p>
          </p:txBody>
        </p:sp>
        <p:sp>
          <p:nvSpPr>
            <p:cNvPr id="783" name="Helm"/>
            <p:cNvSpPr txBox="1"/>
            <p:nvPr/>
          </p:nvSpPr>
          <p:spPr>
            <a:xfrm>
              <a:off x="-1" y="15860"/>
              <a:ext cx="2015794"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Helm</a:t>
              </a:r>
            </a:p>
          </p:txBody>
        </p:sp>
      </p:grpSp>
      <p:grpSp>
        <p:nvGrpSpPr>
          <p:cNvPr id="787" name="Rectangle 81"/>
          <p:cNvGrpSpPr/>
          <p:nvPr/>
        </p:nvGrpSpPr>
        <p:grpSpPr>
          <a:xfrm>
            <a:off x="11517596" y="2885260"/>
            <a:ext cx="2015794" cy="767081"/>
            <a:chOff x="0" y="0"/>
            <a:chExt cx="2015792" cy="767079"/>
          </a:xfrm>
        </p:grpSpPr>
        <p:sp>
          <p:nvSpPr>
            <p:cNvPr id="785" name="Rectangle"/>
            <p:cNvSpPr/>
            <p:nvPr/>
          </p:nvSpPr>
          <p:spPr>
            <a:xfrm>
              <a:off x="0" y="60134"/>
              <a:ext cx="2015793" cy="646812"/>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a:latin typeface="+mn-lt"/>
                  <a:ea typeface="+mn-ea"/>
                  <a:cs typeface="+mn-cs"/>
                  <a:sym typeface="Calibri"/>
                </a:defRPr>
              </a:pPr>
            </a:p>
          </p:txBody>
        </p:sp>
        <p:sp>
          <p:nvSpPr>
            <p:cNvPr id="786" name="Docker Registry"/>
            <p:cNvSpPr txBox="1"/>
            <p:nvPr/>
          </p:nvSpPr>
          <p:spPr>
            <a:xfrm>
              <a:off x="0" y="-1"/>
              <a:ext cx="2015793" cy="76708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Docker Registry</a:t>
              </a:r>
            </a:p>
          </p:txBody>
        </p:sp>
      </p:grpSp>
      <p:grpSp>
        <p:nvGrpSpPr>
          <p:cNvPr id="790" name="Rectangle 82"/>
          <p:cNvGrpSpPr/>
          <p:nvPr/>
        </p:nvGrpSpPr>
        <p:grpSpPr>
          <a:xfrm>
            <a:off x="11517596" y="4324055"/>
            <a:ext cx="2015794" cy="478761"/>
            <a:chOff x="0" y="0"/>
            <a:chExt cx="2015792" cy="478760"/>
          </a:xfrm>
        </p:grpSpPr>
        <p:sp>
          <p:nvSpPr>
            <p:cNvPr id="788" name="Rectangle"/>
            <p:cNvSpPr/>
            <p:nvPr/>
          </p:nvSpPr>
          <p:spPr>
            <a:xfrm>
              <a:off x="-1" y="-1"/>
              <a:ext cx="2015794" cy="478762"/>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b="0" cap="none" sz="2400">
                  <a:latin typeface="+mn-lt"/>
                  <a:ea typeface="+mn-ea"/>
                  <a:cs typeface="+mn-cs"/>
                  <a:sym typeface="Calibri"/>
                </a:defRPr>
              </a:pPr>
            </a:p>
          </p:txBody>
        </p:sp>
        <p:sp>
          <p:nvSpPr>
            <p:cNvPr id="789" name="ETCD"/>
            <p:cNvSpPr txBox="1"/>
            <p:nvPr/>
          </p:nvSpPr>
          <p:spPr>
            <a:xfrm>
              <a:off x="-1" y="15860"/>
              <a:ext cx="2015794"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ETCD</a:t>
              </a:r>
            </a:p>
          </p:txBody>
        </p:sp>
      </p:grpSp>
      <p:grpSp>
        <p:nvGrpSpPr>
          <p:cNvPr id="793" name="Rectangle 83"/>
          <p:cNvGrpSpPr/>
          <p:nvPr/>
        </p:nvGrpSpPr>
        <p:grpSpPr>
          <a:xfrm>
            <a:off x="9767143" y="7098140"/>
            <a:ext cx="1547828" cy="478761"/>
            <a:chOff x="0" y="0"/>
            <a:chExt cx="1547827" cy="478760"/>
          </a:xfrm>
        </p:grpSpPr>
        <p:sp>
          <p:nvSpPr>
            <p:cNvPr id="791" name="Rectangle"/>
            <p:cNvSpPr/>
            <p:nvPr/>
          </p:nvSpPr>
          <p:spPr>
            <a:xfrm>
              <a:off x="-1" y="-1"/>
              <a:ext cx="1547829" cy="478762"/>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a:latin typeface="+mn-lt"/>
                  <a:ea typeface="+mn-ea"/>
                  <a:cs typeface="+mn-cs"/>
                  <a:sym typeface="Calibri"/>
                </a:defRPr>
              </a:pPr>
            </a:p>
          </p:txBody>
        </p:sp>
        <p:sp>
          <p:nvSpPr>
            <p:cNvPr id="792" name="SRIOV"/>
            <p:cNvSpPr txBox="1"/>
            <p:nvPr/>
          </p:nvSpPr>
          <p:spPr>
            <a:xfrm>
              <a:off x="-1" y="15860"/>
              <a:ext cx="1547829"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SRIOV</a:t>
              </a:r>
            </a:p>
          </p:txBody>
        </p:sp>
      </p:grpSp>
      <p:grpSp>
        <p:nvGrpSpPr>
          <p:cNvPr id="796" name="Rectangle 84"/>
          <p:cNvGrpSpPr/>
          <p:nvPr/>
        </p:nvGrpSpPr>
        <p:grpSpPr>
          <a:xfrm>
            <a:off x="8805943" y="9477463"/>
            <a:ext cx="1510420" cy="478761"/>
            <a:chOff x="0" y="0"/>
            <a:chExt cx="1510419" cy="478760"/>
          </a:xfrm>
        </p:grpSpPr>
        <p:sp>
          <p:nvSpPr>
            <p:cNvPr id="794" name="Rectangle"/>
            <p:cNvSpPr/>
            <p:nvPr/>
          </p:nvSpPr>
          <p:spPr>
            <a:xfrm>
              <a:off x="-1" y="-1"/>
              <a:ext cx="1510421" cy="478762"/>
            </a:xfrm>
            <a:prstGeom prst="rect">
              <a:avLst/>
            </a:prstGeom>
            <a:solidFill>
              <a:srgbClr val="A49DF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b="0" cap="none" sz="2400">
                  <a:latin typeface="+mn-lt"/>
                  <a:ea typeface="+mn-ea"/>
                  <a:cs typeface="+mn-cs"/>
                  <a:sym typeface="Calibri"/>
                </a:defRPr>
              </a:pPr>
            </a:p>
          </p:txBody>
        </p:sp>
        <p:sp>
          <p:nvSpPr>
            <p:cNvPr id="795" name="nvidia"/>
            <p:cNvSpPr txBox="1"/>
            <p:nvPr/>
          </p:nvSpPr>
          <p:spPr>
            <a:xfrm>
              <a:off x="-1" y="15860"/>
              <a:ext cx="1510421"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nvidia</a:t>
              </a:r>
            </a:p>
          </p:txBody>
        </p:sp>
      </p:grpSp>
      <p:sp>
        <p:nvSpPr>
          <p:cNvPr id="797" name="TextBox 85"/>
          <p:cNvSpPr txBox="1"/>
          <p:nvPr/>
        </p:nvSpPr>
        <p:spPr>
          <a:xfrm>
            <a:off x="19759465" y="3164504"/>
            <a:ext cx="3934699" cy="1950721"/>
          </a:xfrm>
          <a:prstGeom prst="rect">
            <a:avLst/>
          </a:prstGeom>
          <a:ln w="25400">
            <a:miter lim="400000"/>
          </a:ln>
          <a:extLst>
            <a:ext uri="{C572A759-6A51-4108-AA02-DFA0A04FC94B}">
              <ma14:wrappingTextBoxFlag xmlns:ma14="http://schemas.microsoft.com/office/mac/drawingml/2011/main" val="1"/>
            </a:ext>
          </a:extLst>
        </p:spPr>
        <p:txBody>
          <a:bodyPr lIns="121920" tIns="121920" rIns="121920" bIns="121920">
            <a:spAutoFit/>
          </a:bodyPr>
          <a:lstStyle/>
          <a:p>
            <a:pPr marL="457205" indent="-457205" defTabSz="1219215">
              <a:spcBef>
                <a:spcPts val="1600"/>
              </a:spcBef>
              <a:buSzPct val="100000"/>
              <a:buFont typeface="Arial"/>
              <a:buChar char="•"/>
              <a:defRPr b="0" cap="none" sz="2700">
                <a:solidFill>
                  <a:srgbClr val="000000"/>
                </a:solidFill>
                <a:latin typeface="Roboto Medium"/>
                <a:ea typeface="Roboto Medium"/>
                <a:cs typeface="Roboto Medium"/>
                <a:sym typeface="Roboto Medium"/>
              </a:defRPr>
            </a:pPr>
            <a:r>
              <a:t>Full infrastructure and cluster orchestration</a:t>
            </a:r>
            <a:endParaRPr>
              <a:solidFill>
                <a:srgbClr val="FFFFFF"/>
              </a:solidFill>
            </a:endParaRPr>
          </a:p>
          <a:p>
            <a:pPr marL="457205" indent="-457205" defTabSz="1219215">
              <a:spcBef>
                <a:spcPts val="1600"/>
              </a:spcBef>
              <a:buSzPct val="100000"/>
              <a:buFont typeface="Arial"/>
              <a:buChar char="•"/>
              <a:defRPr b="0" cap="none" sz="2700">
                <a:solidFill>
                  <a:srgbClr val="000000"/>
                </a:solidFill>
                <a:latin typeface="Roboto Medium"/>
                <a:ea typeface="Roboto Medium"/>
                <a:cs typeface="Roboto Medium"/>
                <a:sym typeface="Roboto Medium"/>
              </a:defRPr>
            </a:pPr>
            <a:r>
              <a:t>Security and Policy</a:t>
            </a:r>
          </a:p>
        </p:txBody>
      </p:sp>
      <p:sp>
        <p:nvSpPr>
          <p:cNvPr id="798" name="TextBox 86"/>
          <p:cNvSpPr txBox="1"/>
          <p:nvPr/>
        </p:nvSpPr>
        <p:spPr>
          <a:xfrm>
            <a:off x="19778831" y="6112297"/>
            <a:ext cx="3895967" cy="3251201"/>
          </a:xfrm>
          <a:prstGeom prst="rect">
            <a:avLst/>
          </a:prstGeom>
          <a:ln w="25400">
            <a:miter lim="400000"/>
          </a:ln>
          <a:extLst>
            <a:ext uri="{C572A759-6A51-4108-AA02-DFA0A04FC94B}">
              <ma14:wrappingTextBoxFlag xmlns:ma14="http://schemas.microsoft.com/office/mac/drawingml/2011/main" val="1"/>
            </a:ext>
          </a:extLst>
        </p:spPr>
        <p:txBody>
          <a:bodyPr lIns="121920" tIns="121920" rIns="121920" bIns="121920">
            <a:spAutoFit/>
          </a:bodyPr>
          <a:lstStyle/>
          <a:p>
            <a:pPr marL="457205" indent="-457205" defTabSz="1219215">
              <a:spcBef>
                <a:spcPts val="1600"/>
              </a:spcBef>
              <a:buSzPct val="100000"/>
              <a:buFont typeface="Arial"/>
              <a:buChar char="•"/>
              <a:defRPr b="0" cap="none" sz="2700">
                <a:solidFill>
                  <a:srgbClr val="000000"/>
                </a:solidFill>
                <a:latin typeface="Roboto Medium"/>
                <a:ea typeface="Roboto Medium"/>
                <a:cs typeface="Roboto Medium"/>
                <a:sym typeface="Roboto Medium"/>
              </a:defRPr>
            </a:pPr>
            <a:r>
              <a:t>Flexible ecosystem of base OS</a:t>
            </a:r>
            <a:endParaRPr>
              <a:solidFill>
                <a:srgbClr val="FFFFFF"/>
              </a:solidFill>
            </a:endParaRPr>
          </a:p>
          <a:p>
            <a:pPr marL="457205" indent="-457205" defTabSz="1219215">
              <a:spcBef>
                <a:spcPts val="1600"/>
              </a:spcBef>
              <a:buSzPct val="100000"/>
              <a:buFont typeface="Arial"/>
              <a:buChar char="•"/>
              <a:defRPr b="0" cap="none" sz="2700">
                <a:solidFill>
                  <a:srgbClr val="000000"/>
                </a:solidFill>
                <a:latin typeface="Roboto Medium"/>
                <a:ea typeface="Roboto Medium"/>
                <a:cs typeface="Roboto Medium"/>
                <a:sym typeface="Roboto Medium"/>
              </a:defRPr>
            </a:pPr>
            <a:r>
              <a:t>Evolution to other container runtimes</a:t>
            </a:r>
            <a:endParaRPr>
              <a:solidFill>
                <a:srgbClr val="FFFFFF"/>
              </a:solidFill>
            </a:endParaRPr>
          </a:p>
          <a:p>
            <a:pPr marL="457205" indent="-457205" defTabSz="1219215">
              <a:spcBef>
                <a:spcPts val="1600"/>
              </a:spcBef>
              <a:buSzPct val="100000"/>
              <a:buFont typeface="Arial"/>
              <a:buChar char="•"/>
              <a:defRPr b="0" cap="none" sz="2700">
                <a:solidFill>
                  <a:srgbClr val="000000"/>
                </a:solidFill>
                <a:latin typeface="Roboto Medium"/>
                <a:ea typeface="Roboto Medium"/>
                <a:cs typeface="Roboto Medium"/>
                <a:sym typeface="Roboto Medium"/>
              </a:defRPr>
            </a:pPr>
            <a:r>
              <a:t>Kernel and Accelerated networking</a:t>
            </a:r>
          </a:p>
        </p:txBody>
      </p:sp>
      <p:grpSp>
        <p:nvGrpSpPr>
          <p:cNvPr id="801" name="Rectangle 87"/>
          <p:cNvGrpSpPr/>
          <p:nvPr/>
        </p:nvGrpSpPr>
        <p:grpSpPr>
          <a:xfrm>
            <a:off x="11449467" y="7076564"/>
            <a:ext cx="2031340" cy="478761"/>
            <a:chOff x="0" y="0"/>
            <a:chExt cx="2031338" cy="478760"/>
          </a:xfrm>
        </p:grpSpPr>
        <p:sp>
          <p:nvSpPr>
            <p:cNvPr id="799" name="Rectangle"/>
            <p:cNvSpPr/>
            <p:nvPr/>
          </p:nvSpPr>
          <p:spPr>
            <a:xfrm>
              <a:off x="0" y="-1"/>
              <a:ext cx="2031339" cy="478762"/>
            </a:xfrm>
            <a:prstGeom prst="rect">
              <a:avLst/>
            </a:prstGeom>
            <a:solidFill>
              <a:srgbClr val="A49DF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a:latin typeface="+mn-lt"/>
                  <a:ea typeface="+mn-ea"/>
                  <a:cs typeface="+mn-cs"/>
                  <a:sym typeface="Calibri"/>
                </a:defRPr>
              </a:pPr>
            </a:p>
          </p:txBody>
        </p:sp>
        <p:sp>
          <p:nvSpPr>
            <p:cNvPr id="800" name="Other"/>
            <p:cNvSpPr txBox="1"/>
            <p:nvPr/>
          </p:nvSpPr>
          <p:spPr>
            <a:xfrm>
              <a:off x="0" y="15860"/>
              <a:ext cx="2031339"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Other</a:t>
              </a:r>
            </a:p>
          </p:txBody>
        </p:sp>
      </p:grpSp>
      <p:grpSp>
        <p:nvGrpSpPr>
          <p:cNvPr id="804" name="Rectangle 88"/>
          <p:cNvGrpSpPr/>
          <p:nvPr/>
        </p:nvGrpSpPr>
        <p:grpSpPr>
          <a:xfrm>
            <a:off x="11004511" y="6345439"/>
            <a:ext cx="1945629" cy="478761"/>
            <a:chOff x="0" y="0"/>
            <a:chExt cx="1945627" cy="478760"/>
          </a:xfrm>
        </p:grpSpPr>
        <p:sp>
          <p:nvSpPr>
            <p:cNvPr id="802" name="Rectangle"/>
            <p:cNvSpPr/>
            <p:nvPr/>
          </p:nvSpPr>
          <p:spPr>
            <a:xfrm>
              <a:off x="0" y="-1"/>
              <a:ext cx="1945628" cy="478762"/>
            </a:xfrm>
            <a:prstGeom prst="rect">
              <a:avLst/>
            </a:prstGeom>
            <a:solidFill>
              <a:srgbClr val="A49DF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a:latin typeface="+mn-lt"/>
                  <a:ea typeface="+mn-ea"/>
                  <a:cs typeface="+mn-cs"/>
                  <a:sym typeface="Calibri"/>
                </a:defRPr>
              </a:pPr>
            </a:p>
          </p:txBody>
        </p:sp>
        <p:sp>
          <p:nvSpPr>
            <p:cNvPr id="803" name="containerd"/>
            <p:cNvSpPr txBox="1"/>
            <p:nvPr/>
          </p:nvSpPr>
          <p:spPr>
            <a:xfrm>
              <a:off x="0" y="15860"/>
              <a:ext cx="1945628"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containerd</a:t>
              </a:r>
            </a:p>
          </p:txBody>
        </p:sp>
      </p:grpSp>
      <p:grpSp>
        <p:nvGrpSpPr>
          <p:cNvPr id="807" name="Rectangle 94"/>
          <p:cNvGrpSpPr/>
          <p:nvPr/>
        </p:nvGrpSpPr>
        <p:grpSpPr>
          <a:xfrm>
            <a:off x="20468935" y="12162622"/>
            <a:ext cx="1945629" cy="478761"/>
            <a:chOff x="0" y="0"/>
            <a:chExt cx="1945627" cy="478760"/>
          </a:xfrm>
        </p:grpSpPr>
        <p:sp>
          <p:nvSpPr>
            <p:cNvPr id="805" name="Rectangle"/>
            <p:cNvSpPr/>
            <p:nvPr/>
          </p:nvSpPr>
          <p:spPr>
            <a:xfrm>
              <a:off x="0" y="-1"/>
              <a:ext cx="1945628" cy="478762"/>
            </a:xfrm>
            <a:prstGeom prst="rect">
              <a:avLst/>
            </a:prstGeom>
            <a:solidFill>
              <a:srgbClr val="A49DF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a:latin typeface="+mn-lt"/>
                  <a:ea typeface="+mn-ea"/>
                  <a:cs typeface="+mn-cs"/>
                  <a:sym typeface="Calibri"/>
                </a:defRPr>
              </a:pPr>
            </a:p>
          </p:txBody>
        </p:sp>
        <p:sp>
          <p:nvSpPr>
            <p:cNvPr id="806" name="Future"/>
            <p:cNvSpPr txBox="1"/>
            <p:nvPr/>
          </p:nvSpPr>
          <p:spPr>
            <a:xfrm>
              <a:off x="0" y="15860"/>
              <a:ext cx="1945628"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Future</a:t>
              </a:r>
            </a:p>
          </p:txBody>
        </p:sp>
      </p:grpSp>
      <p:grpSp>
        <p:nvGrpSpPr>
          <p:cNvPr id="810" name="Rectangle 95"/>
          <p:cNvGrpSpPr/>
          <p:nvPr/>
        </p:nvGrpSpPr>
        <p:grpSpPr>
          <a:xfrm>
            <a:off x="20468935" y="11525676"/>
            <a:ext cx="1945629" cy="478761"/>
            <a:chOff x="0" y="0"/>
            <a:chExt cx="1945627" cy="478760"/>
          </a:xfrm>
        </p:grpSpPr>
        <p:sp>
          <p:nvSpPr>
            <p:cNvPr id="808" name="Rectangle"/>
            <p:cNvSpPr/>
            <p:nvPr/>
          </p:nvSpPr>
          <p:spPr>
            <a:xfrm>
              <a:off x="0" y="-1"/>
              <a:ext cx="1945628" cy="478762"/>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b="0" cap="none" sz="2400">
                  <a:latin typeface="+mn-lt"/>
                  <a:ea typeface="+mn-ea"/>
                  <a:cs typeface="+mn-cs"/>
                  <a:sym typeface="Calibri"/>
                </a:defRPr>
              </a:pPr>
            </a:p>
          </p:txBody>
        </p:sp>
        <p:sp>
          <p:nvSpPr>
            <p:cNvPr id="809" name="Current"/>
            <p:cNvSpPr txBox="1"/>
            <p:nvPr/>
          </p:nvSpPr>
          <p:spPr>
            <a:xfrm>
              <a:off x="0" y="15860"/>
              <a:ext cx="1945628"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Current</a:t>
              </a:r>
            </a:p>
          </p:txBody>
        </p:sp>
      </p:grpSp>
      <p:grpSp>
        <p:nvGrpSpPr>
          <p:cNvPr id="813" name="Rectangle 97"/>
          <p:cNvGrpSpPr/>
          <p:nvPr/>
        </p:nvGrpSpPr>
        <p:grpSpPr>
          <a:xfrm>
            <a:off x="5492248" y="3722830"/>
            <a:ext cx="2015793" cy="478761"/>
            <a:chOff x="0" y="0"/>
            <a:chExt cx="2015792" cy="478760"/>
          </a:xfrm>
        </p:grpSpPr>
        <p:sp>
          <p:nvSpPr>
            <p:cNvPr id="811" name="Rectangle"/>
            <p:cNvSpPr/>
            <p:nvPr/>
          </p:nvSpPr>
          <p:spPr>
            <a:xfrm>
              <a:off x="-1" y="-1"/>
              <a:ext cx="2015794" cy="478762"/>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a:latin typeface="+mn-lt"/>
                  <a:ea typeface="+mn-ea"/>
                  <a:cs typeface="+mn-cs"/>
                  <a:sym typeface="Calibri"/>
                </a:defRPr>
              </a:pPr>
            </a:p>
          </p:txBody>
        </p:sp>
        <p:sp>
          <p:nvSpPr>
            <p:cNvPr id="812" name="Armada"/>
            <p:cNvSpPr txBox="1"/>
            <p:nvPr/>
          </p:nvSpPr>
          <p:spPr>
            <a:xfrm>
              <a:off x="-1" y="15860"/>
              <a:ext cx="2015794"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Armada</a:t>
              </a:r>
            </a:p>
          </p:txBody>
        </p:sp>
      </p:grpSp>
      <p:grpSp>
        <p:nvGrpSpPr>
          <p:cNvPr id="816" name="Rectangle 98"/>
          <p:cNvGrpSpPr/>
          <p:nvPr/>
        </p:nvGrpSpPr>
        <p:grpSpPr>
          <a:xfrm>
            <a:off x="8154899" y="3004400"/>
            <a:ext cx="2935769" cy="478761"/>
            <a:chOff x="0" y="0"/>
            <a:chExt cx="2935768" cy="478760"/>
          </a:xfrm>
        </p:grpSpPr>
        <p:sp>
          <p:nvSpPr>
            <p:cNvPr id="814" name="Rectangle"/>
            <p:cNvSpPr/>
            <p:nvPr/>
          </p:nvSpPr>
          <p:spPr>
            <a:xfrm>
              <a:off x="-1" y="-1"/>
              <a:ext cx="2935770" cy="478762"/>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a:latin typeface="+mn-lt"/>
                  <a:ea typeface="+mn-ea"/>
                  <a:cs typeface="+mn-cs"/>
                  <a:sym typeface="Calibri"/>
                </a:defRPr>
              </a:pPr>
            </a:p>
          </p:txBody>
        </p:sp>
        <p:sp>
          <p:nvSpPr>
            <p:cNvPr id="815" name="API Server"/>
            <p:cNvSpPr txBox="1"/>
            <p:nvPr/>
          </p:nvSpPr>
          <p:spPr>
            <a:xfrm>
              <a:off x="-1" y="15860"/>
              <a:ext cx="2935770"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API Server</a:t>
              </a:r>
            </a:p>
          </p:txBody>
        </p:sp>
      </p:grpSp>
      <p:grpSp>
        <p:nvGrpSpPr>
          <p:cNvPr id="819" name="Rectangle 99"/>
          <p:cNvGrpSpPr/>
          <p:nvPr/>
        </p:nvGrpSpPr>
        <p:grpSpPr>
          <a:xfrm>
            <a:off x="11517596" y="3698375"/>
            <a:ext cx="2015794" cy="478761"/>
            <a:chOff x="0" y="0"/>
            <a:chExt cx="2015792" cy="478760"/>
          </a:xfrm>
        </p:grpSpPr>
        <p:sp>
          <p:nvSpPr>
            <p:cNvPr id="817" name="Rectangle"/>
            <p:cNvSpPr/>
            <p:nvPr/>
          </p:nvSpPr>
          <p:spPr>
            <a:xfrm>
              <a:off x="-1" y="-1"/>
              <a:ext cx="2015794" cy="478762"/>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a:latin typeface="+mn-lt"/>
                  <a:ea typeface="+mn-ea"/>
                  <a:cs typeface="+mn-cs"/>
                  <a:sym typeface="Calibri"/>
                </a:defRPr>
              </a:pPr>
            </a:p>
          </p:txBody>
        </p:sp>
        <p:sp>
          <p:nvSpPr>
            <p:cNvPr id="818" name="Ingress LB"/>
            <p:cNvSpPr txBox="1"/>
            <p:nvPr/>
          </p:nvSpPr>
          <p:spPr>
            <a:xfrm>
              <a:off x="-1" y="15860"/>
              <a:ext cx="2015794"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Ingress LB</a:t>
              </a:r>
            </a:p>
          </p:txBody>
        </p:sp>
      </p:grpSp>
      <p:sp>
        <p:nvSpPr>
          <p:cNvPr id="820" name="Title 109"/>
          <p:cNvSpPr txBox="1"/>
          <p:nvPr>
            <p:ph type="title"/>
          </p:nvPr>
        </p:nvSpPr>
        <p:spPr>
          <a:xfrm>
            <a:off x="710410" y="-59237"/>
            <a:ext cx="21031201" cy="2651127"/>
          </a:xfrm>
          <a:prstGeom prst="rect">
            <a:avLst/>
          </a:prstGeom>
        </p:spPr>
        <p:txBody>
          <a:bodyPr/>
          <a:lstStyle>
            <a:lvl1pPr>
              <a:defRPr sz="7300"/>
            </a:lvl1pPr>
          </a:lstStyle>
          <a:p>
            <a:pPr/>
            <a:r>
              <a:t>Kubernetes Cluster Software Components</a:t>
            </a:r>
          </a:p>
        </p:txBody>
      </p:sp>
      <p:grpSp>
        <p:nvGrpSpPr>
          <p:cNvPr id="823" name="Rectangle 65"/>
          <p:cNvGrpSpPr/>
          <p:nvPr/>
        </p:nvGrpSpPr>
        <p:grpSpPr>
          <a:xfrm>
            <a:off x="5238215" y="7666121"/>
            <a:ext cx="8478609" cy="767081"/>
            <a:chOff x="0" y="0"/>
            <a:chExt cx="8478608" cy="767079"/>
          </a:xfrm>
        </p:grpSpPr>
        <p:sp>
          <p:nvSpPr>
            <p:cNvPr id="821" name="Rectangle"/>
            <p:cNvSpPr/>
            <p:nvPr/>
          </p:nvSpPr>
          <p:spPr>
            <a:xfrm>
              <a:off x="0" y="54237"/>
              <a:ext cx="8478609" cy="658606"/>
            </a:xfrm>
            <a:prstGeom prst="rect">
              <a:avLst/>
            </a:prstGeom>
            <a:noFill/>
            <a:ln w="9525" cap="flat">
              <a:solidFill>
                <a:srgbClr val="FFFFFF"/>
              </a:solidFill>
              <a:prstDash val="solid"/>
              <a:round/>
            </a:ln>
            <a:effectLst/>
          </p:spPr>
          <p:txBody>
            <a:bodyPr wrap="square" lIns="91436" tIns="91436" rIns="91436" bIns="91436" numCol="1" anchor="ctr">
              <a:noAutofit/>
            </a:bodyPr>
            <a:lstStyle/>
            <a:p>
              <a:pPr defTabSz="2438430">
                <a:spcBef>
                  <a:spcPts val="0"/>
                </a:spcBef>
              </a:pPr>
            </a:p>
          </p:txBody>
        </p:sp>
        <p:sp>
          <p:nvSpPr>
            <p:cNvPr id="822" name="Device…"/>
            <p:cNvSpPr txBox="1"/>
            <p:nvPr/>
          </p:nvSpPr>
          <p:spPr>
            <a:xfrm>
              <a:off x="0" y="0"/>
              <a:ext cx="8478609" cy="767080"/>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defTabSz="2438430">
                <a:spcBef>
                  <a:spcPts val="0"/>
                </a:spcBef>
                <a:defRPr b="0" cap="none" sz="2400">
                  <a:solidFill>
                    <a:srgbClr val="342071"/>
                  </a:solidFill>
                  <a:latin typeface="+mn-lt"/>
                  <a:ea typeface="+mn-ea"/>
                  <a:cs typeface="+mn-cs"/>
                  <a:sym typeface="Calibri"/>
                </a:defRPr>
              </a:pPr>
              <a:r>
                <a:t>Device</a:t>
              </a:r>
              <a:endParaRPr>
                <a:solidFill>
                  <a:srgbClr val="FFFFFF"/>
                </a:solidFill>
                <a:latin typeface="Roboto"/>
                <a:ea typeface="Roboto"/>
                <a:cs typeface="Roboto"/>
                <a:sym typeface="Roboto"/>
              </a:endParaRPr>
            </a:p>
            <a:p>
              <a:pPr defTabSz="2438430">
                <a:spcBef>
                  <a:spcPts val="0"/>
                </a:spcBef>
                <a:defRPr b="0" cap="none" sz="2400">
                  <a:solidFill>
                    <a:srgbClr val="342071"/>
                  </a:solidFill>
                  <a:latin typeface="+mn-lt"/>
                  <a:ea typeface="+mn-ea"/>
                  <a:cs typeface="+mn-cs"/>
                  <a:sym typeface="Calibri"/>
                </a:defRPr>
              </a:pPr>
              <a:r>
                <a:t>Plugins</a:t>
              </a:r>
            </a:p>
          </p:txBody>
        </p:sp>
      </p:grpSp>
      <p:grpSp>
        <p:nvGrpSpPr>
          <p:cNvPr id="826" name="Rectangle 66"/>
          <p:cNvGrpSpPr/>
          <p:nvPr/>
        </p:nvGrpSpPr>
        <p:grpSpPr>
          <a:xfrm>
            <a:off x="6664727" y="7810279"/>
            <a:ext cx="1547828" cy="478761"/>
            <a:chOff x="0" y="0"/>
            <a:chExt cx="1547827" cy="478760"/>
          </a:xfrm>
        </p:grpSpPr>
        <p:sp>
          <p:nvSpPr>
            <p:cNvPr id="824" name="Rectangle"/>
            <p:cNvSpPr/>
            <p:nvPr/>
          </p:nvSpPr>
          <p:spPr>
            <a:xfrm>
              <a:off x="-1" y="-1"/>
              <a:ext cx="1547829" cy="478762"/>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a:latin typeface="+mn-lt"/>
                  <a:ea typeface="+mn-ea"/>
                  <a:cs typeface="+mn-cs"/>
                  <a:sym typeface="Calibri"/>
                </a:defRPr>
              </a:pPr>
            </a:p>
          </p:txBody>
        </p:sp>
        <p:sp>
          <p:nvSpPr>
            <p:cNvPr id="825" name="SRIOV"/>
            <p:cNvSpPr txBox="1"/>
            <p:nvPr/>
          </p:nvSpPr>
          <p:spPr>
            <a:xfrm>
              <a:off x="-1" y="15860"/>
              <a:ext cx="1547829"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SRIOV</a:t>
              </a:r>
            </a:p>
          </p:txBody>
        </p:sp>
      </p:grpSp>
      <p:grpSp>
        <p:nvGrpSpPr>
          <p:cNvPr id="829" name="Rectangle 90"/>
          <p:cNvGrpSpPr/>
          <p:nvPr/>
        </p:nvGrpSpPr>
        <p:grpSpPr>
          <a:xfrm>
            <a:off x="8477225" y="7827867"/>
            <a:ext cx="1510420" cy="478761"/>
            <a:chOff x="0" y="0"/>
            <a:chExt cx="1510419" cy="478760"/>
          </a:xfrm>
        </p:grpSpPr>
        <p:sp>
          <p:nvSpPr>
            <p:cNvPr id="827" name="Rectangle"/>
            <p:cNvSpPr/>
            <p:nvPr/>
          </p:nvSpPr>
          <p:spPr>
            <a:xfrm>
              <a:off x="-1" y="-1"/>
              <a:ext cx="1510421" cy="478762"/>
            </a:xfrm>
            <a:prstGeom prst="rect">
              <a:avLst/>
            </a:prstGeom>
            <a:solidFill>
              <a:srgbClr val="A49DF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a:latin typeface="+mn-lt"/>
                  <a:ea typeface="+mn-ea"/>
                  <a:cs typeface="+mn-cs"/>
                  <a:sym typeface="Calibri"/>
                </a:defRPr>
              </a:pPr>
            </a:p>
          </p:txBody>
        </p:sp>
        <p:sp>
          <p:nvSpPr>
            <p:cNvPr id="828" name="GPU"/>
            <p:cNvSpPr txBox="1"/>
            <p:nvPr/>
          </p:nvSpPr>
          <p:spPr>
            <a:xfrm>
              <a:off x="-1" y="15860"/>
              <a:ext cx="1510421"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GPU</a:t>
              </a:r>
            </a:p>
          </p:txBody>
        </p:sp>
      </p:grpSp>
      <p:grpSp>
        <p:nvGrpSpPr>
          <p:cNvPr id="832" name="Rectangle 91"/>
          <p:cNvGrpSpPr/>
          <p:nvPr/>
        </p:nvGrpSpPr>
        <p:grpSpPr>
          <a:xfrm>
            <a:off x="10209479" y="7833951"/>
            <a:ext cx="1510420" cy="478761"/>
            <a:chOff x="0" y="0"/>
            <a:chExt cx="1510419" cy="478760"/>
          </a:xfrm>
        </p:grpSpPr>
        <p:sp>
          <p:nvSpPr>
            <p:cNvPr id="830" name="Rectangle"/>
            <p:cNvSpPr/>
            <p:nvPr/>
          </p:nvSpPr>
          <p:spPr>
            <a:xfrm>
              <a:off x="-1" y="-1"/>
              <a:ext cx="1510421" cy="478762"/>
            </a:xfrm>
            <a:prstGeom prst="rect">
              <a:avLst/>
            </a:prstGeom>
            <a:solidFill>
              <a:srgbClr val="A49DF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a:latin typeface="+mn-lt"/>
                  <a:ea typeface="+mn-ea"/>
                  <a:cs typeface="+mn-cs"/>
                  <a:sym typeface="Calibri"/>
                </a:defRPr>
              </a:pPr>
            </a:p>
          </p:txBody>
        </p:sp>
        <p:sp>
          <p:nvSpPr>
            <p:cNvPr id="831" name="FPGA"/>
            <p:cNvSpPr txBox="1"/>
            <p:nvPr/>
          </p:nvSpPr>
          <p:spPr>
            <a:xfrm>
              <a:off x="-1" y="15860"/>
              <a:ext cx="1510421"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FPGA</a:t>
              </a:r>
            </a:p>
          </p:txBody>
        </p:sp>
      </p:grpSp>
      <p:grpSp>
        <p:nvGrpSpPr>
          <p:cNvPr id="835" name="Rectangle 92"/>
          <p:cNvGrpSpPr/>
          <p:nvPr/>
        </p:nvGrpSpPr>
        <p:grpSpPr>
          <a:xfrm>
            <a:off x="11871393" y="7843217"/>
            <a:ext cx="1510420" cy="478761"/>
            <a:chOff x="0" y="0"/>
            <a:chExt cx="1510419" cy="478760"/>
          </a:xfrm>
        </p:grpSpPr>
        <p:sp>
          <p:nvSpPr>
            <p:cNvPr id="833" name="Rectangle"/>
            <p:cNvSpPr/>
            <p:nvPr/>
          </p:nvSpPr>
          <p:spPr>
            <a:xfrm>
              <a:off x="-1" y="-1"/>
              <a:ext cx="1510421" cy="478762"/>
            </a:xfrm>
            <a:prstGeom prst="rect">
              <a:avLst/>
            </a:prstGeom>
            <a:solidFill>
              <a:srgbClr val="A49DF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a:latin typeface="+mn-lt"/>
                  <a:ea typeface="+mn-ea"/>
                  <a:cs typeface="+mn-cs"/>
                  <a:sym typeface="Calibri"/>
                </a:defRPr>
              </a:pPr>
            </a:p>
          </p:txBody>
        </p:sp>
        <p:sp>
          <p:nvSpPr>
            <p:cNvPr id="834" name="QAT"/>
            <p:cNvSpPr txBox="1"/>
            <p:nvPr/>
          </p:nvSpPr>
          <p:spPr>
            <a:xfrm>
              <a:off x="-1" y="15860"/>
              <a:ext cx="1510421"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QAT</a:t>
              </a:r>
            </a:p>
          </p:txBody>
        </p:sp>
      </p:grpSp>
      <p:grpSp>
        <p:nvGrpSpPr>
          <p:cNvPr id="838" name="Rectangle 89"/>
          <p:cNvGrpSpPr/>
          <p:nvPr/>
        </p:nvGrpSpPr>
        <p:grpSpPr>
          <a:xfrm>
            <a:off x="8152344" y="3592207"/>
            <a:ext cx="2935770" cy="478761"/>
            <a:chOff x="0" y="0"/>
            <a:chExt cx="2935768" cy="478760"/>
          </a:xfrm>
        </p:grpSpPr>
        <p:sp>
          <p:nvSpPr>
            <p:cNvPr id="836" name="Rectangle"/>
            <p:cNvSpPr/>
            <p:nvPr/>
          </p:nvSpPr>
          <p:spPr>
            <a:xfrm>
              <a:off x="-1" y="-1"/>
              <a:ext cx="2935770" cy="478762"/>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a:latin typeface="+mn-lt"/>
                  <a:ea typeface="+mn-ea"/>
                  <a:cs typeface="+mn-cs"/>
                  <a:sym typeface="Calibri"/>
                </a:defRPr>
              </a:pPr>
            </a:p>
          </p:txBody>
        </p:sp>
        <p:sp>
          <p:nvSpPr>
            <p:cNvPr id="837" name="Scheduler"/>
            <p:cNvSpPr txBox="1"/>
            <p:nvPr/>
          </p:nvSpPr>
          <p:spPr>
            <a:xfrm>
              <a:off x="-1" y="15860"/>
              <a:ext cx="2935770"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Scheduler </a:t>
              </a:r>
            </a:p>
          </p:txBody>
        </p:sp>
      </p:grpSp>
      <p:grpSp>
        <p:nvGrpSpPr>
          <p:cNvPr id="841" name="Rectangle 93"/>
          <p:cNvGrpSpPr/>
          <p:nvPr/>
        </p:nvGrpSpPr>
        <p:grpSpPr>
          <a:xfrm>
            <a:off x="8143195" y="4184415"/>
            <a:ext cx="2935766" cy="662481"/>
            <a:chOff x="0" y="0"/>
            <a:chExt cx="2935764" cy="662480"/>
          </a:xfrm>
        </p:grpSpPr>
        <p:sp>
          <p:nvSpPr>
            <p:cNvPr id="839" name="Rectangle"/>
            <p:cNvSpPr/>
            <p:nvPr/>
          </p:nvSpPr>
          <p:spPr>
            <a:xfrm>
              <a:off x="0" y="-1"/>
              <a:ext cx="2935765" cy="662482"/>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a:latin typeface="+mn-lt"/>
                  <a:ea typeface="+mn-ea"/>
                  <a:cs typeface="+mn-cs"/>
                  <a:sym typeface="Calibri"/>
                </a:defRPr>
              </a:pPr>
            </a:p>
          </p:txBody>
        </p:sp>
        <p:sp>
          <p:nvSpPr>
            <p:cNvPr id="840" name="Controller Manager"/>
            <p:cNvSpPr txBox="1"/>
            <p:nvPr/>
          </p:nvSpPr>
          <p:spPr>
            <a:xfrm>
              <a:off x="0" y="107720"/>
              <a:ext cx="2935765"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Controller Manager</a:t>
              </a:r>
            </a:p>
          </p:txBody>
        </p:sp>
      </p:grpSp>
      <p:grpSp>
        <p:nvGrpSpPr>
          <p:cNvPr id="844" name="Rectangle 96"/>
          <p:cNvGrpSpPr/>
          <p:nvPr/>
        </p:nvGrpSpPr>
        <p:grpSpPr>
          <a:xfrm>
            <a:off x="10470801" y="9494822"/>
            <a:ext cx="1510420" cy="478761"/>
            <a:chOff x="0" y="0"/>
            <a:chExt cx="1510419" cy="478760"/>
          </a:xfrm>
        </p:grpSpPr>
        <p:sp>
          <p:nvSpPr>
            <p:cNvPr id="842" name="Rectangle"/>
            <p:cNvSpPr/>
            <p:nvPr/>
          </p:nvSpPr>
          <p:spPr>
            <a:xfrm>
              <a:off x="-1" y="-1"/>
              <a:ext cx="1510421" cy="478762"/>
            </a:xfrm>
            <a:prstGeom prst="rect">
              <a:avLst/>
            </a:prstGeom>
            <a:solidFill>
              <a:srgbClr val="A49DF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a:latin typeface="+mn-lt"/>
                  <a:ea typeface="+mn-ea"/>
                  <a:cs typeface="+mn-cs"/>
                  <a:sym typeface="Calibri"/>
                </a:defRPr>
              </a:pPr>
            </a:p>
          </p:txBody>
        </p:sp>
        <p:sp>
          <p:nvSpPr>
            <p:cNvPr id="843" name="kata"/>
            <p:cNvSpPr txBox="1"/>
            <p:nvPr/>
          </p:nvSpPr>
          <p:spPr>
            <a:xfrm>
              <a:off x="-1" y="15860"/>
              <a:ext cx="1510421"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kata</a:t>
              </a:r>
            </a:p>
          </p:txBody>
        </p:sp>
      </p:gr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46" name="Title 1"/>
          <p:cNvSpPr txBox="1"/>
          <p:nvPr>
            <p:ph type="title"/>
          </p:nvPr>
        </p:nvSpPr>
        <p:spPr>
          <a:prstGeom prst="rect">
            <a:avLst/>
          </a:prstGeom>
        </p:spPr>
        <p:txBody>
          <a:bodyPr/>
          <a:lstStyle/>
          <a:p>
            <a:pPr/>
            <a:r>
              <a:t>Kubernetes Deployment Architecture</a:t>
            </a:r>
          </a:p>
        </p:txBody>
      </p:sp>
      <p:sp>
        <p:nvSpPr>
          <p:cNvPr id="847" name="Content Placeholder 2"/>
          <p:cNvSpPr txBox="1"/>
          <p:nvPr>
            <p:ph type="body" sz="half" idx="1"/>
          </p:nvPr>
        </p:nvSpPr>
        <p:spPr>
          <a:xfrm>
            <a:off x="1676400" y="3651250"/>
            <a:ext cx="9805273" cy="8702676"/>
          </a:xfrm>
          <a:prstGeom prst="rect">
            <a:avLst/>
          </a:prstGeom>
        </p:spPr>
        <p:txBody>
          <a:bodyPr lIns="45719" tIns="45719" rIns="45719" bIns="45719"/>
          <a:lstStyle/>
          <a:p>
            <a:pPr marL="457206" indent="-457206">
              <a:lnSpc>
                <a:spcPct val="72000"/>
              </a:lnSpc>
              <a:defRPr sz="4100"/>
            </a:pPr>
            <a:r>
              <a:t>Kubernetes deployed in a highly available configuration </a:t>
            </a:r>
          </a:p>
          <a:p>
            <a:pPr lvl="1" marL="914406" indent="-457206">
              <a:lnSpc>
                <a:spcPct val="72000"/>
              </a:lnSpc>
              <a:spcBef>
                <a:spcPts val="1000"/>
              </a:spcBef>
              <a:defRPr sz="3700"/>
            </a:pPr>
            <a:r>
              <a:t>Deployed in a 1:1 service model</a:t>
            </a:r>
          </a:p>
          <a:p>
            <a:pPr lvl="1" marL="914406" indent="-457206">
              <a:lnSpc>
                <a:spcPct val="72000"/>
              </a:lnSpc>
              <a:spcBef>
                <a:spcPts val="1000"/>
              </a:spcBef>
              <a:buClr>
                <a:srgbClr val="330072">
                  <a:alpha val="50302"/>
                </a:srgbClr>
              </a:buClr>
              <a:defRPr sz="3700"/>
            </a:pPr>
            <a:r>
              <a:t>All-in-One Simplex/Duplex deployments supported using same service management</a:t>
            </a:r>
          </a:p>
          <a:p>
            <a:pPr marL="457206" indent="-457206">
              <a:lnSpc>
                <a:spcPct val="72000"/>
              </a:lnSpc>
              <a:defRPr sz="4100"/>
            </a:pPr>
            <a:r>
              <a:t>Requests directed to actives instances via cluster floating IP address</a:t>
            </a:r>
          </a:p>
          <a:p>
            <a:pPr marL="457206" indent="-457206">
              <a:lnSpc>
                <a:spcPct val="72000"/>
              </a:lnSpc>
              <a:defRPr sz="4100"/>
            </a:pPr>
            <a:r>
              <a:t>DRBD backed file system for redundant persistent storage</a:t>
            </a:r>
          </a:p>
          <a:p>
            <a:pPr marL="457206" indent="-457206">
              <a:lnSpc>
                <a:spcPct val="72000"/>
              </a:lnSpc>
              <a:defRPr sz="4100"/>
            </a:pPr>
            <a:r>
              <a:t>Service availability and activity managed by Service Management (SM)</a:t>
            </a:r>
          </a:p>
          <a:p>
            <a:pPr lvl="1" marL="914406" indent="-457206">
              <a:lnSpc>
                <a:spcPct val="72000"/>
              </a:lnSpc>
              <a:spcBef>
                <a:spcPts val="1000"/>
              </a:spcBef>
              <a:buClr>
                <a:srgbClr val="330072">
                  <a:alpha val="50302"/>
                </a:srgbClr>
              </a:buClr>
              <a:defRPr sz="3700"/>
            </a:pPr>
            <a:r>
              <a:t>Handles HA sparing of individual services</a:t>
            </a:r>
          </a:p>
          <a:p>
            <a:pPr lvl="1" marL="914406" indent="-457206">
              <a:lnSpc>
                <a:spcPct val="72000"/>
              </a:lnSpc>
              <a:spcBef>
                <a:spcPts val="1000"/>
              </a:spcBef>
              <a:buClr>
                <a:srgbClr val="330072">
                  <a:alpha val="50302"/>
                </a:srgbClr>
              </a:buClr>
              <a:defRPr sz="3700"/>
            </a:pPr>
            <a:r>
              <a:t>Actively monitors host, service and network availability</a:t>
            </a:r>
          </a:p>
          <a:p>
            <a:pPr lvl="1" marL="914406" indent="-457206">
              <a:lnSpc>
                <a:spcPct val="72000"/>
              </a:lnSpc>
              <a:spcBef>
                <a:spcPts val="1000"/>
              </a:spcBef>
              <a:buClr>
                <a:srgbClr val="330072">
                  <a:alpha val="50302"/>
                </a:srgbClr>
              </a:buClr>
              <a:defRPr sz="3700"/>
            </a:pPr>
            <a:r>
              <a:t>Mitigates split-brain scenarios</a:t>
            </a:r>
          </a:p>
        </p:txBody>
      </p:sp>
      <p:grpSp>
        <p:nvGrpSpPr>
          <p:cNvPr id="892" name="Group"/>
          <p:cNvGrpSpPr/>
          <p:nvPr/>
        </p:nvGrpSpPr>
        <p:grpSpPr>
          <a:xfrm>
            <a:off x="11505706" y="3311039"/>
            <a:ext cx="11877064" cy="9298814"/>
            <a:chOff x="0" y="0"/>
            <a:chExt cx="11877062" cy="9298813"/>
          </a:xfrm>
        </p:grpSpPr>
        <p:sp>
          <p:nvSpPr>
            <p:cNvPr id="848" name="Rectangle 16"/>
            <p:cNvSpPr/>
            <p:nvPr/>
          </p:nvSpPr>
          <p:spPr>
            <a:xfrm>
              <a:off x="6310554" y="6414223"/>
              <a:ext cx="5548134" cy="2239567"/>
            </a:xfrm>
            <a:prstGeom prst="rect">
              <a:avLst/>
            </a:prstGeom>
            <a:solidFill>
              <a:srgbClr val="00B0F0"/>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1219215">
                <a:lnSpc>
                  <a:spcPct val="100000"/>
                </a:lnSpc>
                <a:spcBef>
                  <a:spcPts val="0"/>
                </a:spcBef>
                <a:defRPr b="0" cap="none" sz="3200">
                  <a:latin typeface="+mn-lt"/>
                  <a:ea typeface="+mn-ea"/>
                  <a:cs typeface="+mn-cs"/>
                  <a:sym typeface="Calibri"/>
                </a:defRPr>
              </a:pPr>
            </a:p>
          </p:txBody>
        </p:sp>
        <p:sp>
          <p:nvSpPr>
            <p:cNvPr id="849" name="Rectangle 17"/>
            <p:cNvSpPr/>
            <p:nvPr/>
          </p:nvSpPr>
          <p:spPr>
            <a:xfrm>
              <a:off x="5971359" y="6736736"/>
              <a:ext cx="5548134" cy="2239566"/>
            </a:xfrm>
            <a:prstGeom prst="rect">
              <a:avLst/>
            </a:prstGeom>
            <a:solidFill>
              <a:srgbClr val="00B0F0"/>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1219215">
                <a:lnSpc>
                  <a:spcPct val="100000"/>
                </a:lnSpc>
                <a:spcBef>
                  <a:spcPts val="0"/>
                </a:spcBef>
                <a:defRPr b="0" cap="none" sz="3200">
                  <a:latin typeface="+mn-lt"/>
                  <a:ea typeface="+mn-ea"/>
                  <a:cs typeface="+mn-cs"/>
                  <a:sym typeface="Calibri"/>
                </a:defRPr>
              </a:pPr>
            </a:p>
          </p:txBody>
        </p:sp>
        <p:grpSp>
          <p:nvGrpSpPr>
            <p:cNvPr id="852" name="Rectangle 5"/>
            <p:cNvGrpSpPr/>
            <p:nvPr/>
          </p:nvGrpSpPr>
          <p:grpSpPr>
            <a:xfrm>
              <a:off x="0" y="751938"/>
              <a:ext cx="5548134" cy="5124158"/>
              <a:chOff x="0" y="0"/>
              <a:chExt cx="5548133" cy="5124157"/>
            </a:xfrm>
          </p:grpSpPr>
          <p:sp>
            <p:nvSpPr>
              <p:cNvPr id="850" name="Rectangle"/>
              <p:cNvSpPr/>
              <p:nvPr/>
            </p:nvSpPr>
            <p:spPr>
              <a:xfrm>
                <a:off x="-1" y="0"/>
                <a:ext cx="5548135" cy="5124157"/>
              </a:xfrm>
              <a:prstGeom prst="rect">
                <a:avLst/>
              </a:prstGeom>
              <a:solidFill>
                <a:srgbClr val="00B0F0"/>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1219215">
                  <a:lnSpc>
                    <a:spcPct val="100000"/>
                  </a:lnSpc>
                  <a:spcBef>
                    <a:spcPts val="0"/>
                  </a:spcBef>
                  <a:defRPr>
                    <a:latin typeface="+mn-lt"/>
                    <a:ea typeface="+mn-ea"/>
                    <a:cs typeface="+mn-cs"/>
                    <a:sym typeface="Calibri"/>
                  </a:defRPr>
                </a:pPr>
              </a:p>
            </p:txBody>
          </p:sp>
          <p:sp>
            <p:nvSpPr>
              <p:cNvPr id="851" name="Kubernetes Master"/>
              <p:cNvSpPr txBox="1"/>
              <p:nvPr/>
            </p:nvSpPr>
            <p:spPr>
              <a:xfrm>
                <a:off x="-1" y="0"/>
                <a:ext cx="5548135" cy="5613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defTabSz="1219215">
                  <a:lnSpc>
                    <a:spcPct val="100000"/>
                  </a:lnSpc>
                  <a:spcBef>
                    <a:spcPts val="0"/>
                  </a:spcBef>
                  <a:defRPr b="0" cap="none" sz="3200">
                    <a:latin typeface="+mn-lt"/>
                    <a:ea typeface="+mn-ea"/>
                    <a:cs typeface="+mn-cs"/>
                    <a:sym typeface="Calibri"/>
                  </a:defRPr>
                </a:lvl1pPr>
              </a:lstStyle>
              <a:p>
                <a:pPr/>
                <a:r>
                  <a:t>Kubernetes Master</a:t>
                </a:r>
              </a:p>
            </p:txBody>
          </p:sp>
        </p:grpSp>
        <p:grpSp>
          <p:nvGrpSpPr>
            <p:cNvPr id="855" name="Rectangle 6"/>
            <p:cNvGrpSpPr/>
            <p:nvPr/>
          </p:nvGrpSpPr>
          <p:grpSpPr>
            <a:xfrm>
              <a:off x="5903337" y="751937"/>
              <a:ext cx="5973726" cy="5124156"/>
              <a:chOff x="0" y="0"/>
              <a:chExt cx="5973724" cy="5124155"/>
            </a:xfrm>
          </p:grpSpPr>
          <p:sp>
            <p:nvSpPr>
              <p:cNvPr id="853" name="Rectangle"/>
              <p:cNvSpPr/>
              <p:nvPr/>
            </p:nvSpPr>
            <p:spPr>
              <a:xfrm>
                <a:off x="0" y="-1"/>
                <a:ext cx="5973725" cy="5124157"/>
              </a:xfrm>
              <a:prstGeom prst="rect">
                <a:avLst/>
              </a:prstGeom>
              <a:solidFill>
                <a:srgbClr val="00B0F0"/>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1219215">
                  <a:lnSpc>
                    <a:spcPct val="100000"/>
                  </a:lnSpc>
                  <a:spcBef>
                    <a:spcPts val="0"/>
                  </a:spcBef>
                  <a:defRPr>
                    <a:latin typeface="+mn-lt"/>
                    <a:ea typeface="+mn-ea"/>
                    <a:cs typeface="+mn-cs"/>
                    <a:sym typeface="Calibri"/>
                  </a:defRPr>
                </a:pPr>
              </a:p>
            </p:txBody>
          </p:sp>
          <p:sp>
            <p:nvSpPr>
              <p:cNvPr id="854" name="Kubernetes Master"/>
              <p:cNvSpPr txBox="1"/>
              <p:nvPr/>
            </p:nvSpPr>
            <p:spPr>
              <a:xfrm>
                <a:off x="0" y="-1"/>
                <a:ext cx="5973725" cy="5613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defTabSz="1219215">
                  <a:lnSpc>
                    <a:spcPct val="100000"/>
                  </a:lnSpc>
                  <a:spcBef>
                    <a:spcPts val="0"/>
                  </a:spcBef>
                  <a:defRPr b="0" cap="none" sz="3200">
                    <a:latin typeface="+mn-lt"/>
                    <a:ea typeface="+mn-ea"/>
                    <a:cs typeface="+mn-cs"/>
                    <a:sym typeface="Calibri"/>
                  </a:defRPr>
                </a:lvl1pPr>
              </a:lstStyle>
              <a:p>
                <a:pPr/>
                <a:r>
                  <a:t>Kubernetes Master</a:t>
                </a:r>
              </a:p>
            </p:txBody>
          </p:sp>
        </p:grpSp>
        <p:grpSp>
          <p:nvGrpSpPr>
            <p:cNvPr id="858" name="Group 11"/>
            <p:cNvGrpSpPr/>
            <p:nvPr/>
          </p:nvGrpSpPr>
          <p:grpSpPr>
            <a:xfrm>
              <a:off x="1482207" y="4059536"/>
              <a:ext cx="2583714" cy="798497"/>
              <a:chOff x="0" y="0"/>
              <a:chExt cx="2583712" cy="798496"/>
            </a:xfrm>
          </p:grpSpPr>
          <p:sp>
            <p:nvSpPr>
              <p:cNvPr id="856" name="Rectangle 9"/>
              <p:cNvSpPr/>
              <p:nvPr/>
            </p:nvSpPr>
            <p:spPr>
              <a:xfrm>
                <a:off x="-1" y="-1"/>
                <a:ext cx="2583714" cy="798498"/>
              </a:xfrm>
              <a:prstGeom prst="rect">
                <a:avLst/>
              </a:prstGeom>
              <a:solidFill>
                <a:srgbClr val="FFFFFF"/>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1219215">
                  <a:lnSpc>
                    <a:spcPct val="100000"/>
                  </a:lnSpc>
                  <a:spcBef>
                    <a:spcPts val="0"/>
                  </a:spcBef>
                  <a:defRPr b="0" cap="none" sz="3200">
                    <a:latin typeface="+mn-lt"/>
                    <a:ea typeface="+mn-ea"/>
                    <a:cs typeface="+mn-cs"/>
                    <a:sym typeface="Calibri"/>
                  </a:defRPr>
                </a:pPr>
              </a:p>
            </p:txBody>
          </p:sp>
          <p:pic>
            <p:nvPicPr>
              <p:cNvPr id="857" name="Picture 10" descr="Picture 10"/>
              <p:cNvPicPr>
                <a:picLocks noChangeAspect="1"/>
              </p:cNvPicPr>
              <p:nvPr/>
            </p:nvPicPr>
            <p:blipFill>
              <a:blip r:embed="rId3">
                <a:extLst/>
              </a:blip>
              <a:stretch>
                <a:fillRect/>
              </a:stretch>
            </p:blipFill>
            <p:spPr>
              <a:xfrm>
                <a:off x="355201" y="-1"/>
                <a:ext cx="1873310" cy="776234"/>
              </a:xfrm>
              <a:prstGeom prst="rect">
                <a:avLst/>
              </a:prstGeom>
              <a:ln w="12700" cap="flat">
                <a:noFill/>
                <a:miter lim="400000"/>
              </a:ln>
              <a:effectLst/>
            </p:spPr>
          </p:pic>
        </p:grpSp>
        <p:grpSp>
          <p:nvGrpSpPr>
            <p:cNvPr id="861" name="Group 12"/>
            <p:cNvGrpSpPr/>
            <p:nvPr/>
          </p:nvGrpSpPr>
          <p:grpSpPr>
            <a:xfrm>
              <a:off x="7598336" y="4074451"/>
              <a:ext cx="2583713" cy="768668"/>
              <a:chOff x="0" y="0"/>
              <a:chExt cx="2583712" cy="768667"/>
            </a:xfrm>
          </p:grpSpPr>
          <p:sp>
            <p:nvSpPr>
              <p:cNvPr id="859" name="Rectangle 13"/>
              <p:cNvSpPr/>
              <p:nvPr/>
            </p:nvSpPr>
            <p:spPr>
              <a:xfrm>
                <a:off x="-1" y="-1"/>
                <a:ext cx="2583714" cy="768669"/>
              </a:xfrm>
              <a:prstGeom prst="rect">
                <a:avLst/>
              </a:prstGeom>
              <a:solidFill>
                <a:srgbClr val="FFFFFF"/>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1219215">
                  <a:lnSpc>
                    <a:spcPct val="100000"/>
                  </a:lnSpc>
                  <a:spcBef>
                    <a:spcPts val="0"/>
                  </a:spcBef>
                  <a:defRPr b="0" cap="none" sz="3200">
                    <a:latin typeface="+mn-lt"/>
                    <a:ea typeface="+mn-ea"/>
                    <a:cs typeface="+mn-cs"/>
                    <a:sym typeface="Calibri"/>
                  </a:defRPr>
                </a:pPr>
              </a:p>
            </p:txBody>
          </p:sp>
          <p:pic>
            <p:nvPicPr>
              <p:cNvPr id="860" name="Picture 14" descr="Picture 14"/>
              <p:cNvPicPr>
                <a:picLocks noChangeAspect="1"/>
              </p:cNvPicPr>
              <p:nvPr/>
            </p:nvPicPr>
            <p:blipFill>
              <a:blip r:embed="rId4">
                <a:extLst/>
              </a:blip>
              <a:stretch>
                <a:fillRect/>
              </a:stretch>
            </p:blipFill>
            <p:spPr>
              <a:xfrm>
                <a:off x="355201" y="0"/>
                <a:ext cx="1873310" cy="747235"/>
              </a:xfrm>
              <a:prstGeom prst="rect">
                <a:avLst/>
              </a:prstGeom>
              <a:ln w="12700" cap="flat">
                <a:noFill/>
                <a:miter lim="400000"/>
              </a:ln>
              <a:effectLst/>
            </p:spPr>
          </p:pic>
        </p:grpSp>
        <p:grpSp>
          <p:nvGrpSpPr>
            <p:cNvPr id="864" name="Rectangle 15"/>
            <p:cNvGrpSpPr/>
            <p:nvPr/>
          </p:nvGrpSpPr>
          <p:grpSpPr>
            <a:xfrm>
              <a:off x="5659468" y="7059248"/>
              <a:ext cx="5548134" cy="2239566"/>
              <a:chOff x="0" y="0"/>
              <a:chExt cx="5548133" cy="2239565"/>
            </a:xfrm>
          </p:grpSpPr>
          <p:sp>
            <p:nvSpPr>
              <p:cNvPr id="862" name="Rectangle"/>
              <p:cNvSpPr/>
              <p:nvPr/>
            </p:nvSpPr>
            <p:spPr>
              <a:xfrm>
                <a:off x="-1" y="-1"/>
                <a:ext cx="5548135" cy="2239567"/>
              </a:xfrm>
              <a:prstGeom prst="rect">
                <a:avLst/>
              </a:prstGeom>
              <a:solidFill>
                <a:srgbClr val="00B0F0"/>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1219215">
                  <a:lnSpc>
                    <a:spcPct val="100000"/>
                  </a:lnSpc>
                  <a:spcBef>
                    <a:spcPts val="0"/>
                  </a:spcBef>
                  <a:defRPr>
                    <a:latin typeface="+mn-lt"/>
                    <a:ea typeface="+mn-ea"/>
                    <a:cs typeface="+mn-cs"/>
                    <a:sym typeface="Calibri"/>
                  </a:defRPr>
                </a:pPr>
              </a:p>
            </p:txBody>
          </p:sp>
          <p:sp>
            <p:nvSpPr>
              <p:cNvPr id="863" name="Kubernetes Worker"/>
              <p:cNvSpPr txBox="1"/>
              <p:nvPr/>
            </p:nvSpPr>
            <p:spPr>
              <a:xfrm>
                <a:off x="-1" y="-1"/>
                <a:ext cx="5548135" cy="5613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defTabSz="1219215">
                  <a:lnSpc>
                    <a:spcPct val="100000"/>
                  </a:lnSpc>
                  <a:spcBef>
                    <a:spcPts val="0"/>
                  </a:spcBef>
                  <a:defRPr b="0" cap="none" sz="3200">
                    <a:latin typeface="+mn-lt"/>
                    <a:ea typeface="+mn-ea"/>
                    <a:cs typeface="+mn-cs"/>
                    <a:sym typeface="Calibri"/>
                  </a:defRPr>
                </a:lvl1pPr>
              </a:lstStyle>
              <a:p>
                <a:pPr/>
                <a:r>
                  <a:t>Kubernetes Worker</a:t>
                </a:r>
              </a:p>
            </p:txBody>
          </p:sp>
        </p:grpSp>
        <p:grpSp>
          <p:nvGrpSpPr>
            <p:cNvPr id="867" name="Rectangle 21"/>
            <p:cNvGrpSpPr/>
            <p:nvPr/>
          </p:nvGrpSpPr>
          <p:grpSpPr>
            <a:xfrm>
              <a:off x="7307733" y="8661300"/>
              <a:ext cx="2251604" cy="478761"/>
              <a:chOff x="0" y="0"/>
              <a:chExt cx="2251603" cy="478760"/>
            </a:xfrm>
          </p:grpSpPr>
          <p:sp>
            <p:nvSpPr>
              <p:cNvPr id="865" name="Rectangle"/>
              <p:cNvSpPr/>
              <p:nvPr/>
            </p:nvSpPr>
            <p:spPr>
              <a:xfrm>
                <a:off x="-1" y="-1"/>
                <a:ext cx="2251605" cy="478762"/>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a:latin typeface="+mn-lt"/>
                    <a:ea typeface="+mn-ea"/>
                    <a:cs typeface="+mn-cs"/>
                    <a:sym typeface="Calibri"/>
                  </a:defRPr>
                </a:pPr>
              </a:p>
            </p:txBody>
          </p:sp>
          <p:sp>
            <p:nvSpPr>
              <p:cNvPr id="866" name="Docker"/>
              <p:cNvSpPr txBox="1"/>
              <p:nvPr/>
            </p:nvSpPr>
            <p:spPr>
              <a:xfrm>
                <a:off x="-1" y="15860"/>
                <a:ext cx="2251605"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Docker</a:t>
                </a:r>
              </a:p>
            </p:txBody>
          </p:sp>
        </p:grpSp>
        <p:grpSp>
          <p:nvGrpSpPr>
            <p:cNvPr id="870" name="Rectangle 22"/>
            <p:cNvGrpSpPr/>
            <p:nvPr/>
          </p:nvGrpSpPr>
          <p:grpSpPr>
            <a:xfrm>
              <a:off x="7307733" y="8017773"/>
              <a:ext cx="2251604" cy="478761"/>
              <a:chOff x="0" y="0"/>
              <a:chExt cx="2251603" cy="478760"/>
            </a:xfrm>
          </p:grpSpPr>
          <p:sp>
            <p:nvSpPr>
              <p:cNvPr id="868" name="Rectangle"/>
              <p:cNvSpPr/>
              <p:nvPr/>
            </p:nvSpPr>
            <p:spPr>
              <a:xfrm>
                <a:off x="-1" y="-1"/>
                <a:ext cx="2251605" cy="478762"/>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b="0" cap="none" sz="2400">
                    <a:latin typeface="+mn-lt"/>
                    <a:ea typeface="+mn-ea"/>
                    <a:cs typeface="+mn-cs"/>
                    <a:sym typeface="Calibri"/>
                  </a:defRPr>
                </a:pPr>
              </a:p>
            </p:txBody>
          </p:sp>
          <p:sp>
            <p:nvSpPr>
              <p:cNvPr id="869" name="Kubelet"/>
              <p:cNvSpPr txBox="1"/>
              <p:nvPr/>
            </p:nvSpPr>
            <p:spPr>
              <a:xfrm>
                <a:off x="-1" y="15860"/>
                <a:ext cx="2251605"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Kubelet</a:t>
                </a:r>
              </a:p>
            </p:txBody>
          </p:sp>
        </p:grpSp>
        <p:grpSp>
          <p:nvGrpSpPr>
            <p:cNvPr id="873" name="Rectangle 23"/>
            <p:cNvGrpSpPr/>
            <p:nvPr/>
          </p:nvGrpSpPr>
          <p:grpSpPr>
            <a:xfrm>
              <a:off x="863599" y="1947663"/>
              <a:ext cx="3558727" cy="813614"/>
              <a:chOff x="0" y="0"/>
              <a:chExt cx="3558725" cy="813612"/>
            </a:xfrm>
          </p:grpSpPr>
          <p:sp>
            <p:nvSpPr>
              <p:cNvPr id="871" name="Rectangle"/>
              <p:cNvSpPr/>
              <p:nvPr/>
            </p:nvSpPr>
            <p:spPr>
              <a:xfrm>
                <a:off x="-1" y="0"/>
                <a:ext cx="3558727" cy="813613"/>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b="0" cap="none" sz="2400">
                    <a:latin typeface="+mn-lt"/>
                    <a:ea typeface="+mn-ea"/>
                    <a:cs typeface="+mn-cs"/>
                    <a:sym typeface="Calibri"/>
                  </a:defRPr>
                </a:pPr>
              </a:p>
            </p:txBody>
          </p:sp>
          <p:sp>
            <p:nvSpPr>
              <p:cNvPr id="872" name="kube-apiserver"/>
              <p:cNvSpPr txBox="1"/>
              <p:nvPr/>
            </p:nvSpPr>
            <p:spPr>
              <a:xfrm>
                <a:off x="-1" y="183286"/>
                <a:ext cx="3558727"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kube-apiserver</a:t>
                </a:r>
              </a:p>
            </p:txBody>
          </p:sp>
        </p:grpSp>
        <p:grpSp>
          <p:nvGrpSpPr>
            <p:cNvPr id="876" name="Rectangle 24"/>
            <p:cNvGrpSpPr/>
            <p:nvPr/>
          </p:nvGrpSpPr>
          <p:grpSpPr>
            <a:xfrm>
              <a:off x="7131643" y="1947663"/>
              <a:ext cx="3558724" cy="813614"/>
              <a:chOff x="0" y="0"/>
              <a:chExt cx="3558723" cy="813612"/>
            </a:xfrm>
          </p:grpSpPr>
          <p:sp>
            <p:nvSpPr>
              <p:cNvPr id="874" name="Rectangle"/>
              <p:cNvSpPr/>
              <p:nvPr/>
            </p:nvSpPr>
            <p:spPr>
              <a:xfrm>
                <a:off x="-1" y="0"/>
                <a:ext cx="3558725" cy="813613"/>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b="0" cap="none" sz="2400">
                    <a:latin typeface="+mn-lt"/>
                    <a:ea typeface="+mn-ea"/>
                    <a:cs typeface="+mn-cs"/>
                    <a:sym typeface="Calibri"/>
                  </a:defRPr>
                </a:pPr>
              </a:p>
            </p:txBody>
          </p:sp>
          <p:sp>
            <p:nvSpPr>
              <p:cNvPr id="875" name="kube-apiserver"/>
              <p:cNvSpPr txBox="1"/>
              <p:nvPr/>
            </p:nvSpPr>
            <p:spPr>
              <a:xfrm>
                <a:off x="-1" y="183286"/>
                <a:ext cx="3558725"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kube-apiserver</a:t>
                </a:r>
              </a:p>
            </p:txBody>
          </p:sp>
        </p:grpSp>
        <p:grpSp>
          <p:nvGrpSpPr>
            <p:cNvPr id="879" name="Rectangle 25"/>
            <p:cNvGrpSpPr/>
            <p:nvPr/>
          </p:nvGrpSpPr>
          <p:grpSpPr>
            <a:xfrm>
              <a:off x="863600" y="2912181"/>
              <a:ext cx="3558724" cy="813614"/>
              <a:chOff x="0" y="0"/>
              <a:chExt cx="3558723" cy="813612"/>
            </a:xfrm>
          </p:grpSpPr>
          <p:sp>
            <p:nvSpPr>
              <p:cNvPr id="877" name="Rectangle"/>
              <p:cNvSpPr/>
              <p:nvPr/>
            </p:nvSpPr>
            <p:spPr>
              <a:xfrm>
                <a:off x="-1" y="0"/>
                <a:ext cx="3558725" cy="813613"/>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a:latin typeface="+mn-lt"/>
                    <a:ea typeface="+mn-ea"/>
                    <a:cs typeface="+mn-cs"/>
                    <a:sym typeface="Calibri"/>
                  </a:defRPr>
                </a:pPr>
              </a:p>
            </p:txBody>
          </p:sp>
          <p:sp>
            <p:nvSpPr>
              <p:cNvPr id="878" name="kube-controller-manager(s)"/>
              <p:cNvSpPr txBox="1"/>
              <p:nvPr/>
            </p:nvSpPr>
            <p:spPr>
              <a:xfrm>
                <a:off x="-1" y="23266"/>
                <a:ext cx="3558725" cy="76708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kube-controller-manager(s)</a:t>
                </a:r>
              </a:p>
            </p:txBody>
          </p:sp>
        </p:grpSp>
        <p:grpSp>
          <p:nvGrpSpPr>
            <p:cNvPr id="882" name="Rectangle 26"/>
            <p:cNvGrpSpPr/>
            <p:nvPr/>
          </p:nvGrpSpPr>
          <p:grpSpPr>
            <a:xfrm>
              <a:off x="7131643" y="2912181"/>
              <a:ext cx="3558724" cy="813614"/>
              <a:chOff x="0" y="0"/>
              <a:chExt cx="3558723" cy="813612"/>
            </a:xfrm>
          </p:grpSpPr>
          <p:sp>
            <p:nvSpPr>
              <p:cNvPr id="880" name="Rectangle"/>
              <p:cNvSpPr/>
              <p:nvPr/>
            </p:nvSpPr>
            <p:spPr>
              <a:xfrm>
                <a:off x="-1" y="0"/>
                <a:ext cx="3558725" cy="813613"/>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a:latin typeface="+mn-lt"/>
                    <a:ea typeface="+mn-ea"/>
                    <a:cs typeface="+mn-cs"/>
                    <a:sym typeface="Calibri"/>
                  </a:defRPr>
                </a:pPr>
              </a:p>
            </p:txBody>
          </p:sp>
          <p:sp>
            <p:nvSpPr>
              <p:cNvPr id="881" name="kube-controller-manager(s)"/>
              <p:cNvSpPr txBox="1"/>
              <p:nvPr/>
            </p:nvSpPr>
            <p:spPr>
              <a:xfrm>
                <a:off x="-1" y="23266"/>
                <a:ext cx="3558725" cy="76708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kube-controller-manager(s)</a:t>
                </a:r>
              </a:p>
            </p:txBody>
          </p:sp>
        </p:grpSp>
        <p:sp>
          <p:nvSpPr>
            <p:cNvPr id="883" name="TextBox 27"/>
            <p:cNvSpPr txBox="1"/>
            <p:nvPr/>
          </p:nvSpPr>
          <p:spPr>
            <a:xfrm>
              <a:off x="1767459" y="0"/>
              <a:ext cx="1750998" cy="8534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none" lIns="121920" tIns="121920" rIns="121920" bIns="121920" numCol="1" anchor="t">
              <a:spAutoFit/>
            </a:bodyPr>
            <a:lstStyle>
              <a:lvl1pPr algn="ctr" defTabSz="1219215">
                <a:spcBef>
                  <a:spcPts val="1600"/>
                </a:spcBef>
                <a:defRPr b="0" cap="none" sz="4200">
                  <a:solidFill>
                    <a:srgbClr val="342071"/>
                  </a:solidFill>
                  <a:latin typeface="+mn-lt"/>
                  <a:ea typeface="+mn-ea"/>
                  <a:cs typeface="+mn-cs"/>
                  <a:sym typeface="Calibri"/>
                </a:defRPr>
              </a:lvl1pPr>
            </a:lstStyle>
            <a:p>
              <a:pPr/>
              <a:r>
                <a:t>Active</a:t>
              </a:r>
            </a:p>
          </p:txBody>
        </p:sp>
        <p:sp>
          <p:nvSpPr>
            <p:cNvPr id="884" name="TextBox 28"/>
            <p:cNvSpPr txBox="1"/>
            <p:nvPr/>
          </p:nvSpPr>
          <p:spPr>
            <a:xfrm>
              <a:off x="7813367" y="15209"/>
              <a:ext cx="2153653" cy="8534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none" lIns="121920" tIns="121920" rIns="121920" bIns="121920" numCol="1" anchor="t">
              <a:spAutoFit/>
            </a:bodyPr>
            <a:lstStyle>
              <a:lvl1pPr algn="ctr" defTabSz="1219215">
                <a:spcBef>
                  <a:spcPts val="1600"/>
                </a:spcBef>
                <a:defRPr b="0" cap="none" sz="4200">
                  <a:solidFill>
                    <a:srgbClr val="342071"/>
                  </a:solidFill>
                  <a:latin typeface="+mn-lt"/>
                  <a:ea typeface="+mn-ea"/>
                  <a:cs typeface="+mn-cs"/>
                  <a:sym typeface="Calibri"/>
                </a:defRPr>
              </a:lvl1pPr>
            </a:lstStyle>
            <a:p>
              <a:pPr/>
              <a:r>
                <a:t>Standby</a:t>
              </a:r>
            </a:p>
          </p:txBody>
        </p:sp>
        <p:grpSp>
          <p:nvGrpSpPr>
            <p:cNvPr id="887" name="Rectangle 31"/>
            <p:cNvGrpSpPr/>
            <p:nvPr/>
          </p:nvGrpSpPr>
          <p:grpSpPr>
            <a:xfrm>
              <a:off x="994705" y="5374975"/>
              <a:ext cx="3558724" cy="813613"/>
              <a:chOff x="0" y="0"/>
              <a:chExt cx="3558723" cy="813612"/>
            </a:xfrm>
          </p:grpSpPr>
          <p:sp>
            <p:nvSpPr>
              <p:cNvPr id="885" name="Rectangle"/>
              <p:cNvSpPr/>
              <p:nvPr/>
            </p:nvSpPr>
            <p:spPr>
              <a:xfrm>
                <a:off x="-1" y="0"/>
                <a:ext cx="3558725" cy="813613"/>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b="0" cap="none" sz="2400">
                    <a:latin typeface="+mn-lt"/>
                    <a:ea typeface="+mn-ea"/>
                    <a:cs typeface="+mn-cs"/>
                    <a:sym typeface="Calibri"/>
                  </a:defRPr>
                </a:pPr>
              </a:p>
            </p:txBody>
          </p:sp>
          <p:sp>
            <p:nvSpPr>
              <p:cNvPr id="886" name="cluster-ip"/>
              <p:cNvSpPr txBox="1"/>
              <p:nvPr/>
            </p:nvSpPr>
            <p:spPr>
              <a:xfrm>
                <a:off x="-1" y="183286"/>
                <a:ext cx="3558725"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cluster-ip</a:t>
                </a:r>
              </a:p>
            </p:txBody>
          </p:sp>
        </p:grpSp>
        <p:grpSp>
          <p:nvGrpSpPr>
            <p:cNvPr id="890" name="Rectangle 32"/>
            <p:cNvGrpSpPr/>
            <p:nvPr/>
          </p:nvGrpSpPr>
          <p:grpSpPr>
            <a:xfrm>
              <a:off x="7131643" y="5374975"/>
              <a:ext cx="3558724" cy="813613"/>
              <a:chOff x="0" y="0"/>
              <a:chExt cx="3558723" cy="813612"/>
            </a:xfrm>
          </p:grpSpPr>
          <p:sp>
            <p:nvSpPr>
              <p:cNvPr id="888" name="Rectangle"/>
              <p:cNvSpPr/>
              <p:nvPr/>
            </p:nvSpPr>
            <p:spPr>
              <a:xfrm>
                <a:off x="-1" y="0"/>
                <a:ext cx="3558725" cy="813613"/>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b="0" cap="none" sz="2400">
                    <a:latin typeface="+mn-lt"/>
                    <a:ea typeface="+mn-ea"/>
                    <a:cs typeface="+mn-cs"/>
                    <a:sym typeface="Calibri"/>
                  </a:defRPr>
                </a:pPr>
              </a:p>
            </p:txBody>
          </p:sp>
          <p:sp>
            <p:nvSpPr>
              <p:cNvPr id="889" name="cluster-ip"/>
              <p:cNvSpPr txBox="1"/>
              <p:nvPr/>
            </p:nvSpPr>
            <p:spPr>
              <a:xfrm>
                <a:off x="-1" y="183286"/>
                <a:ext cx="3558725"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cluster-ip</a:t>
                </a:r>
              </a:p>
            </p:txBody>
          </p:sp>
        </p:grpSp>
        <p:sp>
          <p:nvSpPr>
            <p:cNvPr id="891" name="Bent-Up Arrow 33"/>
            <p:cNvSpPr/>
            <p:nvPr/>
          </p:nvSpPr>
          <p:spPr>
            <a:xfrm flipH="1">
              <a:off x="2292991" y="6235841"/>
              <a:ext cx="3339174" cy="21832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200"/>
                  </a:moveTo>
                  <a:lnTo>
                    <a:pt x="16304" y="16200"/>
                  </a:lnTo>
                  <a:lnTo>
                    <a:pt x="16304" y="5400"/>
                  </a:lnTo>
                  <a:lnTo>
                    <a:pt x="14539" y="5400"/>
                  </a:lnTo>
                  <a:lnTo>
                    <a:pt x="18069" y="0"/>
                  </a:lnTo>
                  <a:lnTo>
                    <a:pt x="21600" y="5400"/>
                  </a:lnTo>
                  <a:lnTo>
                    <a:pt x="19835" y="5400"/>
                  </a:lnTo>
                  <a:lnTo>
                    <a:pt x="19835" y="21600"/>
                  </a:lnTo>
                  <a:lnTo>
                    <a:pt x="0" y="21600"/>
                  </a:lnTo>
                  <a:close/>
                </a:path>
              </a:pathLst>
            </a:cu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b="0" cap="none" sz="2400">
                  <a:latin typeface="+mn-lt"/>
                  <a:ea typeface="+mn-ea"/>
                  <a:cs typeface="+mn-cs"/>
                  <a:sym typeface="Calibri"/>
                </a:defRPr>
              </a:pPr>
            </a:p>
          </p:txBody>
        </p:sp>
      </p:gr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96" name="Title 1"/>
          <p:cNvSpPr txBox="1"/>
          <p:nvPr>
            <p:ph type="title"/>
          </p:nvPr>
        </p:nvSpPr>
        <p:spPr>
          <a:prstGeom prst="rect">
            <a:avLst/>
          </a:prstGeom>
        </p:spPr>
        <p:txBody>
          <a:bodyPr/>
          <a:lstStyle/>
          <a:p>
            <a:pPr/>
            <a:r>
              <a:t>Cluster Persistent Storage</a:t>
            </a:r>
          </a:p>
        </p:txBody>
      </p:sp>
      <p:sp>
        <p:nvSpPr>
          <p:cNvPr id="897" name="Content Placeholder 2"/>
          <p:cNvSpPr txBox="1"/>
          <p:nvPr>
            <p:ph type="body" sz="half" idx="1"/>
          </p:nvPr>
        </p:nvSpPr>
        <p:spPr>
          <a:xfrm>
            <a:off x="1676400" y="3651250"/>
            <a:ext cx="10762493" cy="8702676"/>
          </a:xfrm>
          <a:prstGeom prst="rect">
            <a:avLst/>
          </a:prstGeom>
        </p:spPr>
        <p:txBody>
          <a:bodyPr lIns="45719" tIns="45719" rIns="45719" bIns="45719"/>
          <a:lstStyle/>
          <a:p>
            <a:pPr marL="457206" indent="-457206">
              <a:defRPr sz="3700"/>
            </a:pPr>
            <a:r>
              <a:t>Ceph uniquely delivers object, block, and file storage in one unified system</a:t>
            </a:r>
          </a:p>
          <a:p>
            <a:pPr marL="457206" indent="-457206">
              <a:defRPr sz="3700"/>
            </a:pPr>
            <a:r>
              <a:t>Highly scalable and highly available deployment with distributed Ceph monitors and Object Storage Devices (OSD) for data replication</a:t>
            </a:r>
          </a:p>
          <a:p>
            <a:pPr lvl="1" marL="914406" indent="-457206">
              <a:spcBef>
                <a:spcPts val="1000"/>
              </a:spcBef>
              <a:buClr>
                <a:srgbClr val="330072">
                  <a:alpha val="50371"/>
                </a:srgbClr>
              </a:buClr>
              <a:defRPr sz="3200"/>
            </a:pPr>
            <a:r>
              <a:t>Automatic cluster storage deployment and replication</a:t>
            </a:r>
            <a:endParaRPr sz="4800"/>
          </a:p>
          <a:p>
            <a:pPr lvl="1" marL="914406" indent="-457206">
              <a:spcBef>
                <a:spcPts val="1000"/>
              </a:spcBef>
              <a:buClr>
                <a:srgbClr val="330072">
                  <a:alpha val="49590"/>
                </a:srgbClr>
              </a:buClr>
              <a:defRPr sz="3200"/>
            </a:pPr>
            <a:r>
              <a:t>Unified storage solution for all deployments: AIO-SX/DX, Standard, Multi-cloud</a:t>
            </a:r>
            <a:endParaRPr sz="4800"/>
          </a:p>
          <a:p>
            <a:pPr lvl="1" marL="914406" indent="-457206">
              <a:spcBef>
                <a:spcPts val="1000"/>
              </a:spcBef>
              <a:buClr>
                <a:srgbClr val="330072">
                  <a:alpha val="50371"/>
                </a:srgbClr>
              </a:buClr>
              <a:defRPr sz="3200"/>
            </a:pPr>
            <a:r>
              <a:t>Fully managed Ceph Cluster Map (hyper-scale) </a:t>
            </a:r>
            <a:endParaRPr sz="4800"/>
          </a:p>
          <a:p>
            <a:pPr marL="457206" indent="-457206">
              <a:defRPr sz="3700"/>
            </a:pPr>
            <a:r>
              <a:t>Kubernetes persistent storage provided by Ceph's RADOS Block Devices (RBD) provisioner</a:t>
            </a:r>
          </a:p>
          <a:p>
            <a:pPr lvl="1" marL="914406" indent="-457206">
              <a:spcBef>
                <a:spcPts val="1000"/>
              </a:spcBef>
              <a:defRPr sz="3200"/>
            </a:pPr>
            <a:r>
              <a:t>Persistent Volumes (PVs) and Claims (PVCs)</a:t>
            </a:r>
            <a:endParaRPr sz="4800"/>
          </a:p>
          <a:p>
            <a:pPr lvl="1" marL="914406" indent="-457206">
              <a:spcBef>
                <a:spcPts val="1000"/>
              </a:spcBef>
              <a:defRPr sz="3200"/>
            </a:pPr>
            <a:r>
              <a:t>Default Storage Class</a:t>
            </a:r>
            <a:endParaRPr sz="4800"/>
          </a:p>
          <a:p>
            <a:pPr marL="457206" indent="-457206">
              <a:defRPr sz="3700"/>
            </a:pPr>
            <a:r>
              <a:t>OpenStack backend storage solution for services: Glance, Cinder, Swift, Nova</a:t>
            </a:r>
          </a:p>
        </p:txBody>
      </p:sp>
      <p:grpSp>
        <p:nvGrpSpPr>
          <p:cNvPr id="990" name="Group"/>
          <p:cNvGrpSpPr/>
          <p:nvPr/>
        </p:nvGrpSpPr>
        <p:grpSpPr>
          <a:xfrm>
            <a:off x="12427305" y="3875568"/>
            <a:ext cx="11245496" cy="8574218"/>
            <a:chOff x="0" y="0"/>
            <a:chExt cx="11245495" cy="8574216"/>
          </a:xfrm>
        </p:grpSpPr>
        <p:sp>
          <p:nvSpPr>
            <p:cNvPr id="898" name="Rounded Rectangle 7"/>
            <p:cNvSpPr/>
            <p:nvPr/>
          </p:nvSpPr>
          <p:spPr>
            <a:xfrm>
              <a:off x="0" y="0"/>
              <a:ext cx="11245496" cy="8574217"/>
            </a:xfrm>
            <a:prstGeom prst="roundRect">
              <a:avLst>
                <a:gd name="adj" fmla="val 16667"/>
              </a:avLst>
            </a:prstGeom>
            <a:solidFill>
              <a:srgbClr val="00B0F0"/>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1219215">
                <a:lnSpc>
                  <a:spcPct val="100000"/>
                </a:lnSpc>
                <a:spcBef>
                  <a:spcPts val="0"/>
                </a:spcBef>
                <a:defRPr b="0" cap="none" sz="3200">
                  <a:latin typeface="+mn-lt"/>
                  <a:ea typeface="+mn-ea"/>
                  <a:cs typeface="+mn-cs"/>
                  <a:sym typeface="Calibri"/>
                </a:defRPr>
              </a:pPr>
            </a:p>
          </p:txBody>
        </p:sp>
        <p:sp>
          <p:nvSpPr>
            <p:cNvPr id="899" name="Rectangle 198"/>
            <p:cNvSpPr/>
            <p:nvPr/>
          </p:nvSpPr>
          <p:spPr>
            <a:xfrm>
              <a:off x="6435411" y="5911967"/>
              <a:ext cx="4449681" cy="1687161"/>
            </a:xfrm>
            <a:prstGeom prst="rect">
              <a:avLst/>
            </a:prstGeom>
            <a:solidFill>
              <a:srgbClr val="BFBFBF"/>
            </a:solidFill>
            <a:ln w="12700" cap="flat">
              <a:noFill/>
              <a:miter lim="400000"/>
              <a:tailEnd type="triangle" w="med" len="med"/>
            </a:ln>
            <a:effectLst>
              <a:outerShdw sx="100000" sy="100000" kx="0" ky="0" algn="b" rotWithShape="0" blurRad="38100" dist="23000" dir="5400000">
                <a:srgbClr val="000000">
                  <a:alpha val="35000"/>
                </a:srgbClr>
              </a:outerShdw>
            </a:effectLst>
          </p:spPr>
          <p:txBody>
            <a:bodyPr wrap="square" lIns="91436" tIns="91436" rIns="91436" bIns="91436" numCol="1" anchor="t">
              <a:noAutofit/>
            </a:bodyPr>
            <a:lstStyle/>
            <a:p>
              <a:pPr algn="ctr" defTabSz="2438430">
                <a:lnSpc>
                  <a:spcPct val="100000"/>
                </a:lnSpc>
                <a:spcBef>
                  <a:spcPts val="0"/>
                </a:spcBef>
                <a:defRPr b="0" cap="none" sz="2800">
                  <a:latin typeface="Arial"/>
                  <a:ea typeface="Arial"/>
                  <a:cs typeface="Arial"/>
                  <a:sym typeface="Arial"/>
                </a:defRPr>
              </a:pPr>
            </a:p>
          </p:txBody>
        </p:sp>
        <p:sp>
          <p:nvSpPr>
            <p:cNvPr id="900" name="Rectangle 161"/>
            <p:cNvSpPr/>
            <p:nvPr/>
          </p:nvSpPr>
          <p:spPr>
            <a:xfrm>
              <a:off x="936691" y="5628882"/>
              <a:ext cx="4573617" cy="1973866"/>
            </a:xfrm>
            <a:prstGeom prst="rect">
              <a:avLst/>
            </a:prstGeom>
            <a:solidFill>
              <a:srgbClr val="BFBFBF"/>
            </a:solidFill>
            <a:ln w="12700" cap="flat">
              <a:noFill/>
              <a:miter lim="400000"/>
              <a:tailEnd type="triangle" w="med" len="med"/>
            </a:ln>
            <a:effectLst>
              <a:outerShdw sx="100000" sy="100000" kx="0" ky="0" algn="b" rotWithShape="0" blurRad="38100" dist="23000" dir="5400000">
                <a:srgbClr val="000000">
                  <a:alpha val="35000"/>
                </a:srgbClr>
              </a:outerShdw>
            </a:effectLst>
          </p:spPr>
          <p:txBody>
            <a:bodyPr wrap="square" lIns="91436" tIns="91436" rIns="91436" bIns="91436" numCol="1" anchor="t">
              <a:noAutofit/>
            </a:bodyPr>
            <a:lstStyle/>
            <a:p>
              <a:pPr algn="ctr" defTabSz="2438430">
                <a:lnSpc>
                  <a:spcPct val="100000"/>
                </a:lnSpc>
                <a:spcBef>
                  <a:spcPts val="0"/>
                </a:spcBef>
                <a:defRPr b="0" cap="none" sz="2800">
                  <a:latin typeface="Arial"/>
                  <a:ea typeface="Arial"/>
                  <a:cs typeface="Arial"/>
                  <a:sym typeface="Arial"/>
                </a:defRPr>
              </a:pPr>
            </a:p>
          </p:txBody>
        </p:sp>
        <p:grpSp>
          <p:nvGrpSpPr>
            <p:cNvPr id="903" name="Rectangle 9"/>
            <p:cNvGrpSpPr/>
            <p:nvPr/>
          </p:nvGrpSpPr>
          <p:grpSpPr>
            <a:xfrm>
              <a:off x="6369091" y="993935"/>
              <a:ext cx="4449681" cy="2060108"/>
              <a:chOff x="0" y="0"/>
              <a:chExt cx="4449679" cy="2060107"/>
            </a:xfrm>
          </p:grpSpPr>
          <p:sp>
            <p:nvSpPr>
              <p:cNvPr id="901" name="Rectangle"/>
              <p:cNvSpPr/>
              <p:nvPr/>
            </p:nvSpPr>
            <p:spPr>
              <a:xfrm>
                <a:off x="0" y="-1"/>
                <a:ext cx="4449680" cy="2060109"/>
              </a:xfrm>
              <a:prstGeom prst="rect">
                <a:avLst/>
              </a:prstGeom>
              <a:solidFill>
                <a:srgbClr val="BFBFBF"/>
              </a:solidFill>
              <a:ln w="12700" cap="flat">
                <a:noFill/>
                <a:miter lim="400000"/>
                <a:tailEnd type="triangle" w="med" len="med"/>
              </a:ln>
              <a:effectLst>
                <a:outerShdw sx="100000" sy="100000" kx="0" ky="0" algn="b" rotWithShape="0" blurRad="38100" dist="23000" dir="5400000">
                  <a:srgbClr val="000000">
                    <a:alpha val="35000"/>
                  </a:srgbClr>
                </a:outerShdw>
              </a:effectLst>
            </p:spPr>
            <p:txBody>
              <a:bodyPr wrap="square" lIns="91436" tIns="91436" rIns="91436" bIns="91436" numCol="1" anchor="t">
                <a:noAutofit/>
              </a:bodyPr>
              <a:lstStyle/>
              <a:p>
                <a:pPr algn="ctr" defTabSz="2438430">
                  <a:lnSpc>
                    <a:spcPct val="100000"/>
                  </a:lnSpc>
                  <a:spcBef>
                    <a:spcPts val="0"/>
                  </a:spcBef>
                </a:pPr>
              </a:p>
            </p:txBody>
          </p:sp>
          <p:sp>
            <p:nvSpPr>
              <p:cNvPr id="902" name="controller node"/>
              <p:cNvSpPr txBox="1"/>
              <p:nvPr/>
            </p:nvSpPr>
            <p:spPr>
              <a:xfrm>
                <a:off x="0" y="-1"/>
                <a:ext cx="4449680" cy="486208"/>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defTabSz="2438430">
                  <a:lnSpc>
                    <a:spcPct val="100000"/>
                  </a:lnSpc>
                  <a:spcBef>
                    <a:spcPts val="0"/>
                  </a:spcBef>
                  <a:defRPr b="0" cap="none" sz="2800">
                    <a:latin typeface="Arial"/>
                    <a:ea typeface="Arial"/>
                    <a:cs typeface="Arial"/>
                    <a:sym typeface="Arial"/>
                  </a:defRPr>
                </a:lvl1pPr>
              </a:lstStyle>
              <a:p>
                <a:pPr/>
                <a:r>
                  <a:t>controller node</a:t>
                </a:r>
              </a:p>
            </p:txBody>
          </p:sp>
        </p:grpSp>
        <p:grpSp>
          <p:nvGrpSpPr>
            <p:cNvPr id="906" name="Rectangle 15"/>
            <p:cNvGrpSpPr/>
            <p:nvPr/>
          </p:nvGrpSpPr>
          <p:grpSpPr>
            <a:xfrm>
              <a:off x="726222" y="936476"/>
              <a:ext cx="4784086" cy="2060108"/>
              <a:chOff x="0" y="0"/>
              <a:chExt cx="4784085" cy="2060107"/>
            </a:xfrm>
          </p:grpSpPr>
          <p:sp>
            <p:nvSpPr>
              <p:cNvPr id="904" name="Rectangle"/>
              <p:cNvSpPr/>
              <p:nvPr/>
            </p:nvSpPr>
            <p:spPr>
              <a:xfrm flipH="1">
                <a:off x="0" y="0"/>
                <a:ext cx="4784086" cy="2060108"/>
              </a:xfrm>
              <a:prstGeom prst="rect">
                <a:avLst/>
              </a:prstGeom>
              <a:solidFill>
                <a:srgbClr val="BFBFBF"/>
              </a:solidFill>
              <a:ln w="12700" cap="flat">
                <a:noFill/>
                <a:miter lim="400000"/>
                <a:tailEnd type="triangle" w="med" len="med"/>
              </a:ln>
              <a:effectLst>
                <a:outerShdw sx="100000" sy="100000" kx="0" ky="0" algn="b" rotWithShape="0" blurRad="38100" dist="23000" dir="5400000">
                  <a:srgbClr val="000000">
                    <a:alpha val="35000"/>
                  </a:srgbClr>
                </a:outerShdw>
              </a:effectLst>
            </p:spPr>
            <p:txBody>
              <a:bodyPr wrap="square" lIns="91436" tIns="91436" rIns="91436" bIns="91436" numCol="1" anchor="t">
                <a:noAutofit/>
              </a:bodyPr>
              <a:lstStyle/>
              <a:p>
                <a:pPr algn="ctr" defTabSz="2438430">
                  <a:lnSpc>
                    <a:spcPct val="100000"/>
                  </a:lnSpc>
                  <a:spcBef>
                    <a:spcPts val="0"/>
                  </a:spcBef>
                </a:pPr>
              </a:p>
            </p:txBody>
          </p:sp>
          <p:sp>
            <p:nvSpPr>
              <p:cNvPr id="905" name="controller node"/>
              <p:cNvSpPr txBox="1"/>
              <p:nvPr/>
            </p:nvSpPr>
            <p:spPr>
              <a:xfrm>
                <a:off x="0" y="0"/>
                <a:ext cx="4784086" cy="48620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defTabSz="2438430">
                  <a:lnSpc>
                    <a:spcPct val="100000"/>
                  </a:lnSpc>
                  <a:spcBef>
                    <a:spcPts val="0"/>
                  </a:spcBef>
                  <a:defRPr b="0" cap="none" sz="2800">
                    <a:latin typeface="Arial"/>
                    <a:ea typeface="Arial"/>
                    <a:cs typeface="Arial"/>
                    <a:sym typeface="Arial"/>
                  </a:defRPr>
                </a:lvl1pPr>
              </a:lstStyle>
              <a:p>
                <a:pPr/>
                <a:r>
                  <a:t>controller node</a:t>
                </a:r>
              </a:p>
            </p:txBody>
          </p:sp>
        </p:grpSp>
        <p:grpSp>
          <p:nvGrpSpPr>
            <p:cNvPr id="909" name="TextBox 20"/>
            <p:cNvGrpSpPr/>
            <p:nvPr/>
          </p:nvGrpSpPr>
          <p:grpSpPr>
            <a:xfrm>
              <a:off x="1163218" y="1674710"/>
              <a:ext cx="3558425" cy="525257"/>
              <a:chOff x="0" y="0"/>
              <a:chExt cx="3558423" cy="525256"/>
            </a:xfrm>
          </p:grpSpPr>
          <p:sp>
            <p:nvSpPr>
              <p:cNvPr id="907" name="Rectangle"/>
              <p:cNvSpPr/>
              <p:nvPr/>
            </p:nvSpPr>
            <p:spPr>
              <a:xfrm flipH="1">
                <a:off x="0" y="0"/>
                <a:ext cx="3558424" cy="525257"/>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sz="900">
                    <a:latin typeface="+mn-lt"/>
                    <a:ea typeface="+mn-ea"/>
                    <a:cs typeface="+mn-cs"/>
                    <a:sym typeface="Calibri"/>
                  </a:defRPr>
                </a:pPr>
              </a:p>
            </p:txBody>
          </p:sp>
          <p:sp>
            <p:nvSpPr>
              <p:cNvPr id="908" name="Controller Services"/>
              <p:cNvSpPr txBox="1"/>
              <p:nvPr/>
            </p:nvSpPr>
            <p:spPr>
              <a:xfrm>
                <a:off x="0" y="39108"/>
                <a:ext cx="3558424"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Controller Services</a:t>
                </a:r>
              </a:p>
            </p:txBody>
          </p:sp>
        </p:grpSp>
        <p:grpSp>
          <p:nvGrpSpPr>
            <p:cNvPr id="912" name="Rectangle 41"/>
            <p:cNvGrpSpPr/>
            <p:nvPr/>
          </p:nvGrpSpPr>
          <p:grpSpPr>
            <a:xfrm>
              <a:off x="726222" y="5860750"/>
              <a:ext cx="4573617" cy="1973867"/>
              <a:chOff x="0" y="0"/>
              <a:chExt cx="4573616" cy="1973865"/>
            </a:xfrm>
          </p:grpSpPr>
          <p:sp>
            <p:nvSpPr>
              <p:cNvPr id="910" name="Rectangle"/>
              <p:cNvSpPr/>
              <p:nvPr/>
            </p:nvSpPr>
            <p:spPr>
              <a:xfrm>
                <a:off x="-1" y="0"/>
                <a:ext cx="4573618" cy="1973866"/>
              </a:xfrm>
              <a:prstGeom prst="rect">
                <a:avLst/>
              </a:prstGeom>
              <a:solidFill>
                <a:srgbClr val="BFBFBF"/>
              </a:solidFill>
              <a:ln w="12700" cap="flat">
                <a:noFill/>
                <a:miter lim="400000"/>
                <a:tailEnd type="triangle" w="med" len="med"/>
              </a:ln>
              <a:effectLst>
                <a:outerShdw sx="100000" sy="100000" kx="0" ky="0" algn="b" rotWithShape="0" blurRad="38100" dist="23000" dir="5400000">
                  <a:srgbClr val="000000">
                    <a:alpha val="35000"/>
                  </a:srgbClr>
                </a:outerShdw>
              </a:effectLst>
            </p:spPr>
            <p:txBody>
              <a:bodyPr wrap="square" lIns="91436" tIns="91436" rIns="91436" bIns="91436" numCol="1" anchor="t">
                <a:noAutofit/>
              </a:bodyPr>
              <a:lstStyle/>
              <a:p>
                <a:pPr algn="ctr" defTabSz="2438430">
                  <a:lnSpc>
                    <a:spcPct val="100000"/>
                  </a:lnSpc>
                  <a:spcBef>
                    <a:spcPts val="0"/>
                  </a:spcBef>
                </a:pPr>
              </a:p>
            </p:txBody>
          </p:sp>
          <p:sp>
            <p:nvSpPr>
              <p:cNvPr id="911" name="compute nodes"/>
              <p:cNvSpPr txBox="1"/>
              <p:nvPr/>
            </p:nvSpPr>
            <p:spPr>
              <a:xfrm>
                <a:off x="-1" y="0"/>
                <a:ext cx="4573618" cy="48620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defTabSz="2438430">
                  <a:lnSpc>
                    <a:spcPct val="100000"/>
                  </a:lnSpc>
                  <a:spcBef>
                    <a:spcPts val="0"/>
                  </a:spcBef>
                  <a:defRPr b="0" cap="none" sz="2800">
                    <a:latin typeface="Arial"/>
                    <a:ea typeface="Arial"/>
                    <a:cs typeface="Arial"/>
                    <a:sym typeface="Arial"/>
                  </a:defRPr>
                </a:lvl1pPr>
              </a:lstStyle>
              <a:p>
                <a:pPr/>
                <a:r>
                  <a:t>compute nodes</a:t>
                </a:r>
              </a:p>
            </p:txBody>
          </p:sp>
        </p:grpSp>
        <p:grpSp>
          <p:nvGrpSpPr>
            <p:cNvPr id="915" name="Rounded Rectangle 55"/>
            <p:cNvGrpSpPr/>
            <p:nvPr/>
          </p:nvGrpSpPr>
          <p:grpSpPr>
            <a:xfrm>
              <a:off x="1238415" y="7088826"/>
              <a:ext cx="3558425" cy="572074"/>
              <a:chOff x="0" y="0"/>
              <a:chExt cx="3558423" cy="572072"/>
            </a:xfrm>
          </p:grpSpPr>
          <p:sp>
            <p:nvSpPr>
              <p:cNvPr id="913" name="Rounded Rectangle"/>
              <p:cNvSpPr/>
              <p:nvPr/>
            </p:nvSpPr>
            <p:spPr>
              <a:xfrm>
                <a:off x="0" y="0"/>
                <a:ext cx="3558424" cy="572073"/>
              </a:xfrm>
              <a:prstGeom prst="roundRect">
                <a:avLst>
                  <a:gd name="adj" fmla="val 16667"/>
                </a:avLst>
              </a:prstGeom>
              <a:solidFill>
                <a:srgbClr val="00000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a:latin typeface="+mn-lt"/>
                    <a:ea typeface="+mn-ea"/>
                    <a:cs typeface="+mn-cs"/>
                    <a:sym typeface="Calibri"/>
                  </a:defRPr>
                </a:pPr>
              </a:p>
            </p:txBody>
          </p:sp>
          <p:sp>
            <p:nvSpPr>
              <p:cNvPr id="914" name="compute services"/>
              <p:cNvSpPr txBox="1"/>
              <p:nvPr/>
            </p:nvSpPr>
            <p:spPr>
              <a:xfrm>
                <a:off x="27926" y="62516"/>
                <a:ext cx="3502572"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compute services</a:t>
                </a:r>
              </a:p>
            </p:txBody>
          </p:sp>
        </p:grpSp>
        <p:grpSp>
          <p:nvGrpSpPr>
            <p:cNvPr id="918" name="Rectangle 71"/>
            <p:cNvGrpSpPr/>
            <p:nvPr/>
          </p:nvGrpSpPr>
          <p:grpSpPr>
            <a:xfrm>
              <a:off x="6369090" y="3291899"/>
              <a:ext cx="4449684" cy="2157601"/>
              <a:chOff x="0" y="0"/>
              <a:chExt cx="4449683" cy="2157600"/>
            </a:xfrm>
          </p:grpSpPr>
          <p:sp>
            <p:nvSpPr>
              <p:cNvPr id="916" name="Rectangle"/>
              <p:cNvSpPr/>
              <p:nvPr/>
            </p:nvSpPr>
            <p:spPr>
              <a:xfrm>
                <a:off x="-1" y="-1"/>
                <a:ext cx="4449685" cy="2157602"/>
              </a:xfrm>
              <a:prstGeom prst="rect">
                <a:avLst/>
              </a:prstGeom>
              <a:solidFill>
                <a:srgbClr val="BFBFBF"/>
              </a:solidFill>
              <a:ln w="12700" cap="flat">
                <a:noFill/>
                <a:miter lim="400000"/>
                <a:tailEnd type="triangle" w="med" len="med"/>
              </a:ln>
              <a:effectLst>
                <a:outerShdw sx="100000" sy="100000" kx="0" ky="0" algn="b" rotWithShape="0" blurRad="38100" dist="23000" dir="5400000">
                  <a:srgbClr val="000000">
                    <a:alpha val="35000"/>
                  </a:srgbClr>
                </a:outerShdw>
              </a:effectLst>
            </p:spPr>
            <p:txBody>
              <a:bodyPr wrap="square" lIns="91436" tIns="91436" rIns="91436" bIns="91436" numCol="1" anchor="t">
                <a:noAutofit/>
              </a:bodyPr>
              <a:lstStyle/>
              <a:p>
                <a:pPr algn="ctr" defTabSz="2438430">
                  <a:lnSpc>
                    <a:spcPct val="100000"/>
                  </a:lnSpc>
                  <a:spcBef>
                    <a:spcPts val="0"/>
                  </a:spcBef>
                </a:pPr>
              </a:p>
            </p:txBody>
          </p:sp>
          <p:sp>
            <p:nvSpPr>
              <p:cNvPr id="917" name="storage node"/>
              <p:cNvSpPr txBox="1"/>
              <p:nvPr/>
            </p:nvSpPr>
            <p:spPr>
              <a:xfrm>
                <a:off x="-1" y="-1"/>
                <a:ext cx="4449685" cy="486208"/>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defTabSz="2438430">
                  <a:lnSpc>
                    <a:spcPct val="100000"/>
                  </a:lnSpc>
                  <a:spcBef>
                    <a:spcPts val="0"/>
                  </a:spcBef>
                  <a:defRPr b="0" cap="none" sz="2800">
                    <a:latin typeface="Arial"/>
                    <a:ea typeface="Arial"/>
                    <a:cs typeface="Arial"/>
                    <a:sym typeface="Arial"/>
                  </a:defRPr>
                </a:lvl1pPr>
              </a:lstStyle>
              <a:p>
                <a:pPr/>
                <a:r>
                  <a:t>storage node</a:t>
                </a:r>
              </a:p>
            </p:txBody>
          </p:sp>
        </p:grpSp>
        <p:grpSp>
          <p:nvGrpSpPr>
            <p:cNvPr id="921" name="Rectangle 81"/>
            <p:cNvGrpSpPr/>
            <p:nvPr/>
          </p:nvGrpSpPr>
          <p:grpSpPr>
            <a:xfrm>
              <a:off x="6291247" y="6123736"/>
              <a:ext cx="4449680" cy="1687161"/>
              <a:chOff x="0" y="0"/>
              <a:chExt cx="4449679" cy="1687160"/>
            </a:xfrm>
          </p:grpSpPr>
          <p:sp>
            <p:nvSpPr>
              <p:cNvPr id="919" name="Rectangle"/>
              <p:cNvSpPr/>
              <p:nvPr/>
            </p:nvSpPr>
            <p:spPr>
              <a:xfrm>
                <a:off x="0" y="-1"/>
                <a:ext cx="4449680" cy="1687162"/>
              </a:xfrm>
              <a:prstGeom prst="rect">
                <a:avLst/>
              </a:prstGeom>
              <a:solidFill>
                <a:srgbClr val="BFBFBF"/>
              </a:solidFill>
              <a:ln w="12700" cap="flat">
                <a:noFill/>
                <a:miter lim="400000"/>
                <a:tailEnd type="triangle" w="med" len="med"/>
              </a:ln>
              <a:effectLst>
                <a:outerShdw sx="100000" sy="100000" kx="0" ky="0" algn="b" rotWithShape="0" blurRad="38100" dist="23000" dir="5400000">
                  <a:srgbClr val="000000">
                    <a:alpha val="35000"/>
                  </a:srgbClr>
                </a:outerShdw>
              </a:effectLst>
            </p:spPr>
            <p:txBody>
              <a:bodyPr wrap="square" lIns="91436" tIns="91436" rIns="91436" bIns="91436" numCol="1" anchor="t">
                <a:noAutofit/>
              </a:bodyPr>
              <a:lstStyle/>
              <a:p>
                <a:pPr algn="ctr" defTabSz="2438430">
                  <a:lnSpc>
                    <a:spcPct val="100000"/>
                  </a:lnSpc>
                  <a:spcBef>
                    <a:spcPts val="0"/>
                  </a:spcBef>
                </a:pPr>
              </a:p>
            </p:txBody>
          </p:sp>
          <p:sp>
            <p:nvSpPr>
              <p:cNvPr id="920" name="storage nodes"/>
              <p:cNvSpPr txBox="1"/>
              <p:nvPr/>
            </p:nvSpPr>
            <p:spPr>
              <a:xfrm>
                <a:off x="0" y="-1"/>
                <a:ext cx="4449680" cy="486208"/>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defTabSz="2438430">
                  <a:lnSpc>
                    <a:spcPct val="100000"/>
                  </a:lnSpc>
                  <a:spcBef>
                    <a:spcPts val="0"/>
                  </a:spcBef>
                  <a:defRPr b="0" cap="none" sz="2800">
                    <a:latin typeface="Arial"/>
                    <a:ea typeface="Arial"/>
                    <a:cs typeface="Arial"/>
                    <a:sym typeface="Arial"/>
                  </a:defRPr>
                </a:lvl1pPr>
              </a:lstStyle>
              <a:p>
                <a:pPr/>
                <a:r>
                  <a:t>storage nodes</a:t>
                </a:r>
              </a:p>
            </p:txBody>
          </p:sp>
        </p:grpSp>
        <p:grpSp>
          <p:nvGrpSpPr>
            <p:cNvPr id="924" name="Group 119"/>
            <p:cNvGrpSpPr/>
            <p:nvPr/>
          </p:nvGrpSpPr>
          <p:grpSpPr>
            <a:xfrm>
              <a:off x="3737387" y="6397296"/>
              <a:ext cx="849086" cy="594169"/>
              <a:chOff x="0" y="0"/>
              <a:chExt cx="849084" cy="594167"/>
            </a:xfrm>
          </p:grpSpPr>
          <p:sp>
            <p:nvSpPr>
              <p:cNvPr id="922" name="Rounded Rectangle 120"/>
              <p:cNvSpPr/>
              <p:nvPr/>
            </p:nvSpPr>
            <p:spPr>
              <a:xfrm rot="16200000">
                <a:off x="127458" y="-127459"/>
                <a:ext cx="594169" cy="849086"/>
              </a:xfrm>
              <a:prstGeom prst="roundRect">
                <a:avLst>
                  <a:gd name="adj" fmla="val 16667"/>
                </a:avLst>
              </a:prstGeom>
              <a:solidFill>
                <a:srgbClr val="F2F2F2"/>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lnSpc>
                    <a:spcPct val="100000"/>
                  </a:lnSpc>
                  <a:spcBef>
                    <a:spcPts val="0"/>
                  </a:spcBef>
                  <a:defRPr b="0" cap="none" sz="2400">
                    <a:latin typeface="Arial"/>
                    <a:ea typeface="Arial"/>
                    <a:cs typeface="Arial"/>
                    <a:sym typeface="Arial"/>
                  </a:defRPr>
                </a:pPr>
              </a:p>
            </p:txBody>
          </p:sp>
          <p:sp>
            <p:nvSpPr>
              <p:cNvPr id="923" name="TextBox 121"/>
              <p:cNvSpPr txBox="1"/>
              <p:nvPr/>
            </p:nvSpPr>
            <p:spPr>
              <a:xfrm>
                <a:off x="154862" y="16093"/>
                <a:ext cx="539339" cy="366686"/>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lgn="ctr" defTabSz="2438430">
                  <a:lnSpc>
                    <a:spcPct val="100000"/>
                  </a:lnSpc>
                  <a:spcBef>
                    <a:spcPts val="0"/>
                  </a:spcBef>
                  <a:defRPr b="0" cap="none" sz="1000">
                    <a:solidFill>
                      <a:srgbClr val="000000"/>
                    </a:solidFill>
                    <a:latin typeface="Arial"/>
                    <a:ea typeface="Arial"/>
                    <a:cs typeface="Arial"/>
                    <a:sym typeface="Arial"/>
                  </a:defRPr>
                </a:pPr>
                <a:r>
                  <a:t>GUEST</a:t>
                </a:r>
                <a:br/>
                <a:r>
                  <a:t> VM</a:t>
                </a:r>
              </a:p>
            </p:txBody>
          </p:sp>
        </p:grpSp>
        <p:grpSp>
          <p:nvGrpSpPr>
            <p:cNvPr id="927" name="Group 122"/>
            <p:cNvGrpSpPr/>
            <p:nvPr/>
          </p:nvGrpSpPr>
          <p:grpSpPr>
            <a:xfrm>
              <a:off x="2584172" y="6396899"/>
              <a:ext cx="849086" cy="594169"/>
              <a:chOff x="0" y="0"/>
              <a:chExt cx="849084" cy="594167"/>
            </a:xfrm>
          </p:grpSpPr>
          <p:sp>
            <p:nvSpPr>
              <p:cNvPr id="925" name="Rounded Rectangle 123"/>
              <p:cNvSpPr/>
              <p:nvPr/>
            </p:nvSpPr>
            <p:spPr>
              <a:xfrm rot="16200000">
                <a:off x="127458" y="-127459"/>
                <a:ext cx="594169" cy="849086"/>
              </a:xfrm>
              <a:prstGeom prst="roundRect">
                <a:avLst>
                  <a:gd name="adj" fmla="val 16667"/>
                </a:avLst>
              </a:prstGeom>
              <a:solidFill>
                <a:srgbClr val="F2F2F2"/>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lnSpc>
                    <a:spcPct val="100000"/>
                  </a:lnSpc>
                  <a:spcBef>
                    <a:spcPts val="0"/>
                  </a:spcBef>
                  <a:defRPr b="0" cap="none" sz="2400">
                    <a:latin typeface="Arial"/>
                    <a:ea typeface="Arial"/>
                    <a:cs typeface="Arial"/>
                    <a:sym typeface="Arial"/>
                  </a:defRPr>
                </a:pPr>
              </a:p>
            </p:txBody>
          </p:sp>
          <p:sp>
            <p:nvSpPr>
              <p:cNvPr id="926" name="TextBox 124"/>
              <p:cNvSpPr txBox="1"/>
              <p:nvPr/>
            </p:nvSpPr>
            <p:spPr>
              <a:xfrm>
                <a:off x="154862" y="16093"/>
                <a:ext cx="539339" cy="366686"/>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lgn="ctr" defTabSz="2438430">
                  <a:lnSpc>
                    <a:spcPct val="100000"/>
                  </a:lnSpc>
                  <a:spcBef>
                    <a:spcPts val="0"/>
                  </a:spcBef>
                  <a:defRPr b="0" cap="none" sz="1000">
                    <a:solidFill>
                      <a:srgbClr val="000000"/>
                    </a:solidFill>
                    <a:latin typeface="Arial"/>
                    <a:ea typeface="Arial"/>
                    <a:cs typeface="Arial"/>
                    <a:sym typeface="Arial"/>
                  </a:defRPr>
                </a:pPr>
                <a:r>
                  <a:t>GUEST</a:t>
                </a:r>
                <a:br/>
                <a:r>
                  <a:t> VM</a:t>
                </a:r>
              </a:p>
            </p:txBody>
          </p:sp>
        </p:grpSp>
        <p:grpSp>
          <p:nvGrpSpPr>
            <p:cNvPr id="930" name="Group 125"/>
            <p:cNvGrpSpPr/>
            <p:nvPr/>
          </p:nvGrpSpPr>
          <p:grpSpPr>
            <a:xfrm>
              <a:off x="1488233" y="6396901"/>
              <a:ext cx="849086" cy="594169"/>
              <a:chOff x="0" y="0"/>
              <a:chExt cx="849084" cy="594167"/>
            </a:xfrm>
          </p:grpSpPr>
          <p:sp>
            <p:nvSpPr>
              <p:cNvPr id="928" name="Rounded Rectangle 126"/>
              <p:cNvSpPr/>
              <p:nvPr/>
            </p:nvSpPr>
            <p:spPr>
              <a:xfrm rot="16200000">
                <a:off x="127458" y="-127459"/>
                <a:ext cx="594169" cy="849086"/>
              </a:xfrm>
              <a:prstGeom prst="roundRect">
                <a:avLst>
                  <a:gd name="adj" fmla="val 16667"/>
                </a:avLst>
              </a:prstGeom>
              <a:solidFill>
                <a:srgbClr val="F2F2F2"/>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lnSpc>
                    <a:spcPct val="100000"/>
                  </a:lnSpc>
                  <a:spcBef>
                    <a:spcPts val="0"/>
                  </a:spcBef>
                  <a:defRPr b="0" cap="none" sz="2400">
                    <a:latin typeface="Arial"/>
                    <a:ea typeface="Arial"/>
                    <a:cs typeface="Arial"/>
                    <a:sym typeface="Arial"/>
                  </a:defRPr>
                </a:pPr>
              </a:p>
            </p:txBody>
          </p:sp>
          <p:sp>
            <p:nvSpPr>
              <p:cNvPr id="929" name="TextBox 127"/>
              <p:cNvSpPr txBox="1"/>
              <p:nvPr/>
            </p:nvSpPr>
            <p:spPr>
              <a:xfrm>
                <a:off x="154862" y="16093"/>
                <a:ext cx="539339" cy="366686"/>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lgn="ctr" defTabSz="2438430">
                  <a:lnSpc>
                    <a:spcPct val="100000"/>
                  </a:lnSpc>
                  <a:spcBef>
                    <a:spcPts val="0"/>
                  </a:spcBef>
                  <a:defRPr b="0" cap="none" sz="1000">
                    <a:solidFill>
                      <a:srgbClr val="000000"/>
                    </a:solidFill>
                    <a:latin typeface="Arial"/>
                    <a:ea typeface="Arial"/>
                    <a:cs typeface="Arial"/>
                    <a:sym typeface="Arial"/>
                  </a:defRPr>
                </a:pPr>
                <a:r>
                  <a:t>GUEST</a:t>
                </a:r>
                <a:br/>
                <a:r>
                  <a:t> VM</a:t>
                </a:r>
              </a:p>
            </p:txBody>
          </p:sp>
        </p:grpSp>
        <p:sp>
          <p:nvSpPr>
            <p:cNvPr id="931" name="Rectangle 142"/>
            <p:cNvSpPr txBox="1"/>
            <p:nvPr/>
          </p:nvSpPr>
          <p:spPr>
            <a:xfrm>
              <a:off x="184051" y="142904"/>
              <a:ext cx="10213656" cy="713703"/>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121901" tIns="121901" rIns="121901" bIns="121901" numCol="1" anchor="t">
              <a:spAutoFit/>
            </a:bodyPr>
            <a:lstStyle>
              <a:lvl1pPr algn="ctr" defTabSz="1219050">
                <a:lnSpc>
                  <a:spcPct val="100000"/>
                </a:lnSpc>
                <a:spcBef>
                  <a:spcPts val="0"/>
                </a:spcBef>
                <a:defRPr cap="none" sz="3200">
                  <a:latin typeface="+mn-lt"/>
                  <a:ea typeface="+mn-ea"/>
                  <a:cs typeface="+mn-cs"/>
                  <a:sym typeface="Calibri"/>
                </a:defRPr>
              </a:lvl1pPr>
            </a:lstStyle>
            <a:p>
              <a:pPr/>
              <a:r>
                <a:t>Kubernetes Cluster</a:t>
              </a:r>
            </a:p>
          </p:txBody>
        </p:sp>
        <p:grpSp>
          <p:nvGrpSpPr>
            <p:cNvPr id="934" name="Rectangle 143"/>
            <p:cNvGrpSpPr/>
            <p:nvPr/>
          </p:nvGrpSpPr>
          <p:grpSpPr>
            <a:xfrm>
              <a:off x="1163222" y="2320281"/>
              <a:ext cx="3503374" cy="475716"/>
              <a:chOff x="0" y="0"/>
              <a:chExt cx="3503372" cy="475715"/>
            </a:xfrm>
          </p:grpSpPr>
          <p:sp>
            <p:nvSpPr>
              <p:cNvPr id="932" name="Rectangle"/>
              <p:cNvSpPr/>
              <p:nvPr/>
            </p:nvSpPr>
            <p:spPr>
              <a:xfrm>
                <a:off x="0" y="-1"/>
                <a:ext cx="3503373" cy="475717"/>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a:latin typeface="+mn-lt"/>
                    <a:ea typeface="+mn-ea"/>
                    <a:cs typeface="+mn-cs"/>
                    <a:sym typeface="Calibri"/>
                  </a:defRPr>
                </a:pPr>
              </a:p>
            </p:txBody>
          </p:sp>
          <p:sp>
            <p:nvSpPr>
              <p:cNvPr id="933" name="Ceph Monitor"/>
              <p:cNvSpPr txBox="1"/>
              <p:nvPr/>
            </p:nvSpPr>
            <p:spPr>
              <a:xfrm>
                <a:off x="0" y="14337"/>
                <a:ext cx="3503373"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Ceph Monitor</a:t>
                </a:r>
              </a:p>
            </p:txBody>
          </p:sp>
        </p:grpSp>
        <p:grpSp>
          <p:nvGrpSpPr>
            <p:cNvPr id="937" name="Rectangle 144"/>
            <p:cNvGrpSpPr/>
            <p:nvPr/>
          </p:nvGrpSpPr>
          <p:grpSpPr>
            <a:xfrm>
              <a:off x="6866343" y="2320281"/>
              <a:ext cx="3490853" cy="475716"/>
              <a:chOff x="0" y="0"/>
              <a:chExt cx="3490852" cy="475715"/>
            </a:xfrm>
          </p:grpSpPr>
          <p:sp>
            <p:nvSpPr>
              <p:cNvPr id="935" name="Rectangle"/>
              <p:cNvSpPr/>
              <p:nvPr/>
            </p:nvSpPr>
            <p:spPr>
              <a:xfrm>
                <a:off x="-1" y="-1"/>
                <a:ext cx="3490854" cy="475717"/>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a:latin typeface="+mn-lt"/>
                    <a:ea typeface="+mn-ea"/>
                    <a:cs typeface="+mn-cs"/>
                    <a:sym typeface="Calibri"/>
                  </a:defRPr>
                </a:pPr>
              </a:p>
            </p:txBody>
          </p:sp>
          <p:sp>
            <p:nvSpPr>
              <p:cNvPr id="936" name="Ceph Monitor"/>
              <p:cNvSpPr txBox="1"/>
              <p:nvPr/>
            </p:nvSpPr>
            <p:spPr>
              <a:xfrm>
                <a:off x="-1" y="14337"/>
                <a:ext cx="3490854"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Ceph Monitor</a:t>
                </a:r>
              </a:p>
            </p:txBody>
          </p:sp>
        </p:grpSp>
        <p:grpSp>
          <p:nvGrpSpPr>
            <p:cNvPr id="940" name="TextBox 145"/>
            <p:cNvGrpSpPr/>
            <p:nvPr/>
          </p:nvGrpSpPr>
          <p:grpSpPr>
            <a:xfrm>
              <a:off x="6866340" y="1674710"/>
              <a:ext cx="3490849" cy="525257"/>
              <a:chOff x="0" y="0"/>
              <a:chExt cx="3490848" cy="525256"/>
            </a:xfrm>
          </p:grpSpPr>
          <p:sp>
            <p:nvSpPr>
              <p:cNvPr id="938" name="Rectangle"/>
              <p:cNvSpPr/>
              <p:nvPr/>
            </p:nvSpPr>
            <p:spPr>
              <a:xfrm flipH="1">
                <a:off x="0" y="0"/>
                <a:ext cx="3490849" cy="525257"/>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sz="900">
                    <a:latin typeface="+mn-lt"/>
                    <a:ea typeface="+mn-ea"/>
                    <a:cs typeface="+mn-cs"/>
                    <a:sym typeface="Calibri"/>
                  </a:defRPr>
                </a:pPr>
              </a:p>
            </p:txBody>
          </p:sp>
          <p:sp>
            <p:nvSpPr>
              <p:cNvPr id="939" name="Controller Services"/>
              <p:cNvSpPr txBox="1"/>
              <p:nvPr/>
            </p:nvSpPr>
            <p:spPr>
              <a:xfrm>
                <a:off x="0" y="39108"/>
                <a:ext cx="3490849"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Controller Services</a:t>
                </a:r>
              </a:p>
            </p:txBody>
          </p:sp>
        </p:grpSp>
        <p:grpSp>
          <p:nvGrpSpPr>
            <p:cNvPr id="950" name="Group 148"/>
            <p:cNvGrpSpPr/>
            <p:nvPr/>
          </p:nvGrpSpPr>
          <p:grpSpPr>
            <a:xfrm>
              <a:off x="9135659" y="4549654"/>
              <a:ext cx="1175657" cy="726435"/>
              <a:chOff x="0" y="0"/>
              <a:chExt cx="1175655" cy="726434"/>
            </a:xfrm>
          </p:grpSpPr>
          <p:grpSp>
            <p:nvGrpSpPr>
              <p:cNvPr id="943" name="Flowchart: Magnetic Disk 393"/>
              <p:cNvGrpSpPr/>
              <p:nvPr/>
            </p:nvGrpSpPr>
            <p:grpSpPr>
              <a:xfrm>
                <a:off x="0" y="410485"/>
                <a:ext cx="1175656" cy="315950"/>
                <a:chOff x="0" y="0"/>
                <a:chExt cx="1175655" cy="315949"/>
              </a:xfrm>
            </p:grpSpPr>
            <p:sp>
              <p:nvSpPr>
                <p:cNvPr id="941" name="Shape"/>
                <p:cNvSpPr/>
                <p:nvPr/>
              </p:nvSpPr>
              <p:spPr>
                <a:xfrm>
                  <a:off x="0" y="-1"/>
                  <a:ext cx="1175656" cy="3159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00B0F0"/>
                </a:solidFill>
                <a:ln w="12700" cap="flat">
                  <a:noFill/>
                  <a:miter lim="400000"/>
                </a:ln>
                <a:effectLst/>
              </p:spPr>
              <p:txBody>
                <a:bodyPr wrap="square" lIns="91436" tIns="91436" rIns="91436" bIns="91436" numCol="1" anchor="ctr">
                  <a:noAutofit/>
                </a:bodyPr>
                <a:lstStyle/>
                <a:p>
                  <a:pPr algn="ctr" defTabSz="2438430">
                    <a:lnSpc>
                      <a:spcPct val="100000"/>
                    </a:lnSpc>
                    <a:spcBef>
                      <a:spcPts val="0"/>
                    </a:spcBef>
                    <a:defRPr b="0" cap="none" sz="2800">
                      <a:latin typeface="Arial"/>
                      <a:ea typeface="Arial"/>
                      <a:cs typeface="Arial"/>
                      <a:sym typeface="Arial"/>
                    </a:defRPr>
                  </a:pPr>
                </a:p>
              </p:txBody>
            </p:sp>
            <p:sp>
              <p:nvSpPr>
                <p:cNvPr id="942" name="Shape"/>
                <p:cNvSpPr/>
                <p:nvPr/>
              </p:nvSpPr>
              <p:spPr>
                <a:xfrm>
                  <a:off x="0" y="-1"/>
                  <a:ext cx="1175656" cy="3159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6350" cap="flat">
                  <a:solidFill>
                    <a:srgbClr val="FFFFFF"/>
                  </a:solidFill>
                  <a:prstDash val="solid"/>
                  <a:round/>
                </a:ln>
                <a:effectLst/>
              </p:spPr>
              <p:txBody>
                <a:bodyPr wrap="square" lIns="91436" tIns="91436" rIns="91436" bIns="91436" numCol="1" anchor="ctr">
                  <a:noAutofit/>
                </a:bodyPr>
                <a:lstStyle/>
                <a:p>
                  <a:pPr algn="ctr" defTabSz="2438430">
                    <a:lnSpc>
                      <a:spcPct val="100000"/>
                    </a:lnSpc>
                    <a:spcBef>
                      <a:spcPts val="0"/>
                    </a:spcBef>
                    <a:defRPr b="0" cap="none" sz="2800">
                      <a:latin typeface="Arial"/>
                      <a:ea typeface="Arial"/>
                      <a:cs typeface="Arial"/>
                      <a:sym typeface="Arial"/>
                    </a:defRPr>
                  </a:pPr>
                </a:p>
              </p:txBody>
            </p:sp>
          </p:grpSp>
          <p:grpSp>
            <p:nvGrpSpPr>
              <p:cNvPr id="946" name="Flowchart: Magnetic Disk 393"/>
              <p:cNvGrpSpPr/>
              <p:nvPr/>
            </p:nvGrpSpPr>
            <p:grpSpPr>
              <a:xfrm>
                <a:off x="0" y="208592"/>
                <a:ext cx="1175656" cy="315950"/>
                <a:chOff x="0" y="0"/>
                <a:chExt cx="1175655" cy="315949"/>
              </a:xfrm>
            </p:grpSpPr>
            <p:sp>
              <p:nvSpPr>
                <p:cNvPr id="944" name="Shape"/>
                <p:cNvSpPr/>
                <p:nvPr/>
              </p:nvSpPr>
              <p:spPr>
                <a:xfrm>
                  <a:off x="0" y="-1"/>
                  <a:ext cx="1175656" cy="3159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00B0F0"/>
                </a:solidFill>
                <a:ln w="12700" cap="flat">
                  <a:noFill/>
                  <a:miter lim="400000"/>
                </a:ln>
                <a:effectLst/>
              </p:spPr>
              <p:txBody>
                <a:bodyPr wrap="square" lIns="91436" tIns="91436" rIns="91436" bIns="91436" numCol="1" anchor="ctr">
                  <a:noAutofit/>
                </a:bodyPr>
                <a:lstStyle/>
                <a:p>
                  <a:pPr algn="ctr" defTabSz="2438430">
                    <a:lnSpc>
                      <a:spcPct val="100000"/>
                    </a:lnSpc>
                    <a:spcBef>
                      <a:spcPts val="0"/>
                    </a:spcBef>
                    <a:defRPr b="0" cap="none" sz="2800">
                      <a:latin typeface="Arial"/>
                      <a:ea typeface="Arial"/>
                      <a:cs typeface="Arial"/>
                      <a:sym typeface="Arial"/>
                    </a:defRPr>
                  </a:pPr>
                </a:p>
              </p:txBody>
            </p:sp>
            <p:sp>
              <p:nvSpPr>
                <p:cNvPr id="945" name="Shape"/>
                <p:cNvSpPr/>
                <p:nvPr/>
              </p:nvSpPr>
              <p:spPr>
                <a:xfrm>
                  <a:off x="0" y="-1"/>
                  <a:ext cx="1175656" cy="3159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6350" cap="flat">
                  <a:solidFill>
                    <a:srgbClr val="FFFFFF"/>
                  </a:solidFill>
                  <a:prstDash val="solid"/>
                  <a:round/>
                </a:ln>
                <a:effectLst/>
              </p:spPr>
              <p:txBody>
                <a:bodyPr wrap="square" lIns="91436" tIns="91436" rIns="91436" bIns="91436" numCol="1" anchor="ctr">
                  <a:noAutofit/>
                </a:bodyPr>
                <a:lstStyle/>
                <a:p>
                  <a:pPr algn="ctr" defTabSz="2438430">
                    <a:lnSpc>
                      <a:spcPct val="100000"/>
                    </a:lnSpc>
                    <a:spcBef>
                      <a:spcPts val="0"/>
                    </a:spcBef>
                    <a:defRPr b="0" cap="none" sz="2800">
                      <a:latin typeface="Arial"/>
                      <a:ea typeface="Arial"/>
                      <a:cs typeface="Arial"/>
                      <a:sym typeface="Arial"/>
                    </a:defRPr>
                  </a:pPr>
                </a:p>
              </p:txBody>
            </p:sp>
          </p:grpSp>
          <p:grpSp>
            <p:nvGrpSpPr>
              <p:cNvPr id="949" name="Flowchart: Magnetic Disk 393"/>
              <p:cNvGrpSpPr/>
              <p:nvPr/>
            </p:nvGrpSpPr>
            <p:grpSpPr>
              <a:xfrm>
                <a:off x="0" y="0"/>
                <a:ext cx="1175656" cy="315950"/>
                <a:chOff x="0" y="0"/>
                <a:chExt cx="1175655" cy="315949"/>
              </a:xfrm>
            </p:grpSpPr>
            <p:sp>
              <p:nvSpPr>
                <p:cNvPr id="947" name="Shape"/>
                <p:cNvSpPr/>
                <p:nvPr/>
              </p:nvSpPr>
              <p:spPr>
                <a:xfrm>
                  <a:off x="0" y="-1"/>
                  <a:ext cx="1175656" cy="3159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00B0F0"/>
                </a:solidFill>
                <a:ln w="12700" cap="flat">
                  <a:noFill/>
                  <a:miter lim="400000"/>
                </a:ln>
                <a:effectLst/>
              </p:spPr>
              <p:txBody>
                <a:bodyPr wrap="square" lIns="91436" tIns="91436" rIns="91436" bIns="91436" numCol="1" anchor="ctr">
                  <a:noAutofit/>
                </a:bodyPr>
                <a:lstStyle/>
                <a:p>
                  <a:pPr algn="ctr" defTabSz="2438430">
                    <a:lnSpc>
                      <a:spcPct val="100000"/>
                    </a:lnSpc>
                    <a:spcBef>
                      <a:spcPts val="0"/>
                    </a:spcBef>
                    <a:defRPr b="0" cap="none" sz="2800">
                      <a:latin typeface="Arial"/>
                      <a:ea typeface="Arial"/>
                      <a:cs typeface="Arial"/>
                      <a:sym typeface="Arial"/>
                    </a:defRPr>
                  </a:pPr>
                </a:p>
              </p:txBody>
            </p:sp>
            <p:sp>
              <p:nvSpPr>
                <p:cNvPr id="948" name="Shape"/>
                <p:cNvSpPr/>
                <p:nvPr/>
              </p:nvSpPr>
              <p:spPr>
                <a:xfrm>
                  <a:off x="0" y="-1"/>
                  <a:ext cx="1175656" cy="3159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6350" cap="flat">
                  <a:solidFill>
                    <a:srgbClr val="FFFFFF"/>
                  </a:solidFill>
                  <a:prstDash val="solid"/>
                  <a:round/>
                </a:ln>
                <a:effectLst/>
              </p:spPr>
              <p:txBody>
                <a:bodyPr wrap="square" lIns="91436" tIns="91436" rIns="91436" bIns="91436" numCol="1" anchor="ctr">
                  <a:noAutofit/>
                </a:bodyPr>
                <a:lstStyle/>
                <a:p>
                  <a:pPr algn="ctr" defTabSz="2438430">
                    <a:lnSpc>
                      <a:spcPct val="100000"/>
                    </a:lnSpc>
                    <a:spcBef>
                      <a:spcPts val="0"/>
                    </a:spcBef>
                    <a:defRPr b="0" cap="none" sz="2800">
                      <a:latin typeface="Arial"/>
                      <a:ea typeface="Arial"/>
                      <a:cs typeface="Arial"/>
                      <a:sym typeface="Arial"/>
                    </a:defRPr>
                  </a:pPr>
                </a:p>
              </p:txBody>
            </p:sp>
          </p:grpSp>
        </p:grpSp>
        <p:grpSp>
          <p:nvGrpSpPr>
            <p:cNvPr id="953" name="Rectangle 153"/>
            <p:cNvGrpSpPr/>
            <p:nvPr/>
          </p:nvGrpSpPr>
          <p:grpSpPr>
            <a:xfrm>
              <a:off x="6760576" y="3919463"/>
              <a:ext cx="3586408" cy="475716"/>
              <a:chOff x="0" y="0"/>
              <a:chExt cx="3586407" cy="475715"/>
            </a:xfrm>
          </p:grpSpPr>
          <p:sp>
            <p:nvSpPr>
              <p:cNvPr id="951" name="Rectangle"/>
              <p:cNvSpPr/>
              <p:nvPr/>
            </p:nvSpPr>
            <p:spPr>
              <a:xfrm>
                <a:off x="-1" y="-1"/>
                <a:ext cx="3586409" cy="475717"/>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a:latin typeface="+mn-lt"/>
                    <a:ea typeface="+mn-ea"/>
                    <a:cs typeface="+mn-cs"/>
                    <a:sym typeface="Calibri"/>
                  </a:defRPr>
                </a:pPr>
              </a:p>
            </p:txBody>
          </p:sp>
          <p:sp>
            <p:nvSpPr>
              <p:cNvPr id="952" name="Ceph Monitor"/>
              <p:cNvSpPr txBox="1"/>
              <p:nvPr/>
            </p:nvSpPr>
            <p:spPr>
              <a:xfrm>
                <a:off x="-1" y="14337"/>
                <a:ext cx="3586409"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Ceph Monitor</a:t>
                </a:r>
              </a:p>
            </p:txBody>
          </p:sp>
        </p:grpSp>
        <p:grpSp>
          <p:nvGrpSpPr>
            <p:cNvPr id="956" name="Rectangle 154"/>
            <p:cNvGrpSpPr/>
            <p:nvPr/>
          </p:nvGrpSpPr>
          <p:grpSpPr>
            <a:xfrm>
              <a:off x="6773743" y="4825752"/>
              <a:ext cx="2135852" cy="475716"/>
              <a:chOff x="0" y="0"/>
              <a:chExt cx="2135851" cy="475715"/>
            </a:xfrm>
          </p:grpSpPr>
          <p:sp>
            <p:nvSpPr>
              <p:cNvPr id="954" name="Rectangle"/>
              <p:cNvSpPr/>
              <p:nvPr/>
            </p:nvSpPr>
            <p:spPr>
              <a:xfrm>
                <a:off x="-1" y="-1"/>
                <a:ext cx="2135853" cy="475717"/>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a:latin typeface="+mn-lt"/>
                    <a:ea typeface="+mn-ea"/>
                    <a:cs typeface="+mn-cs"/>
                    <a:sym typeface="Calibri"/>
                  </a:defRPr>
                </a:pPr>
              </a:p>
            </p:txBody>
          </p:sp>
          <p:sp>
            <p:nvSpPr>
              <p:cNvPr id="955" name="Ceph OSDs"/>
              <p:cNvSpPr txBox="1"/>
              <p:nvPr/>
            </p:nvSpPr>
            <p:spPr>
              <a:xfrm>
                <a:off x="-1" y="14337"/>
                <a:ext cx="2135853"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Ceph OSDs</a:t>
                </a:r>
              </a:p>
            </p:txBody>
          </p:sp>
        </p:grpSp>
        <p:grpSp>
          <p:nvGrpSpPr>
            <p:cNvPr id="966" name="Group 155"/>
            <p:cNvGrpSpPr/>
            <p:nvPr/>
          </p:nvGrpSpPr>
          <p:grpSpPr>
            <a:xfrm>
              <a:off x="9121610" y="6880318"/>
              <a:ext cx="1175657" cy="726435"/>
              <a:chOff x="0" y="0"/>
              <a:chExt cx="1175655" cy="726434"/>
            </a:xfrm>
          </p:grpSpPr>
          <p:grpSp>
            <p:nvGrpSpPr>
              <p:cNvPr id="959" name="Flowchart: Magnetic Disk 393"/>
              <p:cNvGrpSpPr/>
              <p:nvPr/>
            </p:nvGrpSpPr>
            <p:grpSpPr>
              <a:xfrm>
                <a:off x="0" y="410485"/>
                <a:ext cx="1175656" cy="315950"/>
                <a:chOff x="0" y="0"/>
                <a:chExt cx="1175655" cy="315949"/>
              </a:xfrm>
            </p:grpSpPr>
            <p:sp>
              <p:nvSpPr>
                <p:cNvPr id="957" name="Shape"/>
                <p:cNvSpPr/>
                <p:nvPr/>
              </p:nvSpPr>
              <p:spPr>
                <a:xfrm>
                  <a:off x="0" y="-1"/>
                  <a:ext cx="1175656" cy="3159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00B0F0"/>
                </a:solidFill>
                <a:ln w="12700" cap="flat">
                  <a:noFill/>
                  <a:miter lim="400000"/>
                </a:ln>
                <a:effectLst/>
              </p:spPr>
              <p:txBody>
                <a:bodyPr wrap="square" lIns="91436" tIns="91436" rIns="91436" bIns="91436" numCol="1" anchor="ctr">
                  <a:noAutofit/>
                </a:bodyPr>
                <a:lstStyle/>
                <a:p>
                  <a:pPr algn="ctr" defTabSz="2438430">
                    <a:lnSpc>
                      <a:spcPct val="100000"/>
                    </a:lnSpc>
                    <a:spcBef>
                      <a:spcPts val="0"/>
                    </a:spcBef>
                    <a:defRPr b="0" cap="none" sz="2800">
                      <a:latin typeface="Arial"/>
                      <a:ea typeface="Arial"/>
                      <a:cs typeface="Arial"/>
                      <a:sym typeface="Arial"/>
                    </a:defRPr>
                  </a:pPr>
                </a:p>
              </p:txBody>
            </p:sp>
            <p:sp>
              <p:nvSpPr>
                <p:cNvPr id="958" name="Shape"/>
                <p:cNvSpPr/>
                <p:nvPr/>
              </p:nvSpPr>
              <p:spPr>
                <a:xfrm>
                  <a:off x="0" y="-1"/>
                  <a:ext cx="1175656" cy="3159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6350" cap="flat">
                  <a:solidFill>
                    <a:srgbClr val="FFFFFF"/>
                  </a:solidFill>
                  <a:prstDash val="solid"/>
                  <a:round/>
                </a:ln>
                <a:effectLst/>
              </p:spPr>
              <p:txBody>
                <a:bodyPr wrap="square" lIns="91436" tIns="91436" rIns="91436" bIns="91436" numCol="1" anchor="ctr">
                  <a:noAutofit/>
                </a:bodyPr>
                <a:lstStyle/>
                <a:p>
                  <a:pPr algn="ctr" defTabSz="2438430">
                    <a:lnSpc>
                      <a:spcPct val="100000"/>
                    </a:lnSpc>
                    <a:spcBef>
                      <a:spcPts val="0"/>
                    </a:spcBef>
                    <a:defRPr b="0" cap="none" sz="2800">
                      <a:latin typeface="Arial"/>
                      <a:ea typeface="Arial"/>
                      <a:cs typeface="Arial"/>
                      <a:sym typeface="Arial"/>
                    </a:defRPr>
                  </a:pPr>
                </a:p>
              </p:txBody>
            </p:sp>
          </p:grpSp>
          <p:grpSp>
            <p:nvGrpSpPr>
              <p:cNvPr id="962" name="Flowchart: Magnetic Disk 393"/>
              <p:cNvGrpSpPr/>
              <p:nvPr/>
            </p:nvGrpSpPr>
            <p:grpSpPr>
              <a:xfrm>
                <a:off x="0" y="208592"/>
                <a:ext cx="1175656" cy="315950"/>
                <a:chOff x="0" y="0"/>
                <a:chExt cx="1175655" cy="315949"/>
              </a:xfrm>
            </p:grpSpPr>
            <p:sp>
              <p:nvSpPr>
                <p:cNvPr id="960" name="Shape"/>
                <p:cNvSpPr/>
                <p:nvPr/>
              </p:nvSpPr>
              <p:spPr>
                <a:xfrm>
                  <a:off x="0" y="-1"/>
                  <a:ext cx="1175656" cy="3159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00B0F0"/>
                </a:solidFill>
                <a:ln w="12700" cap="flat">
                  <a:noFill/>
                  <a:miter lim="400000"/>
                </a:ln>
                <a:effectLst/>
              </p:spPr>
              <p:txBody>
                <a:bodyPr wrap="square" lIns="91436" tIns="91436" rIns="91436" bIns="91436" numCol="1" anchor="ctr">
                  <a:noAutofit/>
                </a:bodyPr>
                <a:lstStyle/>
                <a:p>
                  <a:pPr algn="ctr" defTabSz="2438430">
                    <a:lnSpc>
                      <a:spcPct val="100000"/>
                    </a:lnSpc>
                    <a:spcBef>
                      <a:spcPts val="0"/>
                    </a:spcBef>
                    <a:defRPr b="0" cap="none" sz="2800">
                      <a:latin typeface="Arial"/>
                      <a:ea typeface="Arial"/>
                      <a:cs typeface="Arial"/>
                      <a:sym typeface="Arial"/>
                    </a:defRPr>
                  </a:pPr>
                </a:p>
              </p:txBody>
            </p:sp>
            <p:sp>
              <p:nvSpPr>
                <p:cNvPr id="961" name="Shape"/>
                <p:cNvSpPr/>
                <p:nvPr/>
              </p:nvSpPr>
              <p:spPr>
                <a:xfrm>
                  <a:off x="0" y="-1"/>
                  <a:ext cx="1175656" cy="3159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6350" cap="flat">
                  <a:solidFill>
                    <a:srgbClr val="FFFFFF"/>
                  </a:solidFill>
                  <a:prstDash val="solid"/>
                  <a:round/>
                </a:ln>
                <a:effectLst/>
              </p:spPr>
              <p:txBody>
                <a:bodyPr wrap="square" lIns="91436" tIns="91436" rIns="91436" bIns="91436" numCol="1" anchor="ctr">
                  <a:noAutofit/>
                </a:bodyPr>
                <a:lstStyle/>
                <a:p>
                  <a:pPr algn="ctr" defTabSz="2438430">
                    <a:lnSpc>
                      <a:spcPct val="100000"/>
                    </a:lnSpc>
                    <a:spcBef>
                      <a:spcPts val="0"/>
                    </a:spcBef>
                    <a:defRPr b="0" cap="none" sz="2800">
                      <a:latin typeface="Arial"/>
                      <a:ea typeface="Arial"/>
                      <a:cs typeface="Arial"/>
                      <a:sym typeface="Arial"/>
                    </a:defRPr>
                  </a:pPr>
                </a:p>
              </p:txBody>
            </p:sp>
          </p:grpSp>
          <p:grpSp>
            <p:nvGrpSpPr>
              <p:cNvPr id="965" name="Flowchart: Magnetic Disk 393"/>
              <p:cNvGrpSpPr/>
              <p:nvPr/>
            </p:nvGrpSpPr>
            <p:grpSpPr>
              <a:xfrm>
                <a:off x="0" y="0"/>
                <a:ext cx="1175656" cy="315950"/>
                <a:chOff x="0" y="0"/>
                <a:chExt cx="1175655" cy="315949"/>
              </a:xfrm>
            </p:grpSpPr>
            <p:sp>
              <p:nvSpPr>
                <p:cNvPr id="963" name="Shape"/>
                <p:cNvSpPr/>
                <p:nvPr/>
              </p:nvSpPr>
              <p:spPr>
                <a:xfrm>
                  <a:off x="0" y="-1"/>
                  <a:ext cx="1175656" cy="3159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00B0F0"/>
                </a:solidFill>
                <a:ln w="12700" cap="flat">
                  <a:noFill/>
                  <a:miter lim="400000"/>
                </a:ln>
                <a:effectLst/>
              </p:spPr>
              <p:txBody>
                <a:bodyPr wrap="square" lIns="91436" tIns="91436" rIns="91436" bIns="91436" numCol="1" anchor="ctr">
                  <a:noAutofit/>
                </a:bodyPr>
                <a:lstStyle/>
                <a:p>
                  <a:pPr algn="ctr" defTabSz="2438430">
                    <a:lnSpc>
                      <a:spcPct val="100000"/>
                    </a:lnSpc>
                    <a:spcBef>
                      <a:spcPts val="0"/>
                    </a:spcBef>
                    <a:defRPr b="0" cap="none" sz="2800">
                      <a:latin typeface="Arial"/>
                      <a:ea typeface="Arial"/>
                      <a:cs typeface="Arial"/>
                      <a:sym typeface="Arial"/>
                    </a:defRPr>
                  </a:pPr>
                </a:p>
              </p:txBody>
            </p:sp>
            <p:sp>
              <p:nvSpPr>
                <p:cNvPr id="964" name="Shape"/>
                <p:cNvSpPr/>
                <p:nvPr/>
              </p:nvSpPr>
              <p:spPr>
                <a:xfrm>
                  <a:off x="0" y="-1"/>
                  <a:ext cx="1175656" cy="3159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6350" cap="flat">
                  <a:solidFill>
                    <a:srgbClr val="FFFFFF"/>
                  </a:solidFill>
                  <a:prstDash val="solid"/>
                  <a:round/>
                </a:ln>
                <a:effectLst/>
              </p:spPr>
              <p:txBody>
                <a:bodyPr wrap="square" lIns="91436" tIns="91436" rIns="91436" bIns="91436" numCol="1" anchor="ctr">
                  <a:noAutofit/>
                </a:bodyPr>
                <a:lstStyle/>
                <a:p>
                  <a:pPr algn="ctr" defTabSz="2438430">
                    <a:lnSpc>
                      <a:spcPct val="100000"/>
                    </a:lnSpc>
                    <a:spcBef>
                      <a:spcPts val="0"/>
                    </a:spcBef>
                    <a:defRPr b="0" cap="none" sz="2800">
                      <a:latin typeface="Arial"/>
                      <a:ea typeface="Arial"/>
                      <a:cs typeface="Arial"/>
                      <a:sym typeface="Arial"/>
                    </a:defRPr>
                  </a:pPr>
                </a:p>
              </p:txBody>
            </p:sp>
          </p:grpSp>
        </p:grpSp>
        <p:grpSp>
          <p:nvGrpSpPr>
            <p:cNvPr id="969" name="Rectangle 160"/>
            <p:cNvGrpSpPr/>
            <p:nvPr/>
          </p:nvGrpSpPr>
          <p:grpSpPr>
            <a:xfrm>
              <a:off x="6700958" y="7138664"/>
              <a:ext cx="2135852" cy="475716"/>
              <a:chOff x="0" y="0"/>
              <a:chExt cx="2135851" cy="475715"/>
            </a:xfrm>
          </p:grpSpPr>
          <p:sp>
            <p:nvSpPr>
              <p:cNvPr id="967" name="Rectangle"/>
              <p:cNvSpPr/>
              <p:nvPr/>
            </p:nvSpPr>
            <p:spPr>
              <a:xfrm>
                <a:off x="-1" y="-1"/>
                <a:ext cx="2135853" cy="475717"/>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a:latin typeface="+mn-lt"/>
                    <a:ea typeface="+mn-ea"/>
                    <a:cs typeface="+mn-cs"/>
                    <a:sym typeface="Calibri"/>
                  </a:defRPr>
                </a:pPr>
              </a:p>
            </p:txBody>
          </p:sp>
          <p:sp>
            <p:nvSpPr>
              <p:cNvPr id="968" name="Ceph OSDs"/>
              <p:cNvSpPr txBox="1"/>
              <p:nvPr/>
            </p:nvSpPr>
            <p:spPr>
              <a:xfrm>
                <a:off x="-1" y="14337"/>
                <a:ext cx="2135853"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Ceph OSDs</a:t>
                </a:r>
              </a:p>
            </p:txBody>
          </p:sp>
        </p:grpSp>
        <p:sp>
          <p:nvSpPr>
            <p:cNvPr id="970" name="Rectangle 162"/>
            <p:cNvSpPr/>
            <p:nvPr/>
          </p:nvSpPr>
          <p:spPr>
            <a:xfrm>
              <a:off x="936691" y="3244079"/>
              <a:ext cx="4573617" cy="1973867"/>
            </a:xfrm>
            <a:prstGeom prst="rect">
              <a:avLst/>
            </a:prstGeom>
            <a:solidFill>
              <a:srgbClr val="BFBFBF"/>
            </a:solidFill>
            <a:ln w="12700" cap="flat">
              <a:noFill/>
              <a:miter lim="400000"/>
              <a:tailEnd type="triangle" w="med" len="med"/>
            </a:ln>
            <a:effectLst>
              <a:outerShdw sx="100000" sy="100000" kx="0" ky="0" algn="b" rotWithShape="0" blurRad="38100" dist="23000" dir="5400000">
                <a:srgbClr val="000000">
                  <a:alpha val="35000"/>
                </a:srgbClr>
              </a:outerShdw>
            </a:effectLst>
          </p:spPr>
          <p:txBody>
            <a:bodyPr wrap="square" lIns="91436" tIns="91436" rIns="91436" bIns="91436" numCol="1" anchor="t">
              <a:noAutofit/>
            </a:bodyPr>
            <a:lstStyle/>
            <a:p>
              <a:pPr algn="ctr" defTabSz="2438430">
                <a:lnSpc>
                  <a:spcPct val="100000"/>
                </a:lnSpc>
                <a:spcBef>
                  <a:spcPts val="0"/>
                </a:spcBef>
                <a:defRPr b="0" cap="none" sz="2800">
                  <a:latin typeface="Arial"/>
                  <a:ea typeface="Arial"/>
                  <a:cs typeface="Arial"/>
                  <a:sym typeface="Arial"/>
                </a:defRPr>
              </a:pPr>
            </a:p>
          </p:txBody>
        </p:sp>
        <p:grpSp>
          <p:nvGrpSpPr>
            <p:cNvPr id="973" name="Rectangle 163"/>
            <p:cNvGrpSpPr/>
            <p:nvPr/>
          </p:nvGrpSpPr>
          <p:grpSpPr>
            <a:xfrm>
              <a:off x="726222" y="3475948"/>
              <a:ext cx="4573617" cy="1973867"/>
              <a:chOff x="0" y="0"/>
              <a:chExt cx="4573616" cy="1973865"/>
            </a:xfrm>
          </p:grpSpPr>
          <p:sp>
            <p:nvSpPr>
              <p:cNvPr id="971" name="Rectangle"/>
              <p:cNvSpPr/>
              <p:nvPr/>
            </p:nvSpPr>
            <p:spPr>
              <a:xfrm>
                <a:off x="-1" y="0"/>
                <a:ext cx="4573618" cy="1973866"/>
              </a:xfrm>
              <a:prstGeom prst="rect">
                <a:avLst/>
              </a:prstGeom>
              <a:solidFill>
                <a:srgbClr val="BFBFBF"/>
              </a:solidFill>
              <a:ln w="12700" cap="flat">
                <a:noFill/>
                <a:miter lim="400000"/>
                <a:tailEnd type="triangle" w="med" len="med"/>
              </a:ln>
              <a:effectLst>
                <a:outerShdw sx="100000" sy="100000" kx="0" ky="0" algn="b" rotWithShape="0" blurRad="38100" dist="23000" dir="5400000">
                  <a:srgbClr val="000000">
                    <a:alpha val="35000"/>
                  </a:srgbClr>
                </a:outerShdw>
              </a:effectLst>
            </p:spPr>
            <p:txBody>
              <a:bodyPr wrap="square" lIns="91436" tIns="91436" rIns="91436" bIns="91436" numCol="1" anchor="t">
                <a:noAutofit/>
              </a:bodyPr>
              <a:lstStyle/>
              <a:p>
                <a:pPr algn="ctr" defTabSz="2438430">
                  <a:lnSpc>
                    <a:spcPct val="100000"/>
                  </a:lnSpc>
                  <a:spcBef>
                    <a:spcPts val="0"/>
                  </a:spcBef>
                </a:pPr>
              </a:p>
            </p:txBody>
          </p:sp>
          <p:sp>
            <p:nvSpPr>
              <p:cNvPr id="972" name="worker nodes"/>
              <p:cNvSpPr txBox="1"/>
              <p:nvPr/>
            </p:nvSpPr>
            <p:spPr>
              <a:xfrm>
                <a:off x="-1" y="0"/>
                <a:ext cx="4573618" cy="48620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defTabSz="2438430">
                  <a:lnSpc>
                    <a:spcPct val="100000"/>
                  </a:lnSpc>
                  <a:spcBef>
                    <a:spcPts val="0"/>
                  </a:spcBef>
                  <a:defRPr b="0" cap="none" sz="2800">
                    <a:latin typeface="Arial"/>
                    <a:ea typeface="Arial"/>
                    <a:cs typeface="Arial"/>
                    <a:sym typeface="Arial"/>
                  </a:defRPr>
                </a:lvl1pPr>
              </a:lstStyle>
              <a:p>
                <a:pPr/>
                <a:r>
                  <a:t>worker nodes</a:t>
                </a:r>
              </a:p>
            </p:txBody>
          </p:sp>
        </p:grpSp>
        <p:grpSp>
          <p:nvGrpSpPr>
            <p:cNvPr id="976" name="Rounded Rectangle 164"/>
            <p:cNvGrpSpPr/>
            <p:nvPr/>
          </p:nvGrpSpPr>
          <p:grpSpPr>
            <a:xfrm>
              <a:off x="1163222" y="4777574"/>
              <a:ext cx="3558424" cy="572073"/>
              <a:chOff x="0" y="0"/>
              <a:chExt cx="3558423" cy="572072"/>
            </a:xfrm>
          </p:grpSpPr>
          <p:sp>
            <p:nvSpPr>
              <p:cNvPr id="974" name="Rounded Rectangle"/>
              <p:cNvSpPr/>
              <p:nvPr/>
            </p:nvSpPr>
            <p:spPr>
              <a:xfrm>
                <a:off x="0" y="0"/>
                <a:ext cx="3558424" cy="572073"/>
              </a:xfrm>
              <a:prstGeom prst="roundRect">
                <a:avLst>
                  <a:gd name="adj" fmla="val 16667"/>
                </a:avLst>
              </a:prstGeom>
              <a:solidFill>
                <a:srgbClr val="00000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a:latin typeface="+mn-lt"/>
                    <a:ea typeface="+mn-ea"/>
                    <a:cs typeface="+mn-cs"/>
                    <a:sym typeface="Calibri"/>
                  </a:defRPr>
                </a:pPr>
              </a:p>
            </p:txBody>
          </p:sp>
          <p:sp>
            <p:nvSpPr>
              <p:cNvPr id="975" name="worker services"/>
              <p:cNvSpPr txBox="1"/>
              <p:nvPr/>
            </p:nvSpPr>
            <p:spPr>
              <a:xfrm>
                <a:off x="27926" y="62516"/>
                <a:ext cx="3502572"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worker services</a:t>
                </a:r>
              </a:p>
            </p:txBody>
          </p:sp>
        </p:grpSp>
        <p:grpSp>
          <p:nvGrpSpPr>
            <p:cNvPr id="979" name="Group 165"/>
            <p:cNvGrpSpPr/>
            <p:nvPr/>
          </p:nvGrpSpPr>
          <p:grpSpPr>
            <a:xfrm>
              <a:off x="3671107" y="4069749"/>
              <a:ext cx="849086" cy="594169"/>
              <a:chOff x="0" y="0"/>
              <a:chExt cx="849084" cy="594167"/>
            </a:xfrm>
          </p:grpSpPr>
          <p:sp>
            <p:nvSpPr>
              <p:cNvPr id="977" name="Rounded Rectangle 166"/>
              <p:cNvSpPr/>
              <p:nvPr/>
            </p:nvSpPr>
            <p:spPr>
              <a:xfrm rot="16200000">
                <a:off x="127458" y="-127459"/>
                <a:ext cx="594169" cy="849086"/>
              </a:xfrm>
              <a:prstGeom prst="roundRect">
                <a:avLst>
                  <a:gd name="adj" fmla="val 16667"/>
                </a:avLst>
              </a:prstGeom>
              <a:solidFill>
                <a:srgbClr val="F2F2F2"/>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lnSpc>
                    <a:spcPct val="100000"/>
                  </a:lnSpc>
                  <a:spcBef>
                    <a:spcPts val="0"/>
                  </a:spcBef>
                  <a:defRPr b="0" cap="none" sz="2400">
                    <a:latin typeface="Arial"/>
                    <a:ea typeface="Arial"/>
                    <a:cs typeface="Arial"/>
                    <a:sym typeface="Arial"/>
                  </a:defRPr>
                </a:pPr>
              </a:p>
            </p:txBody>
          </p:sp>
          <p:sp>
            <p:nvSpPr>
              <p:cNvPr id="978" name="TextBox 167"/>
              <p:cNvSpPr txBox="1"/>
              <p:nvPr/>
            </p:nvSpPr>
            <p:spPr>
              <a:xfrm>
                <a:off x="259477" y="16093"/>
                <a:ext cx="330112" cy="226986"/>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lgn="ctr" defTabSz="2438430">
                  <a:lnSpc>
                    <a:spcPct val="100000"/>
                  </a:lnSpc>
                  <a:spcBef>
                    <a:spcPts val="0"/>
                  </a:spcBef>
                  <a:defRPr b="0" cap="none" sz="1000">
                    <a:solidFill>
                      <a:srgbClr val="000000"/>
                    </a:solidFill>
                    <a:latin typeface="Arial"/>
                    <a:ea typeface="Arial"/>
                    <a:cs typeface="Arial"/>
                    <a:sym typeface="Arial"/>
                  </a:defRPr>
                </a:lvl1pPr>
              </a:lstStyle>
              <a:p>
                <a:pPr/>
                <a:r>
                  <a:t>Pod</a:t>
                </a:r>
              </a:p>
            </p:txBody>
          </p:sp>
        </p:grpSp>
        <p:grpSp>
          <p:nvGrpSpPr>
            <p:cNvPr id="982" name="Group 168"/>
            <p:cNvGrpSpPr/>
            <p:nvPr/>
          </p:nvGrpSpPr>
          <p:grpSpPr>
            <a:xfrm>
              <a:off x="2517891" y="4069352"/>
              <a:ext cx="849086" cy="594169"/>
              <a:chOff x="0" y="0"/>
              <a:chExt cx="849084" cy="594167"/>
            </a:xfrm>
          </p:grpSpPr>
          <p:sp>
            <p:nvSpPr>
              <p:cNvPr id="980" name="Rounded Rectangle 169"/>
              <p:cNvSpPr/>
              <p:nvPr/>
            </p:nvSpPr>
            <p:spPr>
              <a:xfrm rot="16200000">
                <a:off x="127458" y="-127459"/>
                <a:ext cx="594169" cy="849086"/>
              </a:xfrm>
              <a:prstGeom prst="roundRect">
                <a:avLst>
                  <a:gd name="adj" fmla="val 16667"/>
                </a:avLst>
              </a:prstGeom>
              <a:solidFill>
                <a:srgbClr val="F2F2F2"/>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lnSpc>
                    <a:spcPct val="100000"/>
                  </a:lnSpc>
                  <a:spcBef>
                    <a:spcPts val="0"/>
                  </a:spcBef>
                  <a:defRPr b="0" cap="none" sz="2400">
                    <a:latin typeface="Arial"/>
                    <a:ea typeface="Arial"/>
                    <a:cs typeface="Arial"/>
                    <a:sym typeface="Arial"/>
                  </a:defRPr>
                </a:pPr>
              </a:p>
            </p:txBody>
          </p:sp>
          <p:sp>
            <p:nvSpPr>
              <p:cNvPr id="981" name="TextBox 170"/>
              <p:cNvSpPr txBox="1"/>
              <p:nvPr/>
            </p:nvSpPr>
            <p:spPr>
              <a:xfrm>
                <a:off x="259477" y="16093"/>
                <a:ext cx="330112" cy="226986"/>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lgn="ctr" defTabSz="2438430">
                  <a:lnSpc>
                    <a:spcPct val="100000"/>
                  </a:lnSpc>
                  <a:spcBef>
                    <a:spcPts val="0"/>
                  </a:spcBef>
                  <a:defRPr b="0" cap="none" sz="1000">
                    <a:solidFill>
                      <a:srgbClr val="000000"/>
                    </a:solidFill>
                    <a:latin typeface="Arial"/>
                    <a:ea typeface="Arial"/>
                    <a:cs typeface="Arial"/>
                    <a:sym typeface="Arial"/>
                  </a:defRPr>
                </a:lvl1pPr>
              </a:lstStyle>
              <a:p>
                <a:pPr/>
                <a:r>
                  <a:t>Pod</a:t>
                </a:r>
              </a:p>
            </p:txBody>
          </p:sp>
        </p:grpSp>
        <p:grpSp>
          <p:nvGrpSpPr>
            <p:cNvPr id="985" name="Group 171"/>
            <p:cNvGrpSpPr/>
            <p:nvPr/>
          </p:nvGrpSpPr>
          <p:grpSpPr>
            <a:xfrm>
              <a:off x="1421953" y="4069353"/>
              <a:ext cx="849086" cy="594169"/>
              <a:chOff x="0" y="0"/>
              <a:chExt cx="849084" cy="594167"/>
            </a:xfrm>
          </p:grpSpPr>
          <p:sp>
            <p:nvSpPr>
              <p:cNvPr id="983" name="Rounded Rectangle 172"/>
              <p:cNvSpPr/>
              <p:nvPr/>
            </p:nvSpPr>
            <p:spPr>
              <a:xfrm rot="16200000">
                <a:off x="127458" y="-127459"/>
                <a:ext cx="594169" cy="849086"/>
              </a:xfrm>
              <a:prstGeom prst="roundRect">
                <a:avLst>
                  <a:gd name="adj" fmla="val 16667"/>
                </a:avLst>
              </a:prstGeom>
              <a:solidFill>
                <a:srgbClr val="F2F2F2"/>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lnSpc>
                    <a:spcPct val="100000"/>
                  </a:lnSpc>
                  <a:spcBef>
                    <a:spcPts val="0"/>
                  </a:spcBef>
                  <a:defRPr b="0" cap="none" sz="2400">
                    <a:latin typeface="Arial"/>
                    <a:ea typeface="Arial"/>
                    <a:cs typeface="Arial"/>
                    <a:sym typeface="Arial"/>
                  </a:defRPr>
                </a:pPr>
              </a:p>
            </p:txBody>
          </p:sp>
          <p:sp>
            <p:nvSpPr>
              <p:cNvPr id="984" name="TextBox 173"/>
              <p:cNvSpPr txBox="1"/>
              <p:nvPr/>
            </p:nvSpPr>
            <p:spPr>
              <a:xfrm>
                <a:off x="259477" y="16093"/>
                <a:ext cx="330112" cy="226986"/>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lgn="ctr" defTabSz="2438430">
                  <a:lnSpc>
                    <a:spcPct val="100000"/>
                  </a:lnSpc>
                  <a:spcBef>
                    <a:spcPts val="0"/>
                  </a:spcBef>
                  <a:defRPr b="0" cap="none" sz="1000">
                    <a:solidFill>
                      <a:srgbClr val="000000"/>
                    </a:solidFill>
                    <a:latin typeface="Arial"/>
                    <a:ea typeface="Arial"/>
                    <a:cs typeface="Arial"/>
                    <a:sym typeface="Arial"/>
                  </a:defRPr>
                </a:lvl1pPr>
              </a:lstStyle>
              <a:p>
                <a:pPr/>
                <a:r>
                  <a:t>Pod</a:t>
                </a:r>
              </a:p>
            </p:txBody>
          </p:sp>
        </p:grpSp>
        <p:sp>
          <p:nvSpPr>
            <p:cNvPr id="991" name="Elbow Connector 175"/>
            <p:cNvSpPr/>
            <p:nvPr/>
          </p:nvSpPr>
          <p:spPr>
            <a:xfrm>
              <a:off x="4720590" y="5063490"/>
              <a:ext cx="2052321"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path>
              </a:pathLst>
            </a:custGeom>
            <a:noFill/>
            <a:ln w="38100" cap="flat">
              <a:solidFill>
                <a:srgbClr val="330072"/>
              </a:solidFill>
              <a:prstDash val="solid"/>
              <a:round/>
              <a:tailEnd type="triangle" w="med" len="med"/>
            </a:ln>
            <a:effectLst/>
          </p:spPr>
          <p:txBody>
            <a:bodyPr/>
            <a:lstStyle/>
            <a:p>
              <a:pPr/>
            </a:p>
          </p:txBody>
        </p:sp>
        <p:sp>
          <p:nvSpPr>
            <p:cNvPr id="992" name="Elbow Connector 178"/>
            <p:cNvSpPr/>
            <p:nvPr/>
          </p:nvSpPr>
          <p:spPr>
            <a:xfrm>
              <a:off x="4796790" y="7373620"/>
              <a:ext cx="1903731" cy="25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793" y="0"/>
                  </a:lnTo>
                  <a:lnTo>
                    <a:pt x="10793" y="21600"/>
                  </a:lnTo>
                  <a:lnTo>
                    <a:pt x="21600" y="21600"/>
                  </a:lnTo>
                </a:path>
              </a:pathLst>
            </a:custGeom>
            <a:noFill/>
            <a:ln w="38100" cap="flat">
              <a:solidFill>
                <a:srgbClr val="330072"/>
              </a:solidFill>
              <a:prstDash val="solid"/>
              <a:round/>
              <a:tailEnd type="triangle" w="med" len="med"/>
            </a:ln>
            <a:effectLst/>
          </p:spPr>
          <p:txBody>
            <a:bodyPr/>
            <a:lstStyle/>
            <a:p>
              <a:pPr/>
            </a:p>
          </p:txBody>
        </p:sp>
        <p:sp>
          <p:nvSpPr>
            <p:cNvPr id="993" name="Elbow Connector 181"/>
            <p:cNvSpPr/>
            <p:nvPr/>
          </p:nvSpPr>
          <p:spPr>
            <a:xfrm>
              <a:off x="4720590" y="1936750"/>
              <a:ext cx="2052321" cy="31267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800" y="0"/>
                  </a:lnTo>
                  <a:lnTo>
                    <a:pt x="10800" y="21600"/>
                  </a:lnTo>
                  <a:lnTo>
                    <a:pt x="21600" y="21600"/>
                  </a:lnTo>
                </a:path>
              </a:pathLst>
            </a:custGeom>
            <a:noFill/>
            <a:ln w="38100" cap="flat">
              <a:solidFill>
                <a:srgbClr val="330072"/>
              </a:solidFill>
              <a:prstDash val="solid"/>
              <a:round/>
              <a:tailEnd type="triangle" w="med" len="med"/>
            </a:ln>
            <a:effectLst/>
          </p:spPr>
          <p:txBody>
            <a:bodyPr/>
            <a:lstStyle/>
            <a:p>
              <a:pPr/>
            </a:p>
          </p:txBody>
        </p:sp>
        <p:sp>
          <p:nvSpPr>
            <p:cNvPr id="994" name="Elbow Connector 185"/>
            <p:cNvSpPr/>
            <p:nvPr/>
          </p:nvSpPr>
          <p:spPr>
            <a:xfrm>
              <a:off x="6090920" y="1936750"/>
              <a:ext cx="774700" cy="54394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21600"/>
                  </a:lnTo>
                  <a:lnTo>
                    <a:pt x="16997" y="21600"/>
                  </a:lnTo>
                </a:path>
              </a:pathLst>
            </a:custGeom>
            <a:noFill/>
            <a:ln w="38100" cap="flat">
              <a:solidFill>
                <a:srgbClr val="330072"/>
              </a:solidFill>
              <a:prstDash val="solid"/>
              <a:round/>
              <a:tailEnd type="triangle" w="med" len="med"/>
            </a:ln>
            <a:effectLst/>
          </p:spPr>
          <p:txBody>
            <a:bodyPr/>
            <a:lstStyle/>
            <a:p>
              <a:pPr/>
            </a:p>
          </p:txBody>
        </p:sp>
      </p:gr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96" name="Title 4"/>
          <p:cNvSpPr txBox="1"/>
          <p:nvPr>
            <p:ph type="title"/>
          </p:nvPr>
        </p:nvSpPr>
        <p:spPr>
          <a:prstGeom prst="rect">
            <a:avLst/>
          </a:prstGeom>
        </p:spPr>
        <p:txBody>
          <a:bodyPr/>
          <a:lstStyle/>
          <a:p>
            <a:pPr/>
            <a:r>
              <a:t>Kubernetes Cluster Networking</a:t>
            </a:r>
          </a:p>
        </p:txBody>
      </p:sp>
      <p:sp>
        <p:nvSpPr>
          <p:cNvPr id="997" name="Content Placeholder 20"/>
          <p:cNvSpPr txBox="1"/>
          <p:nvPr>
            <p:ph type="body" sz="half" idx="1"/>
          </p:nvPr>
        </p:nvSpPr>
        <p:spPr>
          <a:xfrm>
            <a:off x="1676400" y="3651250"/>
            <a:ext cx="8112799" cy="8702676"/>
          </a:xfrm>
          <a:prstGeom prst="rect">
            <a:avLst/>
          </a:prstGeom>
        </p:spPr>
        <p:txBody>
          <a:bodyPr lIns="45719" tIns="45719" rIns="45719" bIns="45719"/>
          <a:lstStyle/>
          <a:p>
            <a:pPr marL="438917" indent="-438917" defTabSz="1755647">
              <a:spcBef>
                <a:spcPts val="1900"/>
              </a:spcBef>
              <a:defRPr sz="3552"/>
            </a:pPr>
            <a:r>
              <a:t>Calico provides a pure L3 fabric solution for interconnecting containers</a:t>
            </a:r>
          </a:p>
          <a:p>
            <a:pPr marL="438917" indent="-438917" defTabSz="1755647">
              <a:spcBef>
                <a:spcPts val="1900"/>
              </a:spcBef>
              <a:defRPr sz="3552"/>
            </a:pPr>
            <a:r>
              <a:t>Calico leverages the Linux kernel for routing and policy enforcement</a:t>
            </a:r>
          </a:p>
          <a:p>
            <a:pPr marL="438917" indent="-438917" defTabSz="1755647">
              <a:spcBef>
                <a:spcPts val="1900"/>
              </a:spcBef>
              <a:defRPr sz="3552"/>
            </a:pPr>
            <a:r>
              <a:t>Calico leverages Border Gateway Protocol (BGP) for control plane</a:t>
            </a:r>
          </a:p>
          <a:p>
            <a:pPr marL="438917" indent="-438917" defTabSz="1755647">
              <a:spcBef>
                <a:spcPts val="1900"/>
              </a:spcBef>
              <a:defRPr sz="3552"/>
            </a:pPr>
            <a:r>
              <a:t>Calico leverages Open Standards and is a full Open Source network solution</a:t>
            </a:r>
          </a:p>
          <a:p>
            <a:pPr marL="438917" indent="-438917" defTabSz="1755647">
              <a:spcBef>
                <a:spcPts val="1900"/>
              </a:spcBef>
              <a:defRPr sz="3552"/>
            </a:pPr>
            <a:r>
              <a:t>Calico is highly scalable, and is operator and policy friendly:</a:t>
            </a:r>
          </a:p>
          <a:p>
            <a:pPr lvl="1" marL="877829" indent="-438917" defTabSz="1755647">
              <a:spcBef>
                <a:spcPts val="900"/>
              </a:spcBef>
              <a:defRPr sz="3072"/>
            </a:pPr>
            <a:r>
              <a:t>No overlay, no tunnelling, no VRF tables (no overhead) – pure routing</a:t>
            </a:r>
            <a:endParaRPr sz="4608"/>
          </a:p>
          <a:p>
            <a:pPr lvl="1" marL="877829" indent="-438917" defTabSz="1755647">
              <a:spcBef>
                <a:spcPts val="900"/>
              </a:spcBef>
              <a:defRPr sz="3072"/>
            </a:pPr>
            <a:r>
              <a:t>Access Controls enforced through L3/L4 security policies</a:t>
            </a:r>
          </a:p>
        </p:txBody>
      </p:sp>
      <p:grpSp>
        <p:nvGrpSpPr>
          <p:cNvPr id="1048" name="Group"/>
          <p:cNvGrpSpPr/>
          <p:nvPr/>
        </p:nvGrpSpPr>
        <p:grpSpPr>
          <a:xfrm>
            <a:off x="9806282" y="3322882"/>
            <a:ext cx="13921922" cy="8991601"/>
            <a:chOff x="0" y="0"/>
            <a:chExt cx="13921920" cy="8991600"/>
          </a:xfrm>
        </p:grpSpPr>
        <p:sp>
          <p:nvSpPr>
            <p:cNvPr id="998" name="Rectangle 5"/>
            <p:cNvSpPr/>
            <p:nvPr/>
          </p:nvSpPr>
          <p:spPr>
            <a:xfrm>
              <a:off x="0" y="0"/>
              <a:ext cx="13921921" cy="8991600"/>
            </a:xfrm>
            <a:prstGeom prst="rect">
              <a:avLst/>
            </a:prstGeom>
            <a:solidFill>
              <a:srgbClr val="00B0F0"/>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1219215">
                <a:lnSpc>
                  <a:spcPct val="100000"/>
                </a:lnSpc>
                <a:spcBef>
                  <a:spcPts val="0"/>
                </a:spcBef>
                <a:defRPr b="0" cap="none" sz="3200">
                  <a:latin typeface="+mn-lt"/>
                  <a:ea typeface="+mn-ea"/>
                  <a:cs typeface="+mn-cs"/>
                  <a:sym typeface="Calibri"/>
                </a:defRPr>
              </a:pPr>
            </a:p>
          </p:txBody>
        </p:sp>
        <p:grpSp>
          <p:nvGrpSpPr>
            <p:cNvPr id="1001" name="Rounded Rectangle 48"/>
            <p:cNvGrpSpPr/>
            <p:nvPr/>
          </p:nvGrpSpPr>
          <p:grpSpPr>
            <a:xfrm>
              <a:off x="4163414" y="7379151"/>
              <a:ext cx="9555162" cy="1234142"/>
              <a:chOff x="0" y="0"/>
              <a:chExt cx="9555160" cy="1234141"/>
            </a:xfrm>
          </p:grpSpPr>
          <p:sp>
            <p:nvSpPr>
              <p:cNvPr id="999" name="Rounded Rectangle"/>
              <p:cNvSpPr/>
              <p:nvPr/>
            </p:nvSpPr>
            <p:spPr>
              <a:xfrm>
                <a:off x="0" y="0"/>
                <a:ext cx="9555161" cy="1234142"/>
              </a:xfrm>
              <a:prstGeom prst="roundRect">
                <a:avLst>
                  <a:gd name="adj" fmla="val 16667"/>
                </a:avLst>
              </a:prstGeom>
              <a:solidFill>
                <a:srgbClr val="808080"/>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1219215">
                  <a:lnSpc>
                    <a:spcPct val="100000"/>
                  </a:lnSpc>
                  <a:spcBef>
                    <a:spcPts val="0"/>
                  </a:spcBef>
                  <a:defRPr>
                    <a:latin typeface="+mn-lt"/>
                    <a:ea typeface="+mn-ea"/>
                    <a:cs typeface="+mn-cs"/>
                    <a:sym typeface="Calibri"/>
                  </a:defRPr>
                </a:pPr>
              </a:p>
            </p:txBody>
          </p:sp>
          <p:sp>
            <p:nvSpPr>
              <p:cNvPr id="1000" name="Kernel (Network Routing)"/>
              <p:cNvSpPr txBox="1"/>
              <p:nvPr/>
            </p:nvSpPr>
            <p:spPr>
              <a:xfrm>
                <a:off x="60245" y="298300"/>
                <a:ext cx="9434670" cy="6375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1219215">
                  <a:lnSpc>
                    <a:spcPct val="100000"/>
                  </a:lnSpc>
                  <a:spcBef>
                    <a:spcPts val="0"/>
                  </a:spcBef>
                  <a:defRPr b="0" cap="none" sz="3700">
                    <a:solidFill>
                      <a:srgbClr val="000000"/>
                    </a:solidFill>
                    <a:latin typeface="+mn-lt"/>
                    <a:ea typeface="+mn-ea"/>
                    <a:cs typeface="+mn-cs"/>
                    <a:sym typeface="Calibri"/>
                  </a:defRPr>
                </a:lvl1pPr>
              </a:lstStyle>
              <a:p>
                <a:pPr/>
                <a:r>
                  <a:t>Kernel (Network Routing)</a:t>
                </a:r>
              </a:p>
            </p:txBody>
          </p:sp>
        </p:grpSp>
        <p:grpSp>
          <p:nvGrpSpPr>
            <p:cNvPr id="1004" name="Rectangle 6"/>
            <p:cNvGrpSpPr/>
            <p:nvPr/>
          </p:nvGrpSpPr>
          <p:grpSpPr>
            <a:xfrm>
              <a:off x="4183512" y="367424"/>
              <a:ext cx="4572286" cy="950193"/>
              <a:chOff x="0" y="0"/>
              <a:chExt cx="4572285" cy="950192"/>
            </a:xfrm>
          </p:grpSpPr>
          <p:sp>
            <p:nvSpPr>
              <p:cNvPr id="1002" name="Rectangle"/>
              <p:cNvSpPr/>
              <p:nvPr/>
            </p:nvSpPr>
            <p:spPr>
              <a:xfrm>
                <a:off x="-1" y="-1"/>
                <a:ext cx="4572287" cy="950194"/>
              </a:xfrm>
              <a:prstGeom prst="rect">
                <a:avLst/>
              </a:prstGeom>
              <a:solidFill>
                <a:srgbClr val="FFFFFF"/>
              </a:solidFill>
              <a:ln w="12700" cap="flat">
                <a:noFill/>
                <a:miter lim="400000"/>
              </a:ln>
              <a:effectLst/>
            </p:spPr>
            <p:txBody>
              <a:bodyPr wrap="square" lIns="91436" tIns="91436" rIns="91436" bIns="91436" numCol="1" anchor="ctr">
                <a:noAutofit/>
              </a:bodyPr>
              <a:lstStyle/>
              <a:p>
                <a:pPr algn="ctr" defTabSz="2438430">
                  <a:spcBef>
                    <a:spcPts val="0"/>
                  </a:spcBef>
                </a:pPr>
              </a:p>
            </p:txBody>
          </p:sp>
          <p:sp>
            <p:nvSpPr>
              <p:cNvPr id="1003" name="Calico Control Plane"/>
              <p:cNvSpPr txBox="1"/>
              <p:nvPr/>
            </p:nvSpPr>
            <p:spPr>
              <a:xfrm>
                <a:off x="-1" y="219825"/>
                <a:ext cx="4572287" cy="5105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0"/>
                  </a:spcBef>
                  <a:defRPr cap="none" sz="2900">
                    <a:solidFill>
                      <a:srgbClr val="000000"/>
                    </a:solidFill>
                    <a:latin typeface="+mn-lt"/>
                    <a:ea typeface="+mn-ea"/>
                    <a:cs typeface="+mn-cs"/>
                    <a:sym typeface="Calibri"/>
                  </a:defRPr>
                </a:lvl1pPr>
              </a:lstStyle>
              <a:p>
                <a:pPr/>
                <a:r>
                  <a:t>Calico Control Plane</a:t>
                </a:r>
              </a:p>
            </p:txBody>
          </p:sp>
        </p:grpSp>
        <p:sp>
          <p:nvSpPr>
            <p:cNvPr id="1005" name="Rectangle 8"/>
            <p:cNvSpPr/>
            <p:nvPr/>
          </p:nvSpPr>
          <p:spPr>
            <a:xfrm>
              <a:off x="4158247" y="1567331"/>
              <a:ext cx="9586464" cy="3995269"/>
            </a:xfrm>
            <a:prstGeom prst="rect">
              <a:avLst/>
            </a:prstGeom>
            <a:solidFill>
              <a:srgbClr val="FFFFFF"/>
            </a:solidFill>
            <a:ln w="12700" cap="flat">
              <a:noFill/>
              <a:miter lim="400000"/>
            </a:ln>
            <a:effectLst/>
          </p:spPr>
          <p:txBody>
            <a:bodyPr wrap="square" lIns="91436" tIns="91436" rIns="91436" bIns="91436" numCol="1" anchor="ctr">
              <a:noAutofit/>
            </a:bodyPr>
            <a:lstStyle/>
            <a:p>
              <a:pPr defTabSz="2438430">
                <a:spcBef>
                  <a:spcPts val="0"/>
                </a:spcBef>
                <a:defRPr cap="none" sz="3200">
                  <a:solidFill>
                    <a:srgbClr val="000000"/>
                  </a:solidFill>
                  <a:latin typeface="+mn-lt"/>
                  <a:ea typeface="+mn-ea"/>
                  <a:cs typeface="+mn-cs"/>
                  <a:sym typeface="Calibri"/>
                </a:defRPr>
              </a:pPr>
            </a:p>
          </p:txBody>
        </p:sp>
        <p:grpSp>
          <p:nvGrpSpPr>
            <p:cNvPr id="1008" name="Rectangle 9"/>
            <p:cNvGrpSpPr/>
            <p:nvPr/>
          </p:nvGrpSpPr>
          <p:grpSpPr>
            <a:xfrm>
              <a:off x="7554252" y="1858784"/>
              <a:ext cx="2739617" cy="2481129"/>
              <a:chOff x="0" y="0"/>
              <a:chExt cx="2739616" cy="2481128"/>
            </a:xfrm>
          </p:grpSpPr>
          <p:sp>
            <p:nvSpPr>
              <p:cNvPr id="1006" name="Rectangle"/>
              <p:cNvSpPr/>
              <p:nvPr/>
            </p:nvSpPr>
            <p:spPr>
              <a:xfrm>
                <a:off x="-1" y="-1"/>
                <a:ext cx="2739618" cy="2481130"/>
              </a:xfrm>
              <a:prstGeom prst="rect">
                <a:avLst/>
              </a:prstGeom>
              <a:solidFill>
                <a:srgbClr val="00000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2438430">
                  <a:spcBef>
                    <a:spcPts val="0"/>
                  </a:spcBef>
                  <a:defRPr>
                    <a:latin typeface="+mn-lt"/>
                    <a:ea typeface="+mn-ea"/>
                    <a:cs typeface="+mn-cs"/>
                    <a:sym typeface="Calibri"/>
                  </a:defRPr>
                </a:pPr>
              </a:p>
            </p:txBody>
          </p:sp>
          <p:sp>
            <p:nvSpPr>
              <p:cNvPr id="1007" name="Pod A"/>
              <p:cNvSpPr txBox="1"/>
              <p:nvPr/>
            </p:nvSpPr>
            <p:spPr>
              <a:xfrm>
                <a:off x="-1" y="-1"/>
                <a:ext cx="2739618" cy="5613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defTabSz="2438430">
                  <a:spcBef>
                    <a:spcPts val="0"/>
                  </a:spcBef>
                  <a:defRPr cap="none" sz="3200">
                    <a:latin typeface="+mn-lt"/>
                    <a:ea typeface="+mn-ea"/>
                    <a:cs typeface="+mn-cs"/>
                    <a:sym typeface="Calibri"/>
                  </a:defRPr>
                </a:lvl1pPr>
              </a:lstStyle>
              <a:p>
                <a:pPr/>
                <a:r>
                  <a:t>Pod A</a:t>
                </a:r>
              </a:p>
            </p:txBody>
          </p:sp>
        </p:grpSp>
        <p:grpSp>
          <p:nvGrpSpPr>
            <p:cNvPr id="1011" name="Rectangle 10"/>
            <p:cNvGrpSpPr/>
            <p:nvPr/>
          </p:nvGrpSpPr>
          <p:grpSpPr>
            <a:xfrm>
              <a:off x="10651111" y="1858784"/>
              <a:ext cx="2739617" cy="2481129"/>
              <a:chOff x="0" y="0"/>
              <a:chExt cx="2739616" cy="2481128"/>
            </a:xfrm>
          </p:grpSpPr>
          <p:sp>
            <p:nvSpPr>
              <p:cNvPr id="1009" name="Rectangle"/>
              <p:cNvSpPr/>
              <p:nvPr/>
            </p:nvSpPr>
            <p:spPr>
              <a:xfrm>
                <a:off x="-1" y="-1"/>
                <a:ext cx="2739618" cy="2481130"/>
              </a:xfrm>
              <a:prstGeom prst="rect">
                <a:avLst/>
              </a:prstGeom>
              <a:solidFill>
                <a:srgbClr val="00000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2438430">
                  <a:spcBef>
                    <a:spcPts val="0"/>
                  </a:spcBef>
                  <a:defRPr>
                    <a:latin typeface="+mn-lt"/>
                    <a:ea typeface="+mn-ea"/>
                    <a:cs typeface="+mn-cs"/>
                    <a:sym typeface="Calibri"/>
                  </a:defRPr>
                </a:pPr>
              </a:p>
            </p:txBody>
          </p:sp>
          <p:sp>
            <p:nvSpPr>
              <p:cNvPr id="1010" name="Pod B"/>
              <p:cNvSpPr txBox="1"/>
              <p:nvPr/>
            </p:nvSpPr>
            <p:spPr>
              <a:xfrm>
                <a:off x="-1" y="-1"/>
                <a:ext cx="2739618" cy="5613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defTabSz="2438430">
                  <a:spcBef>
                    <a:spcPts val="0"/>
                  </a:spcBef>
                  <a:defRPr cap="none" sz="3200">
                    <a:latin typeface="+mn-lt"/>
                    <a:ea typeface="+mn-ea"/>
                    <a:cs typeface="+mn-cs"/>
                    <a:sym typeface="Calibri"/>
                  </a:defRPr>
                </a:lvl1pPr>
              </a:lstStyle>
              <a:p>
                <a:pPr/>
                <a:r>
                  <a:t>Pod B</a:t>
                </a:r>
              </a:p>
            </p:txBody>
          </p:sp>
        </p:grpSp>
        <p:sp>
          <p:nvSpPr>
            <p:cNvPr id="1012" name="Rectangle 19"/>
            <p:cNvSpPr txBox="1"/>
            <p:nvPr/>
          </p:nvSpPr>
          <p:spPr>
            <a:xfrm>
              <a:off x="426990" y="226984"/>
              <a:ext cx="3275108" cy="1183603"/>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121901" tIns="121901" rIns="121901" bIns="121901" numCol="1" anchor="t">
              <a:spAutoFit/>
            </a:bodyPr>
            <a:lstStyle>
              <a:lvl1pPr algn="ctr" defTabSz="1219050">
                <a:lnSpc>
                  <a:spcPct val="100000"/>
                </a:lnSpc>
                <a:spcBef>
                  <a:spcPts val="0"/>
                </a:spcBef>
                <a:defRPr cap="none" sz="3200">
                  <a:latin typeface="+mn-lt"/>
                  <a:ea typeface="+mn-ea"/>
                  <a:cs typeface="+mn-cs"/>
                  <a:sym typeface="Calibri"/>
                </a:defRPr>
              </a:lvl1pPr>
            </a:lstStyle>
            <a:p>
              <a:pPr/>
              <a:r>
                <a:t>Kubernetes Cluster</a:t>
              </a:r>
            </a:p>
          </p:txBody>
        </p:sp>
        <p:grpSp>
          <p:nvGrpSpPr>
            <p:cNvPr id="1015" name="Rectangle 21"/>
            <p:cNvGrpSpPr/>
            <p:nvPr/>
          </p:nvGrpSpPr>
          <p:grpSpPr>
            <a:xfrm>
              <a:off x="4358009" y="1858784"/>
              <a:ext cx="2967945" cy="1234143"/>
              <a:chOff x="0" y="0"/>
              <a:chExt cx="2967944" cy="1234141"/>
            </a:xfrm>
          </p:grpSpPr>
          <p:sp>
            <p:nvSpPr>
              <p:cNvPr id="1013" name="Rectangle"/>
              <p:cNvSpPr/>
              <p:nvPr/>
            </p:nvSpPr>
            <p:spPr>
              <a:xfrm>
                <a:off x="-1" y="-1"/>
                <a:ext cx="2967946" cy="1234143"/>
              </a:xfrm>
              <a:prstGeom prst="rect">
                <a:avLst/>
              </a:prstGeom>
              <a:solidFill>
                <a:srgbClr val="80808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0"/>
                  </a:spcBef>
                  <a:defRPr>
                    <a:latin typeface="+mn-lt"/>
                    <a:ea typeface="+mn-ea"/>
                    <a:cs typeface="+mn-cs"/>
                    <a:sym typeface="Calibri"/>
                  </a:defRPr>
                </a:pPr>
              </a:p>
            </p:txBody>
          </p:sp>
          <p:sp>
            <p:nvSpPr>
              <p:cNvPr id="1014" name="Calico"/>
              <p:cNvSpPr txBox="1"/>
              <p:nvPr/>
            </p:nvSpPr>
            <p:spPr>
              <a:xfrm>
                <a:off x="-1" y="336400"/>
                <a:ext cx="2446596" cy="5613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defTabSz="2438430">
                  <a:spcBef>
                    <a:spcPts val="0"/>
                  </a:spcBef>
                  <a:defRPr cap="none" sz="3200">
                    <a:latin typeface="+mn-lt"/>
                    <a:ea typeface="+mn-ea"/>
                    <a:cs typeface="+mn-cs"/>
                    <a:sym typeface="Calibri"/>
                  </a:defRPr>
                </a:lvl1pPr>
              </a:lstStyle>
              <a:p>
                <a:pPr/>
                <a:r>
                  <a:t>Calico</a:t>
                </a:r>
              </a:p>
            </p:txBody>
          </p:sp>
        </p:grpSp>
        <p:grpSp>
          <p:nvGrpSpPr>
            <p:cNvPr id="1020" name="Cloud 26"/>
            <p:cNvGrpSpPr/>
            <p:nvPr/>
          </p:nvGrpSpPr>
          <p:grpSpPr>
            <a:xfrm>
              <a:off x="357631" y="6214599"/>
              <a:ext cx="3412571" cy="2443140"/>
              <a:chOff x="0" y="0"/>
              <a:chExt cx="3412570" cy="2443138"/>
            </a:xfrm>
          </p:grpSpPr>
          <p:grpSp>
            <p:nvGrpSpPr>
              <p:cNvPr id="1018" name="Group"/>
              <p:cNvGrpSpPr/>
              <p:nvPr/>
            </p:nvGrpSpPr>
            <p:grpSpPr>
              <a:xfrm>
                <a:off x="-1" y="-1"/>
                <a:ext cx="3412572" cy="2443140"/>
                <a:chOff x="0" y="0"/>
                <a:chExt cx="3412570" cy="2443138"/>
              </a:xfrm>
            </p:grpSpPr>
            <p:sp>
              <p:nvSpPr>
                <p:cNvPr id="1016" name="Shape"/>
                <p:cNvSpPr/>
                <p:nvPr/>
              </p:nvSpPr>
              <p:spPr>
                <a:xfrm>
                  <a:off x="-1" y="-1"/>
                  <a:ext cx="3412572" cy="2443140"/>
                </a:xfrm>
                <a:custGeom>
                  <a:avLst/>
                  <a:gdLst/>
                  <a:ahLst/>
                  <a:cxnLst>
                    <a:cxn ang="0">
                      <a:pos x="wd2" y="hd2"/>
                    </a:cxn>
                    <a:cxn ang="5400000">
                      <a:pos x="wd2" y="hd2"/>
                    </a:cxn>
                    <a:cxn ang="10800000">
                      <a:pos x="wd2" y="hd2"/>
                    </a:cxn>
                    <a:cxn ang="16200000">
                      <a:pos x="wd2" y="hd2"/>
                    </a:cxn>
                  </a:cxnLst>
                  <a:rect l="0" t="0" r="r" b="b"/>
                  <a:pathLst>
                    <a:path w="20879" h="20684" fill="norm" stroke="1" extrusionOk="0">
                      <a:moveTo>
                        <a:pt x="1901" y="6800"/>
                      </a:moveTo>
                      <a:lnTo>
                        <a:pt x="1901" y="6800"/>
                      </a:ln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lnTo>
                        <a:pt x="10857" y="1573"/>
                      </a:ln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lnTo>
                        <a:pt x="18513" y="2598"/>
                      </a:lnTo>
                      <a:cubicBezTo>
                        <a:pt x="19885" y="3102"/>
                        <a:pt x="20694" y="5013"/>
                        <a:pt x="20321" y="6865"/>
                      </a:cubicBezTo>
                      <a:cubicBezTo>
                        <a:pt x="20289" y="7020"/>
                        <a:pt x="20250" y="7173"/>
                        <a:pt x="20203" y="7321"/>
                      </a:cubicBezTo>
                      <a:lnTo>
                        <a:pt x="20203" y="7321"/>
                      </a:ln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lnTo>
                        <a:pt x="2820" y="16914"/>
                      </a:lnTo>
                      <a:cubicBezTo>
                        <a:pt x="1666" y="17096"/>
                        <a:pt x="620" y="15986"/>
                        <a:pt x="485" y="14435"/>
                      </a:cubicBezTo>
                      <a:cubicBezTo>
                        <a:pt x="412" y="13608"/>
                        <a:pt x="615" y="12780"/>
                        <a:pt x="1038" y="12172"/>
                      </a:cubicBezTo>
                      <a:lnTo>
                        <a:pt x="1038" y="12172"/>
                      </a:lnTo>
                      <a:cubicBezTo>
                        <a:pt x="39" y="11379"/>
                        <a:pt x="-297" y="9639"/>
                        <a:pt x="288" y="8285"/>
                      </a:cubicBezTo>
                      <a:cubicBezTo>
                        <a:pt x="626" y="7504"/>
                        <a:pt x="1218" y="6988"/>
                        <a:pt x="1883" y="6895"/>
                      </a:cubicBezTo>
                      <a:close/>
                    </a:path>
                  </a:pathLst>
                </a:custGeom>
                <a:solidFill>
                  <a:srgbClr val="FFFFFF"/>
                </a:solidFill>
                <a:ln w="9525" cap="flat">
                  <a:solidFill>
                    <a:srgbClr val="000000"/>
                  </a:solidFill>
                  <a:prstDash val="solid"/>
                  <a:round/>
                </a:ln>
                <a:effectLst>
                  <a:outerShdw sx="100000" sy="100000" kx="0" ky="0" algn="b" rotWithShape="0" blurRad="50800" dist="38100" dir="2700000">
                    <a:srgbClr val="000000">
                      <a:alpha val="40000"/>
                    </a:srgbClr>
                  </a:outerShdw>
                </a:effectLst>
              </p:spPr>
              <p:txBody>
                <a:bodyPr wrap="square" lIns="91436" tIns="91436" rIns="91436" bIns="91436" numCol="1" anchor="ctr">
                  <a:noAutofit/>
                </a:bodyPr>
                <a:lstStyle/>
                <a:p>
                  <a:pPr algn="ctr" defTabSz="2438430">
                    <a:spcBef>
                      <a:spcPts val="1600"/>
                    </a:spcBef>
                  </a:pPr>
                </a:p>
              </p:txBody>
            </p:sp>
            <p:sp>
              <p:nvSpPr>
                <p:cNvPr id="1017" name="Shape"/>
                <p:cNvSpPr/>
                <p:nvPr/>
              </p:nvSpPr>
              <p:spPr>
                <a:xfrm>
                  <a:off x="173283" y="124231"/>
                  <a:ext cx="3127054" cy="20743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0" y="14010"/>
                      </a:moveTo>
                      <a:cubicBezTo>
                        <a:pt x="899" y="14066"/>
                        <a:pt x="417" y="13902"/>
                        <a:pt x="0" y="13542"/>
                      </a:cubicBezTo>
                      <a:moveTo>
                        <a:pt x="2598" y="19137"/>
                      </a:moveTo>
                      <a:cubicBezTo>
                        <a:pt x="2405" y="19250"/>
                        <a:pt x="2202" y="19325"/>
                        <a:pt x="1994" y="19361"/>
                      </a:cubicBezTo>
                      <a:moveTo>
                        <a:pt x="7802" y="21600"/>
                      </a:moveTo>
                      <a:lnTo>
                        <a:pt x="7802" y="21600"/>
                      </a:lnTo>
                      <a:cubicBezTo>
                        <a:pt x="7657" y="21279"/>
                        <a:pt x="7535" y="20936"/>
                        <a:pt x="7438" y="20577"/>
                      </a:cubicBezTo>
                      <a:moveTo>
                        <a:pt x="14532" y="19050"/>
                      </a:moveTo>
                      <a:cubicBezTo>
                        <a:pt x="14510" y="19430"/>
                        <a:pt x="14462" y="19806"/>
                        <a:pt x="14386" y="20172"/>
                      </a:cubicBezTo>
                      <a:moveTo>
                        <a:pt x="17421" y="12116"/>
                      </a:moveTo>
                      <a:cubicBezTo>
                        <a:pt x="18505" y="12890"/>
                        <a:pt x="19193" y="14504"/>
                        <a:pt x="19193" y="16273"/>
                      </a:cubicBezTo>
                      <a:moveTo>
                        <a:pt x="21600" y="7649"/>
                      </a:moveTo>
                      <a:cubicBezTo>
                        <a:pt x="21423" y="8256"/>
                        <a:pt x="21153" y="8794"/>
                        <a:pt x="20811" y="9222"/>
                      </a:cubicBezTo>
                      <a:moveTo>
                        <a:pt x="19707" y="1814"/>
                      </a:moveTo>
                      <a:cubicBezTo>
                        <a:pt x="19737" y="2059"/>
                        <a:pt x="19751" y="2307"/>
                        <a:pt x="19749" y="2556"/>
                      </a:cubicBezTo>
                      <a:moveTo>
                        <a:pt x="14668" y="947"/>
                      </a:moveTo>
                      <a:cubicBezTo>
                        <a:pt x="14771" y="605"/>
                        <a:pt x="14907" y="286"/>
                        <a:pt x="15073" y="0"/>
                      </a:cubicBezTo>
                      <a:moveTo>
                        <a:pt x="10888" y="1399"/>
                      </a:moveTo>
                      <a:cubicBezTo>
                        <a:pt x="10930" y="1115"/>
                        <a:pt x="10996" y="841"/>
                        <a:pt x="11084" y="582"/>
                      </a:cubicBezTo>
                      <a:moveTo>
                        <a:pt x="6452" y="1676"/>
                      </a:moveTo>
                      <a:cubicBezTo>
                        <a:pt x="6709" y="1897"/>
                        <a:pt x="6947" y="2163"/>
                        <a:pt x="7160" y="2469"/>
                      </a:cubicBezTo>
                      <a:moveTo>
                        <a:pt x="1072" y="7905"/>
                      </a:moveTo>
                      <a:lnTo>
                        <a:pt x="1072" y="7905"/>
                      </a:lnTo>
                      <a:cubicBezTo>
                        <a:pt x="1016" y="7632"/>
                        <a:pt x="974" y="7353"/>
                        <a:pt x="948" y="7071"/>
                      </a:cubicBezTo>
                    </a:path>
                  </a:pathLst>
                </a:custGeom>
                <a:noFill/>
                <a:ln w="9525" cap="flat">
                  <a:solidFill>
                    <a:srgbClr val="000000"/>
                  </a:solidFill>
                  <a:prstDash val="solid"/>
                  <a:round/>
                </a:ln>
                <a:effectLst/>
              </p:spPr>
              <p:txBody>
                <a:bodyPr wrap="square" lIns="91436" tIns="91436" rIns="91436" bIns="91436" numCol="1" anchor="ctr">
                  <a:noAutofit/>
                </a:bodyPr>
                <a:lstStyle/>
                <a:p>
                  <a:pPr algn="ctr" defTabSz="2438430">
                    <a:spcBef>
                      <a:spcPts val="1600"/>
                    </a:spcBef>
                  </a:pPr>
                </a:p>
              </p:txBody>
            </p:sp>
          </p:grpSp>
          <p:sp>
            <p:nvSpPr>
              <p:cNvPr id="1019" name="Public"/>
              <p:cNvSpPr txBox="1"/>
              <p:nvPr/>
            </p:nvSpPr>
            <p:spPr>
              <a:xfrm>
                <a:off x="472600" y="836055"/>
                <a:ext cx="2226279" cy="6375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3700">
                    <a:solidFill>
                      <a:srgbClr val="4D4D4D"/>
                    </a:solidFill>
                    <a:latin typeface="+mn-lt"/>
                    <a:ea typeface="+mn-ea"/>
                    <a:cs typeface="+mn-cs"/>
                    <a:sym typeface="Calibri"/>
                  </a:defRPr>
                </a:lvl1pPr>
              </a:lstStyle>
              <a:p>
                <a:pPr/>
                <a:r>
                  <a:t>Public</a:t>
                </a:r>
              </a:p>
            </p:txBody>
          </p:sp>
        </p:grpSp>
        <p:sp>
          <p:nvSpPr>
            <p:cNvPr id="1021" name="Straight Arrow Connector 28"/>
            <p:cNvSpPr/>
            <p:nvPr/>
          </p:nvSpPr>
          <p:spPr>
            <a:xfrm flipH="1">
              <a:off x="5228025" y="3139249"/>
              <a:ext cx="1" cy="4213309"/>
            </a:xfrm>
            <a:prstGeom prst="line">
              <a:avLst/>
            </a:prstGeom>
            <a:noFill/>
            <a:ln w="50800" cap="flat">
              <a:solidFill>
                <a:srgbClr val="808080"/>
              </a:solidFill>
              <a:prstDash val="solid"/>
              <a:round/>
              <a:tailEnd type="triangle" w="med" len="med"/>
            </a:ln>
            <a:effectLst/>
          </p:spPr>
          <p:txBody>
            <a:bodyPr wrap="square" lIns="45718" tIns="45718" rIns="45718" bIns="45718" numCol="1" anchor="t">
              <a:noAutofit/>
            </a:bodyPr>
            <a:lstStyle/>
            <a:p>
              <a:pPr>
                <a:defRPr>
                  <a:latin typeface="+mn-lt"/>
                  <a:ea typeface="+mn-ea"/>
                  <a:cs typeface="+mn-cs"/>
                  <a:sym typeface="Calibri"/>
                </a:defRPr>
              </a:pPr>
            </a:p>
          </p:txBody>
        </p:sp>
        <p:sp>
          <p:nvSpPr>
            <p:cNvPr id="1022" name="Straight Arrow Connector 29"/>
            <p:cNvSpPr/>
            <p:nvPr/>
          </p:nvSpPr>
          <p:spPr>
            <a:xfrm flipH="1">
              <a:off x="6328804" y="3139252"/>
              <a:ext cx="1" cy="2695278"/>
            </a:xfrm>
            <a:prstGeom prst="line">
              <a:avLst/>
            </a:prstGeom>
            <a:noFill/>
            <a:ln w="50800" cap="flat">
              <a:solidFill>
                <a:srgbClr val="808080"/>
              </a:solidFill>
              <a:prstDash val="solid"/>
              <a:round/>
              <a:tailEnd type="triangle" w="med" len="med"/>
            </a:ln>
            <a:effectLst/>
          </p:spPr>
          <p:txBody>
            <a:bodyPr wrap="square" lIns="45718" tIns="45718" rIns="45718" bIns="45718" numCol="1" anchor="t">
              <a:noAutofit/>
            </a:bodyPr>
            <a:lstStyle/>
            <a:p>
              <a:pPr>
                <a:defRPr>
                  <a:latin typeface="+mn-lt"/>
                  <a:ea typeface="+mn-ea"/>
                  <a:cs typeface="+mn-cs"/>
                  <a:sym typeface="Calibri"/>
                </a:defRPr>
              </a:pPr>
            </a:p>
          </p:txBody>
        </p:sp>
        <p:sp>
          <p:nvSpPr>
            <p:cNvPr id="1023" name="Rectangle 40"/>
            <p:cNvSpPr/>
            <p:nvPr/>
          </p:nvSpPr>
          <p:spPr>
            <a:xfrm>
              <a:off x="211215" y="1567331"/>
              <a:ext cx="3718734" cy="3995269"/>
            </a:xfrm>
            <a:prstGeom prst="rect">
              <a:avLst/>
            </a:prstGeom>
            <a:solidFill>
              <a:srgbClr val="FFFFFF"/>
            </a:solidFill>
            <a:ln w="12700" cap="flat">
              <a:noFill/>
              <a:miter lim="400000"/>
            </a:ln>
            <a:effectLst/>
          </p:spPr>
          <p:txBody>
            <a:bodyPr wrap="square" lIns="91436" tIns="91436" rIns="91436" bIns="91436" numCol="1" anchor="ctr">
              <a:noAutofit/>
            </a:bodyPr>
            <a:lstStyle/>
            <a:p>
              <a:pPr defTabSz="2438430">
                <a:spcBef>
                  <a:spcPts val="0"/>
                </a:spcBef>
                <a:defRPr cap="none" sz="3200">
                  <a:solidFill>
                    <a:srgbClr val="000000"/>
                  </a:solidFill>
                  <a:latin typeface="+mn-lt"/>
                  <a:ea typeface="+mn-ea"/>
                  <a:cs typeface="+mn-cs"/>
                  <a:sym typeface="Calibri"/>
                </a:defRPr>
              </a:pPr>
            </a:p>
          </p:txBody>
        </p:sp>
        <p:grpSp>
          <p:nvGrpSpPr>
            <p:cNvPr id="1028" name="Group"/>
            <p:cNvGrpSpPr/>
            <p:nvPr/>
          </p:nvGrpSpPr>
          <p:grpSpPr>
            <a:xfrm>
              <a:off x="679856" y="1858784"/>
              <a:ext cx="2739617" cy="1606074"/>
              <a:chOff x="0" y="0"/>
              <a:chExt cx="2739616" cy="1606072"/>
            </a:xfrm>
          </p:grpSpPr>
          <p:sp>
            <p:nvSpPr>
              <p:cNvPr id="1024" name="Rectangle 41"/>
              <p:cNvSpPr/>
              <p:nvPr/>
            </p:nvSpPr>
            <p:spPr>
              <a:xfrm>
                <a:off x="0" y="0"/>
                <a:ext cx="2739617" cy="1606073"/>
              </a:xfrm>
              <a:prstGeom prst="rect">
                <a:avLst/>
              </a:prstGeom>
              <a:solidFill>
                <a:srgbClr val="00000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2438430">
                  <a:spcBef>
                    <a:spcPts val="0"/>
                  </a:spcBef>
                  <a:defRPr cap="none" sz="3200">
                    <a:latin typeface="+mn-lt"/>
                    <a:ea typeface="+mn-ea"/>
                    <a:cs typeface="+mn-cs"/>
                    <a:sym typeface="Calibri"/>
                  </a:defRPr>
                </a:pPr>
              </a:p>
            </p:txBody>
          </p:sp>
          <p:grpSp>
            <p:nvGrpSpPr>
              <p:cNvPr id="1027" name="Rectangle 43"/>
              <p:cNvGrpSpPr/>
              <p:nvPr/>
            </p:nvGrpSpPr>
            <p:grpSpPr>
              <a:xfrm>
                <a:off x="253366" y="215539"/>
                <a:ext cx="2199342" cy="1140532"/>
                <a:chOff x="0" y="0"/>
                <a:chExt cx="2199340" cy="1140531"/>
              </a:xfrm>
            </p:grpSpPr>
            <p:sp>
              <p:nvSpPr>
                <p:cNvPr id="1025" name="Rectangle"/>
                <p:cNvSpPr/>
                <p:nvPr/>
              </p:nvSpPr>
              <p:spPr>
                <a:xfrm>
                  <a:off x="0" y="-1"/>
                  <a:ext cx="2199341" cy="1140533"/>
                </a:xfrm>
                <a:prstGeom prst="rect">
                  <a:avLst/>
                </a:prstGeom>
                <a:solidFill>
                  <a:srgbClr val="EC3B65"/>
                </a:solidFill>
                <a:ln w="9525" cap="flat">
                  <a:solidFill>
                    <a:srgbClr val="EC3B65"/>
                  </a:solidFill>
                  <a:prstDash val="solid"/>
                  <a:round/>
                </a:ln>
                <a:effectLst/>
              </p:spPr>
              <p:txBody>
                <a:bodyPr wrap="square" lIns="91436" tIns="91436" rIns="91436" bIns="91436" numCol="1" anchor="ctr">
                  <a:noAutofit/>
                </a:bodyPr>
                <a:lstStyle/>
                <a:p>
                  <a:pPr algn="ctr" defTabSz="2438430">
                    <a:spcBef>
                      <a:spcPts val="1600"/>
                    </a:spcBef>
                  </a:pPr>
                </a:p>
              </p:txBody>
            </p:sp>
            <p:sp>
              <p:nvSpPr>
                <p:cNvPr id="1026" name="Ingress Gateway"/>
                <p:cNvSpPr txBox="1"/>
                <p:nvPr/>
              </p:nvSpPr>
              <p:spPr>
                <a:xfrm>
                  <a:off x="0" y="78140"/>
                  <a:ext cx="2199341" cy="98425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3200">
                      <a:latin typeface="+mn-lt"/>
                      <a:ea typeface="+mn-ea"/>
                      <a:cs typeface="+mn-cs"/>
                      <a:sym typeface="Calibri"/>
                    </a:defRPr>
                  </a:lvl1pPr>
                </a:lstStyle>
                <a:p>
                  <a:pPr/>
                  <a:r>
                    <a:t>Ingress Gateway</a:t>
                  </a:r>
                </a:p>
              </p:txBody>
            </p:sp>
          </p:grpSp>
        </p:grpSp>
        <p:grpSp>
          <p:nvGrpSpPr>
            <p:cNvPr id="1033" name="Group"/>
            <p:cNvGrpSpPr/>
            <p:nvPr/>
          </p:nvGrpSpPr>
          <p:grpSpPr>
            <a:xfrm>
              <a:off x="679856" y="3630657"/>
              <a:ext cx="2739617" cy="1606073"/>
              <a:chOff x="0" y="0"/>
              <a:chExt cx="2739616" cy="1606072"/>
            </a:xfrm>
          </p:grpSpPr>
          <p:sp>
            <p:nvSpPr>
              <p:cNvPr id="1029" name="Rectangle 42"/>
              <p:cNvSpPr/>
              <p:nvPr/>
            </p:nvSpPr>
            <p:spPr>
              <a:xfrm>
                <a:off x="0" y="0"/>
                <a:ext cx="2739617" cy="1606073"/>
              </a:xfrm>
              <a:prstGeom prst="rect">
                <a:avLst/>
              </a:prstGeom>
              <a:solidFill>
                <a:srgbClr val="00000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2438430">
                  <a:spcBef>
                    <a:spcPts val="0"/>
                  </a:spcBef>
                  <a:defRPr cap="none" sz="3200">
                    <a:latin typeface="+mn-lt"/>
                    <a:ea typeface="+mn-ea"/>
                    <a:cs typeface="+mn-cs"/>
                    <a:sym typeface="Calibri"/>
                  </a:defRPr>
                </a:pPr>
              </a:p>
            </p:txBody>
          </p:sp>
          <p:grpSp>
            <p:nvGrpSpPr>
              <p:cNvPr id="1032" name="Rectangle 44"/>
              <p:cNvGrpSpPr/>
              <p:nvPr/>
            </p:nvGrpSpPr>
            <p:grpSpPr>
              <a:xfrm>
                <a:off x="226975" y="191109"/>
                <a:ext cx="2199342" cy="1140532"/>
                <a:chOff x="0" y="0"/>
                <a:chExt cx="2199340" cy="1140531"/>
              </a:xfrm>
            </p:grpSpPr>
            <p:sp>
              <p:nvSpPr>
                <p:cNvPr id="1030" name="Rectangle"/>
                <p:cNvSpPr/>
                <p:nvPr/>
              </p:nvSpPr>
              <p:spPr>
                <a:xfrm>
                  <a:off x="0" y="-1"/>
                  <a:ext cx="2199341" cy="1140533"/>
                </a:xfrm>
                <a:prstGeom prst="rect">
                  <a:avLst/>
                </a:prstGeom>
                <a:solidFill>
                  <a:srgbClr val="EC3B65"/>
                </a:solidFill>
                <a:ln w="9525" cap="flat">
                  <a:solidFill>
                    <a:srgbClr val="EC3B65"/>
                  </a:solidFill>
                  <a:prstDash val="solid"/>
                  <a:round/>
                </a:ln>
                <a:effectLst/>
              </p:spPr>
              <p:txBody>
                <a:bodyPr wrap="square" lIns="91436" tIns="91436" rIns="91436" bIns="91436" numCol="1" anchor="ctr">
                  <a:noAutofit/>
                </a:bodyPr>
                <a:lstStyle/>
                <a:p>
                  <a:pPr algn="ctr" defTabSz="2438430">
                    <a:spcBef>
                      <a:spcPts val="1600"/>
                    </a:spcBef>
                  </a:pPr>
                </a:p>
              </p:txBody>
            </p:sp>
            <p:sp>
              <p:nvSpPr>
                <p:cNvPr id="1031" name="Egress Gateway"/>
                <p:cNvSpPr txBox="1"/>
                <p:nvPr/>
              </p:nvSpPr>
              <p:spPr>
                <a:xfrm>
                  <a:off x="0" y="78140"/>
                  <a:ext cx="2199341" cy="98425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3200">
                      <a:latin typeface="+mn-lt"/>
                      <a:ea typeface="+mn-ea"/>
                      <a:cs typeface="+mn-cs"/>
                      <a:sym typeface="Calibri"/>
                    </a:defRPr>
                  </a:lvl1pPr>
                </a:lstStyle>
                <a:p>
                  <a:pPr/>
                  <a:r>
                    <a:t>Egress Gateway</a:t>
                  </a:r>
                </a:p>
              </p:txBody>
            </p:sp>
          </p:grpSp>
        </p:grpSp>
        <p:sp>
          <p:nvSpPr>
            <p:cNvPr id="1049" name="Straight Arrow Connector 45"/>
            <p:cNvSpPr/>
            <p:nvPr/>
          </p:nvSpPr>
          <p:spPr>
            <a:xfrm>
              <a:off x="2065798" y="5562600"/>
              <a:ext cx="1345" cy="7804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path>
              </a:pathLst>
            </a:custGeom>
            <a:noFill/>
            <a:ln w="50800" cap="flat">
              <a:solidFill>
                <a:srgbClr val="FFFFFF"/>
              </a:solidFill>
              <a:prstDash val="solid"/>
              <a:round/>
              <a:headEnd type="triangle" w="med" len="med"/>
              <a:tailEnd type="triangle" w="med" len="med"/>
            </a:ln>
            <a:effectLst/>
          </p:spPr>
          <p:txBody>
            <a:bodyPr/>
            <a:lstStyle/>
            <a:p>
              <a:pPr/>
            </a:p>
          </p:txBody>
        </p:sp>
        <p:sp>
          <p:nvSpPr>
            <p:cNvPr id="1035" name="Straight Arrow Connector 49"/>
            <p:cNvSpPr/>
            <p:nvPr/>
          </p:nvSpPr>
          <p:spPr>
            <a:xfrm flipH="1" flipV="1">
              <a:off x="3419472" y="2522180"/>
              <a:ext cx="938537" cy="4"/>
            </a:xfrm>
            <a:prstGeom prst="line">
              <a:avLst/>
            </a:prstGeom>
            <a:noFill/>
            <a:ln w="50800" cap="flat">
              <a:solidFill>
                <a:srgbClr val="808080"/>
              </a:solidFill>
              <a:prstDash val="solid"/>
              <a:round/>
              <a:tailEnd type="triangle" w="med" len="med"/>
            </a:ln>
            <a:effectLst/>
          </p:spPr>
          <p:txBody>
            <a:bodyPr wrap="square" lIns="45718" tIns="45718" rIns="45718" bIns="45718" numCol="1" anchor="t">
              <a:noAutofit/>
            </a:bodyPr>
            <a:lstStyle/>
            <a:p>
              <a:pPr>
                <a:defRPr>
                  <a:latin typeface="+mn-lt"/>
                  <a:ea typeface="+mn-ea"/>
                  <a:cs typeface="+mn-cs"/>
                  <a:sym typeface="Calibri"/>
                </a:defRPr>
              </a:pPr>
            </a:p>
          </p:txBody>
        </p:sp>
        <p:sp>
          <p:nvSpPr>
            <p:cNvPr id="1036" name="Straight Arrow Connector 33"/>
            <p:cNvSpPr/>
            <p:nvPr/>
          </p:nvSpPr>
          <p:spPr>
            <a:xfrm>
              <a:off x="6328805" y="1317617"/>
              <a:ext cx="1" cy="829693"/>
            </a:xfrm>
            <a:prstGeom prst="line">
              <a:avLst/>
            </a:prstGeom>
            <a:noFill/>
            <a:ln w="50800" cap="flat">
              <a:solidFill>
                <a:srgbClr val="808080"/>
              </a:solidFill>
              <a:prstDash val="solid"/>
              <a:round/>
              <a:tailEnd type="triangle" w="med" len="med"/>
            </a:ln>
            <a:effectLst/>
          </p:spPr>
          <p:txBody>
            <a:bodyPr wrap="square" lIns="45718" tIns="45718" rIns="45718" bIns="45718" numCol="1" anchor="t">
              <a:noAutofit/>
            </a:bodyPr>
            <a:lstStyle/>
            <a:p>
              <a:pPr>
                <a:defRPr>
                  <a:latin typeface="+mn-lt"/>
                  <a:ea typeface="+mn-ea"/>
                  <a:cs typeface="+mn-cs"/>
                  <a:sym typeface="Calibri"/>
                </a:defRPr>
              </a:pPr>
            </a:p>
          </p:txBody>
        </p:sp>
        <p:pic>
          <p:nvPicPr>
            <p:cNvPr id="1037" name="Picture 2" descr="Picture 2"/>
            <p:cNvPicPr>
              <a:picLocks noChangeAspect="1"/>
            </p:cNvPicPr>
            <p:nvPr/>
          </p:nvPicPr>
          <p:blipFill>
            <a:blip r:embed="rId2">
              <a:extLst/>
            </a:blip>
            <a:stretch>
              <a:fillRect/>
            </a:stretch>
          </p:blipFill>
          <p:spPr>
            <a:xfrm>
              <a:off x="4485109" y="1996525"/>
              <a:ext cx="1098345" cy="1056001"/>
            </a:xfrm>
            <a:prstGeom prst="rect">
              <a:avLst/>
            </a:prstGeom>
            <a:ln w="12700" cap="flat">
              <a:noFill/>
              <a:miter lim="400000"/>
            </a:ln>
            <a:effectLst/>
          </p:spPr>
        </p:pic>
        <p:sp>
          <p:nvSpPr>
            <p:cNvPr id="1050" name="Elbow Connector 35"/>
            <p:cNvSpPr/>
            <p:nvPr/>
          </p:nvSpPr>
          <p:spPr>
            <a:xfrm>
              <a:off x="8923019" y="4339590"/>
              <a:ext cx="3097531" cy="32410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0"/>
                  </a:lnTo>
                </a:path>
              </a:pathLst>
            </a:custGeom>
            <a:noFill/>
            <a:ln w="50800" cap="flat">
              <a:solidFill>
                <a:srgbClr val="808080"/>
              </a:solidFill>
              <a:prstDash val="solid"/>
              <a:round/>
              <a:headEnd type="triangle" w="med" len="med"/>
              <a:tailEnd type="triangle" w="med" len="med"/>
            </a:ln>
            <a:effectLst/>
          </p:spPr>
          <p:txBody>
            <a:bodyPr/>
            <a:lstStyle/>
            <a:p>
              <a:pPr/>
            </a:p>
          </p:txBody>
        </p:sp>
        <p:grpSp>
          <p:nvGrpSpPr>
            <p:cNvPr id="1041" name="Group"/>
            <p:cNvGrpSpPr/>
            <p:nvPr/>
          </p:nvGrpSpPr>
          <p:grpSpPr>
            <a:xfrm>
              <a:off x="4158249" y="5834529"/>
              <a:ext cx="9604206" cy="1234142"/>
              <a:chOff x="0" y="0"/>
              <a:chExt cx="9604205" cy="1234141"/>
            </a:xfrm>
          </p:grpSpPr>
          <p:sp>
            <p:nvSpPr>
              <p:cNvPr id="1039" name="Rectangle 17"/>
              <p:cNvSpPr/>
              <p:nvPr/>
            </p:nvSpPr>
            <p:spPr>
              <a:xfrm>
                <a:off x="3280" y="0"/>
                <a:ext cx="9577153" cy="1234142"/>
              </a:xfrm>
              <a:prstGeom prst="rect">
                <a:avLst/>
              </a:prstGeom>
              <a:gradFill flip="none" rotWithShape="1">
                <a:gsLst>
                  <a:gs pos="0">
                    <a:srgbClr val="F05A78"/>
                  </a:gs>
                  <a:gs pos="50000">
                    <a:srgbClr val="F53260"/>
                  </a:gs>
                  <a:gs pos="100000">
                    <a:srgbClr val="E32250"/>
                  </a:gs>
                </a:gsLst>
                <a:lin ang="5400000" scaled="0"/>
              </a:gra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0"/>
                  </a:spcBef>
                  <a:defRPr cap="none" sz="3200">
                    <a:latin typeface="+mn-lt"/>
                    <a:ea typeface="+mn-ea"/>
                    <a:cs typeface="+mn-cs"/>
                    <a:sym typeface="Calibri"/>
                  </a:defRPr>
                </a:pPr>
              </a:p>
            </p:txBody>
          </p:sp>
          <p:sp>
            <p:nvSpPr>
              <p:cNvPr id="1040" name="Rectangle 46"/>
              <p:cNvSpPr txBox="1"/>
              <p:nvPr/>
            </p:nvSpPr>
            <p:spPr>
              <a:xfrm>
                <a:off x="0" y="287058"/>
                <a:ext cx="9604206" cy="6375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defTabSz="2438430">
                  <a:spcBef>
                    <a:spcPts val="0"/>
                  </a:spcBef>
                  <a:defRPr cap="none" sz="3700">
                    <a:latin typeface="+mn-lt"/>
                    <a:ea typeface="+mn-ea"/>
                    <a:cs typeface="+mn-cs"/>
                    <a:sym typeface="Calibri"/>
                  </a:defRPr>
                </a:lvl1pPr>
              </a:lstStyle>
              <a:p>
                <a:pPr/>
                <a:r>
                  <a:t>Kernel (Network Policy Enforcement)</a:t>
                </a:r>
              </a:p>
            </p:txBody>
          </p:sp>
        </p:grpSp>
        <p:grpSp>
          <p:nvGrpSpPr>
            <p:cNvPr id="1044" name="Oval 54"/>
            <p:cNvGrpSpPr/>
            <p:nvPr/>
          </p:nvGrpSpPr>
          <p:grpSpPr>
            <a:xfrm>
              <a:off x="7741148" y="2913417"/>
              <a:ext cx="2438401" cy="1046767"/>
              <a:chOff x="0" y="0"/>
              <a:chExt cx="2438400" cy="1046766"/>
            </a:xfrm>
          </p:grpSpPr>
          <p:sp>
            <p:nvSpPr>
              <p:cNvPr id="1042" name="Oval"/>
              <p:cNvSpPr/>
              <p:nvPr/>
            </p:nvSpPr>
            <p:spPr>
              <a:xfrm>
                <a:off x="0" y="-1"/>
                <a:ext cx="2438400" cy="1046768"/>
              </a:xfrm>
              <a:prstGeom prst="ellipse">
                <a:avLst/>
              </a:prstGeom>
              <a:solidFill>
                <a:srgbClr val="A49DF0"/>
              </a:solidFill>
              <a:ln w="12700" cap="flat">
                <a:noFill/>
                <a:miter lim="400000"/>
              </a:ln>
              <a:effectLst/>
            </p:spPr>
            <p:txBody>
              <a:bodyPr wrap="square" lIns="91436" tIns="91436" rIns="91436" bIns="91436" numCol="1" anchor="ctr">
                <a:noAutofit/>
              </a:bodyPr>
              <a:lstStyle/>
              <a:p>
                <a:pPr algn="ctr" defTabSz="2438430">
                  <a:spcBef>
                    <a:spcPts val="1600"/>
                  </a:spcBef>
                  <a:defRPr b="0" cap="none" sz="2100">
                    <a:latin typeface="+mn-lt"/>
                    <a:ea typeface="+mn-ea"/>
                    <a:cs typeface="+mn-cs"/>
                    <a:sym typeface="Calibri"/>
                  </a:defRPr>
                </a:pPr>
              </a:p>
            </p:txBody>
          </p:sp>
          <p:sp>
            <p:nvSpPr>
              <p:cNvPr id="1043" name="APP"/>
              <p:cNvSpPr txBox="1"/>
              <p:nvPr/>
            </p:nvSpPr>
            <p:spPr>
              <a:xfrm>
                <a:off x="357094" y="318912"/>
                <a:ext cx="1724212" cy="4089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100">
                    <a:latin typeface="+mn-lt"/>
                    <a:ea typeface="+mn-ea"/>
                    <a:cs typeface="+mn-cs"/>
                    <a:sym typeface="Calibri"/>
                  </a:defRPr>
                </a:lvl1pPr>
              </a:lstStyle>
              <a:p>
                <a:pPr/>
                <a:r>
                  <a:t>APP</a:t>
                </a:r>
              </a:p>
            </p:txBody>
          </p:sp>
        </p:grpSp>
        <p:grpSp>
          <p:nvGrpSpPr>
            <p:cNvPr id="1047" name="Oval 55"/>
            <p:cNvGrpSpPr/>
            <p:nvPr/>
          </p:nvGrpSpPr>
          <p:grpSpPr>
            <a:xfrm>
              <a:off x="10818653" y="2913417"/>
              <a:ext cx="2438401" cy="1046767"/>
              <a:chOff x="0" y="0"/>
              <a:chExt cx="2438400" cy="1046766"/>
            </a:xfrm>
          </p:grpSpPr>
          <p:sp>
            <p:nvSpPr>
              <p:cNvPr id="1045" name="Oval"/>
              <p:cNvSpPr/>
              <p:nvPr/>
            </p:nvSpPr>
            <p:spPr>
              <a:xfrm>
                <a:off x="0" y="-1"/>
                <a:ext cx="2438400" cy="1046768"/>
              </a:xfrm>
              <a:prstGeom prst="ellipse">
                <a:avLst/>
              </a:prstGeom>
              <a:solidFill>
                <a:srgbClr val="A49DF0"/>
              </a:solidFill>
              <a:ln w="12700" cap="flat">
                <a:noFill/>
                <a:miter lim="400000"/>
              </a:ln>
              <a:effectLst/>
            </p:spPr>
            <p:txBody>
              <a:bodyPr wrap="square" lIns="91436" tIns="91436" rIns="91436" bIns="91436" numCol="1" anchor="ctr">
                <a:noAutofit/>
              </a:bodyPr>
              <a:lstStyle/>
              <a:p>
                <a:pPr algn="ctr" defTabSz="2438430">
                  <a:spcBef>
                    <a:spcPts val="1600"/>
                  </a:spcBef>
                  <a:defRPr b="0" cap="none" sz="2100">
                    <a:latin typeface="+mn-lt"/>
                    <a:ea typeface="+mn-ea"/>
                    <a:cs typeface="+mn-cs"/>
                    <a:sym typeface="Calibri"/>
                  </a:defRPr>
                </a:pPr>
              </a:p>
            </p:txBody>
          </p:sp>
          <p:sp>
            <p:nvSpPr>
              <p:cNvPr id="1046" name="APP"/>
              <p:cNvSpPr txBox="1"/>
              <p:nvPr/>
            </p:nvSpPr>
            <p:spPr>
              <a:xfrm>
                <a:off x="357094" y="318912"/>
                <a:ext cx="1724212" cy="4089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100">
                    <a:latin typeface="+mn-lt"/>
                    <a:ea typeface="+mn-ea"/>
                    <a:cs typeface="+mn-cs"/>
                    <a:sym typeface="Calibri"/>
                  </a:defRPr>
                </a:lvl1pPr>
              </a:lstStyle>
              <a:p>
                <a:pPr/>
                <a:r>
                  <a:t>APP</a:t>
                </a:r>
              </a:p>
            </p:txBody>
          </p:sp>
        </p:grpSp>
      </p:gr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52" name="Title 5"/>
          <p:cNvSpPr txBox="1"/>
          <p:nvPr>
            <p:ph type="title"/>
          </p:nvPr>
        </p:nvSpPr>
        <p:spPr>
          <a:prstGeom prst="rect">
            <a:avLst/>
          </a:prstGeom>
        </p:spPr>
        <p:txBody>
          <a:bodyPr/>
          <a:lstStyle/>
          <a:p>
            <a:pPr/>
            <a:r>
              <a:t>Kubernetes Accelerated Networking</a:t>
            </a:r>
          </a:p>
        </p:txBody>
      </p:sp>
      <p:sp>
        <p:nvSpPr>
          <p:cNvPr id="1053" name="Subtitle 6"/>
          <p:cNvSpPr txBox="1"/>
          <p:nvPr/>
        </p:nvSpPr>
        <p:spPr>
          <a:xfrm>
            <a:off x="1640503" y="3668594"/>
            <a:ext cx="22863571" cy="2895016"/>
          </a:xfrm>
          <a:prstGeom prst="rect">
            <a:avLst/>
          </a:prstGeom>
          <a:ln w="254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393197" indent="-393197" defTabSz="1572787">
              <a:spcBef>
                <a:spcPts val="1700"/>
              </a:spcBef>
              <a:buClr>
                <a:srgbClr val="330072"/>
              </a:buClr>
              <a:buSzPct val="100000"/>
              <a:buFont typeface="Arial"/>
              <a:buChar char="•"/>
              <a:defRPr b="0" cap="none" sz="3870">
                <a:solidFill>
                  <a:srgbClr val="000000"/>
                </a:solidFill>
              </a:defRPr>
            </a:pPr>
            <a:r>
              <a:t>Multus, SR-IOV, DPDK</a:t>
            </a:r>
          </a:p>
          <a:p>
            <a:pPr marL="393197" indent="-393197" defTabSz="1572787">
              <a:spcBef>
                <a:spcPts val="1700"/>
              </a:spcBef>
              <a:buClr>
                <a:srgbClr val="330072"/>
              </a:buClr>
              <a:buSzPct val="100000"/>
              <a:buFont typeface="Arial"/>
              <a:buChar char="•"/>
              <a:defRPr b="0" cap="none" sz="3870">
                <a:solidFill>
                  <a:srgbClr val="000000"/>
                </a:solidFill>
              </a:defRPr>
            </a:pPr>
            <a:r>
              <a:t>Kubernetes managed accelerated network devices (via Device and CNI plugins) </a:t>
            </a:r>
          </a:p>
          <a:p>
            <a:pPr marL="393197" indent="-393197" defTabSz="1572787">
              <a:spcBef>
                <a:spcPts val="1700"/>
              </a:spcBef>
              <a:buClr>
                <a:srgbClr val="330072"/>
              </a:buClr>
              <a:buSzPct val="100000"/>
              <a:buFont typeface="Arial"/>
              <a:buChar char="•"/>
              <a:defRPr b="0" cap="none" sz="3870">
                <a:solidFill>
                  <a:srgbClr val="000000"/>
                </a:solidFill>
              </a:defRPr>
            </a:pPr>
            <a:r>
              <a:t>Containers bind the driver to the Virtual Function (VF) or DPDK devices directly</a:t>
            </a:r>
          </a:p>
          <a:p>
            <a:pPr marL="393197" indent="-393197" defTabSz="1572787">
              <a:spcBef>
                <a:spcPts val="1700"/>
              </a:spcBef>
              <a:buClr>
                <a:srgbClr val="330072"/>
              </a:buClr>
              <a:buSzPct val="100000"/>
              <a:buFont typeface="Arial"/>
              <a:buChar char="•"/>
              <a:defRPr b="0" cap="none" sz="3870">
                <a:solidFill>
                  <a:srgbClr val="000000"/>
                </a:solidFill>
              </a:defRPr>
            </a:pPr>
            <a:r>
              <a:t>No host routing or switching is involved for SRIOV and provides the best direct IO</a:t>
            </a:r>
          </a:p>
        </p:txBody>
      </p:sp>
      <p:grpSp>
        <p:nvGrpSpPr>
          <p:cNvPr id="1143" name="Group"/>
          <p:cNvGrpSpPr/>
          <p:nvPr/>
        </p:nvGrpSpPr>
        <p:grpSpPr>
          <a:xfrm>
            <a:off x="889000" y="6727259"/>
            <a:ext cx="22758400" cy="6268721"/>
            <a:chOff x="0" y="0"/>
            <a:chExt cx="22758400" cy="6268720"/>
          </a:xfrm>
        </p:grpSpPr>
        <p:grpSp>
          <p:nvGrpSpPr>
            <p:cNvPr id="1056" name="Rectangle 7"/>
            <p:cNvGrpSpPr/>
            <p:nvPr/>
          </p:nvGrpSpPr>
          <p:grpSpPr>
            <a:xfrm>
              <a:off x="0" y="3"/>
              <a:ext cx="8331200" cy="5080110"/>
              <a:chOff x="0" y="0"/>
              <a:chExt cx="8331200" cy="5080108"/>
            </a:xfrm>
          </p:grpSpPr>
          <p:sp>
            <p:nvSpPr>
              <p:cNvPr id="1054" name="Rectangle"/>
              <p:cNvSpPr/>
              <p:nvPr/>
            </p:nvSpPr>
            <p:spPr>
              <a:xfrm>
                <a:off x="0" y="0"/>
                <a:ext cx="8331200" cy="5080109"/>
              </a:xfrm>
              <a:prstGeom prst="rect">
                <a:avLst/>
              </a:prstGeom>
              <a:solidFill>
                <a:srgbClr val="00B0F0"/>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1219215">
                  <a:lnSpc>
                    <a:spcPct val="100000"/>
                  </a:lnSpc>
                  <a:spcBef>
                    <a:spcPts val="0"/>
                  </a:spcBef>
                  <a:defRPr>
                    <a:latin typeface="+mn-lt"/>
                    <a:ea typeface="+mn-ea"/>
                    <a:cs typeface="+mn-cs"/>
                    <a:sym typeface="Calibri"/>
                  </a:defRPr>
                </a:pPr>
              </a:p>
            </p:txBody>
          </p:sp>
          <p:sp>
            <p:nvSpPr>
              <p:cNvPr id="1055" name="Worker Node"/>
              <p:cNvSpPr txBox="1"/>
              <p:nvPr/>
            </p:nvSpPr>
            <p:spPr>
              <a:xfrm>
                <a:off x="0" y="0"/>
                <a:ext cx="8331200" cy="5613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defTabSz="1219215">
                  <a:lnSpc>
                    <a:spcPct val="100000"/>
                  </a:lnSpc>
                  <a:spcBef>
                    <a:spcPts val="0"/>
                  </a:spcBef>
                  <a:defRPr b="0" cap="none" sz="3200">
                    <a:latin typeface="+mn-lt"/>
                    <a:ea typeface="+mn-ea"/>
                    <a:cs typeface="+mn-cs"/>
                    <a:sym typeface="Calibri"/>
                  </a:defRPr>
                </a:lvl1pPr>
              </a:lstStyle>
              <a:p>
                <a:pPr/>
                <a:r>
                  <a:t>Worker Node</a:t>
                </a:r>
              </a:p>
            </p:txBody>
          </p:sp>
        </p:grpSp>
        <p:grpSp>
          <p:nvGrpSpPr>
            <p:cNvPr id="1059" name="Rectangle 8"/>
            <p:cNvGrpSpPr/>
            <p:nvPr/>
          </p:nvGrpSpPr>
          <p:grpSpPr>
            <a:xfrm>
              <a:off x="9144000" y="-1"/>
              <a:ext cx="8046436" cy="5080117"/>
              <a:chOff x="0" y="0"/>
              <a:chExt cx="8046435" cy="5080115"/>
            </a:xfrm>
          </p:grpSpPr>
          <p:sp>
            <p:nvSpPr>
              <p:cNvPr id="1057" name="Rectangle"/>
              <p:cNvSpPr/>
              <p:nvPr/>
            </p:nvSpPr>
            <p:spPr>
              <a:xfrm>
                <a:off x="-1" y="-1"/>
                <a:ext cx="8046437" cy="5080117"/>
              </a:xfrm>
              <a:prstGeom prst="rect">
                <a:avLst/>
              </a:prstGeom>
              <a:solidFill>
                <a:srgbClr val="00B0F0"/>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1219215">
                  <a:lnSpc>
                    <a:spcPct val="100000"/>
                  </a:lnSpc>
                  <a:spcBef>
                    <a:spcPts val="0"/>
                  </a:spcBef>
                  <a:defRPr>
                    <a:latin typeface="+mn-lt"/>
                    <a:ea typeface="+mn-ea"/>
                    <a:cs typeface="+mn-cs"/>
                    <a:sym typeface="Calibri"/>
                  </a:defRPr>
                </a:pPr>
              </a:p>
            </p:txBody>
          </p:sp>
          <p:sp>
            <p:nvSpPr>
              <p:cNvPr id="1058" name="Worker Node"/>
              <p:cNvSpPr txBox="1"/>
              <p:nvPr/>
            </p:nvSpPr>
            <p:spPr>
              <a:xfrm>
                <a:off x="-1" y="-1"/>
                <a:ext cx="8046437" cy="5613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defTabSz="1219215">
                  <a:lnSpc>
                    <a:spcPct val="100000"/>
                  </a:lnSpc>
                  <a:spcBef>
                    <a:spcPts val="0"/>
                  </a:spcBef>
                  <a:defRPr b="0" cap="none" sz="3200">
                    <a:latin typeface="+mn-lt"/>
                    <a:ea typeface="+mn-ea"/>
                    <a:cs typeface="+mn-cs"/>
                    <a:sym typeface="Calibri"/>
                  </a:defRPr>
                </a:lvl1pPr>
              </a:lstStyle>
              <a:p>
                <a:pPr/>
                <a:r>
                  <a:t>Worker Node</a:t>
                </a:r>
              </a:p>
            </p:txBody>
          </p:sp>
        </p:grpSp>
        <p:grpSp>
          <p:nvGrpSpPr>
            <p:cNvPr id="1062" name="Rectangle 9"/>
            <p:cNvGrpSpPr/>
            <p:nvPr/>
          </p:nvGrpSpPr>
          <p:grpSpPr>
            <a:xfrm>
              <a:off x="18288000" y="0"/>
              <a:ext cx="4470400" cy="5080116"/>
              <a:chOff x="0" y="0"/>
              <a:chExt cx="4470400" cy="5080115"/>
            </a:xfrm>
          </p:grpSpPr>
          <p:sp>
            <p:nvSpPr>
              <p:cNvPr id="1060" name="Rectangle"/>
              <p:cNvSpPr/>
              <p:nvPr/>
            </p:nvSpPr>
            <p:spPr>
              <a:xfrm>
                <a:off x="0" y="-1"/>
                <a:ext cx="4470400" cy="5080117"/>
              </a:xfrm>
              <a:prstGeom prst="rect">
                <a:avLst/>
              </a:prstGeom>
              <a:solidFill>
                <a:srgbClr val="00B0F0"/>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1219215">
                  <a:lnSpc>
                    <a:spcPct val="100000"/>
                  </a:lnSpc>
                  <a:spcBef>
                    <a:spcPts val="0"/>
                  </a:spcBef>
                  <a:defRPr>
                    <a:latin typeface="+mn-lt"/>
                    <a:ea typeface="+mn-ea"/>
                    <a:cs typeface="+mn-cs"/>
                    <a:sym typeface="Calibri"/>
                  </a:defRPr>
                </a:pPr>
              </a:p>
            </p:txBody>
          </p:sp>
          <p:sp>
            <p:nvSpPr>
              <p:cNvPr id="1061" name="Compute or Bare Metal Node"/>
              <p:cNvSpPr txBox="1"/>
              <p:nvPr/>
            </p:nvSpPr>
            <p:spPr>
              <a:xfrm>
                <a:off x="0" y="-1"/>
                <a:ext cx="4470400" cy="10312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defTabSz="1219215">
                  <a:lnSpc>
                    <a:spcPct val="100000"/>
                  </a:lnSpc>
                  <a:spcBef>
                    <a:spcPts val="0"/>
                  </a:spcBef>
                  <a:defRPr b="0" cap="none" sz="3200">
                    <a:latin typeface="+mn-lt"/>
                    <a:ea typeface="+mn-ea"/>
                    <a:cs typeface="+mn-cs"/>
                    <a:sym typeface="Calibri"/>
                  </a:defRPr>
                </a:lvl1pPr>
              </a:lstStyle>
              <a:p>
                <a:pPr/>
                <a:r>
                  <a:t>Compute or Bare Metal Node</a:t>
                </a:r>
              </a:p>
            </p:txBody>
          </p:sp>
        </p:grpSp>
        <p:grpSp>
          <p:nvGrpSpPr>
            <p:cNvPr id="1065" name="Rectangle 11"/>
            <p:cNvGrpSpPr/>
            <p:nvPr/>
          </p:nvGrpSpPr>
          <p:grpSpPr>
            <a:xfrm>
              <a:off x="10566400" y="4775316"/>
              <a:ext cx="1422400" cy="609596"/>
              <a:chOff x="0" y="0"/>
              <a:chExt cx="1422400" cy="609595"/>
            </a:xfrm>
          </p:grpSpPr>
          <p:sp>
            <p:nvSpPr>
              <p:cNvPr id="1063" name="Rectangle"/>
              <p:cNvSpPr/>
              <p:nvPr/>
            </p:nvSpPr>
            <p:spPr>
              <a:xfrm>
                <a:off x="0" y="-1"/>
                <a:ext cx="1422400" cy="609597"/>
              </a:xfrm>
              <a:prstGeom prst="rect">
                <a:avLst/>
              </a:prstGeom>
              <a:solidFill>
                <a:srgbClr val="685BE6"/>
              </a:solidFill>
              <a:ln w="12700" cap="flat">
                <a:noFill/>
                <a:miter lim="400000"/>
              </a:ln>
              <a:effectLst/>
            </p:spPr>
            <p:txBody>
              <a:bodyPr wrap="square" lIns="91436" tIns="91436" rIns="91436" bIns="91436" numCol="1" anchor="ctr">
                <a:noAutofit/>
              </a:bodyPr>
              <a:lstStyle/>
              <a:p>
                <a:pPr algn="ctr" defTabSz="2438430">
                  <a:spcBef>
                    <a:spcPts val="1600"/>
                  </a:spcBef>
                  <a:defRPr b="0" cap="none" sz="2600">
                    <a:latin typeface="+mn-lt"/>
                    <a:ea typeface="+mn-ea"/>
                    <a:cs typeface="+mn-cs"/>
                    <a:sym typeface="Calibri"/>
                  </a:defRPr>
                </a:pPr>
              </a:p>
            </p:txBody>
          </p:sp>
          <p:sp>
            <p:nvSpPr>
              <p:cNvPr id="1064" name="NIC1"/>
              <p:cNvSpPr txBox="1"/>
              <p:nvPr/>
            </p:nvSpPr>
            <p:spPr>
              <a:xfrm>
                <a:off x="0" y="68577"/>
                <a:ext cx="1422400" cy="4724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600">
                    <a:latin typeface="+mn-lt"/>
                    <a:ea typeface="+mn-ea"/>
                    <a:cs typeface="+mn-cs"/>
                    <a:sym typeface="Calibri"/>
                  </a:defRPr>
                </a:lvl1pPr>
              </a:lstStyle>
              <a:p>
                <a:pPr/>
                <a:r>
                  <a:t>NIC1</a:t>
                </a:r>
              </a:p>
            </p:txBody>
          </p:sp>
        </p:grpSp>
        <p:grpSp>
          <p:nvGrpSpPr>
            <p:cNvPr id="1068" name="Rectangle 14"/>
            <p:cNvGrpSpPr/>
            <p:nvPr/>
          </p:nvGrpSpPr>
          <p:grpSpPr>
            <a:xfrm>
              <a:off x="19812000" y="4775319"/>
              <a:ext cx="1422400" cy="609596"/>
              <a:chOff x="0" y="0"/>
              <a:chExt cx="1422400" cy="609595"/>
            </a:xfrm>
          </p:grpSpPr>
          <p:sp>
            <p:nvSpPr>
              <p:cNvPr id="1066" name="Rectangle"/>
              <p:cNvSpPr/>
              <p:nvPr/>
            </p:nvSpPr>
            <p:spPr>
              <a:xfrm>
                <a:off x="0" y="-1"/>
                <a:ext cx="1422400" cy="609597"/>
              </a:xfrm>
              <a:prstGeom prst="rect">
                <a:avLst/>
              </a:prstGeom>
              <a:solidFill>
                <a:srgbClr val="685BE6"/>
              </a:solidFill>
              <a:ln w="12700" cap="flat">
                <a:noFill/>
                <a:miter lim="400000"/>
              </a:ln>
              <a:effectLst/>
            </p:spPr>
            <p:txBody>
              <a:bodyPr wrap="square" lIns="91436" tIns="91436" rIns="91436" bIns="91436" numCol="1" anchor="ctr">
                <a:noAutofit/>
              </a:bodyPr>
              <a:lstStyle/>
              <a:p>
                <a:pPr algn="ctr" defTabSz="2438430">
                  <a:spcBef>
                    <a:spcPts val="1600"/>
                  </a:spcBef>
                  <a:defRPr b="0" cap="none" sz="2600">
                    <a:latin typeface="+mn-lt"/>
                    <a:ea typeface="+mn-ea"/>
                    <a:cs typeface="+mn-cs"/>
                    <a:sym typeface="Calibri"/>
                  </a:defRPr>
                </a:pPr>
              </a:p>
            </p:txBody>
          </p:sp>
          <p:sp>
            <p:nvSpPr>
              <p:cNvPr id="1067" name="NIC1"/>
              <p:cNvSpPr txBox="1"/>
              <p:nvPr/>
            </p:nvSpPr>
            <p:spPr>
              <a:xfrm>
                <a:off x="0" y="68577"/>
                <a:ext cx="1422400" cy="4724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600">
                    <a:latin typeface="+mn-lt"/>
                    <a:ea typeface="+mn-ea"/>
                    <a:cs typeface="+mn-cs"/>
                    <a:sym typeface="Calibri"/>
                  </a:defRPr>
                </a:lvl1pPr>
              </a:lstStyle>
              <a:p>
                <a:pPr/>
                <a:r>
                  <a:t>NIC1</a:t>
                </a:r>
              </a:p>
            </p:txBody>
          </p:sp>
        </p:grpSp>
        <p:grpSp>
          <p:nvGrpSpPr>
            <p:cNvPr id="1071" name="Rectangle 15"/>
            <p:cNvGrpSpPr/>
            <p:nvPr/>
          </p:nvGrpSpPr>
          <p:grpSpPr>
            <a:xfrm>
              <a:off x="1310781" y="4792252"/>
              <a:ext cx="1422401" cy="609596"/>
              <a:chOff x="0" y="0"/>
              <a:chExt cx="1422400" cy="609595"/>
            </a:xfrm>
          </p:grpSpPr>
          <p:sp>
            <p:nvSpPr>
              <p:cNvPr id="1069" name="Rectangle"/>
              <p:cNvSpPr/>
              <p:nvPr/>
            </p:nvSpPr>
            <p:spPr>
              <a:xfrm>
                <a:off x="0" y="-1"/>
                <a:ext cx="1422400" cy="609597"/>
              </a:xfrm>
              <a:prstGeom prst="rect">
                <a:avLst/>
              </a:prstGeom>
              <a:solidFill>
                <a:srgbClr val="685BE6"/>
              </a:solidFill>
              <a:ln w="12700" cap="flat">
                <a:noFill/>
                <a:miter lim="400000"/>
              </a:ln>
              <a:effectLst/>
            </p:spPr>
            <p:txBody>
              <a:bodyPr wrap="square" lIns="91436" tIns="91436" rIns="91436" bIns="91436" numCol="1" anchor="ctr">
                <a:noAutofit/>
              </a:bodyPr>
              <a:lstStyle/>
              <a:p>
                <a:pPr algn="ctr" defTabSz="2438430">
                  <a:spcBef>
                    <a:spcPts val="1600"/>
                  </a:spcBef>
                  <a:defRPr b="0" cap="none" sz="2600">
                    <a:latin typeface="+mn-lt"/>
                    <a:ea typeface="+mn-ea"/>
                    <a:cs typeface="+mn-cs"/>
                    <a:sym typeface="Calibri"/>
                  </a:defRPr>
                </a:pPr>
              </a:p>
            </p:txBody>
          </p:sp>
          <p:sp>
            <p:nvSpPr>
              <p:cNvPr id="1070" name="NIC1"/>
              <p:cNvSpPr txBox="1"/>
              <p:nvPr/>
            </p:nvSpPr>
            <p:spPr>
              <a:xfrm>
                <a:off x="0" y="68577"/>
                <a:ext cx="1422400" cy="4724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600">
                    <a:latin typeface="+mn-lt"/>
                    <a:ea typeface="+mn-ea"/>
                    <a:cs typeface="+mn-cs"/>
                    <a:sym typeface="Calibri"/>
                  </a:defRPr>
                </a:lvl1pPr>
              </a:lstStyle>
              <a:p>
                <a:pPr/>
                <a:r>
                  <a:t>NIC1</a:t>
                </a:r>
              </a:p>
            </p:txBody>
          </p:sp>
        </p:grpSp>
        <p:grpSp>
          <p:nvGrpSpPr>
            <p:cNvPr id="1074" name="Rectangle 16"/>
            <p:cNvGrpSpPr/>
            <p:nvPr/>
          </p:nvGrpSpPr>
          <p:grpSpPr>
            <a:xfrm>
              <a:off x="4370220" y="4775327"/>
              <a:ext cx="1422401" cy="609596"/>
              <a:chOff x="0" y="0"/>
              <a:chExt cx="1422400" cy="609595"/>
            </a:xfrm>
          </p:grpSpPr>
          <p:sp>
            <p:nvSpPr>
              <p:cNvPr id="1072" name="Rectangle"/>
              <p:cNvSpPr/>
              <p:nvPr/>
            </p:nvSpPr>
            <p:spPr>
              <a:xfrm>
                <a:off x="0" y="-1"/>
                <a:ext cx="1422400" cy="609597"/>
              </a:xfrm>
              <a:prstGeom prst="rect">
                <a:avLst/>
              </a:prstGeom>
              <a:solidFill>
                <a:srgbClr val="B80005"/>
              </a:solidFill>
              <a:ln w="12700" cap="flat">
                <a:noFill/>
                <a:miter lim="400000"/>
              </a:ln>
              <a:effectLst/>
            </p:spPr>
            <p:txBody>
              <a:bodyPr wrap="square" lIns="91436" tIns="91436" rIns="91436" bIns="91436" numCol="1" anchor="ctr">
                <a:noAutofit/>
              </a:bodyPr>
              <a:lstStyle/>
              <a:p>
                <a:pPr algn="ctr" defTabSz="2438430">
                  <a:spcBef>
                    <a:spcPts val="1600"/>
                  </a:spcBef>
                  <a:defRPr b="0" cap="none" sz="2600">
                    <a:latin typeface="+mn-lt"/>
                    <a:ea typeface="+mn-ea"/>
                    <a:cs typeface="+mn-cs"/>
                    <a:sym typeface="Calibri"/>
                  </a:defRPr>
                </a:pPr>
              </a:p>
            </p:txBody>
          </p:sp>
          <p:sp>
            <p:nvSpPr>
              <p:cNvPr id="1073" name="VF1"/>
              <p:cNvSpPr txBox="1"/>
              <p:nvPr/>
            </p:nvSpPr>
            <p:spPr>
              <a:xfrm>
                <a:off x="0" y="68577"/>
                <a:ext cx="1422400" cy="4724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600">
                    <a:latin typeface="+mn-lt"/>
                    <a:ea typeface="+mn-ea"/>
                    <a:cs typeface="+mn-cs"/>
                    <a:sym typeface="Calibri"/>
                  </a:defRPr>
                </a:lvl1pPr>
              </a:lstStyle>
              <a:p>
                <a:pPr/>
                <a:r>
                  <a:t>VF1</a:t>
                </a:r>
              </a:p>
            </p:txBody>
          </p:sp>
        </p:grpSp>
        <p:grpSp>
          <p:nvGrpSpPr>
            <p:cNvPr id="1077" name="Rounded Rectangle 17"/>
            <p:cNvGrpSpPr/>
            <p:nvPr/>
          </p:nvGrpSpPr>
          <p:grpSpPr>
            <a:xfrm>
              <a:off x="406400" y="660378"/>
              <a:ext cx="3454400" cy="2506870"/>
              <a:chOff x="0" y="0"/>
              <a:chExt cx="3454400" cy="2506869"/>
            </a:xfrm>
          </p:grpSpPr>
          <p:sp>
            <p:nvSpPr>
              <p:cNvPr id="1075" name="Rounded Rectangle"/>
              <p:cNvSpPr/>
              <p:nvPr/>
            </p:nvSpPr>
            <p:spPr>
              <a:xfrm>
                <a:off x="0" y="0"/>
                <a:ext cx="3454400" cy="2506870"/>
              </a:xfrm>
              <a:prstGeom prst="roundRect">
                <a:avLst>
                  <a:gd name="adj" fmla="val 16667"/>
                </a:avLst>
              </a:prstGeom>
              <a:solidFill>
                <a:srgbClr val="00000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2438430">
                  <a:spcBef>
                    <a:spcPts val="0"/>
                  </a:spcBef>
                  <a:defRPr cap="none" sz="3200">
                    <a:latin typeface="+mn-lt"/>
                    <a:ea typeface="+mn-ea"/>
                    <a:cs typeface="+mn-cs"/>
                    <a:sym typeface="Calibri"/>
                  </a:defRPr>
                </a:pPr>
              </a:p>
            </p:txBody>
          </p:sp>
          <p:sp>
            <p:nvSpPr>
              <p:cNvPr id="1076" name="Pod1"/>
              <p:cNvSpPr txBox="1"/>
              <p:nvPr/>
            </p:nvSpPr>
            <p:spPr>
              <a:xfrm>
                <a:off x="122374" y="122374"/>
                <a:ext cx="3209652" cy="5613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defTabSz="2438430">
                  <a:spcBef>
                    <a:spcPts val="0"/>
                  </a:spcBef>
                  <a:defRPr cap="none" sz="3200">
                    <a:latin typeface="+mn-lt"/>
                    <a:ea typeface="+mn-ea"/>
                    <a:cs typeface="+mn-cs"/>
                    <a:sym typeface="Calibri"/>
                  </a:defRPr>
                </a:lvl1pPr>
              </a:lstStyle>
              <a:p>
                <a:pPr/>
                <a:r>
                  <a:t>Pod1</a:t>
                </a:r>
              </a:p>
            </p:txBody>
          </p:sp>
        </p:grpSp>
        <p:grpSp>
          <p:nvGrpSpPr>
            <p:cNvPr id="1080" name="Rounded Rectangle 18"/>
            <p:cNvGrpSpPr/>
            <p:nvPr/>
          </p:nvGrpSpPr>
          <p:grpSpPr>
            <a:xfrm>
              <a:off x="4165600" y="660378"/>
              <a:ext cx="3556000" cy="2506870"/>
              <a:chOff x="0" y="0"/>
              <a:chExt cx="3556000" cy="2506869"/>
            </a:xfrm>
          </p:grpSpPr>
          <p:sp>
            <p:nvSpPr>
              <p:cNvPr id="1078" name="Rounded Rectangle"/>
              <p:cNvSpPr/>
              <p:nvPr/>
            </p:nvSpPr>
            <p:spPr>
              <a:xfrm>
                <a:off x="0" y="0"/>
                <a:ext cx="3556000" cy="2506870"/>
              </a:xfrm>
              <a:prstGeom prst="roundRect">
                <a:avLst>
                  <a:gd name="adj" fmla="val 16667"/>
                </a:avLst>
              </a:prstGeom>
              <a:solidFill>
                <a:srgbClr val="00000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2438430">
                  <a:spcBef>
                    <a:spcPts val="0"/>
                  </a:spcBef>
                  <a:defRPr cap="none" sz="3200">
                    <a:latin typeface="+mn-lt"/>
                    <a:ea typeface="+mn-ea"/>
                    <a:cs typeface="+mn-cs"/>
                    <a:sym typeface="Calibri"/>
                  </a:defRPr>
                </a:pPr>
              </a:p>
            </p:txBody>
          </p:sp>
          <p:sp>
            <p:nvSpPr>
              <p:cNvPr id="1079" name="Pod2"/>
              <p:cNvSpPr txBox="1"/>
              <p:nvPr/>
            </p:nvSpPr>
            <p:spPr>
              <a:xfrm>
                <a:off x="122374" y="122374"/>
                <a:ext cx="3311252" cy="5613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defTabSz="2438430">
                  <a:spcBef>
                    <a:spcPts val="0"/>
                  </a:spcBef>
                  <a:defRPr cap="none" sz="3200">
                    <a:latin typeface="+mn-lt"/>
                    <a:ea typeface="+mn-ea"/>
                    <a:cs typeface="+mn-cs"/>
                    <a:sym typeface="Calibri"/>
                  </a:defRPr>
                </a:lvl1pPr>
              </a:lstStyle>
              <a:p>
                <a:pPr/>
                <a:r>
                  <a:t>Pod2</a:t>
                </a:r>
              </a:p>
            </p:txBody>
          </p:sp>
        </p:grpSp>
        <p:grpSp>
          <p:nvGrpSpPr>
            <p:cNvPr id="1083" name="Rounded Rectangle 19"/>
            <p:cNvGrpSpPr/>
            <p:nvPr/>
          </p:nvGrpSpPr>
          <p:grpSpPr>
            <a:xfrm>
              <a:off x="9550400" y="660378"/>
              <a:ext cx="3454400" cy="2654334"/>
              <a:chOff x="0" y="0"/>
              <a:chExt cx="3454400" cy="2654332"/>
            </a:xfrm>
          </p:grpSpPr>
          <p:sp>
            <p:nvSpPr>
              <p:cNvPr id="1081" name="Rounded Rectangle"/>
              <p:cNvSpPr/>
              <p:nvPr/>
            </p:nvSpPr>
            <p:spPr>
              <a:xfrm>
                <a:off x="0" y="0"/>
                <a:ext cx="3454400" cy="2654333"/>
              </a:xfrm>
              <a:prstGeom prst="roundRect">
                <a:avLst>
                  <a:gd name="adj" fmla="val 16667"/>
                </a:avLst>
              </a:prstGeom>
              <a:solidFill>
                <a:srgbClr val="00000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2438430">
                  <a:spcBef>
                    <a:spcPts val="0"/>
                  </a:spcBef>
                  <a:defRPr cap="none" sz="3200">
                    <a:latin typeface="+mn-lt"/>
                    <a:ea typeface="+mn-ea"/>
                    <a:cs typeface="+mn-cs"/>
                    <a:sym typeface="Calibri"/>
                  </a:defRPr>
                </a:pPr>
              </a:p>
            </p:txBody>
          </p:sp>
          <p:sp>
            <p:nvSpPr>
              <p:cNvPr id="1082" name="Pod3"/>
              <p:cNvSpPr txBox="1"/>
              <p:nvPr/>
            </p:nvSpPr>
            <p:spPr>
              <a:xfrm>
                <a:off x="129573" y="129573"/>
                <a:ext cx="3195254" cy="5613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defTabSz="2438430">
                  <a:spcBef>
                    <a:spcPts val="0"/>
                  </a:spcBef>
                  <a:defRPr cap="none" sz="3200">
                    <a:latin typeface="+mn-lt"/>
                    <a:ea typeface="+mn-ea"/>
                    <a:cs typeface="+mn-cs"/>
                    <a:sym typeface="Calibri"/>
                  </a:defRPr>
                </a:lvl1pPr>
              </a:lstStyle>
              <a:p>
                <a:pPr/>
                <a:r>
                  <a:t>Pod3</a:t>
                </a:r>
              </a:p>
            </p:txBody>
          </p:sp>
        </p:grpSp>
        <p:grpSp>
          <p:nvGrpSpPr>
            <p:cNvPr id="1086" name="Rounded Rectangle 20"/>
            <p:cNvGrpSpPr/>
            <p:nvPr/>
          </p:nvGrpSpPr>
          <p:grpSpPr>
            <a:xfrm>
              <a:off x="13411200" y="660378"/>
              <a:ext cx="3454400" cy="2654334"/>
              <a:chOff x="0" y="0"/>
              <a:chExt cx="3454400" cy="2654332"/>
            </a:xfrm>
          </p:grpSpPr>
          <p:sp>
            <p:nvSpPr>
              <p:cNvPr id="1084" name="Rounded Rectangle"/>
              <p:cNvSpPr/>
              <p:nvPr/>
            </p:nvSpPr>
            <p:spPr>
              <a:xfrm>
                <a:off x="0" y="0"/>
                <a:ext cx="3454400" cy="2654333"/>
              </a:xfrm>
              <a:prstGeom prst="roundRect">
                <a:avLst>
                  <a:gd name="adj" fmla="val 16667"/>
                </a:avLst>
              </a:prstGeom>
              <a:solidFill>
                <a:srgbClr val="00000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2438430">
                  <a:spcBef>
                    <a:spcPts val="0"/>
                  </a:spcBef>
                  <a:defRPr cap="none" sz="3200">
                    <a:latin typeface="+mn-lt"/>
                    <a:ea typeface="+mn-ea"/>
                    <a:cs typeface="+mn-cs"/>
                    <a:sym typeface="Calibri"/>
                  </a:defRPr>
                </a:pPr>
              </a:p>
            </p:txBody>
          </p:sp>
          <p:sp>
            <p:nvSpPr>
              <p:cNvPr id="1085" name="Pod4"/>
              <p:cNvSpPr txBox="1"/>
              <p:nvPr/>
            </p:nvSpPr>
            <p:spPr>
              <a:xfrm>
                <a:off x="129573" y="129573"/>
                <a:ext cx="3195254" cy="5613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defTabSz="2438430">
                  <a:spcBef>
                    <a:spcPts val="0"/>
                  </a:spcBef>
                  <a:defRPr cap="none" sz="3200">
                    <a:latin typeface="+mn-lt"/>
                    <a:ea typeface="+mn-ea"/>
                    <a:cs typeface="+mn-cs"/>
                    <a:sym typeface="Calibri"/>
                  </a:defRPr>
                </a:lvl1pPr>
              </a:lstStyle>
              <a:p>
                <a:pPr/>
                <a:r>
                  <a:t>Pod4</a:t>
                </a:r>
              </a:p>
            </p:txBody>
          </p:sp>
        </p:grpSp>
        <p:grpSp>
          <p:nvGrpSpPr>
            <p:cNvPr id="1089" name="Oval 21"/>
            <p:cNvGrpSpPr/>
            <p:nvPr/>
          </p:nvGrpSpPr>
          <p:grpSpPr>
            <a:xfrm>
              <a:off x="812800" y="1606752"/>
              <a:ext cx="2438400" cy="1046767"/>
              <a:chOff x="0" y="0"/>
              <a:chExt cx="2438400" cy="1046766"/>
            </a:xfrm>
          </p:grpSpPr>
          <p:sp>
            <p:nvSpPr>
              <p:cNvPr id="1087" name="Oval"/>
              <p:cNvSpPr/>
              <p:nvPr/>
            </p:nvSpPr>
            <p:spPr>
              <a:xfrm>
                <a:off x="0" y="-1"/>
                <a:ext cx="2438400" cy="1046768"/>
              </a:xfrm>
              <a:prstGeom prst="ellipse">
                <a:avLst/>
              </a:prstGeom>
              <a:solidFill>
                <a:srgbClr val="A49DF0"/>
              </a:solidFill>
              <a:ln w="12700" cap="flat">
                <a:noFill/>
                <a:miter lim="400000"/>
              </a:ln>
              <a:effectLst/>
            </p:spPr>
            <p:txBody>
              <a:bodyPr wrap="square" lIns="91436" tIns="91436" rIns="91436" bIns="91436" numCol="1" anchor="ctr">
                <a:noAutofit/>
              </a:bodyPr>
              <a:lstStyle/>
              <a:p>
                <a:pPr algn="ctr" defTabSz="2438430">
                  <a:spcBef>
                    <a:spcPts val="1600"/>
                  </a:spcBef>
                  <a:defRPr b="0" cap="none" sz="2100">
                    <a:latin typeface="+mn-lt"/>
                    <a:ea typeface="+mn-ea"/>
                    <a:cs typeface="+mn-cs"/>
                    <a:sym typeface="Calibri"/>
                  </a:defRPr>
                </a:pPr>
              </a:p>
            </p:txBody>
          </p:sp>
          <p:sp>
            <p:nvSpPr>
              <p:cNvPr id="1088" name="APP"/>
              <p:cNvSpPr txBox="1"/>
              <p:nvPr/>
            </p:nvSpPr>
            <p:spPr>
              <a:xfrm>
                <a:off x="357094" y="318912"/>
                <a:ext cx="1724212" cy="4089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cap="none" sz="2100">
                    <a:latin typeface="+mn-lt"/>
                    <a:ea typeface="+mn-ea"/>
                    <a:cs typeface="+mn-cs"/>
                    <a:sym typeface="Calibri"/>
                  </a:defRPr>
                </a:lvl1pPr>
              </a:lstStyle>
              <a:p>
                <a:pPr/>
                <a:r>
                  <a:t>APP</a:t>
                </a:r>
              </a:p>
            </p:txBody>
          </p:sp>
        </p:grpSp>
        <p:grpSp>
          <p:nvGrpSpPr>
            <p:cNvPr id="1092" name="Oval 22"/>
            <p:cNvGrpSpPr/>
            <p:nvPr/>
          </p:nvGrpSpPr>
          <p:grpSpPr>
            <a:xfrm>
              <a:off x="4724400" y="1606755"/>
              <a:ext cx="2438400" cy="1046767"/>
              <a:chOff x="0" y="0"/>
              <a:chExt cx="2438400" cy="1046766"/>
            </a:xfrm>
          </p:grpSpPr>
          <p:sp>
            <p:nvSpPr>
              <p:cNvPr id="1090" name="Oval"/>
              <p:cNvSpPr/>
              <p:nvPr/>
            </p:nvSpPr>
            <p:spPr>
              <a:xfrm>
                <a:off x="0" y="-1"/>
                <a:ext cx="2438400" cy="1046768"/>
              </a:xfrm>
              <a:prstGeom prst="ellipse">
                <a:avLst/>
              </a:prstGeom>
              <a:solidFill>
                <a:srgbClr val="A49DF0"/>
              </a:solidFill>
              <a:ln w="12700" cap="flat">
                <a:noFill/>
                <a:miter lim="400000"/>
              </a:ln>
              <a:effectLst/>
            </p:spPr>
            <p:txBody>
              <a:bodyPr wrap="square" lIns="91436" tIns="91436" rIns="91436" bIns="91436" numCol="1" anchor="ctr">
                <a:noAutofit/>
              </a:bodyPr>
              <a:lstStyle/>
              <a:p>
                <a:pPr algn="ctr" defTabSz="1219215">
                  <a:spcBef>
                    <a:spcPts val="1600"/>
                  </a:spcBef>
                  <a:defRPr b="0" cap="none" sz="2100">
                    <a:latin typeface="+mn-lt"/>
                    <a:ea typeface="+mn-ea"/>
                    <a:cs typeface="+mn-cs"/>
                    <a:sym typeface="Calibri"/>
                  </a:defRPr>
                </a:pPr>
              </a:p>
            </p:txBody>
          </p:sp>
          <p:sp>
            <p:nvSpPr>
              <p:cNvPr id="1091" name="APP"/>
              <p:cNvSpPr txBox="1"/>
              <p:nvPr/>
            </p:nvSpPr>
            <p:spPr>
              <a:xfrm>
                <a:off x="357094" y="318912"/>
                <a:ext cx="1724212" cy="4089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1219215">
                  <a:spcBef>
                    <a:spcPts val="1600"/>
                  </a:spcBef>
                  <a:defRPr cap="none" sz="2100">
                    <a:latin typeface="+mn-lt"/>
                    <a:ea typeface="+mn-ea"/>
                    <a:cs typeface="+mn-cs"/>
                    <a:sym typeface="Calibri"/>
                  </a:defRPr>
                </a:lvl1pPr>
              </a:lstStyle>
              <a:p>
                <a:pPr/>
                <a:r>
                  <a:t>APP</a:t>
                </a:r>
              </a:p>
            </p:txBody>
          </p:sp>
        </p:grpSp>
        <p:sp>
          <p:nvSpPr>
            <p:cNvPr id="1144" name="Elbow Connector 2"/>
            <p:cNvSpPr/>
            <p:nvPr/>
          </p:nvSpPr>
          <p:spPr>
            <a:xfrm>
              <a:off x="5081270" y="5361940"/>
              <a:ext cx="10888980" cy="9067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45"/>
                  </a:moveTo>
                  <a:lnTo>
                    <a:pt x="0" y="21600"/>
                  </a:lnTo>
                  <a:lnTo>
                    <a:pt x="21600" y="21600"/>
                  </a:lnTo>
                  <a:lnTo>
                    <a:pt x="21600" y="0"/>
                  </a:lnTo>
                </a:path>
              </a:pathLst>
            </a:custGeom>
            <a:noFill/>
            <a:ln w="50800" cap="flat">
              <a:solidFill>
                <a:srgbClr val="EC3B65"/>
              </a:solidFill>
              <a:prstDash val="solid"/>
              <a:round/>
            </a:ln>
            <a:effectLst/>
          </p:spPr>
          <p:txBody>
            <a:bodyPr/>
            <a:lstStyle/>
            <a:p>
              <a:pPr/>
            </a:p>
          </p:txBody>
        </p:sp>
        <p:sp>
          <p:nvSpPr>
            <p:cNvPr id="1145" name="Elbow Connector 24"/>
            <p:cNvSpPr/>
            <p:nvPr/>
          </p:nvSpPr>
          <p:spPr>
            <a:xfrm>
              <a:off x="2021840" y="5384800"/>
              <a:ext cx="9255760" cy="3606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89"/>
                  </a:moveTo>
                  <a:lnTo>
                    <a:pt x="0" y="21600"/>
                  </a:lnTo>
                  <a:lnTo>
                    <a:pt x="21600" y="21600"/>
                  </a:lnTo>
                  <a:lnTo>
                    <a:pt x="21600" y="0"/>
                  </a:lnTo>
                </a:path>
              </a:pathLst>
            </a:custGeom>
            <a:noFill/>
            <a:ln w="50800" cap="flat">
              <a:solidFill>
                <a:srgbClr val="685BE6"/>
              </a:solidFill>
              <a:prstDash val="solid"/>
              <a:round/>
            </a:ln>
            <a:effectLst/>
          </p:spPr>
          <p:txBody>
            <a:bodyPr/>
            <a:lstStyle/>
            <a:p>
              <a:pPr/>
            </a:p>
          </p:txBody>
        </p:sp>
        <p:grpSp>
          <p:nvGrpSpPr>
            <p:cNvPr id="1097" name="Rectangle 29"/>
            <p:cNvGrpSpPr/>
            <p:nvPr/>
          </p:nvGrpSpPr>
          <p:grpSpPr>
            <a:xfrm>
              <a:off x="6026587" y="4775320"/>
              <a:ext cx="1422401" cy="609596"/>
              <a:chOff x="0" y="0"/>
              <a:chExt cx="1422400" cy="609595"/>
            </a:xfrm>
          </p:grpSpPr>
          <p:sp>
            <p:nvSpPr>
              <p:cNvPr id="1095" name="Rectangle"/>
              <p:cNvSpPr/>
              <p:nvPr/>
            </p:nvSpPr>
            <p:spPr>
              <a:xfrm>
                <a:off x="0" y="-1"/>
                <a:ext cx="1422400" cy="609597"/>
              </a:xfrm>
              <a:prstGeom prst="rect">
                <a:avLst/>
              </a:prstGeom>
              <a:solidFill>
                <a:srgbClr val="336666"/>
              </a:solidFill>
              <a:ln w="12700" cap="flat">
                <a:noFill/>
                <a:miter lim="400000"/>
              </a:ln>
              <a:effectLst/>
            </p:spPr>
            <p:txBody>
              <a:bodyPr wrap="square" lIns="91436" tIns="91436" rIns="91436" bIns="91436" numCol="1" anchor="ctr">
                <a:noAutofit/>
              </a:bodyPr>
              <a:lstStyle/>
              <a:p>
                <a:pPr algn="ctr" defTabSz="2438430">
                  <a:spcBef>
                    <a:spcPts val="1600"/>
                  </a:spcBef>
                  <a:defRPr b="0" cap="none" sz="2600">
                    <a:latin typeface="+mn-lt"/>
                    <a:ea typeface="+mn-ea"/>
                    <a:cs typeface="+mn-cs"/>
                    <a:sym typeface="Calibri"/>
                  </a:defRPr>
                </a:pPr>
              </a:p>
            </p:txBody>
          </p:sp>
          <p:sp>
            <p:nvSpPr>
              <p:cNvPr id="1096" name="VF2"/>
              <p:cNvSpPr txBox="1"/>
              <p:nvPr/>
            </p:nvSpPr>
            <p:spPr>
              <a:xfrm>
                <a:off x="0" y="68577"/>
                <a:ext cx="1422400" cy="4724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600">
                    <a:latin typeface="+mn-lt"/>
                    <a:ea typeface="+mn-ea"/>
                    <a:cs typeface="+mn-cs"/>
                    <a:sym typeface="Calibri"/>
                  </a:defRPr>
                </a:lvl1pPr>
              </a:lstStyle>
              <a:p>
                <a:pPr/>
                <a:r>
                  <a:t>VF2</a:t>
                </a:r>
              </a:p>
            </p:txBody>
          </p:sp>
        </p:grpSp>
        <p:grpSp>
          <p:nvGrpSpPr>
            <p:cNvPr id="1100" name="Oval 30"/>
            <p:cNvGrpSpPr/>
            <p:nvPr/>
          </p:nvGrpSpPr>
          <p:grpSpPr>
            <a:xfrm>
              <a:off x="18698691" y="1508672"/>
              <a:ext cx="3454401" cy="2062767"/>
              <a:chOff x="0" y="0"/>
              <a:chExt cx="3454400" cy="2062765"/>
            </a:xfrm>
          </p:grpSpPr>
          <p:sp>
            <p:nvSpPr>
              <p:cNvPr id="1098" name="Oval"/>
              <p:cNvSpPr/>
              <p:nvPr/>
            </p:nvSpPr>
            <p:spPr>
              <a:xfrm>
                <a:off x="0" y="0"/>
                <a:ext cx="3454400" cy="2062766"/>
              </a:xfrm>
              <a:prstGeom prst="ellipse">
                <a:avLst/>
              </a:prstGeom>
              <a:solidFill>
                <a:srgbClr val="685BC7">
                  <a:alpha val="74392"/>
                </a:srgbClr>
              </a:solidFill>
              <a:ln w="12700" cap="flat">
                <a:noFill/>
                <a:miter lim="400000"/>
              </a:ln>
              <a:effectLst/>
            </p:spPr>
            <p:txBody>
              <a:bodyPr wrap="square" lIns="91436" tIns="91436" rIns="91436" bIns="91436" numCol="1" anchor="ctr">
                <a:noAutofit/>
              </a:bodyPr>
              <a:lstStyle/>
              <a:p>
                <a:pPr algn="ctr" defTabSz="2438430">
                  <a:spcBef>
                    <a:spcPts val="1600"/>
                  </a:spcBef>
                  <a:defRPr b="0" cap="none" sz="2600">
                    <a:latin typeface="+mn-lt"/>
                    <a:ea typeface="+mn-ea"/>
                    <a:cs typeface="+mn-cs"/>
                    <a:sym typeface="Calibri"/>
                  </a:defRPr>
                </a:pPr>
              </a:p>
            </p:txBody>
          </p:sp>
          <p:sp>
            <p:nvSpPr>
              <p:cNvPr id="1099" name="Native or Virtualized…"/>
              <p:cNvSpPr txBox="1"/>
              <p:nvPr/>
            </p:nvSpPr>
            <p:spPr>
              <a:xfrm>
                <a:off x="505885" y="350662"/>
                <a:ext cx="2442630" cy="13614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defTabSz="2438430">
                  <a:spcBef>
                    <a:spcPts val="1600"/>
                  </a:spcBef>
                  <a:defRPr cap="none" sz="2600">
                    <a:latin typeface="+mn-lt"/>
                    <a:ea typeface="+mn-ea"/>
                    <a:cs typeface="+mn-cs"/>
                    <a:sym typeface="Calibri"/>
                  </a:defRPr>
                </a:pPr>
                <a:r>
                  <a:t>Native or Virtualized</a:t>
                </a:r>
                <a:endParaRPr>
                  <a:latin typeface="Roboto"/>
                  <a:ea typeface="Roboto"/>
                  <a:cs typeface="Roboto"/>
                  <a:sym typeface="Roboto"/>
                </a:endParaRPr>
              </a:p>
              <a:p>
                <a:pPr algn="ctr" defTabSz="2438430">
                  <a:spcBef>
                    <a:spcPts val="1600"/>
                  </a:spcBef>
                  <a:defRPr cap="none" sz="2600">
                    <a:latin typeface="+mn-lt"/>
                    <a:ea typeface="+mn-ea"/>
                    <a:cs typeface="+mn-cs"/>
                    <a:sym typeface="Calibri"/>
                  </a:defRPr>
                </a:pPr>
                <a:r>
                  <a:t>APP</a:t>
                </a:r>
              </a:p>
            </p:txBody>
          </p:sp>
        </p:grpSp>
        <p:grpSp>
          <p:nvGrpSpPr>
            <p:cNvPr id="1103" name="Oval 32"/>
            <p:cNvGrpSpPr/>
            <p:nvPr/>
          </p:nvGrpSpPr>
          <p:grpSpPr>
            <a:xfrm>
              <a:off x="10058396" y="1621866"/>
              <a:ext cx="2438401" cy="1046768"/>
              <a:chOff x="0" y="0"/>
              <a:chExt cx="2438400" cy="1046766"/>
            </a:xfrm>
          </p:grpSpPr>
          <p:sp>
            <p:nvSpPr>
              <p:cNvPr id="1101" name="Oval"/>
              <p:cNvSpPr/>
              <p:nvPr/>
            </p:nvSpPr>
            <p:spPr>
              <a:xfrm>
                <a:off x="0" y="-1"/>
                <a:ext cx="2438400" cy="1046768"/>
              </a:xfrm>
              <a:prstGeom prst="ellipse">
                <a:avLst/>
              </a:prstGeom>
              <a:solidFill>
                <a:srgbClr val="A49DF0"/>
              </a:solidFill>
              <a:ln w="12700" cap="flat">
                <a:noFill/>
                <a:miter lim="400000"/>
              </a:ln>
              <a:effectLst/>
            </p:spPr>
            <p:txBody>
              <a:bodyPr wrap="square" lIns="91436" tIns="91436" rIns="91436" bIns="91436" numCol="1" anchor="ctr">
                <a:noAutofit/>
              </a:bodyPr>
              <a:lstStyle/>
              <a:p>
                <a:pPr algn="ctr" defTabSz="1219215">
                  <a:spcBef>
                    <a:spcPts val="1600"/>
                  </a:spcBef>
                  <a:defRPr b="0" cap="none" sz="2100">
                    <a:latin typeface="+mn-lt"/>
                    <a:ea typeface="+mn-ea"/>
                    <a:cs typeface="+mn-cs"/>
                    <a:sym typeface="Calibri"/>
                  </a:defRPr>
                </a:pPr>
              </a:p>
            </p:txBody>
          </p:sp>
          <p:sp>
            <p:nvSpPr>
              <p:cNvPr id="1102" name="APP"/>
              <p:cNvSpPr txBox="1"/>
              <p:nvPr/>
            </p:nvSpPr>
            <p:spPr>
              <a:xfrm>
                <a:off x="357094" y="318912"/>
                <a:ext cx="1724212" cy="4089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1219215">
                  <a:spcBef>
                    <a:spcPts val="1600"/>
                  </a:spcBef>
                  <a:defRPr cap="none" sz="2100">
                    <a:latin typeface="+mn-lt"/>
                    <a:ea typeface="+mn-ea"/>
                    <a:cs typeface="+mn-cs"/>
                    <a:sym typeface="Calibri"/>
                  </a:defRPr>
                </a:lvl1pPr>
              </a:lstStyle>
              <a:p>
                <a:pPr/>
                <a:r>
                  <a:t>APP</a:t>
                </a:r>
              </a:p>
            </p:txBody>
          </p:sp>
        </p:grpSp>
        <p:grpSp>
          <p:nvGrpSpPr>
            <p:cNvPr id="1106" name="Oval 33"/>
            <p:cNvGrpSpPr/>
            <p:nvPr/>
          </p:nvGrpSpPr>
          <p:grpSpPr>
            <a:xfrm>
              <a:off x="13919200" y="1621952"/>
              <a:ext cx="2438400" cy="1046767"/>
              <a:chOff x="0" y="0"/>
              <a:chExt cx="2438400" cy="1046766"/>
            </a:xfrm>
          </p:grpSpPr>
          <p:sp>
            <p:nvSpPr>
              <p:cNvPr id="1104" name="Oval"/>
              <p:cNvSpPr/>
              <p:nvPr/>
            </p:nvSpPr>
            <p:spPr>
              <a:xfrm>
                <a:off x="0" y="-1"/>
                <a:ext cx="2438400" cy="1046768"/>
              </a:xfrm>
              <a:prstGeom prst="ellipse">
                <a:avLst/>
              </a:prstGeom>
              <a:solidFill>
                <a:srgbClr val="A49DF0"/>
              </a:solidFill>
              <a:ln w="12700" cap="flat">
                <a:noFill/>
                <a:miter lim="400000"/>
              </a:ln>
              <a:effectLst/>
            </p:spPr>
            <p:txBody>
              <a:bodyPr wrap="square" lIns="91436" tIns="91436" rIns="91436" bIns="91436" numCol="1" anchor="ctr">
                <a:noAutofit/>
              </a:bodyPr>
              <a:lstStyle/>
              <a:p>
                <a:pPr algn="ctr" defTabSz="1219215">
                  <a:spcBef>
                    <a:spcPts val="1600"/>
                  </a:spcBef>
                  <a:defRPr b="0" cap="none" sz="2100">
                    <a:latin typeface="+mn-lt"/>
                    <a:ea typeface="+mn-ea"/>
                    <a:cs typeface="+mn-cs"/>
                    <a:sym typeface="Calibri"/>
                  </a:defRPr>
                </a:pPr>
              </a:p>
            </p:txBody>
          </p:sp>
          <p:sp>
            <p:nvSpPr>
              <p:cNvPr id="1105" name="APP"/>
              <p:cNvSpPr txBox="1"/>
              <p:nvPr/>
            </p:nvSpPr>
            <p:spPr>
              <a:xfrm>
                <a:off x="357094" y="318912"/>
                <a:ext cx="1724212" cy="4089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1219215">
                  <a:spcBef>
                    <a:spcPts val="1600"/>
                  </a:spcBef>
                  <a:defRPr cap="none" sz="2100">
                    <a:latin typeface="+mn-lt"/>
                    <a:ea typeface="+mn-ea"/>
                    <a:cs typeface="+mn-cs"/>
                    <a:sym typeface="Calibri"/>
                  </a:defRPr>
                </a:lvl1pPr>
              </a:lstStyle>
              <a:p>
                <a:pPr/>
                <a:r>
                  <a:t>APP</a:t>
                </a:r>
              </a:p>
            </p:txBody>
          </p:sp>
        </p:grpSp>
        <p:grpSp>
          <p:nvGrpSpPr>
            <p:cNvPr id="1109" name="Rectangle 45"/>
            <p:cNvGrpSpPr/>
            <p:nvPr/>
          </p:nvGrpSpPr>
          <p:grpSpPr>
            <a:xfrm>
              <a:off x="1310788" y="2964046"/>
              <a:ext cx="1422401" cy="609596"/>
              <a:chOff x="0" y="0"/>
              <a:chExt cx="1422400" cy="609595"/>
            </a:xfrm>
          </p:grpSpPr>
          <p:sp>
            <p:nvSpPr>
              <p:cNvPr id="1107" name="Rectangle"/>
              <p:cNvSpPr/>
              <p:nvPr/>
            </p:nvSpPr>
            <p:spPr>
              <a:xfrm>
                <a:off x="0" y="-1"/>
                <a:ext cx="1422400" cy="609597"/>
              </a:xfrm>
              <a:prstGeom prst="rect">
                <a:avLst/>
              </a:prstGeom>
              <a:solidFill>
                <a:srgbClr val="685BE6"/>
              </a:solidFill>
              <a:ln w="12700" cap="flat">
                <a:noFill/>
                <a:miter lim="400000"/>
              </a:ln>
              <a:effectLst/>
            </p:spPr>
            <p:txBody>
              <a:bodyPr wrap="square" lIns="91436" tIns="91436" rIns="91436" bIns="91436" numCol="1" anchor="ctr">
                <a:noAutofit/>
              </a:bodyPr>
              <a:lstStyle/>
              <a:p>
                <a:pPr algn="ctr" defTabSz="2438430">
                  <a:spcBef>
                    <a:spcPts val="1600"/>
                  </a:spcBef>
                  <a:defRPr b="0" cap="none" sz="2600">
                    <a:latin typeface="+mn-lt"/>
                    <a:ea typeface="+mn-ea"/>
                    <a:cs typeface="+mn-cs"/>
                    <a:sym typeface="Calibri"/>
                  </a:defRPr>
                </a:pPr>
              </a:p>
            </p:txBody>
          </p:sp>
          <p:sp>
            <p:nvSpPr>
              <p:cNvPr id="1108" name="ETH0"/>
              <p:cNvSpPr txBox="1"/>
              <p:nvPr/>
            </p:nvSpPr>
            <p:spPr>
              <a:xfrm>
                <a:off x="0" y="68577"/>
                <a:ext cx="1422400" cy="4724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600">
                    <a:latin typeface="+mn-lt"/>
                    <a:ea typeface="+mn-ea"/>
                    <a:cs typeface="+mn-cs"/>
                    <a:sym typeface="Calibri"/>
                  </a:defRPr>
                </a:lvl1pPr>
              </a:lstStyle>
              <a:p>
                <a:pPr/>
                <a:r>
                  <a:t>ETH0</a:t>
                </a:r>
              </a:p>
            </p:txBody>
          </p:sp>
        </p:grpSp>
        <p:grpSp>
          <p:nvGrpSpPr>
            <p:cNvPr id="1112" name="Rectangle 56"/>
            <p:cNvGrpSpPr/>
            <p:nvPr/>
          </p:nvGrpSpPr>
          <p:grpSpPr>
            <a:xfrm>
              <a:off x="4370223" y="2964046"/>
              <a:ext cx="1422401" cy="609596"/>
              <a:chOff x="0" y="0"/>
              <a:chExt cx="1422400" cy="609595"/>
            </a:xfrm>
          </p:grpSpPr>
          <p:sp>
            <p:nvSpPr>
              <p:cNvPr id="1110" name="Rectangle"/>
              <p:cNvSpPr/>
              <p:nvPr/>
            </p:nvSpPr>
            <p:spPr>
              <a:xfrm>
                <a:off x="0" y="-1"/>
                <a:ext cx="1422400" cy="609597"/>
              </a:xfrm>
              <a:prstGeom prst="rect">
                <a:avLst/>
              </a:prstGeom>
              <a:solidFill>
                <a:srgbClr val="685BE6"/>
              </a:solidFill>
              <a:ln w="12700" cap="flat">
                <a:noFill/>
                <a:miter lim="400000"/>
              </a:ln>
              <a:effectLst/>
            </p:spPr>
            <p:txBody>
              <a:bodyPr wrap="square" lIns="91436" tIns="91436" rIns="91436" bIns="91436" numCol="1" anchor="ctr">
                <a:noAutofit/>
              </a:bodyPr>
              <a:lstStyle/>
              <a:p>
                <a:pPr algn="ctr" defTabSz="2438430">
                  <a:spcBef>
                    <a:spcPts val="1600"/>
                  </a:spcBef>
                  <a:defRPr b="0" cap="none" sz="2600">
                    <a:latin typeface="+mn-lt"/>
                    <a:ea typeface="+mn-ea"/>
                    <a:cs typeface="+mn-cs"/>
                    <a:sym typeface="Calibri"/>
                  </a:defRPr>
                </a:pPr>
              </a:p>
            </p:txBody>
          </p:sp>
          <p:sp>
            <p:nvSpPr>
              <p:cNvPr id="1111" name="ETH0"/>
              <p:cNvSpPr txBox="1"/>
              <p:nvPr/>
            </p:nvSpPr>
            <p:spPr>
              <a:xfrm>
                <a:off x="0" y="68577"/>
                <a:ext cx="1422400" cy="4724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600">
                    <a:latin typeface="+mn-lt"/>
                    <a:ea typeface="+mn-ea"/>
                    <a:cs typeface="+mn-cs"/>
                    <a:sym typeface="Calibri"/>
                  </a:defRPr>
                </a:lvl1pPr>
              </a:lstStyle>
              <a:p>
                <a:pPr/>
                <a:r>
                  <a:t>ETH0</a:t>
                </a:r>
              </a:p>
            </p:txBody>
          </p:sp>
        </p:grpSp>
        <p:grpSp>
          <p:nvGrpSpPr>
            <p:cNvPr id="1115" name="Rectangle 60"/>
            <p:cNvGrpSpPr/>
            <p:nvPr/>
          </p:nvGrpSpPr>
          <p:grpSpPr>
            <a:xfrm>
              <a:off x="6026588" y="2964046"/>
              <a:ext cx="1422401" cy="609596"/>
              <a:chOff x="0" y="0"/>
              <a:chExt cx="1422400" cy="609595"/>
            </a:xfrm>
          </p:grpSpPr>
          <p:sp>
            <p:nvSpPr>
              <p:cNvPr id="1113" name="Rectangle"/>
              <p:cNvSpPr/>
              <p:nvPr/>
            </p:nvSpPr>
            <p:spPr>
              <a:xfrm>
                <a:off x="0" y="-1"/>
                <a:ext cx="1422400" cy="609597"/>
              </a:xfrm>
              <a:prstGeom prst="rect">
                <a:avLst/>
              </a:prstGeom>
              <a:solidFill>
                <a:srgbClr val="336666"/>
              </a:solidFill>
              <a:ln w="12700" cap="flat">
                <a:noFill/>
                <a:miter lim="400000"/>
              </a:ln>
              <a:effectLst/>
            </p:spPr>
            <p:txBody>
              <a:bodyPr wrap="square" lIns="91436" tIns="91436" rIns="91436" bIns="91436" numCol="1" anchor="ctr">
                <a:noAutofit/>
              </a:bodyPr>
              <a:lstStyle/>
              <a:p>
                <a:pPr algn="ctr" defTabSz="2438430">
                  <a:spcBef>
                    <a:spcPts val="1600"/>
                  </a:spcBef>
                  <a:defRPr b="0" cap="none" sz="2600">
                    <a:latin typeface="+mn-lt"/>
                    <a:ea typeface="+mn-ea"/>
                    <a:cs typeface="+mn-cs"/>
                    <a:sym typeface="Calibri"/>
                  </a:defRPr>
                </a:pPr>
              </a:p>
            </p:txBody>
          </p:sp>
          <p:sp>
            <p:nvSpPr>
              <p:cNvPr id="1114" name="ETH1"/>
              <p:cNvSpPr txBox="1"/>
              <p:nvPr/>
            </p:nvSpPr>
            <p:spPr>
              <a:xfrm>
                <a:off x="0" y="68577"/>
                <a:ext cx="1422400" cy="4724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600">
                    <a:latin typeface="+mn-lt"/>
                    <a:ea typeface="+mn-ea"/>
                    <a:cs typeface="+mn-cs"/>
                    <a:sym typeface="Calibri"/>
                  </a:defRPr>
                </a:lvl1pPr>
              </a:lstStyle>
              <a:p>
                <a:pPr/>
                <a:r>
                  <a:t>ETH1</a:t>
                </a:r>
              </a:p>
            </p:txBody>
          </p:sp>
        </p:grpSp>
        <p:sp>
          <p:nvSpPr>
            <p:cNvPr id="1146" name="Elbow Connector 68"/>
            <p:cNvSpPr/>
            <p:nvPr/>
          </p:nvSpPr>
          <p:spPr>
            <a:xfrm>
              <a:off x="6737787" y="3573646"/>
              <a:ext cx="2" cy="12016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path>
              </a:pathLst>
            </a:custGeom>
            <a:noFill/>
            <a:ln w="50800" cap="flat">
              <a:solidFill>
                <a:schemeClr val="accent6"/>
              </a:solidFill>
              <a:prstDash val="solid"/>
              <a:round/>
            </a:ln>
            <a:effectLst/>
          </p:spPr>
          <p:txBody>
            <a:bodyPr/>
            <a:lstStyle/>
            <a:p>
              <a:pPr/>
            </a:p>
          </p:txBody>
        </p:sp>
        <p:grpSp>
          <p:nvGrpSpPr>
            <p:cNvPr id="1119" name="Rectangle 72"/>
            <p:cNvGrpSpPr/>
            <p:nvPr/>
          </p:nvGrpSpPr>
          <p:grpSpPr>
            <a:xfrm>
              <a:off x="13668063" y="2964046"/>
              <a:ext cx="1422401" cy="609596"/>
              <a:chOff x="0" y="0"/>
              <a:chExt cx="1422400" cy="609595"/>
            </a:xfrm>
          </p:grpSpPr>
          <p:sp>
            <p:nvSpPr>
              <p:cNvPr id="1117" name="Rectangle"/>
              <p:cNvSpPr/>
              <p:nvPr/>
            </p:nvSpPr>
            <p:spPr>
              <a:xfrm>
                <a:off x="0" y="-1"/>
                <a:ext cx="1422400" cy="609597"/>
              </a:xfrm>
              <a:prstGeom prst="rect">
                <a:avLst/>
              </a:prstGeom>
              <a:solidFill>
                <a:srgbClr val="685BE6"/>
              </a:solidFill>
              <a:ln w="12700" cap="flat">
                <a:noFill/>
                <a:miter lim="400000"/>
              </a:ln>
              <a:effectLst/>
            </p:spPr>
            <p:txBody>
              <a:bodyPr wrap="square" lIns="91436" tIns="91436" rIns="91436" bIns="91436" numCol="1" anchor="ctr">
                <a:noAutofit/>
              </a:bodyPr>
              <a:lstStyle/>
              <a:p>
                <a:pPr algn="ctr" defTabSz="2438430">
                  <a:spcBef>
                    <a:spcPts val="1600"/>
                  </a:spcBef>
                  <a:defRPr b="0" cap="none" sz="2600">
                    <a:latin typeface="+mn-lt"/>
                    <a:ea typeface="+mn-ea"/>
                    <a:cs typeface="+mn-cs"/>
                    <a:sym typeface="Calibri"/>
                  </a:defRPr>
                </a:pPr>
              </a:p>
            </p:txBody>
          </p:sp>
          <p:sp>
            <p:nvSpPr>
              <p:cNvPr id="1118" name="ETH0"/>
              <p:cNvSpPr txBox="1"/>
              <p:nvPr/>
            </p:nvSpPr>
            <p:spPr>
              <a:xfrm>
                <a:off x="0" y="68577"/>
                <a:ext cx="1422400" cy="4724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600">
                    <a:latin typeface="+mn-lt"/>
                    <a:ea typeface="+mn-ea"/>
                    <a:cs typeface="+mn-cs"/>
                    <a:sym typeface="Calibri"/>
                  </a:defRPr>
                </a:lvl1pPr>
              </a:lstStyle>
              <a:p>
                <a:pPr/>
                <a:r>
                  <a:t>ETH0</a:t>
                </a:r>
              </a:p>
            </p:txBody>
          </p:sp>
        </p:grpSp>
        <p:grpSp>
          <p:nvGrpSpPr>
            <p:cNvPr id="1122" name="Rectangle 73"/>
            <p:cNvGrpSpPr/>
            <p:nvPr/>
          </p:nvGrpSpPr>
          <p:grpSpPr>
            <a:xfrm>
              <a:off x="15257172" y="2964043"/>
              <a:ext cx="1422401" cy="609596"/>
              <a:chOff x="0" y="0"/>
              <a:chExt cx="1422400" cy="609595"/>
            </a:xfrm>
          </p:grpSpPr>
          <p:sp>
            <p:nvSpPr>
              <p:cNvPr id="1120" name="Rectangle"/>
              <p:cNvSpPr/>
              <p:nvPr/>
            </p:nvSpPr>
            <p:spPr>
              <a:xfrm>
                <a:off x="0" y="-1"/>
                <a:ext cx="1422400" cy="609597"/>
              </a:xfrm>
              <a:prstGeom prst="rect">
                <a:avLst/>
              </a:prstGeom>
              <a:solidFill>
                <a:srgbClr val="B80005"/>
              </a:solidFill>
              <a:ln w="12700" cap="flat">
                <a:noFill/>
                <a:miter lim="400000"/>
              </a:ln>
              <a:effectLst/>
            </p:spPr>
            <p:txBody>
              <a:bodyPr wrap="square" lIns="91436" tIns="91436" rIns="91436" bIns="91436" numCol="1" anchor="ctr">
                <a:noAutofit/>
              </a:bodyPr>
              <a:lstStyle/>
              <a:p>
                <a:pPr algn="ctr" defTabSz="2438430">
                  <a:spcBef>
                    <a:spcPts val="1600"/>
                  </a:spcBef>
                  <a:defRPr b="0" cap="none" sz="2600">
                    <a:latin typeface="+mn-lt"/>
                    <a:ea typeface="+mn-ea"/>
                    <a:cs typeface="+mn-cs"/>
                    <a:sym typeface="Calibri"/>
                  </a:defRPr>
                </a:pPr>
              </a:p>
            </p:txBody>
          </p:sp>
          <p:sp>
            <p:nvSpPr>
              <p:cNvPr id="1121" name="ETH1"/>
              <p:cNvSpPr txBox="1"/>
              <p:nvPr/>
            </p:nvSpPr>
            <p:spPr>
              <a:xfrm>
                <a:off x="0" y="68577"/>
                <a:ext cx="1422400" cy="4724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600">
                    <a:latin typeface="+mn-lt"/>
                    <a:ea typeface="+mn-ea"/>
                    <a:cs typeface="+mn-cs"/>
                    <a:sym typeface="Calibri"/>
                  </a:defRPr>
                </a:lvl1pPr>
              </a:lstStyle>
              <a:p>
                <a:pPr/>
                <a:r>
                  <a:t>ETH1</a:t>
                </a:r>
              </a:p>
            </p:txBody>
          </p:sp>
        </p:grpSp>
        <p:grpSp>
          <p:nvGrpSpPr>
            <p:cNvPr id="1125" name="Rectangle 74"/>
            <p:cNvGrpSpPr/>
            <p:nvPr/>
          </p:nvGrpSpPr>
          <p:grpSpPr>
            <a:xfrm>
              <a:off x="10566403" y="2964043"/>
              <a:ext cx="1422401" cy="609596"/>
              <a:chOff x="0" y="0"/>
              <a:chExt cx="1422400" cy="609595"/>
            </a:xfrm>
          </p:grpSpPr>
          <p:sp>
            <p:nvSpPr>
              <p:cNvPr id="1123" name="Rectangle"/>
              <p:cNvSpPr/>
              <p:nvPr/>
            </p:nvSpPr>
            <p:spPr>
              <a:xfrm>
                <a:off x="0" y="-1"/>
                <a:ext cx="1422400" cy="609597"/>
              </a:xfrm>
              <a:prstGeom prst="rect">
                <a:avLst/>
              </a:prstGeom>
              <a:solidFill>
                <a:srgbClr val="685BE6"/>
              </a:solidFill>
              <a:ln w="12700" cap="flat">
                <a:noFill/>
                <a:miter lim="400000"/>
              </a:ln>
              <a:effectLst/>
            </p:spPr>
            <p:txBody>
              <a:bodyPr wrap="square" lIns="91436" tIns="91436" rIns="91436" bIns="91436" numCol="1" anchor="ctr">
                <a:noAutofit/>
              </a:bodyPr>
              <a:lstStyle/>
              <a:p>
                <a:pPr algn="ctr" defTabSz="2438430">
                  <a:spcBef>
                    <a:spcPts val="1600"/>
                  </a:spcBef>
                  <a:defRPr b="0" cap="none" sz="2600">
                    <a:latin typeface="+mn-lt"/>
                    <a:ea typeface="+mn-ea"/>
                    <a:cs typeface="+mn-cs"/>
                    <a:sym typeface="Calibri"/>
                  </a:defRPr>
                </a:pPr>
              </a:p>
            </p:txBody>
          </p:sp>
          <p:sp>
            <p:nvSpPr>
              <p:cNvPr id="1124" name="ETH0"/>
              <p:cNvSpPr txBox="1"/>
              <p:nvPr/>
            </p:nvSpPr>
            <p:spPr>
              <a:xfrm>
                <a:off x="0" y="68577"/>
                <a:ext cx="1422400" cy="4724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600">
                    <a:latin typeface="+mn-lt"/>
                    <a:ea typeface="+mn-ea"/>
                    <a:cs typeface="+mn-cs"/>
                    <a:sym typeface="Calibri"/>
                  </a:defRPr>
                </a:lvl1pPr>
              </a:lstStyle>
              <a:p>
                <a:pPr/>
                <a:r>
                  <a:t>ETH0</a:t>
                </a:r>
              </a:p>
            </p:txBody>
          </p:sp>
        </p:grpSp>
        <p:grpSp>
          <p:nvGrpSpPr>
            <p:cNvPr id="1128" name="Rectangle 87"/>
            <p:cNvGrpSpPr/>
            <p:nvPr/>
          </p:nvGrpSpPr>
          <p:grpSpPr>
            <a:xfrm>
              <a:off x="665167" y="3945810"/>
              <a:ext cx="2701943" cy="523734"/>
              <a:chOff x="0" y="0"/>
              <a:chExt cx="2701941" cy="523733"/>
            </a:xfrm>
          </p:grpSpPr>
          <p:sp>
            <p:nvSpPr>
              <p:cNvPr id="1126" name="Rectangle"/>
              <p:cNvSpPr/>
              <p:nvPr/>
            </p:nvSpPr>
            <p:spPr>
              <a:xfrm>
                <a:off x="-1" y="-1"/>
                <a:ext cx="2701943" cy="523735"/>
              </a:xfrm>
              <a:prstGeom prst="rect">
                <a:avLst/>
              </a:prstGeom>
              <a:gradFill flip="none" rotWithShape="1">
                <a:gsLst>
                  <a:gs pos="0">
                    <a:srgbClr val="474747"/>
                  </a:gs>
                  <a:gs pos="50000">
                    <a:srgbClr val="000000"/>
                  </a:gs>
                  <a:gs pos="100000">
                    <a:srgbClr val="000000"/>
                  </a:gs>
                </a:gsLst>
                <a:lin ang="5400000" scaled="0"/>
              </a:gra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1219215">
                  <a:lnSpc>
                    <a:spcPct val="100000"/>
                  </a:lnSpc>
                  <a:spcBef>
                    <a:spcPts val="0"/>
                  </a:spcBef>
                  <a:defRPr b="0" cap="none" sz="2600">
                    <a:solidFill>
                      <a:srgbClr val="342071"/>
                    </a:solidFill>
                    <a:latin typeface="+mn-lt"/>
                    <a:ea typeface="+mn-ea"/>
                    <a:cs typeface="+mn-cs"/>
                    <a:sym typeface="Calibri"/>
                  </a:defRPr>
                </a:pPr>
              </a:p>
            </p:txBody>
          </p:sp>
          <p:sp>
            <p:nvSpPr>
              <p:cNvPr id="1127" name="Host Routing"/>
              <p:cNvSpPr txBox="1"/>
              <p:nvPr/>
            </p:nvSpPr>
            <p:spPr>
              <a:xfrm>
                <a:off x="-1" y="25646"/>
                <a:ext cx="2701943" cy="4724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1219215">
                  <a:lnSpc>
                    <a:spcPct val="100000"/>
                  </a:lnSpc>
                  <a:spcBef>
                    <a:spcPts val="0"/>
                  </a:spcBef>
                  <a:defRPr b="0" cap="none" sz="2600">
                    <a:latin typeface="+mn-lt"/>
                    <a:ea typeface="+mn-ea"/>
                    <a:cs typeface="+mn-cs"/>
                    <a:sym typeface="Calibri"/>
                  </a:defRPr>
                </a:lvl1pPr>
              </a:lstStyle>
              <a:p>
                <a:pPr/>
                <a:r>
                  <a:t>Host Routing</a:t>
                </a:r>
              </a:p>
            </p:txBody>
          </p:sp>
        </p:grpSp>
        <p:sp>
          <p:nvSpPr>
            <p:cNvPr id="1147" name="Elbow Connector 88"/>
            <p:cNvSpPr/>
            <p:nvPr/>
          </p:nvSpPr>
          <p:spPr>
            <a:xfrm>
              <a:off x="3366770" y="3267710"/>
              <a:ext cx="1003300" cy="9398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5468" y="0"/>
                  </a:lnTo>
                  <a:lnTo>
                    <a:pt x="5468" y="21600"/>
                  </a:lnTo>
                  <a:lnTo>
                    <a:pt x="0" y="21600"/>
                  </a:lnTo>
                </a:path>
              </a:pathLst>
            </a:custGeom>
            <a:noFill/>
            <a:ln w="50800" cap="flat">
              <a:solidFill>
                <a:srgbClr val="685BE6"/>
              </a:solidFill>
              <a:prstDash val="solid"/>
              <a:round/>
            </a:ln>
            <a:effectLst/>
          </p:spPr>
          <p:txBody>
            <a:bodyPr/>
            <a:lstStyle/>
            <a:p>
              <a:pPr/>
            </a:p>
          </p:txBody>
        </p:sp>
        <p:sp>
          <p:nvSpPr>
            <p:cNvPr id="1148" name="Elbow Connector 95"/>
            <p:cNvSpPr/>
            <p:nvPr/>
          </p:nvSpPr>
          <p:spPr>
            <a:xfrm>
              <a:off x="2017859" y="4469685"/>
              <a:ext cx="2120" cy="3225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0"/>
                  </a:lnTo>
                </a:path>
              </a:pathLst>
            </a:custGeom>
            <a:noFill/>
            <a:ln w="50800" cap="flat">
              <a:solidFill>
                <a:srgbClr val="685BE6"/>
              </a:solidFill>
              <a:prstDash val="solid"/>
              <a:round/>
            </a:ln>
            <a:effectLst/>
          </p:spPr>
          <p:txBody>
            <a:bodyPr/>
            <a:lstStyle/>
            <a:p>
              <a:pPr/>
            </a:p>
          </p:txBody>
        </p:sp>
        <p:grpSp>
          <p:nvGrpSpPr>
            <p:cNvPr id="1133" name="Rectangle 98"/>
            <p:cNvGrpSpPr/>
            <p:nvPr/>
          </p:nvGrpSpPr>
          <p:grpSpPr>
            <a:xfrm>
              <a:off x="9931400" y="3912610"/>
              <a:ext cx="2692400" cy="523734"/>
              <a:chOff x="0" y="0"/>
              <a:chExt cx="2692400" cy="523733"/>
            </a:xfrm>
          </p:grpSpPr>
          <p:sp>
            <p:nvSpPr>
              <p:cNvPr id="1131" name="Rectangle"/>
              <p:cNvSpPr/>
              <p:nvPr/>
            </p:nvSpPr>
            <p:spPr>
              <a:xfrm>
                <a:off x="0" y="-1"/>
                <a:ext cx="2692400" cy="523735"/>
              </a:xfrm>
              <a:prstGeom prst="rect">
                <a:avLst/>
              </a:prstGeom>
              <a:gradFill flip="none" rotWithShape="1">
                <a:gsLst>
                  <a:gs pos="0">
                    <a:srgbClr val="474747"/>
                  </a:gs>
                  <a:gs pos="50000">
                    <a:srgbClr val="000000"/>
                  </a:gs>
                  <a:gs pos="100000">
                    <a:srgbClr val="000000"/>
                  </a:gs>
                </a:gsLst>
                <a:lin ang="5400000" scaled="0"/>
              </a:gra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1219215">
                  <a:lnSpc>
                    <a:spcPct val="100000"/>
                  </a:lnSpc>
                  <a:spcBef>
                    <a:spcPts val="0"/>
                  </a:spcBef>
                  <a:defRPr b="0" cap="none" sz="2600">
                    <a:solidFill>
                      <a:srgbClr val="342071"/>
                    </a:solidFill>
                    <a:latin typeface="+mn-lt"/>
                    <a:ea typeface="+mn-ea"/>
                    <a:cs typeface="+mn-cs"/>
                    <a:sym typeface="Calibri"/>
                  </a:defRPr>
                </a:pPr>
              </a:p>
            </p:txBody>
          </p:sp>
          <p:sp>
            <p:nvSpPr>
              <p:cNvPr id="1132" name="Host Routing"/>
              <p:cNvSpPr txBox="1"/>
              <p:nvPr/>
            </p:nvSpPr>
            <p:spPr>
              <a:xfrm>
                <a:off x="0" y="25646"/>
                <a:ext cx="2692400" cy="4724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1219215">
                  <a:lnSpc>
                    <a:spcPct val="100000"/>
                  </a:lnSpc>
                  <a:spcBef>
                    <a:spcPts val="0"/>
                  </a:spcBef>
                  <a:defRPr b="0" cap="none" sz="2600">
                    <a:latin typeface="+mn-lt"/>
                    <a:ea typeface="+mn-ea"/>
                    <a:cs typeface="+mn-cs"/>
                    <a:sym typeface="Calibri"/>
                  </a:defRPr>
                </a:lvl1pPr>
              </a:lstStyle>
              <a:p>
                <a:pPr/>
                <a:r>
                  <a:t>Host Routing</a:t>
                </a:r>
              </a:p>
            </p:txBody>
          </p:sp>
        </p:grpSp>
        <p:sp>
          <p:nvSpPr>
            <p:cNvPr id="1149" name="Elbow Connector 99"/>
            <p:cNvSpPr/>
            <p:nvPr/>
          </p:nvSpPr>
          <p:spPr>
            <a:xfrm>
              <a:off x="11277600" y="3267710"/>
              <a:ext cx="2390140" cy="14224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4014" y="0"/>
                  </a:lnTo>
                  <a:lnTo>
                    <a:pt x="14014" y="21600"/>
                  </a:lnTo>
                  <a:lnTo>
                    <a:pt x="0" y="21600"/>
                  </a:lnTo>
                  <a:lnTo>
                    <a:pt x="0" y="17743"/>
                  </a:lnTo>
                </a:path>
              </a:pathLst>
            </a:custGeom>
            <a:noFill/>
            <a:ln w="50800" cap="flat">
              <a:solidFill>
                <a:srgbClr val="685BE6"/>
              </a:solidFill>
              <a:prstDash val="solid"/>
              <a:round/>
            </a:ln>
            <a:effectLst/>
          </p:spPr>
          <p:txBody>
            <a:bodyPr/>
            <a:lstStyle/>
            <a:p>
              <a:pPr/>
            </a:p>
          </p:txBody>
        </p:sp>
        <p:sp>
          <p:nvSpPr>
            <p:cNvPr id="1150" name="Elbow Connector 100"/>
            <p:cNvSpPr/>
            <p:nvPr/>
          </p:nvSpPr>
          <p:spPr>
            <a:xfrm>
              <a:off x="11277600" y="3267709"/>
              <a:ext cx="965200" cy="6438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916" y="0"/>
                  </a:moveTo>
                  <a:lnTo>
                    <a:pt x="21600" y="0"/>
                  </a:lnTo>
                  <a:lnTo>
                    <a:pt x="21600" y="13079"/>
                  </a:lnTo>
                  <a:lnTo>
                    <a:pt x="0" y="13079"/>
                  </a:lnTo>
                  <a:lnTo>
                    <a:pt x="0" y="21600"/>
                  </a:lnTo>
                </a:path>
              </a:pathLst>
            </a:custGeom>
            <a:noFill/>
            <a:ln w="50800" cap="flat">
              <a:solidFill>
                <a:srgbClr val="685BE6"/>
              </a:solidFill>
              <a:prstDash val="solid"/>
              <a:round/>
            </a:ln>
            <a:effectLst/>
          </p:spPr>
          <p:txBody>
            <a:bodyPr/>
            <a:lstStyle/>
            <a:p>
              <a:pPr/>
            </a:p>
          </p:txBody>
        </p:sp>
        <p:sp>
          <p:nvSpPr>
            <p:cNvPr id="1151" name="Elbow Connector 101"/>
            <p:cNvSpPr/>
            <p:nvPr/>
          </p:nvSpPr>
          <p:spPr>
            <a:xfrm>
              <a:off x="11277600" y="4436485"/>
              <a:ext cx="0" cy="338832"/>
            </a:xfrm>
            <a:custGeom>
              <a:avLst/>
              <a:gdLst/>
              <a:ahLst/>
              <a:cxnLst>
                <a:cxn ang="0">
                  <a:pos x="wd2" y="hd2"/>
                </a:cxn>
                <a:cxn ang="5400000">
                  <a:pos x="wd2" y="hd2"/>
                </a:cxn>
                <a:cxn ang="10800000">
                  <a:pos x="wd2" y="hd2"/>
                </a:cxn>
                <a:cxn ang="16200000">
                  <a:pos x="wd2" y="hd2"/>
                </a:cxn>
              </a:cxnLst>
              <a:rect l="0" t="0" r="r" b="b"/>
              <a:pathLst>
                <a:path w="0" h="21600" fill="norm" stroke="1" extrusionOk="0">
                  <a:moveTo>
                    <a:pt x="0" y="21600"/>
                  </a:moveTo>
                  <a:cubicBezTo>
                    <a:pt x="0" y="14400"/>
                    <a:pt x="0" y="7200"/>
                    <a:pt x="0" y="0"/>
                  </a:cubicBezTo>
                </a:path>
              </a:pathLst>
            </a:custGeom>
            <a:noFill/>
            <a:ln w="38100" cap="flat">
              <a:solidFill>
                <a:srgbClr val="685BE6"/>
              </a:solidFill>
              <a:prstDash val="solid"/>
              <a:round/>
            </a:ln>
            <a:effectLst/>
          </p:spPr>
          <p:txBody>
            <a:bodyPr/>
            <a:lstStyle/>
            <a:p>
              <a:pPr/>
            </a:p>
          </p:txBody>
        </p:sp>
        <p:sp>
          <p:nvSpPr>
            <p:cNvPr id="1137" name="Elbow Connector 115"/>
            <p:cNvSpPr/>
            <p:nvPr/>
          </p:nvSpPr>
          <p:spPr>
            <a:xfrm rot="16200000">
              <a:off x="13598283" y="-1475578"/>
              <a:ext cx="64429" cy="137854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99" y="0"/>
                  </a:moveTo>
                  <a:lnTo>
                    <a:pt x="0" y="0"/>
                  </a:lnTo>
                  <a:lnTo>
                    <a:pt x="0" y="21600"/>
                  </a:lnTo>
                  <a:lnTo>
                    <a:pt x="21600" y="21600"/>
                  </a:lnTo>
                </a:path>
              </a:pathLst>
            </a:custGeom>
            <a:noFill/>
            <a:ln w="50800" cap="flat">
              <a:solidFill>
                <a:schemeClr val="accent6"/>
              </a:solidFill>
              <a:prstDash val="solid"/>
              <a:round/>
            </a:ln>
            <a:effectLst/>
          </p:spPr>
          <p:txBody>
            <a:bodyPr wrap="square" lIns="91436" tIns="91436" rIns="91436" bIns="91436" numCol="1" anchor="ctr">
              <a:noAutofit/>
            </a:bodyPr>
            <a:lstStyle/>
            <a:p>
              <a:pPr>
                <a:defRPr>
                  <a:solidFill>
                    <a:srgbClr val="000000"/>
                  </a:solidFill>
                  <a:latin typeface="+mn-lt"/>
                  <a:ea typeface="+mn-ea"/>
                  <a:cs typeface="+mn-cs"/>
                  <a:sym typeface="Calibri"/>
                </a:defRPr>
              </a:pPr>
            </a:p>
          </p:txBody>
        </p:sp>
        <p:sp>
          <p:nvSpPr>
            <p:cNvPr id="1138" name="Elbow Connector 68"/>
            <p:cNvSpPr/>
            <p:nvPr/>
          </p:nvSpPr>
          <p:spPr>
            <a:xfrm>
              <a:off x="15968375" y="3573640"/>
              <a:ext cx="2862" cy="1179316"/>
            </a:xfrm>
            <a:prstGeom prst="line">
              <a:avLst/>
            </a:prstGeom>
            <a:noFill/>
            <a:ln w="50800" cap="flat">
              <a:solidFill>
                <a:srgbClr val="B80005"/>
              </a:solidFill>
              <a:prstDash val="solid"/>
              <a:round/>
            </a:ln>
            <a:effectLst/>
          </p:spPr>
          <p:txBody>
            <a:bodyPr wrap="square" lIns="45718" tIns="45718" rIns="45718" bIns="45718" numCol="1" anchor="t">
              <a:noAutofit/>
            </a:bodyPr>
            <a:lstStyle/>
            <a:p>
              <a:pPr>
                <a:defRPr>
                  <a:latin typeface="+mn-lt"/>
                  <a:ea typeface="+mn-ea"/>
                  <a:cs typeface="+mn-cs"/>
                  <a:sym typeface="Calibri"/>
                </a:defRPr>
              </a:pPr>
            </a:p>
          </p:txBody>
        </p:sp>
        <p:grpSp>
          <p:nvGrpSpPr>
            <p:cNvPr id="1141" name="Rectangle 43"/>
            <p:cNvGrpSpPr/>
            <p:nvPr/>
          </p:nvGrpSpPr>
          <p:grpSpPr>
            <a:xfrm>
              <a:off x="15260034" y="4752953"/>
              <a:ext cx="1422401" cy="609596"/>
              <a:chOff x="0" y="0"/>
              <a:chExt cx="1422400" cy="609595"/>
            </a:xfrm>
          </p:grpSpPr>
          <p:sp>
            <p:nvSpPr>
              <p:cNvPr id="1139" name="Rectangle"/>
              <p:cNvSpPr/>
              <p:nvPr/>
            </p:nvSpPr>
            <p:spPr>
              <a:xfrm>
                <a:off x="0" y="-1"/>
                <a:ext cx="1422400" cy="609597"/>
              </a:xfrm>
              <a:prstGeom prst="rect">
                <a:avLst/>
              </a:prstGeom>
              <a:solidFill>
                <a:srgbClr val="B80005"/>
              </a:solidFill>
              <a:ln w="12700" cap="flat">
                <a:noFill/>
                <a:miter lim="400000"/>
              </a:ln>
              <a:effectLst/>
            </p:spPr>
            <p:txBody>
              <a:bodyPr wrap="square" lIns="91436" tIns="91436" rIns="91436" bIns="91436" numCol="1" anchor="ctr">
                <a:noAutofit/>
              </a:bodyPr>
              <a:lstStyle/>
              <a:p>
                <a:pPr algn="ctr" defTabSz="2438430">
                  <a:spcBef>
                    <a:spcPts val="1600"/>
                  </a:spcBef>
                  <a:defRPr b="0" cap="none" sz="2600">
                    <a:latin typeface="+mn-lt"/>
                    <a:ea typeface="+mn-ea"/>
                    <a:cs typeface="+mn-cs"/>
                    <a:sym typeface="Calibri"/>
                  </a:defRPr>
                </a:pPr>
              </a:p>
            </p:txBody>
          </p:sp>
          <p:sp>
            <p:nvSpPr>
              <p:cNvPr id="1140" name="VF1"/>
              <p:cNvSpPr txBox="1"/>
              <p:nvPr/>
            </p:nvSpPr>
            <p:spPr>
              <a:xfrm>
                <a:off x="0" y="68577"/>
                <a:ext cx="1422400" cy="4724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600">
                    <a:latin typeface="+mn-lt"/>
                    <a:ea typeface="+mn-ea"/>
                    <a:cs typeface="+mn-cs"/>
                    <a:sym typeface="Calibri"/>
                  </a:defRPr>
                </a:lvl1pPr>
              </a:lstStyle>
              <a:p>
                <a:pPr/>
                <a:r>
                  <a:t>VF1</a:t>
                </a:r>
              </a:p>
            </p:txBody>
          </p:sp>
        </p:grpSp>
        <p:sp>
          <p:nvSpPr>
            <p:cNvPr id="1142" name="Line"/>
            <p:cNvSpPr/>
            <p:nvPr/>
          </p:nvSpPr>
          <p:spPr>
            <a:xfrm flipV="1">
              <a:off x="2023533" y="3552916"/>
              <a:ext cx="1" cy="397225"/>
            </a:xfrm>
            <a:prstGeom prst="line">
              <a:avLst/>
            </a:prstGeom>
            <a:noFill/>
            <a:ln w="50800" cap="flat">
              <a:solidFill>
                <a:srgbClr val="685BE6"/>
              </a:solidFill>
              <a:prstDash val="solid"/>
              <a:round/>
            </a:ln>
            <a:effectLst/>
          </p:spPr>
          <p:txBody>
            <a:bodyPr wrap="square" lIns="91437" tIns="91437" rIns="91437" bIns="91437" numCol="1" anchor="t">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gr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3" name="Title 1"/>
          <p:cNvSpPr txBox="1"/>
          <p:nvPr>
            <p:ph type="title"/>
          </p:nvPr>
        </p:nvSpPr>
        <p:spPr>
          <a:prstGeom prst="rect">
            <a:avLst/>
          </a:prstGeom>
        </p:spPr>
        <p:txBody>
          <a:bodyPr/>
          <a:lstStyle/>
          <a:p>
            <a:pPr/>
            <a:r>
              <a:t>Additional Capabilities </a:t>
            </a:r>
          </a:p>
        </p:txBody>
      </p:sp>
      <p:sp>
        <p:nvSpPr>
          <p:cNvPr id="1154" name="Content Placeholder 3"/>
          <p:cNvSpPr txBox="1"/>
          <p:nvPr>
            <p:ph type="body" idx="1"/>
          </p:nvPr>
        </p:nvSpPr>
        <p:spPr>
          <a:prstGeom prst="rect">
            <a:avLst/>
          </a:prstGeom>
        </p:spPr>
        <p:txBody>
          <a:bodyPr lIns="45719" tIns="45719" rIns="45719" bIns="45719"/>
          <a:lstStyle/>
          <a:p>
            <a:pPr marL="517591" indent="-517591"/>
            <a:r>
              <a:t>Local replicated docker image registry </a:t>
            </a:r>
          </a:p>
          <a:p>
            <a:pPr marL="517591" indent="-517591"/>
            <a:r>
              <a:t>Integration with openstack keystone </a:t>
            </a:r>
          </a:p>
          <a:p>
            <a:pPr lvl="1" marL="914406" indent="-457206">
              <a:spcBef>
                <a:spcPts val="1000"/>
              </a:spcBef>
              <a:buClr>
                <a:srgbClr val="7354CF"/>
              </a:buClr>
              <a:defRPr sz="4800"/>
            </a:pPr>
            <a:r>
              <a:t>Local docker image registry authentication </a:t>
            </a:r>
          </a:p>
          <a:p>
            <a:pPr lvl="1" marL="914406" indent="-457206">
              <a:spcBef>
                <a:spcPts val="1000"/>
              </a:spcBef>
              <a:buClr>
                <a:srgbClr val="7354CF"/>
              </a:buClr>
              <a:defRPr sz="4800"/>
            </a:pPr>
            <a:r>
              <a:t>Authentication/authorization of k8s API </a:t>
            </a:r>
          </a:p>
          <a:p>
            <a:pPr marL="517591" indent="-517591"/>
            <a:r>
              <a:t>Huge Page support</a:t>
            </a:r>
          </a:p>
          <a:p>
            <a:pPr lvl="1" marL="914406" indent="-457206">
              <a:spcBef>
                <a:spcPts val="1000"/>
              </a:spcBef>
              <a:buClr>
                <a:srgbClr val="7354CF"/>
              </a:buClr>
              <a:defRPr sz="4800"/>
            </a:pPr>
            <a:r>
              <a:t>Enables pods to allocate and consume huge pages from pre-allocated host pool </a:t>
            </a:r>
          </a:p>
          <a:p>
            <a:pPr marL="517591" indent="-517591"/>
            <a:r>
              <a:t>Kubernetes CPU manager static policy </a:t>
            </a:r>
          </a:p>
          <a:p>
            <a:pPr lvl="1" marL="914406" indent="-457206">
              <a:spcBef>
                <a:spcPts val="1000"/>
              </a:spcBef>
              <a:buClr>
                <a:srgbClr val="7354CF"/>
              </a:buClr>
              <a:defRPr sz="4800"/>
            </a:pPr>
            <a:r>
              <a:t>Enables applications to reserve exclusive CPUs in their pod spec </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6" name="Title 1"/>
          <p:cNvSpPr txBox="1"/>
          <p:nvPr>
            <p:ph type="title"/>
          </p:nvPr>
        </p:nvSpPr>
        <p:spPr>
          <a:prstGeom prst="rect">
            <a:avLst/>
          </a:prstGeom>
        </p:spPr>
        <p:txBody>
          <a:bodyPr/>
          <a:lstStyle/>
          <a:p>
            <a:pPr/>
            <a:r>
              <a:t>Application Management</a:t>
            </a:r>
          </a:p>
        </p:txBody>
      </p:sp>
      <p:sp>
        <p:nvSpPr>
          <p:cNvPr id="1157" name="Content Placeholder 2"/>
          <p:cNvSpPr txBox="1"/>
          <p:nvPr>
            <p:ph type="body" sz="half" idx="1"/>
          </p:nvPr>
        </p:nvSpPr>
        <p:spPr>
          <a:xfrm>
            <a:off x="1676400" y="3651250"/>
            <a:ext cx="11342005" cy="8702676"/>
          </a:xfrm>
          <a:prstGeom prst="rect">
            <a:avLst/>
          </a:prstGeom>
        </p:spPr>
        <p:txBody>
          <a:bodyPr lIns="45719" tIns="45719" rIns="45719" bIns="45719"/>
          <a:lstStyle/>
          <a:p>
            <a:pPr marL="457206" indent="-457206">
              <a:lnSpc>
                <a:spcPct val="81000"/>
              </a:lnSpc>
              <a:defRPr sz="3700"/>
            </a:pPr>
            <a:r>
              <a:t>Helm</a:t>
            </a:r>
          </a:p>
          <a:p>
            <a:pPr lvl="1" marL="914406" indent="-457206">
              <a:lnSpc>
                <a:spcPct val="81000"/>
              </a:lnSpc>
              <a:spcBef>
                <a:spcPts val="1000"/>
              </a:spcBef>
              <a:defRPr sz="3200"/>
            </a:pPr>
            <a:r>
              <a:t>Helm Charts help you define, install, and upgrade even the most complex Kubernetes application.</a:t>
            </a:r>
            <a:endParaRPr sz="4800"/>
          </a:p>
          <a:p>
            <a:pPr lvl="1" marL="914406" indent="-457206">
              <a:lnSpc>
                <a:spcPct val="81000"/>
              </a:lnSpc>
              <a:spcBef>
                <a:spcPts val="1000"/>
              </a:spcBef>
              <a:defRPr sz="3200"/>
            </a:pPr>
            <a:r>
              <a:t>Template based approach to Kubernetes configuration</a:t>
            </a:r>
            <a:endParaRPr sz="4800"/>
          </a:p>
          <a:p>
            <a:pPr lvl="1" marL="914406" indent="-457206">
              <a:lnSpc>
                <a:spcPct val="81000"/>
              </a:lnSpc>
              <a:spcBef>
                <a:spcPts val="1000"/>
              </a:spcBef>
              <a:defRPr sz="3200"/>
            </a:pPr>
            <a:r>
              <a:t>System and User overrides combined to provide final deployment configuration</a:t>
            </a:r>
            <a:endParaRPr sz="4800"/>
          </a:p>
          <a:p>
            <a:pPr marL="457206" indent="-457206">
              <a:lnSpc>
                <a:spcPct val="81000"/>
              </a:lnSpc>
              <a:defRPr sz="3700"/>
            </a:pPr>
            <a:r>
              <a:t>Armada</a:t>
            </a:r>
          </a:p>
          <a:p>
            <a:pPr lvl="1" marL="914406" indent="-457206">
              <a:lnSpc>
                <a:spcPct val="81000"/>
              </a:lnSpc>
              <a:spcBef>
                <a:spcPts val="1000"/>
              </a:spcBef>
              <a:buClr>
                <a:srgbClr val="330072">
                  <a:alpha val="50371"/>
                </a:srgbClr>
              </a:buClr>
              <a:defRPr sz="3200"/>
            </a:pPr>
            <a:r>
              <a:t>Manages the dependencies between multiple Helm Charts and expression of those relationship</a:t>
            </a:r>
            <a:endParaRPr sz="4800"/>
          </a:p>
          <a:p>
            <a:pPr lvl="1" marL="914406" indent="-457206">
              <a:lnSpc>
                <a:spcPct val="81000"/>
              </a:lnSpc>
              <a:spcBef>
                <a:spcPts val="1000"/>
              </a:spcBef>
              <a:defRPr sz="3200"/>
            </a:pPr>
            <a:r>
              <a:t>Static and default configuration attributes</a:t>
            </a:r>
            <a:endParaRPr sz="4800"/>
          </a:p>
          <a:p>
            <a:pPr marL="457206" indent="-457206">
              <a:lnSpc>
                <a:spcPct val="81000"/>
              </a:lnSpc>
              <a:defRPr sz="3700"/>
            </a:pPr>
            <a:r>
              <a:t>Application</a:t>
            </a:r>
          </a:p>
          <a:p>
            <a:pPr lvl="1" marL="914406" indent="-457206">
              <a:lnSpc>
                <a:spcPct val="81000"/>
              </a:lnSpc>
              <a:spcBef>
                <a:spcPts val="1000"/>
              </a:spcBef>
              <a:buClr>
                <a:srgbClr val="330072">
                  <a:alpha val="49785"/>
                </a:srgbClr>
              </a:buClr>
              <a:defRPr sz="3200"/>
            </a:pPr>
            <a:r>
              <a:t>Curated software bundle of Armada manifest and Helm Charts</a:t>
            </a:r>
            <a:endParaRPr sz="4800"/>
          </a:p>
          <a:p>
            <a:pPr lvl="1" marL="914406" indent="-457206">
              <a:lnSpc>
                <a:spcPct val="81000"/>
              </a:lnSpc>
              <a:spcBef>
                <a:spcPts val="1000"/>
              </a:spcBef>
              <a:defRPr sz="3200"/>
            </a:pPr>
            <a:r>
              <a:t>Application lifecycle coordinated by Configuration Management</a:t>
            </a:r>
            <a:endParaRPr sz="4800"/>
          </a:p>
          <a:p>
            <a:pPr lvl="1" marL="914406" indent="-457206">
              <a:lnSpc>
                <a:spcPct val="81000"/>
              </a:lnSpc>
              <a:spcBef>
                <a:spcPts val="1000"/>
              </a:spcBef>
              <a:defRPr sz="3200"/>
            </a:pPr>
            <a:r>
              <a:t>User uploads, applies / removes application with single command operations</a:t>
            </a:r>
          </a:p>
        </p:txBody>
      </p:sp>
      <p:grpSp>
        <p:nvGrpSpPr>
          <p:cNvPr id="1223" name="Group"/>
          <p:cNvGrpSpPr/>
          <p:nvPr/>
        </p:nvGrpSpPr>
        <p:grpSpPr>
          <a:xfrm>
            <a:off x="13037467" y="4576298"/>
            <a:ext cx="10944001" cy="6852579"/>
            <a:chOff x="0" y="0"/>
            <a:chExt cx="10944000" cy="6852577"/>
          </a:xfrm>
        </p:grpSpPr>
        <p:grpSp>
          <p:nvGrpSpPr>
            <p:cNvPr id="1160" name="Rectangle 10"/>
            <p:cNvGrpSpPr/>
            <p:nvPr/>
          </p:nvGrpSpPr>
          <p:grpSpPr>
            <a:xfrm>
              <a:off x="0" y="-1"/>
              <a:ext cx="10944001" cy="6852579"/>
              <a:chOff x="0" y="0"/>
              <a:chExt cx="10944000" cy="6852577"/>
            </a:xfrm>
          </p:grpSpPr>
          <p:sp>
            <p:nvSpPr>
              <p:cNvPr id="1158" name="Rectangle"/>
              <p:cNvSpPr/>
              <p:nvPr/>
            </p:nvSpPr>
            <p:spPr>
              <a:xfrm>
                <a:off x="-1" y="0"/>
                <a:ext cx="10944002" cy="6852578"/>
              </a:xfrm>
              <a:prstGeom prst="rect">
                <a:avLst/>
              </a:prstGeom>
              <a:solidFill>
                <a:srgbClr val="00B0F0"/>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1219215">
                  <a:lnSpc>
                    <a:spcPct val="100000"/>
                  </a:lnSpc>
                  <a:spcBef>
                    <a:spcPts val="0"/>
                  </a:spcBef>
                  <a:defRPr>
                    <a:latin typeface="+mn-lt"/>
                    <a:ea typeface="+mn-ea"/>
                    <a:cs typeface="+mn-cs"/>
                    <a:sym typeface="Calibri"/>
                  </a:defRPr>
                </a:pPr>
              </a:p>
            </p:txBody>
          </p:sp>
          <p:sp>
            <p:nvSpPr>
              <p:cNvPr id="1159" name="Controller Node"/>
              <p:cNvSpPr txBox="1"/>
              <p:nvPr/>
            </p:nvSpPr>
            <p:spPr>
              <a:xfrm>
                <a:off x="-1" y="0"/>
                <a:ext cx="10944002" cy="5613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defTabSz="1219215">
                  <a:lnSpc>
                    <a:spcPct val="100000"/>
                  </a:lnSpc>
                  <a:spcBef>
                    <a:spcPts val="0"/>
                  </a:spcBef>
                  <a:defRPr b="0" cap="none" sz="3200">
                    <a:latin typeface="+mn-lt"/>
                    <a:ea typeface="+mn-ea"/>
                    <a:cs typeface="+mn-cs"/>
                    <a:sym typeface="Calibri"/>
                  </a:defRPr>
                </a:lvl1pPr>
              </a:lstStyle>
              <a:p>
                <a:pPr/>
                <a:r>
                  <a:t>Controller Node</a:t>
                </a:r>
              </a:p>
            </p:txBody>
          </p:sp>
        </p:grpSp>
        <p:grpSp>
          <p:nvGrpSpPr>
            <p:cNvPr id="1163" name="Line"/>
            <p:cNvGrpSpPr/>
            <p:nvPr/>
          </p:nvGrpSpPr>
          <p:grpSpPr>
            <a:xfrm>
              <a:off x="5198643" y="1087497"/>
              <a:ext cx="1459198" cy="1505401"/>
              <a:chOff x="0" y="0"/>
              <a:chExt cx="1459196" cy="1505399"/>
            </a:xfrm>
          </p:grpSpPr>
          <p:sp>
            <p:nvSpPr>
              <p:cNvPr id="1161" name="Line"/>
              <p:cNvSpPr/>
              <p:nvPr/>
            </p:nvSpPr>
            <p:spPr>
              <a:xfrm>
                <a:off x="0" y="-1"/>
                <a:ext cx="1459197" cy="150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980" y="21600"/>
                    </a:moveTo>
                    <a:lnTo>
                      <a:pt x="18700" y="18811"/>
                    </a:lnTo>
                    <a:lnTo>
                      <a:pt x="21146" y="18506"/>
                    </a:lnTo>
                    <a:lnTo>
                      <a:pt x="17980" y="21600"/>
                    </a:lnTo>
                    <a:lnTo>
                      <a:pt x="0" y="21600"/>
                    </a:lnTo>
                    <a:lnTo>
                      <a:pt x="0" y="0"/>
                    </a:lnTo>
                    <a:lnTo>
                      <a:pt x="21576" y="0"/>
                    </a:lnTo>
                    <a:lnTo>
                      <a:pt x="21600" y="18280"/>
                    </a:lnTo>
                  </a:path>
                </a:pathLst>
              </a:custGeom>
              <a:solidFill>
                <a:srgbClr val="310072"/>
              </a:solidFill>
              <a:ln w="9525" cap="flat">
                <a:solidFill>
                  <a:srgbClr val="FFFFFF"/>
                </a:solidFill>
                <a:prstDash val="solid"/>
                <a:roun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1828823">
                  <a:lnSpc>
                    <a:spcPct val="100000"/>
                  </a:lnSpc>
                  <a:spcBef>
                    <a:spcPts val="0"/>
                  </a:spcBef>
                  <a:defRPr b="0" cap="none" sz="2100">
                    <a:latin typeface="Calibri Light"/>
                    <a:ea typeface="Calibri Light"/>
                    <a:cs typeface="Calibri Light"/>
                    <a:sym typeface="Calibri Light"/>
                  </a:defRPr>
                </a:pPr>
              </a:p>
            </p:txBody>
          </p:sp>
          <p:sp>
            <p:nvSpPr>
              <p:cNvPr id="1162" name="Armada Manifest"/>
              <p:cNvSpPr txBox="1"/>
              <p:nvPr/>
            </p:nvSpPr>
            <p:spPr>
              <a:xfrm>
                <a:off x="0" y="343762"/>
                <a:ext cx="1459197" cy="817875"/>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6" tIns="91436" rIns="91436" bIns="91436" numCol="1" anchor="ctr">
                <a:spAutoFit/>
              </a:bodyPr>
              <a:lstStyle>
                <a:lvl1pPr algn="ctr" defTabSz="1828823">
                  <a:lnSpc>
                    <a:spcPct val="100000"/>
                  </a:lnSpc>
                  <a:spcBef>
                    <a:spcPts val="0"/>
                  </a:spcBef>
                  <a:defRPr cap="none" sz="2100">
                    <a:latin typeface="Calibri Light"/>
                    <a:ea typeface="Calibri Light"/>
                    <a:cs typeface="Calibri Light"/>
                    <a:sym typeface="Calibri Light"/>
                  </a:defRPr>
                </a:lvl1pPr>
              </a:lstStyle>
              <a:p>
                <a:pPr/>
                <a:r>
                  <a:t>Armada Manifest</a:t>
                </a:r>
              </a:p>
            </p:txBody>
          </p:sp>
        </p:grpSp>
        <p:grpSp>
          <p:nvGrpSpPr>
            <p:cNvPr id="1170" name="Group 45"/>
            <p:cNvGrpSpPr/>
            <p:nvPr/>
          </p:nvGrpSpPr>
          <p:grpSpPr>
            <a:xfrm>
              <a:off x="2745817" y="1040209"/>
              <a:ext cx="1613698" cy="1507081"/>
              <a:chOff x="0" y="0"/>
              <a:chExt cx="1613697" cy="1507080"/>
            </a:xfrm>
          </p:grpSpPr>
          <p:grpSp>
            <p:nvGrpSpPr>
              <p:cNvPr id="1166" name="Group"/>
              <p:cNvGrpSpPr/>
              <p:nvPr/>
            </p:nvGrpSpPr>
            <p:grpSpPr>
              <a:xfrm>
                <a:off x="77250" y="1680"/>
                <a:ext cx="1460780" cy="1505401"/>
                <a:chOff x="0" y="0"/>
                <a:chExt cx="1460778" cy="1505399"/>
              </a:xfrm>
            </p:grpSpPr>
            <p:sp>
              <p:nvSpPr>
                <p:cNvPr id="1164" name="Shape"/>
                <p:cNvSpPr/>
                <p:nvPr/>
              </p:nvSpPr>
              <p:spPr>
                <a:xfrm>
                  <a:off x="0" y="0"/>
                  <a:ext cx="1460779" cy="150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8114"/>
                      </a:lnTo>
                      <a:lnTo>
                        <a:pt x="18000" y="21600"/>
                      </a:lnTo>
                      <a:lnTo>
                        <a:pt x="0" y="21600"/>
                      </a:lnTo>
                      <a:close/>
                    </a:path>
                  </a:pathLst>
                </a:custGeom>
                <a:solidFill>
                  <a:srgbClr val="FFFFFF"/>
                </a:solidFill>
                <a:ln w="9525" cap="flat">
                  <a:solidFill>
                    <a:srgbClr val="FFFFFF"/>
                  </a:solidFill>
                  <a:prstDash val="solid"/>
                  <a:roun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1828823">
                    <a:lnSpc>
                      <a:spcPct val="100000"/>
                    </a:lnSpc>
                    <a:spcBef>
                      <a:spcPts val="0"/>
                    </a:spcBef>
                    <a:defRPr b="0" cap="none" sz="3200">
                      <a:latin typeface="Calibri Light"/>
                      <a:ea typeface="Calibri Light"/>
                      <a:cs typeface="Calibri Light"/>
                      <a:sym typeface="Calibri Light"/>
                    </a:defRPr>
                  </a:pPr>
                </a:p>
              </p:txBody>
            </p:sp>
            <p:sp>
              <p:nvSpPr>
                <p:cNvPr id="1165" name="Line"/>
                <p:cNvSpPr/>
                <p:nvPr/>
              </p:nvSpPr>
              <p:spPr>
                <a:xfrm>
                  <a:off x="1519" y="0"/>
                  <a:ext cx="1459197" cy="150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980" y="21600"/>
                      </a:moveTo>
                      <a:lnTo>
                        <a:pt x="18700" y="18811"/>
                      </a:lnTo>
                      <a:lnTo>
                        <a:pt x="21146" y="18506"/>
                      </a:lnTo>
                      <a:lnTo>
                        <a:pt x="17980" y="21600"/>
                      </a:lnTo>
                      <a:lnTo>
                        <a:pt x="0" y="21600"/>
                      </a:lnTo>
                      <a:lnTo>
                        <a:pt x="0" y="0"/>
                      </a:lnTo>
                      <a:lnTo>
                        <a:pt x="21576" y="0"/>
                      </a:lnTo>
                      <a:lnTo>
                        <a:pt x="21600" y="18280"/>
                      </a:lnTo>
                    </a:path>
                  </a:pathLst>
                </a:custGeom>
                <a:solidFill>
                  <a:srgbClr val="FFFFFF"/>
                </a:solidFill>
                <a:ln w="9525" cap="flat">
                  <a:solidFill>
                    <a:srgbClr val="FFFFFF"/>
                  </a:solidFill>
                  <a:prstDash val="solid"/>
                  <a:roun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1828823">
                    <a:lnSpc>
                      <a:spcPct val="100000"/>
                    </a:lnSpc>
                    <a:spcBef>
                      <a:spcPts val="0"/>
                    </a:spcBef>
                    <a:defRPr b="0" cap="none" sz="2100">
                      <a:latin typeface="Calibri Light"/>
                      <a:ea typeface="Calibri Light"/>
                      <a:cs typeface="Calibri Light"/>
                      <a:sym typeface="Calibri Light"/>
                    </a:defRPr>
                  </a:pPr>
                </a:p>
              </p:txBody>
            </p:sp>
          </p:grpSp>
          <p:grpSp>
            <p:nvGrpSpPr>
              <p:cNvPr id="1169" name="TextBox 44"/>
              <p:cNvGrpSpPr/>
              <p:nvPr/>
            </p:nvGrpSpPr>
            <p:grpSpPr>
              <a:xfrm>
                <a:off x="0" y="0"/>
                <a:ext cx="1613698" cy="789941"/>
                <a:chOff x="0" y="0"/>
                <a:chExt cx="1613697" cy="789940"/>
              </a:xfrm>
            </p:grpSpPr>
            <p:sp>
              <p:nvSpPr>
                <p:cNvPr id="1167" name="Rectangle"/>
                <p:cNvSpPr/>
                <p:nvPr/>
              </p:nvSpPr>
              <p:spPr>
                <a:xfrm>
                  <a:off x="77250" y="0"/>
                  <a:ext cx="1459198" cy="662014"/>
                </a:xfrm>
                <a:prstGeom prst="rect">
                  <a:avLst/>
                </a:prstGeom>
                <a:solidFill>
                  <a:srgbClr val="D9D9D9"/>
                </a:solidFill>
                <a:ln w="12700" cap="flat">
                  <a:noFill/>
                  <a:miter lim="400000"/>
                </a:ln>
                <a:effectLst/>
              </p:spPr>
              <p:txBody>
                <a:bodyPr wrap="square" lIns="91436" tIns="91436" rIns="91436" bIns="91436" numCol="1" anchor="t">
                  <a:noAutofit/>
                </a:bodyPr>
                <a:lstStyle/>
                <a:p>
                  <a:pPr algn="ctr" defTabSz="1219215">
                    <a:spcBef>
                      <a:spcPts val="1600"/>
                    </a:spcBef>
                  </a:pPr>
                </a:p>
              </p:txBody>
            </p:sp>
            <p:sp>
              <p:nvSpPr>
                <p:cNvPr id="1168" name=".tar.gz"/>
                <p:cNvSpPr txBox="1"/>
                <p:nvPr/>
              </p:nvSpPr>
              <p:spPr>
                <a:xfrm>
                  <a:off x="0" y="0"/>
                  <a:ext cx="1613698" cy="7899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none" lIns="121920" tIns="121920" rIns="121920" bIns="121920" numCol="1" anchor="t">
                  <a:spAutoFit/>
                </a:bodyPr>
                <a:lstStyle>
                  <a:lvl1pPr algn="ctr" defTabSz="1219215">
                    <a:spcBef>
                      <a:spcPts val="1600"/>
                    </a:spcBef>
                    <a:defRPr b="0" cap="none" sz="3700">
                      <a:solidFill>
                        <a:srgbClr val="342071"/>
                      </a:solidFill>
                      <a:latin typeface="+mn-lt"/>
                      <a:ea typeface="+mn-ea"/>
                      <a:cs typeface="+mn-cs"/>
                      <a:sym typeface="Calibri"/>
                    </a:defRPr>
                  </a:lvl1pPr>
                </a:lstStyle>
                <a:p>
                  <a:pPr/>
                  <a:r>
                    <a:t>.tar.gz</a:t>
                  </a:r>
                </a:p>
              </p:txBody>
            </p:sp>
          </p:grpSp>
        </p:grpSp>
        <p:sp>
          <p:nvSpPr>
            <p:cNvPr id="1171" name="TextBox 46"/>
            <p:cNvSpPr txBox="1"/>
            <p:nvPr/>
          </p:nvSpPr>
          <p:spPr>
            <a:xfrm>
              <a:off x="2461479" y="3568356"/>
              <a:ext cx="2069491" cy="6375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none" lIns="121920" tIns="121920" rIns="121920" bIns="121920" numCol="1" anchor="t">
              <a:spAutoFit/>
            </a:bodyPr>
            <a:lstStyle>
              <a:lvl1pPr defTabSz="1219215">
                <a:spcBef>
                  <a:spcPts val="1600"/>
                </a:spcBef>
                <a:defRPr cap="none" sz="2700">
                  <a:latin typeface="+mn-lt"/>
                  <a:ea typeface="+mn-ea"/>
                  <a:cs typeface="+mn-cs"/>
                  <a:sym typeface="Calibri"/>
                </a:defRPr>
              </a:lvl1pPr>
            </a:lstStyle>
            <a:p>
              <a:pPr/>
              <a:r>
                <a:t>Application</a:t>
              </a:r>
            </a:p>
          </p:txBody>
        </p:sp>
        <p:grpSp>
          <p:nvGrpSpPr>
            <p:cNvPr id="1176" name="Can 47"/>
            <p:cNvGrpSpPr/>
            <p:nvPr/>
          </p:nvGrpSpPr>
          <p:grpSpPr>
            <a:xfrm>
              <a:off x="5037236" y="5493050"/>
              <a:ext cx="1785481" cy="887102"/>
              <a:chOff x="0" y="0"/>
              <a:chExt cx="1785479" cy="887100"/>
            </a:xfrm>
          </p:grpSpPr>
          <p:grpSp>
            <p:nvGrpSpPr>
              <p:cNvPr id="1174" name="Group"/>
              <p:cNvGrpSpPr/>
              <p:nvPr/>
            </p:nvGrpSpPr>
            <p:grpSpPr>
              <a:xfrm>
                <a:off x="0" y="0"/>
                <a:ext cx="1785480" cy="887101"/>
                <a:chOff x="0" y="0"/>
                <a:chExt cx="1785479" cy="887100"/>
              </a:xfrm>
            </p:grpSpPr>
            <p:sp>
              <p:nvSpPr>
                <p:cNvPr id="1172" name="Shape"/>
                <p:cNvSpPr/>
                <p:nvPr/>
              </p:nvSpPr>
              <p:spPr>
                <a:xfrm>
                  <a:off x="0" y="0"/>
                  <a:ext cx="1785480" cy="887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700"/>
                      </a:move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close/>
                    </a:path>
                  </a:pathLst>
                </a:custGeom>
                <a:solidFill>
                  <a:srgbClr val="310072"/>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1219215">
                    <a:lnSpc>
                      <a:spcPct val="100000"/>
                    </a:lnSpc>
                    <a:spcBef>
                      <a:spcPts val="0"/>
                    </a:spcBef>
                    <a:defRPr b="0" cap="none" sz="2800">
                      <a:latin typeface="+mn-lt"/>
                      <a:ea typeface="+mn-ea"/>
                      <a:cs typeface="+mn-cs"/>
                      <a:sym typeface="Calibri"/>
                    </a:defRPr>
                  </a:pPr>
                </a:p>
              </p:txBody>
            </p:sp>
            <p:sp>
              <p:nvSpPr>
                <p:cNvPr id="1173" name="Oval"/>
                <p:cNvSpPr/>
                <p:nvPr/>
              </p:nvSpPr>
              <p:spPr>
                <a:xfrm>
                  <a:off x="0" y="-1"/>
                  <a:ext cx="1785480" cy="221777"/>
                </a:xfrm>
                <a:prstGeom prst="ellipse">
                  <a:avLst/>
                </a:prstGeom>
                <a:solidFill>
                  <a:srgbClr val="FFFFFF">
                    <a:alpha val="40000"/>
                  </a:srgbClr>
                </a:solidFill>
                <a:ln w="12700" cap="flat">
                  <a:noFill/>
                  <a:miter lim="400000"/>
                  <a:tailEnd type="triangle" w="med" len="med"/>
                </a:ln>
                <a:effectLst/>
              </p:spPr>
              <p:txBody>
                <a:bodyPr wrap="square" lIns="91436" tIns="91436" rIns="91436" bIns="91436" numCol="1" anchor="ctr">
                  <a:noAutofit/>
                </a:bodyPr>
                <a:lstStyle/>
                <a:p>
                  <a:pPr algn="ctr" defTabSz="1219215">
                    <a:lnSpc>
                      <a:spcPct val="100000"/>
                    </a:lnSpc>
                    <a:spcBef>
                      <a:spcPts val="0"/>
                    </a:spcBef>
                    <a:defRPr b="0" cap="none" sz="2800">
                      <a:latin typeface="+mn-lt"/>
                      <a:ea typeface="+mn-ea"/>
                      <a:cs typeface="+mn-cs"/>
                      <a:sym typeface="Calibri"/>
                    </a:defRPr>
                  </a:pPr>
                </a:p>
              </p:txBody>
            </p:sp>
          </p:grpSp>
          <p:sp>
            <p:nvSpPr>
              <p:cNvPr id="1175" name="DB"/>
              <p:cNvSpPr txBox="1"/>
              <p:nvPr/>
            </p:nvSpPr>
            <p:spPr>
              <a:xfrm>
                <a:off x="0" y="250074"/>
                <a:ext cx="1785480" cy="4978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1219215">
                  <a:lnSpc>
                    <a:spcPct val="100000"/>
                  </a:lnSpc>
                  <a:spcBef>
                    <a:spcPts val="0"/>
                  </a:spcBef>
                  <a:defRPr b="0" cap="none" sz="2800">
                    <a:latin typeface="+mn-lt"/>
                    <a:ea typeface="+mn-ea"/>
                    <a:cs typeface="+mn-cs"/>
                    <a:sym typeface="Calibri"/>
                  </a:defRPr>
                </a:lvl1pPr>
              </a:lstStyle>
              <a:p>
                <a:pPr/>
                <a:r>
                  <a:t>DB</a:t>
                </a:r>
              </a:p>
            </p:txBody>
          </p:sp>
        </p:grpSp>
        <p:sp>
          <p:nvSpPr>
            <p:cNvPr id="1177" name="Straight Arrow Connector 48"/>
            <p:cNvSpPr/>
            <p:nvPr/>
          </p:nvSpPr>
          <p:spPr>
            <a:xfrm>
              <a:off x="6674938" y="1708861"/>
              <a:ext cx="619692" cy="1"/>
            </a:xfrm>
            <a:prstGeom prst="line">
              <a:avLst/>
            </a:prstGeom>
            <a:noFill/>
            <a:ln w="38100" cap="flat">
              <a:solidFill>
                <a:srgbClr val="330072"/>
              </a:solidFill>
              <a:prstDash val="solid"/>
              <a:round/>
              <a:tailEnd type="triangle" w="med" len="med"/>
            </a:ln>
            <a:effectLst/>
          </p:spPr>
          <p:txBody>
            <a:bodyPr wrap="square" lIns="45718" tIns="45718" rIns="45718" bIns="45718" numCol="1" anchor="t">
              <a:noAutofit/>
            </a:bodyPr>
            <a:lstStyle/>
            <a:p>
              <a:pPr>
                <a:defRPr>
                  <a:latin typeface="+mn-lt"/>
                  <a:ea typeface="+mn-ea"/>
                  <a:cs typeface="+mn-cs"/>
                  <a:sym typeface="Calibri"/>
                </a:defRPr>
              </a:pPr>
            </a:p>
          </p:txBody>
        </p:sp>
        <p:sp>
          <p:nvSpPr>
            <p:cNvPr id="1178" name="Straight Arrow Connector 50"/>
            <p:cNvSpPr/>
            <p:nvPr/>
          </p:nvSpPr>
          <p:spPr>
            <a:xfrm>
              <a:off x="6720248" y="3302916"/>
              <a:ext cx="619692" cy="1"/>
            </a:xfrm>
            <a:prstGeom prst="line">
              <a:avLst/>
            </a:prstGeom>
            <a:noFill/>
            <a:ln w="38100" cap="flat">
              <a:solidFill>
                <a:srgbClr val="330072"/>
              </a:solidFill>
              <a:prstDash val="solid"/>
              <a:round/>
              <a:tailEnd type="triangle" w="med" len="med"/>
            </a:ln>
            <a:effectLst/>
          </p:spPr>
          <p:txBody>
            <a:bodyPr wrap="square" lIns="45718" tIns="45718" rIns="45718" bIns="45718" numCol="1" anchor="t">
              <a:noAutofit/>
            </a:bodyPr>
            <a:lstStyle/>
            <a:p>
              <a:pPr>
                <a:defRPr>
                  <a:latin typeface="+mn-lt"/>
                  <a:ea typeface="+mn-ea"/>
                  <a:cs typeface="+mn-cs"/>
                  <a:sym typeface="Calibri"/>
                </a:defRPr>
              </a:pPr>
            </a:p>
          </p:txBody>
        </p:sp>
        <p:sp>
          <p:nvSpPr>
            <p:cNvPr id="1224" name="Straight Arrow Connector 62"/>
            <p:cNvSpPr/>
            <p:nvPr/>
          </p:nvSpPr>
          <p:spPr>
            <a:xfrm>
              <a:off x="4286590" y="5506702"/>
              <a:ext cx="750647" cy="1963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0"/>
                  </a:lnTo>
                </a:path>
              </a:pathLst>
            </a:custGeom>
            <a:noFill/>
            <a:ln w="38100" cap="flat">
              <a:solidFill>
                <a:srgbClr val="330072"/>
              </a:solidFill>
              <a:prstDash val="solid"/>
              <a:round/>
              <a:tailEnd type="triangle" w="med" len="med"/>
            </a:ln>
            <a:effectLst/>
          </p:spPr>
          <p:txBody>
            <a:bodyPr/>
            <a:lstStyle/>
            <a:p>
              <a:pPr/>
            </a:p>
          </p:txBody>
        </p:sp>
        <p:sp>
          <p:nvSpPr>
            <p:cNvPr id="1180" name="Straight Arrow Connector 70"/>
            <p:cNvSpPr/>
            <p:nvPr/>
          </p:nvSpPr>
          <p:spPr>
            <a:xfrm flipV="1">
              <a:off x="4281941" y="1840198"/>
              <a:ext cx="914409" cy="3170988"/>
            </a:xfrm>
            <a:prstGeom prst="line">
              <a:avLst/>
            </a:prstGeom>
            <a:noFill/>
            <a:ln w="38100" cap="flat">
              <a:solidFill>
                <a:srgbClr val="330072"/>
              </a:solidFill>
              <a:prstDash val="solid"/>
              <a:round/>
              <a:tailEnd type="triangle" w="med" len="med"/>
            </a:ln>
            <a:effectLst/>
          </p:spPr>
          <p:txBody>
            <a:bodyPr wrap="square" lIns="45718" tIns="45718" rIns="45718" bIns="45718" numCol="1" anchor="t">
              <a:noAutofit/>
            </a:bodyPr>
            <a:lstStyle/>
            <a:p>
              <a:pPr>
                <a:defRPr>
                  <a:latin typeface="+mn-lt"/>
                  <a:ea typeface="+mn-ea"/>
                  <a:cs typeface="+mn-cs"/>
                  <a:sym typeface="Calibri"/>
                </a:defRPr>
              </a:pPr>
            </a:p>
          </p:txBody>
        </p:sp>
        <p:pic>
          <p:nvPicPr>
            <p:cNvPr id="1181" name="Graphic 78" descr="Graphic 78"/>
            <p:cNvPicPr>
              <a:picLocks noChangeAspect="1"/>
            </p:cNvPicPr>
            <p:nvPr/>
          </p:nvPicPr>
          <p:blipFill>
            <a:blip r:embed="rId2">
              <a:extLst/>
            </a:blip>
            <a:stretch>
              <a:fillRect/>
            </a:stretch>
          </p:blipFill>
          <p:spPr>
            <a:xfrm>
              <a:off x="280436" y="807951"/>
              <a:ext cx="2037438" cy="2037438"/>
            </a:xfrm>
            <a:prstGeom prst="rect">
              <a:avLst/>
            </a:prstGeom>
            <a:ln w="12700" cap="flat">
              <a:noFill/>
              <a:miter lim="400000"/>
            </a:ln>
            <a:effectLst>
              <a:outerShdw sx="100000" sy="100000" kx="0" ky="0" algn="b" rotWithShape="0" blurRad="50800" dist="38100" dir="2700000">
                <a:srgbClr val="000000">
                  <a:alpha val="40000"/>
                </a:srgbClr>
              </a:outerShdw>
            </a:effectLst>
          </p:spPr>
        </p:pic>
        <p:sp>
          <p:nvSpPr>
            <p:cNvPr id="1182" name="TextBox 83"/>
            <p:cNvSpPr txBox="1"/>
            <p:nvPr/>
          </p:nvSpPr>
          <p:spPr>
            <a:xfrm>
              <a:off x="103485" y="3598547"/>
              <a:ext cx="2419758" cy="6375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none" lIns="121920" tIns="121920" rIns="121920" bIns="121920" numCol="1" anchor="t">
              <a:spAutoFit/>
            </a:bodyPr>
            <a:lstStyle>
              <a:lvl1pPr defTabSz="1219215">
                <a:spcBef>
                  <a:spcPts val="1600"/>
                </a:spcBef>
                <a:defRPr cap="none" sz="2700">
                  <a:latin typeface="+mn-lt"/>
                  <a:ea typeface="+mn-ea"/>
                  <a:cs typeface="+mn-cs"/>
                  <a:sym typeface="Calibri"/>
                </a:defRPr>
              </a:lvl1pPr>
            </a:lstStyle>
            <a:p>
              <a:pPr/>
              <a:r>
                <a:t>Configuration</a:t>
              </a:r>
            </a:p>
          </p:txBody>
        </p:sp>
        <p:sp>
          <p:nvSpPr>
            <p:cNvPr id="1183" name="Straight Arrow Connector 104"/>
            <p:cNvSpPr/>
            <p:nvPr/>
          </p:nvSpPr>
          <p:spPr>
            <a:xfrm flipV="1">
              <a:off x="4281943" y="4116828"/>
              <a:ext cx="756814" cy="894358"/>
            </a:xfrm>
            <a:prstGeom prst="line">
              <a:avLst/>
            </a:prstGeom>
            <a:noFill/>
            <a:ln w="38100" cap="flat">
              <a:solidFill>
                <a:srgbClr val="330072"/>
              </a:solidFill>
              <a:prstDash val="solid"/>
              <a:round/>
              <a:tailEnd type="triangle" w="med" len="med"/>
            </a:ln>
            <a:effectLst/>
          </p:spPr>
          <p:txBody>
            <a:bodyPr wrap="square" lIns="45718" tIns="45718" rIns="45718" bIns="45718" numCol="1" anchor="t">
              <a:noAutofit/>
            </a:bodyPr>
            <a:lstStyle/>
            <a:p>
              <a:pPr>
                <a:defRPr>
                  <a:latin typeface="+mn-lt"/>
                  <a:ea typeface="+mn-ea"/>
                  <a:cs typeface="+mn-cs"/>
                  <a:sym typeface="Calibri"/>
                </a:defRPr>
              </a:pPr>
            </a:p>
          </p:txBody>
        </p:sp>
        <p:sp>
          <p:nvSpPr>
            <p:cNvPr id="1184" name="Down Arrow 112"/>
            <p:cNvSpPr/>
            <p:nvPr/>
          </p:nvSpPr>
          <p:spPr>
            <a:xfrm>
              <a:off x="969892" y="2760203"/>
              <a:ext cx="619692" cy="8772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3971"/>
                  </a:moveTo>
                  <a:lnTo>
                    <a:pt x="5400" y="13971"/>
                  </a:lnTo>
                  <a:lnTo>
                    <a:pt x="5400" y="0"/>
                  </a:lnTo>
                  <a:lnTo>
                    <a:pt x="16200" y="0"/>
                  </a:lnTo>
                  <a:lnTo>
                    <a:pt x="16200" y="13971"/>
                  </a:lnTo>
                  <a:lnTo>
                    <a:pt x="21600" y="13971"/>
                  </a:lnTo>
                  <a:lnTo>
                    <a:pt x="10800" y="21600"/>
                  </a:lnTo>
                  <a:close/>
                </a:path>
              </a:pathLst>
            </a:custGeom>
            <a:solidFill>
              <a:srgbClr val="FFFFFF"/>
            </a:solidFill>
            <a:ln w="12700" cap="flat">
              <a:noFill/>
              <a:miter lim="400000"/>
              <a:tailEnd type="triangle" w="med" len="med"/>
            </a:ln>
            <a:effectLst>
              <a:outerShdw sx="100000" sy="100000" kx="0" ky="0" algn="b" rotWithShape="0" blurRad="50800" dist="38100" dir="2700000">
                <a:srgbClr val="000000">
                  <a:alpha val="40000"/>
                </a:srgbClr>
              </a:outerShdw>
            </a:effectLst>
          </p:spPr>
          <p:txBody>
            <a:bodyPr wrap="square" lIns="91436" tIns="91436" rIns="91436" bIns="91436" numCol="1" anchor="ctr">
              <a:noAutofit/>
            </a:bodyPr>
            <a:lstStyle/>
            <a:p>
              <a:pPr algn="ctr" defTabSz="1219215">
                <a:lnSpc>
                  <a:spcPct val="100000"/>
                </a:lnSpc>
                <a:spcBef>
                  <a:spcPts val="0"/>
                </a:spcBef>
                <a:defRPr b="0" cap="none" sz="4800">
                  <a:solidFill>
                    <a:srgbClr val="000000"/>
                  </a:solidFill>
                  <a:latin typeface="+mn-lt"/>
                  <a:ea typeface="+mn-ea"/>
                  <a:cs typeface="+mn-cs"/>
                  <a:sym typeface="Calibri"/>
                </a:defRPr>
              </a:pPr>
            </a:p>
          </p:txBody>
        </p:sp>
        <p:sp>
          <p:nvSpPr>
            <p:cNvPr id="1185" name="Down Arrow 113"/>
            <p:cNvSpPr/>
            <p:nvPr/>
          </p:nvSpPr>
          <p:spPr>
            <a:xfrm>
              <a:off x="3228103" y="2731187"/>
              <a:ext cx="619692" cy="8772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3971"/>
                  </a:moveTo>
                  <a:lnTo>
                    <a:pt x="5400" y="13971"/>
                  </a:lnTo>
                  <a:lnTo>
                    <a:pt x="5400" y="0"/>
                  </a:lnTo>
                  <a:lnTo>
                    <a:pt x="16200" y="0"/>
                  </a:lnTo>
                  <a:lnTo>
                    <a:pt x="16200" y="13971"/>
                  </a:lnTo>
                  <a:lnTo>
                    <a:pt x="21600" y="13971"/>
                  </a:lnTo>
                  <a:lnTo>
                    <a:pt x="10800" y="21600"/>
                  </a:lnTo>
                  <a:close/>
                </a:path>
              </a:pathLst>
            </a:custGeom>
            <a:solidFill>
              <a:srgbClr val="FFFFFF"/>
            </a:solidFill>
            <a:ln w="12700" cap="flat">
              <a:noFill/>
              <a:miter lim="400000"/>
              <a:tailEnd type="triangle" w="med" len="med"/>
            </a:ln>
            <a:effectLst>
              <a:outerShdw sx="100000" sy="100000" kx="0" ky="0" algn="b" rotWithShape="0" blurRad="50800" dist="38100" dir="2700000">
                <a:srgbClr val="000000">
                  <a:alpha val="40000"/>
                </a:srgbClr>
              </a:outerShdw>
            </a:effectLst>
          </p:spPr>
          <p:txBody>
            <a:bodyPr wrap="square" lIns="91436" tIns="91436" rIns="91436" bIns="91436" numCol="1" anchor="ctr">
              <a:noAutofit/>
            </a:bodyPr>
            <a:lstStyle/>
            <a:p>
              <a:pPr algn="ctr" defTabSz="1219215">
                <a:lnSpc>
                  <a:spcPct val="100000"/>
                </a:lnSpc>
                <a:spcBef>
                  <a:spcPts val="0"/>
                </a:spcBef>
                <a:defRPr b="0" cap="none" sz="4800">
                  <a:solidFill>
                    <a:srgbClr val="000000"/>
                  </a:solidFill>
                  <a:latin typeface="+mn-lt"/>
                  <a:ea typeface="+mn-ea"/>
                  <a:cs typeface="+mn-cs"/>
                  <a:sym typeface="Calibri"/>
                </a:defRPr>
              </a:pPr>
            </a:p>
          </p:txBody>
        </p:sp>
        <p:grpSp>
          <p:nvGrpSpPr>
            <p:cNvPr id="1209" name="Group"/>
            <p:cNvGrpSpPr/>
            <p:nvPr/>
          </p:nvGrpSpPr>
          <p:grpSpPr>
            <a:xfrm>
              <a:off x="7311725" y="1166782"/>
              <a:ext cx="3007498" cy="5133520"/>
              <a:chOff x="0" y="0"/>
              <a:chExt cx="3007496" cy="5133518"/>
            </a:xfrm>
          </p:grpSpPr>
          <p:grpSp>
            <p:nvGrpSpPr>
              <p:cNvPr id="1190" name="Group 26"/>
              <p:cNvGrpSpPr/>
              <p:nvPr/>
            </p:nvGrpSpPr>
            <p:grpSpPr>
              <a:xfrm>
                <a:off x="31531" y="1521924"/>
                <a:ext cx="2975966" cy="833318"/>
                <a:chOff x="0" y="0"/>
                <a:chExt cx="2975965" cy="833316"/>
              </a:xfrm>
            </p:grpSpPr>
            <p:grpSp>
              <p:nvGrpSpPr>
                <p:cNvPr id="1188" name="Rounded Rectangle 5"/>
                <p:cNvGrpSpPr/>
                <p:nvPr/>
              </p:nvGrpSpPr>
              <p:grpSpPr>
                <a:xfrm>
                  <a:off x="0" y="0"/>
                  <a:ext cx="2975966" cy="833317"/>
                  <a:chOff x="0" y="0"/>
                  <a:chExt cx="2975965" cy="833316"/>
                </a:xfrm>
              </p:grpSpPr>
              <p:sp>
                <p:nvSpPr>
                  <p:cNvPr id="1186" name="Rounded Rectangle"/>
                  <p:cNvSpPr/>
                  <p:nvPr/>
                </p:nvSpPr>
                <p:spPr>
                  <a:xfrm>
                    <a:off x="0" y="0"/>
                    <a:ext cx="2975966" cy="833317"/>
                  </a:xfrm>
                  <a:prstGeom prst="roundRect">
                    <a:avLst>
                      <a:gd name="adj" fmla="val 16667"/>
                    </a:avLst>
                  </a:prstGeom>
                  <a:solidFill>
                    <a:srgbClr val="FFFFFF"/>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defTabSz="1219215">
                      <a:lnSpc>
                        <a:spcPct val="100000"/>
                      </a:lnSpc>
                      <a:spcBef>
                        <a:spcPts val="0"/>
                      </a:spcBef>
                      <a:defRPr>
                        <a:latin typeface="+mn-lt"/>
                        <a:ea typeface="+mn-ea"/>
                        <a:cs typeface="+mn-cs"/>
                        <a:sym typeface="Calibri"/>
                      </a:defRPr>
                    </a:pPr>
                  </a:p>
                </p:txBody>
              </p:sp>
              <p:sp>
                <p:nvSpPr>
                  <p:cNvPr id="1187" name="Helm"/>
                  <p:cNvSpPr txBox="1"/>
                  <p:nvPr/>
                </p:nvSpPr>
                <p:spPr>
                  <a:xfrm>
                    <a:off x="40678" y="180437"/>
                    <a:ext cx="2894609" cy="4724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defTabSz="1219215">
                      <a:lnSpc>
                        <a:spcPct val="100000"/>
                      </a:lnSpc>
                      <a:spcBef>
                        <a:spcPts val="0"/>
                      </a:spcBef>
                      <a:defRPr b="0" cap="none" sz="2600">
                        <a:solidFill>
                          <a:srgbClr val="000000"/>
                        </a:solidFill>
                        <a:latin typeface="+mn-lt"/>
                        <a:ea typeface="+mn-ea"/>
                        <a:cs typeface="+mn-cs"/>
                        <a:sym typeface="Calibri"/>
                      </a:defRPr>
                    </a:lvl1pPr>
                  </a:lstStyle>
                  <a:p>
                    <a:pPr/>
                    <a:r>
                      <a:t>  Helm</a:t>
                    </a:r>
                  </a:p>
                </p:txBody>
              </p:sp>
            </p:grpSp>
            <p:pic>
              <p:nvPicPr>
                <p:cNvPr id="1189" name="Picture 6" descr="Picture 6"/>
                <p:cNvPicPr>
                  <a:picLocks noChangeAspect="1"/>
                </p:cNvPicPr>
                <p:nvPr/>
              </p:nvPicPr>
              <p:blipFill>
                <a:blip r:embed="rId3">
                  <a:extLst/>
                </a:blip>
                <a:stretch>
                  <a:fillRect/>
                </a:stretch>
              </p:blipFill>
              <p:spPr>
                <a:xfrm>
                  <a:off x="2115527" y="71495"/>
                  <a:ext cx="714287" cy="714286"/>
                </a:xfrm>
                <a:prstGeom prst="rect">
                  <a:avLst/>
                </a:prstGeom>
                <a:ln w="12700" cap="flat">
                  <a:noFill/>
                  <a:miter lim="400000"/>
                </a:ln>
                <a:effectLst/>
              </p:spPr>
            </p:pic>
          </p:grpSp>
          <p:grpSp>
            <p:nvGrpSpPr>
              <p:cNvPr id="1195" name="Group 27"/>
              <p:cNvGrpSpPr/>
              <p:nvPr/>
            </p:nvGrpSpPr>
            <p:grpSpPr>
              <a:xfrm>
                <a:off x="0" y="0"/>
                <a:ext cx="2978389" cy="833317"/>
                <a:chOff x="0" y="0"/>
                <a:chExt cx="2978388" cy="833316"/>
              </a:xfrm>
            </p:grpSpPr>
            <p:grpSp>
              <p:nvGrpSpPr>
                <p:cNvPr id="1193" name="Rounded Rectangle 8"/>
                <p:cNvGrpSpPr/>
                <p:nvPr/>
              </p:nvGrpSpPr>
              <p:grpSpPr>
                <a:xfrm>
                  <a:off x="0" y="0"/>
                  <a:ext cx="2978389" cy="833317"/>
                  <a:chOff x="0" y="0"/>
                  <a:chExt cx="2978388" cy="833316"/>
                </a:xfrm>
              </p:grpSpPr>
              <p:sp>
                <p:nvSpPr>
                  <p:cNvPr id="1191" name="Rounded Rectangle"/>
                  <p:cNvSpPr/>
                  <p:nvPr/>
                </p:nvSpPr>
                <p:spPr>
                  <a:xfrm>
                    <a:off x="0" y="0"/>
                    <a:ext cx="2978389" cy="833317"/>
                  </a:xfrm>
                  <a:prstGeom prst="roundRect">
                    <a:avLst>
                      <a:gd name="adj" fmla="val 16667"/>
                    </a:avLst>
                  </a:prstGeom>
                  <a:solidFill>
                    <a:srgbClr val="FFFFFF"/>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defTabSz="1219215">
                      <a:lnSpc>
                        <a:spcPct val="100000"/>
                      </a:lnSpc>
                      <a:spcBef>
                        <a:spcPts val="0"/>
                      </a:spcBef>
                      <a:defRPr>
                        <a:latin typeface="+mn-lt"/>
                        <a:ea typeface="+mn-ea"/>
                        <a:cs typeface="+mn-cs"/>
                        <a:sym typeface="Calibri"/>
                      </a:defRPr>
                    </a:pPr>
                  </a:p>
                </p:txBody>
              </p:sp>
              <p:sp>
                <p:nvSpPr>
                  <p:cNvPr id="1192" name="Armada"/>
                  <p:cNvSpPr txBox="1"/>
                  <p:nvPr/>
                </p:nvSpPr>
                <p:spPr>
                  <a:xfrm>
                    <a:off x="40678" y="180437"/>
                    <a:ext cx="2897033" cy="4724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defTabSz="1219215">
                      <a:lnSpc>
                        <a:spcPct val="100000"/>
                      </a:lnSpc>
                      <a:spcBef>
                        <a:spcPts val="0"/>
                      </a:spcBef>
                      <a:defRPr b="0" cap="none" sz="2600">
                        <a:solidFill>
                          <a:srgbClr val="000000"/>
                        </a:solidFill>
                        <a:latin typeface="+mn-lt"/>
                        <a:ea typeface="+mn-ea"/>
                        <a:cs typeface="+mn-cs"/>
                        <a:sym typeface="Calibri"/>
                      </a:defRPr>
                    </a:lvl1pPr>
                  </a:lstStyle>
                  <a:p>
                    <a:pPr/>
                    <a:r>
                      <a:t>Armada</a:t>
                    </a:r>
                  </a:p>
                </p:txBody>
              </p:sp>
            </p:grpSp>
            <p:pic>
              <p:nvPicPr>
                <p:cNvPr id="1194" name="Picture 9" descr="Picture 9"/>
                <p:cNvPicPr>
                  <a:picLocks noChangeAspect="1"/>
                </p:cNvPicPr>
                <p:nvPr/>
              </p:nvPicPr>
              <p:blipFill>
                <a:blip r:embed="rId4">
                  <a:extLst/>
                </a:blip>
                <a:stretch>
                  <a:fillRect/>
                </a:stretch>
              </p:blipFill>
              <p:spPr>
                <a:xfrm>
                  <a:off x="2117951" y="77701"/>
                  <a:ext cx="632113" cy="646350"/>
                </a:xfrm>
                <a:prstGeom prst="rect">
                  <a:avLst/>
                </a:prstGeom>
                <a:ln w="12700" cap="flat">
                  <a:noFill/>
                  <a:miter lim="400000"/>
                </a:ln>
                <a:effectLst/>
              </p:spPr>
            </p:pic>
          </p:grpSp>
          <p:grpSp>
            <p:nvGrpSpPr>
              <p:cNvPr id="1200" name="Group 25"/>
              <p:cNvGrpSpPr/>
              <p:nvPr/>
            </p:nvGrpSpPr>
            <p:grpSpPr>
              <a:xfrm>
                <a:off x="31526" y="2950044"/>
                <a:ext cx="2975969" cy="833318"/>
                <a:chOff x="0" y="0"/>
                <a:chExt cx="2975967" cy="833316"/>
              </a:xfrm>
            </p:grpSpPr>
            <p:grpSp>
              <p:nvGrpSpPr>
                <p:cNvPr id="1198" name="Rounded Rectangle 18"/>
                <p:cNvGrpSpPr/>
                <p:nvPr/>
              </p:nvGrpSpPr>
              <p:grpSpPr>
                <a:xfrm>
                  <a:off x="0" y="0"/>
                  <a:ext cx="2975968" cy="833317"/>
                  <a:chOff x="0" y="0"/>
                  <a:chExt cx="2975967" cy="833316"/>
                </a:xfrm>
              </p:grpSpPr>
              <p:sp>
                <p:nvSpPr>
                  <p:cNvPr id="1196" name="Rounded Rectangle"/>
                  <p:cNvSpPr/>
                  <p:nvPr/>
                </p:nvSpPr>
                <p:spPr>
                  <a:xfrm>
                    <a:off x="0" y="0"/>
                    <a:ext cx="2975968" cy="833317"/>
                  </a:xfrm>
                  <a:prstGeom prst="roundRect">
                    <a:avLst>
                      <a:gd name="adj" fmla="val 16667"/>
                    </a:avLst>
                  </a:prstGeom>
                  <a:solidFill>
                    <a:srgbClr val="FFFFFF"/>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defTabSz="1219215">
                      <a:lnSpc>
                        <a:spcPct val="100000"/>
                      </a:lnSpc>
                      <a:spcBef>
                        <a:spcPts val="0"/>
                      </a:spcBef>
                      <a:defRPr>
                        <a:latin typeface="+mn-lt"/>
                        <a:ea typeface="+mn-ea"/>
                        <a:cs typeface="+mn-cs"/>
                        <a:sym typeface="Calibri"/>
                      </a:defRPr>
                    </a:pPr>
                  </a:p>
                </p:txBody>
              </p:sp>
              <p:sp>
                <p:nvSpPr>
                  <p:cNvPr id="1197" name="Kubernetes"/>
                  <p:cNvSpPr txBox="1"/>
                  <p:nvPr/>
                </p:nvSpPr>
                <p:spPr>
                  <a:xfrm>
                    <a:off x="40678" y="180437"/>
                    <a:ext cx="2894612" cy="4724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defTabSz="1219215">
                      <a:lnSpc>
                        <a:spcPct val="100000"/>
                      </a:lnSpc>
                      <a:spcBef>
                        <a:spcPts val="0"/>
                      </a:spcBef>
                      <a:defRPr b="0" cap="none" sz="2600">
                        <a:solidFill>
                          <a:srgbClr val="000000"/>
                        </a:solidFill>
                        <a:latin typeface="+mn-lt"/>
                        <a:ea typeface="+mn-ea"/>
                        <a:cs typeface="+mn-cs"/>
                        <a:sym typeface="Calibri"/>
                      </a:defRPr>
                    </a:lvl1pPr>
                  </a:lstStyle>
                  <a:p>
                    <a:pPr/>
                    <a:r>
                      <a:t>Kubernetes</a:t>
                    </a:r>
                  </a:p>
                </p:txBody>
              </p:sp>
            </p:grpSp>
            <p:pic>
              <p:nvPicPr>
                <p:cNvPr id="1199" name="Picture 24" descr="Picture 24"/>
                <p:cNvPicPr>
                  <a:picLocks noChangeAspect="1"/>
                </p:cNvPicPr>
                <p:nvPr/>
              </p:nvPicPr>
              <p:blipFill>
                <a:blip r:embed="rId5">
                  <a:extLst/>
                </a:blip>
                <a:stretch>
                  <a:fillRect/>
                </a:stretch>
              </p:blipFill>
              <p:spPr>
                <a:xfrm>
                  <a:off x="2070970" y="-1"/>
                  <a:ext cx="780697" cy="802289"/>
                </a:xfrm>
                <a:prstGeom prst="rect">
                  <a:avLst/>
                </a:prstGeom>
                <a:ln w="12700" cap="flat">
                  <a:noFill/>
                  <a:miter lim="400000"/>
                </a:ln>
                <a:effectLst/>
              </p:spPr>
            </p:pic>
          </p:grpSp>
          <p:sp>
            <p:nvSpPr>
              <p:cNvPr id="1201" name="Straight Arrow Connector 52"/>
              <p:cNvSpPr/>
              <p:nvPr/>
            </p:nvSpPr>
            <p:spPr>
              <a:xfrm>
                <a:off x="1519511" y="833317"/>
                <a:ext cx="4" cy="688609"/>
              </a:xfrm>
              <a:prstGeom prst="line">
                <a:avLst/>
              </a:prstGeom>
              <a:noFill/>
              <a:ln w="38100" cap="flat">
                <a:solidFill>
                  <a:srgbClr val="330072"/>
                </a:solidFill>
                <a:prstDash val="solid"/>
                <a:round/>
                <a:tailEnd type="triangle" w="med" len="med"/>
              </a:ln>
              <a:effectLst/>
            </p:spPr>
            <p:txBody>
              <a:bodyPr wrap="square" lIns="45718" tIns="45718" rIns="45718" bIns="45718" numCol="1" anchor="t">
                <a:noAutofit/>
              </a:bodyPr>
              <a:lstStyle/>
              <a:p>
                <a:pPr>
                  <a:defRPr>
                    <a:latin typeface="+mn-lt"/>
                    <a:ea typeface="+mn-ea"/>
                    <a:cs typeface="+mn-cs"/>
                    <a:sym typeface="Calibri"/>
                  </a:defRPr>
                </a:pPr>
              </a:p>
            </p:txBody>
          </p:sp>
          <p:sp>
            <p:nvSpPr>
              <p:cNvPr id="1225" name="Straight Arrow Connector 56"/>
              <p:cNvSpPr/>
              <p:nvPr/>
            </p:nvSpPr>
            <p:spPr>
              <a:xfrm>
                <a:off x="1519511" y="2355362"/>
                <a:ext cx="3" cy="5946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path>
                </a:pathLst>
              </a:custGeom>
              <a:noFill/>
              <a:ln w="38100" cap="flat">
                <a:solidFill>
                  <a:srgbClr val="330072"/>
                </a:solidFill>
                <a:prstDash val="solid"/>
                <a:round/>
                <a:tailEnd type="triangle" w="med" len="med"/>
              </a:ln>
              <a:effectLst/>
            </p:spPr>
            <p:txBody>
              <a:bodyPr/>
              <a:lstStyle/>
              <a:p>
                <a:pPr/>
              </a:p>
            </p:txBody>
          </p:sp>
          <p:sp>
            <p:nvSpPr>
              <p:cNvPr id="1226" name="Straight Arrow Connector 59"/>
              <p:cNvSpPr/>
              <p:nvPr/>
            </p:nvSpPr>
            <p:spPr>
              <a:xfrm>
                <a:off x="1519510" y="3783482"/>
                <a:ext cx="1" cy="9692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0"/>
                    </a:lnTo>
                  </a:path>
                </a:pathLst>
              </a:custGeom>
              <a:noFill/>
              <a:ln w="38100" cap="flat">
                <a:solidFill>
                  <a:srgbClr val="330072"/>
                </a:solidFill>
                <a:prstDash val="solid"/>
                <a:round/>
                <a:tailEnd type="triangle" w="med" len="med"/>
              </a:ln>
              <a:effectLst/>
            </p:spPr>
            <p:txBody>
              <a:bodyPr/>
              <a:lstStyle/>
              <a:p>
                <a:pPr/>
              </a:p>
            </p:txBody>
          </p:sp>
          <p:grpSp>
            <p:nvGrpSpPr>
              <p:cNvPr id="1208" name="Group"/>
              <p:cNvGrpSpPr/>
              <p:nvPr/>
            </p:nvGrpSpPr>
            <p:grpSpPr>
              <a:xfrm>
                <a:off x="31526" y="4371947"/>
                <a:ext cx="2975969" cy="761572"/>
                <a:chOff x="0" y="0"/>
                <a:chExt cx="2975967" cy="761571"/>
              </a:xfrm>
            </p:grpSpPr>
            <p:grpSp>
              <p:nvGrpSpPr>
                <p:cNvPr id="1206" name="Rounded Rectangle 42"/>
                <p:cNvGrpSpPr/>
                <p:nvPr/>
              </p:nvGrpSpPr>
              <p:grpSpPr>
                <a:xfrm>
                  <a:off x="0" y="0"/>
                  <a:ext cx="2975968" cy="761572"/>
                  <a:chOff x="0" y="0"/>
                  <a:chExt cx="2975967" cy="761571"/>
                </a:xfrm>
              </p:grpSpPr>
              <p:sp>
                <p:nvSpPr>
                  <p:cNvPr id="1204" name="Rounded Rectangle"/>
                  <p:cNvSpPr/>
                  <p:nvPr/>
                </p:nvSpPr>
                <p:spPr>
                  <a:xfrm>
                    <a:off x="0" y="0"/>
                    <a:ext cx="2975968" cy="761572"/>
                  </a:xfrm>
                  <a:prstGeom prst="roundRect">
                    <a:avLst>
                      <a:gd name="adj" fmla="val 16667"/>
                    </a:avLst>
                  </a:prstGeom>
                  <a:solidFill>
                    <a:srgbClr val="306BE2"/>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defTabSz="1219215">
                      <a:lnSpc>
                        <a:spcPct val="100000"/>
                      </a:lnSpc>
                      <a:spcBef>
                        <a:spcPts val="0"/>
                      </a:spcBef>
                      <a:defRPr>
                        <a:latin typeface="+mn-lt"/>
                        <a:ea typeface="+mn-ea"/>
                        <a:cs typeface="+mn-cs"/>
                        <a:sym typeface="Calibri"/>
                      </a:defRPr>
                    </a:pPr>
                  </a:p>
                </p:txBody>
              </p:sp>
              <p:sp>
                <p:nvSpPr>
                  <p:cNvPr id="1205" name="Registry"/>
                  <p:cNvSpPr txBox="1"/>
                  <p:nvPr/>
                </p:nvSpPr>
                <p:spPr>
                  <a:xfrm>
                    <a:off x="37177" y="144565"/>
                    <a:ext cx="2901614" cy="4724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defTabSz="1219215">
                      <a:lnSpc>
                        <a:spcPct val="100000"/>
                      </a:lnSpc>
                      <a:spcBef>
                        <a:spcPts val="0"/>
                      </a:spcBef>
                      <a:defRPr b="0" cap="none" sz="2600">
                        <a:latin typeface="+mn-lt"/>
                        <a:ea typeface="+mn-ea"/>
                        <a:cs typeface="+mn-cs"/>
                        <a:sym typeface="Calibri"/>
                      </a:defRPr>
                    </a:lvl1pPr>
                  </a:lstStyle>
                  <a:p>
                    <a:pPr/>
                    <a:r>
                      <a:t>Registry</a:t>
                    </a:r>
                  </a:p>
                </p:txBody>
              </p:sp>
            </p:grpSp>
            <p:pic>
              <p:nvPicPr>
                <p:cNvPr id="1207" name="Picture 43" descr="Picture 43"/>
                <p:cNvPicPr>
                  <a:picLocks noChangeAspect="1"/>
                </p:cNvPicPr>
                <p:nvPr/>
              </p:nvPicPr>
              <p:blipFill>
                <a:blip r:embed="rId6">
                  <a:extLst/>
                </a:blip>
                <a:srcRect l="0" t="0" r="0" b="0"/>
                <a:stretch>
                  <a:fillRect/>
                </a:stretch>
              </p:blipFill>
              <p:spPr>
                <a:xfrm>
                  <a:off x="1487985" y="97165"/>
                  <a:ext cx="1434742" cy="570517"/>
                </a:xfrm>
                <a:prstGeom prst="rect">
                  <a:avLst/>
                </a:prstGeom>
                <a:ln w="12700" cap="flat">
                  <a:noFill/>
                  <a:miter lim="400000"/>
                </a:ln>
                <a:effectLst/>
              </p:spPr>
            </p:pic>
          </p:grpSp>
        </p:grpSp>
        <p:grpSp>
          <p:nvGrpSpPr>
            <p:cNvPr id="1219" name="Group"/>
            <p:cNvGrpSpPr/>
            <p:nvPr/>
          </p:nvGrpSpPr>
          <p:grpSpPr>
            <a:xfrm>
              <a:off x="5049735" y="3128385"/>
              <a:ext cx="1695975" cy="1765640"/>
              <a:chOff x="0" y="0"/>
              <a:chExt cx="1695973" cy="1765638"/>
            </a:xfrm>
          </p:grpSpPr>
          <p:grpSp>
            <p:nvGrpSpPr>
              <p:cNvPr id="1212" name="Group"/>
              <p:cNvGrpSpPr/>
              <p:nvPr/>
            </p:nvGrpSpPr>
            <p:grpSpPr>
              <a:xfrm>
                <a:off x="235194" y="0"/>
                <a:ext cx="1460780" cy="1505400"/>
                <a:chOff x="0" y="0"/>
                <a:chExt cx="1460778" cy="1505399"/>
              </a:xfrm>
            </p:grpSpPr>
            <p:sp>
              <p:nvSpPr>
                <p:cNvPr id="1210" name="Shape"/>
                <p:cNvSpPr/>
                <p:nvPr/>
              </p:nvSpPr>
              <p:spPr>
                <a:xfrm>
                  <a:off x="0" y="0"/>
                  <a:ext cx="1460779" cy="150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8114"/>
                      </a:lnTo>
                      <a:lnTo>
                        <a:pt x="18000" y="21600"/>
                      </a:lnTo>
                      <a:lnTo>
                        <a:pt x="0" y="21600"/>
                      </a:lnTo>
                      <a:close/>
                    </a:path>
                  </a:pathLst>
                </a:custGeom>
                <a:solidFill>
                  <a:srgbClr val="310072"/>
                </a:solidFill>
                <a:ln w="9525" cap="flat">
                  <a:solidFill>
                    <a:srgbClr val="FFFFFF"/>
                  </a:solidFill>
                  <a:prstDash val="solid"/>
                  <a:roun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1828823">
                    <a:lnSpc>
                      <a:spcPct val="100000"/>
                    </a:lnSpc>
                    <a:spcBef>
                      <a:spcPts val="0"/>
                    </a:spcBef>
                    <a:defRPr b="0" cap="none" sz="3200">
                      <a:latin typeface="Calibri Light"/>
                      <a:ea typeface="Calibri Light"/>
                      <a:cs typeface="Calibri Light"/>
                      <a:sym typeface="Calibri Light"/>
                    </a:defRPr>
                  </a:pPr>
                </a:p>
              </p:txBody>
            </p:sp>
            <p:sp>
              <p:nvSpPr>
                <p:cNvPr id="1211" name="Line"/>
                <p:cNvSpPr/>
                <p:nvPr/>
              </p:nvSpPr>
              <p:spPr>
                <a:xfrm>
                  <a:off x="1519" y="0"/>
                  <a:ext cx="1459197" cy="150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980" y="21600"/>
                      </a:moveTo>
                      <a:lnTo>
                        <a:pt x="18700" y="18811"/>
                      </a:lnTo>
                      <a:lnTo>
                        <a:pt x="21146" y="18506"/>
                      </a:lnTo>
                      <a:lnTo>
                        <a:pt x="17980" y="21600"/>
                      </a:lnTo>
                      <a:lnTo>
                        <a:pt x="0" y="21600"/>
                      </a:lnTo>
                      <a:lnTo>
                        <a:pt x="0" y="0"/>
                      </a:lnTo>
                      <a:lnTo>
                        <a:pt x="21576" y="0"/>
                      </a:lnTo>
                      <a:lnTo>
                        <a:pt x="21600" y="18280"/>
                      </a:lnTo>
                    </a:path>
                  </a:pathLst>
                </a:custGeom>
                <a:solidFill>
                  <a:srgbClr val="310072"/>
                </a:solidFill>
                <a:ln w="9525" cap="flat">
                  <a:solidFill>
                    <a:srgbClr val="FFFFFF"/>
                  </a:solidFill>
                  <a:prstDash val="solid"/>
                  <a:roun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1828823">
                    <a:lnSpc>
                      <a:spcPct val="100000"/>
                    </a:lnSpc>
                    <a:spcBef>
                      <a:spcPts val="0"/>
                    </a:spcBef>
                    <a:defRPr b="0" cap="none" sz="2100">
                      <a:latin typeface="Calibri Light"/>
                      <a:ea typeface="Calibri Light"/>
                      <a:cs typeface="Calibri Light"/>
                      <a:sym typeface="Calibri Light"/>
                    </a:defRPr>
                  </a:pPr>
                </a:p>
              </p:txBody>
            </p:sp>
          </p:grpSp>
          <p:grpSp>
            <p:nvGrpSpPr>
              <p:cNvPr id="1215" name="Group"/>
              <p:cNvGrpSpPr/>
              <p:nvPr/>
            </p:nvGrpSpPr>
            <p:grpSpPr>
              <a:xfrm>
                <a:off x="121422" y="104512"/>
                <a:ext cx="1460780" cy="1505401"/>
                <a:chOff x="0" y="0"/>
                <a:chExt cx="1460778" cy="1505399"/>
              </a:xfrm>
            </p:grpSpPr>
            <p:sp>
              <p:nvSpPr>
                <p:cNvPr id="1213" name="Shape"/>
                <p:cNvSpPr/>
                <p:nvPr/>
              </p:nvSpPr>
              <p:spPr>
                <a:xfrm>
                  <a:off x="0" y="0"/>
                  <a:ext cx="1460779" cy="150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8114"/>
                      </a:lnTo>
                      <a:lnTo>
                        <a:pt x="18000" y="21600"/>
                      </a:lnTo>
                      <a:lnTo>
                        <a:pt x="0" y="21600"/>
                      </a:lnTo>
                      <a:close/>
                    </a:path>
                  </a:pathLst>
                </a:custGeom>
                <a:solidFill>
                  <a:srgbClr val="310072"/>
                </a:solidFill>
                <a:ln w="9525" cap="flat">
                  <a:solidFill>
                    <a:srgbClr val="FFFFFF"/>
                  </a:solidFill>
                  <a:prstDash val="solid"/>
                  <a:roun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1828823">
                    <a:lnSpc>
                      <a:spcPct val="100000"/>
                    </a:lnSpc>
                    <a:spcBef>
                      <a:spcPts val="0"/>
                    </a:spcBef>
                    <a:defRPr b="0" cap="none" sz="3200">
                      <a:latin typeface="Calibri Light"/>
                      <a:ea typeface="Calibri Light"/>
                      <a:cs typeface="Calibri Light"/>
                      <a:sym typeface="Calibri Light"/>
                    </a:defRPr>
                  </a:pPr>
                </a:p>
              </p:txBody>
            </p:sp>
            <p:sp>
              <p:nvSpPr>
                <p:cNvPr id="1214" name="Line"/>
                <p:cNvSpPr/>
                <p:nvPr/>
              </p:nvSpPr>
              <p:spPr>
                <a:xfrm>
                  <a:off x="1519" y="0"/>
                  <a:ext cx="1459197" cy="150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980" y="21600"/>
                      </a:moveTo>
                      <a:lnTo>
                        <a:pt x="18700" y="18811"/>
                      </a:lnTo>
                      <a:lnTo>
                        <a:pt x="21146" y="18506"/>
                      </a:lnTo>
                      <a:lnTo>
                        <a:pt x="17980" y="21600"/>
                      </a:lnTo>
                      <a:lnTo>
                        <a:pt x="0" y="21600"/>
                      </a:lnTo>
                      <a:lnTo>
                        <a:pt x="0" y="0"/>
                      </a:lnTo>
                      <a:lnTo>
                        <a:pt x="21576" y="0"/>
                      </a:lnTo>
                      <a:lnTo>
                        <a:pt x="21600" y="18280"/>
                      </a:lnTo>
                    </a:path>
                  </a:pathLst>
                </a:custGeom>
                <a:solidFill>
                  <a:srgbClr val="310072"/>
                </a:solidFill>
                <a:ln w="9525" cap="flat">
                  <a:solidFill>
                    <a:srgbClr val="FFFFFF"/>
                  </a:solidFill>
                  <a:prstDash val="solid"/>
                  <a:roun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1828823">
                    <a:lnSpc>
                      <a:spcPct val="100000"/>
                    </a:lnSpc>
                    <a:spcBef>
                      <a:spcPts val="0"/>
                    </a:spcBef>
                    <a:defRPr b="0" cap="none" sz="2100">
                      <a:latin typeface="Calibri Light"/>
                      <a:ea typeface="Calibri Light"/>
                      <a:cs typeface="Calibri Light"/>
                      <a:sym typeface="Calibri Light"/>
                    </a:defRPr>
                  </a:pPr>
                </a:p>
              </p:txBody>
            </p:sp>
          </p:grpSp>
          <p:grpSp>
            <p:nvGrpSpPr>
              <p:cNvPr id="1218" name="Line"/>
              <p:cNvGrpSpPr/>
              <p:nvPr/>
            </p:nvGrpSpPr>
            <p:grpSpPr>
              <a:xfrm>
                <a:off x="0" y="260238"/>
                <a:ext cx="1459197" cy="1505401"/>
                <a:chOff x="0" y="0"/>
                <a:chExt cx="1459196" cy="1505399"/>
              </a:xfrm>
            </p:grpSpPr>
            <p:sp>
              <p:nvSpPr>
                <p:cNvPr id="1216" name="Line"/>
                <p:cNvSpPr/>
                <p:nvPr/>
              </p:nvSpPr>
              <p:spPr>
                <a:xfrm>
                  <a:off x="0" y="-1"/>
                  <a:ext cx="1459197" cy="150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980" y="21600"/>
                      </a:moveTo>
                      <a:lnTo>
                        <a:pt x="18700" y="18811"/>
                      </a:lnTo>
                      <a:lnTo>
                        <a:pt x="21146" y="18506"/>
                      </a:lnTo>
                      <a:lnTo>
                        <a:pt x="17980" y="21600"/>
                      </a:lnTo>
                      <a:lnTo>
                        <a:pt x="0" y="21600"/>
                      </a:lnTo>
                      <a:lnTo>
                        <a:pt x="0" y="0"/>
                      </a:lnTo>
                      <a:lnTo>
                        <a:pt x="21576" y="0"/>
                      </a:lnTo>
                      <a:lnTo>
                        <a:pt x="21600" y="18280"/>
                      </a:lnTo>
                    </a:path>
                  </a:pathLst>
                </a:custGeom>
                <a:solidFill>
                  <a:srgbClr val="310072"/>
                </a:solidFill>
                <a:ln w="9525" cap="flat">
                  <a:solidFill>
                    <a:srgbClr val="FFFFFF"/>
                  </a:solidFill>
                  <a:prstDash val="solid"/>
                  <a:roun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1828823">
                    <a:lnSpc>
                      <a:spcPct val="100000"/>
                    </a:lnSpc>
                    <a:spcBef>
                      <a:spcPts val="0"/>
                    </a:spcBef>
                    <a:defRPr b="0" cap="none" sz="2100">
                      <a:latin typeface="Calibri Light"/>
                      <a:ea typeface="Calibri Light"/>
                      <a:cs typeface="Calibri Light"/>
                      <a:sym typeface="Calibri Light"/>
                    </a:defRPr>
                  </a:pPr>
                </a:p>
              </p:txBody>
            </p:sp>
            <p:sp>
              <p:nvSpPr>
                <p:cNvPr id="1217" name="Helm Charts  &amp; Overrides"/>
                <p:cNvSpPr txBox="1"/>
                <p:nvPr/>
              </p:nvSpPr>
              <p:spPr>
                <a:xfrm>
                  <a:off x="0" y="185013"/>
                  <a:ext cx="1459197" cy="1135375"/>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6" tIns="91436" rIns="91436" bIns="91436" numCol="1" anchor="ctr">
                  <a:spAutoFit/>
                </a:bodyPr>
                <a:lstStyle>
                  <a:lvl1pPr algn="ctr" defTabSz="1828823">
                    <a:lnSpc>
                      <a:spcPct val="100000"/>
                    </a:lnSpc>
                    <a:spcBef>
                      <a:spcPts val="0"/>
                    </a:spcBef>
                    <a:defRPr cap="none" sz="2100">
                      <a:latin typeface="Calibri Light"/>
                      <a:ea typeface="Calibri Light"/>
                      <a:cs typeface="Calibri Light"/>
                      <a:sym typeface="Calibri Light"/>
                    </a:defRPr>
                  </a:lvl1pPr>
                </a:lstStyle>
                <a:p>
                  <a:pPr/>
                  <a:r>
                    <a:t>Helm Charts  &amp; Overrides</a:t>
                  </a:r>
                </a:p>
              </p:txBody>
            </p:sp>
          </p:grpSp>
        </p:grpSp>
        <p:grpSp>
          <p:nvGrpSpPr>
            <p:cNvPr id="1222" name="Rounded Rectangle"/>
            <p:cNvGrpSpPr/>
            <p:nvPr/>
          </p:nvGrpSpPr>
          <p:grpSpPr>
            <a:xfrm>
              <a:off x="502784" y="4246078"/>
              <a:ext cx="3779158" cy="1530214"/>
              <a:chOff x="0" y="0"/>
              <a:chExt cx="3779156" cy="1530212"/>
            </a:xfrm>
          </p:grpSpPr>
          <p:sp>
            <p:nvSpPr>
              <p:cNvPr id="1220" name="Rounded Rectangle"/>
              <p:cNvSpPr/>
              <p:nvPr/>
            </p:nvSpPr>
            <p:spPr>
              <a:xfrm>
                <a:off x="0" y="0"/>
                <a:ext cx="3779157" cy="1530213"/>
              </a:xfrm>
              <a:prstGeom prst="roundRect">
                <a:avLst>
                  <a:gd name="adj" fmla="val 16667"/>
                </a:avLst>
              </a:prstGeom>
              <a:solidFill>
                <a:srgbClr val="685BC7"/>
              </a:solidFill>
              <a:ln w="9525" cap="flat">
                <a:solidFill>
                  <a:srgbClr val="FFFFFF"/>
                </a:solidFill>
                <a:prstDash val="solid"/>
                <a:roun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368">
                  <a:lnSpc>
                    <a:spcPct val="100000"/>
                  </a:lnSpc>
                  <a:spcBef>
                    <a:spcPts val="1600"/>
                  </a:spcBef>
                  <a:defRPr b="0" cap="none" sz="2500">
                    <a:latin typeface="Roboto Medium"/>
                    <a:ea typeface="Roboto Medium"/>
                    <a:cs typeface="Roboto Medium"/>
                    <a:sym typeface="Roboto Medium"/>
                  </a:defRPr>
                </a:pPr>
              </a:p>
            </p:txBody>
          </p:sp>
          <p:sp>
            <p:nvSpPr>
              <p:cNvPr id="1221" name="Configuration Management"/>
              <p:cNvSpPr txBox="1"/>
              <p:nvPr/>
            </p:nvSpPr>
            <p:spPr>
              <a:xfrm>
                <a:off x="74698" y="191069"/>
                <a:ext cx="3629761" cy="1148075"/>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6" tIns="91436" rIns="91436" bIns="91436" numCol="1" anchor="ctr">
                <a:spAutoFit/>
              </a:bodyPr>
              <a:lstStyle/>
              <a:p>
                <a:pPr algn="ctr" defTabSz="2438368">
                  <a:lnSpc>
                    <a:spcPct val="100000"/>
                  </a:lnSpc>
                  <a:spcBef>
                    <a:spcPts val="1600"/>
                  </a:spcBef>
                  <a:defRPr b="0" cap="none" sz="3200">
                    <a:latin typeface="Roboto Medium"/>
                    <a:ea typeface="Roboto Medium"/>
                    <a:cs typeface="Roboto Medium"/>
                    <a:sym typeface="Roboto Medium"/>
                  </a:defRPr>
                </a:pPr>
                <a:r>
                  <a:t>Configuration</a:t>
                </a:r>
                <a:br/>
                <a:r>
                  <a:t>Management</a:t>
                </a:r>
              </a:p>
            </p:txBody>
          </p:sp>
        </p:grpSp>
      </p:gr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8" name="Title 1"/>
          <p:cNvSpPr txBox="1"/>
          <p:nvPr>
            <p:ph type="title"/>
          </p:nvPr>
        </p:nvSpPr>
        <p:spPr>
          <a:prstGeom prst="rect">
            <a:avLst/>
          </a:prstGeom>
          <a:solidFill>
            <a:srgbClr val="685BC7">
              <a:alpha val="50425"/>
            </a:srgbClr>
          </a:solidFill>
        </p:spPr>
        <p:txBody>
          <a:bodyPr/>
          <a:lstStyle>
            <a:lvl1pPr>
              <a:lnSpc>
                <a:spcPct val="120000"/>
              </a:lnSpc>
            </a:lvl1pPr>
          </a:lstStyle>
          <a:p>
            <a:pPr/>
            <a:r>
              <a:t>OpenStack</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0" name="Title 1"/>
          <p:cNvSpPr txBox="1"/>
          <p:nvPr>
            <p:ph type="title"/>
          </p:nvPr>
        </p:nvSpPr>
        <p:spPr>
          <a:xfrm>
            <a:off x="1676400" y="730251"/>
            <a:ext cx="21031200" cy="2651126"/>
          </a:xfrm>
          <a:prstGeom prst="rect">
            <a:avLst/>
          </a:prstGeom>
        </p:spPr>
        <p:txBody>
          <a:bodyPr/>
          <a:lstStyle/>
          <a:p>
            <a:pPr/>
            <a:r>
              <a:t>OpenStack Deployment</a:t>
            </a:r>
          </a:p>
        </p:txBody>
      </p:sp>
      <p:sp>
        <p:nvSpPr>
          <p:cNvPr id="1231" name="Text Placeholder 2"/>
          <p:cNvSpPr txBox="1"/>
          <p:nvPr>
            <p:ph type="body" idx="1"/>
          </p:nvPr>
        </p:nvSpPr>
        <p:spPr>
          <a:xfrm>
            <a:off x="1676400" y="3651250"/>
            <a:ext cx="18236720" cy="8702676"/>
          </a:xfrm>
          <a:prstGeom prst="rect">
            <a:avLst/>
          </a:prstGeom>
        </p:spPr>
        <p:txBody>
          <a:bodyPr/>
          <a:lstStyle/>
          <a:p>
            <a:pPr marL="329188" indent="-329188" defTabSz="1316736">
              <a:lnSpc>
                <a:spcPct val="81000"/>
              </a:lnSpc>
              <a:spcBef>
                <a:spcPts val="1400"/>
              </a:spcBef>
              <a:defRPr sz="4320"/>
            </a:pPr>
            <a:r>
              <a:t>OpenStack is deployed as a containerized Kubernetes application</a:t>
            </a:r>
          </a:p>
          <a:p>
            <a:pPr lvl="1" marL="658372" indent="-329188" defTabSz="1316736">
              <a:lnSpc>
                <a:spcPct val="81000"/>
              </a:lnSpc>
              <a:spcBef>
                <a:spcPts val="700"/>
              </a:spcBef>
              <a:defRPr sz="4320"/>
            </a:pPr>
            <a:r>
              <a:t>OpenStack control plane running in pods</a:t>
            </a:r>
          </a:p>
          <a:p>
            <a:pPr lvl="1" marL="658372" indent="-329188" defTabSz="1316736">
              <a:lnSpc>
                <a:spcPct val="81000"/>
              </a:lnSpc>
              <a:spcBef>
                <a:spcPts val="700"/>
              </a:spcBef>
              <a:defRPr sz="4320"/>
            </a:pPr>
            <a:r>
              <a:t>OpenStack virtual machines running on host</a:t>
            </a:r>
          </a:p>
          <a:p>
            <a:pPr lvl="1" marL="658372" indent="-329188" defTabSz="1316736">
              <a:lnSpc>
                <a:spcPct val="81000"/>
              </a:lnSpc>
              <a:spcBef>
                <a:spcPts val="700"/>
              </a:spcBef>
              <a:defRPr sz="4320"/>
            </a:pPr>
            <a:r>
              <a:t>Leverages Kubernetes’ strengths to manage, scale and update the OpenStack services</a:t>
            </a:r>
          </a:p>
          <a:p>
            <a:pPr marL="329188" indent="-329188" defTabSz="1316736">
              <a:lnSpc>
                <a:spcPct val="81000"/>
              </a:lnSpc>
              <a:spcBef>
                <a:spcPts val="1400"/>
              </a:spcBef>
              <a:defRPr sz="4320"/>
            </a:pPr>
            <a:r>
              <a:t>Deployed using Helm (using OpenStack-Helm charts) and Armada (orchestrator for deploying Helm charts from OpenStack Airship).</a:t>
            </a:r>
          </a:p>
          <a:p>
            <a:pPr marL="329188" indent="-329188" defTabSz="1316736">
              <a:lnSpc>
                <a:spcPct val="81000"/>
              </a:lnSpc>
              <a:spcBef>
                <a:spcPts val="1400"/>
              </a:spcBef>
              <a:defRPr sz="4320"/>
            </a:pPr>
            <a:r>
              <a:t>StarlingX provides application APIs to install and configure the containerized OpenStack application</a:t>
            </a:r>
          </a:p>
          <a:p>
            <a:pPr lvl="1" marL="658372" indent="-329188" defTabSz="1316736">
              <a:lnSpc>
                <a:spcPct val="81000"/>
              </a:lnSpc>
              <a:spcBef>
                <a:spcPts val="700"/>
              </a:spcBef>
              <a:defRPr sz="4320"/>
            </a:pPr>
            <a:r>
              <a:t>Application tarball contains helm charts and armada manifest for StarlingX</a:t>
            </a:r>
          </a:p>
          <a:p>
            <a:pPr lvl="1" marL="658372" indent="-329188" defTabSz="1316736">
              <a:lnSpc>
                <a:spcPct val="81000"/>
              </a:lnSpc>
              <a:spcBef>
                <a:spcPts val="700"/>
              </a:spcBef>
              <a:defRPr sz="4320"/>
            </a:pPr>
            <a:r>
              <a:t>Automatic generation of helm configuration values based on system configuration</a:t>
            </a:r>
          </a:p>
          <a:p>
            <a:pPr lvl="1" marL="658372" indent="-329188" defTabSz="1316736">
              <a:lnSpc>
                <a:spcPct val="81000"/>
              </a:lnSpc>
              <a:spcBef>
                <a:spcPts val="700"/>
              </a:spcBef>
              <a:defRPr sz="4320"/>
            </a:pPr>
            <a:r>
              <a:t>User can easily customize helm configuration of OpenStack Services</a:t>
            </a:r>
          </a:p>
        </p:txBody>
      </p:sp>
      <p:pic>
        <p:nvPicPr>
          <p:cNvPr id="1232" name="Picture 2" descr="Picture 2"/>
          <p:cNvPicPr>
            <a:picLocks noChangeAspect="1"/>
          </p:cNvPicPr>
          <p:nvPr/>
        </p:nvPicPr>
        <p:blipFill>
          <a:blip r:embed="rId3">
            <a:extLst/>
          </a:blip>
          <a:stretch>
            <a:fillRect/>
          </a:stretch>
        </p:blipFill>
        <p:spPr>
          <a:xfrm>
            <a:off x="20013164" y="6223856"/>
            <a:ext cx="2095502" cy="2181225"/>
          </a:xfrm>
          <a:prstGeom prst="rect">
            <a:avLst/>
          </a:prstGeom>
          <a:ln w="12700">
            <a:miter lim="400000"/>
          </a:ln>
        </p:spPr>
      </p:pic>
      <p:pic>
        <p:nvPicPr>
          <p:cNvPr id="1233" name="Picture 3" descr="Picture 3"/>
          <p:cNvPicPr>
            <a:picLocks noChangeAspect="1"/>
          </p:cNvPicPr>
          <p:nvPr/>
        </p:nvPicPr>
        <p:blipFill>
          <a:blip r:embed="rId4">
            <a:extLst/>
          </a:blip>
          <a:stretch>
            <a:fillRect/>
          </a:stretch>
        </p:blipFill>
        <p:spPr>
          <a:xfrm>
            <a:off x="20070843" y="9445012"/>
            <a:ext cx="1981201" cy="2305052"/>
          </a:xfrm>
          <a:prstGeom prst="rect">
            <a:avLst/>
          </a:prstGeom>
          <a:ln w="12700">
            <a:miter lim="400000"/>
          </a:ln>
        </p:spPr>
      </p:pic>
      <p:pic>
        <p:nvPicPr>
          <p:cNvPr id="1234" name="Image" descr="Image"/>
          <p:cNvPicPr>
            <a:picLocks noChangeAspect="1"/>
          </p:cNvPicPr>
          <p:nvPr/>
        </p:nvPicPr>
        <p:blipFill>
          <a:blip r:embed="rId5">
            <a:extLst/>
          </a:blip>
          <a:stretch>
            <a:fillRect/>
          </a:stretch>
        </p:blipFill>
        <p:spPr>
          <a:xfrm>
            <a:off x="20013164" y="3380596"/>
            <a:ext cx="2095502" cy="1803330"/>
          </a:xfrm>
          <a:prstGeom prst="rect">
            <a:avLst/>
          </a:prstGeom>
          <a:ln w="12700">
            <a:miter lim="400000"/>
          </a:ln>
        </p:spPr>
      </p:pic>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8" name="Supported OpenStack Services"/>
          <p:cNvSpPr txBox="1"/>
          <p:nvPr>
            <p:ph type="title"/>
          </p:nvPr>
        </p:nvSpPr>
        <p:spPr>
          <a:prstGeom prst="rect">
            <a:avLst/>
          </a:prstGeom>
        </p:spPr>
        <p:txBody>
          <a:bodyPr/>
          <a:lstStyle/>
          <a:p>
            <a:pPr/>
            <a:r>
              <a:t>Supported OpenStack Services</a:t>
            </a:r>
          </a:p>
        </p:txBody>
      </p:sp>
      <p:sp>
        <p:nvSpPr>
          <p:cNvPr id="1239" name="Configuration optimized and system validated within StarlingX…"/>
          <p:cNvSpPr txBox="1"/>
          <p:nvPr>
            <p:ph type="body" idx="1"/>
          </p:nvPr>
        </p:nvSpPr>
        <p:spPr>
          <a:prstGeom prst="rect">
            <a:avLst/>
          </a:prstGeom>
        </p:spPr>
        <p:txBody>
          <a:bodyPr/>
          <a:lstStyle/>
          <a:p>
            <a:pPr/>
            <a:r>
              <a:t>Configuration optimized and system validated within StarlingX</a:t>
            </a:r>
          </a:p>
          <a:p>
            <a:pPr lvl="1"/>
            <a:r>
              <a:t>Keystone, Nova, Neutron, Glance, Cinder, Horizon, Heat, Barbican, Ironic</a:t>
            </a:r>
          </a:p>
          <a:p>
            <a:pPr lvl="1"/>
            <a:r>
              <a:t>Telemetry</a:t>
            </a:r>
          </a:p>
          <a:p>
            <a:pPr lvl="2"/>
            <a:r>
              <a:t>Ceilometer, Gnocchi, Panko, Aodh</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5" name="Title 1"/>
          <p:cNvSpPr txBox="1"/>
          <p:nvPr>
            <p:ph type="title"/>
          </p:nvPr>
        </p:nvSpPr>
        <p:spPr>
          <a:xfrm>
            <a:off x="0" y="3419476"/>
            <a:ext cx="24384000" cy="5705475"/>
          </a:xfrm>
          <a:prstGeom prst="rect">
            <a:avLst/>
          </a:prstGeom>
          <a:solidFill>
            <a:srgbClr val="685BC7">
              <a:alpha val="50425"/>
            </a:srgbClr>
          </a:solidFill>
        </p:spPr>
        <p:txBody>
          <a:bodyPr lIns="91436" tIns="91436" rIns="91436" bIns="91436"/>
          <a:lstStyle>
            <a:lvl1pPr>
              <a:lnSpc>
                <a:spcPct val="120000"/>
              </a:lnSpc>
            </a:lvl1pPr>
          </a:lstStyle>
          <a:p>
            <a:pPr/>
            <a:r>
              <a:t>Project Overview</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1" name="Day 2 Configuration Changes"/>
          <p:cNvSpPr txBox="1"/>
          <p:nvPr>
            <p:ph type="title"/>
          </p:nvPr>
        </p:nvSpPr>
        <p:spPr>
          <a:prstGeom prst="rect">
            <a:avLst/>
          </a:prstGeom>
        </p:spPr>
        <p:txBody>
          <a:bodyPr/>
          <a:lstStyle/>
          <a:p>
            <a:pPr/>
            <a:r>
              <a:t>Day 2 Configuration Changes</a:t>
            </a:r>
          </a:p>
        </p:txBody>
      </p:sp>
      <p:sp>
        <p:nvSpPr>
          <p:cNvPr id="1242" name="Configuration changes can be applied after the application has been deployed…"/>
          <p:cNvSpPr txBox="1"/>
          <p:nvPr>
            <p:ph type="body" idx="1"/>
          </p:nvPr>
        </p:nvSpPr>
        <p:spPr>
          <a:prstGeom prst="rect">
            <a:avLst/>
          </a:prstGeom>
        </p:spPr>
        <p:txBody>
          <a:bodyPr/>
          <a:lstStyle/>
          <a:p>
            <a:pPr/>
            <a:r>
              <a:t>Configuration changes can be applied after the application has been deployed</a:t>
            </a:r>
          </a:p>
          <a:p>
            <a:pPr/>
            <a:r>
              <a:t>Update the helm chart overrides</a:t>
            </a:r>
          </a:p>
          <a:p>
            <a:pPr lvl="1"/>
            <a:r>
              <a:t>system helm-override-update …</a:t>
            </a:r>
          </a:p>
          <a:p>
            <a:pPr/>
            <a:r>
              <a:t>Reapply the application</a:t>
            </a:r>
          </a:p>
          <a:p>
            <a:pPr lvl="1"/>
            <a:r>
              <a:t>system application-apply …</a:t>
            </a:r>
          </a:p>
          <a:p>
            <a:pPr/>
            <a:r>
              <a:t>Only charts impacted by the configuration change will be updated</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4" name="Title 1"/>
          <p:cNvSpPr txBox="1"/>
          <p:nvPr>
            <p:ph type="title"/>
          </p:nvPr>
        </p:nvSpPr>
        <p:spPr>
          <a:prstGeom prst="rect">
            <a:avLst/>
          </a:prstGeom>
          <a:solidFill>
            <a:srgbClr val="685BC7">
              <a:alpha val="50425"/>
            </a:srgbClr>
          </a:solidFill>
        </p:spPr>
        <p:txBody>
          <a:bodyPr/>
          <a:lstStyle>
            <a:lvl1pPr>
              <a:lnSpc>
                <a:spcPct val="120000"/>
              </a:lnSpc>
            </a:lvl1pPr>
          </a:lstStyle>
          <a:p>
            <a:pPr/>
            <a:r>
              <a:t>Distributed Cloud</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6" name="Distributed Cloud Overview"/>
          <p:cNvSpPr txBox="1"/>
          <p:nvPr>
            <p:ph type="title"/>
          </p:nvPr>
        </p:nvSpPr>
        <p:spPr>
          <a:prstGeom prst="rect">
            <a:avLst/>
          </a:prstGeom>
        </p:spPr>
        <p:txBody>
          <a:bodyPr/>
          <a:lstStyle/>
          <a:p>
            <a:pPr/>
            <a:r>
              <a:t>Distributed Cloud Overview</a:t>
            </a:r>
          </a:p>
        </p:txBody>
      </p:sp>
      <p:sp>
        <p:nvSpPr>
          <p:cNvPr id="1247" name="Introduced in StarlingX 3.0…"/>
          <p:cNvSpPr txBox="1"/>
          <p:nvPr>
            <p:ph type="body" idx="1"/>
          </p:nvPr>
        </p:nvSpPr>
        <p:spPr>
          <a:prstGeom prst="rect">
            <a:avLst/>
          </a:prstGeom>
        </p:spPr>
        <p:txBody>
          <a:bodyPr/>
          <a:lstStyle/>
          <a:p>
            <a:pPr marL="442722" indent="-442722" defTabSz="1517903">
              <a:spcBef>
                <a:spcPts val="1600"/>
              </a:spcBef>
              <a:defRPr sz="4980"/>
            </a:pPr>
            <a:r>
              <a:t>Introduced in StarlingX 3.0</a:t>
            </a:r>
          </a:p>
          <a:p>
            <a:pPr marL="442722" indent="-442722" defTabSz="1517903">
              <a:spcBef>
                <a:spcPts val="1600"/>
              </a:spcBef>
              <a:defRPr sz="4980"/>
            </a:pPr>
            <a:r>
              <a:t>Heterogeneous Distribution of Kubernetes and OpenStack Clouds</a:t>
            </a:r>
          </a:p>
          <a:p>
            <a:pPr marL="442722" indent="-442722" defTabSz="1517903">
              <a:spcBef>
                <a:spcPts val="1600"/>
              </a:spcBef>
              <a:defRPr sz="4980"/>
            </a:pPr>
            <a:r>
              <a:t>Central Cloud (System Controller)</a:t>
            </a:r>
          </a:p>
          <a:p>
            <a:pPr lvl="1" marL="822197" indent="-442722" defTabSz="1517903">
              <a:spcBef>
                <a:spcPts val="1600"/>
              </a:spcBef>
              <a:defRPr sz="4980"/>
            </a:pPr>
            <a:r>
              <a:t>Hosting shared services</a:t>
            </a:r>
          </a:p>
          <a:p>
            <a:pPr lvl="1" marL="822197" indent="-442722" defTabSz="1517903">
              <a:spcBef>
                <a:spcPts val="1600"/>
              </a:spcBef>
              <a:defRPr sz="4980"/>
            </a:pPr>
            <a:r>
              <a:t>System-wide infrastructure orchestration functions</a:t>
            </a:r>
          </a:p>
          <a:p>
            <a:pPr marL="442722" indent="-442722" defTabSz="1517903">
              <a:spcBef>
                <a:spcPts val="1600"/>
              </a:spcBef>
              <a:defRPr sz="4980"/>
            </a:pPr>
            <a:r>
              <a:t>Remote, geographically dispersed edge clouds</a:t>
            </a:r>
          </a:p>
          <a:p>
            <a:pPr lvl="1" marL="822197" indent="-442722" defTabSz="1517903">
              <a:spcBef>
                <a:spcPts val="1600"/>
              </a:spcBef>
              <a:defRPr sz="4980"/>
            </a:pPr>
            <a:r>
              <a:t>Communication with the System Controller node through REST APIs/L3</a:t>
            </a:r>
          </a:p>
          <a:p>
            <a:pPr lvl="1" marL="822197" indent="-442722" defTabSz="1517903">
              <a:spcBef>
                <a:spcPts val="1600"/>
              </a:spcBef>
              <a:defRPr sz="4980"/>
            </a:pPr>
            <a:r>
              <a:t>Running a control plane for autonomous operation</a:t>
            </a:r>
          </a:p>
          <a:p>
            <a:pPr marL="442722" indent="-442722" defTabSz="1517903">
              <a:spcBef>
                <a:spcPts val="1600"/>
              </a:spcBef>
              <a:defRPr sz="4980"/>
            </a:pPr>
            <a:r>
              <a:t>In line with the </a:t>
            </a:r>
            <a:r>
              <a:rPr u="sng">
                <a:solidFill>
                  <a:srgbClr val="0000FF"/>
                </a:solidFill>
                <a:uFill>
                  <a:solidFill>
                    <a:srgbClr val="0000FF"/>
                  </a:solidFill>
                </a:uFill>
                <a:hlinkClick r:id="rId2" invalidUrl="" action="" tgtFrame="" tooltip="" history="1" highlightClick="0" endSnd="0"/>
              </a:rPr>
              <a:t>Distributed Control Plane</a:t>
            </a:r>
            <a:r>
              <a:t> reference architecture model defined by the OSF Edge Computing Group</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9" name="Distributed Cloud - System Controller"/>
          <p:cNvSpPr txBox="1"/>
          <p:nvPr>
            <p:ph type="title"/>
          </p:nvPr>
        </p:nvSpPr>
        <p:spPr>
          <a:prstGeom prst="rect">
            <a:avLst/>
          </a:prstGeom>
        </p:spPr>
        <p:txBody>
          <a:bodyPr/>
          <a:lstStyle/>
          <a:p>
            <a:pPr/>
            <a:r>
              <a:t>Distributed Cloud - System Controller</a:t>
            </a:r>
          </a:p>
        </p:txBody>
      </p:sp>
      <p:sp>
        <p:nvSpPr>
          <p:cNvPr id="1250" name="Centralized deployment of container platform on sub-clouds…"/>
          <p:cNvSpPr txBox="1"/>
          <p:nvPr>
            <p:ph type="body" idx="1"/>
          </p:nvPr>
        </p:nvSpPr>
        <p:spPr>
          <a:prstGeom prst="rect">
            <a:avLst/>
          </a:prstGeom>
        </p:spPr>
        <p:txBody>
          <a:bodyPr/>
          <a:lstStyle/>
          <a:p>
            <a:pPr marL="485394" indent="-485394" defTabSz="1664208">
              <a:spcBef>
                <a:spcPts val="1800"/>
              </a:spcBef>
              <a:defRPr sz="5460"/>
            </a:pPr>
            <a:r>
              <a:t>Centralized deployment of container platform on sub-clouds</a:t>
            </a:r>
          </a:p>
          <a:p>
            <a:pPr lvl="1" marL="901446" indent="-485394" defTabSz="1664208">
              <a:spcBef>
                <a:spcPts val="1800"/>
              </a:spcBef>
              <a:defRPr sz="5460"/>
            </a:pPr>
            <a:r>
              <a:t>Automated and declarative configuration</a:t>
            </a:r>
          </a:p>
          <a:p>
            <a:pPr marL="485394" indent="-485394" defTabSz="1664208">
              <a:spcBef>
                <a:spcPts val="1800"/>
              </a:spcBef>
              <a:defRPr sz="5460"/>
            </a:pPr>
            <a:r>
              <a:t>Sub-cloud health monitoring and management</a:t>
            </a:r>
          </a:p>
          <a:p>
            <a:pPr marL="485394" indent="-485394" defTabSz="1664208">
              <a:spcBef>
                <a:spcPts val="1800"/>
              </a:spcBef>
              <a:defRPr sz="5460"/>
            </a:pPr>
            <a:r>
              <a:t>Synchronized User Authentication &amp; Authorization with Keystone</a:t>
            </a:r>
          </a:p>
          <a:p>
            <a:pPr marL="485394" indent="-485394" defTabSz="1664208">
              <a:spcBef>
                <a:spcPts val="1800"/>
              </a:spcBef>
              <a:defRPr sz="5460"/>
            </a:pPr>
            <a:r>
              <a:t>Centralized Docker registry for infrastructure and applications</a:t>
            </a:r>
          </a:p>
          <a:p>
            <a:pPr marL="485394" indent="-485394" defTabSz="1664208">
              <a:spcBef>
                <a:spcPts val="1800"/>
              </a:spcBef>
              <a:defRPr sz="5460"/>
            </a:pPr>
            <a:r>
              <a:t>Centralize Horizon dashboard - single pane of glass</a:t>
            </a:r>
          </a:p>
          <a:p>
            <a:pPr marL="485394" indent="-485394" defTabSz="1664208">
              <a:spcBef>
                <a:spcPts val="1800"/>
              </a:spcBef>
              <a:defRPr sz="5460"/>
            </a:pPr>
            <a:r>
              <a:t>Configuration portal for shared platform data</a:t>
            </a:r>
          </a:p>
          <a:p>
            <a:pPr lvl="1" marL="901446" indent="-485394" defTabSz="1664208">
              <a:spcBef>
                <a:spcPts val="1800"/>
              </a:spcBef>
              <a:defRPr sz="5460"/>
            </a:pPr>
            <a:r>
              <a:t>DNS, NTP/PTP, API Firewall, SNMP, Remote Logging, …</a:t>
            </a:r>
          </a:p>
          <a:p>
            <a:pPr marL="485394" indent="-485394" defTabSz="1664208">
              <a:spcBef>
                <a:spcPts val="1800"/>
              </a:spcBef>
              <a:defRPr sz="5460"/>
            </a:pPr>
            <a:r>
              <a:t>Glance image caching in edge clouds</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2" name="Title 1"/>
          <p:cNvSpPr txBox="1"/>
          <p:nvPr>
            <p:ph type="title"/>
          </p:nvPr>
        </p:nvSpPr>
        <p:spPr>
          <a:prstGeom prst="rect">
            <a:avLst/>
          </a:prstGeom>
          <a:solidFill>
            <a:srgbClr val="685BC7">
              <a:alpha val="50425"/>
            </a:srgbClr>
          </a:solidFill>
        </p:spPr>
        <p:txBody>
          <a:bodyPr/>
          <a:lstStyle>
            <a:lvl1pPr>
              <a:lnSpc>
                <a:spcPct val="120000"/>
              </a:lnSpc>
            </a:lvl1pPr>
          </a:lstStyle>
          <a:p>
            <a:pPr/>
            <a:r>
              <a:t>Community and Contributing</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4" name="Title 1"/>
          <p:cNvSpPr txBox="1"/>
          <p:nvPr>
            <p:ph type="title"/>
          </p:nvPr>
        </p:nvSpPr>
        <p:spPr>
          <a:prstGeom prst="rect">
            <a:avLst/>
          </a:prstGeom>
        </p:spPr>
        <p:txBody>
          <a:bodyPr/>
          <a:lstStyle/>
          <a:p>
            <a:pPr/>
            <a:r>
              <a:t>Principles</a:t>
            </a:r>
          </a:p>
        </p:txBody>
      </p:sp>
      <p:sp>
        <p:nvSpPr>
          <p:cNvPr id="1255" name="Content Placeholder 2"/>
          <p:cNvSpPr txBox="1"/>
          <p:nvPr>
            <p:ph type="body" idx="1"/>
          </p:nvPr>
        </p:nvSpPr>
        <p:spPr>
          <a:prstGeom prst="rect">
            <a:avLst/>
          </a:prstGeom>
        </p:spPr>
        <p:txBody>
          <a:bodyPr/>
          <a:lstStyle/>
          <a:p>
            <a:pPr marL="487830" indent="-487830" defTabSz="1756194">
              <a:spcBef>
                <a:spcPts val="1700"/>
              </a:spcBef>
              <a:defRPr sz="5820"/>
            </a:pPr>
            <a:r>
              <a:t>The StarlingX project follows the “four opens,”</a:t>
            </a:r>
          </a:p>
          <a:p>
            <a:pPr lvl="1" marL="926879" indent="-487830" defTabSz="1756194">
              <a:spcBef>
                <a:spcPts val="1700"/>
              </a:spcBef>
              <a:defRPr sz="5820"/>
            </a:pPr>
            <a:r>
              <a:t>Open Collaboration</a:t>
            </a:r>
          </a:p>
          <a:p>
            <a:pPr lvl="1" marL="926879" indent="-487830" defTabSz="1756194">
              <a:spcBef>
                <a:spcPts val="1700"/>
              </a:spcBef>
              <a:defRPr sz="5820"/>
            </a:pPr>
            <a:r>
              <a:t>Open Design</a:t>
            </a:r>
          </a:p>
          <a:p>
            <a:pPr lvl="1" marL="926879" indent="-487830" defTabSz="1756194">
              <a:spcBef>
                <a:spcPts val="1700"/>
              </a:spcBef>
              <a:defRPr sz="5820"/>
            </a:pPr>
            <a:r>
              <a:t>Open Development</a:t>
            </a:r>
          </a:p>
          <a:p>
            <a:pPr lvl="1" marL="926879" indent="-487830" defTabSz="1756194">
              <a:spcBef>
                <a:spcPts val="1700"/>
              </a:spcBef>
              <a:defRPr sz="5820"/>
            </a:pPr>
            <a:r>
              <a:t>Open Source</a:t>
            </a:r>
          </a:p>
          <a:p>
            <a:pPr marL="487830" indent="-487830" defTabSz="1756194">
              <a:spcBef>
                <a:spcPts val="1700"/>
              </a:spcBef>
              <a:defRPr sz="5820"/>
            </a:pPr>
            <a:r>
              <a:t>Technical decisions will be made by technical contributors and a representative Technical Steering Committee.</a:t>
            </a:r>
          </a:p>
          <a:p>
            <a:pPr marL="487830" indent="-487830" defTabSz="1756194">
              <a:spcBef>
                <a:spcPts val="1700"/>
              </a:spcBef>
              <a:defRPr sz="5820"/>
            </a:pPr>
            <a:r>
              <a:t>The community is committed to diversity, openness, encouraging new contributors and leaders to rise up.</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7" name="Title 1"/>
          <p:cNvSpPr txBox="1"/>
          <p:nvPr>
            <p:ph type="title"/>
          </p:nvPr>
        </p:nvSpPr>
        <p:spPr>
          <a:prstGeom prst="rect">
            <a:avLst/>
          </a:prstGeom>
        </p:spPr>
        <p:txBody>
          <a:bodyPr/>
          <a:lstStyle/>
          <a:p>
            <a:pPr/>
            <a:r>
              <a:t>Sub-project Structure</a:t>
            </a:r>
          </a:p>
        </p:txBody>
      </p:sp>
      <p:sp>
        <p:nvSpPr>
          <p:cNvPr id="1258" name="Content Placeholder 2"/>
          <p:cNvSpPr txBox="1"/>
          <p:nvPr>
            <p:ph type="body" sz="half" idx="1"/>
          </p:nvPr>
        </p:nvSpPr>
        <p:spPr>
          <a:xfrm>
            <a:off x="1676400" y="3651250"/>
            <a:ext cx="13645619" cy="8702676"/>
          </a:xfrm>
          <a:prstGeom prst="rect">
            <a:avLst/>
          </a:prstGeom>
        </p:spPr>
        <p:txBody>
          <a:bodyPr/>
          <a:lstStyle/>
          <a:p>
            <a:pPr marL="492230" indent="-492230" defTabSz="1575143">
              <a:spcBef>
                <a:spcPts val="1500"/>
              </a:spcBef>
              <a:defRPr sz="5220"/>
            </a:pPr>
            <a:r>
              <a:t>Main sub-projects</a:t>
            </a:r>
          </a:p>
          <a:p>
            <a:pPr lvl="1" marL="889994" indent="-492230" defTabSz="1575143">
              <a:spcBef>
                <a:spcPts val="1500"/>
              </a:spcBef>
              <a:defRPr sz="5220"/>
            </a:pPr>
            <a:r>
              <a:t>New functionality and services</a:t>
            </a:r>
          </a:p>
          <a:p>
            <a:pPr marL="492230" indent="-492230" defTabSz="1575143">
              <a:spcBef>
                <a:spcPts val="1500"/>
              </a:spcBef>
              <a:defRPr sz="5220"/>
            </a:pPr>
            <a:r>
              <a:t>Supporting sub-projects</a:t>
            </a:r>
          </a:p>
          <a:p>
            <a:pPr lvl="1" marL="889994" indent="-492230" defTabSz="1575143">
              <a:spcBef>
                <a:spcPts val="1500"/>
              </a:spcBef>
              <a:defRPr sz="5220"/>
            </a:pPr>
            <a:r>
              <a:t>Supporting services, test and infrastructure</a:t>
            </a:r>
          </a:p>
          <a:p>
            <a:pPr marL="492230" indent="-492230" defTabSz="1575143">
              <a:spcBef>
                <a:spcPts val="1500"/>
              </a:spcBef>
              <a:defRPr sz="5220"/>
            </a:pPr>
            <a:r>
              <a:t>Sub-project team structure</a:t>
            </a:r>
          </a:p>
          <a:p>
            <a:pPr lvl="1" marL="889994" indent="-492230" defTabSz="1575143">
              <a:spcBef>
                <a:spcPts val="1500"/>
              </a:spcBef>
              <a:defRPr sz="5220"/>
            </a:pPr>
            <a:r>
              <a:t>1 Team Lead</a:t>
            </a:r>
          </a:p>
          <a:p>
            <a:pPr lvl="1" marL="889994" indent="-492230" defTabSz="1575143">
              <a:spcBef>
                <a:spcPts val="1500"/>
              </a:spcBef>
              <a:defRPr sz="5220"/>
            </a:pPr>
            <a:r>
              <a:t>1 Project Lead</a:t>
            </a:r>
          </a:p>
          <a:p>
            <a:pPr lvl="1" marL="889994" indent="-492230" defTabSz="1575143">
              <a:spcBef>
                <a:spcPts val="1500"/>
              </a:spcBef>
              <a:defRPr sz="5220"/>
            </a:pPr>
            <a:r>
              <a:t>Core Reviewers</a:t>
            </a:r>
          </a:p>
          <a:p>
            <a:pPr lvl="1" marL="889994" indent="-492230" defTabSz="1575143">
              <a:spcBef>
                <a:spcPts val="1500"/>
              </a:spcBef>
              <a:defRPr sz="5220"/>
            </a:pPr>
            <a:r>
              <a:t>Contributors</a:t>
            </a:r>
          </a:p>
        </p:txBody>
      </p:sp>
      <p:grpSp>
        <p:nvGrpSpPr>
          <p:cNvPr id="1281" name="Group"/>
          <p:cNvGrpSpPr/>
          <p:nvPr/>
        </p:nvGrpSpPr>
        <p:grpSpPr>
          <a:xfrm>
            <a:off x="15895915" y="3599853"/>
            <a:ext cx="8155459" cy="7835741"/>
            <a:chOff x="0" y="0"/>
            <a:chExt cx="8155458" cy="7835739"/>
          </a:xfrm>
        </p:grpSpPr>
        <p:grpSp>
          <p:nvGrpSpPr>
            <p:cNvPr id="1261" name="Group"/>
            <p:cNvGrpSpPr/>
            <p:nvPr/>
          </p:nvGrpSpPr>
          <p:grpSpPr>
            <a:xfrm>
              <a:off x="0" y="0"/>
              <a:ext cx="8155459" cy="813000"/>
              <a:chOff x="0" y="0"/>
              <a:chExt cx="8155458" cy="812999"/>
            </a:xfrm>
          </p:grpSpPr>
          <p:sp>
            <p:nvSpPr>
              <p:cNvPr id="1259" name="Rectangle 5"/>
              <p:cNvSpPr/>
              <p:nvPr/>
            </p:nvSpPr>
            <p:spPr>
              <a:xfrm>
                <a:off x="0" y="0"/>
                <a:ext cx="8155459" cy="813000"/>
              </a:xfrm>
              <a:prstGeom prst="rect">
                <a:avLst/>
              </a:prstGeom>
              <a:solidFill>
                <a:srgbClr val="000000">
                  <a:alpha val="50000"/>
                </a:srgbClr>
              </a:solidFill>
              <a:ln w="25400" cap="flat">
                <a:solidFill>
                  <a:srgbClr val="000000">
                    <a:alpha val="75497"/>
                  </a:srgbClr>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n-lt"/>
                    <a:ea typeface="+mn-ea"/>
                    <a:cs typeface="+mn-cs"/>
                    <a:sym typeface="Calibri"/>
                  </a:defRPr>
                </a:pPr>
              </a:p>
            </p:txBody>
          </p:sp>
          <p:sp>
            <p:nvSpPr>
              <p:cNvPr id="1260" name="TextBox 6"/>
              <p:cNvSpPr txBox="1"/>
              <p:nvPr/>
            </p:nvSpPr>
            <p:spPr>
              <a:xfrm>
                <a:off x="316520" y="93547"/>
                <a:ext cx="7522413" cy="538473"/>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6" tIns="91436" rIns="91436" bIns="91436" numCol="1" anchor="t">
                <a:noAutofit/>
              </a:bodyPr>
              <a:lstStyle>
                <a:lvl1pPr algn="ctr" defTabSz="1828800">
                  <a:lnSpc>
                    <a:spcPct val="100000"/>
                  </a:lnSpc>
                  <a:spcBef>
                    <a:spcPts val="0"/>
                  </a:spcBef>
                  <a:defRPr cap="none" sz="2400"/>
                </a:lvl1pPr>
              </a:lstStyle>
              <a:p>
                <a:pPr/>
                <a:r>
                  <a:t>Technical Steering Committee</a:t>
                </a:r>
              </a:p>
            </p:txBody>
          </p:sp>
        </p:grpSp>
        <p:grpSp>
          <p:nvGrpSpPr>
            <p:cNvPr id="1274" name="Group"/>
            <p:cNvGrpSpPr/>
            <p:nvPr/>
          </p:nvGrpSpPr>
          <p:grpSpPr>
            <a:xfrm>
              <a:off x="0" y="3430768"/>
              <a:ext cx="8155459" cy="4404972"/>
              <a:chOff x="0" y="0"/>
              <a:chExt cx="8155458" cy="4404970"/>
            </a:xfrm>
          </p:grpSpPr>
          <p:sp>
            <p:nvSpPr>
              <p:cNvPr id="1262" name="Rectangle 13"/>
              <p:cNvSpPr/>
              <p:nvPr/>
            </p:nvSpPr>
            <p:spPr>
              <a:xfrm>
                <a:off x="0" y="0"/>
                <a:ext cx="8155459" cy="4404971"/>
              </a:xfrm>
              <a:prstGeom prst="rect">
                <a:avLst/>
              </a:prstGeom>
              <a:solidFill>
                <a:srgbClr val="000000">
                  <a:alpha val="50000"/>
                </a:srgbClr>
              </a:solidFill>
              <a:ln w="25400" cap="flat">
                <a:solidFill>
                  <a:srgbClr val="000000">
                    <a:alpha val="75497"/>
                  </a:srgbClr>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n-lt"/>
                    <a:ea typeface="+mn-ea"/>
                    <a:cs typeface="+mn-cs"/>
                    <a:sym typeface="Calibri"/>
                  </a:defRPr>
                </a:pPr>
              </a:p>
            </p:txBody>
          </p:sp>
          <p:sp>
            <p:nvSpPr>
              <p:cNvPr id="1263" name="TextBox 28"/>
              <p:cNvSpPr txBox="1"/>
              <p:nvPr/>
            </p:nvSpPr>
            <p:spPr>
              <a:xfrm>
                <a:off x="122164" y="53288"/>
                <a:ext cx="7244867" cy="538473"/>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6" tIns="91436" rIns="91436" bIns="91436" numCol="1" anchor="t">
                <a:spAutoFit/>
              </a:bodyPr>
              <a:lstStyle>
                <a:lvl1pPr defTabSz="1828800">
                  <a:lnSpc>
                    <a:spcPct val="100000"/>
                  </a:lnSpc>
                  <a:spcBef>
                    <a:spcPts val="0"/>
                  </a:spcBef>
                  <a:defRPr cap="none" sz="2400"/>
                </a:lvl1pPr>
              </a:lstStyle>
              <a:p>
                <a:pPr/>
                <a:r>
                  <a:t>StarlingX Supporting Sub-projects</a:t>
                </a:r>
              </a:p>
            </p:txBody>
          </p:sp>
          <p:sp>
            <p:nvSpPr>
              <p:cNvPr id="1264" name="Rectangle 14"/>
              <p:cNvSpPr/>
              <p:nvPr/>
            </p:nvSpPr>
            <p:spPr>
              <a:xfrm>
                <a:off x="275877" y="738315"/>
                <a:ext cx="3646209" cy="551173"/>
              </a:xfrm>
              <a:prstGeom prst="rect">
                <a:avLst/>
              </a:prstGeom>
              <a:solidFill>
                <a:srgbClr val="000000">
                  <a:alpha val="75821"/>
                </a:srgbClr>
              </a:solidFill>
              <a:ln w="50800" cap="flat">
                <a:solidFill>
                  <a:srgbClr val="000000">
                    <a:alpha val="76316"/>
                  </a:srgbClr>
                </a:solidFill>
                <a:prstDash val="solid"/>
                <a:round/>
              </a:ln>
              <a:effectLst/>
              <a:extLst>
                <a:ext uri="{C572A759-6A51-4108-AA02-DFA0A04FC94B}">
                  <ma14:wrappingTextBoxFlag xmlns:ma14="http://schemas.microsoft.com/office/mac/drawingml/2011/main" val="1"/>
                </a:ext>
              </a:extLst>
            </p:spPr>
            <p:txBody>
              <a:bodyPr wrap="square" lIns="91436" tIns="91436" rIns="91436" bIns="91436" numCol="1" anchor="ctr">
                <a:spAutoFit/>
              </a:bodyPr>
              <a:lstStyle>
                <a:lvl1pPr algn="ctr" defTabSz="1828800">
                  <a:lnSpc>
                    <a:spcPct val="100000"/>
                  </a:lnSpc>
                  <a:spcBef>
                    <a:spcPts val="0"/>
                  </a:spcBef>
                  <a:defRPr cap="none" sz="2200"/>
                </a:lvl1pPr>
              </a:lstStyle>
              <a:p>
                <a:pPr/>
                <a:r>
                  <a:t>Docs</a:t>
                </a:r>
              </a:p>
            </p:txBody>
          </p:sp>
          <p:sp>
            <p:nvSpPr>
              <p:cNvPr id="1265" name="Rectangle 14"/>
              <p:cNvSpPr/>
              <p:nvPr/>
            </p:nvSpPr>
            <p:spPr>
              <a:xfrm>
                <a:off x="4211987" y="738315"/>
                <a:ext cx="3646209" cy="551173"/>
              </a:xfrm>
              <a:prstGeom prst="rect">
                <a:avLst/>
              </a:prstGeom>
              <a:solidFill>
                <a:srgbClr val="000000">
                  <a:alpha val="75821"/>
                </a:srgbClr>
              </a:solidFill>
              <a:ln w="50800" cap="flat">
                <a:solidFill>
                  <a:srgbClr val="000000">
                    <a:alpha val="76316"/>
                  </a:srgbClr>
                </a:solidFill>
                <a:prstDash val="solid"/>
                <a:round/>
              </a:ln>
              <a:effectLst/>
              <a:extLst>
                <a:ext uri="{C572A759-6A51-4108-AA02-DFA0A04FC94B}">
                  <ma14:wrappingTextBoxFlag xmlns:ma14="http://schemas.microsoft.com/office/mac/drawingml/2011/main" val="1"/>
                </a:ext>
              </a:extLst>
            </p:spPr>
            <p:txBody>
              <a:bodyPr wrap="square" lIns="91436" tIns="91436" rIns="91436" bIns="91436" numCol="1" anchor="ctr">
                <a:spAutoFit/>
              </a:bodyPr>
              <a:lstStyle>
                <a:lvl1pPr algn="ctr" defTabSz="1828800">
                  <a:lnSpc>
                    <a:spcPct val="100000"/>
                  </a:lnSpc>
                  <a:spcBef>
                    <a:spcPts val="0"/>
                  </a:spcBef>
                  <a:defRPr cap="none" sz="2200"/>
                </a:lvl1pPr>
              </a:lstStyle>
              <a:p>
                <a:pPr/>
                <a:r>
                  <a:t>Build</a:t>
                </a:r>
              </a:p>
            </p:txBody>
          </p:sp>
          <p:sp>
            <p:nvSpPr>
              <p:cNvPr id="1266" name="Rectangle 14"/>
              <p:cNvSpPr/>
              <p:nvPr/>
            </p:nvSpPr>
            <p:spPr>
              <a:xfrm>
                <a:off x="275877" y="1461221"/>
                <a:ext cx="3646209" cy="551173"/>
              </a:xfrm>
              <a:prstGeom prst="rect">
                <a:avLst/>
              </a:prstGeom>
              <a:solidFill>
                <a:srgbClr val="000000">
                  <a:alpha val="75821"/>
                </a:srgbClr>
              </a:solidFill>
              <a:ln w="50800" cap="flat">
                <a:solidFill>
                  <a:srgbClr val="000000">
                    <a:alpha val="76316"/>
                  </a:srgbClr>
                </a:solidFill>
                <a:prstDash val="solid"/>
                <a:round/>
              </a:ln>
              <a:effectLst/>
              <a:extLst>
                <a:ext uri="{C572A759-6A51-4108-AA02-DFA0A04FC94B}">
                  <ma14:wrappingTextBoxFlag xmlns:ma14="http://schemas.microsoft.com/office/mac/drawingml/2011/main" val="1"/>
                </a:ext>
              </a:extLst>
            </p:spPr>
            <p:txBody>
              <a:bodyPr wrap="square" lIns="91436" tIns="91436" rIns="91436" bIns="91436" numCol="1" anchor="ctr">
                <a:spAutoFit/>
              </a:bodyPr>
              <a:lstStyle>
                <a:lvl1pPr algn="ctr" defTabSz="1828800">
                  <a:lnSpc>
                    <a:spcPct val="100000"/>
                  </a:lnSpc>
                  <a:spcBef>
                    <a:spcPts val="0"/>
                  </a:spcBef>
                  <a:defRPr cap="none" sz="2200"/>
                </a:lvl1pPr>
              </a:lstStyle>
              <a:p>
                <a:pPr/>
                <a:r>
                  <a:t>Distro: OpenStack</a:t>
                </a:r>
              </a:p>
            </p:txBody>
          </p:sp>
          <p:sp>
            <p:nvSpPr>
              <p:cNvPr id="1267" name="Rectangle 14"/>
              <p:cNvSpPr/>
              <p:nvPr/>
            </p:nvSpPr>
            <p:spPr>
              <a:xfrm>
                <a:off x="4211987" y="1461221"/>
                <a:ext cx="3646209" cy="551173"/>
              </a:xfrm>
              <a:prstGeom prst="rect">
                <a:avLst/>
              </a:prstGeom>
              <a:solidFill>
                <a:srgbClr val="000000">
                  <a:alpha val="75821"/>
                </a:srgbClr>
              </a:solidFill>
              <a:ln w="50800" cap="flat">
                <a:solidFill>
                  <a:srgbClr val="000000">
                    <a:alpha val="76316"/>
                  </a:srgbClr>
                </a:solidFill>
                <a:prstDash val="solid"/>
                <a:round/>
              </a:ln>
              <a:effectLst/>
              <a:extLst>
                <a:ext uri="{C572A759-6A51-4108-AA02-DFA0A04FC94B}">
                  <ma14:wrappingTextBoxFlag xmlns:ma14="http://schemas.microsoft.com/office/mac/drawingml/2011/main" val="1"/>
                </a:ext>
              </a:extLst>
            </p:spPr>
            <p:txBody>
              <a:bodyPr wrap="square" lIns="91436" tIns="91436" rIns="91436" bIns="91436" numCol="1" anchor="ctr">
                <a:spAutoFit/>
              </a:bodyPr>
              <a:lstStyle>
                <a:lvl1pPr algn="ctr" defTabSz="1828800">
                  <a:lnSpc>
                    <a:spcPct val="100000"/>
                  </a:lnSpc>
                  <a:spcBef>
                    <a:spcPts val="0"/>
                  </a:spcBef>
                  <a:defRPr cap="none" sz="2200"/>
                </a:lvl1pPr>
              </a:lstStyle>
              <a:p>
                <a:pPr/>
                <a:r>
                  <a:t>Distro: non-OpenStack</a:t>
                </a:r>
              </a:p>
            </p:txBody>
          </p:sp>
          <p:sp>
            <p:nvSpPr>
              <p:cNvPr id="1268" name="Rectangle 14"/>
              <p:cNvSpPr/>
              <p:nvPr/>
            </p:nvSpPr>
            <p:spPr>
              <a:xfrm>
                <a:off x="275877" y="2184127"/>
                <a:ext cx="3646209" cy="551173"/>
              </a:xfrm>
              <a:prstGeom prst="rect">
                <a:avLst/>
              </a:prstGeom>
              <a:solidFill>
                <a:srgbClr val="000000">
                  <a:alpha val="75821"/>
                </a:srgbClr>
              </a:solidFill>
              <a:ln w="50800" cap="flat">
                <a:solidFill>
                  <a:srgbClr val="000000">
                    <a:alpha val="76316"/>
                  </a:srgbClr>
                </a:solidFill>
                <a:prstDash val="solid"/>
                <a:round/>
              </a:ln>
              <a:effectLst/>
              <a:extLst>
                <a:ext uri="{C572A759-6A51-4108-AA02-DFA0A04FC94B}">
                  <ma14:wrappingTextBoxFlag xmlns:ma14="http://schemas.microsoft.com/office/mac/drawingml/2011/main" val="1"/>
                </a:ext>
              </a:extLst>
            </p:spPr>
            <p:txBody>
              <a:bodyPr wrap="square" lIns="91436" tIns="91436" rIns="91436" bIns="91436" numCol="1" anchor="ctr">
                <a:spAutoFit/>
              </a:bodyPr>
              <a:lstStyle>
                <a:lvl1pPr algn="ctr" defTabSz="1828800">
                  <a:lnSpc>
                    <a:spcPct val="100000"/>
                  </a:lnSpc>
                  <a:spcBef>
                    <a:spcPts val="0"/>
                  </a:spcBef>
                  <a:defRPr cap="none" sz="2200"/>
                </a:lvl1pPr>
              </a:lstStyle>
              <a:p>
                <a:pPr/>
                <a:r>
                  <a:t>Test</a:t>
                </a:r>
              </a:p>
            </p:txBody>
          </p:sp>
          <p:sp>
            <p:nvSpPr>
              <p:cNvPr id="1269" name="Rectangle 14"/>
              <p:cNvSpPr/>
              <p:nvPr/>
            </p:nvSpPr>
            <p:spPr>
              <a:xfrm>
                <a:off x="4211987" y="2184127"/>
                <a:ext cx="3646209" cy="551173"/>
              </a:xfrm>
              <a:prstGeom prst="rect">
                <a:avLst/>
              </a:prstGeom>
              <a:solidFill>
                <a:srgbClr val="000000">
                  <a:alpha val="75821"/>
                </a:srgbClr>
              </a:solidFill>
              <a:ln w="50800" cap="flat">
                <a:solidFill>
                  <a:srgbClr val="000000">
                    <a:alpha val="76316"/>
                  </a:srgbClr>
                </a:solidFill>
                <a:prstDash val="solid"/>
                <a:round/>
              </a:ln>
              <a:effectLst/>
              <a:extLst>
                <a:ext uri="{C572A759-6A51-4108-AA02-DFA0A04FC94B}">
                  <ma14:wrappingTextBoxFlag xmlns:ma14="http://schemas.microsoft.com/office/mac/drawingml/2011/main" val="1"/>
                </a:ext>
              </a:extLst>
            </p:spPr>
            <p:txBody>
              <a:bodyPr wrap="square" lIns="91436" tIns="91436" rIns="91436" bIns="91436" numCol="1" anchor="ctr">
                <a:spAutoFit/>
              </a:bodyPr>
              <a:lstStyle>
                <a:lvl1pPr algn="ctr" defTabSz="1828800">
                  <a:lnSpc>
                    <a:spcPct val="100000"/>
                  </a:lnSpc>
                  <a:spcBef>
                    <a:spcPts val="0"/>
                  </a:spcBef>
                  <a:defRPr cap="none" sz="2200"/>
                </a:lvl1pPr>
              </a:lstStyle>
              <a:p>
                <a:pPr/>
                <a:r>
                  <a:t>Security</a:t>
                </a:r>
              </a:p>
            </p:txBody>
          </p:sp>
          <p:sp>
            <p:nvSpPr>
              <p:cNvPr id="1270" name="Rectangle 14"/>
              <p:cNvSpPr/>
              <p:nvPr/>
            </p:nvSpPr>
            <p:spPr>
              <a:xfrm>
                <a:off x="275877" y="2907033"/>
                <a:ext cx="3646209" cy="551173"/>
              </a:xfrm>
              <a:prstGeom prst="rect">
                <a:avLst/>
              </a:prstGeom>
              <a:solidFill>
                <a:srgbClr val="000000">
                  <a:alpha val="75821"/>
                </a:srgbClr>
              </a:solidFill>
              <a:ln w="50800" cap="flat">
                <a:solidFill>
                  <a:srgbClr val="000000">
                    <a:alpha val="76316"/>
                  </a:srgbClr>
                </a:solidFill>
                <a:prstDash val="solid"/>
                <a:round/>
              </a:ln>
              <a:effectLst/>
              <a:extLst>
                <a:ext uri="{C572A759-6A51-4108-AA02-DFA0A04FC94B}">
                  <ma14:wrappingTextBoxFlag xmlns:ma14="http://schemas.microsoft.com/office/mac/drawingml/2011/main" val="1"/>
                </a:ext>
              </a:extLst>
            </p:spPr>
            <p:txBody>
              <a:bodyPr wrap="square" lIns="91436" tIns="91436" rIns="91436" bIns="91436" numCol="1" anchor="ctr">
                <a:spAutoFit/>
              </a:bodyPr>
              <a:lstStyle>
                <a:lvl1pPr algn="ctr" defTabSz="1828800">
                  <a:lnSpc>
                    <a:spcPct val="100000"/>
                  </a:lnSpc>
                  <a:spcBef>
                    <a:spcPts val="0"/>
                  </a:spcBef>
                  <a:defRPr cap="none" sz="2200"/>
                </a:lvl1pPr>
              </a:lstStyle>
              <a:p>
                <a:pPr/>
                <a:r>
                  <a:t>Containers</a:t>
                </a:r>
              </a:p>
            </p:txBody>
          </p:sp>
          <p:sp>
            <p:nvSpPr>
              <p:cNvPr id="1271" name="Rectangle 14"/>
              <p:cNvSpPr/>
              <p:nvPr/>
            </p:nvSpPr>
            <p:spPr>
              <a:xfrm>
                <a:off x="4211987" y="2907033"/>
                <a:ext cx="3646209" cy="551173"/>
              </a:xfrm>
              <a:prstGeom prst="rect">
                <a:avLst/>
              </a:prstGeom>
              <a:solidFill>
                <a:srgbClr val="000000">
                  <a:alpha val="75821"/>
                </a:srgbClr>
              </a:solidFill>
              <a:ln w="50800" cap="flat">
                <a:solidFill>
                  <a:srgbClr val="000000">
                    <a:alpha val="76316"/>
                  </a:srgbClr>
                </a:solidFill>
                <a:prstDash val="solid"/>
                <a:round/>
              </a:ln>
              <a:effectLst/>
              <a:extLst>
                <a:ext uri="{C572A759-6A51-4108-AA02-DFA0A04FC94B}">
                  <ma14:wrappingTextBoxFlag xmlns:ma14="http://schemas.microsoft.com/office/mac/drawingml/2011/main" val="1"/>
                </a:ext>
              </a:extLst>
            </p:spPr>
            <p:txBody>
              <a:bodyPr wrap="square" lIns="91436" tIns="91436" rIns="91436" bIns="91436" numCol="1" anchor="ctr">
                <a:spAutoFit/>
              </a:bodyPr>
              <a:lstStyle>
                <a:lvl1pPr algn="ctr" defTabSz="1828800">
                  <a:lnSpc>
                    <a:spcPct val="100000"/>
                  </a:lnSpc>
                  <a:spcBef>
                    <a:spcPts val="0"/>
                  </a:spcBef>
                  <a:defRPr cap="none" sz="2200"/>
                </a:lvl1pPr>
              </a:lstStyle>
              <a:p>
                <a:pPr/>
                <a:r>
                  <a:t>Networking</a:t>
                </a:r>
              </a:p>
            </p:txBody>
          </p:sp>
          <p:sp>
            <p:nvSpPr>
              <p:cNvPr id="1272" name="Rectangle 14"/>
              <p:cNvSpPr/>
              <p:nvPr/>
            </p:nvSpPr>
            <p:spPr>
              <a:xfrm>
                <a:off x="275877" y="3629938"/>
                <a:ext cx="3646209" cy="551173"/>
              </a:xfrm>
              <a:prstGeom prst="rect">
                <a:avLst/>
              </a:prstGeom>
              <a:solidFill>
                <a:srgbClr val="000000">
                  <a:alpha val="75821"/>
                </a:srgbClr>
              </a:solidFill>
              <a:ln w="50800" cap="flat">
                <a:solidFill>
                  <a:srgbClr val="000000">
                    <a:alpha val="76316"/>
                  </a:srgbClr>
                </a:solidFill>
                <a:prstDash val="solid"/>
                <a:round/>
              </a:ln>
              <a:effectLst/>
              <a:extLst>
                <a:ext uri="{C572A759-6A51-4108-AA02-DFA0A04FC94B}">
                  <ma14:wrappingTextBoxFlag xmlns:ma14="http://schemas.microsoft.com/office/mac/drawingml/2011/main" val="1"/>
                </a:ext>
              </a:extLst>
            </p:spPr>
            <p:txBody>
              <a:bodyPr wrap="square" lIns="91436" tIns="91436" rIns="91436" bIns="91436" numCol="1" anchor="ctr">
                <a:spAutoFit/>
              </a:bodyPr>
              <a:lstStyle>
                <a:lvl1pPr algn="ctr" defTabSz="1828800">
                  <a:lnSpc>
                    <a:spcPct val="100000"/>
                  </a:lnSpc>
                  <a:spcBef>
                    <a:spcPts val="0"/>
                  </a:spcBef>
                  <a:defRPr cap="none" sz="2200"/>
                </a:lvl1pPr>
              </a:lstStyle>
              <a:p>
                <a:pPr/>
                <a:r>
                  <a:t>Releases</a:t>
                </a:r>
              </a:p>
            </p:txBody>
          </p:sp>
          <p:sp>
            <p:nvSpPr>
              <p:cNvPr id="1273" name="Rectangle 14"/>
              <p:cNvSpPr/>
              <p:nvPr/>
            </p:nvSpPr>
            <p:spPr>
              <a:xfrm>
                <a:off x="4211987" y="3629938"/>
                <a:ext cx="3646209" cy="551173"/>
              </a:xfrm>
              <a:prstGeom prst="rect">
                <a:avLst/>
              </a:prstGeom>
              <a:solidFill>
                <a:srgbClr val="000000">
                  <a:alpha val="75821"/>
                </a:srgbClr>
              </a:solidFill>
              <a:ln w="50800" cap="flat">
                <a:solidFill>
                  <a:srgbClr val="000000">
                    <a:alpha val="76316"/>
                  </a:srgbClr>
                </a:solidFill>
                <a:prstDash val="solid"/>
                <a:round/>
              </a:ln>
              <a:effectLst/>
              <a:extLst>
                <a:ext uri="{C572A759-6A51-4108-AA02-DFA0A04FC94B}">
                  <ma14:wrappingTextBoxFlag xmlns:ma14="http://schemas.microsoft.com/office/mac/drawingml/2011/main" val="1"/>
                </a:ext>
              </a:extLst>
            </p:spPr>
            <p:txBody>
              <a:bodyPr wrap="square" lIns="91436" tIns="91436" rIns="91436" bIns="91436" numCol="1" anchor="ctr">
                <a:spAutoFit/>
              </a:bodyPr>
              <a:lstStyle>
                <a:lvl1pPr algn="ctr" defTabSz="1828800">
                  <a:lnSpc>
                    <a:spcPct val="100000"/>
                  </a:lnSpc>
                  <a:spcBef>
                    <a:spcPts val="0"/>
                  </a:spcBef>
                  <a:defRPr cap="none" sz="2200"/>
                </a:lvl1pPr>
              </a:lstStyle>
              <a:p>
                <a:pPr/>
                <a:r>
                  <a:t>MultiOS</a:t>
                </a:r>
              </a:p>
            </p:txBody>
          </p:sp>
        </p:grpSp>
        <p:grpSp>
          <p:nvGrpSpPr>
            <p:cNvPr id="1280" name="Group"/>
            <p:cNvGrpSpPr/>
            <p:nvPr/>
          </p:nvGrpSpPr>
          <p:grpSpPr>
            <a:xfrm>
              <a:off x="0" y="989572"/>
              <a:ext cx="8155459" cy="2264625"/>
              <a:chOff x="0" y="0"/>
              <a:chExt cx="8155458" cy="2264624"/>
            </a:xfrm>
          </p:grpSpPr>
          <p:sp>
            <p:nvSpPr>
              <p:cNvPr id="1275" name="Rectangle 13"/>
              <p:cNvSpPr/>
              <p:nvPr/>
            </p:nvSpPr>
            <p:spPr>
              <a:xfrm>
                <a:off x="0" y="0"/>
                <a:ext cx="8155459" cy="2264625"/>
              </a:xfrm>
              <a:prstGeom prst="rect">
                <a:avLst/>
              </a:prstGeom>
              <a:solidFill>
                <a:srgbClr val="000000">
                  <a:alpha val="50000"/>
                </a:srgbClr>
              </a:solidFill>
              <a:ln w="25400" cap="flat">
                <a:solidFill>
                  <a:srgbClr val="000000">
                    <a:alpha val="75497"/>
                  </a:srgbClr>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n-lt"/>
                    <a:ea typeface="+mn-ea"/>
                    <a:cs typeface="+mn-cs"/>
                    <a:sym typeface="Calibri"/>
                  </a:defRPr>
                </a:pPr>
              </a:p>
            </p:txBody>
          </p:sp>
          <p:sp>
            <p:nvSpPr>
              <p:cNvPr id="1276" name="TextBox 16"/>
              <p:cNvSpPr txBox="1"/>
              <p:nvPr/>
            </p:nvSpPr>
            <p:spPr>
              <a:xfrm>
                <a:off x="143549" y="1906"/>
                <a:ext cx="4888997" cy="538473"/>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6" tIns="91436" rIns="91436" bIns="91436" numCol="1" anchor="t">
                <a:spAutoFit/>
              </a:bodyPr>
              <a:lstStyle>
                <a:lvl1pPr defTabSz="1828800">
                  <a:lnSpc>
                    <a:spcPct val="100000"/>
                  </a:lnSpc>
                  <a:spcBef>
                    <a:spcPts val="0"/>
                  </a:spcBef>
                  <a:defRPr cap="none" sz="2400"/>
                </a:lvl1pPr>
              </a:lstStyle>
              <a:p>
                <a:pPr/>
                <a:r>
                  <a:t>StarlingX Main Sub-projects</a:t>
                </a:r>
              </a:p>
            </p:txBody>
          </p:sp>
          <p:sp>
            <p:nvSpPr>
              <p:cNvPr id="1277" name="Rectangle 14"/>
              <p:cNvSpPr/>
              <p:nvPr/>
            </p:nvSpPr>
            <p:spPr>
              <a:xfrm>
                <a:off x="297262" y="709633"/>
                <a:ext cx="3646209" cy="551173"/>
              </a:xfrm>
              <a:prstGeom prst="rect">
                <a:avLst/>
              </a:prstGeom>
              <a:solidFill>
                <a:srgbClr val="000000">
                  <a:alpha val="75821"/>
                </a:srgbClr>
              </a:solidFill>
              <a:ln w="50800" cap="flat">
                <a:solidFill>
                  <a:srgbClr val="000000">
                    <a:alpha val="76316"/>
                  </a:srgbClr>
                </a:solidFill>
                <a:prstDash val="solid"/>
                <a:round/>
              </a:ln>
              <a:effectLst/>
              <a:extLst>
                <a:ext uri="{C572A759-6A51-4108-AA02-DFA0A04FC94B}">
                  <ma14:wrappingTextBoxFlag xmlns:ma14="http://schemas.microsoft.com/office/mac/drawingml/2011/main" val="1"/>
                </a:ext>
              </a:extLst>
            </p:spPr>
            <p:txBody>
              <a:bodyPr wrap="square" lIns="91436" tIns="91436" rIns="91436" bIns="91436" numCol="1" anchor="ctr">
                <a:spAutoFit/>
              </a:bodyPr>
              <a:lstStyle>
                <a:lvl1pPr algn="ctr" defTabSz="1828800">
                  <a:lnSpc>
                    <a:spcPct val="100000"/>
                  </a:lnSpc>
                  <a:spcBef>
                    <a:spcPts val="0"/>
                  </a:spcBef>
                  <a:defRPr cap="none" sz="2200"/>
                </a:lvl1pPr>
              </a:lstStyle>
              <a:p>
                <a:pPr/>
                <a:r>
                  <a:t>Config</a:t>
                </a:r>
              </a:p>
            </p:txBody>
          </p:sp>
          <p:sp>
            <p:nvSpPr>
              <p:cNvPr id="1278" name="Rectangle 14"/>
              <p:cNvSpPr/>
              <p:nvPr/>
            </p:nvSpPr>
            <p:spPr>
              <a:xfrm>
                <a:off x="4211987" y="709633"/>
                <a:ext cx="3646209" cy="551173"/>
              </a:xfrm>
              <a:prstGeom prst="rect">
                <a:avLst/>
              </a:prstGeom>
              <a:solidFill>
                <a:srgbClr val="000000">
                  <a:alpha val="75821"/>
                </a:srgbClr>
              </a:solidFill>
              <a:ln w="50800" cap="flat">
                <a:solidFill>
                  <a:srgbClr val="000000">
                    <a:alpha val="76316"/>
                  </a:srgbClr>
                </a:solidFill>
                <a:prstDash val="solid"/>
                <a:round/>
              </a:ln>
              <a:effectLst/>
              <a:extLst>
                <a:ext uri="{C572A759-6A51-4108-AA02-DFA0A04FC94B}">
                  <ma14:wrappingTextBoxFlag xmlns:ma14="http://schemas.microsoft.com/office/mac/drawingml/2011/main" val="1"/>
                </a:ext>
              </a:extLst>
            </p:spPr>
            <p:txBody>
              <a:bodyPr wrap="square" lIns="91436" tIns="91436" rIns="91436" bIns="91436" numCol="1" anchor="ctr">
                <a:spAutoFit/>
              </a:bodyPr>
              <a:lstStyle>
                <a:lvl1pPr algn="ctr" defTabSz="1828800">
                  <a:lnSpc>
                    <a:spcPct val="100000"/>
                  </a:lnSpc>
                  <a:spcBef>
                    <a:spcPts val="0"/>
                  </a:spcBef>
                  <a:defRPr cap="none" sz="2200"/>
                </a:lvl1pPr>
              </a:lstStyle>
              <a:p>
                <a:pPr/>
                <a:r>
                  <a:t>Distributed Cloud</a:t>
                </a:r>
              </a:p>
            </p:txBody>
          </p:sp>
          <p:sp>
            <p:nvSpPr>
              <p:cNvPr id="1279" name="Rectangle 14"/>
              <p:cNvSpPr/>
              <p:nvPr/>
            </p:nvSpPr>
            <p:spPr>
              <a:xfrm>
                <a:off x="2254625" y="1440797"/>
                <a:ext cx="3646209" cy="551173"/>
              </a:xfrm>
              <a:prstGeom prst="rect">
                <a:avLst/>
              </a:prstGeom>
              <a:solidFill>
                <a:srgbClr val="000000">
                  <a:alpha val="75821"/>
                </a:srgbClr>
              </a:solidFill>
              <a:ln w="50800" cap="flat">
                <a:solidFill>
                  <a:srgbClr val="000000">
                    <a:alpha val="76316"/>
                  </a:srgbClr>
                </a:solidFill>
                <a:prstDash val="solid"/>
                <a:round/>
              </a:ln>
              <a:effectLst/>
              <a:extLst>
                <a:ext uri="{C572A759-6A51-4108-AA02-DFA0A04FC94B}">
                  <ma14:wrappingTextBoxFlag xmlns:ma14="http://schemas.microsoft.com/office/mac/drawingml/2011/main" val="1"/>
                </a:ext>
              </a:extLst>
            </p:spPr>
            <p:txBody>
              <a:bodyPr wrap="square" lIns="91436" tIns="91436" rIns="91436" bIns="91436" numCol="1" anchor="ctr">
                <a:spAutoFit/>
              </a:bodyPr>
              <a:lstStyle>
                <a:lvl1pPr algn="ctr" defTabSz="1828800">
                  <a:lnSpc>
                    <a:spcPct val="100000"/>
                  </a:lnSpc>
                  <a:spcBef>
                    <a:spcPts val="0"/>
                  </a:spcBef>
                  <a:defRPr cap="none" sz="2200"/>
                </a:lvl1pPr>
              </a:lstStyle>
              <a:p>
                <a:pPr/>
                <a:r>
                  <a:t>Flock Services</a:t>
                </a:r>
              </a:p>
            </p:txBody>
          </p:sp>
        </p:grpSp>
      </p:gr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3" name="Title 1"/>
          <p:cNvSpPr txBox="1"/>
          <p:nvPr>
            <p:ph type="title"/>
          </p:nvPr>
        </p:nvSpPr>
        <p:spPr>
          <a:prstGeom prst="rect">
            <a:avLst/>
          </a:prstGeom>
        </p:spPr>
        <p:txBody>
          <a:bodyPr/>
          <a:lstStyle/>
          <a:p>
            <a:pPr/>
            <a:r>
              <a:t>Governance Roles</a:t>
            </a:r>
          </a:p>
        </p:txBody>
      </p:sp>
      <p:sp>
        <p:nvSpPr>
          <p:cNvPr id="1284" name="Content Placeholder 2"/>
          <p:cNvSpPr txBox="1"/>
          <p:nvPr>
            <p:ph type="body" idx="1"/>
          </p:nvPr>
        </p:nvSpPr>
        <p:spPr>
          <a:prstGeom prst="rect">
            <a:avLst/>
          </a:prstGeom>
        </p:spPr>
        <p:txBody>
          <a:bodyPr/>
          <a:lstStyle/>
          <a:p>
            <a:pPr marL="416378" indent="-416378" defTabSz="1554480">
              <a:spcBef>
                <a:spcPts val="1700"/>
              </a:spcBef>
              <a:defRPr sz="5100"/>
            </a:pPr>
            <a:r>
              <a:t>Contributor</a:t>
            </a:r>
          </a:p>
          <a:p>
            <a:pPr lvl="1" marL="804998" indent="-416378" defTabSz="1554480">
              <a:spcBef>
                <a:spcPts val="1700"/>
              </a:spcBef>
              <a:defRPr sz="5100"/>
            </a:pPr>
            <a:r>
              <a:t>Someone who made a contribution in the past 12 months</a:t>
            </a:r>
          </a:p>
          <a:p>
            <a:pPr lvl="2" marL="1193618" indent="-416378" defTabSz="1554480">
              <a:spcBef>
                <a:spcPts val="1700"/>
              </a:spcBef>
              <a:defRPr sz="5100"/>
            </a:pPr>
            <a:r>
              <a:t>Code, test or documentation</a:t>
            </a:r>
          </a:p>
          <a:p>
            <a:pPr lvl="2" marL="1193618" indent="-416378" defTabSz="1554480">
              <a:spcBef>
                <a:spcPts val="1700"/>
              </a:spcBef>
              <a:defRPr sz="5100"/>
            </a:pPr>
            <a:r>
              <a:t>Serving in a leadership role</a:t>
            </a:r>
          </a:p>
          <a:p>
            <a:pPr lvl="1" marL="804998" indent="-416378" defTabSz="1554480">
              <a:spcBef>
                <a:spcPts val="1700"/>
              </a:spcBef>
              <a:defRPr sz="5100"/>
            </a:pPr>
            <a:r>
              <a:t>Can run and vote for elected positions</a:t>
            </a:r>
          </a:p>
          <a:p>
            <a:pPr marL="416378" indent="-416378" defTabSz="1554480">
              <a:spcBef>
                <a:spcPts val="1700"/>
              </a:spcBef>
              <a:defRPr sz="5100"/>
            </a:pPr>
            <a:r>
              <a:t>Core Reviewer</a:t>
            </a:r>
          </a:p>
          <a:p>
            <a:pPr lvl="1" marL="804998" indent="-416378" defTabSz="1554480">
              <a:spcBef>
                <a:spcPts val="1700"/>
              </a:spcBef>
              <a:defRPr sz="5100"/>
            </a:pPr>
            <a:r>
              <a:t>Active contributors to a sub-project, appointed by fellow core reviewers</a:t>
            </a:r>
          </a:p>
          <a:p>
            <a:pPr lvl="1" marL="804998" indent="-416378" defTabSz="1554480">
              <a:spcBef>
                <a:spcPts val="1700"/>
              </a:spcBef>
              <a:defRPr sz="5100"/>
            </a:pPr>
            <a:r>
              <a:t>Responsible for reviewing changes and specifications</a:t>
            </a:r>
          </a:p>
          <a:p>
            <a:pPr lvl="1" marL="804998" indent="-416378" defTabSz="1554480">
              <a:spcBef>
                <a:spcPts val="1700"/>
              </a:spcBef>
              <a:defRPr sz="5100"/>
            </a:pPr>
            <a:r>
              <a:t>Can approve code and documentation changes</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6" name="Title 1"/>
          <p:cNvSpPr txBox="1"/>
          <p:nvPr>
            <p:ph type="title"/>
          </p:nvPr>
        </p:nvSpPr>
        <p:spPr>
          <a:prstGeom prst="rect">
            <a:avLst/>
          </a:prstGeom>
        </p:spPr>
        <p:txBody>
          <a:bodyPr/>
          <a:lstStyle/>
          <a:p>
            <a:pPr/>
            <a:r>
              <a:t>Governance Roles</a:t>
            </a:r>
          </a:p>
        </p:txBody>
      </p:sp>
      <p:sp>
        <p:nvSpPr>
          <p:cNvPr id="1287" name="Content Placeholder 2"/>
          <p:cNvSpPr txBox="1"/>
          <p:nvPr>
            <p:ph type="body" idx="1"/>
          </p:nvPr>
        </p:nvSpPr>
        <p:spPr>
          <a:prstGeom prst="rect">
            <a:avLst/>
          </a:prstGeom>
        </p:spPr>
        <p:txBody>
          <a:bodyPr/>
          <a:lstStyle/>
          <a:p>
            <a:pPr marL="489857" indent="-489857"/>
            <a:r>
              <a:t>Technical Lead</a:t>
            </a:r>
          </a:p>
          <a:p>
            <a:pPr lvl="1" marL="947057" indent="-489857"/>
            <a:r>
              <a:t>Per sub-project</a:t>
            </a:r>
          </a:p>
          <a:p>
            <a:pPr lvl="1" marL="947057" indent="-489857"/>
            <a:r>
              <a:t>Core Reviewer with additional duties</a:t>
            </a:r>
          </a:p>
          <a:p>
            <a:pPr lvl="1" marL="947057" indent="-489857"/>
            <a:r>
              <a:t>Helps guiding the technical direction of a sub-project</a:t>
            </a:r>
          </a:p>
          <a:p>
            <a:pPr marL="489857" indent="-489857"/>
            <a:r>
              <a:t>Project Lead</a:t>
            </a:r>
          </a:p>
          <a:p>
            <a:pPr lvl="1" marL="947057" indent="-489857"/>
            <a:r>
              <a:t>Sub-project level coordination work</a:t>
            </a:r>
          </a:p>
          <a:p>
            <a:pPr lvl="2" marL="1404257" indent="-489857"/>
            <a:r>
              <a:t>Tracks and communicates progress and priorities</a:t>
            </a:r>
          </a:p>
          <a:p>
            <a:pPr lvl="1" marL="947057" indent="-489857"/>
            <a:r>
              <a:t>Sub-project ambassador</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9" name="Title 1"/>
          <p:cNvSpPr txBox="1"/>
          <p:nvPr>
            <p:ph type="title"/>
          </p:nvPr>
        </p:nvSpPr>
        <p:spPr>
          <a:prstGeom prst="rect">
            <a:avLst/>
          </a:prstGeom>
        </p:spPr>
        <p:txBody>
          <a:bodyPr/>
          <a:lstStyle/>
          <a:p>
            <a:pPr/>
            <a:r>
              <a:t>Governance Bodies</a:t>
            </a:r>
          </a:p>
        </p:txBody>
      </p:sp>
      <p:sp>
        <p:nvSpPr>
          <p:cNvPr id="1290" name="Content Placeholder 2"/>
          <p:cNvSpPr txBox="1"/>
          <p:nvPr>
            <p:ph type="body" idx="1"/>
          </p:nvPr>
        </p:nvSpPr>
        <p:spPr>
          <a:prstGeom prst="rect">
            <a:avLst/>
          </a:prstGeom>
        </p:spPr>
        <p:txBody>
          <a:bodyPr/>
          <a:lstStyle/>
          <a:p>
            <a:pPr marL="501161" indent="-501161" defTabSz="1737360">
              <a:spcBef>
                <a:spcPts val="1800"/>
              </a:spcBef>
            </a:pPr>
            <a:r>
              <a:t>Technical Steering Committee (TSC)</a:t>
            </a:r>
            <a:endParaRPr sz="5200"/>
          </a:p>
          <a:p>
            <a:pPr lvl="1" marL="935500" indent="-501161" defTabSz="1737360">
              <a:spcBef>
                <a:spcPts val="1800"/>
              </a:spcBef>
            </a:pPr>
            <a:r>
              <a:t>Responsible for overall project architectural decisions</a:t>
            </a:r>
            <a:endParaRPr sz="5200"/>
          </a:p>
          <a:p>
            <a:pPr lvl="1" marL="935500" indent="-501161" defTabSz="1737360">
              <a:spcBef>
                <a:spcPts val="1800"/>
              </a:spcBef>
            </a:pPr>
            <a:r>
              <a:t>Managing the sub-project life-cycle</a:t>
            </a:r>
            <a:endParaRPr sz="5200"/>
          </a:p>
          <a:p>
            <a:pPr lvl="1" marL="935500" indent="-501161" defTabSz="1737360">
              <a:spcBef>
                <a:spcPts val="1800"/>
              </a:spcBef>
            </a:pPr>
            <a:r>
              <a:t>Making final decisions if sub-project Core Reviewers, Technical Leads or Project Leads disagree</a:t>
            </a:r>
            <a:endParaRPr sz="5200"/>
          </a:p>
          <a:p>
            <a:pPr lvl="1" marL="935500" indent="-501161" defTabSz="1737360">
              <a:spcBef>
                <a:spcPts val="1800"/>
              </a:spcBef>
            </a:pPr>
            <a:r>
              <a:t>The TSC members are selected by the community through an election process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319" name="Group"/>
          <p:cNvGrpSpPr/>
          <p:nvPr/>
        </p:nvGrpSpPr>
        <p:grpSpPr>
          <a:xfrm>
            <a:off x="7681821" y="2682857"/>
            <a:ext cx="17078816" cy="10306186"/>
            <a:chOff x="0" y="0"/>
            <a:chExt cx="17078814" cy="10306184"/>
          </a:xfrm>
        </p:grpSpPr>
        <p:grpSp>
          <p:nvGrpSpPr>
            <p:cNvPr id="317" name="Group"/>
            <p:cNvGrpSpPr/>
            <p:nvPr/>
          </p:nvGrpSpPr>
          <p:grpSpPr>
            <a:xfrm>
              <a:off x="0" y="-1"/>
              <a:ext cx="17078815" cy="10306186"/>
              <a:chOff x="0" y="0"/>
              <a:chExt cx="17078814" cy="10306184"/>
            </a:xfrm>
          </p:grpSpPr>
          <p:pic>
            <p:nvPicPr>
              <p:cNvPr id="307" name="1_edge-fog-diagram7.jpg" descr="1_edge-fog-diagram7.jpg"/>
              <p:cNvPicPr>
                <a:picLocks noChangeAspect="1"/>
              </p:cNvPicPr>
              <p:nvPr/>
            </p:nvPicPr>
            <p:blipFill>
              <a:blip r:embed="rId3">
                <a:extLst/>
              </a:blip>
              <a:stretch>
                <a:fillRect/>
              </a:stretch>
            </p:blipFill>
            <p:spPr>
              <a:xfrm>
                <a:off x="0" y="0"/>
                <a:ext cx="17078815" cy="10130700"/>
              </a:xfrm>
              <a:prstGeom prst="rect">
                <a:avLst/>
              </a:prstGeom>
              <a:ln w="12700" cap="flat">
                <a:noFill/>
                <a:miter lim="400000"/>
              </a:ln>
              <a:effectLst/>
            </p:spPr>
          </p:pic>
          <p:sp>
            <p:nvSpPr>
              <p:cNvPr id="308" name="~100ms"/>
              <p:cNvSpPr txBox="1"/>
              <p:nvPr/>
            </p:nvSpPr>
            <p:spPr>
              <a:xfrm>
                <a:off x="2974194" y="2613599"/>
                <a:ext cx="1776569" cy="48768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ctr">
                <a:spAutoFit/>
              </a:bodyPr>
              <a:lstStyle>
                <a:lvl1pPr algn="ctr">
                  <a:defRPr sz="2000">
                    <a:solidFill>
                      <a:srgbClr val="330072"/>
                    </a:solidFill>
                  </a:defRPr>
                </a:lvl1pPr>
              </a:lstStyle>
              <a:p>
                <a:pPr/>
                <a:r>
                  <a:t>~100ms</a:t>
                </a:r>
              </a:p>
            </p:txBody>
          </p:sp>
          <p:sp>
            <p:nvSpPr>
              <p:cNvPr id="309" name="~10-40ms"/>
              <p:cNvSpPr txBox="1"/>
              <p:nvPr/>
            </p:nvSpPr>
            <p:spPr>
              <a:xfrm>
                <a:off x="2974194" y="7180168"/>
                <a:ext cx="2078676" cy="48768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ctr">
                <a:spAutoFit/>
              </a:bodyPr>
              <a:lstStyle>
                <a:lvl1pPr algn="ctr">
                  <a:defRPr sz="2000">
                    <a:solidFill>
                      <a:srgbClr val="330072"/>
                    </a:solidFill>
                  </a:defRPr>
                </a:lvl1pPr>
              </a:lstStyle>
              <a:p>
                <a:pPr/>
                <a:r>
                  <a:t>~10-40ms</a:t>
                </a:r>
              </a:p>
            </p:txBody>
          </p:sp>
          <p:sp>
            <p:nvSpPr>
              <p:cNvPr id="310" name="&lt; 1-2ms"/>
              <p:cNvSpPr txBox="1"/>
              <p:nvPr/>
            </p:nvSpPr>
            <p:spPr>
              <a:xfrm>
                <a:off x="10889692" y="9818504"/>
                <a:ext cx="1769327" cy="48768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ctr">
                <a:spAutoFit/>
              </a:bodyPr>
              <a:lstStyle>
                <a:lvl1pPr algn="ctr">
                  <a:defRPr sz="2000">
                    <a:solidFill>
                      <a:srgbClr val="330072"/>
                    </a:solidFill>
                  </a:defRPr>
                </a:lvl1pPr>
              </a:lstStyle>
              <a:p>
                <a:pPr/>
                <a:r>
                  <a:t>&lt; 1-2ms</a:t>
                </a:r>
              </a:p>
            </p:txBody>
          </p:sp>
          <p:sp>
            <p:nvSpPr>
              <p:cNvPr id="311" name="&lt; 5ms"/>
              <p:cNvSpPr txBox="1"/>
              <p:nvPr/>
            </p:nvSpPr>
            <p:spPr>
              <a:xfrm>
                <a:off x="7076199" y="9818504"/>
                <a:ext cx="1407891" cy="48768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ctr">
                <a:spAutoFit/>
              </a:bodyPr>
              <a:lstStyle>
                <a:lvl1pPr algn="ctr">
                  <a:defRPr sz="2000">
                    <a:solidFill>
                      <a:srgbClr val="330072"/>
                    </a:solidFill>
                  </a:defRPr>
                </a:lvl1pPr>
              </a:lstStyle>
              <a:p>
                <a:pPr/>
                <a:r>
                  <a:t>&lt; 5ms</a:t>
                </a:r>
              </a:p>
            </p:txBody>
          </p:sp>
          <p:grpSp>
            <p:nvGrpSpPr>
              <p:cNvPr id="316" name="Group"/>
              <p:cNvGrpSpPr/>
              <p:nvPr/>
            </p:nvGrpSpPr>
            <p:grpSpPr>
              <a:xfrm>
                <a:off x="5860940" y="9661966"/>
                <a:ext cx="7592065" cy="85890"/>
                <a:chOff x="0" y="0"/>
                <a:chExt cx="7592063" cy="85888"/>
              </a:xfrm>
            </p:grpSpPr>
            <p:sp>
              <p:nvSpPr>
                <p:cNvPr id="312" name="Line"/>
                <p:cNvSpPr/>
                <p:nvPr/>
              </p:nvSpPr>
              <p:spPr>
                <a:xfrm>
                  <a:off x="0" y="73188"/>
                  <a:ext cx="7592064" cy="1"/>
                </a:xfrm>
                <a:prstGeom prst="line">
                  <a:avLst/>
                </a:prstGeom>
                <a:noFill/>
                <a:ln w="25400" cap="flat">
                  <a:solidFill>
                    <a:srgbClr val="124B7B"/>
                  </a:solidFill>
                  <a:prstDash val="solid"/>
                  <a:round/>
                </a:ln>
                <a:effectLst/>
              </p:spPr>
              <p:txBody>
                <a:bodyPr wrap="square" lIns="91437" tIns="91437" rIns="91437" bIns="91437" numCol="1" anchor="t">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313" name="Line"/>
                <p:cNvSpPr/>
                <p:nvPr/>
              </p:nvSpPr>
              <p:spPr>
                <a:xfrm flipH="1">
                  <a:off x="-1" y="0"/>
                  <a:ext cx="2" cy="85889"/>
                </a:xfrm>
                <a:prstGeom prst="line">
                  <a:avLst/>
                </a:prstGeom>
                <a:noFill/>
                <a:ln w="25400" cap="flat">
                  <a:solidFill>
                    <a:srgbClr val="124B7B"/>
                  </a:solidFill>
                  <a:prstDash val="solid"/>
                  <a:round/>
                </a:ln>
                <a:effectLst/>
              </p:spPr>
              <p:txBody>
                <a:bodyPr wrap="square" lIns="91437" tIns="91437" rIns="91437" bIns="91437" numCol="1" anchor="t">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314" name="Line"/>
                <p:cNvSpPr/>
                <p:nvPr/>
              </p:nvSpPr>
              <p:spPr>
                <a:xfrm>
                  <a:off x="4089400" y="0"/>
                  <a:ext cx="1" cy="85889"/>
                </a:xfrm>
                <a:prstGeom prst="line">
                  <a:avLst/>
                </a:prstGeom>
                <a:noFill/>
                <a:ln w="25400" cap="flat">
                  <a:solidFill>
                    <a:srgbClr val="124B7B"/>
                  </a:solidFill>
                  <a:prstDash val="solid"/>
                  <a:round/>
                </a:ln>
                <a:effectLst/>
              </p:spPr>
              <p:txBody>
                <a:bodyPr wrap="square" lIns="91437" tIns="91437" rIns="91437" bIns="91437" numCol="1" anchor="t">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315" name="Line"/>
                <p:cNvSpPr/>
                <p:nvPr/>
              </p:nvSpPr>
              <p:spPr>
                <a:xfrm>
                  <a:off x="7588249" y="0"/>
                  <a:ext cx="1" cy="85889"/>
                </a:xfrm>
                <a:prstGeom prst="line">
                  <a:avLst/>
                </a:prstGeom>
                <a:noFill/>
                <a:ln w="25400" cap="flat">
                  <a:solidFill>
                    <a:srgbClr val="124B7B"/>
                  </a:solidFill>
                  <a:prstDash val="solid"/>
                  <a:round/>
                </a:ln>
                <a:effectLst/>
              </p:spPr>
              <p:txBody>
                <a:bodyPr wrap="square" lIns="91437" tIns="91437" rIns="91437" bIns="91437" numCol="1" anchor="t">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grpSp>
        </p:grpSp>
        <p:sp>
          <p:nvSpPr>
            <p:cNvPr id="318" name="Rectangle"/>
            <p:cNvSpPr/>
            <p:nvPr/>
          </p:nvSpPr>
          <p:spPr>
            <a:xfrm>
              <a:off x="2298248" y="4518092"/>
              <a:ext cx="1929337" cy="1270001"/>
            </a:xfrm>
            <a:prstGeom prst="rect">
              <a:avLst/>
            </a:prstGeom>
            <a:solidFill>
              <a:srgbClr val="FFFFFF"/>
            </a:solidFill>
            <a:ln w="12700" cap="flat">
              <a:noFill/>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grpSp>
      <p:sp>
        <p:nvSpPr>
          <p:cNvPr id="320" name="Latency…"/>
          <p:cNvSpPr txBox="1"/>
          <p:nvPr>
            <p:ph type="body" sz="quarter" idx="1"/>
          </p:nvPr>
        </p:nvSpPr>
        <p:spPr>
          <a:xfrm>
            <a:off x="1679574" y="4512851"/>
            <a:ext cx="7864480" cy="6160091"/>
          </a:xfrm>
          <a:prstGeom prst="rect">
            <a:avLst/>
          </a:prstGeom>
        </p:spPr>
        <p:txBody>
          <a:bodyPr/>
          <a:lstStyle/>
          <a:p>
            <a:pPr marL="624138" indent="-624138" defTabSz="1517903">
              <a:spcBef>
                <a:spcPts val="1600"/>
              </a:spcBef>
              <a:buClr>
                <a:srgbClr val="330072"/>
              </a:buClr>
              <a:buSzPct val="100000"/>
              <a:buAutoNum type="alphaUcPeriod" startAt="1"/>
              <a:defRPr sz="4980">
                <a:solidFill>
                  <a:srgbClr val="685BC7">
                    <a:alpha val="74777"/>
                  </a:srgbClr>
                </a:solidFill>
              </a:defRPr>
            </a:pPr>
            <a:r>
              <a:rPr b="1"/>
              <a:t>Latency</a:t>
            </a:r>
          </a:p>
          <a:p>
            <a:pPr marL="624138" indent="-624138" defTabSz="1517903">
              <a:spcBef>
                <a:spcPts val="1600"/>
              </a:spcBef>
              <a:buClr>
                <a:srgbClr val="330072"/>
              </a:buClr>
              <a:buSzPct val="100000"/>
              <a:buAutoNum type="alphaUcPeriod" startAt="1"/>
              <a:defRPr sz="4980"/>
            </a:pPr>
            <a:r>
              <a:t>Bandwidth</a:t>
            </a:r>
          </a:p>
          <a:p>
            <a:pPr marL="624138" indent="-624138" defTabSz="1517903">
              <a:spcBef>
                <a:spcPts val="1600"/>
              </a:spcBef>
              <a:buClr>
                <a:srgbClr val="330072"/>
              </a:buClr>
              <a:buSzPct val="100000"/>
              <a:buAutoNum type="alphaUcPeriod" startAt="1"/>
              <a:defRPr sz="4980"/>
            </a:pPr>
            <a:r>
              <a:t>Security</a:t>
            </a:r>
          </a:p>
          <a:p>
            <a:pPr marL="624138" indent="-624138" defTabSz="1517903">
              <a:spcBef>
                <a:spcPts val="1600"/>
              </a:spcBef>
              <a:buClr>
                <a:srgbClr val="330072"/>
              </a:buClr>
              <a:buSzPct val="100000"/>
              <a:buAutoNum type="alphaUcPeriod" startAt="1"/>
              <a:defRPr sz="4980"/>
            </a:pPr>
            <a:r>
              <a:t>Connectivity</a:t>
            </a:r>
          </a:p>
          <a:p>
            <a:pPr marL="624138" indent="-624138" defTabSz="1517903">
              <a:spcBef>
                <a:spcPts val="1600"/>
              </a:spcBef>
              <a:buClr>
                <a:srgbClr val="330072"/>
              </a:buClr>
              <a:buSzPct val="100000"/>
              <a:buAutoNum type="alphaUcPeriod" startAt="1"/>
              <a:defRPr sz="4980"/>
            </a:pPr>
          </a:p>
          <a:p>
            <a:pPr marL="624138" indent="-624138" defTabSz="1517903">
              <a:spcBef>
                <a:spcPts val="1600"/>
              </a:spcBef>
              <a:buClr>
                <a:srgbClr val="330072"/>
              </a:buClr>
              <a:buSzPct val="100000"/>
              <a:buAutoNum type="alphaUcPeriod" startAt="6"/>
              <a:defRPr sz="4980"/>
            </a:pPr>
          </a:p>
          <a:p>
            <a:pPr defTabSz="1517903">
              <a:spcBef>
                <a:spcPts val="1600"/>
              </a:spcBef>
              <a:defRPr b="1" sz="4980">
                <a:solidFill>
                  <a:srgbClr val="685BC7">
                    <a:alpha val="76479"/>
                  </a:srgbClr>
                </a:solidFill>
              </a:defRPr>
            </a:pPr>
            <a:r>
              <a:t>“WHERE” MATTERS</a:t>
            </a:r>
          </a:p>
        </p:txBody>
      </p:sp>
      <p:sp>
        <p:nvSpPr>
          <p:cNvPr id="321" name="Title 1"/>
          <p:cNvSpPr txBox="1"/>
          <p:nvPr/>
        </p:nvSpPr>
        <p:spPr>
          <a:xfrm>
            <a:off x="1676400" y="730250"/>
            <a:ext cx="21031200" cy="2651126"/>
          </a:xfrm>
          <a:prstGeom prst="rect">
            <a:avLst/>
          </a:prstGeom>
          <a:ln w="25400">
            <a:miter lim="400000"/>
          </a:ln>
          <a:extLst>
            <a:ext uri="{C572A759-6A51-4108-AA02-DFA0A04FC94B}">
              <ma14:wrappingTextBoxFlag xmlns:ma14="http://schemas.microsoft.com/office/mac/drawingml/2011/main" val="1"/>
            </a:ext>
          </a:extLst>
        </p:spPr>
        <p:txBody>
          <a:bodyPr lIns="91436" tIns="91436" rIns="91436" bIns="91436" anchor="ctr">
            <a:normAutofit fontScale="100000" lnSpcReduction="0"/>
          </a:bodyPr>
          <a:lstStyle>
            <a:lvl1pPr defTabSz="1828800">
              <a:spcBef>
                <a:spcPts val="0"/>
              </a:spcBef>
              <a:defRPr b="0" cap="none" sz="9000">
                <a:solidFill>
                  <a:srgbClr val="330072"/>
                </a:solidFill>
                <a:latin typeface="Roboto Medium"/>
                <a:ea typeface="Roboto Medium"/>
                <a:cs typeface="Roboto Medium"/>
                <a:sym typeface="Roboto Medium"/>
              </a:defRPr>
            </a:lvl1pPr>
          </a:lstStyle>
          <a:p>
            <a:pPr/>
            <a:r>
              <a:t>What Is Driving Edge Computing?</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2" name="Title 1"/>
          <p:cNvSpPr txBox="1"/>
          <p:nvPr>
            <p:ph type="title"/>
          </p:nvPr>
        </p:nvSpPr>
        <p:spPr>
          <a:prstGeom prst="rect">
            <a:avLst/>
          </a:prstGeom>
        </p:spPr>
        <p:txBody>
          <a:bodyPr/>
          <a:lstStyle/>
          <a:p>
            <a:pPr/>
            <a:r>
              <a:t>Get Involved</a:t>
            </a:r>
          </a:p>
        </p:txBody>
      </p:sp>
      <p:sp>
        <p:nvSpPr>
          <p:cNvPr id="1293" name="Content Placeholder 2"/>
          <p:cNvSpPr txBox="1"/>
          <p:nvPr>
            <p:ph type="body" idx="1"/>
          </p:nvPr>
        </p:nvSpPr>
        <p:spPr>
          <a:prstGeom prst="rect">
            <a:avLst/>
          </a:prstGeom>
        </p:spPr>
        <p:txBody>
          <a:bodyPr/>
          <a:lstStyle/>
          <a:p>
            <a:pPr marL="489857" indent="-489857"/>
            <a:r>
              <a:t>Code and documentation are available through git</a:t>
            </a:r>
          </a:p>
          <a:p>
            <a:pPr lvl="1" marL="947057" indent="-489857">
              <a:defRPr u="sng">
                <a:solidFill>
                  <a:srgbClr val="0000FF"/>
                </a:solidFill>
                <a:uFill>
                  <a:solidFill>
                    <a:srgbClr val="0000FF"/>
                  </a:solidFill>
                </a:uFill>
              </a:defRPr>
            </a:pPr>
            <a:r>
              <a:rPr>
                <a:hlinkClick r:id="rId2" invalidUrl="" action="" tgtFrame="" tooltip="" history="1" highlightClick="0" endSnd="0"/>
              </a:rPr>
              <a:t>git.starlingx.io</a:t>
            </a:r>
          </a:p>
          <a:p>
            <a:pPr marL="489857" indent="-489857"/>
            <a:r>
              <a:t>Apache 2 license</a:t>
            </a:r>
          </a:p>
          <a:p>
            <a:pPr marL="489857" indent="-489857"/>
            <a:r>
              <a:t>IRC: #starlingx@Freenode</a:t>
            </a:r>
          </a:p>
          <a:p>
            <a:pPr marL="489857" indent="-489857"/>
            <a:r>
              <a:t>Mailing List for daily discussions</a:t>
            </a:r>
          </a:p>
          <a:p>
            <a:pPr lvl="1" marL="947057" indent="-489857"/>
            <a:r>
              <a:rPr u="sng">
                <a:solidFill>
                  <a:srgbClr val="0000FF"/>
                </a:solidFill>
                <a:uFill>
                  <a:solidFill>
                    <a:srgbClr val="0000FF"/>
                  </a:solidFill>
                </a:uFill>
                <a:hlinkClick r:id="rId3" invalidUrl="" action="" tgtFrame="" tooltip="" history="1" highlightClick="0" endSnd="0"/>
              </a:rPr>
              <a:t>http://lists.starlingx.io/cgi-bin/mailman/listinfo/starlingx-discuss</a:t>
            </a:r>
            <a:r>
              <a:t>   </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5" name="Title 1"/>
          <p:cNvSpPr txBox="1"/>
          <p:nvPr>
            <p:ph type="title"/>
          </p:nvPr>
        </p:nvSpPr>
        <p:spPr>
          <a:prstGeom prst="rect">
            <a:avLst/>
          </a:prstGeom>
        </p:spPr>
        <p:txBody>
          <a:bodyPr/>
          <a:lstStyle/>
          <a:p>
            <a:pPr/>
            <a:r>
              <a:t>Where to Contribute?</a:t>
            </a:r>
          </a:p>
        </p:txBody>
      </p:sp>
      <p:sp>
        <p:nvSpPr>
          <p:cNvPr id="1296" name="Content Placeholder 2"/>
          <p:cNvSpPr txBox="1"/>
          <p:nvPr>
            <p:ph type="body" idx="1"/>
          </p:nvPr>
        </p:nvSpPr>
        <p:spPr>
          <a:prstGeom prst="rect">
            <a:avLst/>
          </a:prstGeom>
        </p:spPr>
        <p:txBody>
          <a:bodyPr/>
          <a:lstStyle/>
          <a:p>
            <a:pPr marL="489857" indent="-489857"/>
            <a:r>
              <a:t>Bugs are tracked in Launchpad</a:t>
            </a:r>
          </a:p>
          <a:p>
            <a:pPr lvl="1" marL="947057" indent="-489857">
              <a:defRPr u="sng">
                <a:solidFill>
                  <a:srgbClr val="0000FF"/>
                </a:solidFill>
                <a:uFill>
                  <a:solidFill>
                    <a:srgbClr val="0000FF"/>
                  </a:solidFill>
                </a:uFill>
              </a:defRPr>
            </a:pPr>
            <a:r>
              <a:rPr>
                <a:hlinkClick r:id="rId2" invalidUrl="" action="" tgtFrame="" tooltip="" history="1" highlightClick="0" endSnd="0"/>
              </a:rPr>
              <a:t>https://bugs.launchpad.net/starlingx</a:t>
            </a:r>
          </a:p>
          <a:p>
            <a:pPr marL="489857" indent="-489857"/>
            <a:r>
              <a:t>New ideas are introduced in the specs repository</a:t>
            </a:r>
          </a:p>
          <a:p>
            <a:pPr lvl="1" marL="947057" indent="-489857">
              <a:defRPr u="sng">
                <a:solidFill>
                  <a:srgbClr val="0000FF"/>
                </a:solidFill>
                <a:uFill>
                  <a:solidFill>
                    <a:srgbClr val="0000FF"/>
                  </a:solidFill>
                </a:uFill>
              </a:defRPr>
            </a:pPr>
            <a:r>
              <a:rPr>
                <a:hlinkClick r:id="rId3" invalidUrl="" action="" tgtFrame="" tooltip="" history="1" highlightClick="0" endSnd="0"/>
              </a:rPr>
              <a:t>https://git.openstack.org/cgit/openstack/stx-specs/</a:t>
            </a:r>
            <a:r>
              <a:rPr u="none">
                <a:solidFill>
                  <a:srgbClr val="000000"/>
                </a:solidFill>
                <a:uFillTx/>
              </a:rPr>
              <a:t> </a:t>
            </a:r>
            <a:endParaRPr u="none">
              <a:solidFill>
                <a:srgbClr val="000000"/>
              </a:solidFill>
              <a:uFillTx/>
            </a:endParaRPr>
          </a:p>
          <a:p>
            <a:pPr marL="489857" indent="-489857"/>
            <a:r>
              <a:t>Design and implementation work is tracked in StoryBoard</a:t>
            </a:r>
          </a:p>
          <a:p>
            <a:pPr lvl="1" marL="947057" indent="-489857">
              <a:defRPr u="sng">
                <a:solidFill>
                  <a:srgbClr val="0000FF"/>
                </a:solidFill>
                <a:uFill>
                  <a:solidFill>
                    <a:srgbClr val="0000FF"/>
                  </a:solidFill>
                </a:uFill>
              </a:defRPr>
            </a:pPr>
            <a:r>
              <a:rPr>
                <a:hlinkClick r:id="rId4" invalidUrl="" action="" tgtFrame="" tooltip="" history="1" highlightClick="0" endSnd="0"/>
              </a:rPr>
              <a:t>https://storyboard.openstack.org/#!/project_group/86</a:t>
            </a:r>
            <a:r>
              <a:rPr u="none">
                <a:solidFill>
                  <a:srgbClr val="000000"/>
                </a:solidFill>
                <a:uFillTx/>
              </a:rPr>
              <a:t> </a:t>
            </a:r>
            <a:endParaRPr u="none">
              <a:solidFill>
                <a:srgbClr val="000000"/>
              </a:solidFill>
              <a:uFillTx/>
            </a:endParaRPr>
          </a:p>
          <a:p>
            <a:pPr marL="489857" indent="-489857">
              <a:buClr>
                <a:srgbClr val="190339"/>
              </a:buClr>
              <a:defRPr u="sng">
                <a:solidFill>
                  <a:srgbClr val="0000FF"/>
                </a:solidFill>
                <a:uFill>
                  <a:solidFill>
                    <a:srgbClr val="0000FF"/>
                  </a:solidFill>
                </a:uFill>
              </a:defRPr>
            </a:pPr>
            <a:r>
              <a:rPr u="none">
                <a:solidFill>
                  <a:srgbClr val="000000"/>
                </a:solidFill>
                <a:uFillTx/>
              </a:rPr>
              <a:t>Further information about sub-teams and processes</a:t>
            </a:r>
            <a:endParaRPr u="none">
              <a:solidFill>
                <a:srgbClr val="000000"/>
              </a:solidFill>
              <a:uFillTx/>
            </a:endParaRPr>
          </a:p>
          <a:p>
            <a:pPr lvl="1" marL="947057" indent="-489857">
              <a:buClr>
                <a:srgbClr val="9883B9"/>
              </a:buClr>
              <a:defRPr u="sng">
                <a:solidFill>
                  <a:srgbClr val="0000FF"/>
                </a:solidFill>
                <a:uFill>
                  <a:solidFill>
                    <a:srgbClr val="0000FF"/>
                  </a:solidFill>
                </a:uFill>
              </a:defRPr>
            </a:pPr>
            <a:r>
              <a:rPr>
                <a:hlinkClick r:id="rId5" invalidUrl="" action="" tgtFrame="" tooltip="" history="1" highlightClick="0" endSnd="0"/>
              </a:rPr>
              <a:t>https://wiki.openstack.org/wiki/StarlingX</a:t>
            </a:r>
            <a:r>
              <a:rPr u="none">
                <a:solidFill>
                  <a:srgbClr val="000000"/>
                </a:solidFill>
                <a:uFillTx/>
              </a:rPr>
              <a:t> </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8" name="Title 1"/>
          <p:cNvSpPr txBox="1"/>
          <p:nvPr>
            <p:ph type="title"/>
          </p:nvPr>
        </p:nvSpPr>
        <p:spPr>
          <a:prstGeom prst="rect">
            <a:avLst/>
          </a:prstGeom>
        </p:spPr>
        <p:txBody>
          <a:bodyPr/>
          <a:lstStyle/>
          <a:p>
            <a:pPr/>
            <a:r>
              <a:t>Community</a:t>
            </a:r>
          </a:p>
        </p:txBody>
      </p:sp>
      <p:sp>
        <p:nvSpPr>
          <p:cNvPr id="1299" name="Content Placeholder 2"/>
          <p:cNvSpPr txBox="1"/>
          <p:nvPr>
            <p:ph type="body" idx="1"/>
          </p:nvPr>
        </p:nvSpPr>
        <p:spPr>
          <a:prstGeom prst="rect">
            <a:avLst/>
          </a:prstGeom>
        </p:spPr>
        <p:txBody>
          <a:bodyPr/>
          <a:lstStyle/>
          <a:p>
            <a:pPr/>
            <a:r>
              <a:t>You do not need to be an Individual Member of the OpenStack Foundation in order to contribute, but if you want to vote in the annual OpenStack Foundation Board of Directors election, you may join: </a:t>
            </a:r>
            <a:r>
              <a:rPr u="sng">
                <a:solidFill>
                  <a:srgbClr val="0000FF"/>
                </a:solidFill>
                <a:uFill>
                  <a:solidFill>
                    <a:srgbClr val="0000FF"/>
                  </a:solidFill>
                </a:uFill>
                <a:hlinkClick r:id="rId2" invalidUrl="" action="" tgtFrame="" tooltip="" history="1" highlightClick="0" endSnd="0"/>
              </a:rPr>
              <a:t>openstack.org/join</a:t>
            </a:r>
          </a:p>
          <a:p>
            <a:pPr/>
            <a:r>
              <a:t>If you are contributing on behalf of an employer, they will need to sign a corporate contributor license agreement, which now covers all projects hosted by the OpenStack Foundation (same model such as Apache and CNCF)</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1" name="Title 1"/>
          <p:cNvSpPr txBox="1"/>
          <p:nvPr>
            <p:ph type="title"/>
          </p:nvPr>
        </p:nvSpPr>
        <p:spPr>
          <a:prstGeom prst="rect">
            <a:avLst/>
          </a:prstGeom>
        </p:spPr>
        <p:txBody>
          <a:bodyPr/>
          <a:lstStyle/>
          <a:p>
            <a:pPr/>
            <a:r>
              <a:t>Communication</a:t>
            </a:r>
          </a:p>
        </p:txBody>
      </p:sp>
      <p:sp>
        <p:nvSpPr>
          <p:cNvPr id="1302" name="Content Placeholder 2"/>
          <p:cNvSpPr txBox="1"/>
          <p:nvPr>
            <p:ph type="body" idx="1"/>
          </p:nvPr>
        </p:nvSpPr>
        <p:spPr>
          <a:prstGeom prst="rect">
            <a:avLst/>
          </a:prstGeom>
        </p:spPr>
        <p:txBody>
          <a:bodyPr/>
          <a:lstStyle/>
          <a:p>
            <a:pPr/>
            <a:r>
              <a:t>#starlingx@Freenode, IRC channel for online discussions</a:t>
            </a:r>
          </a:p>
          <a:p>
            <a:pPr/>
            <a:r>
              <a:t>Mailing Lists: </a:t>
            </a:r>
            <a:r>
              <a:rPr u="sng">
                <a:solidFill>
                  <a:srgbClr val="0000FF"/>
                </a:solidFill>
                <a:uFill>
                  <a:solidFill>
                    <a:srgbClr val="0000FF"/>
                  </a:solidFill>
                </a:uFill>
                <a:hlinkClick r:id="rId3" invalidUrl="" action="" tgtFrame="" tooltip="" history="1" highlightClick="0" endSnd="0"/>
              </a:rPr>
              <a:t>lists.starlingx.io</a:t>
            </a:r>
            <a:r>
              <a:t> </a:t>
            </a:r>
          </a:p>
          <a:p>
            <a:pPr/>
            <a:r>
              <a:t>Email: </a:t>
            </a:r>
            <a:r>
              <a:rPr u="sng">
                <a:solidFill>
                  <a:srgbClr val="0000FF"/>
                </a:solidFill>
                <a:uFill>
                  <a:solidFill>
                    <a:srgbClr val="0000FF"/>
                  </a:solidFill>
                </a:uFill>
                <a:hlinkClick r:id="rId4" invalidUrl="" action="" tgtFrame="" tooltip="" history="1" highlightClick="0" endSnd="0"/>
              </a:rPr>
              <a:t>info@starlingx.io</a:t>
            </a:r>
            <a:r>
              <a:t> </a:t>
            </a:r>
          </a:p>
          <a:p>
            <a:pPr/>
            <a:r>
              <a:t>Weekly meetings:</a:t>
            </a:r>
          </a:p>
          <a:p>
            <a:pPr lvl="1" marL="947057" indent="-489857"/>
            <a:r>
              <a:t>Zoom calls</a:t>
            </a:r>
          </a:p>
          <a:p>
            <a:pPr lvl="1" marL="947057" indent="-489857"/>
            <a:r>
              <a:rPr u="sng">
                <a:solidFill>
                  <a:srgbClr val="0000FF"/>
                </a:solidFill>
                <a:uFill>
                  <a:solidFill>
                    <a:srgbClr val="0000FF"/>
                  </a:solidFill>
                </a:uFill>
                <a:hlinkClick r:id="rId5" invalidUrl="" action="" tgtFrame="" tooltip="" history="1" highlightClick="0" endSnd="0"/>
              </a:rPr>
              <a:t>https://wiki.openstack.org/wiki/Starlingx/Meetings</a:t>
            </a:r>
          </a:p>
          <a:p>
            <a:pPr marL="489857" indent="-489857"/>
            <a:r>
              <a:t>Twitter handle: @StarlingX</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6" name="Title 1"/>
          <p:cNvSpPr txBox="1"/>
          <p:nvPr>
            <p:ph type="title"/>
          </p:nvPr>
        </p:nvSpPr>
        <p:spPr>
          <a:prstGeom prst="rect">
            <a:avLst/>
          </a:prstGeom>
          <a:solidFill>
            <a:srgbClr val="685BC7">
              <a:alpha val="50425"/>
            </a:srgbClr>
          </a:solidFill>
        </p:spPr>
        <p:txBody>
          <a:bodyPr/>
          <a:lstStyle>
            <a:lvl1pPr>
              <a:lnSpc>
                <a:spcPct val="120000"/>
              </a:lnSpc>
            </a:lvl1pPr>
          </a:lstStyle>
          <a:p>
            <a:pPr/>
            <a:r>
              <a:t>Thank You!</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5" name="Title 1"/>
          <p:cNvSpPr txBox="1"/>
          <p:nvPr>
            <p:ph type="title"/>
          </p:nvPr>
        </p:nvSpPr>
        <p:spPr>
          <a:prstGeom prst="rect">
            <a:avLst/>
          </a:prstGeom>
        </p:spPr>
        <p:txBody>
          <a:bodyPr/>
          <a:lstStyle/>
          <a:p>
            <a:pPr/>
            <a:r>
              <a:t>Intent of the StarlingX Project</a:t>
            </a:r>
          </a:p>
        </p:txBody>
      </p:sp>
      <p:sp>
        <p:nvSpPr>
          <p:cNvPr id="326" name="Content Placeholder 2"/>
          <p:cNvSpPr txBox="1"/>
          <p:nvPr>
            <p:ph type="body" idx="1"/>
          </p:nvPr>
        </p:nvSpPr>
        <p:spPr>
          <a:prstGeom prst="rect">
            <a:avLst/>
          </a:prstGeom>
        </p:spPr>
        <p:txBody>
          <a:bodyPr/>
          <a:lstStyle/>
          <a:p>
            <a:pPr marL="0" indent="0">
              <a:buSzTx/>
              <a:buNone/>
              <a:defRPr b="1" sz="5400"/>
            </a:pPr>
            <a:r>
              <a:t>Re-Configure Proven Cloud Technologies for Edge Compute</a:t>
            </a:r>
            <a:endParaRPr sz="5000"/>
          </a:p>
          <a:p>
            <a:pPr marL="457200" indent="-457200">
              <a:defRPr sz="5000"/>
            </a:pPr>
            <a:r>
              <a:t>Orchestrate system-wide</a:t>
            </a:r>
          </a:p>
          <a:p>
            <a:pPr lvl="2" marL="1371600" indent="-457200">
              <a:spcBef>
                <a:spcPts val="1000"/>
              </a:spcBef>
              <a:buClr>
                <a:srgbClr val="330072">
                  <a:alpha val="50000"/>
                </a:srgbClr>
              </a:buClr>
              <a:defRPr sz="4800">
                <a:latin typeface="Roboto"/>
                <a:ea typeface="Roboto"/>
                <a:cs typeface="Roboto"/>
                <a:sym typeface="Roboto"/>
              </a:defRPr>
            </a:pPr>
            <a:r>
              <a:t>Deploy and manage Edge clouds, share configurations</a:t>
            </a:r>
            <a:endParaRPr sz="5200"/>
          </a:p>
          <a:p>
            <a:pPr marL="457200" indent="-457200">
              <a:defRPr sz="5000"/>
            </a:pPr>
            <a:r>
              <a:t>Simplify deployment to geographically dispersed, remote Edge regions </a:t>
            </a:r>
          </a:p>
        </p:txBody>
      </p:sp>
      <p:sp>
        <p:nvSpPr>
          <p:cNvPr id="327" name="TextBox 9"/>
          <p:cNvSpPr txBox="1"/>
          <p:nvPr/>
        </p:nvSpPr>
        <p:spPr>
          <a:xfrm>
            <a:off x="1717088" y="13163396"/>
            <a:ext cx="7196448" cy="358141"/>
          </a:xfrm>
          <a:prstGeom prst="rect">
            <a:avLst/>
          </a:prstGeom>
          <a:ln w="25400">
            <a:miter lim="400000"/>
          </a:ln>
          <a:extLst>
            <a:ext uri="{C572A759-6A51-4108-AA02-DFA0A04FC94B}">
              <ma14:wrappingTextBoxFlag xmlns:ma14="http://schemas.microsoft.com/office/mac/drawingml/2011/main" val="1"/>
            </a:ext>
          </a:extLst>
        </p:spPr>
        <p:txBody>
          <a:bodyPr lIns="45719" rIns="45719">
            <a:spAutoFit/>
          </a:bodyPr>
          <a:lstStyle>
            <a:lvl1pPr defTabSz="914400">
              <a:lnSpc>
                <a:spcPct val="100000"/>
              </a:lnSpc>
              <a:spcBef>
                <a:spcPts val="0"/>
              </a:spcBef>
              <a:defRPr b="0" cap="none" sz="1800">
                <a:solidFill>
                  <a:srgbClr val="A6A6A6"/>
                </a:solidFill>
              </a:defRPr>
            </a:lvl1pPr>
          </a:lstStyle>
          <a:p>
            <a:pPr/>
            <a:r>
              <a:t>*Other names and brands may be claimed as the property of others</a:t>
            </a:r>
          </a:p>
        </p:txBody>
      </p:sp>
      <p:grpSp>
        <p:nvGrpSpPr>
          <p:cNvPr id="366" name="Group"/>
          <p:cNvGrpSpPr/>
          <p:nvPr/>
        </p:nvGrpSpPr>
        <p:grpSpPr>
          <a:xfrm>
            <a:off x="3556131" y="8696799"/>
            <a:ext cx="17271739" cy="2769567"/>
            <a:chOff x="0" y="0"/>
            <a:chExt cx="17271738" cy="2769565"/>
          </a:xfrm>
        </p:grpSpPr>
        <p:pic>
          <p:nvPicPr>
            <p:cNvPr id="328" name="starlingx-logo.png" descr="starlingx-logo.png"/>
            <p:cNvPicPr>
              <a:picLocks noChangeAspect="1"/>
            </p:cNvPicPr>
            <p:nvPr/>
          </p:nvPicPr>
          <p:blipFill>
            <a:blip r:embed="rId3">
              <a:extLst/>
            </a:blip>
            <a:srcRect l="0" t="0" r="74356" b="0"/>
            <a:stretch>
              <a:fillRect/>
            </a:stretch>
          </p:blipFill>
          <p:spPr>
            <a:xfrm>
              <a:off x="4105419" y="91324"/>
              <a:ext cx="3104736" cy="2587003"/>
            </a:xfrm>
            <a:prstGeom prst="rect">
              <a:avLst/>
            </a:prstGeom>
            <a:ln w="12700" cap="flat">
              <a:noFill/>
              <a:miter lim="400000"/>
            </a:ln>
            <a:effectLst/>
          </p:spPr>
        </p:pic>
        <p:grpSp>
          <p:nvGrpSpPr>
            <p:cNvPr id="331" name="Group"/>
            <p:cNvGrpSpPr/>
            <p:nvPr/>
          </p:nvGrpSpPr>
          <p:grpSpPr>
            <a:xfrm>
              <a:off x="9958689" y="1424323"/>
              <a:ext cx="3543461" cy="633123"/>
              <a:chOff x="0" y="0"/>
              <a:chExt cx="3543459" cy="633121"/>
            </a:xfrm>
          </p:grpSpPr>
          <p:sp>
            <p:nvSpPr>
              <p:cNvPr id="329" name="Rectangle"/>
              <p:cNvSpPr/>
              <p:nvPr/>
            </p:nvSpPr>
            <p:spPr>
              <a:xfrm>
                <a:off x="0" y="0"/>
                <a:ext cx="3543460" cy="633122"/>
              </a:xfrm>
              <a:prstGeom prst="rect">
                <a:avLst/>
              </a:prstGeom>
              <a:solidFill>
                <a:srgbClr val="000000">
                  <a:alpha val="74360"/>
                </a:srgbClr>
              </a:solidFill>
              <a:ln w="12700" cap="flat">
                <a:noFill/>
                <a:miter lim="400000"/>
              </a:ln>
              <a:effectLst/>
            </p:spPr>
            <p:txBody>
              <a:bodyPr wrap="square" lIns="45718" tIns="45718" rIns="45718" bIns="45718" numCol="1" anchor="t">
                <a:noAutofit/>
              </a:bodyPr>
              <a:lstStyle/>
              <a:p>
                <a:pPr algn="ctr" defTabSz="914400">
                  <a:spcBef>
                    <a:spcPts val="800"/>
                  </a:spcBef>
                  <a:defRPr b="0" cap="none" sz="1800">
                    <a:solidFill>
                      <a:srgbClr val="330072"/>
                    </a:solidFill>
                  </a:defRPr>
                </a:pPr>
              </a:p>
            </p:txBody>
          </p:sp>
          <p:sp>
            <p:nvSpPr>
              <p:cNvPr id="330" name="Video"/>
              <p:cNvSpPr txBox="1"/>
              <p:nvPr/>
            </p:nvSpPr>
            <p:spPr>
              <a:xfrm>
                <a:off x="0" y="82023"/>
                <a:ext cx="3543460" cy="469076"/>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60960" tIns="60960" rIns="60960" bIns="60960" numCol="1" anchor="ctr">
                <a:noAutofit/>
              </a:bodyPr>
              <a:lstStyle>
                <a:lvl1pPr algn="ctr" defTabSz="914400">
                  <a:spcBef>
                    <a:spcPts val="800"/>
                  </a:spcBef>
                  <a:defRPr cap="none" sz="2500"/>
                </a:lvl1pPr>
              </a:lstStyle>
              <a:p>
                <a:pPr/>
                <a:r>
                  <a:t>Video</a:t>
                </a:r>
              </a:p>
            </p:txBody>
          </p:sp>
        </p:grpSp>
        <p:grpSp>
          <p:nvGrpSpPr>
            <p:cNvPr id="334" name="Group"/>
            <p:cNvGrpSpPr/>
            <p:nvPr/>
          </p:nvGrpSpPr>
          <p:grpSpPr>
            <a:xfrm>
              <a:off x="9958689" y="2136444"/>
              <a:ext cx="3543461" cy="633122"/>
              <a:chOff x="0" y="0"/>
              <a:chExt cx="3543459" cy="633121"/>
            </a:xfrm>
          </p:grpSpPr>
          <p:sp>
            <p:nvSpPr>
              <p:cNvPr id="332" name="Rectangle"/>
              <p:cNvSpPr/>
              <p:nvPr/>
            </p:nvSpPr>
            <p:spPr>
              <a:xfrm>
                <a:off x="0" y="0"/>
                <a:ext cx="3543460" cy="633122"/>
              </a:xfrm>
              <a:prstGeom prst="rect">
                <a:avLst/>
              </a:prstGeom>
              <a:solidFill>
                <a:srgbClr val="000000">
                  <a:alpha val="74360"/>
                </a:srgbClr>
              </a:solidFill>
              <a:ln w="12700" cap="flat">
                <a:noFill/>
                <a:miter lim="400000"/>
              </a:ln>
              <a:effectLst/>
            </p:spPr>
            <p:txBody>
              <a:bodyPr wrap="square" lIns="45718" tIns="45718" rIns="45718" bIns="45718" numCol="1" anchor="t">
                <a:noAutofit/>
              </a:bodyPr>
              <a:lstStyle/>
              <a:p>
                <a:pPr algn="ctr" defTabSz="914400">
                  <a:spcBef>
                    <a:spcPts val="800"/>
                  </a:spcBef>
                  <a:defRPr b="0" cap="none" sz="1800">
                    <a:solidFill>
                      <a:srgbClr val="330072"/>
                    </a:solidFill>
                  </a:defRPr>
                </a:pPr>
              </a:p>
            </p:txBody>
          </p:sp>
          <p:sp>
            <p:nvSpPr>
              <p:cNvPr id="333" name="Healthcare"/>
              <p:cNvSpPr txBox="1"/>
              <p:nvPr/>
            </p:nvSpPr>
            <p:spPr>
              <a:xfrm>
                <a:off x="0" y="82023"/>
                <a:ext cx="3543460" cy="469076"/>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60960" tIns="60960" rIns="60960" bIns="60960" numCol="1" anchor="ctr">
                <a:noAutofit/>
              </a:bodyPr>
              <a:lstStyle>
                <a:lvl1pPr algn="ctr" defTabSz="914400">
                  <a:spcBef>
                    <a:spcPts val="800"/>
                  </a:spcBef>
                  <a:defRPr cap="none" sz="2500"/>
                </a:lvl1pPr>
              </a:lstStyle>
              <a:p>
                <a:pPr/>
                <a:r>
                  <a:t>Healthcare</a:t>
                </a:r>
              </a:p>
            </p:txBody>
          </p:sp>
        </p:grpSp>
        <p:grpSp>
          <p:nvGrpSpPr>
            <p:cNvPr id="337" name="Group"/>
            <p:cNvGrpSpPr/>
            <p:nvPr/>
          </p:nvGrpSpPr>
          <p:grpSpPr>
            <a:xfrm>
              <a:off x="9958689" y="712204"/>
              <a:ext cx="3543461" cy="633123"/>
              <a:chOff x="0" y="0"/>
              <a:chExt cx="3543459" cy="633121"/>
            </a:xfrm>
          </p:grpSpPr>
          <p:sp>
            <p:nvSpPr>
              <p:cNvPr id="335" name="Rectangle"/>
              <p:cNvSpPr/>
              <p:nvPr/>
            </p:nvSpPr>
            <p:spPr>
              <a:xfrm>
                <a:off x="0" y="0"/>
                <a:ext cx="3543460" cy="633122"/>
              </a:xfrm>
              <a:prstGeom prst="rect">
                <a:avLst/>
              </a:prstGeom>
              <a:solidFill>
                <a:srgbClr val="000000">
                  <a:alpha val="74360"/>
                </a:srgbClr>
              </a:solidFill>
              <a:ln w="12700" cap="flat">
                <a:noFill/>
                <a:miter lim="400000"/>
              </a:ln>
              <a:effectLst/>
            </p:spPr>
            <p:txBody>
              <a:bodyPr wrap="square" lIns="45718" tIns="45718" rIns="45718" bIns="45718" numCol="1" anchor="t">
                <a:noAutofit/>
              </a:bodyPr>
              <a:lstStyle/>
              <a:p>
                <a:pPr algn="ctr" defTabSz="914400">
                  <a:spcBef>
                    <a:spcPts val="800"/>
                  </a:spcBef>
                  <a:defRPr b="0" cap="none" sz="1800">
                    <a:solidFill>
                      <a:srgbClr val="330072"/>
                    </a:solidFill>
                  </a:defRPr>
                </a:pPr>
              </a:p>
            </p:txBody>
          </p:sp>
          <p:sp>
            <p:nvSpPr>
              <p:cNvPr id="336" name="Manufacturing"/>
              <p:cNvSpPr txBox="1"/>
              <p:nvPr/>
            </p:nvSpPr>
            <p:spPr>
              <a:xfrm>
                <a:off x="0" y="82023"/>
                <a:ext cx="3543460" cy="469076"/>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60960" tIns="60960" rIns="60960" bIns="60960" numCol="1" anchor="ctr">
                <a:noAutofit/>
              </a:bodyPr>
              <a:lstStyle>
                <a:lvl1pPr algn="ctr" defTabSz="914400">
                  <a:spcBef>
                    <a:spcPts val="800"/>
                  </a:spcBef>
                  <a:defRPr cap="none" sz="2500"/>
                </a:lvl1pPr>
              </a:lstStyle>
              <a:p>
                <a:pPr/>
                <a:r>
                  <a:t>Manufacturing</a:t>
                </a:r>
              </a:p>
            </p:txBody>
          </p:sp>
        </p:grpSp>
        <p:grpSp>
          <p:nvGrpSpPr>
            <p:cNvPr id="340" name="Group"/>
            <p:cNvGrpSpPr/>
            <p:nvPr/>
          </p:nvGrpSpPr>
          <p:grpSpPr>
            <a:xfrm>
              <a:off x="9958689" y="85"/>
              <a:ext cx="3543461" cy="633122"/>
              <a:chOff x="0" y="0"/>
              <a:chExt cx="3543459" cy="633121"/>
            </a:xfrm>
          </p:grpSpPr>
          <p:sp>
            <p:nvSpPr>
              <p:cNvPr id="338" name="Rectangle"/>
              <p:cNvSpPr/>
              <p:nvPr/>
            </p:nvSpPr>
            <p:spPr>
              <a:xfrm>
                <a:off x="0" y="0"/>
                <a:ext cx="3543460" cy="633122"/>
              </a:xfrm>
              <a:prstGeom prst="rect">
                <a:avLst/>
              </a:prstGeom>
              <a:solidFill>
                <a:srgbClr val="000000">
                  <a:alpha val="74360"/>
                </a:srgbClr>
              </a:solidFill>
              <a:ln w="12700" cap="flat">
                <a:noFill/>
                <a:miter lim="400000"/>
              </a:ln>
              <a:effectLst/>
            </p:spPr>
            <p:txBody>
              <a:bodyPr wrap="square" lIns="45718" tIns="45718" rIns="45718" bIns="45718" numCol="1" anchor="t">
                <a:noAutofit/>
              </a:bodyPr>
              <a:lstStyle/>
              <a:p>
                <a:pPr algn="ctr" defTabSz="914400">
                  <a:spcBef>
                    <a:spcPts val="800"/>
                  </a:spcBef>
                  <a:defRPr b="0" cap="none" sz="1800">
                    <a:solidFill>
                      <a:srgbClr val="330072"/>
                    </a:solidFill>
                  </a:defRPr>
                </a:pPr>
              </a:p>
            </p:txBody>
          </p:sp>
          <p:sp>
            <p:nvSpPr>
              <p:cNvPr id="339" name="Transportation"/>
              <p:cNvSpPr txBox="1"/>
              <p:nvPr/>
            </p:nvSpPr>
            <p:spPr>
              <a:xfrm>
                <a:off x="0" y="82023"/>
                <a:ext cx="3543460" cy="469076"/>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60960" tIns="60960" rIns="60960" bIns="60960" numCol="1" anchor="ctr">
                <a:noAutofit/>
              </a:bodyPr>
              <a:lstStyle>
                <a:lvl1pPr algn="ctr" defTabSz="914400">
                  <a:spcBef>
                    <a:spcPts val="800"/>
                  </a:spcBef>
                  <a:defRPr cap="none" sz="2500"/>
                </a:lvl1pPr>
              </a:lstStyle>
              <a:p>
                <a:pPr/>
                <a:r>
                  <a:t>Transportation</a:t>
                </a:r>
              </a:p>
            </p:txBody>
          </p:sp>
        </p:grpSp>
        <p:grpSp>
          <p:nvGrpSpPr>
            <p:cNvPr id="343" name="Group"/>
            <p:cNvGrpSpPr/>
            <p:nvPr/>
          </p:nvGrpSpPr>
          <p:grpSpPr>
            <a:xfrm>
              <a:off x="13728278" y="1424323"/>
              <a:ext cx="3543461" cy="633123"/>
              <a:chOff x="0" y="0"/>
              <a:chExt cx="3543459" cy="633121"/>
            </a:xfrm>
          </p:grpSpPr>
          <p:sp>
            <p:nvSpPr>
              <p:cNvPr id="341" name="Rectangle"/>
              <p:cNvSpPr/>
              <p:nvPr/>
            </p:nvSpPr>
            <p:spPr>
              <a:xfrm>
                <a:off x="0" y="0"/>
                <a:ext cx="3543460" cy="633122"/>
              </a:xfrm>
              <a:prstGeom prst="rect">
                <a:avLst/>
              </a:prstGeom>
              <a:solidFill>
                <a:srgbClr val="000000">
                  <a:alpha val="74360"/>
                </a:srgbClr>
              </a:solidFill>
              <a:ln w="12700" cap="flat">
                <a:noFill/>
                <a:miter lim="400000"/>
              </a:ln>
              <a:effectLst/>
            </p:spPr>
            <p:txBody>
              <a:bodyPr wrap="square" lIns="45718" tIns="45718" rIns="45718" bIns="45718" numCol="1" anchor="t">
                <a:noAutofit/>
              </a:bodyPr>
              <a:lstStyle/>
              <a:p>
                <a:pPr algn="ctr" defTabSz="914400">
                  <a:spcBef>
                    <a:spcPts val="800"/>
                  </a:spcBef>
                  <a:defRPr b="0" cap="none" sz="1800">
                    <a:solidFill>
                      <a:srgbClr val="330072"/>
                    </a:solidFill>
                  </a:defRPr>
                </a:pPr>
              </a:p>
            </p:txBody>
          </p:sp>
          <p:sp>
            <p:nvSpPr>
              <p:cNvPr id="342" name="Smart cities"/>
              <p:cNvSpPr txBox="1"/>
              <p:nvPr/>
            </p:nvSpPr>
            <p:spPr>
              <a:xfrm>
                <a:off x="0" y="82023"/>
                <a:ext cx="3543460" cy="469076"/>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60960" tIns="60960" rIns="60960" bIns="60960" numCol="1" anchor="ctr">
                <a:noAutofit/>
              </a:bodyPr>
              <a:lstStyle>
                <a:lvl1pPr algn="ctr" defTabSz="914400">
                  <a:spcBef>
                    <a:spcPts val="800"/>
                  </a:spcBef>
                  <a:defRPr cap="none" sz="2500"/>
                </a:lvl1pPr>
              </a:lstStyle>
              <a:p>
                <a:pPr/>
                <a:r>
                  <a:t>Smart cities</a:t>
                </a:r>
              </a:p>
            </p:txBody>
          </p:sp>
        </p:grpSp>
        <p:grpSp>
          <p:nvGrpSpPr>
            <p:cNvPr id="346" name="Group"/>
            <p:cNvGrpSpPr/>
            <p:nvPr/>
          </p:nvGrpSpPr>
          <p:grpSpPr>
            <a:xfrm>
              <a:off x="13728278" y="712204"/>
              <a:ext cx="3543461" cy="633123"/>
              <a:chOff x="0" y="0"/>
              <a:chExt cx="3543459" cy="633121"/>
            </a:xfrm>
          </p:grpSpPr>
          <p:sp>
            <p:nvSpPr>
              <p:cNvPr id="344" name="Rectangle"/>
              <p:cNvSpPr/>
              <p:nvPr/>
            </p:nvSpPr>
            <p:spPr>
              <a:xfrm>
                <a:off x="0" y="0"/>
                <a:ext cx="3543460" cy="633122"/>
              </a:xfrm>
              <a:prstGeom prst="rect">
                <a:avLst/>
              </a:prstGeom>
              <a:solidFill>
                <a:srgbClr val="000000">
                  <a:alpha val="74360"/>
                </a:srgbClr>
              </a:solidFill>
              <a:ln w="12700" cap="flat">
                <a:noFill/>
                <a:miter lim="400000"/>
              </a:ln>
              <a:effectLst/>
            </p:spPr>
            <p:txBody>
              <a:bodyPr wrap="square" lIns="45718" tIns="45718" rIns="45718" bIns="45718" numCol="1" anchor="t">
                <a:noAutofit/>
              </a:bodyPr>
              <a:lstStyle/>
              <a:p>
                <a:pPr algn="ctr" defTabSz="914400">
                  <a:spcBef>
                    <a:spcPts val="800"/>
                  </a:spcBef>
                  <a:defRPr b="0" cap="none" sz="1800">
                    <a:solidFill>
                      <a:srgbClr val="330072"/>
                    </a:solidFill>
                  </a:defRPr>
                </a:pPr>
              </a:p>
            </p:txBody>
          </p:sp>
          <p:sp>
            <p:nvSpPr>
              <p:cNvPr id="345" name="Retail"/>
              <p:cNvSpPr txBox="1"/>
              <p:nvPr/>
            </p:nvSpPr>
            <p:spPr>
              <a:xfrm>
                <a:off x="0" y="82023"/>
                <a:ext cx="3543460" cy="469076"/>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60960" tIns="60960" rIns="60960" bIns="60960" numCol="1" anchor="ctr">
                <a:noAutofit/>
              </a:bodyPr>
              <a:lstStyle>
                <a:lvl1pPr algn="ctr" defTabSz="914400">
                  <a:spcBef>
                    <a:spcPts val="800"/>
                  </a:spcBef>
                  <a:defRPr cap="none" sz="2500"/>
                </a:lvl1pPr>
              </a:lstStyle>
              <a:p>
                <a:pPr/>
                <a:r>
                  <a:t>Retail</a:t>
                </a:r>
              </a:p>
            </p:txBody>
          </p:sp>
        </p:grpSp>
        <p:grpSp>
          <p:nvGrpSpPr>
            <p:cNvPr id="349" name="Group"/>
            <p:cNvGrpSpPr/>
            <p:nvPr/>
          </p:nvGrpSpPr>
          <p:grpSpPr>
            <a:xfrm>
              <a:off x="13728278" y="85"/>
              <a:ext cx="3543461" cy="633122"/>
              <a:chOff x="0" y="0"/>
              <a:chExt cx="3543459" cy="633121"/>
            </a:xfrm>
          </p:grpSpPr>
          <p:sp>
            <p:nvSpPr>
              <p:cNvPr id="347" name="Rectangle"/>
              <p:cNvSpPr/>
              <p:nvPr/>
            </p:nvSpPr>
            <p:spPr>
              <a:xfrm>
                <a:off x="0" y="0"/>
                <a:ext cx="3543460" cy="633122"/>
              </a:xfrm>
              <a:prstGeom prst="rect">
                <a:avLst/>
              </a:prstGeom>
              <a:solidFill>
                <a:srgbClr val="000000">
                  <a:alpha val="74360"/>
                </a:srgbClr>
              </a:solidFill>
              <a:ln w="12700" cap="flat">
                <a:noFill/>
                <a:miter lim="400000"/>
              </a:ln>
              <a:effectLst/>
            </p:spPr>
            <p:txBody>
              <a:bodyPr wrap="square" lIns="45718" tIns="45718" rIns="45718" bIns="45718" numCol="1" anchor="t">
                <a:noAutofit/>
              </a:bodyPr>
              <a:lstStyle/>
              <a:p>
                <a:pPr algn="ctr" defTabSz="914400">
                  <a:spcBef>
                    <a:spcPts val="800"/>
                  </a:spcBef>
                  <a:defRPr b="0" cap="none" sz="1800">
                    <a:solidFill>
                      <a:srgbClr val="330072"/>
                    </a:solidFill>
                  </a:defRPr>
                </a:pPr>
              </a:p>
            </p:txBody>
          </p:sp>
          <p:sp>
            <p:nvSpPr>
              <p:cNvPr id="348" name="Energy"/>
              <p:cNvSpPr txBox="1"/>
              <p:nvPr/>
            </p:nvSpPr>
            <p:spPr>
              <a:xfrm>
                <a:off x="0" y="82023"/>
                <a:ext cx="3543460" cy="469076"/>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60960" tIns="60960" rIns="60960" bIns="60960" numCol="1" anchor="ctr">
                <a:noAutofit/>
              </a:bodyPr>
              <a:lstStyle>
                <a:lvl1pPr algn="ctr" defTabSz="914400">
                  <a:spcBef>
                    <a:spcPts val="800"/>
                  </a:spcBef>
                  <a:defRPr cap="none" sz="2500"/>
                </a:lvl1pPr>
              </a:lstStyle>
              <a:p>
                <a:pPr/>
                <a:r>
                  <a:t>Energy</a:t>
                </a:r>
              </a:p>
            </p:txBody>
          </p:sp>
        </p:grpSp>
        <p:grpSp>
          <p:nvGrpSpPr>
            <p:cNvPr id="352" name="Group"/>
            <p:cNvGrpSpPr/>
            <p:nvPr/>
          </p:nvGrpSpPr>
          <p:grpSpPr>
            <a:xfrm>
              <a:off x="13728278" y="2136444"/>
              <a:ext cx="3543461" cy="633122"/>
              <a:chOff x="0" y="0"/>
              <a:chExt cx="3543459" cy="633121"/>
            </a:xfrm>
          </p:grpSpPr>
          <p:sp>
            <p:nvSpPr>
              <p:cNvPr id="350" name="Rectangle"/>
              <p:cNvSpPr/>
              <p:nvPr/>
            </p:nvSpPr>
            <p:spPr>
              <a:xfrm>
                <a:off x="0" y="0"/>
                <a:ext cx="3543460" cy="633122"/>
              </a:xfrm>
              <a:prstGeom prst="rect">
                <a:avLst/>
              </a:prstGeom>
              <a:solidFill>
                <a:srgbClr val="000000">
                  <a:alpha val="74360"/>
                </a:srgbClr>
              </a:solidFill>
              <a:ln w="12700" cap="flat">
                <a:noFill/>
                <a:miter lim="400000"/>
              </a:ln>
              <a:effectLst/>
            </p:spPr>
            <p:txBody>
              <a:bodyPr wrap="square" lIns="45718" tIns="45718" rIns="45718" bIns="45718" numCol="1" anchor="t">
                <a:noAutofit/>
              </a:bodyPr>
              <a:lstStyle/>
              <a:p>
                <a:pPr algn="ctr" defTabSz="914400">
                  <a:spcBef>
                    <a:spcPts val="800"/>
                  </a:spcBef>
                  <a:defRPr b="0" cap="none" sz="1800">
                    <a:solidFill>
                      <a:srgbClr val="330072"/>
                    </a:solidFill>
                  </a:defRPr>
                </a:pPr>
              </a:p>
            </p:txBody>
          </p:sp>
          <p:sp>
            <p:nvSpPr>
              <p:cNvPr id="351" name="Drones"/>
              <p:cNvSpPr txBox="1"/>
              <p:nvPr/>
            </p:nvSpPr>
            <p:spPr>
              <a:xfrm>
                <a:off x="0" y="82023"/>
                <a:ext cx="3543460" cy="469076"/>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60960" tIns="60960" rIns="60960" bIns="60960" numCol="1" anchor="ctr">
                <a:noAutofit/>
              </a:bodyPr>
              <a:lstStyle>
                <a:lvl1pPr algn="ctr" defTabSz="914400">
                  <a:spcBef>
                    <a:spcPts val="800"/>
                  </a:spcBef>
                  <a:defRPr cap="none" sz="2500"/>
                </a:lvl1pPr>
              </a:lstStyle>
              <a:p>
                <a:pPr/>
                <a:r>
                  <a:t>Drones</a:t>
                </a:r>
              </a:p>
            </p:txBody>
          </p:sp>
        </p:grpSp>
        <p:grpSp>
          <p:nvGrpSpPr>
            <p:cNvPr id="355" name="Group"/>
            <p:cNvGrpSpPr/>
            <p:nvPr/>
          </p:nvGrpSpPr>
          <p:grpSpPr>
            <a:xfrm>
              <a:off x="-1" y="1424238"/>
              <a:ext cx="3543462" cy="633123"/>
              <a:chOff x="0" y="0"/>
              <a:chExt cx="3543459" cy="633121"/>
            </a:xfrm>
          </p:grpSpPr>
          <p:sp>
            <p:nvSpPr>
              <p:cNvPr id="353" name="Rectangle"/>
              <p:cNvSpPr/>
              <p:nvPr/>
            </p:nvSpPr>
            <p:spPr>
              <a:xfrm>
                <a:off x="0" y="0"/>
                <a:ext cx="3543460" cy="633122"/>
              </a:xfrm>
              <a:prstGeom prst="rect">
                <a:avLst/>
              </a:prstGeom>
              <a:solidFill>
                <a:srgbClr val="330072">
                  <a:alpha val="74360"/>
                </a:srgbClr>
              </a:solidFill>
              <a:ln w="12700" cap="flat">
                <a:noFill/>
                <a:miter lim="400000"/>
              </a:ln>
              <a:effectLst/>
            </p:spPr>
            <p:txBody>
              <a:bodyPr wrap="square" lIns="45718" tIns="45718" rIns="45718" bIns="45718" numCol="1" anchor="t">
                <a:noAutofit/>
              </a:bodyPr>
              <a:lstStyle/>
              <a:p>
                <a:pPr algn="ctr" defTabSz="914400">
                  <a:spcBef>
                    <a:spcPts val="800"/>
                  </a:spcBef>
                  <a:defRPr b="0" cap="none" sz="1800">
                    <a:solidFill>
                      <a:srgbClr val="330072"/>
                    </a:solidFill>
                  </a:defRPr>
                </a:pPr>
              </a:p>
            </p:txBody>
          </p:sp>
          <p:sp>
            <p:nvSpPr>
              <p:cNvPr id="354" name="Ceph"/>
              <p:cNvSpPr txBox="1"/>
              <p:nvPr/>
            </p:nvSpPr>
            <p:spPr>
              <a:xfrm>
                <a:off x="0" y="82023"/>
                <a:ext cx="3543460" cy="469076"/>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60960" tIns="60960" rIns="60960" bIns="60960" numCol="1" anchor="ctr">
                <a:noAutofit/>
              </a:bodyPr>
              <a:lstStyle>
                <a:lvl1pPr algn="ctr" defTabSz="914400">
                  <a:spcBef>
                    <a:spcPts val="800"/>
                  </a:spcBef>
                  <a:defRPr cap="none" sz="2500"/>
                </a:lvl1pPr>
              </a:lstStyle>
              <a:p>
                <a:pPr/>
                <a:r>
                  <a:t>Ceph</a:t>
                </a:r>
              </a:p>
            </p:txBody>
          </p:sp>
        </p:grpSp>
        <p:grpSp>
          <p:nvGrpSpPr>
            <p:cNvPr id="358" name="Group"/>
            <p:cNvGrpSpPr/>
            <p:nvPr/>
          </p:nvGrpSpPr>
          <p:grpSpPr>
            <a:xfrm>
              <a:off x="-1" y="2136358"/>
              <a:ext cx="3543462" cy="633123"/>
              <a:chOff x="0" y="0"/>
              <a:chExt cx="3543459" cy="633121"/>
            </a:xfrm>
          </p:grpSpPr>
          <p:sp>
            <p:nvSpPr>
              <p:cNvPr id="356" name="Rectangle"/>
              <p:cNvSpPr/>
              <p:nvPr/>
            </p:nvSpPr>
            <p:spPr>
              <a:xfrm>
                <a:off x="0" y="0"/>
                <a:ext cx="3543460" cy="633122"/>
              </a:xfrm>
              <a:prstGeom prst="rect">
                <a:avLst/>
              </a:prstGeom>
              <a:solidFill>
                <a:srgbClr val="330072">
                  <a:alpha val="74360"/>
                </a:srgbClr>
              </a:solidFill>
              <a:ln w="12700" cap="flat">
                <a:noFill/>
                <a:miter lim="400000"/>
              </a:ln>
              <a:effectLst/>
            </p:spPr>
            <p:txBody>
              <a:bodyPr wrap="square" lIns="45718" tIns="45718" rIns="45718" bIns="45718" numCol="1" anchor="t">
                <a:noAutofit/>
              </a:bodyPr>
              <a:lstStyle/>
              <a:p>
                <a:pPr algn="ctr" defTabSz="914400">
                  <a:spcBef>
                    <a:spcPts val="800"/>
                  </a:spcBef>
                  <a:defRPr b="0" cap="none" sz="1800">
                    <a:solidFill>
                      <a:srgbClr val="330072"/>
                    </a:solidFill>
                  </a:defRPr>
                </a:pPr>
              </a:p>
            </p:txBody>
          </p:sp>
          <p:sp>
            <p:nvSpPr>
              <p:cNvPr id="357" name="QEMU/KVM"/>
              <p:cNvSpPr txBox="1"/>
              <p:nvPr/>
            </p:nvSpPr>
            <p:spPr>
              <a:xfrm>
                <a:off x="0" y="82023"/>
                <a:ext cx="3543460" cy="469076"/>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60960" tIns="60960" rIns="60960" bIns="60960" numCol="1" anchor="ctr">
                <a:noAutofit/>
              </a:bodyPr>
              <a:lstStyle>
                <a:lvl1pPr algn="ctr" defTabSz="914400">
                  <a:spcBef>
                    <a:spcPts val="800"/>
                  </a:spcBef>
                  <a:defRPr cap="none" sz="2500"/>
                </a:lvl1pPr>
              </a:lstStyle>
              <a:p>
                <a:pPr/>
                <a:r>
                  <a:t>QEMU/KVM</a:t>
                </a:r>
              </a:p>
            </p:txBody>
          </p:sp>
        </p:grpSp>
        <p:grpSp>
          <p:nvGrpSpPr>
            <p:cNvPr id="361" name="Group"/>
            <p:cNvGrpSpPr/>
            <p:nvPr/>
          </p:nvGrpSpPr>
          <p:grpSpPr>
            <a:xfrm>
              <a:off x="-1" y="712119"/>
              <a:ext cx="3543462" cy="633123"/>
              <a:chOff x="0" y="0"/>
              <a:chExt cx="3543459" cy="633121"/>
            </a:xfrm>
          </p:grpSpPr>
          <p:sp>
            <p:nvSpPr>
              <p:cNvPr id="359" name="Rectangle"/>
              <p:cNvSpPr/>
              <p:nvPr/>
            </p:nvSpPr>
            <p:spPr>
              <a:xfrm>
                <a:off x="0" y="0"/>
                <a:ext cx="3543460" cy="633122"/>
              </a:xfrm>
              <a:prstGeom prst="rect">
                <a:avLst/>
              </a:prstGeom>
              <a:solidFill>
                <a:srgbClr val="330072">
                  <a:alpha val="75128"/>
                </a:srgbClr>
              </a:solidFill>
              <a:ln w="12700" cap="flat">
                <a:noFill/>
                <a:miter lim="400000"/>
              </a:ln>
              <a:effectLst/>
            </p:spPr>
            <p:txBody>
              <a:bodyPr wrap="square" lIns="45718" tIns="45718" rIns="45718" bIns="45718" numCol="1" anchor="t">
                <a:noAutofit/>
              </a:bodyPr>
              <a:lstStyle/>
              <a:p>
                <a:pPr algn="ctr" defTabSz="914400">
                  <a:spcBef>
                    <a:spcPts val="800"/>
                  </a:spcBef>
                  <a:defRPr b="0" cap="none" sz="1800">
                    <a:solidFill>
                      <a:srgbClr val="330072"/>
                    </a:solidFill>
                  </a:defRPr>
                </a:pPr>
              </a:p>
            </p:txBody>
          </p:sp>
          <p:sp>
            <p:nvSpPr>
              <p:cNvPr id="360" name="Kubernetes"/>
              <p:cNvSpPr txBox="1"/>
              <p:nvPr/>
            </p:nvSpPr>
            <p:spPr>
              <a:xfrm>
                <a:off x="0" y="82023"/>
                <a:ext cx="3543460" cy="469076"/>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60960" tIns="60960" rIns="60960" bIns="60960" numCol="1" anchor="ctr">
                <a:noAutofit/>
              </a:bodyPr>
              <a:lstStyle>
                <a:lvl1pPr algn="ctr" defTabSz="914400">
                  <a:spcBef>
                    <a:spcPts val="800"/>
                  </a:spcBef>
                  <a:defRPr cap="none" sz="2500"/>
                </a:lvl1pPr>
              </a:lstStyle>
              <a:p>
                <a:pPr/>
                <a:r>
                  <a:t>Kubernetes</a:t>
                </a:r>
              </a:p>
            </p:txBody>
          </p:sp>
        </p:grpSp>
        <p:grpSp>
          <p:nvGrpSpPr>
            <p:cNvPr id="364" name="Group"/>
            <p:cNvGrpSpPr/>
            <p:nvPr/>
          </p:nvGrpSpPr>
          <p:grpSpPr>
            <a:xfrm>
              <a:off x="-1" y="0"/>
              <a:ext cx="3543462" cy="633122"/>
              <a:chOff x="0" y="0"/>
              <a:chExt cx="3543459" cy="633121"/>
            </a:xfrm>
          </p:grpSpPr>
          <p:sp>
            <p:nvSpPr>
              <p:cNvPr id="362" name="Rectangle"/>
              <p:cNvSpPr/>
              <p:nvPr/>
            </p:nvSpPr>
            <p:spPr>
              <a:xfrm>
                <a:off x="0" y="0"/>
                <a:ext cx="3543460" cy="633122"/>
              </a:xfrm>
              <a:prstGeom prst="rect">
                <a:avLst/>
              </a:prstGeom>
              <a:solidFill>
                <a:srgbClr val="330072">
                  <a:alpha val="74360"/>
                </a:srgbClr>
              </a:solidFill>
              <a:ln w="12700" cap="flat">
                <a:noFill/>
                <a:miter lim="400000"/>
              </a:ln>
              <a:effectLst/>
            </p:spPr>
            <p:txBody>
              <a:bodyPr wrap="square" lIns="45718" tIns="45718" rIns="45718" bIns="45718" numCol="1" anchor="t">
                <a:noAutofit/>
              </a:bodyPr>
              <a:lstStyle/>
              <a:p>
                <a:pPr algn="ctr" defTabSz="914400">
                  <a:spcBef>
                    <a:spcPts val="800"/>
                  </a:spcBef>
                  <a:defRPr b="0" cap="none" sz="1800">
                    <a:solidFill>
                      <a:srgbClr val="330072"/>
                    </a:solidFill>
                  </a:defRPr>
                </a:pPr>
              </a:p>
            </p:txBody>
          </p:sp>
          <p:sp>
            <p:nvSpPr>
              <p:cNvPr id="363" name="OpenStack"/>
              <p:cNvSpPr txBox="1"/>
              <p:nvPr/>
            </p:nvSpPr>
            <p:spPr>
              <a:xfrm>
                <a:off x="0" y="82023"/>
                <a:ext cx="3543460" cy="469076"/>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60960" tIns="60960" rIns="60960" bIns="60960" numCol="1" anchor="ctr">
                <a:noAutofit/>
              </a:bodyPr>
              <a:lstStyle>
                <a:lvl1pPr algn="ctr" defTabSz="914400">
                  <a:spcBef>
                    <a:spcPts val="800"/>
                  </a:spcBef>
                  <a:defRPr cap="none" sz="2500"/>
                </a:lvl1pPr>
              </a:lstStyle>
              <a:p>
                <a:pPr/>
                <a:r>
                  <a:t>OpenStack</a:t>
                </a:r>
              </a:p>
            </p:txBody>
          </p:sp>
        </p:grpSp>
        <p:sp>
          <p:nvSpPr>
            <p:cNvPr id="365" name="Line"/>
            <p:cNvSpPr/>
            <p:nvPr/>
          </p:nvSpPr>
          <p:spPr>
            <a:xfrm>
              <a:off x="7219342" y="1384740"/>
              <a:ext cx="2328726" cy="1"/>
            </a:xfrm>
            <a:prstGeom prst="line">
              <a:avLst/>
            </a:prstGeom>
            <a:noFill/>
            <a:ln w="114300" cap="flat">
              <a:solidFill>
                <a:srgbClr val="330072"/>
              </a:solidFill>
              <a:prstDash val="solid"/>
              <a:round/>
              <a:tailEnd type="triangle" w="med" len="med"/>
            </a:ln>
            <a:effectLst/>
          </p:spPr>
          <p:txBody>
            <a:bodyPr wrap="square" lIns="91437" tIns="91437" rIns="91437" bIns="91437" numCol="1" anchor="t">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gr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0" name="Title 1"/>
          <p:cNvSpPr txBox="1"/>
          <p:nvPr>
            <p:ph type="title"/>
          </p:nvPr>
        </p:nvSpPr>
        <p:spPr>
          <a:prstGeom prst="rect">
            <a:avLst/>
          </a:prstGeom>
        </p:spPr>
        <p:txBody>
          <a:bodyPr/>
          <a:lstStyle/>
          <a:p>
            <a:pPr/>
            <a:r>
              <a:t>StarlingX Edge Deployments</a:t>
            </a:r>
          </a:p>
        </p:txBody>
      </p:sp>
      <p:sp>
        <p:nvSpPr>
          <p:cNvPr id="371" name="Geographically distributed multi-region deployment,…"/>
          <p:cNvSpPr txBox="1"/>
          <p:nvPr>
            <p:ph type="body" sz="quarter" idx="1"/>
          </p:nvPr>
        </p:nvSpPr>
        <p:spPr>
          <a:xfrm>
            <a:off x="1676400" y="3856521"/>
            <a:ext cx="6147661" cy="8702677"/>
          </a:xfrm>
          <a:prstGeom prst="rect">
            <a:avLst/>
          </a:prstGeom>
        </p:spPr>
        <p:txBody>
          <a:bodyPr/>
          <a:lstStyle/>
          <a:p>
            <a:pPr marL="383336" indent="-383336" defTabSz="1408175">
              <a:spcBef>
                <a:spcPts val="1500"/>
              </a:spcBef>
              <a:defRPr sz="4312">
                <a:latin typeface="Roboto Light"/>
                <a:ea typeface="Roboto Light"/>
                <a:cs typeface="Roboto Light"/>
                <a:sym typeface="Roboto Light"/>
              </a:defRPr>
            </a:pPr>
            <a:r>
              <a:t>Geographically distributed multi-region deployment,</a:t>
            </a:r>
          </a:p>
          <a:p>
            <a:pPr lvl="1" marL="735380" indent="-383336" defTabSz="1408175">
              <a:spcBef>
                <a:spcPts val="1500"/>
              </a:spcBef>
              <a:defRPr sz="4312"/>
            </a:pPr>
          </a:p>
          <a:p>
            <a:pPr marL="383336" indent="-383336" defTabSz="1408175">
              <a:spcBef>
                <a:spcPts val="1500"/>
              </a:spcBef>
              <a:defRPr sz="4312">
                <a:latin typeface="Roboto Light"/>
                <a:ea typeface="Roboto Light"/>
                <a:cs typeface="Roboto Light"/>
                <a:sym typeface="Roboto Light"/>
              </a:defRPr>
            </a:pPr>
            <a:r>
              <a:t>Central Datacenter providing Orchestration and Synchronization Services,</a:t>
            </a:r>
          </a:p>
          <a:p>
            <a:pPr lvl="1" marL="735380" indent="-383336" defTabSz="1408175">
              <a:spcBef>
                <a:spcPts val="1500"/>
              </a:spcBef>
              <a:defRPr sz="4312"/>
            </a:pPr>
          </a:p>
          <a:p>
            <a:pPr marL="383336" indent="-383336" defTabSz="1408175">
              <a:spcBef>
                <a:spcPts val="1500"/>
              </a:spcBef>
              <a:defRPr sz="4312">
                <a:latin typeface="Roboto Light"/>
                <a:ea typeface="Roboto Light"/>
                <a:cs typeface="Roboto Light"/>
                <a:sym typeface="Roboto Light"/>
              </a:defRPr>
            </a:pPr>
            <a:r>
              <a:t>Geographically distributed Edge Sites of various sizes</a:t>
            </a:r>
          </a:p>
        </p:txBody>
      </p:sp>
      <p:pic>
        <p:nvPicPr>
          <p:cNvPr id="372" name="StarlingX_Diagram_CoreToEdge.jpg" descr="StarlingX_Diagram_CoreToEdge.jpg"/>
          <p:cNvPicPr>
            <a:picLocks noChangeAspect="1"/>
          </p:cNvPicPr>
          <p:nvPr/>
        </p:nvPicPr>
        <p:blipFill>
          <a:blip r:embed="rId2">
            <a:extLst/>
          </a:blip>
          <a:srcRect l="2281" t="4552" r="2281" b="0"/>
          <a:stretch>
            <a:fillRect/>
          </a:stretch>
        </p:blipFill>
        <p:spPr>
          <a:xfrm>
            <a:off x="7929073" y="3636653"/>
            <a:ext cx="16251079" cy="9142319"/>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4" name="Title 1"/>
          <p:cNvSpPr txBox="1"/>
          <p:nvPr>
            <p:ph type="title"/>
          </p:nvPr>
        </p:nvSpPr>
        <p:spPr>
          <a:prstGeom prst="rect">
            <a:avLst/>
          </a:prstGeom>
        </p:spPr>
        <p:txBody>
          <a:bodyPr/>
          <a:lstStyle/>
          <a:p>
            <a:pPr/>
            <a:r>
              <a:t>StarlingX Edge Use Cases</a:t>
            </a:r>
          </a:p>
        </p:txBody>
      </p:sp>
      <p:sp>
        <p:nvSpPr>
          <p:cNvPr id="375" name="On-premises clouds for…"/>
          <p:cNvSpPr txBox="1"/>
          <p:nvPr>
            <p:ph type="body" idx="1"/>
          </p:nvPr>
        </p:nvSpPr>
        <p:spPr>
          <a:xfrm>
            <a:off x="1676400" y="3856521"/>
            <a:ext cx="16857458" cy="8702677"/>
          </a:xfrm>
          <a:prstGeom prst="rect">
            <a:avLst/>
          </a:prstGeom>
        </p:spPr>
        <p:txBody>
          <a:bodyPr/>
          <a:lstStyle/>
          <a:p>
            <a:pPr marL="318617" indent="-318617" defTabSz="1170431">
              <a:spcBef>
                <a:spcPts val="1200"/>
              </a:spcBef>
              <a:defRPr sz="3584"/>
            </a:pPr>
            <a:r>
              <a:t> On-premises clouds for</a:t>
            </a:r>
          </a:p>
          <a:p>
            <a:pPr lvl="1" marL="611225" indent="-318617" defTabSz="1170431">
              <a:spcBef>
                <a:spcPts val="1200"/>
              </a:spcBef>
              <a:defRPr sz="3584"/>
            </a:pPr>
            <a:r>
              <a:t>Industrial Automation</a:t>
            </a:r>
          </a:p>
          <a:p>
            <a:pPr lvl="1" marL="611225" indent="-318617" defTabSz="1170431">
              <a:spcBef>
                <a:spcPts val="1200"/>
              </a:spcBef>
              <a:defRPr sz="3584"/>
            </a:pPr>
            <a:r>
              <a:t>Hospitals</a:t>
            </a:r>
          </a:p>
          <a:p>
            <a:pPr lvl="1" marL="611225" indent="-318617" defTabSz="1170431">
              <a:spcBef>
                <a:spcPts val="1200"/>
              </a:spcBef>
              <a:defRPr sz="3584"/>
            </a:pPr>
            <a:r>
              <a:t>Transportation and Rail</a:t>
            </a:r>
          </a:p>
          <a:p>
            <a:pPr lvl="1" marL="611225" indent="-318617" defTabSz="1170431">
              <a:spcBef>
                <a:spcPts val="1200"/>
              </a:spcBef>
              <a:defRPr sz="1919">
                <a:latin typeface="Roboto"/>
                <a:ea typeface="Roboto"/>
                <a:cs typeface="Roboto"/>
                <a:sym typeface="Roboto"/>
              </a:defRPr>
            </a:pPr>
          </a:p>
          <a:p>
            <a:pPr marL="318617" indent="-318617" defTabSz="1170431">
              <a:spcBef>
                <a:spcPts val="1200"/>
              </a:spcBef>
              <a:defRPr sz="3584"/>
            </a:pPr>
            <a:r>
              <a:t>Central Office clouds for</a:t>
            </a:r>
          </a:p>
          <a:p>
            <a:pPr lvl="1" marL="611225" indent="-318617" defTabSz="1170431">
              <a:spcBef>
                <a:spcPts val="1200"/>
              </a:spcBef>
              <a:defRPr sz="3584"/>
            </a:pPr>
            <a:r>
              <a:t>vRAN</a:t>
            </a:r>
          </a:p>
          <a:p>
            <a:pPr lvl="1" marL="611225" indent="-318617" defTabSz="1170431">
              <a:spcBef>
                <a:spcPts val="1200"/>
              </a:spcBef>
              <a:defRPr sz="3584"/>
            </a:pPr>
            <a:r>
              <a:t>Local data centers</a:t>
            </a:r>
          </a:p>
          <a:p>
            <a:pPr lvl="1" marL="611225" indent="-318617" defTabSz="1170431">
              <a:spcBef>
                <a:spcPts val="1200"/>
              </a:spcBef>
              <a:defRPr sz="3584"/>
            </a:pPr>
            <a:r>
              <a:t>uCPE </a:t>
            </a:r>
          </a:p>
          <a:p>
            <a:pPr lvl="1" marL="611225" indent="-318617" defTabSz="1170431">
              <a:spcBef>
                <a:spcPts val="1200"/>
              </a:spcBef>
              <a:defRPr sz="3584"/>
            </a:pPr>
            <a:r>
              <a:t>Multi-Access Edge Computing (MEC)</a:t>
            </a:r>
          </a:p>
          <a:p>
            <a:pPr lvl="1" marL="611225" indent="-318617" defTabSz="1170431">
              <a:spcBef>
                <a:spcPts val="1200"/>
              </a:spcBef>
              <a:defRPr sz="1919">
                <a:latin typeface="Roboto"/>
                <a:ea typeface="Roboto"/>
                <a:cs typeface="Roboto"/>
                <a:sym typeface="Roboto"/>
              </a:defRPr>
            </a:pPr>
          </a:p>
          <a:p>
            <a:pPr marL="318617" indent="-318617" defTabSz="1170431">
              <a:spcBef>
                <a:spcPts val="1200"/>
              </a:spcBef>
              <a:defRPr sz="3584"/>
            </a:pPr>
            <a:r>
              <a:t>IIoT and VCS (Vehicle Cloud Services) clouds for</a:t>
            </a:r>
          </a:p>
          <a:p>
            <a:pPr lvl="1" marL="611225" indent="-318617" defTabSz="1170431">
              <a:spcBef>
                <a:spcPts val="1200"/>
              </a:spcBef>
              <a:defRPr sz="3584"/>
            </a:pPr>
            <a:r>
              <a:t>Smart cities</a:t>
            </a:r>
          </a:p>
          <a:p>
            <a:pPr lvl="1" marL="611225" indent="-318617" defTabSz="1170431">
              <a:spcBef>
                <a:spcPts val="1200"/>
              </a:spcBef>
              <a:defRPr sz="3584"/>
            </a:pPr>
            <a:r>
              <a:t>Autonomous vehicles with V2X (Vehicle-to-Any) communication models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7" name="Title 1"/>
          <p:cNvSpPr txBox="1"/>
          <p:nvPr>
            <p:ph type="title"/>
          </p:nvPr>
        </p:nvSpPr>
        <p:spPr>
          <a:xfrm>
            <a:off x="0" y="3419476"/>
            <a:ext cx="24384000" cy="5705475"/>
          </a:xfrm>
          <a:prstGeom prst="rect">
            <a:avLst/>
          </a:prstGeom>
          <a:solidFill>
            <a:srgbClr val="685BC7">
              <a:alpha val="50425"/>
            </a:srgbClr>
          </a:solidFill>
        </p:spPr>
        <p:txBody>
          <a:bodyPr lIns="91436" tIns="91436" rIns="91436" bIns="91436"/>
          <a:lstStyle>
            <a:lvl1pPr>
              <a:lnSpc>
                <a:spcPct val="120000"/>
              </a:lnSpc>
            </a:lvl1pPr>
          </a:lstStyle>
          <a:p>
            <a:pPr/>
            <a:r>
              <a:t>StarlingX Technology</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9" name="Content Placeholder 2"/>
          <p:cNvSpPr txBox="1"/>
          <p:nvPr>
            <p:ph type="body" sz="quarter" idx="1"/>
          </p:nvPr>
        </p:nvSpPr>
        <p:spPr>
          <a:xfrm>
            <a:off x="1738119" y="3794803"/>
            <a:ext cx="7556433" cy="8263170"/>
          </a:xfrm>
          <a:prstGeom prst="rect">
            <a:avLst/>
          </a:prstGeom>
        </p:spPr>
        <p:txBody>
          <a:bodyPr lIns="45719" tIns="45719" rIns="45719" bIns="45719"/>
          <a:lstStyle/>
          <a:p>
            <a:pPr defTabSz="841247">
              <a:spcBef>
                <a:spcPts val="2300"/>
              </a:spcBef>
              <a:defRPr sz="4140">
                <a:latin typeface="Roboto Light"/>
                <a:ea typeface="Roboto Light"/>
                <a:cs typeface="Roboto Light"/>
                <a:sym typeface="Roboto Light"/>
              </a:defRPr>
            </a:pPr>
            <a:r>
              <a:t>StarlingX provides a </a:t>
            </a:r>
            <a:r>
              <a:rPr>
                <a:latin typeface="Roboto Medium"/>
                <a:ea typeface="Roboto Medium"/>
                <a:cs typeface="Roboto Medium"/>
                <a:sym typeface="Roboto Medium"/>
              </a:rPr>
              <a:t>deployment-ready</a:t>
            </a:r>
            <a:r>
              <a:t>, </a:t>
            </a:r>
            <a:r>
              <a:rPr>
                <a:latin typeface="Roboto Medium"/>
                <a:ea typeface="Roboto Medium"/>
                <a:cs typeface="Roboto Medium"/>
                <a:sym typeface="Roboto Medium"/>
              </a:rPr>
              <a:t>scalable</a:t>
            </a:r>
            <a:r>
              <a:t>, </a:t>
            </a:r>
            <a:r>
              <a:rPr>
                <a:latin typeface="Roboto Medium"/>
                <a:ea typeface="Roboto Medium"/>
                <a:cs typeface="Roboto Medium"/>
                <a:sym typeface="Roboto Medium"/>
              </a:rPr>
              <a:t>highly</a:t>
            </a:r>
            <a:r>
              <a:rPr>
                <a:latin typeface="Roboto"/>
                <a:ea typeface="Roboto"/>
                <a:cs typeface="Roboto"/>
                <a:sym typeface="Roboto"/>
              </a:rPr>
              <a:t> </a:t>
            </a:r>
            <a:r>
              <a:rPr>
                <a:latin typeface="Roboto Medium"/>
                <a:ea typeface="Roboto Medium"/>
                <a:cs typeface="Roboto Medium"/>
                <a:sym typeface="Roboto Medium"/>
              </a:rPr>
              <a:t>reliable</a:t>
            </a:r>
            <a:r>
              <a:t> Edge infrastructure software platform</a:t>
            </a:r>
          </a:p>
          <a:p>
            <a:pPr defTabSz="841247">
              <a:spcBef>
                <a:spcPts val="2300"/>
              </a:spcBef>
              <a:defRPr sz="4140">
                <a:latin typeface="Roboto Light"/>
                <a:ea typeface="Roboto Light"/>
                <a:cs typeface="Roboto Light"/>
                <a:sym typeface="Roboto Light"/>
              </a:defRPr>
            </a:pPr>
            <a:r>
              <a:t>Services from the StarlingX virtualization platform focus on </a:t>
            </a:r>
          </a:p>
          <a:p>
            <a:pPr marL="338001" indent="-338001" defTabSz="841247">
              <a:spcBef>
                <a:spcPts val="100"/>
              </a:spcBef>
              <a:buClr>
                <a:srgbClr val="330072">
                  <a:alpha val="50000"/>
                </a:srgbClr>
              </a:buClr>
              <a:buSzPct val="100000"/>
              <a:buFont typeface="Arial"/>
              <a:buChar char="•"/>
              <a:defRPr sz="4140">
                <a:latin typeface="Roboto Medium"/>
                <a:ea typeface="Roboto Medium"/>
                <a:cs typeface="Roboto Medium"/>
                <a:sym typeface="Roboto Medium"/>
              </a:defRPr>
            </a:pPr>
            <a:r>
              <a:t>Easy deployment </a:t>
            </a:r>
          </a:p>
          <a:p>
            <a:pPr marL="338001" indent="-338001" defTabSz="841247">
              <a:spcBef>
                <a:spcPts val="100"/>
              </a:spcBef>
              <a:buClr>
                <a:srgbClr val="330072">
                  <a:alpha val="50000"/>
                </a:srgbClr>
              </a:buClr>
              <a:buSzPct val="100000"/>
              <a:buFont typeface="Arial"/>
              <a:buChar char="•"/>
              <a:defRPr sz="4140">
                <a:latin typeface="Roboto Medium"/>
                <a:ea typeface="Roboto Medium"/>
                <a:cs typeface="Roboto Medium"/>
                <a:sym typeface="Roboto Medium"/>
              </a:defRPr>
            </a:pPr>
            <a:r>
              <a:t>Low touch manageability </a:t>
            </a:r>
          </a:p>
          <a:p>
            <a:pPr marL="338001" indent="-338001" defTabSz="841247">
              <a:spcBef>
                <a:spcPts val="100"/>
              </a:spcBef>
              <a:buClr>
                <a:srgbClr val="330072">
                  <a:alpha val="50000"/>
                </a:srgbClr>
              </a:buClr>
              <a:buSzPct val="100000"/>
              <a:buFont typeface="Arial"/>
              <a:buChar char="•"/>
              <a:defRPr sz="4140">
                <a:latin typeface="Roboto Medium"/>
                <a:ea typeface="Roboto Medium"/>
                <a:cs typeface="Roboto Medium"/>
                <a:sym typeface="Roboto Medium"/>
              </a:defRPr>
            </a:pPr>
            <a:r>
              <a:t>Rapid response to events</a:t>
            </a:r>
          </a:p>
          <a:p>
            <a:pPr marL="338001" indent="-338001" defTabSz="841247">
              <a:spcBef>
                <a:spcPts val="2300"/>
              </a:spcBef>
              <a:buClr>
                <a:srgbClr val="330072">
                  <a:alpha val="50000"/>
                </a:srgbClr>
              </a:buClr>
              <a:buSzPct val="100000"/>
              <a:buFont typeface="Arial"/>
              <a:buChar char="•"/>
              <a:defRPr sz="4140">
                <a:latin typeface="Roboto Medium"/>
                <a:ea typeface="Roboto Medium"/>
                <a:cs typeface="Roboto Medium"/>
                <a:sym typeface="Roboto Medium"/>
              </a:defRPr>
            </a:pPr>
            <a:r>
              <a:t>Fast recovery</a:t>
            </a:r>
          </a:p>
          <a:p>
            <a:pPr defTabSz="841247">
              <a:spcBef>
                <a:spcPts val="900"/>
              </a:spcBef>
              <a:defRPr sz="4140">
                <a:latin typeface="Roboto Light"/>
                <a:ea typeface="Roboto Light"/>
                <a:cs typeface="Roboto Light"/>
                <a:sym typeface="Roboto Light"/>
              </a:defRPr>
            </a:pPr>
            <a:r>
              <a:t>A complete edge orchestration platform for bare metal, VM and container workloads</a:t>
            </a:r>
          </a:p>
        </p:txBody>
      </p:sp>
      <p:sp>
        <p:nvSpPr>
          <p:cNvPr id="380" name="Title 1"/>
          <p:cNvSpPr txBox="1"/>
          <p:nvPr/>
        </p:nvSpPr>
        <p:spPr>
          <a:xfrm>
            <a:off x="1676400" y="730250"/>
            <a:ext cx="21031200" cy="2651126"/>
          </a:xfrm>
          <a:prstGeom prst="rect">
            <a:avLst/>
          </a:prstGeom>
          <a:ln w="25400">
            <a:miter lim="400000"/>
          </a:ln>
          <a:extLst>
            <a:ext uri="{C572A759-6A51-4108-AA02-DFA0A04FC94B}">
              <ma14:wrappingTextBoxFlag xmlns:ma14="http://schemas.microsoft.com/office/mac/drawingml/2011/main" val="1"/>
            </a:ext>
          </a:extLst>
        </p:spPr>
        <p:txBody>
          <a:bodyPr lIns="91436" tIns="91436" rIns="91436" bIns="91436" anchor="ctr">
            <a:normAutofit fontScale="100000" lnSpcReduction="0"/>
          </a:bodyPr>
          <a:lstStyle>
            <a:lvl1pPr defTabSz="1828800">
              <a:spcBef>
                <a:spcPts val="0"/>
              </a:spcBef>
              <a:defRPr b="0" cap="none" sz="9000">
                <a:solidFill>
                  <a:srgbClr val="330072"/>
                </a:solidFill>
                <a:latin typeface="Roboto Medium"/>
                <a:ea typeface="Roboto Medium"/>
                <a:cs typeface="Roboto Medium"/>
                <a:sym typeface="Roboto Medium"/>
              </a:defRPr>
            </a:lvl1pPr>
          </a:lstStyle>
          <a:p>
            <a:pPr/>
            <a:r>
              <a:t>StarlingX – Edge Virtualization Platform</a:t>
            </a:r>
          </a:p>
        </p:txBody>
      </p:sp>
      <p:sp>
        <p:nvSpPr>
          <p:cNvPr id="381" name="TextBox 9"/>
          <p:cNvSpPr txBox="1"/>
          <p:nvPr/>
        </p:nvSpPr>
        <p:spPr>
          <a:xfrm>
            <a:off x="1717088" y="13163396"/>
            <a:ext cx="7196448" cy="358141"/>
          </a:xfrm>
          <a:prstGeom prst="rect">
            <a:avLst/>
          </a:prstGeom>
          <a:ln w="25400">
            <a:miter lim="400000"/>
          </a:ln>
          <a:extLst>
            <a:ext uri="{C572A759-6A51-4108-AA02-DFA0A04FC94B}">
              <ma14:wrappingTextBoxFlag xmlns:ma14="http://schemas.microsoft.com/office/mac/drawingml/2011/main" val="1"/>
            </a:ext>
          </a:extLst>
        </p:spPr>
        <p:txBody>
          <a:bodyPr lIns="45719" rIns="45719">
            <a:spAutoFit/>
          </a:bodyPr>
          <a:lstStyle>
            <a:lvl1pPr defTabSz="914400">
              <a:lnSpc>
                <a:spcPct val="100000"/>
              </a:lnSpc>
              <a:spcBef>
                <a:spcPts val="0"/>
              </a:spcBef>
              <a:defRPr b="0" cap="none" sz="1800">
                <a:solidFill>
                  <a:srgbClr val="A6A6A6"/>
                </a:solidFill>
              </a:defRPr>
            </a:lvl1pPr>
          </a:lstStyle>
          <a:p>
            <a:pPr/>
            <a:r>
              <a:t>*Other names and brands may be claimed as the property of others</a:t>
            </a:r>
          </a:p>
        </p:txBody>
      </p:sp>
      <p:pic>
        <p:nvPicPr>
          <p:cNvPr id="382" name="StarlingX_Diagram_SimplifiedArchitecture.jpg" descr="StarlingX_Diagram_SimplifiedArchitecture.jpg"/>
          <p:cNvPicPr>
            <a:picLocks noChangeAspect="1"/>
          </p:cNvPicPr>
          <p:nvPr/>
        </p:nvPicPr>
        <p:blipFill>
          <a:blip r:embed="rId3">
            <a:extLst/>
          </a:blip>
          <a:srcRect l="3439" t="5955" r="3439" b="0"/>
          <a:stretch>
            <a:fillRect/>
          </a:stretch>
        </p:blipFill>
        <p:spPr>
          <a:xfrm>
            <a:off x="9608347" y="3845719"/>
            <a:ext cx="14532186" cy="826313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FFFFFF"/>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50800" cap="flat">
          <a:solidFill>
            <a:schemeClr val="accent1"/>
          </a:solidFill>
          <a:prstDash val="solid"/>
          <a:round/>
        </a:ln>
        <a:effectLst/>
        <a:sp3d/>
      </a:spPr>
      <a:bodyPr rot="0" spcFirstLastPara="1" vertOverflow="overflow" horzOverflow="overflow" vert="horz" wrap="square" lIns="91436" tIns="91436" rIns="91436" bIns="91436" numCol="1" spcCol="38100" rtlCol="0" anchor="ctr" upright="0">
        <a:spAutoFit/>
      </a:bodyPr>
      <a:lstStyle>
        <a:defPPr marL="0" marR="0" indent="0" algn="l" defTabSz="18288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508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25400" cap="flat">
          <a:noFill/>
          <a:miter lim="400000"/>
        </a:ln>
        <a:effectLst/>
        <a:sp3d/>
      </a:spPr>
      <a:bodyPr rot="0" spcFirstLastPara="1" vertOverflow="overflow" horzOverflow="overflow" vert="horz" wrap="square" lIns="91436" tIns="91436" rIns="91436" bIns="91436" numCol="1" spcCol="38100" rtlCol="0" anchor="t" upright="0">
        <a:spAutoFit/>
      </a:bodyPr>
      <a:lstStyle>
        <a:defPPr marL="0" marR="0" indent="0" algn="l" defTabSz="825500" rtl="0" fontAlgn="auto" latinLnBrk="0" hangingPunct="0">
          <a:lnSpc>
            <a:spcPct val="90000"/>
          </a:lnSpc>
          <a:spcBef>
            <a:spcPts val="2400"/>
          </a:spcBef>
          <a:spcAft>
            <a:spcPts val="0"/>
          </a:spcAft>
          <a:buClrTx/>
          <a:buSzTx/>
          <a:buFontTx/>
          <a:buNone/>
          <a:tabLst/>
          <a:defRPr b="1" baseline="0" cap="all" i="0" spc="0" strike="noStrike" sz="3000" u="none" kumimoji="0" normalizeH="0">
            <a:ln>
              <a:noFill/>
            </a:ln>
            <a:solidFill>
              <a:srgbClr val="FFFFFF"/>
            </a:solidFill>
            <a:effectLst/>
            <a:uFillTx/>
            <a:latin typeface="Roboto"/>
            <a:ea typeface="Roboto"/>
            <a:cs typeface="Roboto"/>
            <a:sym typeface="Robot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50800" cap="flat">
          <a:solidFill>
            <a:schemeClr val="accent1"/>
          </a:solidFill>
          <a:prstDash val="solid"/>
          <a:round/>
        </a:ln>
        <a:effectLst/>
        <a:sp3d/>
      </a:spPr>
      <a:bodyPr rot="0" spcFirstLastPara="1" vertOverflow="overflow" horzOverflow="overflow" vert="horz" wrap="square" lIns="91436" tIns="91436" rIns="91436" bIns="91436" numCol="1" spcCol="38100" rtlCol="0" anchor="ctr" upright="0">
        <a:spAutoFit/>
      </a:bodyPr>
      <a:lstStyle>
        <a:defPPr marL="0" marR="0" indent="0" algn="l" defTabSz="18288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508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25400" cap="flat">
          <a:noFill/>
          <a:miter lim="400000"/>
        </a:ln>
        <a:effectLst/>
        <a:sp3d/>
      </a:spPr>
      <a:bodyPr rot="0" spcFirstLastPara="1" vertOverflow="overflow" horzOverflow="overflow" vert="horz" wrap="square" lIns="91436" tIns="91436" rIns="91436" bIns="91436" numCol="1" spcCol="38100" rtlCol="0" anchor="t" upright="0">
        <a:spAutoFit/>
      </a:bodyPr>
      <a:lstStyle>
        <a:defPPr marL="0" marR="0" indent="0" algn="l" defTabSz="825500" rtl="0" fontAlgn="auto" latinLnBrk="0" hangingPunct="0">
          <a:lnSpc>
            <a:spcPct val="90000"/>
          </a:lnSpc>
          <a:spcBef>
            <a:spcPts val="2400"/>
          </a:spcBef>
          <a:spcAft>
            <a:spcPts val="0"/>
          </a:spcAft>
          <a:buClrTx/>
          <a:buSzTx/>
          <a:buFontTx/>
          <a:buNone/>
          <a:tabLst/>
          <a:defRPr b="1" baseline="0" cap="all" i="0" spc="0" strike="noStrike" sz="3000" u="none" kumimoji="0" normalizeH="0">
            <a:ln>
              <a:noFill/>
            </a:ln>
            <a:solidFill>
              <a:srgbClr val="FFFFFF"/>
            </a:solidFill>
            <a:effectLst/>
            <a:uFillTx/>
            <a:latin typeface="Roboto"/>
            <a:ea typeface="Roboto"/>
            <a:cs typeface="Roboto"/>
            <a:sym typeface="Robot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