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notesSlides/notesSlide2.xml" ContentType="application/vnd.openxmlformats-officedocument.presentationml.notesSlide+xml"/>
  <Override PartName="/ppt/media/image4.jpeg" ContentType="image/jpeg"/>
  <Override PartName="/ppt/notesSlides/notesSlide3.xml" ContentType="application/vnd.openxmlformats-officedocument.presentationml.notesSlide+xml"/>
  <Override PartName="/ppt/media/image5.jpeg" ContentType="image/jpeg"/>
  <Override PartName="/ppt/media/image6.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1pPr>
    <a:lvl2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2pPr>
    <a:lvl3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3pPr>
    <a:lvl4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4pPr>
    <a:lvl5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5pPr>
    <a:lvl6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6pPr>
    <a:lvl7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7pPr>
    <a:lvl8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8pPr>
    <a:lvl9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3" name="Shape 303"/>
          <p:cNvSpPr/>
          <p:nvPr>
            <p:ph type="sldImg"/>
          </p:nvPr>
        </p:nvSpPr>
        <p:spPr>
          <a:xfrm>
            <a:off x="1143000" y="685800"/>
            <a:ext cx="4572000" cy="3429000"/>
          </a:xfrm>
          <a:prstGeom prst="rect">
            <a:avLst/>
          </a:prstGeom>
        </p:spPr>
        <p:txBody>
          <a:bodyPr/>
          <a:lstStyle/>
          <a:p>
            <a:pPr/>
          </a:p>
        </p:txBody>
      </p:sp>
      <p:sp>
        <p:nvSpPr>
          <p:cNvPr id="304" name="Shape 30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lvl1pPr defTabSz="914400">
              <a:defRPr sz="1200"/>
            </a:lvl1pPr>
          </a:lstStyle>
          <a:p>
            <a:pPr/>
            <a:r>
              <a:t>For over a decade, centralized cloud computing has been considered a standard IT delivery platform. Though cloud computing is ubiquitous, emerging requirements and workloads are beginning to expose some limitations. While the standard Cloud data center model works extremely well for millions of applications, there are other applications which can greatly benefit by moving computing resources out of the datacenter and closer to the Edge of the network where decreased latency and higher performance provides significant value.    Few developers seriously considered the requirements needed to support resource-constrained nodes reachable only over unreliable or bandwidth-limited network connections, or thought about the needs of applications that demand very high bandwidth, low latency, or widespread compute capacity across many sites.  That is all starting to change as more and more use cases for Edge Computing are emerging.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defTabSz="914400">
              <a:defRPr sz="1200"/>
            </a:pPr>
            <a:r>
              <a:t>Technology companies have now spent a couple decades evolving Cloud computing to its </a:t>
            </a:r>
            <a:r>
              <a:rPr b="1"/>
              <a:t>current state of robustness</a:t>
            </a:r>
            <a:r>
              <a:t>.  Linux blazed a trail of </a:t>
            </a:r>
            <a:r>
              <a:rPr b="1"/>
              <a:t>open source success</a:t>
            </a:r>
            <a:r>
              <a:t>.  And newer technologies have spun out of the creative energies that vibrant open source communities can foster.  This is apparent where new Cloud deployments use hypervisors and virtual machines with containers under an umbrella of orchestration.</a:t>
            </a:r>
          </a:p>
          <a:p>
            <a:pPr defTabSz="914400">
              <a:defRPr sz="1200"/>
            </a:pPr>
          </a:p>
          <a:p>
            <a:pPr defTabSz="914400">
              <a:defRPr sz="1200"/>
            </a:pPr>
            <a:r>
              <a:t>StarlingX takes these successful open source Cloud components and makes them a viable platform in the somewhat different arena of the distributed Edge.  </a:t>
            </a:r>
            <a:r>
              <a:rPr b="1"/>
              <a:t>Re-configuring these strengths</a:t>
            </a:r>
            <a:r>
              <a:t>, it must also take into account </a:t>
            </a:r>
            <a:r>
              <a:rPr b="1"/>
              <a:t>geographic dispersion, low overhead communications, and the need to manage very large hardware deployments.</a:t>
            </a:r>
            <a:endParaRPr b="1"/>
          </a:p>
          <a:p>
            <a:pPr defTabSz="914400">
              <a:defRPr sz="1200"/>
            </a:pPr>
          </a:p>
          <a:p>
            <a:pPr defTabSz="914400">
              <a:defRPr sz="1200"/>
            </a:pPr>
            <a:r>
              <a:t>It needs to be </a:t>
            </a:r>
            <a:r>
              <a:rPr b="1"/>
              <a:t>Cloud-like in many aspects</a:t>
            </a:r>
            <a:r>
              <a:t>, but it has to be </a:t>
            </a:r>
            <a:r>
              <a:rPr b="1"/>
              <a:t>simple to deploy, distribute and manage.</a:t>
            </a:r>
            <a:endParaRPr b="1"/>
          </a:p>
          <a:p>
            <a:pPr defTabSz="914400">
              <a:defRPr sz="1200"/>
            </a:pPr>
          </a:p>
          <a:p>
            <a:pPr defTabSz="914400">
              <a:defRPr sz="1200"/>
            </a:pPr>
            <a:r>
              <a:t>This is the goal of the project we call StarlingX.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Shape 391"/>
          <p:cNvSpPr/>
          <p:nvPr>
            <p:ph type="sldImg"/>
          </p:nvPr>
        </p:nvSpPr>
        <p:spPr>
          <a:prstGeom prst="rect">
            <a:avLst/>
          </a:prstGeom>
        </p:spPr>
        <p:txBody>
          <a:bodyPr/>
          <a:lstStyle/>
          <a:p>
            <a:pPr/>
          </a:p>
        </p:txBody>
      </p:sp>
      <p:sp>
        <p:nvSpPr>
          <p:cNvPr id="392" name="Shape 392"/>
          <p:cNvSpPr/>
          <p:nvPr>
            <p:ph type="body" sz="quarter" idx="1"/>
          </p:nvPr>
        </p:nvSpPr>
        <p:spPr>
          <a:prstGeom prst="rect">
            <a:avLst/>
          </a:prstGeom>
        </p:spPr>
        <p:txBody>
          <a:bodyPr/>
          <a:lstStyle/>
          <a:p>
            <a:pPr defTabSz="914400">
              <a:defRPr b="1" sz="1200"/>
            </a:pPr>
            <a:r>
              <a:t>StarlingX is a complete Cloud infrastructure software stack for the Edge </a:t>
            </a:r>
            <a:r>
              <a:rPr b="0"/>
              <a:t>used by the most demanding applications in industrial IOT, telecom and other use cases. </a:t>
            </a:r>
          </a:p>
          <a:p>
            <a:pPr defTabSz="914400">
              <a:defRPr sz="1200"/>
            </a:pPr>
          </a:p>
          <a:p>
            <a:pPr defTabSz="931774">
              <a:defRPr sz="1200"/>
            </a:pPr>
            <a:r>
              <a:t>It is base</a:t>
            </a:r>
            <a:r>
              <a:rPr u="sng"/>
              <a:t>d on mature production software deployed in mission critical applications.  </a:t>
            </a:r>
            <a:r>
              <a:t>We have just newly open sourced StarlingX code for Edge implementations in scalable solutions that can be productized now.  It uses both OpenStack components as well as a number of proven open source building blocks to create its complete offering.</a:t>
            </a:r>
          </a:p>
          <a:p>
            <a:pPr defTabSz="914400">
              <a:defRPr sz="1200"/>
            </a:pPr>
          </a:p>
          <a:p>
            <a:pPr defTabSz="914400">
              <a:defRPr b="1" sz="1200"/>
            </a:pPr>
            <a:r>
              <a:t>Tested and released as a complete stack, StarlingX provides a deployment-ready, scalable and highly reliable software platform to build mission critical Edge clouds. </a:t>
            </a:r>
          </a:p>
          <a:p>
            <a:pPr defTabSz="914400">
              <a:defRPr b="1" sz="1200"/>
            </a:pPr>
          </a:p>
          <a:p>
            <a:pPr defTabSz="914400">
              <a:defRPr sz="1200"/>
            </a:pPr>
            <a:r>
              <a:t>Its </a:t>
            </a:r>
            <a:r>
              <a:rPr b="1"/>
              <a:t>unique project services </a:t>
            </a:r>
            <a:r>
              <a:t>include configuration, fault, service, software and host management to ensure high availability of user applications. </a:t>
            </a:r>
          </a:p>
          <a:p>
            <a:pPr defTabSz="914400">
              <a:defRPr sz="1200"/>
            </a:pPr>
          </a:p>
          <a:p>
            <a:pPr defTabSz="914400">
              <a:defRPr sz="1200"/>
            </a:pPr>
            <a:r>
              <a:t>The StarlingX virtualization platform is designed to build up your Edge cloud quickly, manage it easily, respond and recover extremely fast.</a:t>
            </a:r>
          </a:p>
          <a:p>
            <a:pPr defTabSz="914400">
              <a:defRPr sz="1200"/>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Shape 596"/>
          <p:cNvSpPr/>
          <p:nvPr>
            <p:ph type="sldImg"/>
          </p:nvPr>
        </p:nvSpPr>
        <p:spPr>
          <a:prstGeom prst="rect">
            <a:avLst/>
          </a:prstGeom>
        </p:spPr>
        <p:txBody>
          <a:bodyPr/>
          <a:lstStyle/>
          <a:p>
            <a:pPr/>
          </a:p>
        </p:txBody>
      </p:sp>
      <p:sp>
        <p:nvSpPr>
          <p:cNvPr id="597" name="Shape 597"/>
          <p:cNvSpPr/>
          <p:nvPr>
            <p:ph type="body" sz="quarter" idx="1"/>
          </p:nvPr>
        </p:nvSpPr>
        <p:spPr>
          <a:prstGeom prst="rect">
            <a:avLst/>
          </a:prstGeom>
        </p:spPr>
        <p:txBody>
          <a:bodyPr/>
          <a:lstStyle/>
          <a:p>
            <a:pPr defTabSz="914400">
              <a:defRPr sz="1200"/>
            </a:pPr>
            <a:r>
              <a:t>Active or Passive Monitoring of Services</a:t>
            </a:r>
          </a:p>
          <a:p>
            <a:pPr lvl="1" defTabSz="914400">
              <a:defRPr sz="1200"/>
            </a:pPr>
            <a:r>
              <a:t>Passive Monitoring is done through periodic auditing and registering for  asynchronous process deaths</a:t>
            </a:r>
          </a:p>
          <a:p>
            <a:pPr lvl="1" defTabSz="914400">
              <a:defRPr sz="1200"/>
            </a:pPr>
            <a:r>
              <a:t>Active Monitoring is a messaging based challenge and response of a service in addition to the passive monitoring functionality</a:t>
            </a:r>
          </a:p>
          <a:p>
            <a:pPr defTabSz="914400">
              <a:defRPr sz="1200"/>
            </a:pPr>
            <a:r>
              <a:t>Services managed by using LSB (Linux Standard Base) or OCF (Open Cluster Framework) compliant scripts </a:t>
            </a:r>
          </a:p>
          <a:p>
            <a:pPr defTabSz="914400">
              <a:defRPr sz="1200"/>
            </a:pPr>
            <a:r>
              <a:t>Supports different Service Dependency configurations</a:t>
            </a:r>
          </a:p>
          <a:p>
            <a:pPr lvl="1" defTabSz="914400">
              <a:defRPr sz="1200"/>
            </a:pPr>
            <a:r>
              <a:t>Service State Dependency  (e.g.  X can’t be in the enabled state unless Y is in the enabled state)</a:t>
            </a:r>
          </a:p>
          <a:p>
            <a:pPr lvl="1" defTabSz="914400">
              <a:defRPr sz="1200"/>
            </a:pPr>
            <a:r>
              <a:t>Service Action Dependency (e.g. X can’t run the enable action until Y is in the enabled state)</a:t>
            </a:r>
          </a:p>
          <a:p>
            <a:pPr lvl="1" defTabSz="914400">
              <a:defRPr sz="1200"/>
            </a:pPr>
            <a:r>
              <a:t>Asynchronous process death notification Polling/Monitoringdetection of process death</a:t>
            </a:r>
          </a:p>
          <a:p>
            <a:pPr lvl="1" defTabSz="914400">
              <a:defRPr sz="1200"/>
            </a:pPr>
            <a:r>
              <a:t>FasterFailover performance (on order of 1-2 seconds) Failover times on order of ~5 seconds</a:t>
            </a:r>
          </a:p>
          <a:p>
            <a:pPr lvl="1" defTabSz="914400">
              <a:defRPr sz="1200"/>
            </a:pPr>
            <a:r>
              <a:t>Allow for specifying recovery escalation actions per service.</a:t>
            </a:r>
          </a:p>
          <a:p>
            <a:pPr lvl="1" defTabSz="914400">
              <a:defRPr sz="1200"/>
            </a:pPr>
            <a:r>
              <a:t>Not supported.</a:t>
            </a:r>
          </a:p>
          <a:p>
            <a:pPr lvl="1" defTabSz="914400">
              <a:defRPr sz="1200"/>
            </a:pPr>
            <a:r>
              <a:t>Support for option to restart a service without restarting dependent processes.</a:t>
            </a:r>
          </a:p>
          <a:p>
            <a:pPr lvl="1" defTabSz="914400">
              <a:defRPr sz="1200"/>
            </a:pPr>
            <a:r>
              <a:t>Not supported.</a:t>
            </a:r>
          </a:p>
          <a:p>
            <a:pPr lvl="1" defTabSz="914400">
              <a:defRPr sz="1200"/>
            </a:pPr>
            <a:r>
              <a:t>Support for restart of ‘Service Manager’ without impacting monitoredservices.</a:t>
            </a:r>
          </a:p>
          <a:p>
            <a:pPr lvl="1" defTabSz="914400">
              <a:defRPr sz="1200"/>
            </a:pPr>
            <a:r>
              <a:t>Restartof Pacemaker tears down all services.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Shape 710"/>
          <p:cNvSpPr/>
          <p:nvPr>
            <p:ph type="sldImg"/>
          </p:nvPr>
        </p:nvSpPr>
        <p:spPr>
          <a:prstGeom prst="rect">
            <a:avLst/>
          </a:prstGeom>
        </p:spPr>
        <p:txBody>
          <a:bodyPr/>
          <a:lstStyle/>
          <a:p>
            <a:pPr/>
          </a:p>
        </p:txBody>
      </p:sp>
      <p:sp>
        <p:nvSpPr>
          <p:cNvPr id="711" name="Shape 711"/>
          <p:cNvSpPr/>
          <p:nvPr>
            <p:ph type="body" sz="quarter" idx="1"/>
          </p:nvPr>
        </p:nvSpPr>
        <p:spPr>
          <a:prstGeom prst="rect">
            <a:avLst/>
          </a:prstGeom>
        </p:spPr>
        <p:txBody>
          <a:bodyPr/>
          <a:lstStyle/>
          <a:p>
            <a:pPr marL="171450" indent="-171450" defTabSz="914400">
              <a:buSzPct val="100000"/>
              <a:buChar char="-"/>
              <a:defRPr sz="1200"/>
            </a:pPr>
            <a:r>
              <a:t>Been doing this for 5 releases incuding skipping releases </a:t>
            </a:r>
          </a:p>
          <a:p>
            <a:pPr lvl="1" marL="458787" indent="-171450" defTabSz="914400">
              <a:buSzPct val="100000"/>
              <a:buChar char="-"/>
              <a:defRPr sz="1200"/>
            </a:pPr>
            <a:r>
              <a:t>Kilo-&gt;Mitaka</a:t>
            </a:r>
          </a:p>
          <a:p>
            <a:pPr lvl="1" marL="458787" indent="-171450" defTabSz="914400">
              <a:buSzPct val="100000"/>
              <a:buChar char="-"/>
              <a:defRPr sz="1200"/>
            </a:pPr>
            <a:r>
              <a:t>Newton-&gt;Pike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7" name="Shape 887"/>
          <p:cNvSpPr/>
          <p:nvPr>
            <p:ph type="sldImg"/>
          </p:nvPr>
        </p:nvSpPr>
        <p:spPr>
          <a:prstGeom prst="rect">
            <a:avLst/>
          </a:prstGeom>
        </p:spPr>
        <p:txBody>
          <a:bodyPr/>
          <a:lstStyle/>
          <a:p>
            <a:pPr/>
          </a:p>
        </p:txBody>
      </p:sp>
      <p:sp>
        <p:nvSpPr>
          <p:cNvPr id="888" name="Shape 888"/>
          <p:cNvSpPr/>
          <p:nvPr>
            <p:ph type="body" sz="quarter" idx="1"/>
          </p:nvPr>
        </p:nvSpPr>
        <p:spPr>
          <a:prstGeom prst="rect">
            <a:avLst/>
          </a:prstGeom>
        </p:spPr>
        <p:txBody>
          <a:bodyPr/>
          <a:lstStyle/>
          <a:p>
            <a:pPr/>
            <a:r>
              <a:t>Split brain results in pods on the controller without the floating IP being marked as NodeLost because the kube-apiserver does not hear from the kubelet. This is handled the same way as a node failure.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2" name="Shape 1212"/>
          <p:cNvSpPr/>
          <p:nvPr>
            <p:ph type="sldImg"/>
          </p:nvPr>
        </p:nvSpPr>
        <p:spPr>
          <a:prstGeom prst="rect">
            <a:avLst/>
          </a:prstGeom>
        </p:spPr>
        <p:txBody>
          <a:bodyPr/>
          <a:lstStyle/>
          <a:p>
            <a:pPr/>
          </a:p>
        </p:txBody>
      </p:sp>
      <p:sp>
        <p:nvSpPr>
          <p:cNvPr id="1213" name="Shape 1213"/>
          <p:cNvSpPr/>
          <p:nvPr>
            <p:ph type="body" sz="quarter" idx="1"/>
          </p:nvPr>
        </p:nvSpPr>
        <p:spPr>
          <a:prstGeom prst="rect">
            <a:avLst/>
          </a:prstGeom>
        </p:spPr>
        <p:txBody>
          <a:bodyPr/>
          <a:lstStyle/>
          <a:p>
            <a:pPr>
              <a:defRPr sz="1400"/>
            </a:pPr>
            <a:r>
              <a:t>Application</a:t>
            </a:r>
          </a:p>
          <a:p>
            <a:pPr lvl="1">
              <a:defRPr sz="1200"/>
            </a:pPr>
            <a:r>
              <a:t>Curated software bundle of Armada manifest and Helm Charts</a:t>
            </a:r>
          </a:p>
          <a:p>
            <a:pPr lvl="1">
              <a:defRPr sz="1200"/>
            </a:pPr>
            <a:r>
              <a:t>Application lifecycle coordinated by Configuration Management</a:t>
            </a:r>
          </a:p>
          <a:p>
            <a:pPr lvl="1">
              <a:defRPr sz="1200"/>
            </a:pPr>
            <a:r>
              <a:t>User uploads, applies / removes application with single command operations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2" name="Shape 1322"/>
          <p:cNvSpPr/>
          <p:nvPr>
            <p:ph type="sldImg"/>
          </p:nvPr>
        </p:nvSpPr>
        <p:spPr>
          <a:prstGeom prst="rect">
            <a:avLst/>
          </a:prstGeom>
        </p:spPr>
        <p:txBody>
          <a:bodyPr/>
          <a:lstStyle/>
          <a:p>
            <a:pPr/>
          </a:p>
        </p:txBody>
      </p:sp>
      <p:sp>
        <p:nvSpPr>
          <p:cNvPr id="1323" name="Shape 1323"/>
          <p:cNvSpPr/>
          <p:nvPr>
            <p:ph type="body" sz="quarter" idx="1"/>
          </p:nvPr>
        </p:nvSpPr>
        <p:spPr>
          <a:prstGeom prst="rect">
            <a:avLst/>
          </a:prstGeom>
        </p:spPr>
        <p:txBody>
          <a:bodyPr/>
          <a:lstStyle/>
          <a:p>
            <a:pPr defTabSz="914400">
              <a:defRPr sz="1200"/>
            </a:pPr>
            <a:r>
              <a:t>You have an opportunity to get involved in several ways:</a:t>
            </a:r>
          </a:p>
          <a:p>
            <a:pPr marL="232943" indent="-232943" defTabSz="914400">
              <a:buSzPct val="100000"/>
              <a:buAutoNum type="arabicPeriod" startAt="1"/>
              <a:defRPr sz="1200"/>
            </a:pPr>
            <a:r>
              <a:t>Stay updated with the mailing list</a:t>
            </a:r>
          </a:p>
          <a:p>
            <a:pPr marL="232943" indent="-232943" defTabSz="914400">
              <a:buSzPct val="100000"/>
              <a:buAutoNum type="arabicPeriod" startAt="1"/>
              <a:defRPr sz="1200"/>
            </a:pPr>
            <a:r>
              <a:t>Attend the community meetings</a:t>
            </a:r>
          </a:p>
          <a:p>
            <a:pPr marL="232943" indent="-232943" defTabSz="914400">
              <a:buSzPct val="100000"/>
              <a:buAutoNum type="arabicPeriod" startAt="1"/>
              <a:defRPr sz="1200"/>
            </a:pPr>
            <a:r>
              <a:t>Try out the code.  Please do try out the code.</a:t>
            </a:r>
          </a:p>
          <a:p>
            <a:pPr marL="232943" indent="-232943" defTabSz="914400">
              <a:buSzPct val="100000"/>
              <a:buAutoNum type="arabicPeriod" startAt="1"/>
              <a:defRPr sz="1200"/>
            </a:pPr>
            <a:r>
              <a:t>And also, join us as a member company at any level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13" name="1280px-Starling_Murmuration_-_RSPB_Minsmere.jpg" descr="1280px-Starling_Murmuration_-_RSPB_Minsmere.jpg"/>
          <p:cNvPicPr>
            <a:picLocks noChangeAspect="1"/>
          </p:cNvPicPr>
          <p:nvPr/>
        </p:nvPicPr>
        <p:blipFill>
          <a:blip r:embed="rId2">
            <a:extLst/>
          </a:blip>
          <a:stretch>
            <a:fillRect/>
          </a:stretch>
        </p:blipFill>
        <p:spPr>
          <a:xfrm>
            <a:off x="-6762953" y="-3857150"/>
            <a:ext cx="38165879" cy="25433978"/>
          </a:xfrm>
          <a:prstGeom prst="rect">
            <a:avLst/>
          </a:prstGeom>
          <a:ln w="12700">
            <a:miter lim="400000"/>
          </a:ln>
        </p:spPr>
      </p:pic>
      <p:sp>
        <p:nvSpPr>
          <p:cNvPr id="14" name="Rectangle"/>
          <p:cNvSpPr/>
          <p:nvPr/>
        </p:nvSpPr>
        <p:spPr>
          <a:xfrm>
            <a:off x="-171253" y="-232569"/>
            <a:ext cx="24726506" cy="16550801"/>
          </a:xfrm>
          <a:prstGeom prst="rect">
            <a:avLst/>
          </a:prstGeom>
          <a:solidFill>
            <a:srgbClr val="685BC7">
              <a:alpha val="90196"/>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 name="Title Text"/>
          <p:cNvSpPr txBox="1"/>
          <p:nvPr>
            <p:ph type="title"/>
          </p:nvPr>
        </p:nvSpPr>
        <p:spPr>
          <a:xfrm>
            <a:off x="1272928" y="2379403"/>
            <a:ext cx="21838145" cy="4775205"/>
          </a:xfrm>
          <a:prstGeom prst="rect">
            <a:avLst/>
          </a:prstGeom>
        </p:spPr>
        <p:txBody>
          <a:bodyPr anchor="b"/>
          <a:lstStyle>
            <a:lvl1pPr>
              <a:defRPr sz="12000">
                <a:solidFill>
                  <a:srgbClr val="FFFFFF"/>
                </a:solidFill>
              </a:defRPr>
            </a:lvl1pPr>
          </a:lstStyle>
          <a:p>
            <a:pPr/>
            <a:r>
              <a:t>Title Text</a:t>
            </a:r>
          </a:p>
        </p:txBody>
      </p:sp>
      <p:sp>
        <p:nvSpPr>
          <p:cNvPr id="16" name="Line"/>
          <p:cNvSpPr/>
          <p:nvPr/>
        </p:nvSpPr>
        <p:spPr>
          <a:xfrm>
            <a:off x="1264655" y="9169400"/>
            <a:ext cx="21834036" cy="0"/>
          </a:xfrm>
          <a:prstGeom prst="line">
            <a:avLst/>
          </a:prstGeom>
          <a:ln w="12700">
            <a:solidFill>
              <a:srgbClr val="FFFFFF"/>
            </a:solidFill>
            <a:miter lim="400000"/>
          </a:ln>
        </p:spPr>
        <p:txBody>
          <a:bodyPr lIns="45718" tIns="45718" rIns="45718" bIns="45718"/>
          <a:lstStyle/>
          <a:p>
            <a:pPr/>
          </a:p>
        </p:txBody>
      </p:sp>
      <p:sp>
        <p:nvSpPr>
          <p:cNvPr id="17" name="Body Level One…"/>
          <p:cNvSpPr txBox="1"/>
          <p:nvPr>
            <p:ph type="body" sz="half" idx="1"/>
          </p:nvPr>
        </p:nvSpPr>
        <p:spPr>
          <a:xfrm>
            <a:off x="1264654" y="9905580"/>
            <a:ext cx="21834040" cy="3365502"/>
          </a:xfrm>
          <a:prstGeom prst="rect">
            <a:avLst/>
          </a:prstGeom>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18" name="Rectangle"/>
          <p:cNvSpPr txBox="1"/>
          <p:nvPr>
            <p:ph type="body" sz="quarter" idx="21"/>
          </p:nvPr>
        </p:nvSpPr>
        <p:spPr>
          <a:xfrm>
            <a:off x="1272927" y="7238104"/>
            <a:ext cx="21838146" cy="977979"/>
          </a:xfrm>
          <a:prstGeom prst="rect">
            <a:avLst/>
          </a:prstGeom>
        </p:spPr>
        <p:txBody>
          <a:bodyPr anchor="b"/>
          <a:lstStyle/>
          <a:p>
            <a:pPr marL="469391" indent="-469391" defTabSz="1609344">
              <a:spcBef>
                <a:spcPts val="1700"/>
              </a:spcBef>
              <a:defRPr sz="5280"/>
            </a:pPr>
          </a:p>
        </p:txBody>
      </p:sp>
      <p:pic>
        <p:nvPicPr>
          <p:cNvPr id="19" name="StarlingX_Logo_RGB_Stacked_White.png" descr="StarlingX_Logo_RGB_Stacked_White.png"/>
          <p:cNvPicPr>
            <a:picLocks noChangeAspect="1"/>
          </p:cNvPicPr>
          <p:nvPr/>
        </p:nvPicPr>
        <p:blipFill>
          <a:blip r:embed="rId3">
            <a:extLst/>
          </a:blip>
          <a:stretch>
            <a:fillRect/>
          </a:stretch>
        </p:blipFill>
        <p:spPr>
          <a:xfrm>
            <a:off x="22146125" y="1284880"/>
            <a:ext cx="965900" cy="1123137"/>
          </a:xfrm>
          <a:prstGeom prst="rect">
            <a:avLst/>
          </a:prstGeom>
          <a:ln w="12700">
            <a:miter lim="400000"/>
          </a:ln>
        </p:spPr>
      </p:pic>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112"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113" name="Rectangle"/>
          <p:cNvSpPr/>
          <p:nvPr/>
        </p:nvSpPr>
        <p:spPr>
          <a:xfrm>
            <a:off x="-23703" y="13511446"/>
            <a:ext cx="24431406" cy="203439"/>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14" name="Title Text"/>
          <p:cNvSpPr txBox="1"/>
          <p:nvPr>
            <p:ph type="title"/>
          </p:nvPr>
        </p:nvSpPr>
        <p:spPr>
          <a:xfrm>
            <a:off x="1679574" y="914400"/>
            <a:ext cx="7864480" cy="3200400"/>
          </a:xfrm>
          <a:prstGeom prst="rect">
            <a:avLst/>
          </a:prstGeom>
        </p:spPr>
        <p:txBody>
          <a:bodyPr anchor="b"/>
          <a:lstStyle>
            <a:lvl1pPr>
              <a:defRPr sz="6400"/>
            </a:lvl1pPr>
          </a:lstStyle>
          <a:p>
            <a:pPr/>
            <a:r>
              <a:t>Title Text</a:t>
            </a:r>
          </a:p>
        </p:txBody>
      </p:sp>
      <p:sp>
        <p:nvSpPr>
          <p:cNvPr id="115" name="Picture Placeholder 2"/>
          <p:cNvSpPr/>
          <p:nvPr>
            <p:ph type="pic" sz="half" idx="21"/>
          </p:nvPr>
        </p:nvSpPr>
        <p:spPr>
          <a:xfrm>
            <a:off x="10366374" y="1974850"/>
            <a:ext cx="12344405" cy="9747250"/>
          </a:xfrm>
          <a:prstGeom prst="rect">
            <a:avLst/>
          </a:prstGeom>
        </p:spPr>
        <p:txBody>
          <a:bodyPr lIns="91439" tIns="45719" rIns="91439" bIns="45719">
            <a:noAutofit/>
          </a:bodyPr>
          <a:lstStyle/>
          <a:p>
            <a:pPr/>
          </a:p>
        </p:txBody>
      </p:sp>
      <p:sp>
        <p:nvSpPr>
          <p:cNvPr id="116" name="Body Level One…"/>
          <p:cNvSpPr txBox="1"/>
          <p:nvPr>
            <p:ph type="body" sz="quarter" idx="1"/>
          </p:nvPr>
        </p:nvSpPr>
        <p:spPr>
          <a:xfrm>
            <a:off x="1679574" y="4114800"/>
            <a:ext cx="7864480" cy="7623176"/>
          </a:xfrm>
          <a:prstGeom prst="rect">
            <a:avLst/>
          </a:prstGeom>
        </p:spPr>
        <p:txBody>
          <a:bodyPr/>
          <a:lstStyle>
            <a:lvl1pPr marL="0" indent="0">
              <a:buClrTx/>
              <a:buSzTx/>
              <a:buFontTx/>
              <a:buNone/>
              <a:defRPr sz="4500"/>
            </a:lvl1pPr>
            <a:lvl2pPr marL="0" indent="0">
              <a:buClrTx/>
              <a:buSzTx/>
              <a:buFontTx/>
              <a:buNone/>
              <a:defRPr sz="4500"/>
            </a:lvl2pPr>
            <a:lvl3pPr marL="0" indent="0">
              <a:buClrTx/>
              <a:buSzTx/>
              <a:buFontTx/>
              <a:buNone/>
              <a:defRPr sz="4500"/>
            </a:lvl3pPr>
            <a:lvl4pPr marL="0" indent="0">
              <a:buClrTx/>
              <a:buSzTx/>
              <a:buFontTx/>
              <a:buNone/>
              <a:defRPr sz="4500"/>
            </a:lvl4pPr>
            <a:lvl5pPr marL="0" indent="0">
              <a:buClrTx/>
              <a:buSzTx/>
              <a:buFontTx/>
              <a:buNone/>
              <a:defRPr sz="4500"/>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124"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125" name="Title Text"/>
          <p:cNvSpPr txBox="1"/>
          <p:nvPr>
            <p:ph type="title"/>
          </p:nvPr>
        </p:nvSpPr>
        <p:spPr>
          <a:xfrm>
            <a:off x="17449800" y="730250"/>
            <a:ext cx="5257800" cy="11623676"/>
          </a:xfrm>
          <a:prstGeom prst="rect">
            <a:avLst/>
          </a:prstGeom>
        </p:spPr>
        <p:txBody>
          <a:bodyPr/>
          <a:lstStyle/>
          <a:p>
            <a:pPr/>
            <a:r>
              <a:t>Title Text</a:t>
            </a:r>
          </a:p>
        </p:txBody>
      </p:sp>
      <p:sp>
        <p:nvSpPr>
          <p:cNvPr id="126" name="Body Level One…"/>
          <p:cNvSpPr txBox="1"/>
          <p:nvPr>
            <p:ph type="body" idx="1"/>
          </p:nvPr>
        </p:nvSpPr>
        <p:spPr>
          <a:xfrm>
            <a:off x="1676400" y="730250"/>
            <a:ext cx="15468600" cy="11623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Clr>
                <a:srgbClr val="330072">
                  <a:alpha val="50000"/>
                </a:srgbClr>
              </a:buClr>
              <a:buSzPct val="100000"/>
              <a:defRPr>
                <a:latin typeface="Roboto Light"/>
                <a:ea typeface="Roboto Light"/>
                <a:cs typeface="Roboto Light"/>
                <a:sym typeface="Roboto Light"/>
              </a:defRPr>
            </a:lvl2pPr>
            <a:lvl3pPr marL="1600194" indent="-685794">
              <a:buClr>
                <a:srgbClr val="330072">
                  <a:alpha val="50000"/>
                </a:srgbClr>
              </a:buClr>
              <a:buSzPct val="100000"/>
              <a:defRPr>
                <a:latin typeface="Roboto Light"/>
                <a:ea typeface="Roboto Light"/>
                <a:cs typeface="Roboto Light"/>
                <a:sym typeface="Roboto Light"/>
              </a:defRPr>
            </a:lvl3pPr>
            <a:lvl4pPr marL="2133600" indent="-762000">
              <a:buClr>
                <a:srgbClr val="330072">
                  <a:alpha val="50000"/>
                </a:srgbClr>
              </a:buClr>
              <a:buSzPct val="90000"/>
              <a:defRPr>
                <a:latin typeface="Roboto Light"/>
                <a:ea typeface="Roboto Light"/>
                <a:cs typeface="Roboto Light"/>
                <a:sym typeface="Roboto Light"/>
              </a:defRPr>
            </a:lvl4pPr>
            <a:lvl5pPr marL="2590800" indent="-762000">
              <a:buClr>
                <a:srgbClr val="330072">
                  <a:alpha val="50000"/>
                </a:srgbClr>
              </a:buClr>
              <a:buSzPct val="100000"/>
              <a:defRPr>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27"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p:spTree>
      <p:nvGrpSpPr>
        <p:cNvPr id="1" name=""/>
        <p:cNvGrpSpPr/>
        <p:nvPr/>
      </p:nvGrpSpPr>
      <p:grpSpPr>
        <a:xfrm>
          <a:off x="0" y="0"/>
          <a:ext cx="0" cy="0"/>
          <a:chOff x="0" y="0"/>
          <a:chExt cx="0" cy="0"/>
        </a:xfrm>
      </p:grpSpPr>
      <p:sp>
        <p:nvSpPr>
          <p:cNvPr id="135" name="TextBox 59"/>
          <p:cNvSpPr txBox="1"/>
          <p:nvPr/>
        </p:nvSpPr>
        <p:spPr>
          <a:xfrm>
            <a:off x="1030484" y="13174214"/>
            <a:ext cx="3374059" cy="172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1200">
                <a:solidFill>
                  <a:srgbClr val="5F5F5F"/>
                </a:solidFill>
                <a:latin typeface="Arial"/>
                <a:ea typeface="Arial"/>
                <a:cs typeface="Arial"/>
                <a:sym typeface="Arial"/>
              </a:defRPr>
            </a:lvl1pPr>
          </a:lstStyle>
          <a:p>
            <a:pPr/>
            <a:r>
              <a:t>© 2017 WIND RIVER. ALL RIGHTS RESERVED.</a:t>
            </a:r>
          </a:p>
        </p:txBody>
      </p:sp>
      <p:sp>
        <p:nvSpPr>
          <p:cNvPr id="136" name="TextBox 1"/>
          <p:cNvSpPr txBox="1"/>
          <p:nvPr/>
        </p:nvSpPr>
        <p:spPr>
          <a:xfrm>
            <a:off x="6234538" y="12940154"/>
            <a:ext cx="4897540" cy="688321"/>
          </a:xfrm>
          <a:prstGeom prst="rect">
            <a:avLst/>
          </a:prstGeom>
          <a:ln w="12700">
            <a:miter lim="400000"/>
          </a:ln>
          <a:extLst>
            <a:ext uri="{C572A759-6A51-4108-AA02-DFA0A04FC94B}">
              <ma14:wrappingTextBoxFlag xmlns:ma14="http://schemas.microsoft.com/office/mac/drawingml/2011/main" val="1"/>
            </a:ext>
          </a:extLst>
        </p:spPr>
        <p:txBody>
          <a:bodyPr wrap="none" lIns="121910" tIns="121910" rIns="121910" bIns="121910">
            <a:spAutoFit/>
          </a:bodyPr>
          <a:lstStyle>
            <a:lvl1pPr>
              <a:spcBef>
                <a:spcPts val="1600"/>
              </a:spcBef>
              <a:defRPr>
                <a:latin typeface="Roboto"/>
                <a:ea typeface="Roboto"/>
                <a:cs typeface="Roboto"/>
                <a:sym typeface="Roboto"/>
              </a:defRPr>
            </a:lvl1pPr>
          </a:lstStyle>
          <a:p>
            <a:pPr/>
            <a:r>
              <a:t>Copyright Daniel Biber</a:t>
            </a:r>
          </a:p>
        </p:txBody>
      </p:sp>
      <p:sp>
        <p:nvSpPr>
          <p:cNvPr id="137" name="Slide Number"/>
          <p:cNvSpPr txBox="1"/>
          <p:nvPr>
            <p:ph type="sldNum" sz="quarter" idx="2"/>
          </p:nvPr>
        </p:nvSpPr>
        <p:spPr>
          <a:xfrm>
            <a:off x="16937323" y="12443465"/>
            <a:ext cx="537877" cy="5384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xt Full Width">
    <p:spTree>
      <p:nvGrpSpPr>
        <p:cNvPr id="1" name=""/>
        <p:cNvGrpSpPr/>
        <p:nvPr/>
      </p:nvGrpSpPr>
      <p:grpSpPr>
        <a:xfrm>
          <a:off x="0" y="0"/>
          <a:ext cx="0" cy="0"/>
          <a:chOff x="0" y="0"/>
          <a:chExt cx="0" cy="0"/>
        </a:xfrm>
      </p:grpSpPr>
      <p:pic>
        <p:nvPicPr>
          <p:cNvPr id="144"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145" name="Title Text"/>
          <p:cNvSpPr txBox="1"/>
          <p:nvPr>
            <p:ph type="title"/>
          </p:nvPr>
        </p:nvSpPr>
        <p:spPr>
          <a:xfrm>
            <a:off x="1249680" y="730250"/>
            <a:ext cx="21867774" cy="1871350"/>
          </a:xfrm>
          <a:prstGeom prst="rect">
            <a:avLst/>
          </a:prstGeom>
        </p:spPr>
        <p:txBody>
          <a:bodyPr/>
          <a:lstStyle>
            <a:lvl1pPr>
              <a:defRPr sz="8800">
                <a:solidFill>
                  <a:srgbClr val="9164CC"/>
                </a:solidFill>
                <a:latin typeface="Roboto"/>
                <a:ea typeface="Roboto"/>
                <a:cs typeface="Roboto"/>
                <a:sym typeface="Roboto"/>
              </a:defRPr>
            </a:lvl1pPr>
          </a:lstStyle>
          <a:p>
            <a:pPr/>
            <a:r>
              <a:t>Title Text</a:t>
            </a:r>
          </a:p>
        </p:txBody>
      </p:sp>
      <p:sp>
        <p:nvSpPr>
          <p:cNvPr id="146" name="Body Level One…"/>
          <p:cNvSpPr txBox="1"/>
          <p:nvPr>
            <p:ph type="body" idx="1"/>
          </p:nvPr>
        </p:nvSpPr>
        <p:spPr>
          <a:xfrm>
            <a:off x="1249680" y="2670174"/>
            <a:ext cx="21867774" cy="8702680"/>
          </a:xfrm>
          <a:prstGeom prst="rect">
            <a:avLst/>
          </a:prstGeom>
        </p:spPr>
        <p:txBody>
          <a:bodyPr/>
          <a:lstStyle>
            <a:lvl1pPr marL="457200" indent="-457200">
              <a:buClr>
                <a:srgbClr val="9164CC"/>
              </a:buClr>
              <a:buSzPct val="100000"/>
              <a:defRPr sz="5600"/>
            </a:lvl1pPr>
            <a:lvl2pPr marL="949568" indent="-492368">
              <a:buClr>
                <a:srgbClr val="9164CC"/>
              </a:buClr>
              <a:buSzPct val="100000"/>
              <a:defRPr sz="5600"/>
            </a:lvl2pPr>
            <a:lvl3pPr marL="1447800" indent="-533400">
              <a:buClr>
                <a:srgbClr val="9164CC"/>
              </a:buClr>
              <a:buSzPct val="100000"/>
              <a:defRPr sz="5600"/>
            </a:lvl3pPr>
            <a:lvl4pPr marL="1953490" indent="-581890">
              <a:buClr>
                <a:srgbClr val="9164CC"/>
              </a:buClr>
              <a:buSzPct val="90000"/>
              <a:defRPr sz="5600"/>
            </a:lvl4pPr>
            <a:lvl5pPr marL="2468876" indent="-640076">
              <a:buClr>
                <a:srgbClr val="9164CC"/>
              </a:buClr>
              <a:buSzPct val="100000"/>
              <a:defRPr sz="5600"/>
            </a:lvl5pPr>
          </a:lstStyle>
          <a:p>
            <a:pPr/>
            <a:r>
              <a:t>Body Level One</a:t>
            </a:r>
          </a:p>
          <a:p>
            <a:pPr lvl="1"/>
            <a:r>
              <a:t>Body Level Two</a:t>
            </a:r>
          </a:p>
          <a:p>
            <a:pPr lvl="2"/>
            <a:r>
              <a:t>Body Level Three</a:t>
            </a:r>
          </a:p>
          <a:p>
            <a:pPr lvl="3"/>
            <a:r>
              <a:t>Body Level Four</a:t>
            </a:r>
          </a:p>
          <a:p>
            <a:pPr lvl="4"/>
            <a:r>
              <a:t>Body Level Five</a:t>
            </a:r>
          </a:p>
        </p:txBody>
      </p:sp>
      <p:sp>
        <p:nvSpPr>
          <p:cNvPr id="147" name="Straight Connector 7"/>
          <p:cNvSpPr/>
          <p:nvPr/>
        </p:nvSpPr>
        <p:spPr>
          <a:xfrm flipH="1">
            <a:off x="822958" y="730248"/>
            <a:ext cx="9" cy="12217405"/>
          </a:xfrm>
          <a:prstGeom prst="line">
            <a:avLst/>
          </a:prstGeom>
          <a:ln w="12700">
            <a:solidFill>
              <a:srgbClr val="9164CC"/>
            </a:solidFill>
            <a:miter/>
          </a:ln>
        </p:spPr>
        <p:txBody>
          <a:bodyPr lIns="45718" tIns="45718" rIns="45718" bIns="45718"/>
          <a:lstStyle/>
          <a:p>
            <a:pPr/>
          </a:p>
        </p:txBody>
      </p:sp>
      <p:pic>
        <p:nvPicPr>
          <p:cNvPr id="148" name="Graphic 2" descr="Graphic 2"/>
          <p:cNvPicPr>
            <a:picLocks noChangeAspect="1"/>
          </p:cNvPicPr>
          <p:nvPr/>
        </p:nvPicPr>
        <p:blipFill>
          <a:blip r:embed="rId3">
            <a:extLst/>
          </a:blip>
          <a:stretch>
            <a:fillRect/>
          </a:stretch>
        </p:blipFill>
        <p:spPr>
          <a:xfrm>
            <a:off x="1234488" y="12127520"/>
            <a:ext cx="3317186" cy="858232"/>
          </a:xfrm>
          <a:prstGeom prst="rect">
            <a:avLst/>
          </a:prstGeom>
          <a:ln w="12700">
            <a:miter lim="400000"/>
          </a:ln>
        </p:spPr>
      </p:pic>
      <p:sp>
        <p:nvSpPr>
          <p:cNvPr id="149"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50" name="Slide Number"/>
          <p:cNvSpPr txBox="1"/>
          <p:nvPr>
            <p:ph type="sldNum" sz="quarter" idx="2"/>
          </p:nvPr>
        </p:nvSpPr>
        <p:spPr>
          <a:xfrm>
            <a:off x="23877653" y="13189716"/>
            <a:ext cx="506351" cy="503932"/>
          </a:xfrm>
          <a:prstGeom prst="rect">
            <a:avLst/>
          </a:prstGeom>
        </p:spPr>
        <p:txBody>
          <a:bodyPr/>
          <a:lstStyle>
            <a:lvl1pPr>
              <a:defRPr sz="22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pic>
        <p:nvPicPr>
          <p:cNvPr id="157"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158" name="Title Text"/>
          <p:cNvSpPr txBox="1"/>
          <p:nvPr>
            <p:ph type="title"/>
          </p:nvPr>
        </p:nvSpPr>
        <p:spPr>
          <a:prstGeom prst="rect">
            <a:avLst/>
          </a:prstGeom>
        </p:spPr>
        <p:txBody>
          <a:bodyPr/>
          <a:lstStyle/>
          <a:p>
            <a:pPr/>
            <a:r>
              <a:t>Title Text</a:t>
            </a:r>
          </a:p>
        </p:txBody>
      </p:sp>
      <p:sp>
        <p:nvSpPr>
          <p:cNvPr id="159" name="Body Level One…"/>
          <p:cNvSpPr txBox="1"/>
          <p:nvPr>
            <p:ph type="body" sz="half" idx="1"/>
          </p:nvPr>
        </p:nvSpPr>
        <p:spPr>
          <a:xfrm>
            <a:off x="1676400" y="3651250"/>
            <a:ext cx="10363200" cy="8702676"/>
          </a:xfrm>
          <a:prstGeom prst="rect">
            <a:avLst/>
          </a:prstGeom>
        </p:spPr>
        <p:txBody>
          <a:bodyPr/>
          <a:lstStyle>
            <a:lvl1pPr marL="489857" indent="-489857">
              <a:buClr>
                <a:srgbClr val="330072">
                  <a:alpha val="50000"/>
                </a:srgbClr>
              </a:buClr>
              <a:buSzPct val="100000"/>
              <a:defRPr>
                <a:latin typeface="Roboto Light"/>
                <a:ea typeface="Roboto Light"/>
                <a:cs typeface="Roboto Light"/>
                <a:sym typeface="Roboto Light"/>
              </a:defRPr>
            </a:lvl1pPr>
            <a:lvl2pPr marL="1028700" indent="-571500">
              <a:buClr>
                <a:srgbClr val="330072">
                  <a:alpha val="50000"/>
                </a:srgbClr>
              </a:buClr>
              <a:buSzPct val="100000"/>
              <a:defRPr>
                <a:latin typeface="Roboto Light"/>
                <a:ea typeface="Roboto Light"/>
                <a:cs typeface="Roboto Light"/>
                <a:sym typeface="Roboto Light"/>
              </a:defRPr>
            </a:lvl2pPr>
            <a:lvl3pPr marL="1600194" indent="-685794">
              <a:buClr>
                <a:srgbClr val="330072">
                  <a:alpha val="50000"/>
                </a:srgbClr>
              </a:buClr>
              <a:buSzPct val="100000"/>
              <a:defRPr>
                <a:latin typeface="Roboto Light"/>
                <a:ea typeface="Roboto Light"/>
                <a:cs typeface="Roboto Light"/>
                <a:sym typeface="Roboto Light"/>
              </a:defRPr>
            </a:lvl3pPr>
            <a:lvl4pPr marL="2133600" indent="-762000">
              <a:buClr>
                <a:srgbClr val="330072">
                  <a:alpha val="50000"/>
                </a:srgbClr>
              </a:buClr>
              <a:buSzPct val="90000"/>
              <a:defRPr>
                <a:latin typeface="Roboto Light"/>
                <a:ea typeface="Roboto Light"/>
                <a:cs typeface="Roboto Light"/>
                <a:sym typeface="Roboto Light"/>
              </a:defRPr>
            </a:lvl4pPr>
            <a:lvl5pPr marL="2590800" indent="-762000">
              <a:buClr>
                <a:srgbClr val="330072">
                  <a:alpha val="50000"/>
                </a:srgbClr>
              </a:buClr>
              <a:buSzPct val="100000"/>
              <a:defRPr>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60"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pic>
        <p:nvPicPr>
          <p:cNvPr id="168"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169" name="Title Text"/>
          <p:cNvSpPr txBox="1"/>
          <p:nvPr>
            <p:ph type="title"/>
          </p:nvPr>
        </p:nvSpPr>
        <p:spPr>
          <a:xfrm>
            <a:off x="787400" y="1465904"/>
            <a:ext cx="22860002" cy="861777"/>
          </a:xfrm>
          <a:prstGeom prst="rect">
            <a:avLst/>
          </a:prstGeom>
        </p:spPr>
        <p:txBody>
          <a:bodyPr/>
          <a:lstStyle>
            <a:lvl1pPr>
              <a:defRPr sz="6400"/>
            </a:lvl1pPr>
          </a:lstStyle>
          <a:p>
            <a:pPr/>
            <a:r>
              <a:t>Title Text</a:t>
            </a:r>
          </a:p>
        </p:txBody>
      </p:sp>
      <p:sp>
        <p:nvSpPr>
          <p:cNvPr id="170" name="Body Level One…"/>
          <p:cNvSpPr txBox="1"/>
          <p:nvPr>
            <p:ph type="body" sz="quarter" idx="1"/>
          </p:nvPr>
        </p:nvSpPr>
        <p:spPr>
          <a:xfrm>
            <a:off x="809232" y="2532346"/>
            <a:ext cx="22863572" cy="752346"/>
          </a:xfrm>
          <a:prstGeom prst="rect">
            <a:avLst/>
          </a:prstGeom>
        </p:spPr>
        <p:txBody>
          <a:bodyPr lIns="0" tIns="0" rIns="0" bIns="0"/>
          <a:lstStyle>
            <a:lvl1pPr marL="0" indent="0">
              <a:buClrTx/>
              <a:buSzTx/>
              <a:buFontTx/>
              <a:buNone/>
              <a:defRPr sz="5400"/>
            </a:lvl1pPr>
            <a:lvl2pPr marL="971550" indent="-514350">
              <a:buClrTx/>
              <a:buSzPct val="100000"/>
              <a:buFontTx/>
              <a:defRPr sz="5400"/>
            </a:lvl2pPr>
            <a:lvl3pPr marL="1531616" indent="-617216">
              <a:buClrTx/>
              <a:buSzPct val="100000"/>
              <a:buFontTx/>
              <a:defRPr sz="5400"/>
            </a:lvl3pPr>
            <a:lvl4pPr marL="2057400" indent="-685800">
              <a:buClrTx/>
              <a:buFontTx/>
              <a:defRPr sz="5400"/>
            </a:lvl4pPr>
            <a:lvl5pPr marL="2514600" indent="-685800">
              <a:buClrTx/>
              <a:buSzPct val="100000"/>
              <a:buFontTx/>
              <a:defRPr sz="5400"/>
            </a:lvl5pPr>
          </a:lstStyle>
          <a:p>
            <a:pPr/>
            <a:r>
              <a:t>Body Level One</a:t>
            </a:r>
          </a:p>
          <a:p>
            <a:pPr lvl="1"/>
            <a:r>
              <a:t>Body Level Two</a:t>
            </a:r>
          </a:p>
          <a:p>
            <a:pPr lvl="2"/>
            <a:r>
              <a:t>Body Level Three</a:t>
            </a:r>
          </a:p>
          <a:p>
            <a:pPr lvl="3"/>
            <a:r>
              <a:t>Body Level Four</a:t>
            </a:r>
          </a:p>
          <a:p>
            <a:pPr lvl="4"/>
            <a:r>
              <a:t>Body Level Five</a:t>
            </a:r>
          </a:p>
        </p:txBody>
      </p:sp>
      <p:sp>
        <p:nvSpPr>
          <p:cNvPr id="171"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72" name="Slide Number"/>
          <p:cNvSpPr txBox="1"/>
          <p:nvPr>
            <p:ph type="sldNum" sz="quarter" idx="2"/>
          </p:nvPr>
        </p:nvSpPr>
        <p:spPr>
          <a:xfrm>
            <a:off x="16937323" y="12443464"/>
            <a:ext cx="537877" cy="5384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179" name="Title 1"/>
          <p:cNvSpPr/>
          <p:nvPr/>
        </p:nvSpPr>
        <p:spPr>
          <a:xfrm>
            <a:off x="0" y="3419476"/>
            <a:ext cx="24384000" cy="5705476"/>
          </a:xfrm>
          <a:prstGeom prst="rect">
            <a:avLst/>
          </a:prstGeom>
          <a:solidFill>
            <a:srgbClr val="685BC7"/>
          </a:solidFill>
          <a:ln w="12700">
            <a:miter lim="400000"/>
          </a:ln>
        </p:spPr>
        <p:txBody>
          <a:bodyPr lIns="91436" tIns="91436" rIns="91436" bIns="91436" anchor="ctr"/>
          <a:lstStyle/>
          <a:p>
            <a:pPr algn="ctr" defTabSz="1828800">
              <a:lnSpc>
                <a:spcPct val="120000"/>
              </a:lnSpc>
              <a:spcBef>
                <a:spcPts val="0"/>
              </a:spcBef>
              <a:defRPr b="0" cap="none" sz="12000">
                <a:solidFill>
                  <a:srgbClr val="330072"/>
                </a:solidFill>
                <a:latin typeface="Roboto Medium"/>
                <a:ea typeface="Roboto Medium"/>
                <a:cs typeface="Roboto Medium"/>
                <a:sym typeface="Roboto Medium"/>
              </a:defRPr>
            </a:pPr>
          </a:p>
        </p:txBody>
      </p:sp>
      <p:pic>
        <p:nvPicPr>
          <p:cNvPr id="180" name="Picture 7" descr="Picture 7"/>
          <p:cNvPicPr>
            <a:picLocks noChangeAspect="1"/>
          </p:cNvPicPr>
          <p:nvPr/>
        </p:nvPicPr>
        <p:blipFill>
          <a:blip r:embed="rId2">
            <a:extLst/>
          </a:blip>
          <a:stretch>
            <a:fillRect/>
          </a:stretch>
        </p:blipFill>
        <p:spPr>
          <a:xfrm>
            <a:off x="19495008" y="0"/>
            <a:ext cx="4888994" cy="1524000"/>
          </a:xfrm>
          <a:prstGeom prst="rect">
            <a:avLst/>
          </a:prstGeom>
          <a:ln w="12700">
            <a:miter lim="400000"/>
          </a:ln>
        </p:spPr>
      </p:pic>
      <p:sp>
        <p:nvSpPr>
          <p:cNvPr id="181" name="Title Text"/>
          <p:cNvSpPr txBox="1"/>
          <p:nvPr>
            <p:ph type="title"/>
          </p:nvPr>
        </p:nvSpPr>
        <p:spPr>
          <a:xfrm>
            <a:off x="1663700" y="3419476"/>
            <a:ext cx="21031200" cy="5705474"/>
          </a:xfrm>
          <a:prstGeom prst="rect">
            <a:avLst/>
          </a:prstGeom>
        </p:spPr>
        <p:txBody>
          <a:bodyPr lIns="91438" tIns="91438" rIns="91438" bIns="91438"/>
          <a:lstStyle>
            <a:lvl1pPr algn="ctr">
              <a:defRPr sz="12000">
                <a:solidFill>
                  <a:srgbClr val="FFFFFF"/>
                </a:solidFill>
              </a:defRPr>
            </a:lvl1pPr>
          </a:lstStyle>
          <a:p>
            <a:pPr/>
            <a:r>
              <a:t>Title Text</a:t>
            </a:r>
          </a:p>
        </p:txBody>
      </p:sp>
      <p:sp>
        <p:nvSpPr>
          <p:cNvPr id="182" name="Body Level One…"/>
          <p:cNvSpPr txBox="1"/>
          <p:nvPr>
            <p:ph type="body" sz="quarter" idx="1"/>
          </p:nvPr>
        </p:nvSpPr>
        <p:spPr>
          <a:xfrm>
            <a:off x="1663700" y="9178925"/>
            <a:ext cx="21031200" cy="3000375"/>
          </a:xfrm>
          <a:prstGeom prst="rect">
            <a:avLst/>
          </a:prstGeom>
        </p:spPr>
        <p:txBody>
          <a:bodyPr lIns="91438" tIns="91438" rIns="91438" bIns="91438"/>
          <a:lstStyle>
            <a:lvl1pPr marL="0" indent="0">
              <a:buClrTx/>
              <a:buSzTx/>
              <a:buFontTx/>
              <a:buNone/>
              <a:defRPr sz="4800">
                <a:solidFill>
                  <a:srgbClr val="888888"/>
                </a:solidFill>
              </a:defRPr>
            </a:lvl1pPr>
            <a:lvl2pPr marL="0" indent="0">
              <a:buClrTx/>
              <a:buSzTx/>
              <a:buFontTx/>
              <a:buNone/>
              <a:defRPr sz="4800">
                <a:solidFill>
                  <a:srgbClr val="888888"/>
                </a:solidFill>
              </a:defRPr>
            </a:lvl2pPr>
            <a:lvl3pPr marL="0" indent="0">
              <a:buClrTx/>
              <a:buSzTx/>
              <a:buFontTx/>
              <a:buNone/>
              <a:defRPr sz="4800">
                <a:solidFill>
                  <a:srgbClr val="888888"/>
                </a:solidFill>
              </a:defRPr>
            </a:lvl3pPr>
            <a:lvl4pPr marL="0" indent="0">
              <a:buClrTx/>
              <a:buSzTx/>
              <a:buFontTx/>
              <a:buNone/>
              <a:defRPr sz="4800">
                <a:solidFill>
                  <a:srgbClr val="888888"/>
                </a:solidFill>
              </a:defRPr>
            </a:lvl4pPr>
            <a:lvl5pPr marL="0" indent="0">
              <a:buClrTx/>
              <a:buSzTx/>
              <a:buFontTx/>
              <a:buNone/>
              <a:defRPr sz="4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83" name="Rectangle"/>
          <p:cNvSpPr/>
          <p:nvPr/>
        </p:nvSpPr>
        <p:spPr>
          <a:xfrm>
            <a:off x="-23703" y="13511446"/>
            <a:ext cx="24431406" cy="203439"/>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84" name="Slide Number"/>
          <p:cNvSpPr txBox="1"/>
          <p:nvPr>
            <p:ph type="sldNum" sz="quarter" idx="2"/>
          </p:nvPr>
        </p:nvSpPr>
        <p:spPr>
          <a:xfrm>
            <a:off x="22162277" y="12808585"/>
            <a:ext cx="545325" cy="538479"/>
          </a:xfrm>
          <a:prstGeom prst="rect">
            <a:avLst/>
          </a:prstGeom>
        </p:spPr>
        <p:txBody>
          <a:bodyPr lIns="91438" tIns="91438" rIns="91438" bIns="91438"/>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91" name="Picture 6" descr="Picture 6"/>
          <p:cNvPicPr>
            <a:picLocks noChangeAspect="1"/>
          </p:cNvPicPr>
          <p:nvPr/>
        </p:nvPicPr>
        <p:blipFill>
          <a:blip r:embed="rId2">
            <a:extLst/>
          </a:blip>
          <a:stretch>
            <a:fillRect/>
          </a:stretch>
        </p:blipFill>
        <p:spPr>
          <a:xfrm>
            <a:off x="0" y="12716736"/>
            <a:ext cx="24384000" cy="999746"/>
          </a:xfrm>
          <a:prstGeom prst="rect">
            <a:avLst/>
          </a:prstGeom>
          <a:ln w="12700">
            <a:miter lim="400000"/>
          </a:ln>
        </p:spPr>
      </p:pic>
      <p:pic>
        <p:nvPicPr>
          <p:cNvPr id="192" name="Picture 7" descr="Picture 7"/>
          <p:cNvPicPr>
            <a:picLocks noChangeAspect="1"/>
          </p:cNvPicPr>
          <p:nvPr/>
        </p:nvPicPr>
        <p:blipFill>
          <a:blip r:embed="rId3">
            <a:extLst/>
          </a:blip>
          <a:stretch>
            <a:fillRect/>
          </a:stretch>
        </p:blipFill>
        <p:spPr>
          <a:xfrm>
            <a:off x="19495008" y="0"/>
            <a:ext cx="4888994" cy="1524000"/>
          </a:xfrm>
          <a:prstGeom prst="rect">
            <a:avLst/>
          </a:prstGeom>
          <a:ln w="12700">
            <a:miter lim="400000"/>
          </a:ln>
        </p:spPr>
      </p:pic>
      <p:sp>
        <p:nvSpPr>
          <p:cNvPr id="193" name="Title Text"/>
          <p:cNvSpPr txBox="1"/>
          <p:nvPr>
            <p:ph type="title"/>
          </p:nvPr>
        </p:nvSpPr>
        <p:spPr>
          <a:prstGeom prst="rect">
            <a:avLst/>
          </a:prstGeom>
        </p:spPr>
        <p:txBody>
          <a:bodyPr lIns="91438" tIns="91438" rIns="91438" bIns="91438"/>
          <a:lstStyle>
            <a:lvl1pPr>
              <a:defRPr sz="8800">
                <a:solidFill>
                  <a:srgbClr val="000000"/>
                </a:solidFill>
                <a:latin typeface="Roboto"/>
                <a:ea typeface="Roboto"/>
                <a:cs typeface="Roboto"/>
                <a:sym typeface="Roboto"/>
              </a:defRPr>
            </a:lvl1pPr>
          </a:lstStyle>
          <a:p>
            <a:pPr/>
            <a:r>
              <a:t>Title Text</a:t>
            </a:r>
          </a:p>
        </p:txBody>
      </p:sp>
      <p:sp>
        <p:nvSpPr>
          <p:cNvPr id="194" name="Body Level One…"/>
          <p:cNvSpPr txBox="1"/>
          <p:nvPr>
            <p:ph type="body" sz="half" idx="1"/>
          </p:nvPr>
        </p:nvSpPr>
        <p:spPr>
          <a:xfrm>
            <a:off x="1676400" y="3651250"/>
            <a:ext cx="10363200" cy="8702676"/>
          </a:xfrm>
          <a:prstGeom prst="rect">
            <a:avLst/>
          </a:prstGeom>
        </p:spPr>
        <p:txBody>
          <a:bodyPr lIns="91438" tIns="91438" rIns="91438" bIns="91438"/>
          <a:lstStyle>
            <a:lvl1pPr marL="457200" indent="-457200">
              <a:buClrTx/>
              <a:buSzPct val="100000"/>
              <a:defRPr sz="5600"/>
            </a:lvl1pPr>
            <a:lvl2pPr>
              <a:buClrTx/>
              <a:buSzPct val="100000"/>
              <a:defRPr sz="5600"/>
            </a:lvl2pPr>
            <a:lvl3pPr marL="1554478" indent="-640078">
              <a:buClrTx/>
              <a:buSzPct val="100000"/>
              <a:defRPr sz="5600"/>
            </a:lvl3pPr>
            <a:lvl4pPr marL="2082800" indent="-711200">
              <a:buClrTx/>
              <a:defRPr sz="5600"/>
            </a:lvl4pPr>
            <a:lvl5pPr marL="2540000" indent="-711200">
              <a:buClrTx/>
              <a:buSzPct val="100000"/>
              <a:defRPr sz="5600"/>
            </a:lvl5pPr>
          </a:lstStyle>
          <a:p>
            <a:pPr/>
            <a:r>
              <a:t>Body Level One</a:t>
            </a:r>
          </a:p>
          <a:p>
            <a:pPr lvl="1"/>
            <a:r>
              <a:t>Body Level Two</a:t>
            </a:r>
          </a:p>
          <a:p>
            <a:pPr lvl="2"/>
            <a:r>
              <a:t>Body Level Three</a:t>
            </a:r>
          </a:p>
          <a:p>
            <a:pPr lvl="3"/>
            <a:r>
              <a:t>Body Level Four</a:t>
            </a:r>
          </a:p>
          <a:p>
            <a:pPr lvl="4"/>
            <a:r>
              <a:t>Body Level Five</a:t>
            </a:r>
          </a:p>
        </p:txBody>
      </p:sp>
      <p:sp>
        <p:nvSpPr>
          <p:cNvPr id="195" name="Slide Number"/>
          <p:cNvSpPr txBox="1"/>
          <p:nvPr>
            <p:ph type="sldNum" sz="quarter" idx="2"/>
          </p:nvPr>
        </p:nvSpPr>
        <p:spPr>
          <a:xfrm>
            <a:off x="22162277" y="12808585"/>
            <a:ext cx="545325" cy="538479"/>
          </a:xfrm>
          <a:prstGeom prst="rect">
            <a:avLst/>
          </a:prstGeom>
        </p:spPr>
        <p:txBody>
          <a:bodyPr lIns="91438" tIns="91438" rIns="91438" bIns="91438"/>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02" name="Picture 6" descr="Picture 6"/>
          <p:cNvPicPr>
            <a:picLocks noChangeAspect="1"/>
          </p:cNvPicPr>
          <p:nvPr/>
        </p:nvPicPr>
        <p:blipFill>
          <a:blip r:embed="rId2">
            <a:extLst/>
          </a:blip>
          <a:stretch>
            <a:fillRect/>
          </a:stretch>
        </p:blipFill>
        <p:spPr>
          <a:xfrm>
            <a:off x="0" y="12716736"/>
            <a:ext cx="24384000" cy="999746"/>
          </a:xfrm>
          <a:prstGeom prst="rect">
            <a:avLst/>
          </a:prstGeom>
          <a:ln w="12700">
            <a:miter lim="400000"/>
          </a:ln>
        </p:spPr>
      </p:pic>
      <p:pic>
        <p:nvPicPr>
          <p:cNvPr id="203" name="Picture 7" descr="Picture 7"/>
          <p:cNvPicPr>
            <a:picLocks noChangeAspect="1"/>
          </p:cNvPicPr>
          <p:nvPr/>
        </p:nvPicPr>
        <p:blipFill>
          <a:blip r:embed="rId3">
            <a:extLst/>
          </a:blip>
          <a:stretch>
            <a:fillRect/>
          </a:stretch>
        </p:blipFill>
        <p:spPr>
          <a:xfrm>
            <a:off x="19495008" y="0"/>
            <a:ext cx="4888994" cy="1524000"/>
          </a:xfrm>
          <a:prstGeom prst="rect">
            <a:avLst/>
          </a:prstGeom>
          <a:ln w="12700">
            <a:miter lim="400000"/>
          </a:ln>
        </p:spPr>
      </p:pic>
      <p:sp>
        <p:nvSpPr>
          <p:cNvPr id="204" name="Title Text"/>
          <p:cNvSpPr txBox="1"/>
          <p:nvPr>
            <p:ph type="title"/>
          </p:nvPr>
        </p:nvSpPr>
        <p:spPr>
          <a:prstGeom prst="rect">
            <a:avLst/>
          </a:prstGeom>
        </p:spPr>
        <p:txBody>
          <a:bodyPr lIns="91438" tIns="91438" rIns="91438" bIns="91438"/>
          <a:lstStyle>
            <a:lvl1pPr>
              <a:defRPr sz="8800">
                <a:solidFill>
                  <a:srgbClr val="000000"/>
                </a:solidFill>
                <a:latin typeface="Roboto"/>
                <a:ea typeface="Roboto"/>
                <a:cs typeface="Roboto"/>
                <a:sym typeface="Roboto"/>
              </a:defRPr>
            </a:lvl1pPr>
          </a:lstStyle>
          <a:p>
            <a:pPr/>
            <a:r>
              <a:t>Title Text</a:t>
            </a:r>
          </a:p>
        </p:txBody>
      </p:sp>
      <p:sp>
        <p:nvSpPr>
          <p:cNvPr id="205" name="Body Level One…"/>
          <p:cNvSpPr txBox="1"/>
          <p:nvPr>
            <p:ph type="body" idx="1"/>
          </p:nvPr>
        </p:nvSpPr>
        <p:spPr>
          <a:prstGeom prst="rect">
            <a:avLst/>
          </a:prstGeom>
        </p:spPr>
        <p:txBody>
          <a:bodyPr lIns="91438" tIns="91438" rIns="91438" bIns="91438"/>
          <a:lstStyle>
            <a:lvl1pPr marL="457200" indent="-457200">
              <a:buClrTx/>
              <a:buSzPct val="100000"/>
              <a:defRPr sz="5600"/>
            </a:lvl1pPr>
            <a:lvl2pPr>
              <a:buClrTx/>
              <a:buSzPct val="100000"/>
              <a:defRPr sz="5600"/>
            </a:lvl2pPr>
            <a:lvl3pPr marL="1554478" indent="-640078">
              <a:buClrTx/>
              <a:buSzPct val="100000"/>
              <a:defRPr sz="5600"/>
            </a:lvl3pPr>
            <a:lvl4pPr marL="2082800" indent="-711200">
              <a:buClrTx/>
              <a:defRPr sz="5600"/>
            </a:lvl4pPr>
            <a:lvl5pPr marL="2540000" indent="-711200">
              <a:buClrTx/>
              <a:buSzPct val="100000"/>
              <a:defRPr sz="5600"/>
            </a:lvl5pPr>
          </a:lstStyle>
          <a:p>
            <a:pPr/>
            <a:r>
              <a:t>Body Level One</a:t>
            </a:r>
          </a:p>
          <a:p>
            <a:pPr lvl="1"/>
            <a:r>
              <a:t>Body Level Two</a:t>
            </a:r>
          </a:p>
          <a:p>
            <a:pPr lvl="2"/>
            <a:r>
              <a:t>Body Level Three</a:t>
            </a:r>
          </a:p>
          <a:p>
            <a:pPr lvl="3"/>
            <a:r>
              <a:t>Body Level Four</a:t>
            </a:r>
          </a:p>
          <a:p>
            <a:pPr lvl="4"/>
            <a:r>
              <a:t>Body Level Five</a:t>
            </a:r>
          </a:p>
        </p:txBody>
      </p:sp>
      <p:sp>
        <p:nvSpPr>
          <p:cNvPr id="206" name="Slide Number"/>
          <p:cNvSpPr txBox="1"/>
          <p:nvPr>
            <p:ph type="sldNum" sz="quarter" idx="2"/>
          </p:nvPr>
        </p:nvSpPr>
        <p:spPr>
          <a:xfrm>
            <a:off x="22162277" y="12808585"/>
            <a:ext cx="545325" cy="538479"/>
          </a:xfrm>
          <a:prstGeom prst="rect">
            <a:avLst/>
          </a:prstGeom>
        </p:spPr>
        <p:txBody>
          <a:bodyPr lIns="91438" tIns="91438" rIns="91438" bIns="91438"/>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13" name="Picture 6" descr="Picture 6"/>
          <p:cNvPicPr>
            <a:picLocks noChangeAspect="1"/>
          </p:cNvPicPr>
          <p:nvPr/>
        </p:nvPicPr>
        <p:blipFill>
          <a:blip r:embed="rId2">
            <a:extLst/>
          </a:blip>
          <a:stretch>
            <a:fillRect/>
          </a:stretch>
        </p:blipFill>
        <p:spPr>
          <a:xfrm>
            <a:off x="0" y="12716736"/>
            <a:ext cx="24384000" cy="999746"/>
          </a:xfrm>
          <a:prstGeom prst="rect">
            <a:avLst/>
          </a:prstGeom>
          <a:ln w="12700">
            <a:miter lim="400000"/>
          </a:ln>
        </p:spPr>
      </p:pic>
      <p:pic>
        <p:nvPicPr>
          <p:cNvPr id="214" name="Picture 7" descr="Picture 7"/>
          <p:cNvPicPr>
            <a:picLocks noChangeAspect="1"/>
          </p:cNvPicPr>
          <p:nvPr/>
        </p:nvPicPr>
        <p:blipFill>
          <a:blip r:embed="rId3">
            <a:extLst/>
          </a:blip>
          <a:stretch>
            <a:fillRect/>
          </a:stretch>
        </p:blipFill>
        <p:spPr>
          <a:xfrm>
            <a:off x="19495008" y="0"/>
            <a:ext cx="4888994" cy="1524000"/>
          </a:xfrm>
          <a:prstGeom prst="rect">
            <a:avLst/>
          </a:prstGeom>
          <a:ln w="12700">
            <a:miter lim="400000"/>
          </a:ln>
        </p:spPr>
      </p:pic>
      <p:sp>
        <p:nvSpPr>
          <p:cNvPr id="215" name="Title Text"/>
          <p:cNvSpPr txBox="1"/>
          <p:nvPr>
            <p:ph type="title"/>
          </p:nvPr>
        </p:nvSpPr>
        <p:spPr>
          <a:prstGeom prst="rect">
            <a:avLst/>
          </a:prstGeom>
        </p:spPr>
        <p:txBody>
          <a:bodyPr lIns="91438" tIns="91438" rIns="91438" bIns="91438"/>
          <a:lstStyle>
            <a:lvl1pPr>
              <a:defRPr sz="8800">
                <a:solidFill>
                  <a:srgbClr val="000000"/>
                </a:solidFill>
                <a:latin typeface="Roboto"/>
                <a:ea typeface="Roboto"/>
                <a:cs typeface="Roboto"/>
                <a:sym typeface="Roboto"/>
              </a:defRPr>
            </a:lvl1pPr>
          </a:lstStyle>
          <a:p>
            <a:pPr/>
            <a:r>
              <a:t>Title Text</a:t>
            </a:r>
          </a:p>
        </p:txBody>
      </p:sp>
      <p:sp>
        <p:nvSpPr>
          <p:cNvPr id="216" name="Slide Number"/>
          <p:cNvSpPr txBox="1"/>
          <p:nvPr>
            <p:ph type="sldNum" sz="quarter" idx="2"/>
          </p:nvPr>
        </p:nvSpPr>
        <p:spPr>
          <a:xfrm>
            <a:off x="22162277" y="12808585"/>
            <a:ext cx="545325" cy="538479"/>
          </a:xfrm>
          <a:prstGeom prst="rect">
            <a:avLst/>
          </a:prstGeom>
        </p:spPr>
        <p:txBody>
          <a:bodyPr lIns="91438" tIns="91438" rIns="91438" bIns="91438"/>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27"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28" name="Rectangle"/>
          <p:cNvSpPr/>
          <p:nvPr/>
        </p:nvSpPr>
        <p:spPr>
          <a:xfrm>
            <a:off x="-23703" y="13511446"/>
            <a:ext cx="24431406" cy="203439"/>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29" name="Title Text"/>
          <p:cNvSpPr txBox="1"/>
          <p:nvPr>
            <p:ph type="title"/>
          </p:nvPr>
        </p:nvSpPr>
        <p:spPr>
          <a:xfrm>
            <a:off x="1663700" y="3419476"/>
            <a:ext cx="21031200" cy="5705474"/>
          </a:xfrm>
          <a:prstGeom prst="rect">
            <a:avLst/>
          </a:prstGeom>
        </p:spPr>
        <p:txBody>
          <a:bodyPr anchor="b"/>
          <a:lstStyle>
            <a:lvl1pPr>
              <a:defRPr sz="12000"/>
            </a:lvl1pPr>
          </a:lstStyle>
          <a:p>
            <a:pPr/>
            <a:r>
              <a:t>Title Text</a:t>
            </a:r>
          </a:p>
        </p:txBody>
      </p:sp>
      <p:sp>
        <p:nvSpPr>
          <p:cNvPr id="30" name="Body Level One…"/>
          <p:cNvSpPr txBox="1"/>
          <p:nvPr>
            <p:ph type="body" sz="quarter" idx="1"/>
          </p:nvPr>
        </p:nvSpPr>
        <p:spPr>
          <a:xfrm>
            <a:off x="1663700" y="9178924"/>
            <a:ext cx="21031200" cy="3000380"/>
          </a:xfrm>
          <a:prstGeom prst="rect">
            <a:avLst/>
          </a:prstGeom>
        </p:spPr>
        <p:txBody>
          <a:bodyPr/>
          <a:lstStyle>
            <a:lvl1pPr marL="0" indent="0">
              <a:buClrTx/>
              <a:buSzTx/>
              <a:buFontTx/>
              <a:buNone/>
              <a:defRPr sz="4800">
                <a:solidFill>
                  <a:srgbClr val="888888"/>
                </a:solidFill>
              </a:defRPr>
            </a:lvl1pPr>
            <a:lvl2pPr marL="0" indent="0">
              <a:buClrTx/>
              <a:buSzTx/>
              <a:buFontTx/>
              <a:buNone/>
              <a:defRPr sz="4800">
                <a:solidFill>
                  <a:srgbClr val="888888"/>
                </a:solidFill>
              </a:defRPr>
            </a:lvl2pPr>
            <a:lvl3pPr marL="0" indent="0">
              <a:buClrTx/>
              <a:buSzTx/>
              <a:buFontTx/>
              <a:buNone/>
              <a:defRPr sz="4800">
                <a:solidFill>
                  <a:srgbClr val="888888"/>
                </a:solidFill>
              </a:defRPr>
            </a:lvl3pPr>
            <a:lvl4pPr marL="0" indent="0">
              <a:buClrTx/>
              <a:buSzTx/>
              <a:buFontTx/>
              <a:buNone/>
              <a:defRPr sz="4800">
                <a:solidFill>
                  <a:srgbClr val="888888"/>
                </a:solidFill>
              </a:defRPr>
            </a:lvl4pPr>
            <a:lvl5pPr marL="0" indent="0">
              <a:buClrTx/>
              <a:buSzTx/>
              <a:buFontTx/>
              <a:buNone/>
              <a:defRPr sz="4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23" name="Picture 6" descr="Picture 6"/>
          <p:cNvPicPr>
            <a:picLocks noChangeAspect="1"/>
          </p:cNvPicPr>
          <p:nvPr/>
        </p:nvPicPr>
        <p:blipFill>
          <a:blip r:embed="rId2">
            <a:extLst/>
          </a:blip>
          <a:stretch>
            <a:fillRect/>
          </a:stretch>
        </p:blipFill>
        <p:spPr>
          <a:xfrm>
            <a:off x="0" y="12716736"/>
            <a:ext cx="24384000" cy="999748"/>
          </a:xfrm>
          <a:prstGeom prst="rect">
            <a:avLst/>
          </a:prstGeom>
          <a:ln w="12700">
            <a:miter lim="400000"/>
          </a:ln>
        </p:spPr>
      </p:pic>
      <p:pic>
        <p:nvPicPr>
          <p:cNvPr id="224" name="Picture 7" descr="Picture 7"/>
          <p:cNvPicPr>
            <a:picLocks noChangeAspect="1"/>
          </p:cNvPicPr>
          <p:nvPr/>
        </p:nvPicPr>
        <p:blipFill>
          <a:blip r:embed="rId3">
            <a:extLst/>
          </a:blip>
          <a:stretch>
            <a:fillRect/>
          </a:stretch>
        </p:blipFill>
        <p:spPr>
          <a:xfrm>
            <a:off x="19495008" y="0"/>
            <a:ext cx="4888996" cy="1524000"/>
          </a:xfrm>
          <a:prstGeom prst="rect">
            <a:avLst/>
          </a:prstGeom>
          <a:ln w="12700">
            <a:miter lim="400000"/>
          </a:ln>
        </p:spPr>
      </p:pic>
      <p:sp>
        <p:nvSpPr>
          <p:cNvPr id="225" name="Title Text"/>
          <p:cNvSpPr txBox="1"/>
          <p:nvPr>
            <p:ph type="title"/>
          </p:nvPr>
        </p:nvSpPr>
        <p:spPr>
          <a:prstGeom prst="rect">
            <a:avLst/>
          </a:prstGeom>
        </p:spPr>
        <p:txBody>
          <a:bodyPr lIns="91436" tIns="91436" rIns="91436" bIns="91436"/>
          <a:lstStyle>
            <a:lvl1pPr>
              <a:defRPr sz="8800">
                <a:solidFill>
                  <a:srgbClr val="000000"/>
                </a:solidFill>
                <a:latin typeface="Roboto"/>
                <a:ea typeface="Roboto"/>
                <a:cs typeface="Roboto"/>
                <a:sym typeface="Roboto"/>
              </a:defRPr>
            </a:lvl1pPr>
          </a:lstStyle>
          <a:p>
            <a:pPr/>
            <a:r>
              <a:t>Title Text</a:t>
            </a:r>
          </a:p>
        </p:txBody>
      </p:sp>
      <p:sp>
        <p:nvSpPr>
          <p:cNvPr id="226" name="Body Level One…"/>
          <p:cNvSpPr txBox="1"/>
          <p:nvPr>
            <p:ph type="body" idx="1"/>
          </p:nvPr>
        </p:nvSpPr>
        <p:spPr>
          <a:prstGeom prst="rect">
            <a:avLst/>
          </a:prstGeom>
        </p:spPr>
        <p:txBody>
          <a:bodyPr lIns="91436" tIns="91436" rIns="91436" bIns="91436"/>
          <a:lstStyle>
            <a:lvl1pPr marL="457200" indent="-457200">
              <a:buClrTx/>
              <a:buSzPct val="100000"/>
              <a:defRPr sz="5600"/>
            </a:lvl1pPr>
            <a:lvl2pPr>
              <a:buClrTx/>
              <a:buSzPct val="100000"/>
              <a:defRPr sz="5600"/>
            </a:lvl2pPr>
            <a:lvl3pPr marL="1554477" indent="-640077">
              <a:buClrTx/>
              <a:buSzPct val="100000"/>
              <a:defRPr sz="5600"/>
            </a:lvl3pPr>
            <a:lvl4pPr marL="2082800" indent="-711200">
              <a:buClrTx/>
              <a:defRPr sz="5600"/>
            </a:lvl4pPr>
            <a:lvl5pPr marL="2540000" indent="-711200">
              <a:buClrTx/>
              <a:buSzPct val="100000"/>
              <a:defRPr sz="5600"/>
            </a:lvl5pPr>
          </a:lstStyle>
          <a:p>
            <a:pPr/>
            <a:r>
              <a:t>Body Level One</a:t>
            </a:r>
          </a:p>
          <a:p>
            <a:pPr lvl="1"/>
            <a:r>
              <a:t>Body Level Two</a:t>
            </a:r>
          </a:p>
          <a:p>
            <a:pPr lvl="2"/>
            <a:r>
              <a:t>Body Level Three</a:t>
            </a:r>
          </a:p>
          <a:p>
            <a:pPr lvl="3"/>
            <a:r>
              <a:t>Body Level Four</a:t>
            </a:r>
          </a:p>
          <a:p>
            <a:pPr lvl="4"/>
            <a:r>
              <a:t>Body Level Five</a:t>
            </a:r>
          </a:p>
        </p:txBody>
      </p:sp>
      <p:sp>
        <p:nvSpPr>
          <p:cNvPr id="227" name="Slide Number"/>
          <p:cNvSpPr txBox="1"/>
          <p:nvPr>
            <p:ph type="sldNum" sz="quarter" idx="2"/>
          </p:nvPr>
        </p:nvSpPr>
        <p:spPr>
          <a:xfrm>
            <a:off x="22203060" y="12835873"/>
            <a:ext cx="504542" cy="483905"/>
          </a:xfrm>
          <a:prstGeom prst="rect">
            <a:avLst/>
          </a:prstGeom>
        </p:spPr>
        <p:txBody>
          <a:bodyPr lIns="91436" tIns="91436" rIns="91436" bIns="91436"/>
          <a:lstStyle>
            <a:lvl1pPr>
              <a:defRPr>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34"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235" name="Title Text"/>
          <p:cNvSpPr txBox="1"/>
          <p:nvPr>
            <p:ph type="title"/>
          </p:nvPr>
        </p:nvSpPr>
        <p:spPr>
          <a:prstGeom prst="rect">
            <a:avLst/>
          </a:prstGeom>
        </p:spPr>
        <p:txBody>
          <a:bodyPr/>
          <a:lstStyle/>
          <a:p>
            <a:pPr/>
            <a:r>
              <a:t>Title Text</a:t>
            </a:r>
          </a:p>
        </p:txBody>
      </p:sp>
      <p:sp>
        <p:nvSpPr>
          <p:cNvPr id="236" name="Body Level One…"/>
          <p:cNvSpPr txBox="1"/>
          <p:nvPr>
            <p:ph type="body" idx="1"/>
          </p:nvPr>
        </p:nvSpPr>
        <p:spPr>
          <a:prstGeom prst="rect">
            <a:avLst/>
          </a:prstGeom>
        </p:spPr>
        <p:txBody>
          <a:bodyPr/>
          <a:lstStyle>
            <a:lvl1pPr>
              <a:defRPr>
                <a:latin typeface="Roboto Light"/>
                <a:ea typeface="Roboto Light"/>
                <a:cs typeface="Roboto Light"/>
                <a:sym typeface="Roboto Light"/>
              </a:defRPr>
            </a:lvl1pPr>
            <a:lvl2pPr>
              <a:defRPr>
                <a:latin typeface="Roboto Light"/>
                <a:ea typeface="Roboto Light"/>
                <a:cs typeface="Roboto Light"/>
                <a:sym typeface="Roboto Light"/>
              </a:defRPr>
            </a:lvl2pPr>
            <a:lvl3pPr>
              <a:defRPr>
                <a:latin typeface="Roboto Light"/>
                <a:ea typeface="Roboto Light"/>
                <a:cs typeface="Roboto Light"/>
                <a:sym typeface="Roboto Light"/>
              </a:defRPr>
            </a:lvl3pPr>
            <a:lvl4pPr>
              <a:defRPr>
                <a:latin typeface="Roboto Light"/>
                <a:ea typeface="Roboto Light"/>
                <a:cs typeface="Roboto Light"/>
                <a:sym typeface="Roboto Light"/>
              </a:defRPr>
            </a:lvl4pPr>
            <a:lvl5pPr>
              <a:defRPr>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237"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2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245" name="Rectangle"/>
          <p:cNvSpPr/>
          <p:nvPr/>
        </p:nvSpPr>
        <p:spPr>
          <a:xfrm>
            <a:off x="1" y="13442951"/>
            <a:ext cx="24384004" cy="268605"/>
          </a:xfrm>
          <a:prstGeom prst="rect">
            <a:avLst/>
          </a:prstGeom>
          <a:solidFill>
            <a:srgbClr val="330372"/>
          </a:solidFill>
          <a:ln w="12700">
            <a:miter lim="400000"/>
          </a:ln>
        </p:spPr>
        <p:txBody>
          <a:bodyPr lIns="91436" tIns="91436" rIns="91436" bIns="91436" anchor="ctr"/>
          <a:lstStyle/>
          <a:p>
            <a:pPr>
              <a:defRPr b="0" sz="6000"/>
            </a:pPr>
          </a:p>
        </p:txBody>
      </p:sp>
      <p:sp>
        <p:nvSpPr>
          <p:cNvPr id="246" name="Line"/>
          <p:cNvSpPr/>
          <p:nvPr/>
        </p:nvSpPr>
        <p:spPr>
          <a:xfrm>
            <a:off x="1676400" y="695730"/>
            <a:ext cx="17280001" cy="2"/>
          </a:xfrm>
          <a:prstGeom prst="line">
            <a:avLst/>
          </a:prstGeom>
          <a:ln w="22225">
            <a:solidFill>
              <a:srgbClr val="151F47">
                <a:alpha val="10000"/>
              </a:srgbClr>
            </a:solidFill>
            <a:miter lim="400000"/>
          </a:ln>
        </p:spPr>
        <p:txBody>
          <a:bodyPr lIns="45718" tIns="45718" rIns="45718" bIns="45718"/>
          <a:lstStyle/>
          <a:p>
            <a:pPr/>
          </a:p>
        </p:txBody>
      </p:sp>
      <p:pic>
        <p:nvPicPr>
          <p:cNvPr id="247" name="Picture 8" descr="Picture 8"/>
          <p:cNvPicPr>
            <a:picLocks noChangeAspect="1"/>
          </p:cNvPicPr>
          <p:nvPr/>
        </p:nvPicPr>
        <p:blipFill>
          <a:blip r:embed="rId2">
            <a:extLst/>
          </a:blip>
          <a:stretch>
            <a:fillRect/>
          </a:stretch>
        </p:blipFill>
        <p:spPr>
          <a:xfrm>
            <a:off x="19434384" y="238587"/>
            <a:ext cx="4704002" cy="1008001"/>
          </a:xfrm>
          <a:prstGeom prst="rect">
            <a:avLst/>
          </a:prstGeom>
          <a:ln w="12700">
            <a:miter lim="400000"/>
          </a:ln>
        </p:spPr>
      </p:pic>
      <p:sp>
        <p:nvSpPr>
          <p:cNvPr id="248" name="Title Text"/>
          <p:cNvSpPr txBox="1"/>
          <p:nvPr>
            <p:ph type="title"/>
          </p:nvPr>
        </p:nvSpPr>
        <p:spPr>
          <a:xfrm>
            <a:off x="1676400" y="730251"/>
            <a:ext cx="21031200" cy="2651126"/>
          </a:xfrm>
          <a:prstGeom prst="rect">
            <a:avLst/>
          </a:prstGeom>
        </p:spPr>
        <p:txBody>
          <a:bodyPr lIns="45718" tIns="45718" rIns="45718" bIns="45718"/>
          <a:lstStyle>
            <a:lvl1pPr defTabSz="1828823">
              <a:defRPr b="1" sz="8500">
                <a:solidFill>
                  <a:srgbClr val="685BC7"/>
                </a:solidFill>
                <a:latin typeface="Arial"/>
                <a:ea typeface="Arial"/>
                <a:cs typeface="Arial"/>
                <a:sym typeface="Arial"/>
              </a:defRPr>
            </a:lvl1pPr>
          </a:lstStyle>
          <a:p>
            <a:pPr/>
            <a:r>
              <a:t>Title Text</a:t>
            </a:r>
          </a:p>
        </p:txBody>
      </p:sp>
      <p:sp>
        <p:nvSpPr>
          <p:cNvPr id="249" name="Body Level One…"/>
          <p:cNvSpPr txBox="1"/>
          <p:nvPr>
            <p:ph type="body" idx="1"/>
          </p:nvPr>
        </p:nvSpPr>
        <p:spPr>
          <a:xfrm>
            <a:off x="1676400" y="3651251"/>
            <a:ext cx="21031200" cy="8702679"/>
          </a:xfrm>
          <a:prstGeom prst="rect">
            <a:avLst/>
          </a:prstGeom>
        </p:spPr>
        <p:txBody>
          <a:bodyPr lIns="45718" tIns="45718" rIns="45718" bIns="45718"/>
          <a:lstStyle>
            <a:lvl1pPr marL="533406" indent="-533406" defTabSz="1828823">
              <a:buClr>
                <a:srgbClr val="685BC7"/>
              </a:buClr>
              <a:buSzPct val="100000"/>
              <a:defRPr sz="5600">
                <a:latin typeface="+mn-lt"/>
                <a:ea typeface="+mn-ea"/>
                <a:cs typeface="+mn-cs"/>
                <a:sym typeface="Calibri"/>
              </a:defRPr>
            </a:lvl1pPr>
            <a:lvl2pPr marL="1447816" indent="-533406" defTabSz="1828823">
              <a:buClr>
                <a:srgbClr val="685BC7"/>
              </a:buClr>
              <a:buSzPct val="100000"/>
              <a:defRPr sz="5600">
                <a:latin typeface="+mn-lt"/>
                <a:ea typeface="+mn-ea"/>
                <a:cs typeface="+mn-cs"/>
                <a:sym typeface="Calibri"/>
              </a:defRPr>
            </a:lvl2pPr>
            <a:lvl3pPr marL="2468910" indent="-640088" defTabSz="1828823">
              <a:buClr>
                <a:srgbClr val="685BC7"/>
              </a:buClr>
              <a:buSzPct val="100000"/>
              <a:defRPr sz="5600">
                <a:latin typeface="+mn-lt"/>
                <a:ea typeface="+mn-ea"/>
                <a:cs typeface="+mn-cs"/>
                <a:sym typeface="Calibri"/>
              </a:defRPr>
            </a:lvl3pPr>
            <a:lvl4pPr marL="3454443" indent="-711208" defTabSz="1828823">
              <a:buClr>
                <a:srgbClr val="685BC7"/>
              </a:buClr>
              <a:defRPr sz="5600">
                <a:latin typeface="+mn-lt"/>
                <a:ea typeface="+mn-ea"/>
                <a:cs typeface="+mn-cs"/>
                <a:sym typeface="Calibri"/>
              </a:defRPr>
            </a:lvl4pPr>
            <a:lvl5pPr marL="4368853" indent="-711208"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50" name="Slide Number"/>
          <p:cNvSpPr txBox="1"/>
          <p:nvPr>
            <p:ph type="sldNum" sz="quarter" idx="2"/>
          </p:nvPr>
        </p:nvSpPr>
        <p:spPr>
          <a:xfrm>
            <a:off x="22253716" y="12854307"/>
            <a:ext cx="453885" cy="447039"/>
          </a:xfrm>
          <a:prstGeom prst="rect">
            <a:avLst/>
          </a:prstGeom>
        </p:spPr>
        <p:txBody>
          <a:bodyPr lIns="45718" tIns="45718" rIns="45718" bIns="45718"/>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57" name="Rectangle"/>
          <p:cNvSpPr/>
          <p:nvPr/>
        </p:nvSpPr>
        <p:spPr>
          <a:xfrm>
            <a:off x="1" y="13442951"/>
            <a:ext cx="24384004" cy="268605"/>
          </a:xfrm>
          <a:prstGeom prst="rect">
            <a:avLst/>
          </a:prstGeom>
          <a:solidFill>
            <a:srgbClr val="330372"/>
          </a:solidFill>
          <a:ln w="12700">
            <a:miter lim="400000"/>
          </a:ln>
        </p:spPr>
        <p:txBody>
          <a:bodyPr lIns="91436" tIns="91436" rIns="91436" bIns="91436" anchor="ctr"/>
          <a:lstStyle/>
          <a:p>
            <a:pPr>
              <a:defRPr b="0" sz="6000"/>
            </a:pPr>
          </a:p>
        </p:txBody>
      </p:sp>
      <p:sp>
        <p:nvSpPr>
          <p:cNvPr id="258" name="Line"/>
          <p:cNvSpPr/>
          <p:nvPr/>
        </p:nvSpPr>
        <p:spPr>
          <a:xfrm>
            <a:off x="1676400" y="695730"/>
            <a:ext cx="17280001" cy="2"/>
          </a:xfrm>
          <a:prstGeom prst="line">
            <a:avLst/>
          </a:prstGeom>
          <a:ln w="22225">
            <a:solidFill>
              <a:srgbClr val="151F47">
                <a:alpha val="10000"/>
              </a:srgbClr>
            </a:solidFill>
            <a:miter lim="400000"/>
          </a:ln>
        </p:spPr>
        <p:txBody>
          <a:bodyPr lIns="45718" tIns="45718" rIns="45718" bIns="45718"/>
          <a:lstStyle/>
          <a:p>
            <a:pPr/>
          </a:p>
        </p:txBody>
      </p:sp>
      <p:pic>
        <p:nvPicPr>
          <p:cNvPr id="259" name="Picture 8" descr="Picture 8"/>
          <p:cNvPicPr>
            <a:picLocks noChangeAspect="1"/>
          </p:cNvPicPr>
          <p:nvPr/>
        </p:nvPicPr>
        <p:blipFill>
          <a:blip r:embed="rId2">
            <a:extLst/>
          </a:blip>
          <a:stretch>
            <a:fillRect/>
          </a:stretch>
        </p:blipFill>
        <p:spPr>
          <a:xfrm>
            <a:off x="19434384" y="238587"/>
            <a:ext cx="4704002" cy="1008001"/>
          </a:xfrm>
          <a:prstGeom prst="rect">
            <a:avLst/>
          </a:prstGeom>
          <a:ln w="12700">
            <a:miter lim="400000"/>
          </a:ln>
        </p:spPr>
      </p:pic>
      <p:sp>
        <p:nvSpPr>
          <p:cNvPr id="260" name="Title Text"/>
          <p:cNvSpPr txBox="1"/>
          <p:nvPr>
            <p:ph type="title"/>
          </p:nvPr>
        </p:nvSpPr>
        <p:spPr>
          <a:xfrm>
            <a:off x="1676400" y="730251"/>
            <a:ext cx="21031200" cy="2651126"/>
          </a:xfrm>
          <a:prstGeom prst="rect">
            <a:avLst/>
          </a:prstGeom>
        </p:spPr>
        <p:txBody>
          <a:bodyPr lIns="45718" tIns="45718" rIns="45718" bIns="45718"/>
          <a:lstStyle>
            <a:lvl1pPr defTabSz="1828823">
              <a:defRPr b="1" sz="8500">
                <a:solidFill>
                  <a:srgbClr val="685BC7"/>
                </a:solidFill>
                <a:latin typeface="Arial"/>
                <a:ea typeface="Arial"/>
                <a:cs typeface="Arial"/>
                <a:sym typeface="Arial"/>
              </a:defRPr>
            </a:lvl1pPr>
          </a:lstStyle>
          <a:p>
            <a:pPr/>
            <a:r>
              <a:t>Title Text</a:t>
            </a:r>
          </a:p>
        </p:txBody>
      </p:sp>
      <p:sp>
        <p:nvSpPr>
          <p:cNvPr id="261" name="Body Level One…"/>
          <p:cNvSpPr txBox="1"/>
          <p:nvPr>
            <p:ph type="body" idx="1"/>
          </p:nvPr>
        </p:nvSpPr>
        <p:spPr>
          <a:xfrm>
            <a:off x="1676400" y="3651251"/>
            <a:ext cx="21031200" cy="8702679"/>
          </a:xfrm>
          <a:prstGeom prst="rect">
            <a:avLst/>
          </a:prstGeom>
        </p:spPr>
        <p:txBody>
          <a:bodyPr lIns="45718" tIns="45718" rIns="45718" bIns="45718"/>
          <a:lstStyle>
            <a:lvl1pPr marL="457206" indent="-457206" defTabSz="1828823">
              <a:buClr>
                <a:srgbClr val="685BC7"/>
              </a:buClr>
              <a:buSzPct val="100000"/>
              <a:defRPr sz="5600">
                <a:latin typeface="+mn-lt"/>
                <a:ea typeface="+mn-ea"/>
                <a:cs typeface="+mn-cs"/>
                <a:sym typeface="Calibri"/>
              </a:defRPr>
            </a:lvl1pPr>
            <a:lvl2pPr marL="1447816" indent="-533406" defTabSz="1828823">
              <a:buClr>
                <a:srgbClr val="685BC7"/>
              </a:buClr>
              <a:buSzPct val="100000"/>
              <a:defRPr sz="5600">
                <a:latin typeface="+mn-lt"/>
                <a:ea typeface="+mn-ea"/>
                <a:cs typeface="+mn-cs"/>
                <a:sym typeface="Calibri"/>
              </a:defRPr>
            </a:lvl2pPr>
            <a:lvl3pPr marL="2468910" indent="-640088" defTabSz="1828823">
              <a:buClr>
                <a:srgbClr val="685BC7"/>
              </a:buClr>
              <a:buSzPct val="100000"/>
              <a:defRPr sz="5600">
                <a:latin typeface="+mn-lt"/>
                <a:ea typeface="+mn-ea"/>
                <a:cs typeface="+mn-cs"/>
                <a:sym typeface="Calibri"/>
              </a:defRPr>
            </a:lvl3pPr>
            <a:lvl4pPr marL="3454443" indent="-711208" defTabSz="1828823">
              <a:buClr>
                <a:srgbClr val="685BC7"/>
              </a:buClr>
              <a:defRPr sz="5600">
                <a:latin typeface="+mn-lt"/>
                <a:ea typeface="+mn-ea"/>
                <a:cs typeface="+mn-cs"/>
                <a:sym typeface="Calibri"/>
              </a:defRPr>
            </a:lvl4pPr>
            <a:lvl5pPr marL="4368853" indent="-711208" defTabSz="1828823">
              <a:buClr>
                <a:srgbClr val="685BC7"/>
              </a:buClr>
              <a:buSzPct val="100000"/>
              <a:defRPr sz="56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62" name="Slide Number"/>
          <p:cNvSpPr txBox="1"/>
          <p:nvPr>
            <p:ph type="sldNum" sz="quarter" idx="2"/>
          </p:nvPr>
        </p:nvSpPr>
        <p:spPr>
          <a:xfrm>
            <a:off x="22253716" y="12854307"/>
            <a:ext cx="453885" cy="447039"/>
          </a:xfrm>
          <a:prstGeom prst="rect">
            <a:avLst/>
          </a:prstGeom>
        </p:spPr>
        <p:txBody>
          <a:bodyPr lIns="45718" tIns="45718" rIns="45718" bIns="45718"/>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ubtitle and Content">
    <p:spTree>
      <p:nvGrpSpPr>
        <p:cNvPr id="1" name=""/>
        <p:cNvGrpSpPr/>
        <p:nvPr/>
      </p:nvGrpSpPr>
      <p:grpSpPr>
        <a:xfrm>
          <a:off x="0" y="0"/>
          <a:ext cx="0" cy="0"/>
          <a:chOff x="0" y="0"/>
          <a:chExt cx="0" cy="0"/>
        </a:xfrm>
      </p:grpSpPr>
      <p:sp>
        <p:nvSpPr>
          <p:cNvPr id="269" name="Rectangle"/>
          <p:cNvSpPr/>
          <p:nvPr/>
        </p:nvSpPr>
        <p:spPr>
          <a:xfrm>
            <a:off x="1" y="13442951"/>
            <a:ext cx="24384004" cy="268605"/>
          </a:xfrm>
          <a:prstGeom prst="rect">
            <a:avLst/>
          </a:prstGeom>
          <a:solidFill>
            <a:srgbClr val="330372"/>
          </a:solidFill>
          <a:ln w="12700">
            <a:miter lim="400000"/>
          </a:ln>
        </p:spPr>
        <p:txBody>
          <a:bodyPr lIns="91436" tIns="91436" rIns="91436" bIns="91436" anchor="ctr"/>
          <a:lstStyle/>
          <a:p>
            <a:pPr>
              <a:defRPr b="0" sz="6000"/>
            </a:pPr>
          </a:p>
        </p:txBody>
      </p:sp>
      <p:sp>
        <p:nvSpPr>
          <p:cNvPr id="270" name="Line"/>
          <p:cNvSpPr/>
          <p:nvPr/>
        </p:nvSpPr>
        <p:spPr>
          <a:xfrm>
            <a:off x="1676400" y="695730"/>
            <a:ext cx="17280001" cy="2"/>
          </a:xfrm>
          <a:prstGeom prst="line">
            <a:avLst/>
          </a:prstGeom>
          <a:ln w="22225">
            <a:solidFill>
              <a:srgbClr val="151F47">
                <a:alpha val="10000"/>
              </a:srgbClr>
            </a:solidFill>
            <a:miter lim="400000"/>
          </a:ln>
        </p:spPr>
        <p:txBody>
          <a:bodyPr lIns="45718" tIns="45718" rIns="45718" bIns="45718"/>
          <a:lstStyle/>
          <a:p>
            <a:pPr/>
          </a:p>
        </p:txBody>
      </p:sp>
      <p:pic>
        <p:nvPicPr>
          <p:cNvPr id="271" name="Picture 8" descr="Picture 8"/>
          <p:cNvPicPr>
            <a:picLocks noChangeAspect="1"/>
          </p:cNvPicPr>
          <p:nvPr/>
        </p:nvPicPr>
        <p:blipFill>
          <a:blip r:embed="rId2">
            <a:extLst/>
          </a:blip>
          <a:stretch>
            <a:fillRect/>
          </a:stretch>
        </p:blipFill>
        <p:spPr>
          <a:xfrm>
            <a:off x="19434384" y="238587"/>
            <a:ext cx="4704002" cy="1008001"/>
          </a:xfrm>
          <a:prstGeom prst="rect">
            <a:avLst/>
          </a:prstGeom>
          <a:ln w="12700">
            <a:miter lim="400000"/>
          </a:ln>
        </p:spPr>
      </p:pic>
      <p:sp>
        <p:nvSpPr>
          <p:cNvPr id="272" name="Title Text"/>
          <p:cNvSpPr txBox="1"/>
          <p:nvPr>
            <p:ph type="title"/>
          </p:nvPr>
        </p:nvSpPr>
        <p:spPr>
          <a:xfrm>
            <a:off x="787398" y="1465904"/>
            <a:ext cx="22860005" cy="861775"/>
          </a:xfrm>
          <a:prstGeom prst="rect">
            <a:avLst/>
          </a:prstGeom>
        </p:spPr>
        <p:txBody>
          <a:bodyPr lIns="45718" tIns="45718" rIns="45718" bIns="45718"/>
          <a:lstStyle>
            <a:lvl1pPr defTabSz="1828823">
              <a:defRPr b="1" sz="6400">
                <a:solidFill>
                  <a:srgbClr val="685BC7"/>
                </a:solidFill>
                <a:latin typeface="Arial"/>
                <a:ea typeface="Arial"/>
                <a:cs typeface="Arial"/>
                <a:sym typeface="Arial"/>
              </a:defRPr>
            </a:lvl1pPr>
          </a:lstStyle>
          <a:p>
            <a:pPr/>
            <a:r>
              <a:t>Title Text</a:t>
            </a:r>
          </a:p>
        </p:txBody>
      </p:sp>
      <p:sp>
        <p:nvSpPr>
          <p:cNvPr id="273" name="Body Level One…"/>
          <p:cNvSpPr txBox="1"/>
          <p:nvPr>
            <p:ph type="body" sz="quarter" idx="1"/>
          </p:nvPr>
        </p:nvSpPr>
        <p:spPr>
          <a:xfrm>
            <a:off x="809230" y="2532344"/>
            <a:ext cx="22863572" cy="738602"/>
          </a:xfrm>
          <a:prstGeom prst="rect">
            <a:avLst/>
          </a:prstGeom>
        </p:spPr>
        <p:txBody>
          <a:bodyPr lIns="0" tIns="0" rIns="0" bIns="0"/>
          <a:lstStyle>
            <a:lvl1pPr marL="0" indent="0" defTabSz="1828823">
              <a:buClrTx/>
              <a:buSzTx/>
              <a:buFontTx/>
              <a:buNone/>
              <a:defRPr sz="5300">
                <a:latin typeface="+mn-lt"/>
                <a:ea typeface="+mn-ea"/>
                <a:cs typeface="+mn-cs"/>
                <a:sym typeface="Calibri"/>
              </a:defRPr>
            </a:lvl1pPr>
            <a:lvl2pPr marL="1419241" indent="-504831" defTabSz="1828823">
              <a:buClrTx/>
              <a:buSzPct val="100000"/>
              <a:buFontTx/>
              <a:defRPr sz="5300">
                <a:latin typeface="+mn-lt"/>
                <a:ea typeface="+mn-ea"/>
                <a:cs typeface="+mn-cs"/>
                <a:sym typeface="Calibri"/>
              </a:defRPr>
            </a:lvl2pPr>
            <a:lvl3pPr marL="2434619" indent="-605796" defTabSz="1828823">
              <a:buClrTx/>
              <a:buSzPct val="100000"/>
              <a:buFontTx/>
              <a:defRPr sz="5300">
                <a:latin typeface="+mn-lt"/>
                <a:ea typeface="+mn-ea"/>
                <a:cs typeface="+mn-cs"/>
                <a:sym typeface="Calibri"/>
              </a:defRPr>
            </a:lvl3pPr>
            <a:lvl4pPr marL="3416341" indent="-673107" defTabSz="1828823">
              <a:buClrTx/>
              <a:buFontTx/>
              <a:defRPr sz="5300">
                <a:latin typeface="+mn-lt"/>
                <a:ea typeface="+mn-ea"/>
                <a:cs typeface="+mn-cs"/>
                <a:sym typeface="Calibri"/>
              </a:defRPr>
            </a:lvl4pPr>
            <a:lvl5pPr marL="4330753" indent="-673108" defTabSz="1828823">
              <a:buClrTx/>
              <a:buSzPct val="100000"/>
              <a:buFontTx/>
              <a:defRPr sz="53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74" name="Slide Number"/>
          <p:cNvSpPr txBox="1"/>
          <p:nvPr>
            <p:ph type="sldNum" sz="quarter" idx="2"/>
          </p:nvPr>
        </p:nvSpPr>
        <p:spPr>
          <a:xfrm>
            <a:off x="16937323" y="12443464"/>
            <a:ext cx="537878" cy="5384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lumns">
    <p:spTree>
      <p:nvGrpSpPr>
        <p:cNvPr id="1" name=""/>
        <p:cNvGrpSpPr/>
        <p:nvPr/>
      </p:nvGrpSpPr>
      <p:grpSpPr>
        <a:xfrm>
          <a:off x="0" y="0"/>
          <a:ext cx="0" cy="0"/>
          <a:chOff x="0" y="0"/>
          <a:chExt cx="0" cy="0"/>
        </a:xfrm>
      </p:grpSpPr>
      <p:sp>
        <p:nvSpPr>
          <p:cNvPr id="281" name="Rectangle"/>
          <p:cNvSpPr/>
          <p:nvPr/>
        </p:nvSpPr>
        <p:spPr>
          <a:xfrm>
            <a:off x="1" y="13442951"/>
            <a:ext cx="24384004" cy="268605"/>
          </a:xfrm>
          <a:prstGeom prst="rect">
            <a:avLst/>
          </a:prstGeom>
          <a:solidFill>
            <a:srgbClr val="330372"/>
          </a:solidFill>
          <a:ln w="12700">
            <a:miter lim="400000"/>
          </a:ln>
        </p:spPr>
        <p:txBody>
          <a:bodyPr lIns="91436" tIns="91436" rIns="91436" bIns="91436" anchor="ctr"/>
          <a:lstStyle/>
          <a:p>
            <a:pPr>
              <a:defRPr b="0" sz="6000"/>
            </a:pPr>
          </a:p>
        </p:txBody>
      </p:sp>
      <p:sp>
        <p:nvSpPr>
          <p:cNvPr id="282" name="Line"/>
          <p:cNvSpPr/>
          <p:nvPr/>
        </p:nvSpPr>
        <p:spPr>
          <a:xfrm>
            <a:off x="1676400" y="695730"/>
            <a:ext cx="17280001" cy="2"/>
          </a:xfrm>
          <a:prstGeom prst="line">
            <a:avLst/>
          </a:prstGeom>
          <a:ln w="22225">
            <a:solidFill>
              <a:srgbClr val="151F47">
                <a:alpha val="10000"/>
              </a:srgbClr>
            </a:solidFill>
            <a:miter lim="400000"/>
          </a:ln>
        </p:spPr>
        <p:txBody>
          <a:bodyPr lIns="45718" tIns="45718" rIns="45718" bIns="45718"/>
          <a:lstStyle/>
          <a:p>
            <a:pPr/>
          </a:p>
        </p:txBody>
      </p:sp>
      <p:pic>
        <p:nvPicPr>
          <p:cNvPr id="283" name="Picture 8" descr="Picture 8"/>
          <p:cNvPicPr>
            <a:picLocks noChangeAspect="1"/>
          </p:cNvPicPr>
          <p:nvPr/>
        </p:nvPicPr>
        <p:blipFill>
          <a:blip r:embed="rId2">
            <a:extLst/>
          </a:blip>
          <a:stretch>
            <a:fillRect/>
          </a:stretch>
        </p:blipFill>
        <p:spPr>
          <a:xfrm>
            <a:off x="19434384" y="238587"/>
            <a:ext cx="4704002" cy="1008001"/>
          </a:xfrm>
          <a:prstGeom prst="rect">
            <a:avLst/>
          </a:prstGeom>
          <a:ln w="12700">
            <a:miter lim="400000"/>
          </a:ln>
        </p:spPr>
      </p:pic>
      <p:sp>
        <p:nvSpPr>
          <p:cNvPr id="284" name="Title Text"/>
          <p:cNvSpPr txBox="1"/>
          <p:nvPr>
            <p:ph type="title"/>
          </p:nvPr>
        </p:nvSpPr>
        <p:spPr>
          <a:xfrm>
            <a:off x="787398" y="1465904"/>
            <a:ext cx="22860005" cy="861775"/>
          </a:xfrm>
          <a:prstGeom prst="rect">
            <a:avLst/>
          </a:prstGeom>
        </p:spPr>
        <p:txBody>
          <a:bodyPr lIns="45718" tIns="45718" rIns="45718" bIns="45718"/>
          <a:lstStyle>
            <a:lvl1pPr defTabSz="1828823">
              <a:defRPr b="1" sz="6400">
                <a:solidFill>
                  <a:srgbClr val="685BC7"/>
                </a:solidFill>
                <a:latin typeface="Arial"/>
                <a:ea typeface="Arial"/>
                <a:cs typeface="Arial"/>
                <a:sym typeface="Arial"/>
              </a:defRPr>
            </a:lvl1pPr>
          </a:lstStyle>
          <a:p>
            <a:pPr/>
            <a:r>
              <a:t>Title Text</a:t>
            </a:r>
          </a:p>
        </p:txBody>
      </p:sp>
      <p:sp>
        <p:nvSpPr>
          <p:cNvPr id="285" name="Body Level One…"/>
          <p:cNvSpPr txBox="1"/>
          <p:nvPr>
            <p:ph type="body" sz="quarter" idx="1"/>
          </p:nvPr>
        </p:nvSpPr>
        <p:spPr>
          <a:xfrm>
            <a:off x="809230" y="2532344"/>
            <a:ext cx="22863572" cy="738602"/>
          </a:xfrm>
          <a:prstGeom prst="rect">
            <a:avLst/>
          </a:prstGeom>
        </p:spPr>
        <p:txBody>
          <a:bodyPr lIns="0" tIns="0" rIns="0" bIns="0"/>
          <a:lstStyle>
            <a:lvl1pPr marL="0" indent="0" defTabSz="1828823">
              <a:buClrTx/>
              <a:buSzTx/>
              <a:buFontTx/>
              <a:buNone/>
              <a:defRPr sz="5300">
                <a:solidFill>
                  <a:srgbClr val="5F5F5F"/>
                </a:solidFill>
                <a:latin typeface="+mn-lt"/>
                <a:ea typeface="+mn-ea"/>
                <a:cs typeface="+mn-cs"/>
                <a:sym typeface="Calibri"/>
              </a:defRPr>
            </a:lvl1pPr>
            <a:lvl2pPr marL="1419241" indent="-504831" defTabSz="1828823">
              <a:buClrTx/>
              <a:buSzPct val="100000"/>
              <a:buFontTx/>
              <a:defRPr sz="5300">
                <a:solidFill>
                  <a:srgbClr val="5F5F5F"/>
                </a:solidFill>
                <a:latin typeface="+mn-lt"/>
                <a:ea typeface="+mn-ea"/>
                <a:cs typeface="+mn-cs"/>
                <a:sym typeface="Calibri"/>
              </a:defRPr>
            </a:lvl2pPr>
            <a:lvl3pPr marL="2434619" indent="-605796" defTabSz="1828823">
              <a:buClrTx/>
              <a:buSzPct val="100000"/>
              <a:buFontTx/>
              <a:defRPr sz="5300">
                <a:solidFill>
                  <a:srgbClr val="5F5F5F"/>
                </a:solidFill>
                <a:latin typeface="+mn-lt"/>
                <a:ea typeface="+mn-ea"/>
                <a:cs typeface="+mn-cs"/>
                <a:sym typeface="Calibri"/>
              </a:defRPr>
            </a:lvl3pPr>
            <a:lvl4pPr marL="3416341" indent="-673107" defTabSz="1828823">
              <a:buClrTx/>
              <a:buFontTx/>
              <a:defRPr sz="5300">
                <a:solidFill>
                  <a:srgbClr val="5F5F5F"/>
                </a:solidFill>
                <a:latin typeface="+mn-lt"/>
                <a:ea typeface="+mn-ea"/>
                <a:cs typeface="+mn-cs"/>
                <a:sym typeface="Calibri"/>
              </a:defRPr>
            </a:lvl4pPr>
            <a:lvl5pPr marL="4330753" indent="-673108" defTabSz="1828823">
              <a:buClrTx/>
              <a:buSzPct val="100000"/>
              <a:buFontTx/>
              <a:defRPr sz="5300">
                <a:solidFill>
                  <a:srgbClr val="5F5F5F"/>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86" name="Slide Number"/>
          <p:cNvSpPr txBox="1"/>
          <p:nvPr>
            <p:ph type="sldNum" sz="quarter" idx="2"/>
          </p:nvPr>
        </p:nvSpPr>
        <p:spPr>
          <a:xfrm>
            <a:off x="16937323" y="12443464"/>
            <a:ext cx="537878" cy="53847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293" name="Rectangle"/>
          <p:cNvSpPr/>
          <p:nvPr/>
        </p:nvSpPr>
        <p:spPr>
          <a:xfrm>
            <a:off x="1" y="13442951"/>
            <a:ext cx="24384004" cy="268605"/>
          </a:xfrm>
          <a:prstGeom prst="rect">
            <a:avLst/>
          </a:prstGeom>
          <a:solidFill>
            <a:srgbClr val="330372"/>
          </a:solidFill>
          <a:ln w="12700">
            <a:miter lim="400000"/>
          </a:ln>
        </p:spPr>
        <p:txBody>
          <a:bodyPr lIns="91436" tIns="91436" rIns="91436" bIns="91436" anchor="ctr"/>
          <a:lstStyle/>
          <a:p>
            <a:pPr>
              <a:defRPr b="0" sz="6000"/>
            </a:pPr>
          </a:p>
        </p:txBody>
      </p:sp>
      <p:sp>
        <p:nvSpPr>
          <p:cNvPr id="294" name="Line"/>
          <p:cNvSpPr/>
          <p:nvPr/>
        </p:nvSpPr>
        <p:spPr>
          <a:xfrm>
            <a:off x="1676400" y="695730"/>
            <a:ext cx="17280001" cy="2"/>
          </a:xfrm>
          <a:prstGeom prst="line">
            <a:avLst/>
          </a:prstGeom>
          <a:ln w="22225">
            <a:solidFill>
              <a:srgbClr val="151F47">
                <a:alpha val="10000"/>
              </a:srgbClr>
            </a:solidFill>
            <a:miter lim="400000"/>
          </a:ln>
        </p:spPr>
        <p:txBody>
          <a:bodyPr lIns="45718" tIns="45718" rIns="45718" bIns="45718"/>
          <a:lstStyle/>
          <a:p>
            <a:pPr/>
          </a:p>
        </p:txBody>
      </p:sp>
      <p:pic>
        <p:nvPicPr>
          <p:cNvPr id="295" name="Picture 8" descr="Picture 8"/>
          <p:cNvPicPr>
            <a:picLocks noChangeAspect="1"/>
          </p:cNvPicPr>
          <p:nvPr/>
        </p:nvPicPr>
        <p:blipFill>
          <a:blip r:embed="rId2">
            <a:extLst/>
          </a:blip>
          <a:stretch>
            <a:fillRect/>
          </a:stretch>
        </p:blipFill>
        <p:spPr>
          <a:xfrm>
            <a:off x="19434384" y="238587"/>
            <a:ext cx="4704002" cy="1008001"/>
          </a:xfrm>
          <a:prstGeom prst="rect">
            <a:avLst/>
          </a:prstGeom>
          <a:ln w="12700">
            <a:miter lim="400000"/>
          </a:ln>
        </p:spPr>
      </p:pic>
      <p:sp>
        <p:nvSpPr>
          <p:cNvPr id="296" name="Title Text"/>
          <p:cNvSpPr txBox="1"/>
          <p:nvPr>
            <p:ph type="title"/>
          </p:nvPr>
        </p:nvSpPr>
        <p:spPr>
          <a:xfrm>
            <a:off x="1676400" y="730251"/>
            <a:ext cx="21031200" cy="2651126"/>
          </a:xfrm>
          <a:prstGeom prst="rect">
            <a:avLst/>
          </a:prstGeom>
        </p:spPr>
        <p:txBody>
          <a:bodyPr lIns="45718" tIns="45718" rIns="45718" bIns="45718"/>
          <a:lstStyle>
            <a:lvl1pPr defTabSz="1828823">
              <a:defRPr b="1" sz="8500">
                <a:solidFill>
                  <a:srgbClr val="685BC7"/>
                </a:solidFill>
                <a:latin typeface="Arial"/>
                <a:ea typeface="Arial"/>
                <a:cs typeface="Arial"/>
                <a:sym typeface="Arial"/>
              </a:defRPr>
            </a:lvl1pPr>
          </a:lstStyle>
          <a:p>
            <a:pPr/>
            <a:r>
              <a:t>Title Text</a:t>
            </a:r>
          </a:p>
        </p:txBody>
      </p:sp>
      <p:sp>
        <p:nvSpPr>
          <p:cNvPr id="297" name="Slide Number"/>
          <p:cNvSpPr txBox="1"/>
          <p:nvPr>
            <p:ph type="sldNum" sz="quarter" idx="2"/>
          </p:nvPr>
        </p:nvSpPr>
        <p:spPr>
          <a:xfrm>
            <a:off x="22253716" y="12854307"/>
            <a:ext cx="453885" cy="447039"/>
          </a:xfrm>
          <a:prstGeom prst="rect">
            <a:avLst/>
          </a:prstGeom>
        </p:spPr>
        <p:txBody>
          <a:bodyPr lIns="45718" tIns="45718" rIns="45718" bIns="45718"/>
          <a:lstStyle>
            <a:lvl1pPr defTabSz="825500">
              <a:lnSpc>
                <a:spcPct val="90000"/>
              </a:lnSpc>
              <a:spcBef>
                <a:spcPts val="2400"/>
              </a:spcBef>
              <a:defRPr b="1" cap="all"/>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38"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1676400" y="3651250"/>
            <a:ext cx="10363200" cy="8702676"/>
          </a:xfrm>
          <a:prstGeom prst="rect">
            <a:avLst/>
          </a:prstGeom>
        </p:spPr>
        <p:txBody>
          <a:bodyPr/>
          <a:lstStyle>
            <a:lvl1pPr>
              <a:defRPr>
                <a:latin typeface="Roboto Light"/>
                <a:ea typeface="Roboto Light"/>
                <a:cs typeface="Roboto Light"/>
                <a:sym typeface="Roboto Light"/>
              </a:defRPr>
            </a:lvl1pPr>
            <a:lvl2pPr>
              <a:defRPr>
                <a:latin typeface="Roboto Light"/>
                <a:ea typeface="Roboto Light"/>
                <a:cs typeface="Roboto Light"/>
                <a:sym typeface="Roboto Light"/>
              </a:defRPr>
            </a:lvl2pPr>
            <a:lvl3pPr marL="1574800" indent="-660400">
              <a:defRPr>
                <a:latin typeface="Roboto Light"/>
                <a:ea typeface="Roboto Light"/>
                <a:cs typeface="Roboto Light"/>
                <a:sym typeface="Roboto Light"/>
              </a:defRPr>
            </a:lvl3pPr>
            <a:lvl4pPr marL="2286000" indent="-914400">
              <a:defRPr>
                <a:latin typeface="Roboto Light"/>
                <a:ea typeface="Roboto Light"/>
                <a:cs typeface="Roboto Light"/>
                <a:sym typeface="Roboto Light"/>
              </a:defRPr>
            </a:lvl4pPr>
            <a:lvl5pPr>
              <a:defRPr>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41" name="Rectangle"/>
          <p:cNvSpPr/>
          <p:nvPr/>
        </p:nvSpPr>
        <p:spPr>
          <a:xfrm>
            <a:off x="-23703" y="13159139"/>
            <a:ext cx="24431406" cy="562811"/>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49"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50" name="Body Level One…"/>
          <p:cNvSpPr txBox="1"/>
          <p:nvPr>
            <p:ph type="body" sz="quarter" idx="1"/>
          </p:nvPr>
        </p:nvSpPr>
        <p:spPr>
          <a:xfrm>
            <a:off x="1679574" y="3362326"/>
            <a:ext cx="10315580" cy="1647830"/>
          </a:xfrm>
          <a:prstGeom prst="rect">
            <a:avLst/>
          </a:prstGeom>
        </p:spPr>
        <p:txBody>
          <a:bodyPr anchor="b"/>
          <a:lstStyle>
            <a:lvl1pPr marL="0" indent="0">
              <a:buClrTx/>
              <a:buSzTx/>
              <a:buFontTx/>
              <a:buNone/>
              <a:defRPr b="1" sz="4800"/>
            </a:lvl1pPr>
            <a:lvl2pPr marL="0" indent="0">
              <a:buClrTx/>
              <a:buSzTx/>
              <a:buFontTx/>
              <a:buNone/>
              <a:defRPr b="1" sz="4800"/>
            </a:lvl2pPr>
            <a:lvl3pPr marL="0" indent="0">
              <a:buClrTx/>
              <a:buSzTx/>
              <a:buFontTx/>
              <a:buNone/>
              <a:defRPr b="1" sz="4800"/>
            </a:lvl3pPr>
            <a:lvl4pPr marL="0" indent="0">
              <a:buClrTx/>
              <a:buSzTx/>
              <a:buFontTx/>
              <a:buNone/>
              <a:defRPr b="1" sz="4800"/>
            </a:lvl4pPr>
            <a:lvl5pPr marL="0" indent="0">
              <a:buClrTx/>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1" name="Text Placeholder 4"/>
          <p:cNvSpPr/>
          <p:nvPr>
            <p:ph type="body" sz="quarter" idx="21"/>
          </p:nvPr>
        </p:nvSpPr>
        <p:spPr>
          <a:xfrm>
            <a:off x="12344400" y="3362326"/>
            <a:ext cx="10366376" cy="1647828"/>
          </a:xfrm>
          <a:prstGeom prst="rect">
            <a:avLst/>
          </a:prstGeom>
        </p:spPr>
        <p:txBody>
          <a:bodyPr anchor="b"/>
          <a:lstStyle/>
          <a:p>
            <a:pPr/>
          </a:p>
        </p:txBody>
      </p:sp>
      <p:sp>
        <p:nvSpPr>
          <p:cNvPr id="52" name="Title Text"/>
          <p:cNvSpPr txBox="1"/>
          <p:nvPr/>
        </p:nvSpPr>
        <p:spPr>
          <a:xfrm>
            <a:off x="1676400" y="730250"/>
            <a:ext cx="21031200" cy="265112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Title Text</a:t>
            </a:r>
          </a:p>
        </p:txBody>
      </p:sp>
      <p:sp>
        <p:nvSpPr>
          <p:cNvPr id="53"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61"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62" name="Rectangle"/>
          <p:cNvSpPr/>
          <p:nvPr/>
        </p:nvSpPr>
        <p:spPr>
          <a:xfrm>
            <a:off x="-23703" y="13511446"/>
            <a:ext cx="24431406" cy="203439"/>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71" name="Title Text"/>
          <p:cNvSpPr txBox="1"/>
          <p:nvPr>
            <p:ph type="title"/>
          </p:nvPr>
        </p:nvSpPr>
        <p:spPr>
          <a:prstGeom prst="rect">
            <a:avLst/>
          </a:prstGeom>
        </p:spPr>
        <p:txBody>
          <a:bodyPr/>
          <a:lstStyle/>
          <a:p>
            <a:pPr/>
            <a:r>
              <a:t>Title Text</a:t>
            </a:r>
          </a:p>
        </p:txBody>
      </p:sp>
      <p:sp>
        <p:nvSpPr>
          <p:cNvPr id="7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pic>
        <p:nvPicPr>
          <p:cNvPr id="80"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81" name="Rectangle"/>
          <p:cNvSpPr/>
          <p:nvPr/>
        </p:nvSpPr>
        <p:spPr>
          <a:xfrm>
            <a:off x="-23703" y="13511446"/>
            <a:ext cx="24431406" cy="203439"/>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marL="533398" indent="-533398"/>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91"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92"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100"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101" name="Title Text"/>
          <p:cNvSpPr txBox="1"/>
          <p:nvPr>
            <p:ph type="title"/>
          </p:nvPr>
        </p:nvSpPr>
        <p:spPr>
          <a:xfrm>
            <a:off x="1679574" y="914400"/>
            <a:ext cx="7864480" cy="3200400"/>
          </a:xfrm>
          <a:prstGeom prst="rect">
            <a:avLst/>
          </a:prstGeom>
        </p:spPr>
        <p:txBody>
          <a:bodyPr anchor="b"/>
          <a:lstStyle>
            <a:lvl1pPr>
              <a:defRPr sz="7000"/>
            </a:lvl1pPr>
          </a:lstStyle>
          <a:p>
            <a:pPr/>
            <a:r>
              <a:t>Title Text</a:t>
            </a:r>
          </a:p>
        </p:txBody>
      </p:sp>
      <p:sp>
        <p:nvSpPr>
          <p:cNvPr id="102" name="Body Level One…"/>
          <p:cNvSpPr txBox="1"/>
          <p:nvPr>
            <p:ph type="body" sz="half" idx="1"/>
          </p:nvPr>
        </p:nvSpPr>
        <p:spPr>
          <a:xfrm>
            <a:off x="10366374" y="1974850"/>
            <a:ext cx="12344405" cy="9747250"/>
          </a:xfrm>
          <a:prstGeom prst="rect">
            <a:avLst/>
          </a:prstGeom>
        </p:spPr>
        <p:txBody>
          <a:bodyPr/>
          <a:lstStyle>
            <a:lvl3pPr marL="1645920" indent="-731520"/>
            <a:lvl4pPr marL="2346960" indent="-975359"/>
            <a:lvl5pPr marL="2804160" indent="-975360"/>
          </a:lstStyle>
          <a:p>
            <a:pPr/>
            <a:r>
              <a:t>Body Level One</a:t>
            </a:r>
          </a:p>
          <a:p>
            <a:pPr lvl="1"/>
            <a:r>
              <a:t>Body Level Two</a:t>
            </a:r>
          </a:p>
          <a:p>
            <a:pPr lvl="2"/>
            <a:r>
              <a:t>Body Level Three</a:t>
            </a:r>
          </a:p>
          <a:p>
            <a:pPr lvl="3"/>
            <a:r>
              <a:t>Body Level Four</a:t>
            </a:r>
          </a:p>
          <a:p>
            <a:pPr lvl="4"/>
            <a:r>
              <a:t>Body Level Five</a:t>
            </a:r>
          </a:p>
        </p:txBody>
      </p:sp>
      <p:sp>
        <p:nvSpPr>
          <p:cNvPr id="103" name="Text Placeholder 3"/>
          <p:cNvSpPr/>
          <p:nvPr>
            <p:ph type="body" sz="quarter" idx="21"/>
          </p:nvPr>
        </p:nvSpPr>
        <p:spPr>
          <a:xfrm>
            <a:off x="1679574" y="4114800"/>
            <a:ext cx="7864476" cy="7623176"/>
          </a:xfrm>
          <a:prstGeom prst="rect">
            <a:avLst/>
          </a:prstGeom>
        </p:spPr>
        <p:txBody>
          <a:bodyPr/>
          <a:lstStyle/>
          <a:p>
            <a:pPr/>
          </a:p>
        </p:txBody>
      </p:sp>
      <p:sp>
        <p:nvSpPr>
          <p:cNvPr id="104" name="Rectangle"/>
          <p:cNvSpPr/>
          <p:nvPr/>
        </p:nvSpPr>
        <p:spPr>
          <a:xfrm>
            <a:off x="-23703" y="13153093"/>
            <a:ext cx="24431406" cy="568857"/>
          </a:xfrm>
          <a:prstGeom prst="rect">
            <a:avLst/>
          </a:prstGeom>
          <a:solidFill>
            <a:srgbClr val="685BC7">
              <a:alpha val="50000"/>
            </a:srgbClr>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2">
            <a:extLst/>
          </a:blip>
          <a:stretch>
            <a:fillRect/>
          </a:stretch>
        </p:blipFill>
        <p:spPr>
          <a:xfrm>
            <a:off x="19495008" y="0"/>
            <a:ext cx="4888998" cy="1524000"/>
          </a:xfrm>
          <a:prstGeom prst="rect">
            <a:avLst/>
          </a:prstGeom>
          <a:ln w="12700">
            <a:miter lim="400000"/>
          </a:ln>
        </p:spPr>
      </p:pic>
      <p:sp>
        <p:nvSpPr>
          <p:cNvPr id="3" name="Rectangle"/>
          <p:cNvSpPr/>
          <p:nvPr/>
        </p:nvSpPr>
        <p:spPr>
          <a:xfrm>
            <a:off x="-23703" y="13511446"/>
            <a:ext cx="24431406" cy="203439"/>
          </a:xfrm>
          <a:prstGeom prst="rect">
            <a:avLst/>
          </a:prstGeom>
          <a:solidFill>
            <a:srgbClr val="330072"/>
          </a:solidFill>
          <a:ln w="12700">
            <a:miter lim="400000"/>
          </a:ln>
        </p:spPr>
        <p:txBody>
          <a:bodyPr lIns="91436" tIns="91436" rIns="91436" bIns="91436" anchor="ct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 name="Title Text"/>
          <p:cNvSpPr txBox="1"/>
          <p:nvPr>
            <p:ph type="title"/>
          </p:nvPr>
        </p:nvSpPr>
        <p:spPr>
          <a:xfrm>
            <a:off x="1676400" y="730250"/>
            <a:ext cx="21031200" cy="265112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p>
            <a:pPr/>
            <a:r>
              <a:t>Title Text</a:t>
            </a:r>
          </a:p>
        </p:txBody>
      </p:sp>
      <p:sp>
        <p:nvSpPr>
          <p:cNvPr id="5" name="Body Level One…"/>
          <p:cNvSpPr txBox="1"/>
          <p:nvPr>
            <p:ph type="body" idx="1"/>
          </p:nvPr>
        </p:nvSpPr>
        <p:spPr>
          <a:xfrm>
            <a:off x="1676400" y="3651250"/>
            <a:ext cx="21031200" cy="870267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22169724" y="12808589"/>
            <a:ext cx="537878" cy="538473"/>
          </a:xfrm>
          <a:prstGeom prst="rect">
            <a:avLst/>
          </a:prstGeom>
          <a:ln w="12700">
            <a:miter lim="400000"/>
          </a:ln>
        </p:spPr>
        <p:txBody>
          <a:bodyPr wrap="none" lIns="91436" tIns="91436" rIns="91436" bIns="91436" anchor="ctr">
            <a:spAutoFit/>
          </a:bodyPr>
          <a:lstStyle>
            <a:lvl1pPr algn="r" defTabSz="1828800">
              <a:lnSpc>
                <a:spcPct val="100000"/>
              </a:lnSpc>
              <a:spcBef>
                <a:spcPts val="0"/>
              </a:spcBef>
              <a:defRPr b="0" cap="none" sz="2400">
                <a:solidFill>
                  <a:srgbClr val="888888"/>
                </a:solidFill>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1pPr>
      <a:lvl2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2pPr>
      <a:lvl3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3pPr>
      <a:lvl4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4pPr>
      <a:lvl5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5pPr>
      <a:lvl6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6pPr>
      <a:lvl7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7pPr>
      <a:lvl8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8pPr>
      <a:lvl9pPr marL="0" marR="0" indent="0" algn="l" defTabSz="1828800" rtl="0" latinLnBrk="0">
        <a:lnSpc>
          <a:spcPct val="90000"/>
        </a:lnSpc>
        <a:spcBef>
          <a:spcPts val="0"/>
        </a:spcBef>
        <a:spcAft>
          <a:spcPts val="0"/>
        </a:spcAft>
        <a:buClrTx/>
        <a:buSzTx/>
        <a:buFontTx/>
        <a:buNone/>
        <a:tabLst/>
        <a:defRPr b="0" baseline="0" cap="none" i="0" spc="0" strike="noStrike" sz="9000" u="none">
          <a:solidFill>
            <a:srgbClr val="330072"/>
          </a:solidFill>
          <a:uFillTx/>
          <a:latin typeface="Roboto Medium"/>
          <a:ea typeface="Roboto Medium"/>
          <a:cs typeface="Roboto Medium"/>
          <a:sym typeface="Roboto Medium"/>
        </a:defRPr>
      </a:lvl9pPr>
    </p:titleStyle>
    <p:bodyStyle>
      <a:lvl1pPr marL="533400" marR="0" indent="-533400" algn="l" defTabSz="1828800" rtl="0" latinLnBrk="0">
        <a:lnSpc>
          <a:spcPct val="90000"/>
        </a:lnSpc>
        <a:spcBef>
          <a:spcPts val="2000"/>
        </a:spcBef>
        <a:spcAft>
          <a:spcPts val="0"/>
        </a:spcAft>
        <a:buClr>
          <a:srgbClr val="330072"/>
        </a:buClr>
        <a:buSzPct val="120000"/>
        <a:buFont typeface="Arial"/>
        <a:buChar char="•"/>
        <a:tabLst/>
        <a:defRPr b="0" baseline="0" cap="none" i="0" spc="0" strike="noStrike" sz="6000" u="none">
          <a:solidFill>
            <a:srgbClr val="000000"/>
          </a:solidFill>
          <a:uFillTx/>
          <a:latin typeface="Roboto"/>
          <a:ea typeface="Roboto"/>
          <a:cs typeface="Roboto"/>
          <a:sym typeface="Roboto"/>
        </a:defRPr>
      </a:lvl1pPr>
      <a:lvl2pPr marL="990600" marR="0" indent="-533400" algn="l" defTabSz="1828800" rtl="0" latinLnBrk="0">
        <a:lnSpc>
          <a:spcPct val="90000"/>
        </a:lnSpc>
        <a:spcBef>
          <a:spcPts val="2000"/>
        </a:spcBef>
        <a:spcAft>
          <a:spcPts val="0"/>
        </a:spcAft>
        <a:buClr>
          <a:srgbClr val="330072"/>
        </a:buClr>
        <a:buSzPct val="120000"/>
        <a:buFont typeface="Arial"/>
        <a:buChar char="•"/>
        <a:tabLst/>
        <a:defRPr b="0" baseline="0" cap="none" i="0" spc="0" strike="noStrike" sz="6000" u="none">
          <a:solidFill>
            <a:srgbClr val="000000"/>
          </a:solidFill>
          <a:uFillTx/>
          <a:latin typeface="Roboto"/>
          <a:ea typeface="Roboto"/>
          <a:cs typeface="Roboto"/>
          <a:sym typeface="Roboto"/>
        </a:defRPr>
      </a:lvl2pPr>
      <a:lvl3pPr marL="1676400" marR="0" indent="-762000" algn="l" defTabSz="1828800" rtl="0" latinLnBrk="0">
        <a:lnSpc>
          <a:spcPct val="90000"/>
        </a:lnSpc>
        <a:spcBef>
          <a:spcPts val="2000"/>
        </a:spcBef>
        <a:spcAft>
          <a:spcPts val="0"/>
        </a:spcAft>
        <a:buClr>
          <a:srgbClr val="330072"/>
        </a:buClr>
        <a:buSzPct val="120000"/>
        <a:buFont typeface="Arial"/>
        <a:buChar char="•"/>
        <a:tabLst/>
        <a:defRPr b="0" baseline="0" cap="none" i="0" spc="0" strike="noStrike" sz="6000" u="none">
          <a:solidFill>
            <a:srgbClr val="000000"/>
          </a:solidFill>
          <a:uFillTx/>
          <a:latin typeface="Roboto"/>
          <a:ea typeface="Roboto"/>
          <a:cs typeface="Roboto"/>
          <a:sym typeface="Roboto"/>
        </a:defRPr>
      </a:lvl3pPr>
      <a:lvl4pPr marL="2218266" marR="0" indent="-846666" algn="l" defTabSz="1828800" rtl="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4pPr>
      <a:lvl5pPr marL="2743200" marR="0" indent="-914400" algn="l" defTabSz="1828800" rtl="0" latinLnBrk="0">
        <a:lnSpc>
          <a:spcPct val="90000"/>
        </a:lnSpc>
        <a:spcBef>
          <a:spcPts val="2000"/>
        </a:spcBef>
        <a:spcAft>
          <a:spcPts val="0"/>
        </a:spcAft>
        <a:buClr>
          <a:srgbClr val="330072"/>
        </a:buClr>
        <a:buSzPct val="90000"/>
        <a:buFont typeface="Arial"/>
        <a:buChar char="•"/>
        <a:tabLst/>
        <a:defRPr b="0" baseline="0" cap="none" i="0" spc="0" strike="noStrike" sz="6000" u="none">
          <a:solidFill>
            <a:srgbClr val="000000"/>
          </a:solidFill>
          <a:uFillTx/>
          <a:latin typeface="Roboto"/>
          <a:ea typeface="Roboto"/>
          <a:cs typeface="Roboto"/>
          <a:sym typeface="Roboto"/>
        </a:defRPr>
      </a:lvl5pPr>
      <a:lvl6pPr marL="3048000" marR="0" indent="-762000" algn="l" defTabSz="1828800" rtl="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6pPr>
      <a:lvl7pPr marL="3505200" marR="0" indent="-762000" algn="l" defTabSz="1828800" rtl="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7pPr>
      <a:lvl8pPr marL="3962400" marR="0" indent="-762000" algn="l" defTabSz="1828800" rtl="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8pPr>
      <a:lvl9pPr marL="4419600" marR="0" indent="-762000" algn="l" defTabSz="1828800" rtl="0" latinLnBrk="0">
        <a:lnSpc>
          <a:spcPct val="90000"/>
        </a:lnSpc>
        <a:spcBef>
          <a:spcPts val="2000"/>
        </a:spcBef>
        <a:spcAft>
          <a:spcPts val="0"/>
        </a:spcAft>
        <a:buClr>
          <a:srgbClr val="330072"/>
        </a:buClr>
        <a:buSzPct val="100000"/>
        <a:buFont typeface="Arial"/>
        <a:buChar char="•"/>
        <a:tabLst/>
        <a:defRPr b="0" baseline="0" cap="none" i="0" spc="0" strike="noStrike" sz="6000" u="none">
          <a:solidFill>
            <a:srgbClr val="000000"/>
          </a:solidFill>
          <a:uFillTx/>
          <a:latin typeface="Roboto"/>
          <a:ea typeface="Roboto"/>
          <a:cs typeface="Roboto"/>
          <a:sym typeface="Roboto"/>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1pPr>
      <a:lvl2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2pPr>
      <a:lvl3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3pPr>
      <a:lvl4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4pPr>
      <a:lvl5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5pPr>
      <a:lvl6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6pPr>
      <a:lvl7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7pPr>
      <a:lvl8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8pPr>
      <a:lvl9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opendev.org/starlingx" TargetMode="External"/><Relationship Id="rId3" Type="http://schemas.openxmlformats.org/officeDocument/2006/relationships/hyperlink" Target="http://mirror.starlingx.cengn.ca/mirror/starlingx/release/"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iki.openstack.org/wiki/Edge_Computing_Group/Edge_Reference_Architectures#Distributed_Control_Plane_Scenario"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opendev.org/starlingx" TargetMode="External"/><Relationship Id="rId3" Type="http://schemas.openxmlformats.org/officeDocument/2006/relationships/hyperlink" Target="http://lists.starlingx.io/cgi-bin/mailman/listinfo/starlingx-discuss"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bugs.launchpad.net/starlingx" TargetMode="External"/><Relationship Id="rId3" Type="http://schemas.openxmlformats.org/officeDocument/2006/relationships/hyperlink" Target="https://opendev.org/starlingx/specs" TargetMode="External"/><Relationship Id="rId4" Type="http://schemas.openxmlformats.org/officeDocument/2006/relationships/hyperlink" Target="https://storyboard.openstack.org/#!/project_group/86" TargetMode="External"/><Relationship Id="rId5" Type="http://schemas.openxmlformats.org/officeDocument/2006/relationships/hyperlink" Target="https://wiki.openstack.org/wiki/StarlingX" TargetMode="External"/></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openinfra.dev/join/individual/"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lists.starlingx.io" TargetMode="External"/><Relationship Id="rId4" Type="http://schemas.openxmlformats.org/officeDocument/2006/relationships/hyperlink" Target="mailto:info@starlingx.io" TargetMode="External"/><Relationship Id="rId5" Type="http://schemas.openxmlformats.org/officeDocument/2006/relationships/hyperlink" Target="https://wiki.openstack.org/wiki/Starlingx/Meetings"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tarlingX Project Overview"/>
          <p:cNvSpPr txBox="1"/>
          <p:nvPr>
            <p:ph type="title"/>
          </p:nvPr>
        </p:nvSpPr>
        <p:spPr>
          <a:xfrm>
            <a:off x="1272927" y="2379403"/>
            <a:ext cx="21838146" cy="4775205"/>
          </a:xfrm>
          <a:prstGeom prst="rect">
            <a:avLst/>
          </a:prstGeom>
        </p:spPr>
        <p:txBody>
          <a:bodyPr/>
          <a:lstStyle>
            <a:lvl1pPr>
              <a:defRPr>
                <a:latin typeface="Roboto"/>
                <a:ea typeface="Roboto"/>
                <a:cs typeface="Roboto"/>
                <a:sym typeface="Roboto"/>
              </a:defRPr>
            </a:lvl1pPr>
          </a:lstStyle>
          <a:p>
            <a:pPr/>
            <a:r>
              <a:t>StarlingX Project Overview</a:t>
            </a:r>
          </a:p>
        </p:txBody>
      </p:sp>
      <p:sp>
        <p:nvSpPr>
          <p:cNvPr id="307" name="Text"/>
          <p:cNvSpPr txBox="1"/>
          <p:nvPr>
            <p:ph type="body" sz="quarter" idx="1"/>
          </p:nvPr>
        </p:nvSpPr>
        <p:spPr>
          <a:xfrm>
            <a:off x="1264653" y="10176388"/>
            <a:ext cx="21834042" cy="546102"/>
          </a:xfrm>
          <a:prstGeom prst="rect">
            <a:avLst/>
          </a:prstGeom>
        </p:spPr>
        <p:txBody>
          <a:bodyPr/>
          <a:lstStyle/>
          <a:p>
            <a:pPr marL="0" indent="0" defTabSz="825500">
              <a:spcBef>
                <a:spcPts val="2400"/>
              </a:spcBef>
              <a:buSzTx/>
              <a:buNone/>
              <a:defRPr b="1" cap="all" sz="3000">
                <a:solidFill>
                  <a:srgbClr val="FFFFFF"/>
                </a:solidFill>
              </a:defRPr>
            </a:pPr>
          </a:p>
        </p:txBody>
      </p:sp>
      <p:sp>
        <p:nvSpPr>
          <p:cNvPr id="308" name="Learn, Try, Get Involv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marL="0" indent="0" defTabSz="1609344">
              <a:spcBef>
                <a:spcPts val="0"/>
              </a:spcBef>
              <a:buSzTx/>
              <a:buNone/>
              <a:defRPr sz="5200">
                <a:solidFill>
                  <a:srgbClr val="FFFFFF"/>
                </a:solidFill>
              </a:defRPr>
            </a:lvl1pPr>
          </a:lstStyle>
          <a:p>
            <a:pPr/>
            <a:r>
              <a:t>Learn, Try, Get Involved!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Title 1"/>
          <p:cNvSpPr txBox="1"/>
          <p:nvPr>
            <p:ph type="title"/>
          </p:nvPr>
        </p:nvSpPr>
        <p:spPr>
          <a:xfrm>
            <a:off x="1676400" y="730250"/>
            <a:ext cx="21031200" cy="2651126"/>
          </a:xfrm>
          <a:prstGeom prst="rect">
            <a:avLst/>
          </a:prstGeom>
        </p:spPr>
        <p:txBody>
          <a:bodyPr/>
          <a:lstStyle/>
          <a:p>
            <a:pPr/>
            <a:r>
              <a:t>StarlingX Evolution</a:t>
            </a:r>
          </a:p>
        </p:txBody>
      </p:sp>
      <p:sp>
        <p:nvSpPr>
          <p:cNvPr id="395" name="Content Placeholder 2"/>
          <p:cNvSpPr txBox="1"/>
          <p:nvPr>
            <p:ph type="body" sz="half" idx="1"/>
          </p:nvPr>
        </p:nvSpPr>
        <p:spPr>
          <a:xfrm>
            <a:off x="1676400" y="3651250"/>
            <a:ext cx="11588716" cy="8702676"/>
          </a:xfrm>
          <a:prstGeom prst="rect">
            <a:avLst/>
          </a:prstGeom>
        </p:spPr>
        <p:txBody>
          <a:bodyPr/>
          <a:lstStyle/>
          <a:p>
            <a:pPr marL="397305" indent="-397305" defTabSz="1430303">
              <a:spcBef>
                <a:spcPts val="1400"/>
              </a:spcBef>
              <a:defRPr sz="4700"/>
            </a:pPr>
            <a:r>
              <a:t>A hardened cloud-native platform integrating OpenStack and Kubernetes on dedicated physical servers</a:t>
            </a:r>
          </a:p>
          <a:p>
            <a:pPr marL="397305" indent="-397305" defTabSz="1430303">
              <a:spcBef>
                <a:spcPts val="1400"/>
              </a:spcBef>
              <a:defRPr sz="4700"/>
            </a:pPr>
            <a:r>
              <a:t>Containerized OpenStack services based on the latest release</a:t>
            </a:r>
          </a:p>
          <a:p>
            <a:pPr marL="397305" indent="-397305" defTabSz="1430303">
              <a:spcBef>
                <a:spcPts val="1400"/>
              </a:spcBef>
              <a:defRPr sz="4700"/>
            </a:pPr>
            <a:r>
              <a:t>Closely aligned with the current OpenStack code base</a:t>
            </a:r>
          </a:p>
          <a:p>
            <a:pPr lvl="1" marL="754881" indent="-397305" defTabSz="1430303">
              <a:spcBef>
                <a:spcPts val="1400"/>
              </a:spcBef>
              <a:buClr>
                <a:srgbClr val="330072">
                  <a:alpha val="50347"/>
                </a:srgbClr>
              </a:buClr>
              <a:defRPr sz="4700">
                <a:latin typeface="Roboto Light"/>
                <a:ea typeface="Roboto Light"/>
                <a:cs typeface="Roboto Light"/>
                <a:sym typeface="Roboto Light"/>
              </a:defRPr>
            </a:pPr>
            <a:r>
              <a:t>The StarlingX and OpenStack communities are working together on Edge related enhancements</a:t>
            </a:r>
          </a:p>
          <a:p>
            <a:pPr marL="397305" indent="-397305" defTabSz="1430303">
              <a:spcBef>
                <a:spcPts val="1400"/>
              </a:spcBef>
              <a:defRPr sz="4700"/>
            </a:pPr>
            <a:r>
              <a:t>Kubernetes-based edge sites for containerized workloads</a:t>
            </a:r>
          </a:p>
        </p:txBody>
      </p:sp>
      <p:grpSp>
        <p:nvGrpSpPr>
          <p:cNvPr id="413" name="Group"/>
          <p:cNvGrpSpPr/>
          <p:nvPr/>
        </p:nvGrpSpPr>
        <p:grpSpPr>
          <a:xfrm>
            <a:off x="14813914" y="5796868"/>
            <a:ext cx="9367603" cy="3452235"/>
            <a:chOff x="0" y="0"/>
            <a:chExt cx="9367602" cy="3452232"/>
          </a:xfrm>
        </p:grpSpPr>
        <p:grpSp>
          <p:nvGrpSpPr>
            <p:cNvPr id="398" name="Rounded Rectangle 7"/>
            <p:cNvGrpSpPr/>
            <p:nvPr/>
          </p:nvGrpSpPr>
          <p:grpSpPr>
            <a:xfrm>
              <a:off x="0" y="2633625"/>
              <a:ext cx="7028120" cy="818608"/>
              <a:chOff x="0" y="0"/>
              <a:chExt cx="7028119" cy="818607"/>
            </a:xfrm>
          </p:grpSpPr>
          <p:sp>
            <p:nvSpPr>
              <p:cNvPr id="396" name="Rounded Rectangle"/>
              <p:cNvSpPr/>
              <p:nvPr/>
            </p:nvSpPr>
            <p:spPr>
              <a:xfrm>
                <a:off x="0" y="0"/>
                <a:ext cx="7028120" cy="818608"/>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pPr>
              </a:p>
            </p:txBody>
          </p:sp>
          <p:sp>
            <p:nvSpPr>
              <p:cNvPr id="397" name="Physical Servers"/>
              <p:cNvSpPr/>
              <p:nvPr/>
            </p:nvSpPr>
            <p:spPr>
              <a:xfrm>
                <a:off x="39960" y="409303"/>
                <a:ext cx="69481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Physical Servers</a:t>
                </a:r>
              </a:p>
            </p:txBody>
          </p:sp>
        </p:grpSp>
        <p:grpSp>
          <p:nvGrpSpPr>
            <p:cNvPr id="401" name="Rounded Rectangle 8"/>
            <p:cNvGrpSpPr/>
            <p:nvPr/>
          </p:nvGrpSpPr>
          <p:grpSpPr>
            <a:xfrm>
              <a:off x="0" y="1815017"/>
              <a:ext cx="7028120" cy="818608"/>
              <a:chOff x="0" y="0"/>
              <a:chExt cx="7028119" cy="818607"/>
            </a:xfrm>
          </p:grpSpPr>
          <p:sp>
            <p:nvSpPr>
              <p:cNvPr id="399" name="Rounded Rectangle"/>
              <p:cNvSpPr/>
              <p:nvPr/>
            </p:nvSpPr>
            <p:spPr>
              <a:xfrm>
                <a:off x="0" y="0"/>
                <a:ext cx="7028120" cy="818608"/>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pPr>
              </a:p>
            </p:txBody>
          </p:sp>
          <p:sp>
            <p:nvSpPr>
              <p:cNvPr id="400" name="StarlingX Infrastructure (flock)"/>
              <p:cNvSpPr/>
              <p:nvPr/>
            </p:nvSpPr>
            <p:spPr>
              <a:xfrm>
                <a:off x="39960" y="409303"/>
                <a:ext cx="69481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StarlingX Infrastructure (flock) </a:t>
                </a:r>
              </a:p>
            </p:txBody>
          </p:sp>
        </p:grpSp>
        <p:grpSp>
          <p:nvGrpSpPr>
            <p:cNvPr id="404" name="Rounded Rectangle 9"/>
            <p:cNvGrpSpPr/>
            <p:nvPr/>
          </p:nvGrpSpPr>
          <p:grpSpPr>
            <a:xfrm>
              <a:off x="4120341" y="1"/>
              <a:ext cx="2903567" cy="975363"/>
              <a:chOff x="0" y="0"/>
              <a:chExt cx="2903565" cy="975362"/>
            </a:xfrm>
          </p:grpSpPr>
          <p:sp>
            <p:nvSpPr>
              <p:cNvPr id="402" name="Rounded Rectangle"/>
              <p:cNvSpPr/>
              <p:nvPr/>
            </p:nvSpPr>
            <p:spPr>
              <a:xfrm>
                <a:off x="0" y="0"/>
                <a:ext cx="2896528" cy="975363"/>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pPr>
              </a:p>
            </p:txBody>
          </p:sp>
          <p:sp>
            <p:nvSpPr>
              <p:cNvPr id="403" name="Containerized OpenStack"/>
              <p:cNvSpPr/>
              <p:nvPr/>
            </p:nvSpPr>
            <p:spPr>
              <a:xfrm>
                <a:off x="47612" y="487680"/>
                <a:ext cx="285595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OpenStack </a:t>
                </a:r>
              </a:p>
            </p:txBody>
          </p:sp>
        </p:grpSp>
        <p:grpSp>
          <p:nvGrpSpPr>
            <p:cNvPr id="407" name="Rounded Rectangle 10"/>
            <p:cNvGrpSpPr/>
            <p:nvPr/>
          </p:nvGrpSpPr>
          <p:grpSpPr>
            <a:xfrm>
              <a:off x="0" y="996413"/>
              <a:ext cx="7028120" cy="818609"/>
              <a:chOff x="0" y="0"/>
              <a:chExt cx="7028119" cy="818607"/>
            </a:xfrm>
          </p:grpSpPr>
          <p:sp>
            <p:nvSpPr>
              <p:cNvPr id="405" name="Rounded Rectangle"/>
              <p:cNvSpPr/>
              <p:nvPr/>
            </p:nvSpPr>
            <p:spPr>
              <a:xfrm>
                <a:off x="0" y="0"/>
                <a:ext cx="7028120" cy="818608"/>
              </a:xfrm>
              <a:prstGeom prst="roundRect">
                <a:avLst>
                  <a:gd name="adj" fmla="val 16667"/>
                </a:avLst>
              </a:prstGeom>
              <a:solidFill>
                <a:srgbClr val="330072">
                  <a:alpha val="75141"/>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pPr>
              </a:p>
            </p:txBody>
          </p:sp>
          <p:sp>
            <p:nvSpPr>
              <p:cNvPr id="406" name="Kubernetes + OpenStack"/>
              <p:cNvSpPr/>
              <p:nvPr/>
            </p:nvSpPr>
            <p:spPr>
              <a:xfrm>
                <a:off x="39960" y="409303"/>
                <a:ext cx="69481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Kubernetes + OpenStack</a:t>
                </a:r>
              </a:p>
            </p:txBody>
          </p:sp>
        </p:grpSp>
        <p:sp>
          <p:nvSpPr>
            <p:cNvPr id="408" name="Left Brace 11"/>
            <p:cNvSpPr/>
            <p:nvPr/>
          </p:nvSpPr>
          <p:spPr>
            <a:xfrm rot="10800000">
              <a:off x="7256505" y="1013829"/>
              <a:ext cx="290314" cy="1637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130"/>
                    <a:pt x="10800" y="18316"/>
                  </a:cubicBezTo>
                  <a:lnTo>
                    <a:pt x="10800" y="13834"/>
                  </a:lnTo>
                  <a:cubicBezTo>
                    <a:pt x="10800" y="12020"/>
                    <a:pt x="5965" y="10550"/>
                    <a:pt x="0" y="10550"/>
                  </a:cubicBezTo>
                  <a:cubicBezTo>
                    <a:pt x="5965" y="10550"/>
                    <a:pt x="10800" y="9079"/>
                    <a:pt x="10800" y="7265"/>
                  </a:cubicBezTo>
                  <a:lnTo>
                    <a:pt x="10800" y="3284"/>
                  </a:lnTo>
                  <a:cubicBezTo>
                    <a:pt x="10800" y="1471"/>
                    <a:pt x="15635" y="0"/>
                    <a:pt x="21600" y="0"/>
                  </a:cubicBezTo>
                </a:path>
              </a:pathLst>
            </a:custGeom>
            <a:noFill/>
            <a:ln w="12700" cap="flat">
              <a:solidFill>
                <a:srgbClr val="685BE6"/>
              </a:solidFill>
              <a:prstDash val="solid"/>
              <a:round/>
            </a:ln>
            <a:effectLst/>
          </p:spPr>
          <p:txBody>
            <a:bodyPr wrap="square" lIns="91436" tIns="91436" rIns="91436" bIns="91436" numCol="1" anchor="ctr">
              <a:noAutofit/>
            </a:bodyPr>
            <a:lstStyle/>
            <a:p>
              <a:pPr algn="ctr" defTabSz="1828823">
                <a:lnSpc>
                  <a:spcPct val="100000"/>
                </a:lnSpc>
                <a:spcBef>
                  <a:spcPts val="0"/>
                </a:spcBef>
                <a:defRPr b="0" cap="none" sz="4800">
                  <a:solidFill>
                    <a:srgbClr val="000000"/>
                  </a:solidFill>
                </a:defRPr>
              </a:pPr>
            </a:p>
          </p:txBody>
        </p:sp>
        <p:sp>
          <p:nvSpPr>
            <p:cNvPr id="409" name="TextBox 12"/>
            <p:cNvSpPr/>
            <p:nvPr/>
          </p:nvSpPr>
          <p:spPr>
            <a:xfrm>
              <a:off x="7401660" y="1304105"/>
              <a:ext cx="196594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121920" tIns="121920" rIns="121920" bIns="121920" numCol="1" anchor="t">
              <a:spAutoFit/>
            </a:bodyPr>
            <a:lstStyle/>
            <a:p>
              <a:pPr defTabSz="1828823">
                <a:lnSpc>
                  <a:spcPct val="100000"/>
                </a:lnSpc>
                <a:spcBef>
                  <a:spcPts val="1600"/>
                </a:spcBef>
                <a:defRPr b="0" cap="none" sz="2800">
                  <a:solidFill>
                    <a:srgbClr val="000000"/>
                  </a:solidFill>
                </a:defRPr>
              </a:pPr>
              <a:r>
                <a:t>Container</a:t>
              </a:r>
              <a:br/>
              <a:r>
                <a:t>platform</a:t>
              </a:r>
            </a:p>
          </p:txBody>
        </p:sp>
        <p:grpSp>
          <p:nvGrpSpPr>
            <p:cNvPr id="412" name="Rounded Rectangle 16"/>
            <p:cNvGrpSpPr/>
            <p:nvPr/>
          </p:nvGrpSpPr>
          <p:grpSpPr>
            <a:xfrm>
              <a:off x="0" y="0"/>
              <a:ext cx="4142512" cy="975363"/>
              <a:chOff x="0" y="0"/>
              <a:chExt cx="4142511" cy="975362"/>
            </a:xfrm>
          </p:grpSpPr>
          <p:sp>
            <p:nvSpPr>
              <p:cNvPr id="410" name="Rounded Rectangle"/>
              <p:cNvSpPr/>
              <p:nvPr/>
            </p:nvSpPr>
            <p:spPr>
              <a:xfrm>
                <a:off x="0" y="0"/>
                <a:ext cx="4142512" cy="975363"/>
              </a:xfrm>
              <a:prstGeom prst="roundRect">
                <a:avLst>
                  <a:gd name="adj" fmla="val 16667"/>
                </a:avLst>
              </a:prstGeom>
              <a:solidFill>
                <a:srgbClr val="330072">
                  <a:alpha val="74818"/>
                </a:srgbClr>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72">
                  <a:lnSpc>
                    <a:spcPct val="100000"/>
                  </a:lnSpc>
                  <a:spcBef>
                    <a:spcPts val="1600"/>
                  </a:spcBef>
                </a:pPr>
              </a:p>
            </p:txBody>
          </p:sp>
          <p:sp>
            <p:nvSpPr>
              <p:cNvPr id="411" name="Containerized Application Workloads"/>
              <p:cNvSpPr/>
              <p:nvPr/>
            </p:nvSpPr>
            <p:spPr>
              <a:xfrm>
                <a:off x="11457" y="487680"/>
                <a:ext cx="408344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2438372">
                  <a:lnSpc>
                    <a:spcPct val="100000"/>
                  </a:lnSpc>
                  <a:spcBef>
                    <a:spcPts val="1600"/>
                  </a:spcBef>
                  <a:defRPr b="0" cap="none">
                    <a:latin typeface="Roboto Medium"/>
                    <a:ea typeface="Roboto Medium"/>
                    <a:cs typeface="Roboto Medium"/>
                    <a:sym typeface="Roboto Medium"/>
                  </a:defRPr>
                </a:lvl1pPr>
              </a:lstStyle>
              <a:p>
                <a:pPr/>
                <a:r>
                  <a:t>Containerized Application Workloads</a:t>
                </a:r>
              </a:p>
            </p:txBody>
          </p:sp>
        </p:gr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5" name="StarlingX_Diagram_Distributed_Edge_Cloud_Native_7.jpg" descr="StarlingX_Diagram_Distributed_Edge_Cloud_Native_7.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Title 1"/>
          <p:cNvSpPr txBox="1"/>
          <p:nvPr>
            <p:ph type="title"/>
          </p:nvPr>
        </p:nvSpPr>
        <p:spPr>
          <a:xfrm>
            <a:off x="1676400" y="730250"/>
            <a:ext cx="21031200" cy="2651126"/>
          </a:xfrm>
          <a:prstGeom prst="rect">
            <a:avLst/>
          </a:prstGeom>
        </p:spPr>
        <p:txBody>
          <a:bodyPr/>
          <a:lstStyle/>
          <a:p>
            <a:pPr/>
            <a:r>
              <a:t>StarlingX – Deployment Models </a:t>
            </a:r>
          </a:p>
        </p:txBody>
      </p:sp>
      <p:sp>
        <p:nvSpPr>
          <p:cNvPr id="418" name="Content Placeholder 2"/>
          <p:cNvSpPr txBox="1"/>
          <p:nvPr>
            <p:ph type="body" idx="1"/>
          </p:nvPr>
        </p:nvSpPr>
        <p:spPr>
          <a:xfrm>
            <a:off x="1676399" y="3651250"/>
            <a:ext cx="21558496" cy="8702676"/>
          </a:xfrm>
          <a:prstGeom prst="rect">
            <a:avLst/>
          </a:prstGeom>
        </p:spPr>
        <p:txBody>
          <a:bodyPr/>
          <a:lstStyle/>
          <a:p>
            <a:pPr marL="457206" indent="-457206">
              <a:lnSpc>
                <a:spcPct val="72000"/>
              </a:lnSpc>
              <a:defRPr sz="4700"/>
            </a:pPr>
            <a:r>
              <a:t>Scalable deployment models from 1-100 servers addressing the wide range of edge use cases </a:t>
            </a:r>
          </a:p>
          <a:p>
            <a:pPr marL="457206" indent="-457206">
              <a:lnSpc>
                <a:spcPct val="72000"/>
              </a:lnSpc>
              <a:defRPr sz="4700"/>
            </a:pPr>
            <a:r>
              <a:t>Focus on minimizing the infrastructure footprint</a:t>
            </a:r>
          </a:p>
          <a:p>
            <a:pPr lvl="1" marL="1371615" indent="-457206">
              <a:lnSpc>
                <a:spcPct val="72000"/>
              </a:lnSpc>
              <a:spcBef>
                <a:spcPts val="1000"/>
              </a:spcBef>
              <a:buClr>
                <a:srgbClr val="330072">
                  <a:alpha val="50000"/>
                </a:srgbClr>
              </a:buClr>
              <a:defRPr sz="4700">
                <a:latin typeface="Roboto Light"/>
                <a:ea typeface="Roboto Light"/>
                <a:cs typeface="Roboto Light"/>
                <a:sym typeface="Roboto Light"/>
              </a:defRPr>
            </a:pPr>
            <a:r>
              <a:t>One &amp; two server solution overhead </a:t>
            </a:r>
            <a:endParaRPr sz="4000"/>
          </a:p>
          <a:p>
            <a:pPr lvl="2" marL="1424006" indent="-509594">
              <a:lnSpc>
                <a:spcPct val="72000"/>
              </a:lnSpc>
              <a:spcBef>
                <a:spcPts val="1000"/>
              </a:spcBef>
              <a:buClr>
                <a:srgbClr val="330072">
                  <a:alpha val="24957"/>
                </a:srgbClr>
              </a:buClr>
              <a:defRPr sz="4700">
                <a:latin typeface="Roboto Light"/>
                <a:ea typeface="Roboto Light"/>
                <a:cs typeface="Roboto Light"/>
                <a:sym typeface="Roboto Light"/>
              </a:defRPr>
            </a:pPr>
            <a:r>
              <a:t>2 cores/server </a:t>
            </a:r>
            <a:endParaRPr sz="3400"/>
          </a:p>
          <a:p>
            <a:pPr lvl="1" marL="1371615" indent="-457206">
              <a:lnSpc>
                <a:spcPct val="72000"/>
              </a:lnSpc>
              <a:spcBef>
                <a:spcPts val="1000"/>
              </a:spcBef>
              <a:buClr>
                <a:srgbClr val="330072">
                  <a:alpha val="50000"/>
                </a:srgbClr>
              </a:buClr>
              <a:defRPr sz="4700">
                <a:latin typeface="Roboto Light"/>
                <a:ea typeface="Roboto Light"/>
                <a:cs typeface="Roboto Light"/>
                <a:sym typeface="Roboto Light"/>
              </a:defRPr>
            </a:pPr>
            <a:r>
              <a:t>Frame level solution</a:t>
            </a:r>
            <a:endParaRPr sz="4000"/>
          </a:p>
          <a:p>
            <a:pPr lvl="2" marL="1382728" indent="-468318">
              <a:lnSpc>
                <a:spcPct val="72000"/>
              </a:lnSpc>
              <a:spcBef>
                <a:spcPts val="1000"/>
              </a:spcBef>
              <a:buClr>
                <a:srgbClr val="330072">
                  <a:alpha val="24957"/>
                </a:srgbClr>
              </a:buClr>
              <a:defRPr sz="4700">
                <a:latin typeface="Roboto Light"/>
                <a:ea typeface="Roboto Light"/>
                <a:cs typeface="Roboto Light"/>
                <a:sym typeface="Roboto Light"/>
              </a:defRPr>
            </a:pPr>
            <a:r>
              <a:t>2 server master implementation</a:t>
            </a:r>
            <a:endParaRPr sz="3400"/>
          </a:p>
          <a:p>
            <a:pPr lvl="2" marL="1382728" indent="-468318">
              <a:lnSpc>
                <a:spcPct val="72000"/>
              </a:lnSpc>
              <a:spcBef>
                <a:spcPts val="1000"/>
              </a:spcBef>
              <a:buClr>
                <a:srgbClr val="330072">
                  <a:alpha val="24957"/>
                </a:srgbClr>
              </a:buClr>
              <a:defRPr sz="4700">
                <a:latin typeface="Roboto Light"/>
                <a:ea typeface="Roboto Light"/>
                <a:cs typeface="Roboto Light"/>
                <a:sym typeface="Roboto Light"/>
              </a:defRPr>
            </a:pPr>
            <a:r>
              <a:t>1 core overhead/worker node</a:t>
            </a:r>
            <a:endParaRPr sz="3400"/>
          </a:p>
          <a:p>
            <a:pPr marL="457206" indent="-457206">
              <a:lnSpc>
                <a:spcPct val="72000"/>
              </a:lnSpc>
              <a:defRPr sz="4700"/>
            </a:pPr>
            <a:r>
              <a:t>Storage</a:t>
            </a:r>
          </a:p>
          <a:p>
            <a:pPr lvl="1" marL="1371615" indent="-457206">
              <a:lnSpc>
                <a:spcPct val="72000"/>
              </a:lnSpc>
              <a:spcBef>
                <a:spcPts val="1000"/>
              </a:spcBef>
              <a:buClr>
                <a:srgbClr val="330072">
                  <a:alpha val="50000"/>
                </a:srgbClr>
              </a:buClr>
              <a:defRPr sz="4400">
                <a:latin typeface="Roboto Light"/>
                <a:ea typeface="Roboto Light"/>
                <a:cs typeface="Roboto Light"/>
                <a:sym typeface="Roboto Light"/>
              </a:defRPr>
            </a:pPr>
            <a:r>
              <a:t>Integrated CEPH for one &amp; two node solutions </a:t>
            </a:r>
            <a:endParaRPr sz="4000"/>
          </a:p>
          <a:p>
            <a:pPr lvl="1" marL="1371615" indent="-457206">
              <a:lnSpc>
                <a:spcPct val="72000"/>
              </a:lnSpc>
              <a:spcBef>
                <a:spcPts val="1000"/>
              </a:spcBef>
              <a:buClr>
                <a:srgbClr val="330072">
                  <a:alpha val="50000"/>
                </a:srgbClr>
              </a:buClr>
              <a:defRPr sz="4400">
                <a:latin typeface="Roboto Light"/>
                <a:ea typeface="Roboto Light"/>
                <a:cs typeface="Roboto Light"/>
                <a:sym typeface="Roboto Light"/>
              </a:defRPr>
            </a:pPr>
            <a:r>
              <a:t>Co-located CEPH on master nodes for small frame level deployments </a:t>
            </a:r>
            <a:endParaRPr sz="4000"/>
          </a:p>
          <a:p>
            <a:pPr lvl="1" marL="1371615" indent="-457206">
              <a:lnSpc>
                <a:spcPct val="72000"/>
              </a:lnSpc>
              <a:spcBef>
                <a:spcPts val="1000"/>
              </a:spcBef>
              <a:buClr>
                <a:srgbClr val="330072">
                  <a:alpha val="50000"/>
                </a:srgbClr>
              </a:buClr>
              <a:defRPr sz="4400">
                <a:latin typeface="Roboto Light"/>
                <a:ea typeface="Roboto Light"/>
                <a:cs typeface="Roboto Light"/>
                <a:sym typeface="Roboto Light"/>
              </a:defRPr>
            </a:pPr>
            <a:r>
              <a:t>Dedicated CEPH storage nodes for larger configurations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Title 1"/>
          <p:cNvSpPr txBox="1"/>
          <p:nvPr>
            <p:ph type="title"/>
          </p:nvPr>
        </p:nvSpPr>
        <p:spPr>
          <a:xfrm>
            <a:off x="0" y="3419476"/>
            <a:ext cx="24384000" cy="5705476"/>
          </a:xfrm>
          <a:prstGeom prst="rect">
            <a:avLst/>
          </a:prstGeom>
          <a:solidFill>
            <a:srgbClr val="685BC7">
              <a:alpha val="50425"/>
            </a:srgbClr>
          </a:solidFill>
        </p:spPr>
        <p:txBody>
          <a:bodyPr lIns="91436" tIns="91436" rIns="91436" bIns="91436"/>
          <a:lstStyle/>
          <a:p>
            <a:pPr>
              <a:lnSpc>
                <a:spcPct val="120000"/>
              </a:lnSpc>
            </a:pPr>
            <a:r>
              <a:t>Infrastructure Management</a:t>
            </a:r>
          </a:p>
          <a:p>
            <a:pPr>
              <a:lnSpc>
                <a:spcPct val="120000"/>
              </a:lnSpc>
            </a:pPr>
            <a:r>
              <a:t>“The Flock”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Title 1"/>
          <p:cNvSpPr txBox="1"/>
          <p:nvPr>
            <p:ph type="title"/>
          </p:nvPr>
        </p:nvSpPr>
        <p:spPr>
          <a:xfrm>
            <a:off x="1676400" y="730250"/>
            <a:ext cx="21031200" cy="2651126"/>
          </a:xfrm>
          <a:prstGeom prst="rect">
            <a:avLst/>
          </a:prstGeom>
        </p:spPr>
        <p:txBody>
          <a:bodyPr/>
          <a:lstStyle/>
          <a:p>
            <a:pPr/>
            <a:r>
              <a:t>Configuration Management</a:t>
            </a:r>
          </a:p>
        </p:txBody>
      </p:sp>
      <p:sp>
        <p:nvSpPr>
          <p:cNvPr id="423" name="Content Placeholder 2"/>
          <p:cNvSpPr txBox="1"/>
          <p:nvPr>
            <p:ph type="body" sz="half" idx="1"/>
          </p:nvPr>
        </p:nvSpPr>
        <p:spPr>
          <a:xfrm>
            <a:off x="1676400" y="3651250"/>
            <a:ext cx="8853493" cy="8702676"/>
          </a:xfrm>
          <a:prstGeom prst="rect">
            <a:avLst/>
          </a:prstGeom>
        </p:spPr>
        <p:txBody>
          <a:bodyPr/>
          <a:lstStyle/>
          <a:p>
            <a:pPr marL="271574" indent="-271574" defTabSz="977675">
              <a:spcBef>
                <a:spcPts val="900"/>
              </a:spcBef>
              <a:defRPr sz="3200"/>
            </a:pPr>
            <a:r>
              <a:t>Manages installation</a:t>
            </a:r>
          </a:p>
          <a:p>
            <a:pPr lvl="1" marL="515993" indent="-271574" defTabSz="977675">
              <a:spcBef>
                <a:spcPts val="900"/>
              </a:spcBef>
              <a:buClr>
                <a:srgbClr val="330072">
                  <a:alpha val="50000"/>
                </a:srgbClr>
              </a:buClr>
              <a:defRPr sz="3200">
                <a:latin typeface="Roboto Light"/>
                <a:ea typeface="Roboto Light"/>
                <a:cs typeface="Roboto Light"/>
                <a:sym typeface="Roboto Light"/>
              </a:defRPr>
            </a:pPr>
            <a:r>
              <a:t>Auto-discover new nodes</a:t>
            </a:r>
          </a:p>
          <a:p>
            <a:pPr lvl="1" marL="515993" indent="-271574" defTabSz="977675">
              <a:spcBef>
                <a:spcPts val="900"/>
              </a:spcBef>
              <a:buClr>
                <a:srgbClr val="330072">
                  <a:alpha val="50000"/>
                </a:srgbClr>
              </a:buClr>
              <a:defRPr sz="3200">
                <a:latin typeface="Roboto Light"/>
                <a:ea typeface="Roboto Light"/>
                <a:cs typeface="Roboto Light"/>
                <a:sym typeface="Roboto Light"/>
              </a:defRPr>
            </a:pPr>
            <a:r>
              <a:t>Manage installation parameters (i.e. console, root disks)</a:t>
            </a:r>
          </a:p>
          <a:p>
            <a:pPr lvl="1" marL="515993" indent="-271574" defTabSz="977675">
              <a:spcBef>
                <a:spcPts val="900"/>
              </a:spcBef>
              <a:buClr>
                <a:srgbClr val="330072">
                  <a:alpha val="50000"/>
                </a:srgbClr>
              </a:buClr>
              <a:defRPr sz="3200">
                <a:latin typeface="Roboto Light"/>
                <a:ea typeface="Roboto Light"/>
                <a:cs typeface="Roboto Light"/>
                <a:sym typeface="Roboto Light"/>
              </a:defRPr>
            </a:pPr>
            <a:r>
              <a:t>Bulk provisioning of nodes through XML file</a:t>
            </a:r>
          </a:p>
          <a:p>
            <a:pPr marL="271574" indent="-271574" defTabSz="977675">
              <a:spcBef>
                <a:spcPts val="900"/>
              </a:spcBef>
              <a:defRPr sz="3200"/>
            </a:pPr>
            <a:r>
              <a:t>Nodal Configuration</a:t>
            </a:r>
          </a:p>
          <a:p>
            <a:pPr lvl="1" marL="515993" indent="-271574" defTabSz="977675">
              <a:spcBef>
                <a:spcPts val="900"/>
              </a:spcBef>
              <a:buClr>
                <a:srgbClr val="330072">
                  <a:alpha val="50347"/>
                </a:srgbClr>
              </a:buClr>
              <a:defRPr sz="3200">
                <a:latin typeface="Roboto Light"/>
                <a:ea typeface="Roboto Light"/>
                <a:cs typeface="Roboto Light"/>
                <a:sym typeface="Roboto Light"/>
              </a:defRPr>
            </a:pPr>
            <a:r>
              <a:t>Node role, role profiles</a:t>
            </a:r>
          </a:p>
          <a:p>
            <a:pPr lvl="1" marL="515993" indent="-271574" defTabSz="977675">
              <a:spcBef>
                <a:spcPts val="900"/>
              </a:spcBef>
              <a:buClr>
                <a:srgbClr val="330072">
                  <a:alpha val="50347"/>
                </a:srgbClr>
              </a:buClr>
              <a:defRPr sz="3200">
                <a:latin typeface="Roboto Light"/>
                <a:ea typeface="Roboto Light"/>
                <a:cs typeface="Roboto Light"/>
                <a:sym typeface="Roboto Light"/>
              </a:defRPr>
            </a:pPr>
            <a:r>
              <a:t>Core, memory (including huge page) assignments</a:t>
            </a:r>
          </a:p>
          <a:p>
            <a:pPr lvl="1" marL="515993" indent="-271574" defTabSz="977675">
              <a:spcBef>
                <a:spcPts val="900"/>
              </a:spcBef>
              <a:buClr>
                <a:srgbClr val="330072">
                  <a:alpha val="50347"/>
                </a:srgbClr>
              </a:buClr>
              <a:defRPr sz="3200">
                <a:latin typeface="Roboto Light"/>
                <a:ea typeface="Roboto Light"/>
                <a:cs typeface="Roboto Light"/>
                <a:sym typeface="Roboto Light"/>
              </a:defRPr>
            </a:pPr>
            <a:r>
              <a:t>Network Interfaces and storage assignments</a:t>
            </a:r>
          </a:p>
          <a:p>
            <a:pPr marL="271574" indent="-271574" defTabSz="977675">
              <a:spcBef>
                <a:spcPts val="900"/>
              </a:spcBef>
              <a:defRPr sz="3200"/>
            </a:pPr>
            <a:r>
              <a:t>Inventory Discovery</a:t>
            </a:r>
          </a:p>
          <a:p>
            <a:pPr lvl="1" marL="515993" indent="-271574" defTabSz="977675">
              <a:spcBef>
                <a:spcPts val="900"/>
              </a:spcBef>
              <a:buClr>
                <a:srgbClr val="330072">
                  <a:alpha val="50000"/>
                </a:srgbClr>
              </a:buClr>
              <a:defRPr sz="3200">
                <a:latin typeface="Roboto Light"/>
                <a:ea typeface="Roboto Light"/>
                <a:cs typeface="Roboto Light"/>
                <a:sym typeface="Roboto Light"/>
              </a:defRPr>
            </a:pPr>
            <a:r>
              <a:t>CPU/cores, SMT, processors, memory, huge pages</a:t>
            </a:r>
          </a:p>
          <a:p>
            <a:pPr lvl="1" marL="515993" indent="-271574" defTabSz="977675">
              <a:spcBef>
                <a:spcPts val="900"/>
              </a:spcBef>
              <a:buClr>
                <a:srgbClr val="330072">
                  <a:alpha val="50000"/>
                </a:srgbClr>
              </a:buClr>
              <a:defRPr sz="3200">
                <a:latin typeface="Roboto Light"/>
                <a:ea typeface="Roboto Light"/>
                <a:cs typeface="Roboto Light"/>
                <a:sym typeface="Roboto Light"/>
              </a:defRPr>
            </a:pPr>
            <a:r>
              <a:t>Storage, ports</a:t>
            </a:r>
          </a:p>
          <a:p>
            <a:pPr lvl="1" marL="515993" indent="-271574" defTabSz="977675">
              <a:spcBef>
                <a:spcPts val="900"/>
              </a:spcBef>
              <a:buClr>
                <a:srgbClr val="330072">
                  <a:alpha val="50000"/>
                </a:srgbClr>
              </a:buClr>
              <a:defRPr sz="3200">
                <a:latin typeface="Roboto Light"/>
                <a:ea typeface="Roboto Light"/>
                <a:cs typeface="Roboto Light"/>
                <a:sym typeface="Roboto Light"/>
              </a:defRPr>
            </a:pPr>
            <a:r>
              <a:t>GPUs, storage, Crypto/compression H/W</a:t>
            </a:r>
          </a:p>
        </p:txBody>
      </p:sp>
      <p:grpSp>
        <p:nvGrpSpPr>
          <p:cNvPr id="426" name="Group"/>
          <p:cNvGrpSpPr/>
          <p:nvPr/>
        </p:nvGrpSpPr>
        <p:grpSpPr>
          <a:xfrm>
            <a:off x="12554698" y="12056960"/>
            <a:ext cx="9660453" cy="855336"/>
            <a:chOff x="0" y="0"/>
            <a:chExt cx="9660451" cy="855335"/>
          </a:xfrm>
        </p:grpSpPr>
        <p:sp>
          <p:nvSpPr>
            <p:cNvPr id="424" name="Rectangle"/>
            <p:cNvSpPr/>
            <p:nvPr/>
          </p:nvSpPr>
          <p:spPr>
            <a:xfrm>
              <a:off x="2" y="0"/>
              <a:ext cx="9660451" cy="855336"/>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425" name="System Configuration and Setup"/>
            <p:cNvSpPr txBox="1"/>
            <p:nvPr/>
          </p:nvSpPr>
          <p:spPr>
            <a:xfrm>
              <a:off x="0" y="144457"/>
              <a:ext cx="9660451" cy="56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a:latin typeface="Roboto"/>
                  <a:ea typeface="Roboto"/>
                  <a:cs typeface="Roboto"/>
                  <a:sym typeface="Roboto"/>
                </a:defRPr>
              </a:lvl1pPr>
            </a:lstStyle>
            <a:p>
              <a:pPr/>
              <a:r>
                <a:t>System Configuration and Setup</a:t>
              </a:r>
            </a:p>
          </p:txBody>
        </p:sp>
      </p:grpSp>
      <p:grpSp>
        <p:nvGrpSpPr>
          <p:cNvPr id="509" name="Group"/>
          <p:cNvGrpSpPr/>
          <p:nvPr/>
        </p:nvGrpSpPr>
        <p:grpSpPr>
          <a:xfrm>
            <a:off x="10551356" y="3904051"/>
            <a:ext cx="13739223" cy="8026300"/>
            <a:chOff x="0" y="0"/>
            <a:chExt cx="13739221" cy="8026298"/>
          </a:xfrm>
        </p:grpSpPr>
        <p:grpSp>
          <p:nvGrpSpPr>
            <p:cNvPr id="431" name="Group"/>
            <p:cNvGrpSpPr/>
            <p:nvPr/>
          </p:nvGrpSpPr>
          <p:grpSpPr>
            <a:xfrm>
              <a:off x="114057" y="3465815"/>
              <a:ext cx="1828801" cy="1076559"/>
              <a:chOff x="0" y="0"/>
              <a:chExt cx="1828800" cy="1076558"/>
            </a:xfrm>
          </p:grpSpPr>
          <p:sp>
            <p:nvSpPr>
              <p:cNvPr id="427" name="Shape"/>
              <p:cNvSpPr/>
              <p:nvPr/>
            </p:nvSpPr>
            <p:spPr>
              <a:xfrm>
                <a:off x="-1" y="-1"/>
                <a:ext cx="1828802" cy="107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685BC7">
                  <a:alpha val="75128"/>
                </a:srgbClr>
              </a:solidFill>
              <a:ln w="12700" cap="flat">
                <a:noFill/>
                <a:miter lim="400000"/>
              </a:ln>
              <a:effectLst/>
            </p:spPr>
            <p:txBody>
              <a:bodyPr wrap="square" lIns="91436" tIns="91436" rIns="91436" bIns="91436" numCol="1" anchor="ctr">
                <a:noAutofit/>
              </a:bodyPr>
              <a:lstStyle/>
              <a:p>
                <a:pPr algn="ctr" defTabSz="1828800">
                  <a:lnSpc>
                    <a:spcPct val="100000"/>
                  </a:lnSpc>
                  <a:spcBef>
                    <a:spcPts val="0"/>
                  </a:spcBef>
                  <a:defRPr b="0" cap="none" sz="3600">
                    <a:solidFill>
                      <a:srgbClr val="000000"/>
                    </a:solidFill>
                    <a:latin typeface="Roboto"/>
                    <a:ea typeface="Roboto"/>
                    <a:cs typeface="Roboto"/>
                    <a:sym typeface="Roboto"/>
                  </a:defRPr>
                </a:pPr>
              </a:p>
            </p:txBody>
          </p:sp>
          <p:sp>
            <p:nvSpPr>
              <p:cNvPr id="428" name="Oval"/>
              <p:cNvSpPr/>
              <p:nvPr/>
            </p:nvSpPr>
            <p:spPr>
              <a:xfrm>
                <a:off x="-1" y="-1"/>
                <a:ext cx="1828801" cy="269143"/>
              </a:xfrm>
              <a:prstGeom prst="ellipse">
                <a:avLst/>
              </a:prstGeom>
              <a:solidFill>
                <a:srgbClr val="FFFFFF">
                  <a:alpha val="40000"/>
                </a:srgbClr>
              </a:solidFill>
              <a:ln w="12700" cap="flat">
                <a:noFill/>
                <a:miter lim="400000"/>
              </a:ln>
              <a:effectLst/>
            </p:spPr>
            <p:txBody>
              <a:bodyPr wrap="square" lIns="91436" tIns="91436" rIns="91436" bIns="91436" numCol="1" anchor="ctr">
                <a:noAutofit/>
              </a:bodyPr>
              <a:lstStyle/>
              <a:p>
                <a:pPr algn="ctr" defTabSz="1828800">
                  <a:lnSpc>
                    <a:spcPct val="100000"/>
                  </a:lnSpc>
                  <a:spcBef>
                    <a:spcPts val="0"/>
                  </a:spcBef>
                  <a:defRPr b="0" cap="none" sz="3600">
                    <a:solidFill>
                      <a:srgbClr val="000000"/>
                    </a:solidFill>
                    <a:latin typeface="Roboto"/>
                    <a:ea typeface="Roboto"/>
                    <a:cs typeface="Roboto"/>
                    <a:sym typeface="Roboto"/>
                  </a:defRPr>
                </a:pPr>
              </a:p>
            </p:txBody>
          </p:sp>
          <p:sp>
            <p:nvSpPr>
              <p:cNvPr id="429" name="Line"/>
              <p:cNvSpPr/>
              <p:nvPr/>
            </p:nvSpPr>
            <p:spPr>
              <a:xfrm>
                <a:off x="-1" y="-1"/>
                <a:ext cx="1828802" cy="1076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6" tIns="91436" rIns="91436" bIns="91436" numCol="1" anchor="ctr">
                <a:noAutofit/>
              </a:bodyPr>
              <a:lstStyle/>
              <a:p>
                <a:pPr algn="ctr" defTabSz="1828800">
                  <a:lnSpc>
                    <a:spcPct val="100000"/>
                  </a:lnSpc>
                  <a:spcBef>
                    <a:spcPts val="0"/>
                  </a:spcBef>
                  <a:defRPr b="0" cap="none" sz="3600">
                    <a:solidFill>
                      <a:srgbClr val="000000"/>
                    </a:solidFill>
                    <a:latin typeface="Roboto"/>
                    <a:ea typeface="Roboto"/>
                    <a:cs typeface="Roboto"/>
                    <a:sym typeface="Roboto"/>
                  </a:defRPr>
                </a:pPr>
              </a:p>
            </p:txBody>
          </p:sp>
          <p:sp>
            <p:nvSpPr>
              <p:cNvPr id="430" name="SQL DB"/>
              <p:cNvSpPr txBox="1"/>
              <p:nvPr/>
            </p:nvSpPr>
            <p:spPr>
              <a:xfrm>
                <a:off x="-1" y="329975"/>
                <a:ext cx="1828801" cy="5511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a:defRPr sz="2500">
                    <a:latin typeface="Roboto"/>
                    <a:ea typeface="Roboto"/>
                    <a:cs typeface="Roboto"/>
                    <a:sym typeface="Roboto"/>
                  </a:defRPr>
                </a:lvl1pPr>
              </a:lstStyle>
              <a:p>
                <a:pPr/>
                <a:r>
                  <a:t>SQL DB</a:t>
                </a:r>
              </a:p>
            </p:txBody>
          </p:sp>
        </p:grpSp>
        <p:sp>
          <p:nvSpPr>
            <p:cNvPr id="432" name="Elbow Connector 45"/>
            <p:cNvSpPr/>
            <p:nvPr/>
          </p:nvSpPr>
          <p:spPr>
            <a:xfrm>
              <a:off x="1027429" y="2800350"/>
              <a:ext cx="1215391" cy="651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noFill/>
            <a:ln w="38100" cap="flat">
              <a:solidFill>
                <a:srgbClr val="330072"/>
              </a:solidFill>
              <a:prstDash val="solid"/>
              <a:miter lim="800000"/>
              <a:headEnd type="triangle" w="med" len="med"/>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grpSp>
          <p:nvGrpSpPr>
            <p:cNvPr id="442" name="Group"/>
            <p:cNvGrpSpPr/>
            <p:nvPr/>
          </p:nvGrpSpPr>
          <p:grpSpPr>
            <a:xfrm>
              <a:off x="8663571" y="2038204"/>
              <a:ext cx="4889508" cy="2298225"/>
              <a:chOff x="0" y="0"/>
              <a:chExt cx="4889507" cy="2298224"/>
            </a:xfrm>
          </p:grpSpPr>
          <p:grpSp>
            <p:nvGrpSpPr>
              <p:cNvPr id="435" name="Group"/>
              <p:cNvGrpSpPr/>
              <p:nvPr/>
            </p:nvGrpSpPr>
            <p:grpSpPr>
              <a:xfrm>
                <a:off x="0" y="1150144"/>
                <a:ext cx="2477222" cy="1148081"/>
                <a:chOff x="0" y="0"/>
                <a:chExt cx="2477221" cy="1148080"/>
              </a:xfrm>
            </p:grpSpPr>
            <p:sp>
              <p:nvSpPr>
                <p:cNvPr id="433" name="Rectangle"/>
                <p:cNvSpPr/>
                <p:nvPr/>
              </p:nvSpPr>
              <p:spPr>
                <a:xfrm>
                  <a:off x="-1" y="-1"/>
                  <a:ext cx="2477223"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4" name="Rectangle"/>
                <p:cNvSpPr/>
                <p:nvPr/>
              </p:nvSpPr>
              <p:spPr>
                <a:xfrm>
                  <a:off x="-1" y="-1"/>
                  <a:ext cx="2477223"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grpSp>
            <p:nvGrpSpPr>
              <p:cNvPr id="438" name="Group"/>
              <p:cNvGrpSpPr/>
              <p:nvPr/>
            </p:nvGrpSpPr>
            <p:grpSpPr>
              <a:xfrm>
                <a:off x="2451364" y="1150144"/>
                <a:ext cx="2438144" cy="1148080"/>
                <a:chOff x="0" y="0"/>
                <a:chExt cx="2438143" cy="1148079"/>
              </a:xfrm>
            </p:grpSpPr>
            <p:sp>
              <p:nvSpPr>
                <p:cNvPr id="436" name="Rectangle"/>
                <p:cNvSpPr/>
                <p:nvPr/>
              </p:nvSpPr>
              <p:spPr>
                <a:xfrm>
                  <a:off x="0" y="0"/>
                  <a:ext cx="2438144" cy="1148080"/>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37" name="Rectangle"/>
                <p:cNvSpPr/>
                <p:nvPr/>
              </p:nvSpPr>
              <p:spPr>
                <a:xfrm>
                  <a:off x="0" y="0"/>
                  <a:ext cx="2438144" cy="1148080"/>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grpSp>
            <p:nvGrpSpPr>
              <p:cNvPr id="441" name="Group"/>
              <p:cNvGrpSpPr/>
              <p:nvPr/>
            </p:nvGrpSpPr>
            <p:grpSpPr>
              <a:xfrm>
                <a:off x="459" y="0"/>
                <a:ext cx="4889000" cy="1148081"/>
                <a:chOff x="0" y="0"/>
                <a:chExt cx="4888999" cy="1148080"/>
              </a:xfrm>
            </p:grpSpPr>
            <p:sp>
              <p:nvSpPr>
                <p:cNvPr id="439" name="Rectangle"/>
                <p:cNvSpPr/>
                <p:nvPr/>
              </p:nvSpPr>
              <p:spPr>
                <a:xfrm>
                  <a:off x="-1" y="-1"/>
                  <a:ext cx="4889001"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0" name="Rectangle"/>
                <p:cNvSpPr/>
                <p:nvPr/>
              </p:nvSpPr>
              <p:spPr>
                <a:xfrm>
                  <a:off x="-1" y="-1"/>
                  <a:ext cx="4889001"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grpSp>
        <p:grpSp>
          <p:nvGrpSpPr>
            <p:cNvPr id="446" name="Group"/>
            <p:cNvGrpSpPr/>
            <p:nvPr/>
          </p:nvGrpSpPr>
          <p:grpSpPr>
            <a:xfrm>
              <a:off x="10955745" y="3374183"/>
              <a:ext cx="2451234" cy="1148080"/>
              <a:chOff x="0" y="0"/>
              <a:chExt cx="2451232" cy="1148079"/>
            </a:xfrm>
          </p:grpSpPr>
          <p:sp>
            <p:nvSpPr>
              <p:cNvPr id="443" name="Rectangle"/>
              <p:cNvSpPr/>
              <p:nvPr/>
            </p:nvSpPr>
            <p:spPr>
              <a:xfrm>
                <a:off x="13090" y="-1"/>
                <a:ext cx="2438143"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4" name="Rectangle"/>
              <p:cNvSpPr/>
              <p:nvPr/>
            </p:nvSpPr>
            <p:spPr>
              <a:xfrm>
                <a:off x="13090" y="-1"/>
                <a:ext cx="2438143"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45" name="Rectangle 19"/>
              <p:cNvSpPr txBox="1"/>
              <p:nvPr/>
            </p:nvSpPr>
            <p:spPr>
              <a:xfrm>
                <a:off x="-1" y="114299"/>
                <a:ext cx="2438142"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nvGrpSpPr>
            <p:cNvPr id="461" name="Group"/>
            <p:cNvGrpSpPr/>
            <p:nvPr/>
          </p:nvGrpSpPr>
          <p:grpSpPr>
            <a:xfrm>
              <a:off x="8504241" y="3374183"/>
              <a:ext cx="2503684" cy="3586107"/>
              <a:chOff x="0" y="0"/>
              <a:chExt cx="2503683" cy="3586106"/>
            </a:xfrm>
          </p:grpSpPr>
          <p:grpSp>
            <p:nvGrpSpPr>
              <p:cNvPr id="454" name="Group"/>
              <p:cNvGrpSpPr/>
              <p:nvPr/>
            </p:nvGrpSpPr>
            <p:grpSpPr>
              <a:xfrm>
                <a:off x="432089" y="1905739"/>
                <a:ext cx="1639506" cy="1680368"/>
                <a:chOff x="0" y="0"/>
                <a:chExt cx="1639504" cy="1680366"/>
              </a:xfrm>
            </p:grpSpPr>
            <p:grpSp>
              <p:nvGrpSpPr>
                <p:cNvPr id="449" name="Group"/>
                <p:cNvGrpSpPr/>
                <p:nvPr/>
              </p:nvGrpSpPr>
              <p:grpSpPr>
                <a:xfrm>
                  <a:off x="178725" y="0"/>
                  <a:ext cx="1460781" cy="1505398"/>
                  <a:chOff x="0" y="0"/>
                  <a:chExt cx="1460779" cy="1505397"/>
                </a:xfrm>
              </p:grpSpPr>
              <p:sp>
                <p:nvSpPr>
                  <p:cNvPr id="447" name="Shape"/>
                  <p:cNvSpPr/>
                  <p:nvPr/>
                </p:nvSpPr>
                <p:spPr>
                  <a:xfrm>
                    <a:off x="0" y="0"/>
                    <a:ext cx="1460780" cy="15053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sp>
                <p:nvSpPr>
                  <p:cNvPr id="448" name="Line"/>
                  <p:cNvSpPr/>
                  <p:nvPr/>
                </p:nvSpPr>
                <p:spPr>
                  <a:xfrm>
                    <a:off x="1519" y="0"/>
                    <a:ext cx="1459198" cy="15053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grpSp>
            <p:grpSp>
              <p:nvGrpSpPr>
                <p:cNvPr id="453" name="Group"/>
                <p:cNvGrpSpPr/>
                <p:nvPr/>
              </p:nvGrpSpPr>
              <p:grpSpPr>
                <a:xfrm>
                  <a:off x="0" y="174969"/>
                  <a:ext cx="1460780" cy="1505398"/>
                  <a:chOff x="0" y="0"/>
                  <a:chExt cx="1460779" cy="1505397"/>
                </a:xfrm>
              </p:grpSpPr>
              <p:sp>
                <p:nvSpPr>
                  <p:cNvPr id="450" name="Shape"/>
                  <p:cNvSpPr/>
                  <p:nvPr/>
                </p:nvSpPr>
                <p:spPr>
                  <a:xfrm>
                    <a:off x="0" y="0"/>
                    <a:ext cx="1460780" cy="15053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sp>
                <p:nvSpPr>
                  <p:cNvPr id="451" name="Line"/>
                  <p:cNvSpPr/>
                  <p:nvPr/>
                </p:nvSpPr>
                <p:spPr>
                  <a:xfrm>
                    <a:off x="1519" y="0"/>
                    <a:ext cx="1459198" cy="15053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sp>
                <p:nvSpPr>
                  <p:cNvPr id="452" name="Puppet Manifests"/>
                  <p:cNvSpPr txBox="1"/>
                  <p:nvPr/>
                </p:nvSpPr>
                <p:spPr>
                  <a:xfrm>
                    <a:off x="1584" y="407894"/>
                    <a:ext cx="1457609" cy="6896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defRPr sz="1800">
                        <a:latin typeface="Roboto"/>
                        <a:ea typeface="Roboto"/>
                        <a:cs typeface="Roboto"/>
                        <a:sym typeface="Roboto"/>
                      </a:defRPr>
                    </a:lvl1pPr>
                  </a:lstStyle>
                  <a:p>
                    <a:pPr/>
                    <a:r>
                      <a:t>Puppet Manifests</a:t>
                    </a:r>
                  </a:p>
                </p:txBody>
              </p:sp>
            </p:grpSp>
          </p:grpSp>
          <p:grpSp>
            <p:nvGrpSpPr>
              <p:cNvPr id="459" name="Group"/>
              <p:cNvGrpSpPr/>
              <p:nvPr/>
            </p:nvGrpSpPr>
            <p:grpSpPr>
              <a:xfrm>
                <a:off x="0" y="0"/>
                <a:ext cx="2503684" cy="1148080"/>
                <a:chOff x="0" y="0"/>
                <a:chExt cx="2503683" cy="1148079"/>
              </a:xfrm>
            </p:grpSpPr>
            <p:grpSp>
              <p:nvGrpSpPr>
                <p:cNvPr id="457" name="Group"/>
                <p:cNvGrpSpPr/>
                <p:nvPr/>
              </p:nvGrpSpPr>
              <p:grpSpPr>
                <a:xfrm>
                  <a:off x="13230" y="-1"/>
                  <a:ext cx="2477224" cy="1148081"/>
                  <a:chOff x="0" y="0"/>
                  <a:chExt cx="2477223" cy="1148079"/>
                </a:xfrm>
              </p:grpSpPr>
              <p:sp>
                <p:nvSpPr>
                  <p:cNvPr id="455" name="Rectangle"/>
                  <p:cNvSpPr/>
                  <p:nvPr/>
                </p:nvSpPr>
                <p:spPr>
                  <a:xfrm>
                    <a:off x="-1" y="-1"/>
                    <a:ext cx="2477224"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56" name="Rectangle"/>
                  <p:cNvSpPr/>
                  <p:nvPr/>
                </p:nvSpPr>
                <p:spPr>
                  <a:xfrm>
                    <a:off x="-1" y="-1"/>
                    <a:ext cx="2477224"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58" name="Rectangle 19"/>
                <p:cNvSpPr txBox="1"/>
                <p:nvPr/>
              </p:nvSpPr>
              <p:spPr>
                <a:xfrm>
                  <a:off x="0" y="114299"/>
                  <a:ext cx="2503684"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sp>
            <p:nvSpPr>
              <p:cNvPr id="460" name="Straight Arrow Connector 66"/>
              <p:cNvSpPr/>
              <p:nvPr/>
            </p:nvSpPr>
            <p:spPr>
              <a:xfrm flipH="1" flipV="1">
                <a:off x="1251840" y="1160859"/>
                <a:ext cx="2" cy="732182"/>
              </a:xfrm>
              <a:prstGeom prst="line">
                <a:avLst/>
              </a:prstGeom>
              <a:noFill/>
              <a:ln w="38100" cap="flat">
                <a:solidFill>
                  <a:srgbClr val="330072"/>
                </a:solidFill>
                <a:prstDash val="solid"/>
                <a:miter lim="800000"/>
                <a:tailEnd type="triangle" w="med" len="med"/>
              </a:ln>
              <a:effectLst/>
            </p:spPr>
            <p:txBody>
              <a:bodyPr wrap="square" lIns="45718" tIns="45718" rIns="45718" bIns="45718" numCol="1" anchor="t">
                <a:noAutofit/>
              </a:bodyPr>
              <a:lstStyle/>
              <a:p>
                <a:pPr/>
              </a:p>
            </p:txBody>
          </p:sp>
        </p:grpSp>
        <p:grpSp>
          <p:nvGrpSpPr>
            <p:cNvPr id="471" name="Group"/>
            <p:cNvGrpSpPr/>
            <p:nvPr/>
          </p:nvGrpSpPr>
          <p:grpSpPr>
            <a:xfrm>
              <a:off x="2242007" y="3379256"/>
              <a:ext cx="4902738" cy="1148081"/>
              <a:chOff x="0" y="0"/>
              <a:chExt cx="4902737" cy="1148080"/>
            </a:xfrm>
          </p:grpSpPr>
          <p:grpSp>
            <p:nvGrpSpPr>
              <p:cNvPr id="466" name="Group"/>
              <p:cNvGrpSpPr/>
              <p:nvPr/>
            </p:nvGrpSpPr>
            <p:grpSpPr>
              <a:xfrm>
                <a:off x="0" y="-1"/>
                <a:ext cx="2503683" cy="1148082"/>
                <a:chOff x="0" y="0"/>
                <a:chExt cx="2503682" cy="1148080"/>
              </a:xfrm>
            </p:grpSpPr>
            <p:grpSp>
              <p:nvGrpSpPr>
                <p:cNvPr id="464" name="Group"/>
                <p:cNvGrpSpPr/>
                <p:nvPr/>
              </p:nvGrpSpPr>
              <p:grpSpPr>
                <a:xfrm>
                  <a:off x="13231" y="-1"/>
                  <a:ext cx="2477222" cy="1148081"/>
                  <a:chOff x="0" y="0"/>
                  <a:chExt cx="2477221" cy="1148080"/>
                </a:xfrm>
              </p:grpSpPr>
              <p:sp>
                <p:nvSpPr>
                  <p:cNvPr id="462" name="Rectangle"/>
                  <p:cNvSpPr/>
                  <p:nvPr/>
                </p:nvSpPr>
                <p:spPr>
                  <a:xfrm>
                    <a:off x="-1" y="-1"/>
                    <a:ext cx="2477223"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3" name="Rectangle"/>
                  <p:cNvSpPr/>
                  <p:nvPr/>
                </p:nvSpPr>
                <p:spPr>
                  <a:xfrm>
                    <a:off x="-1" y="-1"/>
                    <a:ext cx="2477223"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65" name="Rectangle 19"/>
                <p:cNvSpPr txBox="1"/>
                <p:nvPr/>
              </p:nvSpPr>
              <p:spPr>
                <a:xfrm>
                  <a:off x="-1" y="114299"/>
                  <a:ext cx="2503684"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Puppet Resources</a:t>
                  </a:r>
                </a:p>
              </p:txBody>
            </p:sp>
          </p:grpSp>
          <p:grpSp>
            <p:nvGrpSpPr>
              <p:cNvPr id="470" name="Group"/>
              <p:cNvGrpSpPr/>
              <p:nvPr/>
            </p:nvGrpSpPr>
            <p:grpSpPr>
              <a:xfrm>
                <a:off x="2451502" y="0"/>
                <a:ext cx="2451236" cy="1148080"/>
                <a:chOff x="0" y="0"/>
                <a:chExt cx="2451235" cy="1148079"/>
              </a:xfrm>
            </p:grpSpPr>
            <p:sp>
              <p:nvSpPr>
                <p:cNvPr id="467" name="Rectangle"/>
                <p:cNvSpPr/>
                <p:nvPr/>
              </p:nvSpPr>
              <p:spPr>
                <a:xfrm>
                  <a:off x="13091" y="-1"/>
                  <a:ext cx="2438144"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8" name="Rectangle"/>
                <p:cNvSpPr/>
                <p:nvPr/>
              </p:nvSpPr>
              <p:spPr>
                <a:xfrm>
                  <a:off x="13091" y="-1"/>
                  <a:ext cx="2438144"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69" name="Rectangle 19"/>
                <p:cNvSpPr txBox="1"/>
                <p:nvPr/>
              </p:nvSpPr>
              <p:spPr>
                <a:xfrm>
                  <a:off x="-1" y="114299"/>
                  <a:ext cx="2438145"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Hardware Resources</a:t>
                  </a:r>
                </a:p>
              </p:txBody>
            </p:sp>
          </p:grpSp>
        </p:grpSp>
        <p:grpSp>
          <p:nvGrpSpPr>
            <p:cNvPr id="476" name="Group"/>
            <p:cNvGrpSpPr/>
            <p:nvPr/>
          </p:nvGrpSpPr>
          <p:grpSpPr>
            <a:xfrm>
              <a:off x="2255696" y="1645352"/>
              <a:ext cx="4889001" cy="589280"/>
              <a:chOff x="0" y="0"/>
              <a:chExt cx="4888999" cy="589279"/>
            </a:xfrm>
          </p:grpSpPr>
          <p:grpSp>
            <p:nvGrpSpPr>
              <p:cNvPr id="474" name="Group"/>
              <p:cNvGrpSpPr/>
              <p:nvPr/>
            </p:nvGrpSpPr>
            <p:grpSpPr>
              <a:xfrm>
                <a:off x="-1" y="0"/>
                <a:ext cx="4889001" cy="589280"/>
                <a:chOff x="0" y="0"/>
                <a:chExt cx="4888999" cy="589279"/>
              </a:xfrm>
            </p:grpSpPr>
            <p:sp>
              <p:nvSpPr>
                <p:cNvPr id="472" name="Rectangle"/>
                <p:cNvSpPr/>
                <p:nvPr/>
              </p:nvSpPr>
              <p:spPr>
                <a:xfrm>
                  <a:off x="-1" y="0"/>
                  <a:ext cx="4889001" cy="589280"/>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3" name="Rectangle"/>
                <p:cNvSpPr/>
                <p:nvPr/>
              </p:nvSpPr>
              <p:spPr>
                <a:xfrm>
                  <a:off x="-1" y="0"/>
                  <a:ext cx="4889001" cy="589280"/>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75" name="Rectangle 19"/>
              <p:cNvSpPr txBox="1"/>
              <p:nvPr/>
            </p:nvSpPr>
            <p:spPr>
              <a:xfrm>
                <a:off x="13367" y="19051"/>
                <a:ext cx="4862263" cy="5511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REST API</a:t>
                </a:r>
              </a:p>
            </p:txBody>
          </p:sp>
        </p:grpSp>
        <p:grpSp>
          <p:nvGrpSpPr>
            <p:cNvPr id="488" name="Group"/>
            <p:cNvGrpSpPr/>
            <p:nvPr/>
          </p:nvGrpSpPr>
          <p:grpSpPr>
            <a:xfrm>
              <a:off x="2255696" y="2224041"/>
              <a:ext cx="11151236" cy="1153152"/>
              <a:chOff x="0" y="0"/>
              <a:chExt cx="11151234" cy="1153151"/>
            </a:xfrm>
          </p:grpSpPr>
          <p:grpSp>
            <p:nvGrpSpPr>
              <p:cNvPr id="481" name="Group"/>
              <p:cNvGrpSpPr/>
              <p:nvPr/>
            </p:nvGrpSpPr>
            <p:grpSpPr>
              <a:xfrm>
                <a:off x="6262235" y="-1"/>
                <a:ext cx="4889000" cy="1148082"/>
                <a:chOff x="0" y="0"/>
                <a:chExt cx="4888999" cy="1148080"/>
              </a:xfrm>
            </p:grpSpPr>
            <p:grpSp>
              <p:nvGrpSpPr>
                <p:cNvPr id="479" name="Group"/>
                <p:cNvGrpSpPr/>
                <p:nvPr/>
              </p:nvGrpSpPr>
              <p:grpSpPr>
                <a:xfrm>
                  <a:off x="-1" y="-1"/>
                  <a:ext cx="4889001" cy="1148081"/>
                  <a:chOff x="0" y="0"/>
                  <a:chExt cx="4888999" cy="1148080"/>
                </a:xfrm>
              </p:grpSpPr>
              <p:sp>
                <p:nvSpPr>
                  <p:cNvPr id="477" name="Rectangle"/>
                  <p:cNvSpPr/>
                  <p:nvPr/>
                </p:nvSpPr>
                <p:spPr>
                  <a:xfrm>
                    <a:off x="-1" y="-1"/>
                    <a:ext cx="4889001"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78" name="Rectangle"/>
                  <p:cNvSpPr/>
                  <p:nvPr/>
                </p:nvSpPr>
                <p:spPr>
                  <a:xfrm>
                    <a:off x="-1" y="-1"/>
                    <a:ext cx="4889001"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80" name="Rectangle 19"/>
                <p:cNvSpPr txBox="1"/>
                <p:nvPr/>
              </p:nvSpPr>
              <p:spPr>
                <a:xfrm>
                  <a:off x="13367" y="114300"/>
                  <a:ext cx="4862263"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(Agents)</a:t>
                  </a:r>
                </a:p>
              </p:txBody>
            </p:sp>
          </p:grpSp>
          <p:grpSp>
            <p:nvGrpSpPr>
              <p:cNvPr id="486" name="Group"/>
              <p:cNvGrpSpPr/>
              <p:nvPr/>
            </p:nvGrpSpPr>
            <p:grpSpPr>
              <a:xfrm>
                <a:off x="-1" y="5070"/>
                <a:ext cx="4889001" cy="1148082"/>
                <a:chOff x="0" y="0"/>
                <a:chExt cx="4888999" cy="1148080"/>
              </a:xfrm>
            </p:grpSpPr>
            <p:grpSp>
              <p:nvGrpSpPr>
                <p:cNvPr id="484" name="Group"/>
                <p:cNvGrpSpPr/>
                <p:nvPr/>
              </p:nvGrpSpPr>
              <p:grpSpPr>
                <a:xfrm>
                  <a:off x="-1" y="-1"/>
                  <a:ext cx="4889001" cy="1148081"/>
                  <a:chOff x="0" y="0"/>
                  <a:chExt cx="4888999" cy="1148080"/>
                </a:xfrm>
              </p:grpSpPr>
              <p:sp>
                <p:nvSpPr>
                  <p:cNvPr id="482" name="Rectangle"/>
                  <p:cNvSpPr/>
                  <p:nvPr/>
                </p:nvSpPr>
                <p:spPr>
                  <a:xfrm>
                    <a:off x="-1" y="-1"/>
                    <a:ext cx="4889001"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83" name="Rectangle"/>
                  <p:cNvSpPr/>
                  <p:nvPr/>
                </p:nvSpPr>
                <p:spPr>
                  <a:xfrm>
                    <a:off x="-1" y="-1"/>
                    <a:ext cx="4889001"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485" name="Rectangle 19"/>
                <p:cNvSpPr txBox="1"/>
                <p:nvPr/>
              </p:nvSpPr>
              <p:spPr>
                <a:xfrm>
                  <a:off x="13367" y="114300"/>
                  <a:ext cx="4862263"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1828800">
                    <a:lnSpc>
                      <a:spcPct val="100000"/>
                    </a:lnSpc>
                    <a:spcBef>
                      <a:spcPts val="0"/>
                    </a:spcBef>
                    <a:defRPr b="0" cap="none" sz="2500">
                      <a:latin typeface="Roboto Medium"/>
                      <a:ea typeface="Roboto Medium"/>
                      <a:cs typeface="Roboto Medium"/>
                      <a:sym typeface="Roboto Medium"/>
                    </a:defRPr>
                  </a:pPr>
                  <a:r>
                    <a:t>System Inventory</a:t>
                  </a:r>
                </a:p>
                <a:p>
                  <a:pPr algn="ctr" defTabSz="1828800">
                    <a:lnSpc>
                      <a:spcPct val="100000"/>
                    </a:lnSpc>
                    <a:spcBef>
                      <a:spcPts val="0"/>
                    </a:spcBef>
                    <a:defRPr b="0" cap="none" sz="2500">
                      <a:latin typeface="Roboto Medium"/>
                      <a:ea typeface="Roboto Medium"/>
                      <a:cs typeface="Roboto Medium"/>
                      <a:sym typeface="Roboto Medium"/>
                    </a:defRPr>
                  </a:pPr>
                  <a:r>
                    <a:t>(Conductor)</a:t>
                  </a:r>
                </a:p>
              </p:txBody>
            </p:sp>
          </p:grpSp>
          <p:sp>
            <p:nvSpPr>
              <p:cNvPr id="487" name="Straight Arrow Connector 62"/>
              <p:cNvSpPr/>
              <p:nvPr/>
            </p:nvSpPr>
            <p:spPr>
              <a:xfrm flipV="1">
                <a:off x="4901803" y="576027"/>
                <a:ext cx="1347734" cy="1094"/>
              </a:xfrm>
              <a:prstGeom prst="line">
                <a:avLst/>
              </a:prstGeom>
              <a:noFill/>
              <a:ln w="38100" cap="flat">
                <a:solidFill>
                  <a:srgbClr val="330072"/>
                </a:solidFill>
                <a:prstDash val="solid"/>
                <a:miter lim="800000"/>
                <a:headEnd type="triangle" w="med" len="med"/>
                <a:tailEnd type="triangle" w="med" len="med"/>
              </a:ln>
              <a:effectLst/>
            </p:spPr>
            <p:txBody>
              <a:bodyPr wrap="square" lIns="45718" tIns="45718" rIns="45718" bIns="45718" numCol="1" anchor="t">
                <a:noAutofit/>
              </a:bodyPr>
              <a:lstStyle/>
              <a:p>
                <a:pPr/>
              </a:p>
            </p:txBody>
          </p:sp>
        </p:grpSp>
        <p:grpSp>
          <p:nvGrpSpPr>
            <p:cNvPr id="504" name="Group"/>
            <p:cNvGrpSpPr/>
            <p:nvPr/>
          </p:nvGrpSpPr>
          <p:grpSpPr>
            <a:xfrm>
              <a:off x="1995790" y="-1"/>
              <a:ext cx="5408814" cy="1647193"/>
              <a:chOff x="0" y="0"/>
              <a:chExt cx="5408812" cy="1647191"/>
            </a:xfrm>
          </p:grpSpPr>
          <p:sp>
            <p:nvSpPr>
              <p:cNvPr id="489" name="Elbow Connector 33"/>
              <p:cNvSpPr/>
              <p:nvPr/>
            </p:nvSpPr>
            <p:spPr>
              <a:xfrm>
                <a:off x="2703830" y="551180"/>
                <a:ext cx="1822453" cy="1096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509"/>
                    </a:lnTo>
                    <a:lnTo>
                      <a:pt x="0" y="7509"/>
                    </a:lnTo>
                    <a:lnTo>
                      <a:pt x="0" y="21600"/>
                    </a:lnTo>
                  </a:path>
                </a:pathLst>
              </a:custGeom>
              <a:noFill/>
              <a:ln w="38100" cap="flat">
                <a:solidFill>
                  <a:srgbClr val="000000"/>
                </a:solidFill>
                <a:prstDash val="solid"/>
                <a:miter lim="800000"/>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490" name="Elbow Connector 35"/>
              <p:cNvSpPr/>
              <p:nvPr/>
            </p:nvSpPr>
            <p:spPr>
              <a:xfrm flipH="1">
                <a:off x="2703830" y="551180"/>
                <a:ext cx="1" cy="1096012"/>
              </a:xfrm>
              <a:prstGeom prst="line">
                <a:avLst/>
              </a:prstGeom>
              <a:noFill/>
              <a:ln w="38100" cap="flat">
                <a:solidFill>
                  <a:srgbClr val="000000"/>
                </a:solidFill>
                <a:prstDash val="solid"/>
                <a:miter lim="800000"/>
                <a:tailEnd type="triangle" w="med" len="med"/>
              </a:ln>
              <a:effectLst/>
            </p:spPr>
            <p:txBody>
              <a:bodyPr wrap="square" lIns="45718" tIns="45718" rIns="45718" bIns="45718" numCol="1" anchor="t">
                <a:noAutofit/>
              </a:bodyPr>
              <a:lstStyle/>
              <a:p>
                <a:pPr/>
              </a:p>
            </p:txBody>
          </p:sp>
          <p:sp>
            <p:nvSpPr>
              <p:cNvPr id="491" name="Elbow Connector 39"/>
              <p:cNvSpPr/>
              <p:nvPr/>
            </p:nvSpPr>
            <p:spPr>
              <a:xfrm>
                <a:off x="881380" y="551180"/>
                <a:ext cx="1822451" cy="1096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559"/>
                    </a:lnTo>
                    <a:lnTo>
                      <a:pt x="21600" y="7559"/>
                    </a:lnTo>
                    <a:lnTo>
                      <a:pt x="21600" y="21600"/>
                    </a:lnTo>
                  </a:path>
                </a:pathLst>
              </a:custGeom>
              <a:noFill/>
              <a:ln w="38100" cap="flat">
                <a:solidFill>
                  <a:srgbClr val="000000"/>
                </a:solidFill>
                <a:prstDash val="solid"/>
                <a:miter lim="800000"/>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grpSp>
            <p:nvGrpSpPr>
              <p:cNvPr id="495" name="Group"/>
              <p:cNvGrpSpPr/>
              <p:nvPr/>
            </p:nvGrpSpPr>
            <p:grpSpPr>
              <a:xfrm>
                <a:off x="-1" y="-1"/>
                <a:ext cx="1763392" cy="538478"/>
                <a:chOff x="0" y="0"/>
                <a:chExt cx="1763391" cy="538477"/>
              </a:xfrm>
            </p:grpSpPr>
            <p:sp>
              <p:nvSpPr>
                <p:cNvPr id="492" name="Rectangle"/>
                <p:cNvSpPr/>
                <p:nvPr/>
              </p:nvSpPr>
              <p:spPr>
                <a:xfrm>
                  <a:off x="-1" y="-1"/>
                  <a:ext cx="1763392"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3" name="Rectangle"/>
                <p:cNvSpPr/>
                <p:nvPr/>
              </p:nvSpPr>
              <p:spPr>
                <a:xfrm>
                  <a:off x="-1" y="-1"/>
                  <a:ext cx="1763392"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4" name="Rectangle 19"/>
                <p:cNvSpPr txBox="1"/>
                <p:nvPr/>
              </p:nvSpPr>
              <p:spPr>
                <a:xfrm>
                  <a:off x="4820" y="25401"/>
                  <a:ext cx="1753750"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499" name="Group"/>
              <p:cNvGrpSpPr/>
              <p:nvPr/>
            </p:nvGrpSpPr>
            <p:grpSpPr>
              <a:xfrm>
                <a:off x="1822709" y="-1"/>
                <a:ext cx="1763393" cy="538478"/>
                <a:chOff x="0" y="0"/>
                <a:chExt cx="1763391" cy="538477"/>
              </a:xfrm>
            </p:grpSpPr>
            <p:sp>
              <p:nvSpPr>
                <p:cNvPr id="496" name="Rectangle"/>
                <p:cNvSpPr/>
                <p:nvPr/>
              </p:nvSpPr>
              <p:spPr>
                <a:xfrm>
                  <a:off x="0" y="-1"/>
                  <a:ext cx="1763393"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7" name="Rectangle"/>
                <p:cNvSpPr/>
                <p:nvPr/>
              </p:nvSpPr>
              <p:spPr>
                <a:xfrm>
                  <a:off x="0" y="-1"/>
                  <a:ext cx="1763393"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498" name="Rectangle 19"/>
                <p:cNvSpPr txBox="1"/>
                <p:nvPr/>
              </p:nvSpPr>
              <p:spPr>
                <a:xfrm>
                  <a:off x="4820" y="25401"/>
                  <a:ext cx="1753751"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503" name="Group"/>
              <p:cNvGrpSpPr/>
              <p:nvPr/>
            </p:nvGrpSpPr>
            <p:grpSpPr>
              <a:xfrm>
                <a:off x="3645421" y="-1"/>
                <a:ext cx="1763392" cy="538478"/>
                <a:chOff x="0" y="0"/>
                <a:chExt cx="1763391" cy="538477"/>
              </a:xfrm>
            </p:grpSpPr>
            <p:sp>
              <p:nvSpPr>
                <p:cNvPr id="500" name="Rectangle"/>
                <p:cNvSpPr/>
                <p:nvPr/>
              </p:nvSpPr>
              <p:spPr>
                <a:xfrm>
                  <a:off x="-1" y="-1"/>
                  <a:ext cx="1763392"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1" name="Rectangle"/>
                <p:cNvSpPr/>
                <p:nvPr/>
              </p:nvSpPr>
              <p:spPr>
                <a:xfrm>
                  <a:off x="-1" y="-1"/>
                  <a:ext cx="1763392"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2" name="Rectangle 19"/>
                <p:cNvSpPr txBox="1"/>
                <p:nvPr/>
              </p:nvSpPr>
              <p:spPr>
                <a:xfrm>
                  <a:off x="4820" y="25401"/>
                  <a:ext cx="1753750"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Automation</a:t>
                  </a:r>
                </a:p>
              </p:txBody>
            </p:sp>
          </p:grpSp>
        </p:grpSp>
        <p:sp>
          <p:nvSpPr>
            <p:cNvPr id="505" name="Rectangle"/>
            <p:cNvSpPr/>
            <p:nvPr/>
          </p:nvSpPr>
          <p:spPr>
            <a:xfrm>
              <a:off x="0" y="1385962"/>
              <a:ext cx="7436831" cy="6627885"/>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6" name="Rectangle"/>
            <p:cNvSpPr/>
            <p:nvPr/>
          </p:nvSpPr>
          <p:spPr>
            <a:xfrm>
              <a:off x="8237300" y="1373510"/>
              <a:ext cx="5501922" cy="6652789"/>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507" name="Controllers"/>
            <p:cNvSpPr txBox="1"/>
            <p:nvPr/>
          </p:nvSpPr>
          <p:spPr>
            <a:xfrm>
              <a:off x="2692698" y="7383502"/>
              <a:ext cx="2817739" cy="62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latin typeface="Roboto"/>
                  <a:ea typeface="Roboto"/>
                  <a:cs typeface="Roboto"/>
                  <a:sym typeface="Roboto"/>
                </a:defRPr>
              </a:lvl1pPr>
            </a:lstStyle>
            <a:p>
              <a:pPr/>
              <a:r>
                <a:t>Controllers</a:t>
              </a:r>
            </a:p>
          </p:txBody>
        </p:sp>
        <p:sp>
          <p:nvSpPr>
            <p:cNvPr id="508" name="All Hosts"/>
            <p:cNvSpPr txBox="1"/>
            <p:nvPr/>
          </p:nvSpPr>
          <p:spPr>
            <a:xfrm>
              <a:off x="10005285" y="7383502"/>
              <a:ext cx="2192846" cy="62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latin typeface="Roboto"/>
                  <a:ea typeface="Roboto"/>
                  <a:cs typeface="Roboto"/>
                  <a:sym typeface="Roboto"/>
                </a:defRPr>
              </a:lvl1pPr>
            </a:lstStyle>
            <a:p>
              <a:pPr/>
              <a:r>
                <a:t>All Hosts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Title 1"/>
          <p:cNvSpPr txBox="1"/>
          <p:nvPr>
            <p:ph type="title"/>
          </p:nvPr>
        </p:nvSpPr>
        <p:spPr>
          <a:xfrm>
            <a:off x="1676400" y="730250"/>
            <a:ext cx="21031200" cy="2651126"/>
          </a:xfrm>
          <a:prstGeom prst="rect">
            <a:avLst/>
          </a:prstGeom>
        </p:spPr>
        <p:txBody>
          <a:bodyPr/>
          <a:lstStyle/>
          <a:p>
            <a:pPr/>
            <a:r>
              <a:t>Host Management</a:t>
            </a:r>
          </a:p>
        </p:txBody>
      </p:sp>
      <p:sp>
        <p:nvSpPr>
          <p:cNvPr id="512" name="Content Placeholder 2"/>
          <p:cNvSpPr txBox="1"/>
          <p:nvPr>
            <p:ph type="body" sz="half" idx="1"/>
          </p:nvPr>
        </p:nvSpPr>
        <p:spPr>
          <a:xfrm>
            <a:off x="1676400" y="3651250"/>
            <a:ext cx="12004458" cy="8702676"/>
          </a:xfrm>
          <a:prstGeom prst="rect">
            <a:avLst/>
          </a:prstGeom>
        </p:spPr>
        <p:txBody>
          <a:bodyPr/>
          <a:lstStyle/>
          <a:p>
            <a:pPr marL="323627" indent="-323627" defTabSz="1165062">
              <a:spcBef>
                <a:spcPts val="1000"/>
              </a:spcBef>
              <a:defRPr sz="3861"/>
            </a:pPr>
            <a:r>
              <a:t>Full life-cycle management of the host</a:t>
            </a:r>
          </a:p>
          <a:p>
            <a:pPr marL="323627" indent="-323627" defTabSz="1165062">
              <a:spcBef>
                <a:spcPts val="1000"/>
              </a:spcBef>
              <a:defRPr sz="891"/>
            </a:pPr>
          </a:p>
          <a:p>
            <a:pPr marL="323627" indent="-323627" defTabSz="1165062">
              <a:spcBef>
                <a:spcPts val="1000"/>
              </a:spcBef>
              <a:defRPr sz="3861"/>
            </a:pPr>
            <a:r>
              <a:t>Detects and automatically handles host failures and initiates recovery</a:t>
            </a:r>
            <a:endParaRPr sz="891"/>
          </a:p>
          <a:p>
            <a:pPr marL="97087" indent="-97087" defTabSz="1164982">
              <a:spcBef>
                <a:spcPts val="1000"/>
              </a:spcBef>
              <a:tabLst>
                <a:tab pos="304800" algn="l"/>
              </a:tabLst>
              <a:defRPr sz="1089">
                <a:solidFill>
                  <a:srgbClr val="330072"/>
                </a:solidFill>
                <a:latin typeface="Arial"/>
                <a:ea typeface="Arial"/>
                <a:cs typeface="Arial"/>
                <a:sym typeface="Arial"/>
              </a:defRPr>
            </a:pPr>
          </a:p>
          <a:p>
            <a:pPr marL="323627" indent="-323627" defTabSz="1165062">
              <a:spcBef>
                <a:spcPts val="1000"/>
              </a:spcBef>
              <a:defRPr sz="3861"/>
            </a:pPr>
            <a:r>
              <a:t>Monitoring and fault reporting for</a:t>
            </a:r>
          </a:p>
          <a:p>
            <a:pPr lvl="1" marL="614892" indent="-323627" defTabSz="1165062">
              <a:spcBef>
                <a:spcPts val="1000"/>
              </a:spcBef>
              <a:buClr>
                <a:srgbClr val="330072">
                  <a:alpha val="50000"/>
                </a:srgbClr>
              </a:buClr>
              <a:defRPr sz="3861">
                <a:latin typeface="Roboto Light"/>
                <a:ea typeface="Roboto Light"/>
                <a:cs typeface="Roboto Light"/>
                <a:sym typeface="Roboto Light"/>
              </a:defRPr>
            </a:pPr>
            <a:r>
              <a:t>Cluster connectivity, critical process failures</a:t>
            </a:r>
          </a:p>
          <a:p>
            <a:pPr lvl="1" marL="614892" indent="-323627" defTabSz="1165062">
              <a:spcBef>
                <a:spcPts val="1000"/>
              </a:spcBef>
              <a:buClr>
                <a:srgbClr val="330072">
                  <a:alpha val="50000"/>
                </a:srgbClr>
              </a:buClr>
              <a:defRPr sz="3861">
                <a:latin typeface="Roboto Light"/>
                <a:ea typeface="Roboto Light"/>
                <a:cs typeface="Roboto Light"/>
                <a:sym typeface="Roboto Light"/>
              </a:defRPr>
            </a:pPr>
            <a:r>
              <a:t>Resource utilization thresholds, interface states </a:t>
            </a:r>
            <a:endParaRPr sz="3564"/>
          </a:p>
          <a:p>
            <a:pPr lvl="1" marL="614892" indent="-323627" defTabSz="1165062">
              <a:spcBef>
                <a:spcPts val="1000"/>
              </a:spcBef>
              <a:buClr>
                <a:srgbClr val="330072">
                  <a:alpha val="50000"/>
                </a:srgbClr>
              </a:buClr>
              <a:defRPr sz="3861">
                <a:latin typeface="Roboto Light"/>
                <a:ea typeface="Roboto Light"/>
                <a:cs typeface="Roboto Light"/>
                <a:sym typeface="Roboto Light"/>
              </a:defRPr>
            </a:pPr>
            <a:r>
              <a:t>H/W fault / sensors, host watchdog </a:t>
            </a:r>
            <a:endParaRPr sz="3564"/>
          </a:p>
          <a:p>
            <a:pPr lvl="1" marL="593317" indent="-302051" defTabSz="1165062">
              <a:spcBef>
                <a:spcPts val="1000"/>
              </a:spcBef>
              <a:buClr>
                <a:srgbClr val="330072">
                  <a:alpha val="50000"/>
                </a:srgbClr>
              </a:buClr>
              <a:defRPr sz="3564">
                <a:latin typeface="Roboto Light"/>
                <a:ea typeface="Roboto Light"/>
                <a:cs typeface="Roboto Light"/>
                <a:sym typeface="Roboto Light"/>
              </a:defRPr>
            </a:pPr>
            <a:r>
              <a:t>Activity progress reporting</a:t>
            </a:r>
            <a:endParaRPr sz="891"/>
          </a:p>
          <a:p>
            <a:pPr lvl="1" marL="388354" indent="-97087" defTabSz="1164982">
              <a:spcBef>
                <a:spcPts val="1000"/>
              </a:spcBef>
              <a:buClr>
                <a:srgbClr val="330072">
                  <a:alpha val="50000"/>
                </a:srgbClr>
              </a:buClr>
              <a:tabLst>
                <a:tab pos="304800" algn="l"/>
              </a:tabLst>
              <a:defRPr sz="1089">
                <a:solidFill>
                  <a:srgbClr val="330072"/>
                </a:solidFill>
                <a:latin typeface="Arial"/>
                <a:ea typeface="Arial"/>
                <a:cs typeface="Arial"/>
                <a:sym typeface="Arial"/>
              </a:defRPr>
            </a:pPr>
          </a:p>
          <a:p>
            <a:pPr marL="323627" indent="-323627" defTabSz="1165062">
              <a:spcBef>
                <a:spcPts val="1000"/>
              </a:spcBef>
              <a:defRPr sz="3861"/>
            </a:pPr>
            <a:r>
              <a:t>Interfaces with board management (BMC)</a:t>
            </a:r>
          </a:p>
          <a:p>
            <a:pPr lvl="1" marL="614892" indent="-323627" defTabSz="1165062">
              <a:spcBef>
                <a:spcPts val="1000"/>
              </a:spcBef>
              <a:buClr>
                <a:srgbClr val="330072">
                  <a:alpha val="50347"/>
                </a:srgbClr>
              </a:buClr>
              <a:defRPr sz="3861">
                <a:latin typeface="Roboto Light"/>
                <a:ea typeface="Roboto Light"/>
                <a:cs typeface="Roboto Light"/>
                <a:sym typeface="Roboto Light"/>
              </a:defRPr>
            </a:pPr>
            <a:r>
              <a:t>For out of band reset</a:t>
            </a:r>
            <a:endParaRPr sz="3564"/>
          </a:p>
          <a:p>
            <a:pPr lvl="1" marL="614892" indent="-323627" defTabSz="1165062">
              <a:spcBef>
                <a:spcPts val="1000"/>
              </a:spcBef>
              <a:buClr>
                <a:srgbClr val="330072">
                  <a:alpha val="50347"/>
                </a:srgbClr>
              </a:buClr>
              <a:defRPr sz="3861">
                <a:latin typeface="Roboto Light"/>
                <a:ea typeface="Roboto Light"/>
                <a:cs typeface="Roboto Light"/>
                <a:sym typeface="Roboto Light"/>
              </a:defRPr>
            </a:pPr>
            <a:r>
              <a:t>Power-on/off</a:t>
            </a:r>
          </a:p>
          <a:p>
            <a:pPr lvl="1" marL="614892" indent="-323627" defTabSz="1165062">
              <a:spcBef>
                <a:spcPts val="1000"/>
              </a:spcBef>
              <a:buClr>
                <a:srgbClr val="330072">
                  <a:alpha val="50347"/>
                </a:srgbClr>
              </a:buClr>
              <a:defRPr sz="3861">
                <a:latin typeface="Roboto Light"/>
                <a:ea typeface="Roboto Light"/>
                <a:cs typeface="Roboto Light"/>
                <a:sym typeface="Roboto Light"/>
              </a:defRPr>
            </a:pPr>
            <a:r>
              <a:t>H/W sensor monitoring</a:t>
            </a:r>
          </a:p>
        </p:txBody>
      </p:sp>
      <p:grpSp>
        <p:nvGrpSpPr>
          <p:cNvPr id="515" name="Group"/>
          <p:cNvGrpSpPr/>
          <p:nvPr/>
        </p:nvGrpSpPr>
        <p:grpSpPr>
          <a:xfrm>
            <a:off x="14074798" y="12130720"/>
            <a:ext cx="9660454" cy="855337"/>
            <a:chOff x="0" y="0"/>
            <a:chExt cx="9660451" cy="855335"/>
          </a:xfrm>
        </p:grpSpPr>
        <p:sp>
          <p:nvSpPr>
            <p:cNvPr id="513" name="Rectangle"/>
            <p:cNvSpPr/>
            <p:nvPr/>
          </p:nvSpPr>
          <p:spPr>
            <a:xfrm>
              <a:off x="2" y="0"/>
              <a:ext cx="9660451" cy="855337"/>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514" name="Vendor Neutral Host Management"/>
            <p:cNvSpPr txBox="1"/>
            <p:nvPr/>
          </p:nvSpPr>
          <p:spPr>
            <a:xfrm>
              <a:off x="0" y="144457"/>
              <a:ext cx="9660451" cy="56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a:latin typeface="Roboto"/>
                  <a:ea typeface="Roboto"/>
                  <a:cs typeface="Roboto"/>
                  <a:sym typeface="Roboto"/>
                </a:defRPr>
              </a:lvl1pPr>
            </a:lstStyle>
            <a:p>
              <a:pPr/>
              <a:r>
                <a:t>Vendor Neutral Host Management</a:t>
              </a:r>
            </a:p>
          </p:txBody>
        </p:sp>
      </p:grpSp>
      <p:grpSp>
        <p:nvGrpSpPr>
          <p:cNvPr id="553" name="Group"/>
          <p:cNvGrpSpPr/>
          <p:nvPr/>
        </p:nvGrpSpPr>
        <p:grpSpPr>
          <a:xfrm>
            <a:off x="13716777" y="3814224"/>
            <a:ext cx="10364503" cy="7791109"/>
            <a:chOff x="0" y="-1"/>
            <a:chExt cx="10364501" cy="7791108"/>
          </a:xfrm>
        </p:grpSpPr>
        <p:sp>
          <p:nvSpPr>
            <p:cNvPr id="516" name="Left-Right Arrow 113"/>
            <p:cNvSpPr/>
            <p:nvPr/>
          </p:nvSpPr>
          <p:spPr>
            <a:xfrm>
              <a:off x="5776093" y="3016236"/>
              <a:ext cx="1248851" cy="474516"/>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544" name="Group"/>
            <p:cNvGrpSpPr/>
            <p:nvPr/>
          </p:nvGrpSpPr>
          <p:grpSpPr>
            <a:xfrm>
              <a:off x="-1" y="-2"/>
              <a:ext cx="10364503" cy="6278393"/>
              <a:chOff x="0" y="0"/>
              <a:chExt cx="10364501" cy="6278392"/>
            </a:xfrm>
          </p:grpSpPr>
          <p:grpSp>
            <p:nvGrpSpPr>
              <p:cNvPr id="529" name="Group"/>
              <p:cNvGrpSpPr/>
              <p:nvPr/>
            </p:nvGrpSpPr>
            <p:grpSpPr>
              <a:xfrm>
                <a:off x="7263605" y="-1"/>
                <a:ext cx="3100897" cy="6278393"/>
                <a:chOff x="0" y="0"/>
                <a:chExt cx="3100895" cy="6278392"/>
              </a:xfrm>
            </p:grpSpPr>
            <p:grpSp>
              <p:nvGrpSpPr>
                <p:cNvPr id="519" name="Group"/>
                <p:cNvGrpSpPr/>
                <p:nvPr/>
              </p:nvGrpSpPr>
              <p:grpSpPr>
                <a:xfrm>
                  <a:off x="-1" y="4748177"/>
                  <a:ext cx="3100897" cy="1530216"/>
                  <a:chOff x="0" y="0"/>
                  <a:chExt cx="3100895" cy="1530215"/>
                </a:xfrm>
              </p:grpSpPr>
              <p:sp>
                <p:nvSpPr>
                  <p:cNvPr id="517" name="Rounded Rectangle"/>
                  <p:cNvSpPr/>
                  <p:nvPr/>
                </p:nvSpPr>
                <p:spPr>
                  <a:xfrm>
                    <a:off x="-1" y="0"/>
                    <a:ext cx="3100897" cy="1530216"/>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Medium"/>
                        <a:ea typeface="Roboto Medium"/>
                        <a:cs typeface="Roboto Medium"/>
                        <a:sym typeface="Roboto Medium"/>
                      </a:defRPr>
                    </a:pPr>
                  </a:p>
                </p:txBody>
              </p:sp>
              <p:sp>
                <p:nvSpPr>
                  <p:cNvPr id="518" name="Infrastructure Orchestration"/>
                  <p:cNvSpPr txBox="1"/>
                  <p:nvPr/>
                </p:nvSpPr>
                <p:spPr>
                  <a:xfrm>
                    <a:off x="74697" y="415220"/>
                    <a:ext cx="2951500"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522" name="Group"/>
                <p:cNvGrpSpPr/>
                <p:nvPr/>
              </p:nvGrpSpPr>
              <p:grpSpPr>
                <a:xfrm>
                  <a:off x="-1" y="0"/>
                  <a:ext cx="3100897" cy="1530215"/>
                  <a:chOff x="0" y="0"/>
                  <a:chExt cx="3100895" cy="1530214"/>
                </a:xfrm>
              </p:grpSpPr>
              <p:sp>
                <p:nvSpPr>
                  <p:cNvPr id="520" name="Rounded Rectangle"/>
                  <p:cNvSpPr/>
                  <p:nvPr/>
                </p:nvSpPr>
                <p:spPr>
                  <a:xfrm>
                    <a:off x="-1" y="0"/>
                    <a:ext cx="3100897" cy="1530215"/>
                  </a:xfrm>
                  <a:prstGeom prst="roundRect">
                    <a:avLst>
                      <a:gd name="adj" fmla="val 16667"/>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a:ea typeface="Roboto"/>
                        <a:cs typeface="Roboto"/>
                        <a:sym typeface="Roboto"/>
                      </a:defRPr>
                    </a:pPr>
                  </a:p>
                </p:txBody>
              </p:sp>
              <p:sp>
                <p:nvSpPr>
                  <p:cNvPr id="521" name="Configuration Management"/>
                  <p:cNvSpPr txBox="1"/>
                  <p:nvPr/>
                </p:nvSpPr>
                <p:spPr>
                  <a:xfrm>
                    <a:off x="74697" y="415219"/>
                    <a:ext cx="2951500"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Configuration</a:t>
                    </a:r>
                    <a:br/>
                    <a:r>
                      <a:t>Management</a:t>
                    </a:r>
                  </a:p>
                </p:txBody>
              </p:sp>
            </p:grpSp>
            <p:grpSp>
              <p:nvGrpSpPr>
                <p:cNvPr id="525" name="Group"/>
                <p:cNvGrpSpPr/>
                <p:nvPr/>
              </p:nvGrpSpPr>
              <p:grpSpPr>
                <a:xfrm>
                  <a:off x="-1" y="1659493"/>
                  <a:ext cx="3100897" cy="1415064"/>
                  <a:chOff x="0" y="0"/>
                  <a:chExt cx="3100895" cy="1415063"/>
                </a:xfrm>
              </p:grpSpPr>
              <p:sp>
                <p:nvSpPr>
                  <p:cNvPr id="523" name="Rounded Rectangle"/>
                  <p:cNvSpPr/>
                  <p:nvPr/>
                </p:nvSpPr>
                <p:spPr>
                  <a:xfrm>
                    <a:off x="-1" y="0"/>
                    <a:ext cx="3100897" cy="1415064"/>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a:ea typeface="Roboto"/>
                        <a:cs typeface="Roboto"/>
                        <a:sym typeface="Roboto"/>
                      </a:defRPr>
                    </a:pPr>
                  </a:p>
                </p:txBody>
              </p:sp>
              <p:sp>
                <p:nvSpPr>
                  <p:cNvPr id="524" name="Fault Management"/>
                  <p:cNvSpPr txBox="1"/>
                  <p:nvPr/>
                </p:nvSpPr>
                <p:spPr>
                  <a:xfrm>
                    <a:off x="69077" y="357643"/>
                    <a:ext cx="2962740"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Fault</a:t>
                    </a:r>
                    <a:br/>
                    <a:r>
                      <a:t>Management</a:t>
                    </a:r>
                  </a:p>
                </p:txBody>
              </p:sp>
            </p:grpSp>
            <p:grpSp>
              <p:nvGrpSpPr>
                <p:cNvPr id="528" name="Group"/>
                <p:cNvGrpSpPr/>
                <p:nvPr/>
              </p:nvGrpSpPr>
              <p:grpSpPr>
                <a:xfrm>
                  <a:off x="-1" y="3203835"/>
                  <a:ext cx="3100897" cy="1415064"/>
                  <a:chOff x="0" y="0"/>
                  <a:chExt cx="3100895" cy="1415063"/>
                </a:xfrm>
              </p:grpSpPr>
              <p:sp>
                <p:nvSpPr>
                  <p:cNvPr id="526" name="Rounded Rectangle"/>
                  <p:cNvSpPr/>
                  <p:nvPr/>
                </p:nvSpPr>
                <p:spPr>
                  <a:xfrm>
                    <a:off x="-1" y="0"/>
                    <a:ext cx="3100897" cy="1415064"/>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a:ea typeface="Roboto"/>
                        <a:cs typeface="Roboto"/>
                        <a:sym typeface="Roboto"/>
                      </a:defRPr>
                    </a:pPr>
                  </a:p>
                </p:txBody>
              </p:sp>
              <p:sp>
                <p:nvSpPr>
                  <p:cNvPr id="527" name="Service Management"/>
                  <p:cNvSpPr txBox="1"/>
                  <p:nvPr/>
                </p:nvSpPr>
                <p:spPr>
                  <a:xfrm>
                    <a:off x="69079" y="357643"/>
                    <a:ext cx="2962740"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Service</a:t>
                    </a:r>
                    <a:br/>
                    <a:r>
                      <a:t>Management</a:t>
                    </a:r>
                  </a:p>
                </p:txBody>
              </p:sp>
            </p:grpSp>
          </p:grpSp>
          <p:grpSp>
            <p:nvGrpSpPr>
              <p:cNvPr id="543" name="Group"/>
              <p:cNvGrpSpPr/>
              <p:nvPr/>
            </p:nvGrpSpPr>
            <p:grpSpPr>
              <a:xfrm>
                <a:off x="0" y="0"/>
                <a:ext cx="5540223" cy="6278392"/>
                <a:chOff x="0" y="0"/>
                <a:chExt cx="5540222" cy="6278391"/>
              </a:xfrm>
            </p:grpSpPr>
            <p:grpSp>
              <p:nvGrpSpPr>
                <p:cNvPr id="532" name="Host Management"/>
                <p:cNvGrpSpPr/>
                <p:nvPr/>
              </p:nvGrpSpPr>
              <p:grpSpPr>
                <a:xfrm>
                  <a:off x="-1" y="-1"/>
                  <a:ext cx="5540224" cy="6278393"/>
                  <a:chOff x="0" y="0"/>
                  <a:chExt cx="5540222" cy="6278391"/>
                </a:xfrm>
              </p:grpSpPr>
              <p:sp>
                <p:nvSpPr>
                  <p:cNvPr id="530" name="Rounded Rectangle"/>
                  <p:cNvSpPr/>
                  <p:nvPr/>
                </p:nvSpPr>
                <p:spPr>
                  <a:xfrm>
                    <a:off x="0" y="0"/>
                    <a:ext cx="5540223" cy="6278392"/>
                  </a:xfrm>
                  <a:prstGeom prst="roundRect">
                    <a:avLst>
                      <a:gd name="adj" fmla="val 8724"/>
                    </a:avLst>
                  </a:prstGeom>
                  <a:solidFill>
                    <a:srgbClr val="685BC7">
                      <a:alpha val="75128"/>
                    </a:srgbClr>
                  </a:solidFill>
                  <a:ln w="25400" cap="flat">
                    <a:solidFill>
                      <a:srgbClr val="330072"/>
                    </a:solidFill>
                    <a:prstDash val="solid"/>
                    <a:round/>
                  </a:ln>
                  <a:effectLst/>
                </p:spPr>
                <p:txBody>
                  <a:bodyPr wrap="square" lIns="91436" tIns="91436" rIns="91436" bIns="91436" numCol="1" anchor="t">
                    <a:noAutofit/>
                  </a:bodyPr>
                  <a:lstStyle/>
                  <a:p>
                    <a:pPr algn="ctr" defTabSz="2438338">
                      <a:spcBef>
                        <a:spcPts val="1600"/>
                      </a:spcBef>
                      <a:defRPr b="0" cap="none">
                        <a:latin typeface="Roboto Medium"/>
                        <a:ea typeface="Roboto Medium"/>
                        <a:cs typeface="Roboto Medium"/>
                        <a:sym typeface="Roboto Medium"/>
                      </a:defRPr>
                    </a:pPr>
                  </a:p>
                </p:txBody>
              </p:sp>
              <p:sp>
                <p:nvSpPr>
                  <p:cNvPr id="531" name="Host Management"/>
                  <p:cNvSpPr txBox="1"/>
                  <p:nvPr/>
                </p:nvSpPr>
                <p:spPr>
                  <a:xfrm>
                    <a:off x="154261" y="154261"/>
                    <a:ext cx="5231700" cy="627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lvl1pPr algn="ctr" defTabSz="2438338">
                      <a:spcBef>
                        <a:spcPts val="1600"/>
                      </a:spcBef>
                      <a:defRPr b="0" cap="none">
                        <a:latin typeface="Roboto Medium"/>
                        <a:ea typeface="Roboto Medium"/>
                        <a:cs typeface="Roboto Medium"/>
                        <a:sym typeface="Roboto Medium"/>
                      </a:defRPr>
                    </a:lvl1pPr>
                  </a:lstStyle>
                  <a:p>
                    <a:pPr/>
                    <a:r>
                      <a:t>Host Management</a:t>
                    </a:r>
                  </a:p>
                </p:txBody>
              </p:sp>
            </p:grpSp>
            <p:sp>
              <p:nvSpPr>
                <p:cNvPr id="533" name="Rounded Rectangle 147"/>
                <p:cNvSpPr/>
                <p:nvPr/>
              </p:nvSpPr>
              <p:spPr>
                <a:xfrm>
                  <a:off x="150726" y="931815"/>
                  <a:ext cx="5238772" cy="892213"/>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4" name="TextBox 150"/>
                <p:cNvSpPr txBox="1"/>
                <p:nvPr/>
              </p:nvSpPr>
              <p:spPr>
                <a:xfrm>
                  <a:off x="299301" y="865693"/>
                  <a:ext cx="4910627" cy="995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algn="ctr" defTabSz="1828800">
                    <a:lnSpc>
                      <a:spcPct val="100000"/>
                    </a:lnSpc>
                    <a:spcBef>
                      <a:spcPts val="0"/>
                    </a:spcBef>
                    <a:defRPr cap="none" sz="2700">
                      <a:latin typeface="Roboto"/>
                      <a:ea typeface="Roboto"/>
                      <a:cs typeface="Roboto"/>
                      <a:sym typeface="Roboto"/>
                    </a:defRPr>
                  </a:pPr>
                  <a:r>
                    <a:t>Node Maintenance</a:t>
                  </a:r>
                </a:p>
                <a:p>
                  <a:pPr algn="ctr" defTabSz="1828800">
                    <a:lnSpc>
                      <a:spcPct val="100000"/>
                    </a:lnSpc>
                    <a:spcBef>
                      <a:spcPts val="0"/>
                    </a:spcBef>
                    <a:defRPr cap="none" sz="2700">
                      <a:latin typeface="Roboto"/>
                      <a:ea typeface="Roboto"/>
                      <a:cs typeface="Roboto"/>
                      <a:sym typeface="Roboto"/>
                    </a:defRPr>
                  </a:pPr>
                  <a:r>
                    <a:t>(Agent / Client)</a:t>
                  </a:r>
                </a:p>
              </p:txBody>
            </p:sp>
            <p:sp>
              <p:nvSpPr>
                <p:cNvPr id="535" name="Rounded Rectangle 149"/>
                <p:cNvSpPr/>
                <p:nvPr/>
              </p:nvSpPr>
              <p:spPr>
                <a:xfrm>
                  <a:off x="150726" y="1925009"/>
                  <a:ext cx="5238772" cy="892212"/>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6" name="TextBox 150"/>
                <p:cNvSpPr txBox="1"/>
                <p:nvPr/>
              </p:nvSpPr>
              <p:spPr>
                <a:xfrm>
                  <a:off x="179986" y="2076475"/>
                  <a:ext cx="5180252" cy="58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700">
                      <a:latin typeface="Roboto"/>
                      <a:ea typeface="Roboto"/>
                      <a:cs typeface="Roboto"/>
                      <a:sym typeface="Roboto"/>
                    </a:defRPr>
                  </a:lvl1pPr>
                </a:lstStyle>
                <a:p>
                  <a:pPr/>
                  <a:r>
                    <a:t>Process Monitor</a:t>
                  </a:r>
                </a:p>
              </p:txBody>
            </p:sp>
            <p:sp>
              <p:nvSpPr>
                <p:cNvPr id="537" name="Rounded Rectangle 149"/>
                <p:cNvSpPr/>
                <p:nvPr/>
              </p:nvSpPr>
              <p:spPr>
                <a:xfrm>
                  <a:off x="150726" y="2919524"/>
                  <a:ext cx="5238772" cy="892213"/>
                </a:xfrm>
                <a:prstGeom prst="roundRect">
                  <a:avLst>
                    <a:gd name="adj" fmla="val 16667"/>
                  </a:avLst>
                </a:prstGeom>
                <a:solidFill>
                  <a:srgbClr val="330072">
                    <a:alpha val="74689"/>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38" name="TextBox 150"/>
                <p:cNvSpPr txBox="1"/>
                <p:nvPr/>
              </p:nvSpPr>
              <p:spPr>
                <a:xfrm>
                  <a:off x="179986" y="3070991"/>
                  <a:ext cx="5180252" cy="58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700">
                      <a:latin typeface="Roboto"/>
                      <a:ea typeface="Roboto"/>
                      <a:cs typeface="Roboto"/>
                      <a:sym typeface="Roboto"/>
                    </a:defRPr>
                  </a:lvl1pPr>
                </a:lstStyle>
                <a:p>
                  <a:pPr/>
                  <a:r>
                    <a:t>Interface Monitor</a:t>
                  </a:r>
                </a:p>
              </p:txBody>
            </p:sp>
            <p:sp>
              <p:nvSpPr>
                <p:cNvPr id="539" name="Rounded Rectangle 149"/>
                <p:cNvSpPr/>
                <p:nvPr/>
              </p:nvSpPr>
              <p:spPr>
                <a:xfrm>
                  <a:off x="150726" y="3914040"/>
                  <a:ext cx="5238772" cy="892213"/>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0" name="TextBox 150"/>
                <p:cNvSpPr txBox="1"/>
                <p:nvPr/>
              </p:nvSpPr>
              <p:spPr>
                <a:xfrm>
                  <a:off x="179986" y="4065506"/>
                  <a:ext cx="5180252" cy="58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700">
                      <a:latin typeface="Roboto"/>
                      <a:ea typeface="Roboto"/>
                      <a:cs typeface="Roboto"/>
                      <a:sym typeface="Roboto"/>
                    </a:defRPr>
                  </a:lvl1pPr>
                </a:lstStyle>
                <a:p>
                  <a:pPr/>
                  <a:r>
                    <a:t>Resource Monitor</a:t>
                  </a:r>
                </a:p>
              </p:txBody>
            </p:sp>
            <p:sp>
              <p:nvSpPr>
                <p:cNvPr id="541" name="Rounded Rectangle 149"/>
                <p:cNvSpPr/>
                <p:nvPr/>
              </p:nvSpPr>
              <p:spPr>
                <a:xfrm>
                  <a:off x="150726" y="4908556"/>
                  <a:ext cx="5238772" cy="892212"/>
                </a:xfrm>
                <a:prstGeom prst="roundRect">
                  <a:avLst>
                    <a:gd name="adj" fmla="val 16667"/>
                  </a:avLst>
                </a:prstGeom>
                <a:solidFill>
                  <a:srgbClr val="330072">
                    <a:alpha val="75195"/>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2" name="TextBox 150"/>
                <p:cNvSpPr txBox="1"/>
                <p:nvPr/>
              </p:nvSpPr>
              <p:spPr>
                <a:xfrm>
                  <a:off x="179986" y="5060022"/>
                  <a:ext cx="5180252" cy="58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700">
                      <a:latin typeface="Roboto"/>
                      <a:ea typeface="Roboto"/>
                      <a:cs typeface="Roboto"/>
                      <a:sym typeface="Roboto"/>
                    </a:defRPr>
                  </a:lvl1pPr>
                </a:lstStyle>
                <a:p>
                  <a:pPr/>
                  <a:r>
                    <a:t>Sensor Monitor</a:t>
                  </a:r>
                </a:p>
              </p:txBody>
            </p:sp>
          </p:grpSp>
        </p:grpSp>
        <p:grpSp>
          <p:nvGrpSpPr>
            <p:cNvPr id="551" name="Group"/>
            <p:cNvGrpSpPr/>
            <p:nvPr/>
          </p:nvGrpSpPr>
          <p:grpSpPr>
            <a:xfrm>
              <a:off x="11995" y="6890123"/>
              <a:ext cx="10343299" cy="900984"/>
              <a:chOff x="0" y="0"/>
              <a:chExt cx="10343298" cy="900982"/>
            </a:xfrm>
          </p:grpSpPr>
          <p:grpSp>
            <p:nvGrpSpPr>
              <p:cNvPr id="547" name="Rectangle 108"/>
              <p:cNvGrpSpPr/>
              <p:nvPr/>
            </p:nvGrpSpPr>
            <p:grpSpPr>
              <a:xfrm>
                <a:off x="0" y="0"/>
                <a:ext cx="10343299" cy="900984"/>
                <a:chOff x="0" y="0"/>
                <a:chExt cx="10343298" cy="900982"/>
              </a:xfrm>
            </p:grpSpPr>
            <p:sp>
              <p:nvSpPr>
                <p:cNvPr id="545" name="Rectangle"/>
                <p:cNvSpPr/>
                <p:nvPr/>
              </p:nvSpPr>
              <p:spPr>
                <a:xfrm>
                  <a:off x="-1" y="0"/>
                  <a:ext cx="10343300" cy="900983"/>
                </a:xfrm>
                <a:prstGeom prst="rect">
                  <a:avLst/>
                </a:prstGeom>
                <a:solidFill>
                  <a:srgbClr val="000000">
                    <a:alpha val="50000"/>
                  </a:srgbClr>
                </a:solidFill>
                <a:ln w="127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300">
                      <a:latin typeface="Roboto Medium"/>
                      <a:ea typeface="Roboto Medium"/>
                      <a:cs typeface="Roboto Medium"/>
                      <a:sym typeface="Roboto Medium"/>
                    </a:defRPr>
                  </a:pPr>
                </a:p>
              </p:txBody>
            </p:sp>
            <p:sp>
              <p:nvSpPr>
                <p:cNvPr id="546" name="Hardware"/>
                <p:cNvSpPr txBox="1"/>
                <p:nvPr/>
              </p:nvSpPr>
              <p:spPr>
                <a:xfrm>
                  <a:off x="6349" y="111404"/>
                  <a:ext cx="10330600" cy="6781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3300">
                      <a:latin typeface="Roboto Medium"/>
                      <a:ea typeface="Roboto Medium"/>
                      <a:cs typeface="Roboto Medium"/>
                      <a:sym typeface="Roboto Medium"/>
                    </a:defRPr>
                  </a:lvl1pPr>
                </a:lstStyle>
                <a:p>
                  <a:pPr/>
                  <a:r>
                    <a:t>Hardware</a:t>
                  </a:r>
                </a:p>
              </p:txBody>
            </p:sp>
          </p:grpSp>
          <p:grpSp>
            <p:nvGrpSpPr>
              <p:cNvPr id="550" name="Group"/>
              <p:cNvGrpSpPr/>
              <p:nvPr/>
            </p:nvGrpSpPr>
            <p:grpSpPr>
              <a:xfrm>
                <a:off x="511447" y="77819"/>
                <a:ext cx="1644747" cy="745347"/>
                <a:chOff x="0" y="0"/>
                <a:chExt cx="1644746" cy="745346"/>
              </a:xfrm>
            </p:grpSpPr>
            <p:sp>
              <p:nvSpPr>
                <p:cNvPr id="548" name="Rounded Rectangle 149"/>
                <p:cNvSpPr/>
                <p:nvPr/>
              </p:nvSpPr>
              <p:spPr>
                <a:xfrm>
                  <a:off x="-1" y="0"/>
                  <a:ext cx="1644748" cy="745347"/>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49" name="TextBox 150"/>
                <p:cNvSpPr txBox="1"/>
                <p:nvPr/>
              </p:nvSpPr>
              <p:spPr>
                <a:xfrm>
                  <a:off x="24445" y="78033"/>
                  <a:ext cx="1595856" cy="58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700">
                      <a:latin typeface="Roboto"/>
                      <a:ea typeface="Roboto"/>
                      <a:cs typeface="Roboto"/>
                      <a:sym typeface="Roboto"/>
                    </a:defRPr>
                  </a:lvl1pPr>
                </a:lstStyle>
                <a:p>
                  <a:pPr/>
                  <a:r>
                    <a:t>BMC</a:t>
                  </a:r>
                </a:p>
              </p:txBody>
            </p:sp>
          </p:grpSp>
        </p:grpSp>
        <p:sp>
          <p:nvSpPr>
            <p:cNvPr id="552" name="Left-Right Arrow 113"/>
            <p:cNvSpPr/>
            <p:nvPr/>
          </p:nvSpPr>
          <p:spPr>
            <a:xfrm rot="16200000">
              <a:off x="632437" y="6127869"/>
              <a:ext cx="964195" cy="474516"/>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1600">
                  <a:latin typeface="Arial"/>
                  <a:ea typeface="Arial"/>
                  <a:cs typeface="Arial"/>
                  <a:sym typeface="Arial"/>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Service Management"/>
          <p:cNvSpPr txBox="1"/>
          <p:nvPr>
            <p:ph type="title"/>
          </p:nvPr>
        </p:nvSpPr>
        <p:spPr>
          <a:xfrm>
            <a:off x="1676400" y="730250"/>
            <a:ext cx="21031200" cy="2651126"/>
          </a:xfrm>
          <a:prstGeom prst="rect">
            <a:avLst/>
          </a:prstGeom>
        </p:spPr>
        <p:txBody>
          <a:bodyPr/>
          <a:lstStyle/>
          <a:p>
            <a:pPr/>
            <a:r>
              <a:t>Service Management</a:t>
            </a:r>
          </a:p>
        </p:txBody>
      </p:sp>
      <p:sp>
        <p:nvSpPr>
          <p:cNvPr id="556" name="High availability manager…"/>
          <p:cNvSpPr txBox="1"/>
          <p:nvPr>
            <p:ph type="body" sz="half" idx="1"/>
          </p:nvPr>
        </p:nvSpPr>
        <p:spPr>
          <a:xfrm>
            <a:off x="1676400" y="3651250"/>
            <a:ext cx="11208830" cy="8702676"/>
          </a:xfrm>
          <a:prstGeom prst="rect">
            <a:avLst/>
          </a:prstGeom>
        </p:spPr>
        <p:txBody>
          <a:bodyPr/>
          <a:lstStyle/>
          <a:p>
            <a:pPr marL="325372" indent="-325372" defTabSz="1115567">
              <a:spcBef>
                <a:spcPts val="1200"/>
              </a:spcBef>
              <a:defRPr sz="3600"/>
            </a:pPr>
            <a:r>
              <a:t>High availability manager</a:t>
            </a:r>
          </a:p>
          <a:p>
            <a:pPr lvl="1" marL="604266" indent="-325374" defTabSz="1115567">
              <a:spcBef>
                <a:spcPts val="1200"/>
              </a:spcBef>
              <a:buClr>
                <a:srgbClr val="330072">
                  <a:alpha val="50000"/>
                </a:srgbClr>
              </a:buClr>
              <a:defRPr sz="3600">
                <a:latin typeface="Roboto Light"/>
                <a:ea typeface="Roboto Light"/>
                <a:cs typeface="Roboto Light"/>
                <a:sym typeface="Roboto Light"/>
              </a:defRPr>
            </a:pPr>
            <a:r>
              <a:t>Redundancy model can be N+M or N across multiple nodes</a:t>
            </a:r>
          </a:p>
          <a:p>
            <a:pPr lvl="1" marL="604266" indent="-325374" defTabSz="1115567">
              <a:spcBef>
                <a:spcPts val="1200"/>
              </a:spcBef>
              <a:buClr>
                <a:srgbClr val="330072">
                  <a:alpha val="50000"/>
                </a:srgbClr>
              </a:buClr>
              <a:defRPr sz="3600">
                <a:latin typeface="Roboto Light"/>
                <a:ea typeface="Roboto Light"/>
                <a:cs typeface="Roboto Light"/>
                <a:sym typeface="Roboto Light"/>
              </a:defRPr>
            </a:pPr>
            <a:r>
              <a:t>Currently 1+1 HA Controller Cluster</a:t>
            </a:r>
          </a:p>
          <a:p>
            <a:pPr marL="325372" indent="-325372" defTabSz="1115567">
              <a:spcBef>
                <a:spcPts val="1200"/>
              </a:spcBef>
              <a:defRPr sz="3600"/>
            </a:pPr>
            <a:r>
              <a:t>Uses multiple messaging paths to avoid split-brain communication failures</a:t>
            </a:r>
          </a:p>
          <a:p>
            <a:pPr lvl="1" marL="604266" indent="-325374" defTabSz="1115567">
              <a:spcBef>
                <a:spcPts val="1200"/>
              </a:spcBef>
              <a:buClr>
                <a:srgbClr val="330072">
                  <a:alpha val="50000"/>
                </a:srgbClr>
              </a:buClr>
              <a:defRPr sz="3600">
                <a:latin typeface="Roboto Light"/>
                <a:ea typeface="Roboto Light"/>
                <a:cs typeface="Roboto Light"/>
                <a:sym typeface="Roboto Light"/>
              </a:defRPr>
            </a:pPr>
            <a:r>
              <a:t>Up to 3 independent communication paths</a:t>
            </a:r>
          </a:p>
          <a:p>
            <a:pPr lvl="1" marL="604266" indent="-325374" defTabSz="1115567">
              <a:spcBef>
                <a:spcPts val="1200"/>
              </a:spcBef>
              <a:buClr>
                <a:srgbClr val="330072">
                  <a:alpha val="50000"/>
                </a:srgbClr>
              </a:buClr>
              <a:defRPr sz="3600">
                <a:latin typeface="Roboto Light"/>
                <a:ea typeface="Roboto Light"/>
                <a:cs typeface="Roboto Light"/>
                <a:sym typeface="Roboto Light"/>
              </a:defRPr>
            </a:pPr>
            <a:r>
              <a:t>LAG can also be configured for multi-link protection of each path</a:t>
            </a:r>
          </a:p>
          <a:p>
            <a:pPr lvl="1" marL="604266" indent="-325374" defTabSz="1115567">
              <a:spcBef>
                <a:spcPts val="1200"/>
              </a:spcBef>
              <a:buClr>
                <a:srgbClr val="330072">
                  <a:alpha val="50000"/>
                </a:srgbClr>
              </a:buClr>
              <a:defRPr sz="3600">
                <a:latin typeface="Roboto Light"/>
                <a:ea typeface="Roboto Light"/>
                <a:cs typeface="Roboto Light"/>
                <a:sym typeface="Roboto Light"/>
              </a:defRPr>
            </a:pPr>
            <a:r>
              <a:t>Messages are authenticated using HMAC SHA-512 if configured / enabled on an interface-by-interface basis</a:t>
            </a:r>
          </a:p>
          <a:p>
            <a:pPr marL="325372" indent="-325372" defTabSz="1115567">
              <a:spcBef>
                <a:spcPts val="1200"/>
              </a:spcBef>
              <a:defRPr sz="3600"/>
            </a:pPr>
            <a:r>
              <a:t>Active or passive monitoring of services</a:t>
            </a:r>
          </a:p>
          <a:p>
            <a:pPr marL="325372" indent="-325372" defTabSz="1115567">
              <a:spcBef>
                <a:spcPts val="1200"/>
              </a:spcBef>
              <a:defRPr sz="3600"/>
            </a:pPr>
            <a:r>
              <a:t>Allows for specifying the impact of a service failure</a:t>
            </a:r>
          </a:p>
        </p:txBody>
      </p:sp>
      <p:grpSp>
        <p:nvGrpSpPr>
          <p:cNvPr id="559" name="Group"/>
          <p:cNvGrpSpPr/>
          <p:nvPr/>
        </p:nvGrpSpPr>
        <p:grpSpPr>
          <a:xfrm>
            <a:off x="14141662" y="11978840"/>
            <a:ext cx="9115730" cy="855337"/>
            <a:chOff x="0" y="0"/>
            <a:chExt cx="9115728" cy="855335"/>
          </a:xfrm>
        </p:grpSpPr>
        <p:sp>
          <p:nvSpPr>
            <p:cNvPr id="557" name="Rectangle"/>
            <p:cNvSpPr/>
            <p:nvPr/>
          </p:nvSpPr>
          <p:spPr>
            <a:xfrm>
              <a:off x="3" y="0"/>
              <a:ext cx="9115727" cy="855337"/>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558" name="High Availability for Critical Infrastructure"/>
            <p:cNvSpPr txBox="1"/>
            <p:nvPr/>
          </p:nvSpPr>
          <p:spPr>
            <a:xfrm>
              <a:off x="0" y="144457"/>
              <a:ext cx="9115727" cy="56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a:latin typeface="Roboto"/>
                  <a:ea typeface="Roboto"/>
                  <a:cs typeface="Roboto"/>
                  <a:sym typeface="Roboto"/>
                </a:defRPr>
              </a:lvl1pPr>
            </a:lstStyle>
            <a:p>
              <a:pPr/>
              <a:r>
                <a:t>High Availability for Critical Infrastructure</a:t>
              </a:r>
            </a:p>
          </p:txBody>
        </p:sp>
      </p:grpSp>
      <p:grpSp>
        <p:nvGrpSpPr>
          <p:cNvPr id="595" name="Group"/>
          <p:cNvGrpSpPr/>
          <p:nvPr/>
        </p:nvGrpSpPr>
        <p:grpSpPr>
          <a:xfrm>
            <a:off x="13339919" y="3916904"/>
            <a:ext cx="10719217" cy="6253390"/>
            <a:chOff x="0" y="0"/>
            <a:chExt cx="10719216" cy="6253388"/>
          </a:xfrm>
        </p:grpSpPr>
        <p:sp>
          <p:nvSpPr>
            <p:cNvPr id="560" name="Rectangle 152"/>
            <p:cNvSpPr/>
            <p:nvPr/>
          </p:nvSpPr>
          <p:spPr>
            <a:xfrm>
              <a:off x="2338769" y="3775738"/>
              <a:ext cx="5878538" cy="1336075"/>
            </a:xfrm>
            <a:prstGeom prst="rect">
              <a:avLst/>
            </a:prstGeom>
            <a:solidFill>
              <a:srgbClr val="FFFFFF"/>
            </a:solidFill>
            <a:ln w="12700" cap="flat">
              <a:noFill/>
              <a:miter lim="400000"/>
            </a:ln>
            <a:effectLst/>
          </p:spPr>
          <p:txBody>
            <a:bodyPr wrap="square" lIns="91436" tIns="91436" rIns="91436" bIns="91436" numCol="1" anchor="ctr">
              <a:noAutofit/>
            </a:bodyPr>
            <a:lstStyle/>
            <a:p>
              <a:pPr algn="ctr" defTabSz="1828800">
                <a:spcBef>
                  <a:spcPts val="0"/>
                </a:spcBef>
                <a:defRPr cap="none" sz="3600">
                  <a:latin typeface="Arial"/>
                  <a:ea typeface="Arial"/>
                  <a:cs typeface="Arial"/>
                  <a:sym typeface="Arial"/>
                </a:defRPr>
              </a:pPr>
            </a:p>
          </p:txBody>
        </p:sp>
        <p:sp>
          <p:nvSpPr>
            <p:cNvPr id="561" name="Rectangle 108"/>
            <p:cNvSpPr/>
            <p:nvPr/>
          </p:nvSpPr>
          <p:spPr>
            <a:xfrm>
              <a:off x="5973605" y="707528"/>
              <a:ext cx="4745612" cy="4417734"/>
            </a:xfrm>
            <a:prstGeom prst="rect">
              <a:avLst/>
            </a:prstGeom>
            <a:solidFill>
              <a:srgbClr val="000000">
                <a:alpha val="50000"/>
              </a:srgbClr>
            </a:solidFill>
            <a:ln w="127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62" name="Rectangle 109"/>
            <p:cNvSpPr/>
            <p:nvPr/>
          </p:nvSpPr>
          <p:spPr>
            <a:xfrm>
              <a:off x="0" y="707528"/>
              <a:ext cx="4745610" cy="4417734"/>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65" name="Group"/>
            <p:cNvGrpSpPr/>
            <p:nvPr/>
          </p:nvGrpSpPr>
          <p:grpSpPr>
            <a:xfrm>
              <a:off x="221830" y="753193"/>
              <a:ext cx="4325717" cy="894079"/>
              <a:chOff x="0" y="0"/>
              <a:chExt cx="4325715" cy="894077"/>
            </a:xfrm>
          </p:grpSpPr>
          <p:sp>
            <p:nvSpPr>
              <p:cNvPr id="563" name="Rounded Rectangle 149"/>
              <p:cNvSpPr/>
              <p:nvPr/>
            </p:nvSpPr>
            <p:spPr>
              <a:xfrm>
                <a:off x="0" y="54599"/>
                <a:ext cx="4325716" cy="736712"/>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64" name="TextBox 150"/>
              <p:cNvSpPr txBox="1"/>
              <p:nvPr/>
            </p:nvSpPr>
            <p:spPr>
              <a:xfrm>
                <a:off x="24161" y="0"/>
                <a:ext cx="4277396" cy="8940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algn="ctr" defTabSz="1828800">
                  <a:lnSpc>
                    <a:spcPct val="100000"/>
                  </a:lnSpc>
                  <a:spcBef>
                    <a:spcPts val="0"/>
                  </a:spcBef>
                  <a:defRPr cap="none" sz="2400">
                    <a:latin typeface="Roboto"/>
                    <a:ea typeface="Roboto"/>
                    <a:cs typeface="Roboto"/>
                    <a:sym typeface="Roboto"/>
                  </a:defRPr>
                </a:pPr>
                <a:r>
                  <a:t>Service Management</a:t>
                </a:r>
              </a:p>
              <a:p>
                <a:pPr algn="ctr" defTabSz="1828800">
                  <a:lnSpc>
                    <a:spcPct val="100000"/>
                  </a:lnSpc>
                  <a:spcBef>
                    <a:spcPts val="0"/>
                  </a:spcBef>
                  <a:defRPr cap="none" sz="2400">
                    <a:latin typeface="Roboto"/>
                    <a:ea typeface="Roboto"/>
                    <a:cs typeface="Roboto"/>
                    <a:sym typeface="Roboto"/>
                  </a:defRPr>
                </a:pPr>
                <a:r>
                  <a:t>(SM)</a:t>
                </a:r>
              </a:p>
            </p:txBody>
          </p:sp>
        </p:grpSp>
        <p:grpSp>
          <p:nvGrpSpPr>
            <p:cNvPr id="568" name="Group"/>
            <p:cNvGrpSpPr/>
            <p:nvPr/>
          </p:nvGrpSpPr>
          <p:grpSpPr>
            <a:xfrm>
              <a:off x="892473" y="5359310"/>
              <a:ext cx="8822210" cy="894079"/>
              <a:chOff x="0" y="0"/>
              <a:chExt cx="8822209" cy="894077"/>
            </a:xfrm>
          </p:grpSpPr>
          <p:sp>
            <p:nvSpPr>
              <p:cNvPr id="566" name="TextBox 111"/>
              <p:cNvSpPr txBox="1"/>
              <p:nvPr/>
            </p:nvSpPr>
            <p:spPr>
              <a:xfrm>
                <a:off x="0" y="0"/>
                <a:ext cx="2984431" cy="8940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algn="ctr" defTabSz="1828800">
                  <a:lnSpc>
                    <a:spcPct val="100000"/>
                  </a:lnSpc>
                  <a:spcBef>
                    <a:spcPts val="0"/>
                  </a:spcBef>
                  <a:defRPr b="0" cap="none" sz="2400">
                    <a:solidFill>
                      <a:srgbClr val="000000"/>
                    </a:solidFill>
                    <a:latin typeface="Roboto"/>
                    <a:ea typeface="Roboto"/>
                    <a:cs typeface="Roboto"/>
                    <a:sym typeface="Roboto"/>
                  </a:defRPr>
                </a:pPr>
                <a:r>
                  <a:t>StarlingX</a:t>
                </a:r>
              </a:p>
              <a:p>
                <a:pPr algn="ctr" defTabSz="1828800">
                  <a:lnSpc>
                    <a:spcPct val="100000"/>
                  </a:lnSpc>
                  <a:spcBef>
                    <a:spcPts val="0"/>
                  </a:spcBef>
                  <a:defRPr cap="none" i="1" sz="2400">
                    <a:solidFill>
                      <a:srgbClr val="000000"/>
                    </a:solidFill>
                    <a:latin typeface="Roboto"/>
                    <a:ea typeface="Roboto"/>
                    <a:cs typeface="Roboto"/>
                    <a:sym typeface="Roboto"/>
                  </a:defRPr>
                </a:pPr>
                <a:r>
                  <a:t>Controller</a:t>
                </a:r>
                <a:r>
                  <a:rPr b="0" i="0">
                    <a:latin typeface="Arial"/>
                    <a:ea typeface="Arial"/>
                    <a:cs typeface="Arial"/>
                    <a:sym typeface="Arial"/>
                  </a:rPr>
                  <a:t> </a:t>
                </a:r>
                <a:r>
                  <a:rPr b="0" i="0"/>
                  <a:t>Node - 0</a:t>
                </a:r>
              </a:p>
            </p:txBody>
          </p:sp>
          <p:sp>
            <p:nvSpPr>
              <p:cNvPr id="567" name="TextBox 112"/>
              <p:cNvSpPr txBox="1"/>
              <p:nvPr/>
            </p:nvSpPr>
            <p:spPr>
              <a:xfrm>
                <a:off x="5837780" y="0"/>
                <a:ext cx="2984430" cy="8940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algn="ctr" defTabSz="1828800">
                  <a:lnSpc>
                    <a:spcPct val="100000"/>
                  </a:lnSpc>
                  <a:spcBef>
                    <a:spcPts val="0"/>
                  </a:spcBef>
                  <a:defRPr b="0" cap="none" sz="2400">
                    <a:solidFill>
                      <a:srgbClr val="000000"/>
                    </a:solidFill>
                    <a:latin typeface="Roboto"/>
                    <a:ea typeface="Roboto"/>
                    <a:cs typeface="Roboto"/>
                    <a:sym typeface="Roboto"/>
                  </a:defRPr>
                </a:pPr>
                <a:r>
                  <a:t>StarlingX</a:t>
                </a:r>
                <a:endParaRPr>
                  <a:latin typeface="Arial"/>
                  <a:ea typeface="Arial"/>
                  <a:cs typeface="Arial"/>
                  <a:sym typeface="Arial"/>
                </a:endParaRPr>
              </a:p>
              <a:p>
                <a:pPr algn="ctr" defTabSz="1828800">
                  <a:lnSpc>
                    <a:spcPct val="100000"/>
                  </a:lnSpc>
                  <a:spcBef>
                    <a:spcPts val="0"/>
                  </a:spcBef>
                  <a:defRPr cap="none" i="1" sz="2400">
                    <a:solidFill>
                      <a:srgbClr val="000000"/>
                    </a:solidFill>
                    <a:latin typeface="Roboto"/>
                    <a:ea typeface="Roboto"/>
                    <a:cs typeface="Roboto"/>
                    <a:sym typeface="Roboto"/>
                  </a:defRPr>
                </a:pPr>
                <a:r>
                  <a:t>Controller</a:t>
                </a:r>
                <a:r>
                  <a:rPr b="0" i="0">
                    <a:latin typeface="Arial"/>
                    <a:ea typeface="Arial"/>
                    <a:cs typeface="Arial"/>
                    <a:sym typeface="Arial"/>
                  </a:rPr>
                  <a:t> </a:t>
                </a:r>
                <a:r>
                  <a:rPr b="0" i="0"/>
                  <a:t>Node - 1</a:t>
                </a:r>
              </a:p>
            </p:txBody>
          </p:sp>
        </p:grpSp>
        <p:sp>
          <p:nvSpPr>
            <p:cNvPr id="569" name="Left-Right Arrow 113"/>
            <p:cNvSpPr/>
            <p:nvPr/>
          </p:nvSpPr>
          <p:spPr>
            <a:xfrm>
              <a:off x="4538811" y="950240"/>
              <a:ext cx="1644745" cy="427912"/>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1600">
                  <a:latin typeface="Arial"/>
                  <a:ea typeface="Arial"/>
                  <a:cs typeface="Arial"/>
                  <a:sym typeface="Arial"/>
                </a:defRPr>
              </a:pPr>
            </a:p>
          </p:txBody>
        </p:sp>
        <p:sp>
          <p:nvSpPr>
            <p:cNvPr id="570" name="Shape"/>
            <p:cNvSpPr/>
            <p:nvPr/>
          </p:nvSpPr>
          <p:spPr>
            <a:xfrm>
              <a:off x="226385" y="4425341"/>
              <a:ext cx="1375504" cy="56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1" name="Shape"/>
            <p:cNvSpPr/>
            <p:nvPr/>
          </p:nvSpPr>
          <p:spPr>
            <a:xfrm>
              <a:off x="226385" y="4425341"/>
              <a:ext cx="1375504" cy="56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2" name="Shape"/>
            <p:cNvSpPr/>
            <p:nvPr/>
          </p:nvSpPr>
          <p:spPr>
            <a:xfrm>
              <a:off x="9044187" y="4422817"/>
              <a:ext cx="1375504" cy="56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3" name="Shape"/>
            <p:cNvSpPr/>
            <p:nvPr/>
          </p:nvSpPr>
          <p:spPr>
            <a:xfrm>
              <a:off x="9044187" y="4422817"/>
              <a:ext cx="1375504" cy="56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25400" cap="flat">
              <a:solidFill>
                <a:srgbClr val="5F5F5F"/>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600">
                  <a:latin typeface="Arial"/>
                  <a:ea typeface="Arial"/>
                  <a:cs typeface="Arial"/>
                  <a:sym typeface="Arial"/>
                </a:defRPr>
              </a:pPr>
            </a:p>
          </p:txBody>
        </p:sp>
        <p:sp>
          <p:nvSpPr>
            <p:cNvPr id="574" name="Left-Right Arrow 116"/>
            <p:cNvSpPr/>
            <p:nvPr/>
          </p:nvSpPr>
          <p:spPr>
            <a:xfrm>
              <a:off x="1691453" y="4455656"/>
              <a:ext cx="7259524" cy="454021"/>
            </a:xfrm>
            <a:prstGeom prst="leftRightArrow">
              <a:avLst>
                <a:gd name="adj1" fmla="val 50000"/>
                <a:gd name="adj2" fmla="val 50000"/>
              </a:avLst>
            </a:prstGeom>
            <a:solidFill>
              <a:srgbClr val="685BC7"/>
            </a:solidFill>
            <a:ln w="25400" cap="flat">
              <a:solidFill>
                <a:srgbClr val="330072"/>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3600">
                  <a:latin typeface="Arial"/>
                  <a:ea typeface="Arial"/>
                  <a:cs typeface="Arial"/>
                  <a:sym typeface="Arial"/>
                </a:defRPr>
              </a:pPr>
            </a:p>
          </p:txBody>
        </p:sp>
        <p:grpSp>
          <p:nvGrpSpPr>
            <p:cNvPr id="577" name="Group"/>
            <p:cNvGrpSpPr/>
            <p:nvPr/>
          </p:nvGrpSpPr>
          <p:grpSpPr>
            <a:xfrm>
              <a:off x="221830" y="3492833"/>
              <a:ext cx="4325718" cy="567005"/>
              <a:chOff x="0" y="0"/>
              <a:chExt cx="4325716" cy="567004"/>
            </a:xfrm>
          </p:grpSpPr>
          <p:sp>
            <p:nvSpPr>
              <p:cNvPr id="575" name="Rounded Rectangle 141"/>
              <p:cNvSpPr/>
              <p:nvPr/>
            </p:nvSpPr>
            <p:spPr>
              <a:xfrm>
                <a:off x="-1" y="-1"/>
                <a:ext cx="4325718" cy="567006"/>
              </a:xfrm>
              <a:prstGeom prst="roundRect">
                <a:avLst>
                  <a:gd name="adj" fmla="val 16667"/>
                </a:avLst>
              </a:prstGeom>
              <a:solidFill>
                <a:srgbClr val="326CE6">
                  <a:alpha val="7462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76" name="TextBox 142"/>
              <p:cNvSpPr txBox="1"/>
              <p:nvPr/>
            </p:nvSpPr>
            <p:spPr>
              <a:xfrm>
                <a:off x="779552" y="13295"/>
                <a:ext cx="2766641" cy="5384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400">
                    <a:latin typeface="Roboto"/>
                    <a:ea typeface="Roboto"/>
                    <a:cs typeface="Roboto"/>
                    <a:sym typeface="Roboto"/>
                  </a:defRPr>
                </a:lvl1pPr>
              </a:lstStyle>
              <a:p>
                <a:pPr/>
                <a:r>
                  <a:t>Cluster Services</a:t>
                </a:r>
              </a:p>
            </p:txBody>
          </p:sp>
        </p:grpSp>
        <p:sp>
          <p:nvSpPr>
            <p:cNvPr id="578" name="Straight Arrow Connector 121"/>
            <p:cNvSpPr/>
            <p:nvPr/>
          </p:nvSpPr>
          <p:spPr>
            <a:xfrm>
              <a:off x="2384686" y="1544510"/>
              <a:ext cx="2" cy="843722"/>
            </a:xfrm>
            <a:prstGeom prst="line">
              <a:avLst/>
            </a:prstGeom>
            <a:noFill/>
            <a:ln w="63500" cap="flat">
              <a:solidFill>
                <a:srgbClr val="330072"/>
              </a:solidFill>
              <a:prstDash val="solid"/>
              <a:round/>
              <a:headEnd type="stealth" w="med" len="med"/>
              <a:tailEnd type="stealth" w="med" len="med"/>
            </a:ln>
            <a:effectLst/>
          </p:spPr>
          <p:txBody>
            <a:bodyPr wrap="square" lIns="45718" tIns="45718" rIns="45718" bIns="45718" numCol="1" anchor="t">
              <a:noAutofit/>
            </a:bodyPr>
            <a:lstStyle/>
            <a:p>
              <a:pPr/>
            </a:p>
          </p:txBody>
        </p:sp>
        <p:grpSp>
          <p:nvGrpSpPr>
            <p:cNvPr id="581" name="Group"/>
            <p:cNvGrpSpPr/>
            <p:nvPr/>
          </p:nvGrpSpPr>
          <p:grpSpPr>
            <a:xfrm>
              <a:off x="1687376" y="0"/>
              <a:ext cx="7510385" cy="538478"/>
              <a:chOff x="0" y="0"/>
              <a:chExt cx="7510383" cy="538477"/>
            </a:xfrm>
          </p:grpSpPr>
          <p:sp>
            <p:nvSpPr>
              <p:cNvPr id="579" name="TextBox 111"/>
              <p:cNvSpPr txBox="1"/>
              <p:nvPr/>
            </p:nvSpPr>
            <p:spPr>
              <a:xfrm>
                <a:off x="0" y="0"/>
                <a:ext cx="1370855" cy="5384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lvl1pP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ACTIVE</a:t>
                </a:r>
              </a:p>
            </p:txBody>
          </p:sp>
          <p:sp>
            <p:nvSpPr>
              <p:cNvPr id="580" name="TextBox 112"/>
              <p:cNvSpPr txBox="1"/>
              <p:nvPr/>
            </p:nvSpPr>
            <p:spPr>
              <a:xfrm>
                <a:off x="5807685" y="0"/>
                <a:ext cx="1702699" cy="5384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lvl1pPr algn="r" defTabSz="1828800">
                  <a:lnSpc>
                    <a:spcPct val="100000"/>
                  </a:lnSpc>
                  <a:spcBef>
                    <a:spcPts val="0"/>
                  </a:spcBef>
                  <a:defRPr b="0" cap="none" sz="2400">
                    <a:solidFill>
                      <a:srgbClr val="000000"/>
                    </a:solidFill>
                    <a:latin typeface="Roboto Black"/>
                    <a:ea typeface="Roboto Black"/>
                    <a:cs typeface="Roboto Black"/>
                    <a:sym typeface="Roboto Black"/>
                  </a:defRPr>
                </a:lvl1pPr>
              </a:lstStyle>
              <a:p>
                <a:pPr/>
                <a:r>
                  <a:t>STANDBY</a:t>
                </a:r>
              </a:p>
            </p:txBody>
          </p:sp>
        </p:grpSp>
        <p:grpSp>
          <p:nvGrpSpPr>
            <p:cNvPr id="584" name="Group"/>
            <p:cNvGrpSpPr/>
            <p:nvPr/>
          </p:nvGrpSpPr>
          <p:grpSpPr>
            <a:xfrm>
              <a:off x="6183558" y="753193"/>
              <a:ext cx="4325717" cy="894079"/>
              <a:chOff x="0" y="0"/>
              <a:chExt cx="4325716" cy="894077"/>
            </a:xfrm>
          </p:grpSpPr>
          <p:sp>
            <p:nvSpPr>
              <p:cNvPr id="582" name="Rounded Rectangle 147"/>
              <p:cNvSpPr/>
              <p:nvPr/>
            </p:nvSpPr>
            <p:spPr>
              <a:xfrm>
                <a:off x="0" y="54597"/>
                <a:ext cx="4325717" cy="736712"/>
              </a:xfrm>
              <a:prstGeom prst="roundRect">
                <a:avLst>
                  <a:gd name="adj" fmla="val 16667"/>
                </a:avLst>
              </a:prstGeom>
              <a:solidFill>
                <a:srgbClr val="000000">
                  <a:alpha val="49507"/>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3" name="TextBox 150"/>
              <p:cNvSpPr txBox="1"/>
              <p:nvPr/>
            </p:nvSpPr>
            <p:spPr>
              <a:xfrm>
                <a:off x="55538" y="0"/>
                <a:ext cx="4232264" cy="8940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algn="ctr" defTabSz="1828800">
                  <a:lnSpc>
                    <a:spcPct val="100000"/>
                  </a:lnSpc>
                  <a:spcBef>
                    <a:spcPts val="0"/>
                  </a:spcBef>
                  <a:defRPr cap="none" sz="2400">
                    <a:latin typeface="Roboto"/>
                    <a:ea typeface="Roboto"/>
                    <a:cs typeface="Roboto"/>
                    <a:sym typeface="Roboto"/>
                  </a:defRPr>
                </a:pPr>
                <a:r>
                  <a:t>Service Management</a:t>
                </a:r>
              </a:p>
              <a:p>
                <a:pPr algn="ctr" defTabSz="1828800">
                  <a:lnSpc>
                    <a:spcPct val="100000"/>
                  </a:lnSpc>
                  <a:spcBef>
                    <a:spcPts val="0"/>
                  </a:spcBef>
                  <a:defRPr cap="none" sz="2400">
                    <a:latin typeface="Roboto"/>
                    <a:ea typeface="Roboto"/>
                    <a:cs typeface="Roboto"/>
                    <a:sym typeface="Roboto"/>
                  </a:defRPr>
                </a:pPr>
                <a:r>
                  <a:t>(SM)</a:t>
                </a:r>
              </a:p>
            </p:txBody>
          </p:sp>
        </p:grpSp>
        <p:grpSp>
          <p:nvGrpSpPr>
            <p:cNvPr id="587" name="Group"/>
            <p:cNvGrpSpPr/>
            <p:nvPr/>
          </p:nvGrpSpPr>
          <p:grpSpPr>
            <a:xfrm>
              <a:off x="221830" y="2453632"/>
              <a:ext cx="4325717" cy="736711"/>
              <a:chOff x="0" y="0"/>
              <a:chExt cx="4325715" cy="736710"/>
            </a:xfrm>
          </p:grpSpPr>
          <p:sp>
            <p:nvSpPr>
              <p:cNvPr id="585" name="Rounded Rectangle 149"/>
              <p:cNvSpPr/>
              <p:nvPr/>
            </p:nvSpPr>
            <p:spPr>
              <a:xfrm>
                <a:off x="-1" y="-1"/>
                <a:ext cx="4325717" cy="736712"/>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6" name="TextBox 150"/>
              <p:cNvSpPr txBox="1"/>
              <p:nvPr/>
            </p:nvSpPr>
            <p:spPr>
              <a:xfrm>
                <a:off x="24161" y="103570"/>
                <a:ext cx="4277396" cy="5384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lvl1pPr algn="ctr" defTabSz="1828800">
                  <a:lnSpc>
                    <a:spcPct val="100000"/>
                  </a:lnSpc>
                  <a:spcBef>
                    <a:spcPts val="0"/>
                  </a:spcBef>
                  <a:defRPr cap="none" sz="2400">
                    <a:latin typeface="Roboto"/>
                    <a:ea typeface="Roboto"/>
                    <a:cs typeface="Roboto"/>
                    <a:sym typeface="Roboto"/>
                  </a:defRPr>
                </a:lvl1pPr>
              </a:lstStyle>
              <a:p>
                <a:pPr/>
                <a:r>
                  <a:t>Infrastructure Services</a:t>
                </a:r>
              </a:p>
            </p:txBody>
          </p:sp>
        </p:grpSp>
        <p:grpSp>
          <p:nvGrpSpPr>
            <p:cNvPr id="590" name="Group"/>
            <p:cNvGrpSpPr/>
            <p:nvPr/>
          </p:nvGrpSpPr>
          <p:grpSpPr>
            <a:xfrm>
              <a:off x="6183558" y="2453632"/>
              <a:ext cx="4325717" cy="736711"/>
              <a:chOff x="0" y="0"/>
              <a:chExt cx="4325716" cy="736710"/>
            </a:xfrm>
          </p:grpSpPr>
          <p:sp>
            <p:nvSpPr>
              <p:cNvPr id="588" name="Rounded Rectangle 149"/>
              <p:cNvSpPr/>
              <p:nvPr/>
            </p:nvSpPr>
            <p:spPr>
              <a:xfrm>
                <a:off x="-1" y="-1"/>
                <a:ext cx="4325718" cy="736712"/>
              </a:xfrm>
              <a:prstGeom prst="roundRect">
                <a:avLst>
                  <a:gd name="adj" fmla="val 16667"/>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589" name="TextBox 150"/>
              <p:cNvSpPr txBox="1"/>
              <p:nvPr/>
            </p:nvSpPr>
            <p:spPr>
              <a:xfrm>
                <a:off x="24161" y="103570"/>
                <a:ext cx="4277396" cy="5384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lvl1pPr algn="ctr" defTabSz="1828800">
                  <a:lnSpc>
                    <a:spcPct val="100000"/>
                  </a:lnSpc>
                  <a:spcBef>
                    <a:spcPts val="0"/>
                  </a:spcBef>
                  <a:defRPr cap="none" sz="2400">
                    <a:latin typeface="Roboto"/>
                    <a:ea typeface="Roboto"/>
                    <a:cs typeface="Roboto"/>
                    <a:sym typeface="Roboto"/>
                  </a:defRPr>
                </a:lvl1pPr>
              </a:lstStyle>
              <a:p>
                <a:pPr/>
                <a:r>
                  <a:t>Infrastructure Services</a:t>
                </a:r>
              </a:p>
            </p:txBody>
          </p:sp>
        </p:grpSp>
        <p:grpSp>
          <p:nvGrpSpPr>
            <p:cNvPr id="593" name="Group"/>
            <p:cNvGrpSpPr/>
            <p:nvPr/>
          </p:nvGrpSpPr>
          <p:grpSpPr>
            <a:xfrm>
              <a:off x="6183558" y="3492833"/>
              <a:ext cx="4325717" cy="567005"/>
              <a:chOff x="0" y="0"/>
              <a:chExt cx="4325716" cy="567004"/>
            </a:xfrm>
          </p:grpSpPr>
          <p:sp>
            <p:nvSpPr>
              <p:cNvPr id="591" name="Rounded Rectangle 141"/>
              <p:cNvSpPr/>
              <p:nvPr/>
            </p:nvSpPr>
            <p:spPr>
              <a:xfrm>
                <a:off x="-1" y="-1"/>
                <a:ext cx="4325718" cy="567006"/>
              </a:xfrm>
              <a:prstGeom prst="roundRect">
                <a:avLst>
                  <a:gd name="adj" fmla="val 16667"/>
                </a:avLst>
              </a:prstGeom>
              <a:solidFill>
                <a:srgbClr val="326CE6">
                  <a:alpha val="74842"/>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400">
                    <a:latin typeface="Arial"/>
                    <a:ea typeface="Arial"/>
                    <a:cs typeface="Arial"/>
                    <a:sym typeface="Arial"/>
                  </a:defRPr>
                </a:pPr>
              </a:p>
            </p:txBody>
          </p:sp>
          <p:sp>
            <p:nvSpPr>
              <p:cNvPr id="592" name="TextBox 142"/>
              <p:cNvSpPr txBox="1"/>
              <p:nvPr/>
            </p:nvSpPr>
            <p:spPr>
              <a:xfrm>
                <a:off x="779552" y="13295"/>
                <a:ext cx="2766641" cy="5384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400">
                    <a:latin typeface="Roboto"/>
                    <a:ea typeface="Roboto"/>
                    <a:cs typeface="Roboto"/>
                    <a:sym typeface="Roboto"/>
                  </a:defRPr>
                </a:lvl1pPr>
              </a:lstStyle>
              <a:p>
                <a:pPr/>
                <a:r>
                  <a:t>Cluster Services</a:t>
                </a:r>
              </a:p>
            </p:txBody>
          </p:sp>
        </p:grpSp>
        <p:sp>
          <p:nvSpPr>
            <p:cNvPr id="594" name="Straight Arrow Connector 121"/>
            <p:cNvSpPr/>
            <p:nvPr/>
          </p:nvSpPr>
          <p:spPr>
            <a:xfrm>
              <a:off x="8346410" y="1544510"/>
              <a:ext cx="2" cy="843722"/>
            </a:xfrm>
            <a:prstGeom prst="line">
              <a:avLst/>
            </a:prstGeom>
            <a:noFill/>
            <a:ln w="63500" cap="flat">
              <a:solidFill>
                <a:srgbClr val="330072"/>
              </a:solidFill>
              <a:prstDash val="solid"/>
              <a:round/>
              <a:headEnd type="stealth" w="med" len="med"/>
              <a:tailEnd type="stealth" w="med" len="me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Fault Management"/>
          <p:cNvSpPr txBox="1"/>
          <p:nvPr>
            <p:ph type="title"/>
          </p:nvPr>
        </p:nvSpPr>
        <p:spPr>
          <a:xfrm>
            <a:off x="1676400" y="730250"/>
            <a:ext cx="21031200" cy="2651126"/>
          </a:xfrm>
          <a:prstGeom prst="rect">
            <a:avLst/>
          </a:prstGeom>
        </p:spPr>
        <p:txBody>
          <a:bodyPr/>
          <a:lstStyle/>
          <a:p>
            <a:pPr/>
            <a:r>
              <a:t>Fault Management</a:t>
            </a:r>
          </a:p>
        </p:txBody>
      </p:sp>
      <p:sp>
        <p:nvSpPr>
          <p:cNvPr id="600" name="Framework for infrastructure services via API…"/>
          <p:cNvSpPr txBox="1"/>
          <p:nvPr>
            <p:ph type="body" sz="half" idx="1"/>
          </p:nvPr>
        </p:nvSpPr>
        <p:spPr>
          <a:xfrm>
            <a:off x="1676399" y="3651250"/>
            <a:ext cx="11043012" cy="9325575"/>
          </a:xfrm>
          <a:prstGeom prst="rect">
            <a:avLst/>
          </a:prstGeom>
        </p:spPr>
        <p:txBody>
          <a:bodyPr/>
          <a:lstStyle/>
          <a:p>
            <a:pPr marL="352042" indent="-352042" defTabSz="1207008">
              <a:spcBef>
                <a:spcPts val="1300"/>
              </a:spcBef>
              <a:defRPr sz="3900"/>
            </a:pPr>
            <a:r>
              <a:t>Framework for infrastructure services via API</a:t>
            </a:r>
          </a:p>
          <a:p>
            <a:pPr lvl="1" marL="653795" indent="-352043" defTabSz="1207008">
              <a:spcBef>
                <a:spcPts val="1300"/>
              </a:spcBef>
              <a:buClr>
                <a:srgbClr val="330072">
                  <a:alpha val="50000"/>
                </a:srgbClr>
              </a:buClr>
              <a:defRPr sz="3900">
                <a:latin typeface="Roboto Light"/>
                <a:ea typeface="Roboto Light"/>
                <a:cs typeface="Roboto Light"/>
                <a:sym typeface="Roboto Light"/>
              </a:defRPr>
            </a:pPr>
            <a:r>
              <a:t>Set, clear and query customer alarms</a:t>
            </a:r>
          </a:p>
          <a:p>
            <a:pPr lvl="1" marL="653795" indent="-352043" defTabSz="1207008">
              <a:spcBef>
                <a:spcPts val="1300"/>
              </a:spcBef>
              <a:buClr>
                <a:srgbClr val="330072">
                  <a:alpha val="50000"/>
                </a:srgbClr>
              </a:buClr>
              <a:defRPr sz="3900">
                <a:latin typeface="Roboto Light"/>
                <a:ea typeface="Roboto Light"/>
                <a:cs typeface="Roboto Light"/>
                <a:sym typeface="Roboto Light"/>
              </a:defRPr>
            </a:pPr>
            <a:r>
              <a:t>Generate customer logs for significant events</a:t>
            </a:r>
          </a:p>
          <a:p>
            <a:pPr marL="352042" indent="-352042" defTabSz="1207008">
              <a:spcBef>
                <a:spcPts val="1300"/>
              </a:spcBef>
              <a:defRPr sz="3900"/>
            </a:pPr>
            <a:r>
              <a:t>Maintains an Active Alarm List</a:t>
            </a:r>
          </a:p>
          <a:p>
            <a:pPr marL="352042" indent="-352042" defTabSz="1207008">
              <a:spcBef>
                <a:spcPts val="1300"/>
              </a:spcBef>
              <a:defRPr sz="3900"/>
            </a:pPr>
            <a:r>
              <a:t>Provides REST API  to query alarms and events</a:t>
            </a:r>
          </a:p>
          <a:p>
            <a:pPr marL="352042" indent="-352042" defTabSz="1207008">
              <a:spcBef>
                <a:spcPts val="1300"/>
              </a:spcBef>
              <a:defRPr sz="3900"/>
            </a:pPr>
            <a:r>
              <a:t>Support for alarm suppression</a:t>
            </a:r>
          </a:p>
          <a:p>
            <a:pPr marL="352042" indent="-352042" defTabSz="1207008">
              <a:spcBef>
                <a:spcPts val="1300"/>
              </a:spcBef>
              <a:defRPr sz="3900"/>
            </a:pPr>
            <a:r>
              <a:t>Operator alarms</a:t>
            </a:r>
          </a:p>
          <a:p>
            <a:pPr lvl="1" marL="653795" indent="-352043" defTabSz="1207008">
              <a:spcBef>
                <a:spcPts val="1300"/>
              </a:spcBef>
              <a:buClr>
                <a:srgbClr val="330072">
                  <a:alpha val="50000"/>
                </a:srgbClr>
              </a:buClr>
              <a:defRPr sz="3900">
                <a:latin typeface="Roboto Light"/>
                <a:ea typeface="Roboto Light"/>
                <a:cs typeface="Roboto Light"/>
                <a:sym typeface="Roboto Light"/>
              </a:defRPr>
            </a:pPr>
            <a:r>
              <a:t>On platform nodes and resources</a:t>
            </a:r>
          </a:p>
          <a:p>
            <a:pPr lvl="1" marL="653795" indent="-352043" defTabSz="1207008">
              <a:spcBef>
                <a:spcPts val="1300"/>
              </a:spcBef>
              <a:buClr>
                <a:srgbClr val="330072">
                  <a:alpha val="50000"/>
                </a:srgbClr>
              </a:buClr>
              <a:defRPr sz="3900">
                <a:latin typeface="Roboto Light"/>
                <a:ea typeface="Roboto Light"/>
                <a:cs typeface="Roboto Light"/>
                <a:sym typeface="Roboto Light"/>
              </a:defRPr>
            </a:pPr>
            <a:r>
              <a:t>On hosted virtual resources</a:t>
            </a:r>
          </a:p>
          <a:p>
            <a:pPr marL="352042" indent="-352042" defTabSz="1207008">
              <a:spcBef>
                <a:spcPts val="1300"/>
              </a:spcBef>
              <a:defRPr sz="3900"/>
            </a:pPr>
            <a:r>
              <a:t>Operator logs - Event List</a:t>
            </a:r>
          </a:p>
          <a:p>
            <a:pPr lvl="1" marL="653795" indent="-352043" defTabSz="1207008">
              <a:spcBef>
                <a:spcPts val="1300"/>
              </a:spcBef>
              <a:buClr>
                <a:srgbClr val="330072">
                  <a:alpha val="50000"/>
                </a:srgbClr>
              </a:buClr>
              <a:defRPr sz="3900">
                <a:latin typeface="Roboto Light"/>
                <a:ea typeface="Roboto Light"/>
                <a:cs typeface="Roboto Light"/>
                <a:sym typeface="Roboto Light"/>
              </a:defRPr>
            </a:pPr>
            <a:r>
              <a:t>Logging of set/clear of alarms</a:t>
            </a:r>
          </a:p>
          <a:p>
            <a:pPr lvl="1" marL="653795" indent="-352043" defTabSz="1207008">
              <a:spcBef>
                <a:spcPts val="1300"/>
              </a:spcBef>
              <a:buClr>
                <a:srgbClr val="330072">
                  <a:alpha val="50000"/>
                </a:srgbClr>
              </a:buClr>
              <a:defRPr sz="3900">
                <a:latin typeface="Roboto Light"/>
                <a:ea typeface="Roboto Light"/>
                <a:cs typeface="Roboto Light"/>
                <a:sym typeface="Roboto Light"/>
              </a:defRPr>
            </a:pPr>
            <a:r>
              <a:t>Related to platform nodes and resources</a:t>
            </a:r>
          </a:p>
          <a:p>
            <a:pPr lvl="1" marL="653795" indent="-352043" defTabSz="1207008">
              <a:spcBef>
                <a:spcPts val="1300"/>
              </a:spcBef>
              <a:buClr>
                <a:srgbClr val="330072">
                  <a:alpha val="50000"/>
                </a:srgbClr>
              </a:buClr>
              <a:defRPr sz="3900">
                <a:latin typeface="Roboto Light"/>
                <a:ea typeface="Roboto Light"/>
                <a:cs typeface="Roboto Light"/>
                <a:sym typeface="Roboto Light"/>
              </a:defRPr>
            </a:pPr>
            <a:r>
              <a:t>Related to hosted virtual resources</a:t>
            </a:r>
          </a:p>
        </p:txBody>
      </p:sp>
      <p:grpSp>
        <p:nvGrpSpPr>
          <p:cNvPr id="603" name="Group"/>
          <p:cNvGrpSpPr/>
          <p:nvPr/>
        </p:nvGrpSpPr>
        <p:grpSpPr>
          <a:xfrm>
            <a:off x="14425672" y="11874782"/>
            <a:ext cx="9660453" cy="855337"/>
            <a:chOff x="0" y="0"/>
            <a:chExt cx="9660451" cy="855335"/>
          </a:xfrm>
        </p:grpSpPr>
        <p:sp>
          <p:nvSpPr>
            <p:cNvPr id="601" name="Rectangle"/>
            <p:cNvSpPr/>
            <p:nvPr/>
          </p:nvSpPr>
          <p:spPr>
            <a:xfrm>
              <a:off x="2" y="0"/>
              <a:ext cx="9660451" cy="855337"/>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602" name="Fault Alarming and Logging"/>
            <p:cNvSpPr txBox="1"/>
            <p:nvPr/>
          </p:nvSpPr>
          <p:spPr>
            <a:xfrm>
              <a:off x="0" y="144457"/>
              <a:ext cx="9660451" cy="56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a:latin typeface="Roboto"/>
                  <a:ea typeface="Roboto"/>
                  <a:cs typeface="Roboto"/>
                  <a:sym typeface="Roboto"/>
                </a:defRPr>
              </a:lvl1pPr>
            </a:lstStyle>
            <a:p>
              <a:pPr/>
              <a:r>
                <a:t>Fault Alarming and Logging</a:t>
              </a:r>
            </a:p>
          </p:txBody>
        </p:sp>
      </p:grpSp>
      <p:grpSp>
        <p:nvGrpSpPr>
          <p:cNvPr id="654" name="Group"/>
          <p:cNvGrpSpPr/>
          <p:nvPr/>
        </p:nvGrpSpPr>
        <p:grpSpPr>
          <a:xfrm>
            <a:off x="13715679" y="3928525"/>
            <a:ext cx="10363914" cy="6278392"/>
            <a:chOff x="0" y="0"/>
            <a:chExt cx="10363913" cy="6278391"/>
          </a:xfrm>
        </p:grpSpPr>
        <p:sp>
          <p:nvSpPr>
            <p:cNvPr id="604" name="Left-Right Arrow 113"/>
            <p:cNvSpPr/>
            <p:nvPr/>
          </p:nvSpPr>
          <p:spPr>
            <a:xfrm>
              <a:off x="5777193" y="2901936"/>
              <a:ext cx="1248851" cy="474517"/>
            </a:xfrm>
            <a:prstGeom prst="leftRightArrow">
              <a:avLst>
                <a:gd name="adj1" fmla="val 50000"/>
                <a:gd name="adj2" fmla="val 45089"/>
              </a:avLst>
            </a:prstGeom>
            <a:solidFill>
              <a:srgbClr val="685BC7"/>
            </a:solidFill>
            <a:ln w="25400" cap="flat">
              <a:solidFill>
                <a:srgbClr val="330072"/>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1600">
                  <a:latin typeface="Arial"/>
                  <a:ea typeface="Arial"/>
                  <a:cs typeface="Arial"/>
                  <a:sym typeface="Arial"/>
                </a:defRPr>
              </a:pPr>
            </a:p>
          </p:txBody>
        </p:sp>
        <p:grpSp>
          <p:nvGrpSpPr>
            <p:cNvPr id="617" name="Group"/>
            <p:cNvGrpSpPr/>
            <p:nvPr/>
          </p:nvGrpSpPr>
          <p:grpSpPr>
            <a:xfrm>
              <a:off x="7263017" y="-1"/>
              <a:ext cx="3100897" cy="6278392"/>
              <a:chOff x="0" y="0"/>
              <a:chExt cx="3100895" cy="6278391"/>
            </a:xfrm>
          </p:grpSpPr>
          <p:grpSp>
            <p:nvGrpSpPr>
              <p:cNvPr id="607" name="Group"/>
              <p:cNvGrpSpPr/>
              <p:nvPr/>
            </p:nvGrpSpPr>
            <p:grpSpPr>
              <a:xfrm>
                <a:off x="-1" y="4748176"/>
                <a:ext cx="3100897" cy="1530216"/>
                <a:chOff x="0" y="0"/>
                <a:chExt cx="3100895" cy="1530214"/>
              </a:xfrm>
            </p:grpSpPr>
            <p:sp>
              <p:nvSpPr>
                <p:cNvPr id="605" name="Rounded Rectangle"/>
                <p:cNvSpPr/>
                <p:nvPr/>
              </p:nvSpPr>
              <p:spPr>
                <a:xfrm>
                  <a:off x="-1" y="0"/>
                  <a:ext cx="3100897" cy="1530215"/>
                </a:xfrm>
                <a:prstGeom prst="roundRect">
                  <a:avLst>
                    <a:gd name="adj" fmla="val 16667"/>
                  </a:avLst>
                </a:prstGeom>
                <a:solidFill>
                  <a:srgbClr val="685BC7">
                    <a:alpha val="75358"/>
                  </a:srgbClr>
                </a:solidFill>
                <a:ln w="25400" cap="flat">
                  <a:solidFill>
                    <a:srgbClr val="330072"/>
                  </a:solidFill>
                  <a:prstDash val="solid"/>
                  <a:miter lim="400000"/>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Medium"/>
                      <a:ea typeface="Roboto Medium"/>
                      <a:cs typeface="Roboto Medium"/>
                      <a:sym typeface="Roboto Medium"/>
                    </a:defRPr>
                  </a:pPr>
                </a:p>
              </p:txBody>
            </p:sp>
            <p:sp>
              <p:nvSpPr>
                <p:cNvPr id="606" name="Infrastructure Orchestration"/>
                <p:cNvSpPr txBox="1"/>
                <p:nvPr/>
              </p:nvSpPr>
              <p:spPr>
                <a:xfrm>
                  <a:off x="74696" y="415220"/>
                  <a:ext cx="2951501"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Infrastructure</a:t>
                  </a:r>
                  <a:br/>
                  <a:r>
                    <a:t>Orchestration</a:t>
                  </a:r>
                </a:p>
              </p:txBody>
            </p:sp>
          </p:grpSp>
          <p:grpSp>
            <p:nvGrpSpPr>
              <p:cNvPr id="610" name="Group"/>
              <p:cNvGrpSpPr/>
              <p:nvPr/>
            </p:nvGrpSpPr>
            <p:grpSpPr>
              <a:xfrm>
                <a:off x="-1" y="0"/>
                <a:ext cx="3100897" cy="1530214"/>
                <a:chOff x="0" y="0"/>
                <a:chExt cx="3100895" cy="1530213"/>
              </a:xfrm>
            </p:grpSpPr>
            <p:sp>
              <p:nvSpPr>
                <p:cNvPr id="608" name="Rounded Rectangle"/>
                <p:cNvSpPr/>
                <p:nvPr/>
              </p:nvSpPr>
              <p:spPr>
                <a:xfrm>
                  <a:off x="-1" y="0"/>
                  <a:ext cx="3100897" cy="1530214"/>
                </a:xfrm>
                <a:prstGeom prst="roundRect">
                  <a:avLst>
                    <a:gd name="adj" fmla="val 16667"/>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a:ea typeface="Roboto"/>
                      <a:cs typeface="Roboto"/>
                      <a:sym typeface="Roboto"/>
                    </a:defRPr>
                  </a:pPr>
                </a:p>
              </p:txBody>
            </p:sp>
            <p:sp>
              <p:nvSpPr>
                <p:cNvPr id="609" name="Configuration Management"/>
                <p:cNvSpPr txBox="1"/>
                <p:nvPr/>
              </p:nvSpPr>
              <p:spPr>
                <a:xfrm>
                  <a:off x="74696" y="415219"/>
                  <a:ext cx="2951501"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Configuration</a:t>
                  </a:r>
                  <a:br/>
                  <a:r>
                    <a:t>Management</a:t>
                  </a:r>
                </a:p>
              </p:txBody>
            </p:sp>
          </p:grpSp>
          <p:grpSp>
            <p:nvGrpSpPr>
              <p:cNvPr id="613" name="Group"/>
              <p:cNvGrpSpPr/>
              <p:nvPr/>
            </p:nvGrpSpPr>
            <p:grpSpPr>
              <a:xfrm>
                <a:off x="-1" y="1659493"/>
                <a:ext cx="3100897" cy="1415063"/>
                <a:chOff x="0" y="0"/>
                <a:chExt cx="3100895" cy="1415062"/>
              </a:xfrm>
            </p:grpSpPr>
            <p:sp>
              <p:nvSpPr>
                <p:cNvPr id="611" name="Rounded Rectangle"/>
                <p:cNvSpPr/>
                <p:nvPr/>
              </p:nvSpPr>
              <p:spPr>
                <a:xfrm>
                  <a:off x="-1" y="0"/>
                  <a:ext cx="3100897" cy="1415063"/>
                </a:xfrm>
                <a:prstGeom prst="roundRect">
                  <a:avLst>
                    <a:gd name="adj" fmla="val 16667"/>
                  </a:avLst>
                </a:prstGeom>
                <a:solidFill>
                  <a:srgbClr val="685BC7">
                    <a:alpha val="74579"/>
                  </a:srgbClr>
                </a:solidFill>
                <a:ln w="25400" cap="flat">
                  <a:solidFill>
                    <a:srgbClr val="330072"/>
                  </a:solidFill>
                  <a:prstDash val="solid"/>
                  <a:miter lim="400000"/>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a:ea typeface="Roboto"/>
                      <a:cs typeface="Roboto"/>
                      <a:sym typeface="Roboto"/>
                    </a:defRPr>
                  </a:pPr>
                </a:p>
              </p:txBody>
            </p:sp>
            <p:sp>
              <p:nvSpPr>
                <p:cNvPr id="612" name="Host Management"/>
                <p:cNvSpPr txBox="1"/>
                <p:nvPr/>
              </p:nvSpPr>
              <p:spPr>
                <a:xfrm>
                  <a:off x="69076" y="357643"/>
                  <a:ext cx="2962741"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Host</a:t>
                  </a:r>
                  <a:br/>
                  <a:r>
                    <a:t>Management</a:t>
                  </a:r>
                </a:p>
              </p:txBody>
            </p:sp>
          </p:grpSp>
          <p:grpSp>
            <p:nvGrpSpPr>
              <p:cNvPr id="616" name="Group"/>
              <p:cNvGrpSpPr/>
              <p:nvPr/>
            </p:nvGrpSpPr>
            <p:grpSpPr>
              <a:xfrm>
                <a:off x="-1" y="3203834"/>
                <a:ext cx="3100897" cy="1415064"/>
                <a:chOff x="0" y="0"/>
                <a:chExt cx="3100895" cy="1415062"/>
              </a:xfrm>
            </p:grpSpPr>
            <p:sp>
              <p:nvSpPr>
                <p:cNvPr id="614" name="Rounded Rectangle"/>
                <p:cNvSpPr/>
                <p:nvPr/>
              </p:nvSpPr>
              <p:spPr>
                <a:xfrm>
                  <a:off x="-1" y="0"/>
                  <a:ext cx="3100897" cy="1415063"/>
                </a:xfrm>
                <a:prstGeom prst="roundRect">
                  <a:avLst>
                    <a:gd name="adj" fmla="val 16667"/>
                  </a:avLst>
                </a:prstGeom>
                <a:solidFill>
                  <a:srgbClr val="685BC7">
                    <a:alpha val="74579"/>
                  </a:srgbClr>
                </a:solidFill>
                <a:ln w="25400" cap="flat">
                  <a:solidFill>
                    <a:srgbClr val="330072"/>
                  </a:solidFill>
                  <a:prstDash val="solid"/>
                  <a:round/>
                </a:ln>
                <a:effectLst/>
              </p:spPr>
              <p:txBody>
                <a:bodyPr wrap="square" lIns="91436" tIns="91436" rIns="91436" bIns="91436" numCol="1" anchor="ctr">
                  <a:noAutofit/>
                </a:bodyPr>
                <a:lstStyle/>
                <a:p>
                  <a:pPr algn="ctr" defTabSz="2438338">
                    <a:spcBef>
                      <a:spcPts val="1600"/>
                    </a:spcBef>
                    <a:defRPr b="0" cap="none" sz="3600">
                      <a:solidFill>
                        <a:srgbClr val="000000"/>
                      </a:solidFill>
                      <a:latin typeface="Roboto"/>
                      <a:ea typeface="Roboto"/>
                      <a:cs typeface="Roboto"/>
                      <a:sym typeface="Roboto"/>
                    </a:defRPr>
                  </a:pPr>
                </a:p>
              </p:txBody>
            </p:sp>
            <p:sp>
              <p:nvSpPr>
                <p:cNvPr id="615" name="Service Management"/>
                <p:cNvSpPr txBox="1"/>
                <p:nvPr/>
              </p:nvSpPr>
              <p:spPr>
                <a:xfrm>
                  <a:off x="69078" y="357643"/>
                  <a:ext cx="2962741" cy="6997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defTabSz="2438338">
                    <a:spcBef>
                      <a:spcPts val="1600"/>
                    </a:spcBef>
                    <a:defRPr b="0" cap="none" sz="2500">
                      <a:latin typeface="Roboto Medium"/>
                      <a:ea typeface="Roboto Medium"/>
                      <a:cs typeface="Roboto Medium"/>
                      <a:sym typeface="Roboto Medium"/>
                    </a:defRPr>
                  </a:pPr>
                  <a:r>
                    <a:t>Service</a:t>
                  </a:r>
                  <a:br/>
                  <a:r>
                    <a:t>Management</a:t>
                  </a:r>
                </a:p>
              </p:txBody>
            </p:sp>
          </p:grpSp>
        </p:grpSp>
        <p:grpSp>
          <p:nvGrpSpPr>
            <p:cNvPr id="653" name="Group"/>
            <p:cNvGrpSpPr/>
            <p:nvPr/>
          </p:nvGrpSpPr>
          <p:grpSpPr>
            <a:xfrm>
              <a:off x="-1" y="295184"/>
              <a:ext cx="5540224" cy="5815023"/>
              <a:chOff x="0" y="0"/>
              <a:chExt cx="5540222" cy="5815021"/>
            </a:xfrm>
          </p:grpSpPr>
          <p:grpSp>
            <p:nvGrpSpPr>
              <p:cNvPr id="636" name="Group"/>
              <p:cNvGrpSpPr/>
              <p:nvPr/>
            </p:nvGrpSpPr>
            <p:grpSpPr>
              <a:xfrm>
                <a:off x="0" y="1348684"/>
                <a:ext cx="5540223" cy="4466337"/>
                <a:chOff x="0" y="0"/>
                <a:chExt cx="5540222" cy="4466336"/>
              </a:xfrm>
            </p:grpSpPr>
            <p:grpSp>
              <p:nvGrpSpPr>
                <p:cNvPr id="620" name="Fault Management"/>
                <p:cNvGrpSpPr/>
                <p:nvPr/>
              </p:nvGrpSpPr>
              <p:grpSpPr>
                <a:xfrm>
                  <a:off x="-1" y="-1"/>
                  <a:ext cx="5540224" cy="4466338"/>
                  <a:chOff x="0" y="0"/>
                  <a:chExt cx="5540222" cy="4466336"/>
                </a:xfrm>
              </p:grpSpPr>
              <p:sp>
                <p:nvSpPr>
                  <p:cNvPr id="618" name="Rounded Rectangle"/>
                  <p:cNvSpPr/>
                  <p:nvPr/>
                </p:nvSpPr>
                <p:spPr>
                  <a:xfrm>
                    <a:off x="0" y="0"/>
                    <a:ext cx="5540223" cy="4466337"/>
                  </a:xfrm>
                  <a:prstGeom prst="roundRect">
                    <a:avLst>
                      <a:gd name="adj" fmla="val 10822"/>
                    </a:avLst>
                  </a:prstGeom>
                  <a:solidFill>
                    <a:srgbClr val="685BC7">
                      <a:alpha val="75128"/>
                    </a:srgbClr>
                  </a:solidFill>
                  <a:ln w="25400" cap="flat">
                    <a:solidFill>
                      <a:srgbClr val="330072"/>
                    </a:solidFill>
                    <a:prstDash val="solid"/>
                    <a:round/>
                  </a:ln>
                  <a:effectLst/>
                </p:spPr>
                <p:txBody>
                  <a:bodyPr wrap="square" lIns="91436" tIns="91436" rIns="91436" bIns="91436" numCol="1" anchor="t">
                    <a:noAutofit/>
                  </a:bodyPr>
                  <a:lstStyle/>
                  <a:p>
                    <a:pPr algn="ctr" defTabSz="2438338">
                      <a:spcBef>
                        <a:spcPts val="1600"/>
                      </a:spcBef>
                      <a:defRPr b="0" cap="none">
                        <a:latin typeface="Roboto Medium"/>
                        <a:ea typeface="Roboto Medium"/>
                        <a:cs typeface="Roboto Medium"/>
                        <a:sym typeface="Roboto Medium"/>
                      </a:defRPr>
                    </a:pPr>
                  </a:p>
                </p:txBody>
              </p:sp>
              <p:sp>
                <p:nvSpPr>
                  <p:cNvPr id="619" name="Fault Management"/>
                  <p:cNvSpPr txBox="1"/>
                  <p:nvPr/>
                </p:nvSpPr>
                <p:spPr>
                  <a:xfrm>
                    <a:off x="154266" y="154267"/>
                    <a:ext cx="5231690" cy="627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lvl1pPr algn="ctr" defTabSz="2438338">
                      <a:spcBef>
                        <a:spcPts val="1600"/>
                      </a:spcBef>
                      <a:defRPr b="0" cap="none">
                        <a:latin typeface="Roboto Medium"/>
                        <a:ea typeface="Roboto Medium"/>
                        <a:cs typeface="Roboto Medium"/>
                        <a:sym typeface="Roboto Medium"/>
                      </a:defRPr>
                    </a:lvl1pPr>
                  </a:lstStyle>
                  <a:p>
                    <a:pPr/>
                    <a:r>
                      <a:t>Fault Management</a:t>
                    </a:r>
                  </a:p>
                </p:txBody>
              </p:sp>
            </p:grpSp>
            <p:grpSp>
              <p:nvGrpSpPr>
                <p:cNvPr id="635" name="Group"/>
                <p:cNvGrpSpPr/>
                <p:nvPr/>
              </p:nvGrpSpPr>
              <p:grpSpPr>
                <a:xfrm>
                  <a:off x="149821" y="981730"/>
                  <a:ext cx="5240583" cy="3177744"/>
                  <a:chOff x="0" y="0"/>
                  <a:chExt cx="5240582" cy="3177742"/>
                </a:xfrm>
              </p:grpSpPr>
              <p:grpSp>
                <p:nvGrpSpPr>
                  <p:cNvPr id="623" name="Group"/>
                  <p:cNvGrpSpPr/>
                  <p:nvPr/>
                </p:nvGrpSpPr>
                <p:grpSpPr>
                  <a:xfrm>
                    <a:off x="0" y="985792"/>
                    <a:ext cx="5238772" cy="995679"/>
                    <a:chOff x="0" y="0"/>
                    <a:chExt cx="5238771" cy="995677"/>
                  </a:xfrm>
                </p:grpSpPr>
                <p:sp>
                  <p:nvSpPr>
                    <p:cNvPr id="621" name="Rounded Rectangle 147"/>
                    <p:cNvSpPr/>
                    <p:nvPr/>
                  </p:nvSpPr>
                  <p:spPr>
                    <a:xfrm>
                      <a:off x="0" y="66121"/>
                      <a:ext cx="5238772" cy="892215"/>
                    </a:xfrm>
                    <a:prstGeom prst="roundRect">
                      <a:avLst>
                        <a:gd name="adj" fmla="val 16667"/>
                      </a:avLst>
                    </a:prstGeom>
                    <a:solidFill>
                      <a:srgbClr val="330072">
                        <a:alpha val="75462"/>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2" name="TextBox 150"/>
                    <p:cNvSpPr txBox="1"/>
                    <p:nvPr/>
                  </p:nvSpPr>
                  <p:spPr>
                    <a:xfrm>
                      <a:off x="148574" y="0"/>
                      <a:ext cx="4910628" cy="995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algn="ctr" defTabSz="1828800">
                        <a:lnSpc>
                          <a:spcPct val="100000"/>
                        </a:lnSpc>
                        <a:spcBef>
                          <a:spcPts val="0"/>
                        </a:spcBef>
                        <a:defRPr cap="none" sz="2700">
                          <a:latin typeface="Roboto"/>
                          <a:ea typeface="Roboto"/>
                          <a:cs typeface="Roboto"/>
                          <a:sym typeface="Roboto"/>
                        </a:defRPr>
                      </a:pPr>
                      <a:r>
                        <a:t>Fault Management</a:t>
                      </a:r>
                    </a:p>
                    <a:p>
                      <a:pPr algn="ctr" defTabSz="1828800">
                        <a:lnSpc>
                          <a:spcPct val="100000"/>
                        </a:lnSpc>
                        <a:spcBef>
                          <a:spcPts val="0"/>
                        </a:spcBef>
                        <a:defRPr cap="none" sz="2700">
                          <a:latin typeface="Roboto"/>
                          <a:ea typeface="Roboto"/>
                          <a:cs typeface="Roboto"/>
                          <a:sym typeface="Roboto"/>
                        </a:defRPr>
                      </a:pPr>
                      <a:r>
                        <a:t>(Manager)</a:t>
                      </a:r>
                    </a:p>
                  </p:txBody>
                </p:sp>
              </p:grpSp>
              <p:grpSp>
                <p:nvGrpSpPr>
                  <p:cNvPr id="626" name="Group"/>
                  <p:cNvGrpSpPr/>
                  <p:nvPr/>
                </p:nvGrpSpPr>
                <p:grpSpPr>
                  <a:xfrm>
                    <a:off x="0" y="0"/>
                    <a:ext cx="3075496" cy="892214"/>
                    <a:chOff x="0" y="0"/>
                    <a:chExt cx="3075495" cy="892213"/>
                  </a:xfrm>
                </p:grpSpPr>
                <p:sp>
                  <p:nvSpPr>
                    <p:cNvPr id="624" name="Rounded Rectangle 149"/>
                    <p:cNvSpPr/>
                    <p:nvPr/>
                  </p:nvSpPr>
                  <p:spPr>
                    <a:xfrm>
                      <a:off x="0" y="0"/>
                      <a:ext cx="3075496" cy="892214"/>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25" name="TextBox 150"/>
                    <p:cNvSpPr txBox="1"/>
                    <p:nvPr/>
                  </p:nvSpPr>
                  <p:spPr>
                    <a:xfrm>
                      <a:off x="29260" y="151467"/>
                      <a:ext cx="3016975" cy="58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700">
                          <a:latin typeface="Roboto"/>
                          <a:ea typeface="Roboto"/>
                          <a:cs typeface="Roboto"/>
                          <a:sym typeface="Roboto"/>
                        </a:defRPr>
                      </a:lvl1pPr>
                    </a:lstStyle>
                    <a:p>
                      <a:pPr/>
                      <a:r>
                        <a:t>FM REST API</a:t>
                      </a:r>
                    </a:p>
                  </p:txBody>
                </p:sp>
              </p:grpSp>
              <p:grpSp>
                <p:nvGrpSpPr>
                  <p:cNvPr id="631" name="Group"/>
                  <p:cNvGrpSpPr/>
                  <p:nvPr/>
                </p:nvGrpSpPr>
                <p:grpSpPr>
                  <a:xfrm>
                    <a:off x="1704983" y="2101183"/>
                    <a:ext cx="1828803" cy="1076560"/>
                    <a:chOff x="0" y="0"/>
                    <a:chExt cx="1828802" cy="1076559"/>
                  </a:xfrm>
                </p:grpSpPr>
                <p:sp>
                  <p:nvSpPr>
                    <p:cNvPr id="627" name="Shape"/>
                    <p:cNvSpPr/>
                    <p:nvPr/>
                  </p:nvSpPr>
                  <p:spPr>
                    <a:xfrm>
                      <a:off x="-1" y="-1"/>
                      <a:ext cx="1828804" cy="1076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30072">
                        <a:alpha val="75128"/>
                      </a:srgbClr>
                    </a:solidFill>
                    <a:ln w="12700" cap="flat">
                      <a:noFill/>
                      <a:miter lim="400000"/>
                    </a:ln>
                    <a:effectLst/>
                  </p:spPr>
                  <p:txBody>
                    <a:bodyPr wrap="square" lIns="91436" tIns="91436" rIns="91436" bIns="91436" numCol="1" anchor="ctr">
                      <a:noAutofit/>
                    </a:bodyPr>
                    <a:lstStyle/>
                    <a:p>
                      <a:pPr algn="ctr" defTabSz="1828800">
                        <a:lnSpc>
                          <a:spcPct val="100000"/>
                        </a:lnSpc>
                        <a:spcBef>
                          <a:spcPts val="0"/>
                        </a:spcBef>
                        <a:defRPr b="0" cap="none" sz="3600">
                          <a:solidFill>
                            <a:srgbClr val="000000"/>
                          </a:solidFill>
                          <a:latin typeface="Roboto"/>
                          <a:ea typeface="Roboto"/>
                          <a:cs typeface="Roboto"/>
                          <a:sym typeface="Roboto"/>
                        </a:defRPr>
                      </a:pPr>
                    </a:p>
                  </p:txBody>
                </p:sp>
                <p:sp>
                  <p:nvSpPr>
                    <p:cNvPr id="628" name="Oval"/>
                    <p:cNvSpPr/>
                    <p:nvPr/>
                  </p:nvSpPr>
                  <p:spPr>
                    <a:xfrm>
                      <a:off x="0" y="0"/>
                      <a:ext cx="1828802" cy="269142"/>
                    </a:xfrm>
                    <a:prstGeom prst="ellipse">
                      <a:avLst/>
                    </a:prstGeom>
                    <a:solidFill>
                      <a:srgbClr val="FFFFFF">
                        <a:alpha val="40000"/>
                      </a:srgbClr>
                    </a:solidFill>
                    <a:ln w="12700" cap="flat">
                      <a:noFill/>
                      <a:miter lim="400000"/>
                    </a:ln>
                    <a:effectLst/>
                  </p:spPr>
                  <p:txBody>
                    <a:bodyPr wrap="square" lIns="91436" tIns="91436" rIns="91436" bIns="91436" numCol="1" anchor="ctr">
                      <a:noAutofit/>
                    </a:bodyPr>
                    <a:lstStyle/>
                    <a:p>
                      <a:pPr algn="ctr" defTabSz="1828800">
                        <a:lnSpc>
                          <a:spcPct val="100000"/>
                        </a:lnSpc>
                        <a:spcBef>
                          <a:spcPts val="0"/>
                        </a:spcBef>
                        <a:defRPr b="0" cap="none" sz="3600">
                          <a:solidFill>
                            <a:srgbClr val="000000"/>
                          </a:solidFill>
                          <a:latin typeface="Roboto"/>
                          <a:ea typeface="Roboto"/>
                          <a:cs typeface="Roboto"/>
                          <a:sym typeface="Roboto"/>
                        </a:defRPr>
                      </a:pPr>
                    </a:p>
                  </p:txBody>
                </p:sp>
                <p:sp>
                  <p:nvSpPr>
                    <p:cNvPr id="629" name="Line"/>
                    <p:cNvSpPr/>
                    <p:nvPr/>
                  </p:nvSpPr>
                  <p:spPr>
                    <a:xfrm>
                      <a:off x="-1" y="-1"/>
                      <a:ext cx="1828804" cy="10765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25400" cap="flat">
                      <a:solidFill>
                        <a:srgbClr val="330072"/>
                      </a:solidFill>
                      <a:prstDash val="solid"/>
                      <a:miter lim="800000"/>
                    </a:ln>
                    <a:effectLst/>
                  </p:spPr>
                  <p:txBody>
                    <a:bodyPr wrap="square" lIns="91436" tIns="91436" rIns="91436" bIns="91436" numCol="1" anchor="ctr">
                      <a:noAutofit/>
                    </a:bodyPr>
                    <a:lstStyle/>
                    <a:p>
                      <a:pPr algn="ctr" defTabSz="1828800">
                        <a:lnSpc>
                          <a:spcPct val="100000"/>
                        </a:lnSpc>
                        <a:spcBef>
                          <a:spcPts val="0"/>
                        </a:spcBef>
                        <a:defRPr b="0" cap="none" sz="3600">
                          <a:solidFill>
                            <a:srgbClr val="000000"/>
                          </a:solidFill>
                          <a:latin typeface="Roboto"/>
                          <a:ea typeface="Roboto"/>
                          <a:cs typeface="Roboto"/>
                          <a:sym typeface="Roboto"/>
                        </a:defRPr>
                      </a:pPr>
                    </a:p>
                  </p:txBody>
                </p:sp>
                <p:sp>
                  <p:nvSpPr>
                    <p:cNvPr id="630" name="SQL DB"/>
                    <p:cNvSpPr txBox="1"/>
                    <p:nvPr/>
                  </p:nvSpPr>
                  <p:spPr>
                    <a:xfrm>
                      <a:off x="0" y="376990"/>
                      <a:ext cx="1828802" cy="5511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a:defRPr sz="2500">
                          <a:latin typeface="Roboto"/>
                          <a:ea typeface="Roboto"/>
                          <a:cs typeface="Roboto"/>
                          <a:sym typeface="Roboto"/>
                        </a:defRPr>
                      </a:lvl1pPr>
                    </a:lstStyle>
                    <a:p>
                      <a:pPr/>
                      <a:r>
                        <a:t>SQL DB</a:t>
                      </a:r>
                    </a:p>
                  </p:txBody>
                </p:sp>
              </p:grpSp>
              <p:grpSp>
                <p:nvGrpSpPr>
                  <p:cNvPr id="634" name="Group"/>
                  <p:cNvGrpSpPr/>
                  <p:nvPr/>
                </p:nvGrpSpPr>
                <p:grpSpPr>
                  <a:xfrm>
                    <a:off x="3232655" y="0"/>
                    <a:ext cx="2007928" cy="892214"/>
                    <a:chOff x="0" y="0"/>
                    <a:chExt cx="2007927" cy="892213"/>
                  </a:xfrm>
                </p:grpSpPr>
                <p:sp>
                  <p:nvSpPr>
                    <p:cNvPr id="632" name="Rounded Rectangle 149"/>
                    <p:cNvSpPr/>
                    <p:nvPr/>
                  </p:nvSpPr>
                  <p:spPr>
                    <a:xfrm>
                      <a:off x="0" y="0"/>
                      <a:ext cx="2007928" cy="892214"/>
                    </a:xfrm>
                    <a:prstGeom prst="roundRect">
                      <a:avLst>
                        <a:gd name="adj" fmla="val 16667"/>
                      </a:avLst>
                    </a:prstGeom>
                    <a:solidFill>
                      <a:srgbClr val="330072">
                        <a:alpha val="74954"/>
                      </a:srgbClr>
                    </a:solidFill>
                    <a:ln w="25400" cap="flat">
                      <a:solidFill>
                        <a:srgbClr val="000000"/>
                      </a:solidFill>
                      <a:prstDash val="solid"/>
                      <a:round/>
                    </a:ln>
                    <a:effectLst/>
                  </p:spPr>
                  <p:txBody>
                    <a:bodyPr wrap="square" lIns="91436" tIns="91436" rIns="91436" bIns="91436" numCol="1" anchor="ctr">
                      <a:noAutofit/>
                    </a:bodyPr>
                    <a:lstStyle/>
                    <a:p>
                      <a:pPr algn="ctr" defTabSz="1828800">
                        <a:lnSpc>
                          <a:spcPct val="100000"/>
                        </a:lnSpc>
                        <a:spcBef>
                          <a:spcPts val="0"/>
                        </a:spcBef>
                        <a:defRPr b="0" cap="none" sz="2000">
                          <a:latin typeface="Arial"/>
                          <a:ea typeface="Arial"/>
                          <a:cs typeface="Arial"/>
                          <a:sym typeface="Arial"/>
                        </a:defRPr>
                      </a:pPr>
                    </a:p>
                  </p:txBody>
                </p:sp>
                <p:sp>
                  <p:nvSpPr>
                    <p:cNvPr id="633" name="TextBox 150"/>
                    <p:cNvSpPr txBox="1"/>
                    <p:nvPr/>
                  </p:nvSpPr>
                  <p:spPr>
                    <a:xfrm>
                      <a:off x="29260" y="151467"/>
                      <a:ext cx="1949408" cy="58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defTabSz="1828800">
                        <a:lnSpc>
                          <a:spcPct val="100000"/>
                        </a:lnSpc>
                        <a:spcBef>
                          <a:spcPts val="0"/>
                        </a:spcBef>
                        <a:defRPr cap="none" sz="2700">
                          <a:latin typeface="Roboto"/>
                          <a:ea typeface="Roboto"/>
                          <a:cs typeface="Roboto"/>
                          <a:sym typeface="Roboto"/>
                        </a:defRPr>
                      </a:lvl1pPr>
                    </a:lstStyle>
                    <a:p>
                      <a:pPr/>
                      <a:r>
                        <a:t>SNMP</a:t>
                      </a:r>
                    </a:p>
                  </p:txBody>
                </p:sp>
              </p:grpSp>
            </p:grpSp>
          </p:grpSp>
          <p:grpSp>
            <p:nvGrpSpPr>
              <p:cNvPr id="652" name="Group"/>
              <p:cNvGrpSpPr/>
              <p:nvPr/>
            </p:nvGrpSpPr>
            <p:grpSpPr>
              <a:xfrm>
                <a:off x="65704" y="-1"/>
                <a:ext cx="5408813" cy="1327153"/>
                <a:chOff x="0" y="0"/>
                <a:chExt cx="5408812" cy="1327152"/>
              </a:xfrm>
            </p:grpSpPr>
            <p:sp>
              <p:nvSpPr>
                <p:cNvPr id="637" name="Elbow Connector 33"/>
                <p:cNvSpPr/>
                <p:nvPr/>
              </p:nvSpPr>
              <p:spPr>
                <a:xfrm>
                  <a:off x="2703831" y="551181"/>
                  <a:ext cx="1822453" cy="773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0711"/>
                      </a:lnTo>
                      <a:lnTo>
                        <a:pt x="0" y="10711"/>
                      </a:lnTo>
                      <a:lnTo>
                        <a:pt x="0" y="21600"/>
                      </a:lnTo>
                    </a:path>
                  </a:pathLst>
                </a:custGeom>
                <a:noFill/>
                <a:ln w="38100" cap="flat">
                  <a:solidFill>
                    <a:srgbClr val="000000"/>
                  </a:solidFill>
                  <a:prstDash val="solid"/>
                  <a:miter lim="800000"/>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638" name="Elbow Connector 35"/>
                <p:cNvSpPr/>
                <p:nvPr/>
              </p:nvSpPr>
              <p:spPr>
                <a:xfrm>
                  <a:off x="2696846" y="551181"/>
                  <a:ext cx="12701" cy="775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noFill/>
                <a:ln w="38100" cap="flat">
                  <a:solidFill>
                    <a:srgbClr val="000000"/>
                  </a:solidFill>
                  <a:prstDash val="solid"/>
                  <a:miter lim="800000"/>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639" name="Elbow Connector 39"/>
                <p:cNvSpPr/>
                <p:nvPr/>
              </p:nvSpPr>
              <p:spPr>
                <a:xfrm>
                  <a:off x="881380" y="551181"/>
                  <a:ext cx="1821182" cy="774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694"/>
                      </a:lnTo>
                      <a:lnTo>
                        <a:pt x="21600" y="10694"/>
                      </a:lnTo>
                      <a:lnTo>
                        <a:pt x="21600" y="21600"/>
                      </a:lnTo>
                    </a:path>
                  </a:pathLst>
                </a:custGeom>
                <a:noFill/>
                <a:ln w="38100" cap="flat">
                  <a:solidFill>
                    <a:srgbClr val="000000"/>
                  </a:solidFill>
                  <a:prstDash val="solid"/>
                  <a:miter lim="800000"/>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grpSp>
              <p:nvGrpSpPr>
                <p:cNvPr id="643" name="Group"/>
                <p:cNvGrpSpPr/>
                <p:nvPr/>
              </p:nvGrpSpPr>
              <p:grpSpPr>
                <a:xfrm>
                  <a:off x="0" y="0"/>
                  <a:ext cx="1763392" cy="538479"/>
                  <a:chOff x="0" y="0"/>
                  <a:chExt cx="1763391" cy="538477"/>
                </a:xfrm>
              </p:grpSpPr>
              <p:sp>
                <p:nvSpPr>
                  <p:cNvPr id="640" name="Rectangle"/>
                  <p:cNvSpPr/>
                  <p:nvPr/>
                </p:nvSpPr>
                <p:spPr>
                  <a:xfrm>
                    <a:off x="0" y="0"/>
                    <a:ext cx="1763392"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1" name="Rectangle"/>
                  <p:cNvSpPr/>
                  <p:nvPr/>
                </p:nvSpPr>
                <p:spPr>
                  <a:xfrm>
                    <a:off x="0" y="0"/>
                    <a:ext cx="1763392"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2" name="Rectangle 19"/>
                  <p:cNvSpPr txBox="1"/>
                  <p:nvPr/>
                </p:nvSpPr>
                <p:spPr>
                  <a:xfrm>
                    <a:off x="4821" y="25401"/>
                    <a:ext cx="1753750"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47" name="Group"/>
                <p:cNvGrpSpPr/>
                <p:nvPr/>
              </p:nvGrpSpPr>
              <p:grpSpPr>
                <a:xfrm>
                  <a:off x="1822708" y="0"/>
                  <a:ext cx="1763393" cy="538479"/>
                  <a:chOff x="0" y="0"/>
                  <a:chExt cx="1763391" cy="538477"/>
                </a:xfrm>
              </p:grpSpPr>
              <p:sp>
                <p:nvSpPr>
                  <p:cNvPr id="644" name="Rectangle"/>
                  <p:cNvSpPr/>
                  <p:nvPr/>
                </p:nvSpPr>
                <p:spPr>
                  <a:xfrm>
                    <a:off x="0" y="0"/>
                    <a:ext cx="1763393"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5" name="Rectangle"/>
                  <p:cNvSpPr/>
                  <p:nvPr/>
                </p:nvSpPr>
                <p:spPr>
                  <a:xfrm>
                    <a:off x="0" y="0"/>
                    <a:ext cx="1763393"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6" name="Rectangle 19"/>
                  <p:cNvSpPr txBox="1"/>
                  <p:nvPr/>
                </p:nvSpPr>
                <p:spPr>
                  <a:xfrm>
                    <a:off x="4821" y="25401"/>
                    <a:ext cx="1753751"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nvGrpSpPr>
                <p:cNvPr id="651" name="Group"/>
                <p:cNvGrpSpPr/>
                <p:nvPr/>
              </p:nvGrpSpPr>
              <p:grpSpPr>
                <a:xfrm>
                  <a:off x="3645420" y="0"/>
                  <a:ext cx="1763393" cy="538479"/>
                  <a:chOff x="0" y="0"/>
                  <a:chExt cx="1763391" cy="538477"/>
                </a:xfrm>
              </p:grpSpPr>
              <p:sp>
                <p:nvSpPr>
                  <p:cNvPr id="648" name="Rectangle"/>
                  <p:cNvSpPr/>
                  <p:nvPr/>
                </p:nvSpPr>
                <p:spPr>
                  <a:xfrm>
                    <a:off x="0" y="0"/>
                    <a:ext cx="1763393"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49" name="Rectangle"/>
                  <p:cNvSpPr/>
                  <p:nvPr/>
                </p:nvSpPr>
                <p:spPr>
                  <a:xfrm>
                    <a:off x="0" y="0"/>
                    <a:ext cx="1763393"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50" name="Rectangle 19"/>
                  <p:cNvSpPr txBox="1"/>
                  <p:nvPr/>
                </p:nvSpPr>
                <p:spPr>
                  <a:xfrm>
                    <a:off x="4821" y="25401"/>
                    <a:ext cx="1753751"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SNMP</a:t>
                    </a:r>
                  </a:p>
                </p:txBody>
              </p:sp>
            </p:grpSp>
          </p:gr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6" name="Software Management - in progress"/>
          <p:cNvSpPr txBox="1"/>
          <p:nvPr>
            <p:ph type="title"/>
          </p:nvPr>
        </p:nvSpPr>
        <p:spPr>
          <a:xfrm>
            <a:off x="1676400" y="730250"/>
            <a:ext cx="21031200" cy="2651126"/>
          </a:xfrm>
          <a:prstGeom prst="rect">
            <a:avLst/>
          </a:prstGeom>
        </p:spPr>
        <p:txBody>
          <a:bodyPr/>
          <a:lstStyle/>
          <a:p>
            <a:pPr/>
            <a:r>
              <a:t>Software Management - in progress</a:t>
            </a:r>
          </a:p>
        </p:txBody>
      </p:sp>
      <p:sp>
        <p:nvSpPr>
          <p:cNvPr id="657" name="Automated deploy of software updates for security and/or new functionality…"/>
          <p:cNvSpPr txBox="1"/>
          <p:nvPr>
            <p:ph type="body" sz="half" idx="1"/>
          </p:nvPr>
        </p:nvSpPr>
        <p:spPr>
          <a:xfrm>
            <a:off x="1676400" y="3651250"/>
            <a:ext cx="10809996" cy="8702676"/>
          </a:xfrm>
          <a:prstGeom prst="rect">
            <a:avLst/>
          </a:prstGeom>
        </p:spPr>
        <p:txBody>
          <a:bodyPr/>
          <a:lstStyle/>
          <a:p>
            <a:pPr marL="320040" indent="-320040" defTabSz="1097280">
              <a:spcBef>
                <a:spcPts val="1200"/>
              </a:spcBef>
              <a:defRPr sz="3600"/>
            </a:pPr>
            <a:r>
              <a:t>Automated deploy of software updates for security and/or new functionality </a:t>
            </a:r>
            <a:endParaRPr sz="3300"/>
          </a:p>
          <a:p>
            <a:pPr marL="320040" indent="-320040" defTabSz="1097280">
              <a:spcBef>
                <a:spcPts val="1200"/>
              </a:spcBef>
              <a:defRPr sz="3600"/>
            </a:pPr>
            <a:r>
              <a:t>Integrated end-to-end rolling upgrade solution</a:t>
            </a:r>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Automated, low number of steps</a:t>
            </a:r>
            <a:endParaRPr sz="3300"/>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No additional hardware required for upgrade</a:t>
            </a:r>
            <a:endParaRPr sz="3300"/>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Rolling upgrade across nodes</a:t>
            </a:r>
            <a:endParaRPr sz="3300"/>
          </a:p>
          <a:p>
            <a:pPr marL="320040" indent="-320040" defTabSz="1097280">
              <a:spcBef>
                <a:spcPts val="1200"/>
              </a:spcBef>
              <a:defRPr sz="3600"/>
            </a:pPr>
            <a:r>
              <a:t>In-service and reboot required patches supported</a:t>
            </a:r>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Reboot required for kernel replacement etc.</a:t>
            </a:r>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VM live migration is used for patches that require reboot</a:t>
            </a:r>
            <a:endParaRPr sz="2000"/>
          </a:p>
          <a:p>
            <a:pPr marL="320040" indent="-320040" defTabSz="1097280">
              <a:spcBef>
                <a:spcPts val="1200"/>
              </a:spcBef>
              <a:defRPr sz="3600"/>
            </a:pPr>
            <a:r>
              <a:t>Manages upgrades of all software</a:t>
            </a:r>
            <a:endParaRPr sz="3300"/>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Host OS changes</a:t>
            </a:r>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New / upgraded StarlingX service software</a:t>
            </a:r>
          </a:p>
          <a:p>
            <a:pPr lvl="1" marL="594359" indent="-320040" defTabSz="1097280">
              <a:spcBef>
                <a:spcPts val="1200"/>
              </a:spcBef>
              <a:buClr>
                <a:srgbClr val="330072">
                  <a:alpha val="50000"/>
                </a:srgbClr>
              </a:buClr>
              <a:defRPr sz="3600">
                <a:latin typeface="Roboto Light"/>
                <a:ea typeface="Roboto Light"/>
                <a:cs typeface="Roboto Light"/>
                <a:sym typeface="Roboto Light"/>
              </a:defRPr>
            </a:pPr>
            <a:r>
              <a:t>New / upgraded OpenStack software</a:t>
            </a:r>
          </a:p>
        </p:txBody>
      </p:sp>
      <p:grpSp>
        <p:nvGrpSpPr>
          <p:cNvPr id="660" name="Group"/>
          <p:cNvGrpSpPr/>
          <p:nvPr/>
        </p:nvGrpSpPr>
        <p:grpSpPr>
          <a:xfrm>
            <a:off x="12554698" y="12056960"/>
            <a:ext cx="9660453" cy="855336"/>
            <a:chOff x="0" y="0"/>
            <a:chExt cx="9660451" cy="855335"/>
          </a:xfrm>
        </p:grpSpPr>
        <p:sp>
          <p:nvSpPr>
            <p:cNvPr id="658" name="Rectangle"/>
            <p:cNvSpPr/>
            <p:nvPr/>
          </p:nvSpPr>
          <p:spPr>
            <a:xfrm>
              <a:off x="2" y="0"/>
              <a:ext cx="9660451" cy="855336"/>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659" name="Software Upgrades and Patching"/>
            <p:cNvSpPr txBox="1"/>
            <p:nvPr/>
          </p:nvSpPr>
          <p:spPr>
            <a:xfrm>
              <a:off x="0" y="144457"/>
              <a:ext cx="9660451" cy="5664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a:latin typeface="Roboto"/>
                  <a:ea typeface="Roboto"/>
                  <a:cs typeface="Roboto"/>
                  <a:sym typeface="Roboto"/>
                </a:defRPr>
              </a:lvl1pPr>
            </a:lstStyle>
            <a:p>
              <a:pPr/>
              <a:r>
                <a:t>Software Upgrades and Patching</a:t>
              </a:r>
            </a:p>
          </p:txBody>
        </p:sp>
      </p:grpSp>
      <p:grpSp>
        <p:nvGrpSpPr>
          <p:cNvPr id="709" name="Group"/>
          <p:cNvGrpSpPr/>
          <p:nvPr/>
        </p:nvGrpSpPr>
        <p:grpSpPr>
          <a:xfrm>
            <a:off x="12540677" y="3435524"/>
            <a:ext cx="11749902" cy="8022285"/>
            <a:chOff x="0" y="0"/>
            <a:chExt cx="11749900" cy="8022284"/>
          </a:xfrm>
        </p:grpSpPr>
        <p:grpSp>
          <p:nvGrpSpPr>
            <p:cNvPr id="668" name="Group"/>
            <p:cNvGrpSpPr/>
            <p:nvPr/>
          </p:nvGrpSpPr>
          <p:grpSpPr>
            <a:xfrm>
              <a:off x="3441618" y="5484527"/>
              <a:ext cx="1639505" cy="1680367"/>
              <a:chOff x="0" y="0"/>
              <a:chExt cx="1639504" cy="1680366"/>
            </a:xfrm>
          </p:grpSpPr>
          <p:grpSp>
            <p:nvGrpSpPr>
              <p:cNvPr id="663" name="Group"/>
              <p:cNvGrpSpPr/>
              <p:nvPr/>
            </p:nvGrpSpPr>
            <p:grpSpPr>
              <a:xfrm>
                <a:off x="178725" y="-1"/>
                <a:ext cx="1460780" cy="1505399"/>
                <a:chOff x="0" y="0"/>
                <a:chExt cx="1460779" cy="1505397"/>
              </a:xfrm>
            </p:grpSpPr>
            <p:sp>
              <p:nvSpPr>
                <p:cNvPr id="661" name="Shape"/>
                <p:cNvSpPr/>
                <p:nvPr/>
              </p:nvSpPr>
              <p:spPr>
                <a:xfrm>
                  <a:off x="-1" y="-1"/>
                  <a:ext cx="1460781" cy="15053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alpha val="75128"/>
                  </a:srgbClr>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sp>
              <p:nvSpPr>
                <p:cNvPr id="662" name="Line"/>
                <p:cNvSpPr/>
                <p:nvPr/>
              </p:nvSpPr>
              <p:spPr>
                <a:xfrm>
                  <a:off x="1519" y="-1"/>
                  <a:ext cx="1459198" cy="15053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grpSp>
          <p:grpSp>
            <p:nvGrpSpPr>
              <p:cNvPr id="667" name="Group"/>
              <p:cNvGrpSpPr/>
              <p:nvPr/>
            </p:nvGrpSpPr>
            <p:grpSpPr>
              <a:xfrm>
                <a:off x="-1" y="174969"/>
                <a:ext cx="1460781" cy="1505398"/>
                <a:chOff x="0" y="0"/>
                <a:chExt cx="1460779" cy="1505397"/>
              </a:xfrm>
            </p:grpSpPr>
            <p:sp>
              <p:nvSpPr>
                <p:cNvPr id="664" name="Shape"/>
                <p:cNvSpPr/>
                <p:nvPr/>
              </p:nvSpPr>
              <p:spPr>
                <a:xfrm>
                  <a:off x="-1" y="-1"/>
                  <a:ext cx="1460781" cy="15053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sp>
              <p:nvSpPr>
                <p:cNvPr id="665" name="Line"/>
                <p:cNvSpPr/>
                <p:nvPr/>
              </p:nvSpPr>
              <p:spPr>
                <a:xfrm>
                  <a:off x="1519" y="-1"/>
                  <a:ext cx="1459198" cy="15053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685BC7">
                    <a:alpha val="75058"/>
                  </a:srgbClr>
                </a:solidFill>
                <a:ln w="25400" cap="flat">
                  <a:solidFill>
                    <a:srgbClr val="330072"/>
                  </a:solidFill>
                  <a:prstDash val="solid"/>
                  <a:miter lim="8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Roboto"/>
                      <a:ea typeface="Roboto"/>
                      <a:cs typeface="Roboto"/>
                      <a:sym typeface="Roboto"/>
                    </a:defRPr>
                  </a:pPr>
                </a:p>
              </p:txBody>
            </p:sp>
            <p:sp>
              <p:nvSpPr>
                <p:cNvPr id="666" name="RPMS"/>
                <p:cNvSpPr txBox="1"/>
                <p:nvPr/>
              </p:nvSpPr>
              <p:spPr>
                <a:xfrm>
                  <a:off x="1583" y="527909"/>
                  <a:ext cx="1457609" cy="4495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a:defRPr sz="1800">
                      <a:latin typeface="Roboto"/>
                      <a:ea typeface="Roboto"/>
                      <a:cs typeface="Roboto"/>
                      <a:sym typeface="Roboto"/>
                    </a:defRPr>
                  </a:lvl1pPr>
                </a:lstStyle>
                <a:p>
                  <a:pPr/>
                  <a:r>
                    <a:t>RPMS</a:t>
                  </a:r>
                </a:p>
              </p:txBody>
            </p:sp>
          </p:grpSp>
        </p:grpSp>
        <p:grpSp>
          <p:nvGrpSpPr>
            <p:cNvPr id="672" name="Group"/>
            <p:cNvGrpSpPr/>
            <p:nvPr/>
          </p:nvGrpSpPr>
          <p:grpSpPr>
            <a:xfrm>
              <a:off x="272645" y="3964306"/>
              <a:ext cx="4902219" cy="1148079"/>
              <a:chOff x="0" y="0"/>
              <a:chExt cx="4902218" cy="1148077"/>
            </a:xfrm>
          </p:grpSpPr>
          <p:sp>
            <p:nvSpPr>
              <p:cNvPr id="669" name="Rectangle"/>
              <p:cNvSpPr/>
              <p:nvPr/>
            </p:nvSpPr>
            <p:spPr>
              <a:xfrm>
                <a:off x="13219" y="0"/>
                <a:ext cx="4889000" cy="11480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0" name="Rectangle"/>
              <p:cNvSpPr/>
              <p:nvPr/>
            </p:nvSpPr>
            <p:spPr>
              <a:xfrm>
                <a:off x="13223" y="0"/>
                <a:ext cx="4798952" cy="1148078"/>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1" name="Rectangle 19"/>
              <p:cNvSpPr txBox="1"/>
              <p:nvPr/>
            </p:nvSpPr>
            <p:spPr>
              <a:xfrm>
                <a:off x="-1" y="298451"/>
                <a:ext cx="4825400" cy="5511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500">
                    <a:latin typeface="Roboto Medium"/>
                    <a:ea typeface="Roboto Medium"/>
                    <a:cs typeface="Roboto Medium"/>
                    <a:sym typeface="Roboto Medium"/>
                  </a:defRPr>
                </a:lvl1pPr>
              </a:lstStyle>
              <a:p>
                <a:pPr/>
                <a:r>
                  <a:t>Infrastructure Orchestration</a:t>
                </a:r>
              </a:p>
            </p:txBody>
          </p:sp>
        </p:grpSp>
        <p:grpSp>
          <p:nvGrpSpPr>
            <p:cNvPr id="677" name="Group"/>
            <p:cNvGrpSpPr/>
            <p:nvPr/>
          </p:nvGrpSpPr>
          <p:grpSpPr>
            <a:xfrm>
              <a:off x="6528611" y="2220027"/>
              <a:ext cx="4889000" cy="1148080"/>
              <a:chOff x="0" y="0"/>
              <a:chExt cx="4888999" cy="1148079"/>
            </a:xfrm>
          </p:grpSpPr>
          <p:grpSp>
            <p:nvGrpSpPr>
              <p:cNvPr id="675" name="Group"/>
              <p:cNvGrpSpPr/>
              <p:nvPr/>
            </p:nvGrpSpPr>
            <p:grpSpPr>
              <a:xfrm>
                <a:off x="-1" y="0"/>
                <a:ext cx="4889001" cy="1148080"/>
                <a:chOff x="0" y="0"/>
                <a:chExt cx="4888999" cy="1148079"/>
              </a:xfrm>
            </p:grpSpPr>
            <p:sp>
              <p:nvSpPr>
                <p:cNvPr id="673" name="Rectangle"/>
                <p:cNvSpPr/>
                <p:nvPr/>
              </p:nvSpPr>
              <p:spPr>
                <a:xfrm>
                  <a:off x="-1" y="-1"/>
                  <a:ext cx="4889001"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4" name="Rectangle"/>
                <p:cNvSpPr/>
                <p:nvPr/>
              </p:nvSpPr>
              <p:spPr>
                <a:xfrm>
                  <a:off x="-1" y="-1"/>
                  <a:ext cx="4889001"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76" name="Rectangle 19"/>
              <p:cNvSpPr txBox="1"/>
              <p:nvPr/>
            </p:nvSpPr>
            <p:spPr>
              <a:xfrm>
                <a:off x="13367" y="114300"/>
                <a:ext cx="4862263"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(Agent)</a:t>
                </a:r>
              </a:p>
            </p:txBody>
          </p:sp>
        </p:grpSp>
        <p:grpSp>
          <p:nvGrpSpPr>
            <p:cNvPr id="682" name="Group"/>
            <p:cNvGrpSpPr/>
            <p:nvPr/>
          </p:nvGrpSpPr>
          <p:grpSpPr>
            <a:xfrm>
              <a:off x="266374" y="2225099"/>
              <a:ext cx="4889001" cy="1148080"/>
              <a:chOff x="0" y="0"/>
              <a:chExt cx="4889000" cy="1148079"/>
            </a:xfrm>
          </p:grpSpPr>
          <p:grpSp>
            <p:nvGrpSpPr>
              <p:cNvPr id="680" name="Group"/>
              <p:cNvGrpSpPr/>
              <p:nvPr/>
            </p:nvGrpSpPr>
            <p:grpSpPr>
              <a:xfrm>
                <a:off x="0" y="0"/>
                <a:ext cx="4889001" cy="1148080"/>
                <a:chOff x="0" y="0"/>
                <a:chExt cx="4889000" cy="1148079"/>
              </a:xfrm>
            </p:grpSpPr>
            <p:sp>
              <p:nvSpPr>
                <p:cNvPr id="678" name="Rectangle"/>
                <p:cNvSpPr/>
                <p:nvPr/>
              </p:nvSpPr>
              <p:spPr>
                <a:xfrm>
                  <a:off x="-1" y="-1"/>
                  <a:ext cx="4889001" cy="1148081"/>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79" name="Rectangle"/>
                <p:cNvSpPr/>
                <p:nvPr/>
              </p:nvSpPr>
              <p:spPr>
                <a:xfrm>
                  <a:off x="-1" y="-1"/>
                  <a:ext cx="4889001"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681" name="Rectangle 19"/>
              <p:cNvSpPr txBox="1"/>
              <p:nvPr/>
            </p:nvSpPr>
            <p:spPr>
              <a:xfrm>
                <a:off x="13366" y="114300"/>
                <a:ext cx="4862266"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Management</a:t>
                </a:r>
              </a:p>
              <a:p>
                <a:pPr algn="ctr" defTabSz="1828800">
                  <a:lnSpc>
                    <a:spcPct val="100000"/>
                  </a:lnSpc>
                  <a:spcBef>
                    <a:spcPts val="0"/>
                  </a:spcBef>
                  <a:defRPr b="0" cap="none" sz="2500">
                    <a:latin typeface="Roboto Medium"/>
                    <a:ea typeface="Roboto Medium"/>
                    <a:cs typeface="Roboto Medium"/>
                    <a:sym typeface="Roboto Medium"/>
                  </a:defRPr>
                </a:pPr>
                <a:r>
                  <a:t>(Controller)</a:t>
                </a:r>
              </a:p>
            </p:txBody>
          </p:sp>
        </p:grpSp>
        <p:sp>
          <p:nvSpPr>
            <p:cNvPr id="683" name="Straight Arrow Connector 62"/>
            <p:cNvSpPr/>
            <p:nvPr/>
          </p:nvSpPr>
          <p:spPr>
            <a:xfrm flipV="1">
              <a:off x="5168179" y="2796055"/>
              <a:ext cx="1347734" cy="1094"/>
            </a:xfrm>
            <a:prstGeom prst="line">
              <a:avLst/>
            </a:prstGeom>
            <a:noFill/>
            <a:ln w="38100" cap="flat">
              <a:solidFill>
                <a:srgbClr val="330072"/>
              </a:solidFill>
              <a:prstDash val="solid"/>
              <a:miter lim="800000"/>
              <a:headEnd type="triangle" w="med" len="med"/>
              <a:tailEnd type="triangle" w="med" len="med"/>
            </a:ln>
            <a:effectLst/>
          </p:spPr>
          <p:txBody>
            <a:bodyPr wrap="square" lIns="45718" tIns="45718" rIns="45718" bIns="45718" numCol="1" anchor="t">
              <a:noAutofit/>
            </a:bodyPr>
            <a:lstStyle/>
            <a:p>
              <a:pPr/>
            </a:p>
          </p:txBody>
        </p:sp>
        <p:grpSp>
          <p:nvGrpSpPr>
            <p:cNvPr id="694" name="Group"/>
            <p:cNvGrpSpPr/>
            <p:nvPr/>
          </p:nvGrpSpPr>
          <p:grpSpPr>
            <a:xfrm>
              <a:off x="917824" y="0"/>
              <a:ext cx="3586104" cy="2218692"/>
              <a:chOff x="0" y="0"/>
              <a:chExt cx="3586102" cy="2218691"/>
            </a:xfrm>
          </p:grpSpPr>
          <p:sp>
            <p:nvSpPr>
              <p:cNvPr id="684" name="Elbow Connector 35"/>
              <p:cNvSpPr/>
              <p:nvPr/>
            </p:nvSpPr>
            <p:spPr>
              <a:xfrm>
                <a:off x="1791971" y="551180"/>
                <a:ext cx="911861" cy="1667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7617"/>
                    </a:lnTo>
                    <a:lnTo>
                      <a:pt x="0" y="7617"/>
                    </a:lnTo>
                    <a:lnTo>
                      <a:pt x="0" y="21600"/>
                    </a:lnTo>
                  </a:path>
                </a:pathLst>
              </a:custGeom>
              <a:noFill/>
              <a:ln w="38100" cap="flat">
                <a:solidFill>
                  <a:srgbClr val="000000"/>
                </a:solidFill>
                <a:prstDash val="solid"/>
                <a:miter lim="800000"/>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685" name="Elbow Connector 39"/>
              <p:cNvSpPr/>
              <p:nvPr/>
            </p:nvSpPr>
            <p:spPr>
              <a:xfrm>
                <a:off x="881380" y="551180"/>
                <a:ext cx="910592" cy="1667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7617"/>
                    </a:lnTo>
                    <a:lnTo>
                      <a:pt x="21600" y="7617"/>
                    </a:lnTo>
                    <a:lnTo>
                      <a:pt x="21600" y="21600"/>
                    </a:lnTo>
                  </a:path>
                </a:pathLst>
              </a:custGeom>
              <a:noFill/>
              <a:ln w="38100" cap="flat">
                <a:solidFill>
                  <a:srgbClr val="000000"/>
                </a:solidFill>
                <a:prstDash val="solid"/>
                <a:miter lim="800000"/>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grpSp>
            <p:nvGrpSpPr>
              <p:cNvPr id="689" name="Group"/>
              <p:cNvGrpSpPr/>
              <p:nvPr/>
            </p:nvGrpSpPr>
            <p:grpSpPr>
              <a:xfrm>
                <a:off x="0" y="-1"/>
                <a:ext cx="1763393" cy="538478"/>
                <a:chOff x="0" y="0"/>
                <a:chExt cx="1763391" cy="538477"/>
              </a:xfrm>
            </p:grpSpPr>
            <p:sp>
              <p:nvSpPr>
                <p:cNvPr id="686" name="Rectangle"/>
                <p:cNvSpPr/>
                <p:nvPr/>
              </p:nvSpPr>
              <p:spPr>
                <a:xfrm>
                  <a:off x="0" y="-1"/>
                  <a:ext cx="1763393"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7" name="Rectangle"/>
                <p:cNvSpPr/>
                <p:nvPr/>
              </p:nvSpPr>
              <p:spPr>
                <a:xfrm>
                  <a:off x="0" y="-1"/>
                  <a:ext cx="1763393"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88" name="Rectangle 19"/>
                <p:cNvSpPr txBox="1"/>
                <p:nvPr/>
              </p:nvSpPr>
              <p:spPr>
                <a:xfrm>
                  <a:off x="4821" y="25401"/>
                  <a:ext cx="1753751"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CLI</a:t>
                  </a:r>
                </a:p>
              </p:txBody>
            </p:sp>
          </p:grpSp>
          <p:grpSp>
            <p:nvGrpSpPr>
              <p:cNvPr id="693" name="Group"/>
              <p:cNvGrpSpPr/>
              <p:nvPr/>
            </p:nvGrpSpPr>
            <p:grpSpPr>
              <a:xfrm>
                <a:off x="1822709" y="-1"/>
                <a:ext cx="1763394" cy="538478"/>
                <a:chOff x="0" y="0"/>
                <a:chExt cx="1763392" cy="538477"/>
              </a:xfrm>
            </p:grpSpPr>
            <p:sp>
              <p:nvSpPr>
                <p:cNvPr id="690" name="Rectangle"/>
                <p:cNvSpPr/>
                <p:nvPr/>
              </p:nvSpPr>
              <p:spPr>
                <a:xfrm>
                  <a:off x="0" y="-1"/>
                  <a:ext cx="1763393" cy="538478"/>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1" name="Rectangle"/>
                <p:cNvSpPr/>
                <p:nvPr/>
              </p:nvSpPr>
              <p:spPr>
                <a:xfrm>
                  <a:off x="0" y="-1"/>
                  <a:ext cx="1763393" cy="538478"/>
                </a:xfrm>
                <a:prstGeom prst="rect">
                  <a:avLst/>
                </a:prstGeom>
                <a:solidFill>
                  <a:srgbClr val="000000">
                    <a:alpha val="50000"/>
                  </a:srgbClr>
                </a:solidFill>
                <a:ln w="25400" cap="flat">
                  <a:solidFill>
                    <a:srgbClr val="000000"/>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2" name="Rectangle 19"/>
                <p:cNvSpPr txBox="1"/>
                <p:nvPr/>
              </p:nvSpPr>
              <p:spPr>
                <a:xfrm>
                  <a:off x="4820" y="25401"/>
                  <a:ext cx="1753753" cy="487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b="0" cap="none" sz="2000">
                      <a:latin typeface="Roboto Medium"/>
                      <a:ea typeface="Roboto Medium"/>
                      <a:cs typeface="Roboto Medium"/>
                      <a:sym typeface="Roboto Medium"/>
                    </a:defRPr>
                  </a:lvl1pPr>
                </a:lstStyle>
                <a:p>
                  <a:pPr/>
                  <a:r>
                    <a:t>Horizon</a:t>
                  </a:r>
                </a:p>
              </p:txBody>
            </p:sp>
          </p:grpSp>
        </p:grpSp>
        <p:sp>
          <p:nvSpPr>
            <p:cNvPr id="695" name="Rectangle"/>
            <p:cNvSpPr/>
            <p:nvPr/>
          </p:nvSpPr>
          <p:spPr>
            <a:xfrm>
              <a:off x="-1" y="1381948"/>
              <a:ext cx="5447510" cy="6627885"/>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6" name="Rectangle"/>
            <p:cNvSpPr/>
            <p:nvPr/>
          </p:nvSpPr>
          <p:spPr>
            <a:xfrm>
              <a:off x="6247979" y="1369496"/>
              <a:ext cx="5501922" cy="6652789"/>
            </a:xfrm>
            <a:prstGeom prst="rect">
              <a:avLst/>
            </a:prstGeom>
            <a:noFill/>
            <a:ln w="25400" cap="flat">
              <a:solidFill>
                <a:srgbClr val="000000"/>
              </a:solidFill>
              <a:custDash>
                <a:ds d="600000" sp="600000"/>
              </a:custDash>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697" name="Controllers"/>
            <p:cNvSpPr txBox="1"/>
            <p:nvPr/>
          </p:nvSpPr>
          <p:spPr>
            <a:xfrm>
              <a:off x="1302004" y="7385684"/>
              <a:ext cx="2817739" cy="62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latin typeface="Roboto"/>
                  <a:ea typeface="Roboto"/>
                  <a:cs typeface="Roboto"/>
                  <a:sym typeface="Roboto"/>
                </a:defRPr>
              </a:lvl1pPr>
            </a:lstStyle>
            <a:p>
              <a:pPr/>
              <a:r>
                <a:t>Controllers</a:t>
              </a:r>
            </a:p>
          </p:txBody>
        </p:sp>
        <p:sp>
          <p:nvSpPr>
            <p:cNvPr id="698" name="All Hosts"/>
            <p:cNvSpPr txBox="1"/>
            <p:nvPr/>
          </p:nvSpPr>
          <p:spPr>
            <a:xfrm>
              <a:off x="8015964" y="7379489"/>
              <a:ext cx="2192847" cy="6273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6" tIns="91436" rIns="91436" bIns="91436" numCol="1" anchor="t">
              <a:spAutoFit/>
            </a:bodyPr>
            <a:lstStyle>
              <a:lvl1pPr>
                <a:defRPr>
                  <a:solidFill>
                    <a:srgbClr val="000000"/>
                  </a:solidFill>
                  <a:latin typeface="Roboto"/>
                  <a:ea typeface="Roboto"/>
                  <a:cs typeface="Roboto"/>
                  <a:sym typeface="Roboto"/>
                </a:defRPr>
              </a:lvl1pPr>
            </a:lstStyle>
            <a:p>
              <a:pPr/>
              <a:r>
                <a:t>All Hosts</a:t>
              </a:r>
            </a:p>
          </p:txBody>
        </p:sp>
        <p:grpSp>
          <p:nvGrpSpPr>
            <p:cNvPr id="706" name="Group"/>
            <p:cNvGrpSpPr/>
            <p:nvPr/>
          </p:nvGrpSpPr>
          <p:grpSpPr>
            <a:xfrm>
              <a:off x="6494320" y="3806762"/>
              <a:ext cx="5009241" cy="1305624"/>
              <a:chOff x="0" y="0"/>
              <a:chExt cx="5009239" cy="1305623"/>
            </a:xfrm>
          </p:grpSpPr>
          <p:grpSp>
            <p:nvGrpSpPr>
              <p:cNvPr id="701" name="Group"/>
              <p:cNvGrpSpPr/>
              <p:nvPr/>
            </p:nvGrpSpPr>
            <p:grpSpPr>
              <a:xfrm>
                <a:off x="146120" y="-1"/>
                <a:ext cx="4863121" cy="1148081"/>
                <a:chOff x="0" y="0"/>
                <a:chExt cx="4863120" cy="1148079"/>
              </a:xfrm>
            </p:grpSpPr>
            <p:sp>
              <p:nvSpPr>
                <p:cNvPr id="699" name="Rectangle"/>
                <p:cNvSpPr/>
                <p:nvPr/>
              </p:nvSpPr>
              <p:spPr>
                <a:xfrm>
                  <a:off x="0" y="0"/>
                  <a:ext cx="4863121" cy="1148080"/>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0" name="Rectangle"/>
                <p:cNvSpPr/>
                <p:nvPr/>
              </p:nvSpPr>
              <p:spPr>
                <a:xfrm>
                  <a:off x="0" y="0"/>
                  <a:ext cx="4863121" cy="1148080"/>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702" name="Rectangle"/>
              <p:cNvSpPr/>
              <p:nvPr/>
            </p:nvSpPr>
            <p:spPr>
              <a:xfrm>
                <a:off x="13219" y="157544"/>
                <a:ext cx="4824349" cy="1148079"/>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nvGrpSpPr>
              <p:cNvPr id="705" name="Group"/>
              <p:cNvGrpSpPr/>
              <p:nvPr/>
            </p:nvGrpSpPr>
            <p:grpSpPr>
              <a:xfrm>
                <a:off x="0" y="157544"/>
                <a:ext cx="4858539" cy="1148080"/>
                <a:chOff x="0" y="0"/>
                <a:chExt cx="4858538" cy="1148079"/>
              </a:xfrm>
            </p:grpSpPr>
            <p:sp>
              <p:nvSpPr>
                <p:cNvPr id="703" name="Rectangle"/>
                <p:cNvSpPr/>
                <p:nvPr/>
              </p:nvSpPr>
              <p:spPr>
                <a:xfrm>
                  <a:off x="13225" y="-1"/>
                  <a:ext cx="4845314" cy="1148081"/>
                </a:xfrm>
                <a:prstGeom prst="rect">
                  <a:avLst/>
                </a:prstGeom>
                <a:solidFill>
                  <a:srgbClr val="685BC7">
                    <a:alpha val="75050"/>
                  </a:srgbClr>
                </a:solidFill>
                <a:ln w="25400" cap="flat">
                  <a:solidFill>
                    <a:srgbClr val="330072"/>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sp>
              <p:nvSpPr>
                <p:cNvPr id="704" name="Rectangle 19"/>
                <p:cNvSpPr txBox="1"/>
                <p:nvPr/>
              </p:nvSpPr>
              <p:spPr>
                <a:xfrm>
                  <a:off x="0" y="114300"/>
                  <a:ext cx="4825399" cy="9194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1828800">
                    <a:lnSpc>
                      <a:spcPct val="100000"/>
                    </a:lnSpc>
                    <a:spcBef>
                      <a:spcPts val="0"/>
                    </a:spcBef>
                    <a:defRPr b="0" cap="none" sz="2500">
                      <a:latin typeface="Roboto Medium"/>
                      <a:ea typeface="Roboto Medium"/>
                      <a:cs typeface="Roboto Medium"/>
                      <a:sym typeface="Roboto Medium"/>
                    </a:defRPr>
                  </a:pPr>
                  <a:r>
                    <a:t>Software Update</a:t>
                  </a:r>
                </a:p>
                <a:p>
                  <a:pPr algn="ctr" defTabSz="1828800">
                    <a:lnSpc>
                      <a:spcPct val="100000"/>
                    </a:lnSpc>
                    <a:spcBef>
                      <a:spcPts val="0"/>
                    </a:spcBef>
                    <a:defRPr b="0" cap="none" sz="2500">
                      <a:latin typeface="Roboto Medium"/>
                      <a:ea typeface="Roboto Medium"/>
                      <a:cs typeface="Roboto Medium"/>
                      <a:sym typeface="Roboto Medium"/>
                    </a:defRPr>
                  </a:pPr>
                  <a:r>
                    <a:t>(Service Scripts)</a:t>
                  </a:r>
                </a:p>
              </p:txBody>
            </p:sp>
          </p:grpSp>
        </p:grpSp>
        <p:sp>
          <p:nvSpPr>
            <p:cNvPr id="707" name="Line"/>
            <p:cNvSpPr/>
            <p:nvPr/>
          </p:nvSpPr>
          <p:spPr>
            <a:xfrm>
              <a:off x="5241936" y="6260101"/>
              <a:ext cx="1347734" cy="2"/>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708" name="Line"/>
            <p:cNvSpPr/>
            <p:nvPr/>
          </p:nvSpPr>
          <p:spPr>
            <a:xfrm flipV="1">
              <a:off x="2710874" y="3446639"/>
              <a:ext cx="2" cy="460615"/>
            </a:xfrm>
            <a:prstGeom prst="line">
              <a:avLst/>
            </a:prstGeom>
            <a:noFill/>
            <a:ln w="38100" cap="flat">
              <a:solidFill>
                <a:srgbClr val="330072"/>
              </a:solidFill>
              <a:prstDash val="solid"/>
              <a:round/>
              <a:headEnd type="triangle" w="med" len="med"/>
              <a:tailEnd type="triangle" w="med" len="me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3" name="Title 1"/>
          <p:cNvSpPr txBox="1"/>
          <p:nvPr>
            <p:ph type="title"/>
          </p:nvPr>
        </p:nvSpPr>
        <p:spPr>
          <a:xfrm>
            <a:off x="1663700" y="3419476"/>
            <a:ext cx="21031200" cy="5705475"/>
          </a:xfrm>
          <a:prstGeom prst="rect">
            <a:avLst/>
          </a:prstGeom>
          <a:solidFill>
            <a:srgbClr val="685BC7">
              <a:alpha val="50425"/>
            </a:srgbClr>
          </a:solidFill>
        </p:spPr>
        <p:txBody>
          <a:bodyPr/>
          <a:lstStyle>
            <a:lvl1pPr>
              <a:lnSpc>
                <a:spcPct val="120000"/>
              </a:lnSpc>
            </a:lvl1pPr>
          </a:lstStyle>
          <a:p>
            <a:pPr/>
            <a:r>
              <a:t>Container Platform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Let Me Introduce StarlingX"/>
          <p:cNvSpPr txBox="1"/>
          <p:nvPr>
            <p:ph type="title"/>
          </p:nvPr>
        </p:nvSpPr>
        <p:spPr>
          <a:xfrm>
            <a:off x="1676400" y="730250"/>
            <a:ext cx="21031200" cy="2651126"/>
          </a:xfrm>
          <a:prstGeom prst="rect">
            <a:avLst/>
          </a:prstGeom>
        </p:spPr>
        <p:txBody>
          <a:bodyPr/>
          <a:lstStyle/>
          <a:p>
            <a:pPr/>
            <a:r>
              <a:t>Let Me Introduce StarlingX</a:t>
            </a:r>
          </a:p>
        </p:txBody>
      </p:sp>
      <p:sp>
        <p:nvSpPr>
          <p:cNvPr id="311" name="Top-level Open Infrastructure Foundation project…"/>
          <p:cNvSpPr txBox="1"/>
          <p:nvPr>
            <p:ph type="body" idx="1"/>
          </p:nvPr>
        </p:nvSpPr>
        <p:spPr>
          <a:xfrm>
            <a:off x="1676400" y="3651250"/>
            <a:ext cx="21031200" cy="8702676"/>
          </a:xfrm>
          <a:prstGeom prst="rect">
            <a:avLst/>
          </a:prstGeom>
        </p:spPr>
        <p:txBody>
          <a:bodyPr/>
          <a:lstStyle/>
          <a:p>
            <a:pPr marL="512062" indent="-512062" defTabSz="1755646">
              <a:spcBef>
                <a:spcPts val="1900"/>
              </a:spcBef>
              <a:defRPr sz="5700"/>
            </a:pPr>
            <a:r>
              <a:t>Top-level Open Infrastructure Foundation project</a:t>
            </a:r>
          </a:p>
          <a:p>
            <a:pPr marL="512062" indent="-512062" defTabSz="1755646">
              <a:spcBef>
                <a:spcPts val="1900"/>
              </a:spcBef>
              <a:defRPr sz="5700"/>
            </a:pPr>
            <a:r>
              <a:t>Software stack providing critical infrastructure and management services for edge cloud applications</a:t>
            </a:r>
          </a:p>
          <a:p>
            <a:pPr marL="512062" indent="-512062" defTabSz="1755646">
              <a:spcBef>
                <a:spcPts val="1900"/>
              </a:spcBef>
              <a:defRPr sz="5700"/>
            </a:pPr>
            <a:r>
              <a:t>Frequent releases</a:t>
            </a:r>
          </a:p>
          <a:p>
            <a:pPr lvl="1" marL="950974" indent="-512062" defTabSz="1755646">
              <a:spcBef>
                <a:spcPts val="1900"/>
              </a:spcBef>
              <a:buClr>
                <a:srgbClr val="330072">
                  <a:alpha val="50000"/>
                </a:srgbClr>
              </a:buClr>
              <a:defRPr sz="5700" u="sng">
                <a:solidFill>
                  <a:srgbClr val="0000FF"/>
                </a:solidFill>
                <a:uFill>
                  <a:solidFill>
                    <a:srgbClr val="0000FF"/>
                  </a:solidFill>
                </a:uFill>
              </a:defRPr>
            </a:pPr>
            <a:r>
              <a:rPr>
                <a:hlinkClick r:id="rId2" invalidUrl="" action="" tgtFrame="" tooltip="" history="1" highlightClick="0" endSnd="0"/>
              </a:rPr>
              <a:t>https://opendev.org/starlingx</a:t>
            </a:r>
            <a:r>
              <a:rPr u="none">
                <a:solidFill>
                  <a:srgbClr val="000000"/>
                </a:solidFill>
                <a:uFillTx/>
              </a:rPr>
              <a:t> </a:t>
            </a:r>
          </a:p>
          <a:p>
            <a:pPr lvl="1" marL="950974" indent="-512062" defTabSz="1755646">
              <a:spcBef>
                <a:spcPts val="1900"/>
              </a:spcBef>
              <a:buClr>
                <a:srgbClr val="330072">
                  <a:alpha val="50000"/>
                </a:srgbClr>
              </a:buClr>
              <a:defRPr sz="5700" u="sng">
                <a:solidFill>
                  <a:srgbClr val="0000FF"/>
                </a:solidFill>
                <a:uFill>
                  <a:solidFill>
                    <a:srgbClr val="0000FF"/>
                  </a:solidFill>
                </a:uFill>
              </a:defRPr>
            </a:pPr>
            <a:r>
              <a:rPr>
                <a:hlinkClick r:id="rId3" invalidUrl="" action="" tgtFrame="" tooltip="" history="1" highlightClick="0" endSnd="0"/>
              </a:rPr>
              <a:t>http://mirror.starlingx.cengn.ca/mirror/starlingx/release/</a:t>
            </a:r>
            <a:r>
              <a:rPr u="none">
                <a:solidFill>
                  <a:srgbClr val="000000"/>
                </a:solidFill>
                <a:uFillTx/>
              </a:rPr>
              <a:t> </a:t>
            </a:r>
          </a:p>
          <a:p>
            <a:pPr marL="512062" indent="-512062" defTabSz="1755646">
              <a:spcBef>
                <a:spcPts val="1900"/>
              </a:spcBef>
              <a:defRPr sz="5700"/>
            </a:pPr>
            <a:r>
              <a:t>Growing community</a:t>
            </a:r>
          </a:p>
          <a:p>
            <a:pPr lvl="1" marL="950974" indent="-512062" defTabSz="1755646">
              <a:spcBef>
                <a:spcPts val="1900"/>
              </a:spcBef>
              <a:buClr>
                <a:srgbClr val="330072">
                  <a:alpha val="50000"/>
                </a:srgbClr>
              </a:buClr>
              <a:defRPr sz="5700"/>
            </a:pPr>
            <a:r>
              <a:t>Inviting users, operators and developers to try out the software and participate in the community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17" name="Rectangle 48"/>
          <p:cNvGrpSpPr/>
          <p:nvPr/>
        </p:nvGrpSpPr>
        <p:grpSpPr>
          <a:xfrm>
            <a:off x="5074971" y="11172923"/>
            <a:ext cx="8897061" cy="1511200"/>
            <a:chOff x="-1" y="-1"/>
            <a:chExt cx="8897059" cy="1511198"/>
          </a:xfrm>
        </p:grpSpPr>
        <p:sp>
          <p:nvSpPr>
            <p:cNvPr id="715" name="Rectangle"/>
            <p:cNvSpPr/>
            <p:nvPr/>
          </p:nvSpPr>
          <p:spPr>
            <a:xfrm>
              <a:off x="-2" y="-1"/>
              <a:ext cx="8897060" cy="1511199"/>
            </a:xfrm>
            <a:prstGeom prst="rect">
              <a:avLst/>
            </a:prstGeom>
            <a:solidFill>
              <a:srgbClr val="A6A6A6"/>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716" name="Host OS"/>
            <p:cNvSpPr txBox="1"/>
            <p:nvPr/>
          </p:nvSpPr>
          <p:spPr>
            <a:xfrm>
              <a:off x="-2" y="-2"/>
              <a:ext cx="8897060"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solidFill>
                    <a:srgbClr val="000000"/>
                  </a:solidFill>
                </a:defRPr>
              </a:lvl1pPr>
            </a:lstStyle>
            <a:p>
              <a:pPr/>
              <a:r>
                <a:t>Host OS</a:t>
              </a:r>
            </a:p>
          </p:txBody>
        </p:sp>
      </p:grpSp>
      <p:grpSp>
        <p:nvGrpSpPr>
          <p:cNvPr id="720" name="Rectangle 50"/>
          <p:cNvGrpSpPr/>
          <p:nvPr/>
        </p:nvGrpSpPr>
        <p:grpSpPr>
          <a:xfrm>
            <a:off x="5074966" y="5568491"/>
            <a:ext cx="9000026" cy="2902640"/>
            <a:chOff x="-1" y="0"/>
            <a:chExt cx="9000024" cy="2902639"/>
          </a:xfrm>
        </p:grpSpPr>
        <p:sp>
          <p:nvSpPr>
            <p:cNvPr id="718" name="Rectangle"/>
            <p:cNvSpPr/>
            <p:nvPr/>
          </p:nvSpPr>
          <p:spPr>
            <a:xfrm>
              <a:off x="-2" y="-1"/>
              <a:ext cx="9000025" cy="2902641"/>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719" name="Kubernetes Worker (kubelet)"/>
            <p:cNvSpPr txBox="1"/>
            <p:nvPr/>
          </p:nvSpPr>
          <p:spPr>
            <a:xfrm>
              <a:off x="-2" y="0"/>
              <a:ext cx="9000025"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Kubernetes Worker (kubelet)</a:t>
              </a:r>
            </a:p>
          </p:txBody>
        </p:sp>
      </p:grpSp>
      <p:grpSp>
        <p:nvGrpSpPr>
          <p:cNvPr id="723" name="Rectangle 49"/>
          <p:cNvGrpSpPr/>
          <p:nvPr/>
        </p:nvGrpSpPr>
        <p:grpSpPr>
          <a:xfrm>
            <a:off x="5074968" y="8828347"/>
            <a:ext cx="8897061" cy="1344123"/>
            <a:chOff x="-1" y="0"/>
            <a:chExt cx="8897059" cy="1344122"/>
          </a:xfrm>
        </p:grpSpPr>
        <p:sp>
          <p:nvSpPr>
            <p:cNvPr id="721" name="Rectangle"/>
            <p:cNvSpPr/>
            <p:nvPr/>
          </p:nvSpPr>
          <p:spPr>
            <a:xfrm>
              <a:off x="-2" y="-1"/>
              <a:ext cx="8897060" cy="1344123"/>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722" name="Runtime"/>
            <p:cNvSpPr txBox="1"/>
            <p:nvPr/>
          </p:nvSpPr>
          <p:spPr>
            <a:xfrm>
              <a:off x="-2" y="-1"/>
              <a:ext cx="8897060"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Runtime</a:t>
              </a:r>
            </a:p>
          </p:txBody>
        </p:sp>
      </p:grpSp>
      <p:sp>
        <p:nvSpPr>
          <p:cNvPr id="724" name="Rectangle 51"/>
          <p:cNvSpPr/>
          <p:nvPr/>
        </p:nvSpPr>
        <p:spPr>
          <a:xfrm>
            <a:off x="15954015" y="7350151"/>
            <a:ext cx="3665333" cy="1675077"/>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defRPr>
            </a:pPr>
          </a:p>
        </p:txBody>
      </p:sp>
      <p:sp>
        <p:nvSpPr>
          <p:cNvPr id="725" name="Rectangle 52"/>
          <p:cNvSpPr/>
          <p:nvPr/>
        </p:nvSpPr>
        <p:spPr>
          <a:xfrm>
            <a:off x="15600604" y="7776895"/>
            <a:ext cx="3665333" cy="1675077"/>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defRPr>
            </a:pPr>
          </a:p>
        </p:txBody>
      </p:sp>
      <p:sp>
        <p:nvSpPr>
          <p:cNvPr id="726" name="Rectangle 53"/>
          <p:cNvSpPr/>
          <p:nvPr/>
        </p:nvSpPr>
        <p:spPr>
          <a:xfrm>
            <a:off x="15202647" y="8203644"/>
            <a:ext cx="3665333" cy="1675077"/>
          </a:xfrm>
          <a:prstGeom prst="rect">
            <a:avLst/>
          </a:prstGeom>
          <a:solidFill>
            <a:srgbClr val="A6A6A6"/>
          </a:solidFill>
          <a:ln w="12700">
            <a:miter lim="400000"/>
          </a:ln>
          <a:effectLst>
            <a:outerShdw sx="100000" sy="100000" kx="0" ky="0" algn="b" rotWithShape="0" blurRad="63500" dist="19050" dir="5400000">
              <a:srgbClr val="000000">
                <a:alpha val="63000"/>
              </a:srgbClr>
            </a:outerShdw>
          </a:effectLst>
        </p:spPr>
        <p:txBody>
          <a:bodyPr lIns="91436" tIns="91436" rIns="91436" bIns="91436"/>
          <a:lstStyle/>
          <a:p>
            <a:pPr algn="ctr" defTabSz="1219215">
              <a:lnSpc>
                <a:spcPct val="100000"/>
              </a:lnSpc>
              <a:spcBef>
                <a:spcPts val="0"/>
              </a:spcBef>
              <a:defRPr b="0" cap="none" sz="2400">
                <a:solidFill>
                  <a:srgbClr val="342071"/>
                </a:solidFill>
              </a:defRPr>
            </a:pPr>
          </a:p>
        </p:txBody>
      </p:sp>
      <p:grpSp>
        <p:nvGrpSpPr>
          <p:cNvPr id="729" name="Rectangle 54"/>
          <p:cNvGrpSpPr/>
          <p:nvPr/>
        </p:nvGrpSpPr>
        <p:grpSpPr>
          <a:xfrm>
            <a:off x="14858495" y="8630389"/>
            <a:ext cx="3665335" cy="1675080"/>
            <a:chOff x="0" y="0"/>
            <a:chExt cx="3665334" cy="1675078"/>
          </a:xfrm>
        </p:grpSpPr>
        <p:sp>
          <p:nvSpPr>
            <p:cNvPr id="727" name="Rectangle"/>
            <p:cNvSpPr/>
            <p:nvPr/>
          </p:nvSpPr>
          <p:spPr>
            <a:xfrm>
              <a:off x="-1" y="-1"/>
              <a:ext cx="3665335" cy="1675080"/>
            </a:xfrm>
            <a:prstGeom prst="rect">
              <a:avLst/>
            </a:prstGeom>
            <a:solidFill>
              <a:srgbClr val="A6A6A6"/>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728" name="App/Service…"/>
            <p:cNvSpPr txBox="1"/>
            <p:nvPr/>
          </p:nvSpPr>
          <p:spPr>
            <a:xfrm>
              <a:off x="-1" y="207617"/>
              <a:ext cx="3665335" cy="1158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App/Service</a:t>
              </a:r>
            </a:p>
            <a:p>
              <a:pPr algn="ctr" defTabSz="1219215">
                <a:lnSpc>
                  <a:spcPct val="100000"/>
                </a:lnSpc>
                <a:spcBef>
                  <a:spcPts val="0"/>
                </a:spcBef>
                <a:defRPr b="0" cap="none" sz="3600">
                  <a:solidFill>
                    <a:srgbClr val="000000"/>
                  </a:solidFill>
                  <a:latin typeface="Roboto Medium"/>
                  <a:ea typeface="Roboto Medium"/>
                  <a:cs typeface="Roboto Medium"/>
                  <a:sym typeface="Roboto Medium"/>
                </a:defRPr>
              </a:pPr>
              <a:r>
                <a:t>Base OS</a:t>
              </a:r>
            </a:p>
          </p:txBody>
        </p:sp>
      </p:grpSp>
      <p:sp>
        <p:nvSpPr>
          <p:cNvPr id="730" name="TextBox 55"/>
          <p:cNvSpPr txBox="1"/>
          <p:nvPr/>
        </p:nvSpPr>
        <p:spPr>
          <a:xfrm>
            <a:off x="14587881" y="6509294"/>
            <a:ext cx="5036994" cy="789941"/>
          </a:xfrm>
          <a:prstGeom prst="rect">
            <a:avLst/>
          </a:prstGeom>
          <a:ln w="127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700">
                <a:solidFill>
                  <a:srgbClr val="000000"/>
                </a:solidFill>
                <a:latin typeface="Roboto Medium"/>
                <a:ea typeface="Roboto Medium"/>
                <a:cs typeface="Roboto Medium"/>
                <a:sym typeface="Roboto Medium"/>
              </a:defRPr>
            </a:lvl1pPr>
          </a:lstStyle>
          <a:p>
            <a:pPr/>
            <a:r>
              <a:t>Application Containers</a:t>
            </a:r>
          </a:p>
        </p:txBody>
      </p:sp>
      <p:sp>
        <p:nvSpPr>
          <p:cNvPr id="731" name="TextBox 56"/>
          <p:cNvSpPr txBox="1"/>
          <p:nvPr/>
        </p:nvSpPr>
        <p:spPr>
          <a:xfrm>
            <a:off x="625964" y="6896030"/>
            <a:ext cx="3151323" cy="777241"/>
          </a:xfrm>
          <a:prstGeom prst="rect">
            <a:avLst/>
          </a:prstGeom>
          <a:ln w="12700">
            <a:miter lim="400000"/>
          </a:ln>
          <a:extLst>
            <a:ext uri="{C572A759-6A51-4108-AA02-DFA0A04FC94B}">
              <ma14:wrappingTextBoxFlag xmlns:ma14="http://schemas.microsoft.com/office/mac/drawingml/2011/main" val="1"/>
            </a:ext>
          </a:extLst>
        </p:spPr>
        <p:txBody>
          <a:bodyPr wrap="none" lIns="121920" tIns="121920" rIns="121920" bIns="121920">
            <a:spAutoFit/>
          </a:bodyPr>
          <a:lstStyle>
            <a:lvl1pPr defTabSz="1219215">
              <a:spcBef>
                <a:spcPts val="1600"/>
              </a:spcBef>
              <a:defRPr b="0" cap="none" sz="3600">
                <a:solidFill>
                  <a:srgbClr val="000000"/>
                </a:solidFill>
                <a:latin typeface="Roboto Medium"/>
                <a:ea typeface="Roboto Medium"/>
                <a:cs typeface="Roboto Medium"/>
                <a:sym typeface="Roboto Medium"/>
              </a:defRPr>
            </a:lvl1pPr>
          </a:lstStyle>
          <a:p>
            <a:pPr/>
            <a:r>
              <a:t>Worker Nodes</a:t>
            </a:r>
          </a:p>
        </p:txBody>
      </p:sp>
      <p:sp>
        <p:nvSpPr>
          <p:cNvPr id="732" name="TextBox 57"/>
          <p:cNvSpPr txBox="1"/>
          <p:nvPr/>
        </p:nvSpPr>
        <p:spPr>
          <a:xfrm>
            <a:off x="625965" y="3698375"/>
            <a:ext cx="3321345" cy="777241"/>
          </a:xfrm>
          <a:prstGeom prst="rect">
            <a:avLst/>
          </a:prstGeom>
          <a:ln w="12700">
            <a:miter lim="400000"/>
          </a:ln>
          <a:extLst>
            <a:ext uri="{C572A759-6A51-4108-AA02-DFA0A04FC94B}">
              <ma14:wrappingTextBoxFlag xmlns:ma14="http://schemas.microsoft.com/office/mac/drawingml/2011/main" val="1"/>
            </a:ext>
          </a:extLst>
        </p:spPr>
        <p:txBody>
          <a:bodyPr lIns="121920" tIns="121920" rIns="121920" bIns="121920">
            <a:spAutoFit/>
          </a:bodyPr>
          <a:lstStyle>
            <a:lvl1pPr defTabSz="1219215">
              <a:spcBef>
                <a:spcPts val="1600"/>
              </a:spcBef>
              <a:defRPr b="0" cap="none" sz="3600">
                <a:solidFill>
                  <a:srgbClr val="000000"/>
                </a:solidFill>
                <a:latin typeface="Roboto Medium"/>
                <a:ea typeface="Roboto Medium"/>
                <a:cs typeface="Roboto Medium"/>
                <a:sym typeface="Roboto Medium"/>
              </a:defRPr>
            </a:lvl1pPr>
          </a:lstStyle>
          <a:p>
            <a:pPr/>
            <a:r>
              <a:t>Control Plane</a:t>
            </a:r>
          </a:p>
        </p:txBody>
      </p:sp>
      <p:grpSp>
        <p:nvGrpSpPr>
          <p:cNvPr id="735" name="Rectangle 58"/>
          <p:cNvGrpSpPr/>
          <p:nvPr/>
        </p:nvGrpSpPr>
        <p:grpSpPr>
          <a:xfrm>
            <a:off x="5074966" y="2358109"/>
            <a:ext cx="8897065" cy="2710512"/>
            <a:chOff x="-1" y="0"/>
            <a:chExt cx="8897063" cy="2710511"/>
          </a:xfrm>
        </p:grpSpPr>
        <p:sp>
          <p:nvSpPr>
            <p:cNvPr id="733" name="Rectangle"/>
            <p:cNvSpPr/>
            <p:nvPr/>
          </p:nvSpPr>
          <p:spPr>
            <a:xfrm>
              <a:off x="-2" y="-1"/>
              <a:ext cx="8897064" cy="2710512"/>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734" name="Kubernetes Master"/>
            <p:cNvSpPr txBox="1"/>
            <p:nvPr/>
          </p:nvSpPr>
          <p:spPr>
            <a:xfrm>
              <a:off x="-2" y="-1"/>
              <a:ext cx="8897064"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Kubernetes Master</a:t>
              </a:r>
            </a:p>
          </p:txBody>
        </p:sp>
      </p:grpSp>
      <p:sp>
        <p:nvSpPr>
          <p:cNvPr id="736" name="Straight Arrow Connector 59"/>
          <p:cNvSpPr/>
          <p:nvPr/>
        </p:nvSpPr>
        <p:spPr>
          <a:xfrm flipH="1">
            <a:off x="9574979" y="5169310"/>
            <a:ext cx="36101" cy="399183"/>
          </a:xfrm>
          <a:prstGeom prst="line">
            <a:avLst/>
          </a:prstGeom>
          <a:ln w="12700">
            <a:solidFill>
              <a:srgbClr val="685BE6"/>
            </a:solidFill>
            <a:tailEnd type="triangle"/>
          </a:ln>
        </p:spPr>
        <p:txBody>
          <a:bodyPr lIns="45718" tIns="45718" rIns="45718" bIns="45718"/>
          <a:lstStyle/>
          <a:p>
            <a:pPr/>
          </a:p>
        </p:txBody>
      </p:sp>
      <p:sp>
        <p:nvSpPr>
          <p:cNvPr id="737" name="Straight Arrow Connector 60"/>
          <p:cNvSpPr/>
          <p:nvPr/>
        </p:nvSpPr>
        <p:spPr>
          <a:xfrm>
            <a:off x="9523499" y="8348356"/>
            <a:ext cx="2" cy="479994"/>
          </a:xfrm>
          <a:prstGeom prst="line">
            <a:avLst/>
          </a:prstGeom>
          <a:ln w="12700">
            <a:solidFill>
              <a:srgbClr val="685BE6"/>
            </a:solidFill>
            <a:headEnd type="triangle"/>
            <a:tailEnd type="triangle"/>
          </a:ln>
        </p:spPr>
        <p:txBody>
          <a:bodyPr lIns="45718" tIns="45718" rIns="45718" bIns="45718"/>
          <a:lstStyle/>
          <a:p>
            <a:pPr/>
          </a:p>
        </p:txBody>
      </p:sp>
      <p:sp>
        <p:nvSpPr>
          <p:cNvPr id="738" name="Straight Arrow Connector 61"/>
          <p:cNvSpPr/>
          <p:nvPr/>
        </p:nvSpPr>
        <p:spPr>
          <a:xfrm>
            <a:off x="13972026" y="9500406"/>
            <a:ext cx="906367" cy="2"/>
          </a:xfrm>
          <a:prstGeom prst="line">
            <a:avLst/>
          </a:prstGeom>
          <a:ln w="50800">
            <a:solidFill>
              <a:srgbClr val="000000"/>
            </a:solidFill>
            <a:headEnd type="triangle"/>
            <a:tailEnd type="triangle"/>
          </a:ln>
        </p:spPr>
        <p:txBody>
          <a:bodyPr lIns="45718" tIns="45718" rIns="45718" bIns="45718"/>
          <a:lstStyle/>
          <a:p>
            <a:pPr/>
          </a:p>
        </p:txBody>
      </p:sp>
      <p:sp>
        <p:nvSpPr>
          <p:cNvPr id="739" name="TextBox 62"/>
          <p:cNvSpPr txBox="1"/>
          <p:nvPr/>
        </p:nvSpPr>
        <p:spPr>
          <a:xfrm>
            <a:off x="625965" y="11226927"/>
            <a:ext cx="3717241" cy="777241"/>
          </a:xfrm>
          <a:prstGeom prst="rect">
            <a:avLst/>
          </a:prstGeom>
          <a:ln w="12700">
            <a:miter lim="400000"/>
          </a:ln>
          <a:extLst>
            <a:ext uri="{C572A759-6A51-4108-AA02-DFA0A04FC94B}">
              <ma14:wrappingTextBoxFlag xmlns:ma14="http://schemas.microsoft.com/office/mac/drawingml/2011/main" val="1"/>
            </a:ext>
          </a:extLst>
        </p:spPr>
        <p:txBody>
          <a:bodyPr wrap="none" lIns="121920" tIns="121920" rIns="121920" bIns="121920">
            <a:spAutoFit/>
          </a:bodyPr>
          <a:lstStyle/>
          <a:p>
            <a:pPr defTabSz="1219215">
              <a:spcBef>
                <a:spcPts val="1600"/>
              </a:spcBef>
              <a:defRPr b="0" cap="none" sz="3600">
                <a:solidFill>
                  <a:srgbClr val="000000"/>
                </a:solidFill>
                <a:latin typeface="Roboto Medium"/>
                <a:ea typeface="Roboto Medium"/>
                <a:cs typeface="Roboto Medium"/>
                <a:sym typeface="Roboto Medium"/>
              </a:defRPr>
            </a:pPr>
            <a:r>
              <a:t>Host</a:t>
            </a:r>
            <a:r>
              <a:rPr>
                <a:solidFill>
                  <a:srgbClr val="FFFFFF"/>
                </a:solidFill>
              </a:rPr>
              <a:t> </a:t>
            </a:r>
            <a:r>
              <a:t>Abstraction</a:t>
            </a:r>
          </a:p>
        </p:txBody>
      </p:sp>
      <p:sp>
        <p:nvSpPr>
          <p:cNvPr id="740" name="Straight Connector 63"/>
          <p:cNvSpPr/>
          <p:nvPr/>
        </p:nvSpPr>
        <p:spPr>
          <a:xfrm>
            <a:off x="2384623" y="5289970"/>
            <a:ext cx="20597211" cy="7934"/>
          </a:xfrm>
          <a:prstGeom prst="line">
            <a:avLst/>
          </a:prstGeom>
          <a:solidFill>
            <a:schemeClr val="accent2"/>
          </a:solidFill>
          <a:ln w="12700">
            <a:solidFill>
              <a:srgbClr val="685BE6"/>
            </a:solidFill>
            <a:prstDash val="sysDash"/>
          </a:ln>
        </p:spPr>
        <p:txBody>
          <a:bodyPr lIns="45718" tIns="45718" rIns="45718" bIns="45718"/>
          <a:lstStyle/>
          <a:p>
            <a:pPr/>
          </a:p>
        </p:txBody>
      </p:sp>
      <p:sp>
        <p:nvSpPr>
          <p:cNvPr id="741" name="Straight Connector 64"/>
          <p:cNvSpPr/>
          <p:nvPr/>
        </p:nvSpPr>
        <p:spPr>
          <a:xfrm>
            <a:off x="2384624" y="10815707"/>
            <a:ext cx="20758587" cy="2"/>
          </a:xfrm>
          <a:prstGeom prst="line">
            <a:avLst/>
          </a:prstGeom>
          <a:solidFill>
            <a:schemeClr val="accent2"/>
          </a:solidFill>
          <a:ln w="12700">
            <a:solidFill>
              <a:srgbClr val="685BE6"/>
            </a:solidFill>
            <a:prstDash val="sysDash"/>
          </a:ln>
        </p:spPr>
        <p:txBody>
          <a:bodyPr lIns="45718" tIns="45718" rIns="45718" bIns="45718"/>
          <a:lstStyle/>
          <a:p>
            <a:pPr/>
          </a:p>
        </p:txBody>
      </p:sp>
      <p:grpSp>
        <p:nvGrpSpPr>
          <p:cNvPr id="744" name="Rectangle 67"/>
          <p:cNvGrpSpPr/>
          <p:nvPr/>
        </p:nvGrpSpPr>
        <p:grpSpPr>
          <a:xfrm>
            <a:off x="5250124" y="6259394"/>
            <a:ext cx="8466701" cy="658612"/>
            <a:chOff x="0" y="-1"/>
            <a:chExt cx="8466700" cy="658611"/>
          </a:xfrm>
        </p:grpSpPr>
        <p:sp>
          <p:nvSpPr>
            <p:cNvPr id="742" name="Rectangle"/>
            <p:cNvSpPr/>
            <p:nvPr/>
          </p:nvSpPr>
          <p:spPr>
            <a:xfrm>
              <a:off x="-1" y="-2"/>
              <a:ext cx="8466701" cy="658612"/>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defRPr>
                  <a:latin typeface="Roboto"/>
                  <a:ea typeface="Roboto"/>
                  <a:cs typeface="Roboto"/>
                  <a:sym typeface="Roboto"/>
                </a:defRPr>
              </a:pPr>
            </a:p>
          </p:txBody>
        </p:sp>
        <p:sp>
          <p:nvSpPr>
            <p:cNvPr id="743" name="CRI"/>
            <p:cNvSpPr txBox="1"/>
            <p:nvPr/>
          </p:nvSpPr>
          <p:spPr>
            <a:xfrm>
              <a:off x="-1" y="133070"/>
              <a:ext cx="8466701"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2438430">
                <a:spcBef>
                  <a:spcPts val="1600"/>
                </a:spcBef>
                <a:defRPr b="0" cap="none" sz="2400">
                  <a:solidFill>
                    <a:srgbClr val="342071"/>
                  </a:solidFill>
                </a:defRPr>
              </a:lvl1pPr>
            </a:lstStyle>
            <a:p>
              <a:pPr/>
              <a:r>
                <a:t>CRI</a:t>
              </a:r>
            </a:p>
          </p:txBody>
        </p:sp>
      </p:grpSp>
      <p:grpSp>
        <p:nvGrpSpPr>
          <p:cNvPr id="747" name="Rectangle 68"/>
          <p:cNvGrpSpPr/>
          <p:nvPr/>
        </p:nvGrpSpPr>
        <p:grpSpPr>
          <a:xfrm>
            <a:off x="5238213" y="6981392"/>
            <a:ext cx="8478613" cy="658610"/>
            <a:chOff x="-1" y="-1"/>
            <a:chExt cx="8478611" cy="658608"/>
          </a:xfrm>
        </p:grpSpPr>
        <p:sp>
          <p:nvSpPr>
            <p:cNvPr id="745" name="Rectangle"/>
            <p:cNvSpPr/>
            <p:nvPr/>
          </p:nvSpPr>
          <p:spPr>
            <a:xfrm>
              <a:off x="-2" y="-2"/>
              <a:ext cx="8478612" cy="658609"/>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1600"/>
                </a:spcBef>
                <a:defRPr>
                  <a:latin typeface="Roboto"/>
                  <a:ea typeface="Roboto"/>
                  <a:cs typeface="Roboto"/>
                  <a:sym typeface="Roboto"/>
                </a:defRPr>
              </a:pPr>
            </a:p>
          </p:txBody>
        </p:sp>
        <p:sp>
          <p:nvSpPr>
            <p:cNvPr id="746" name="CNI"/>
            <p:cNvSpPr txBox="1"/>
            <p:nvPr/>
          </p:nvSpPr>
          <p:spPr>
            <a:xfrm>
              <a:off x="-2" y="133068"/>
              <a:ext cx="8478612"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2438430">
                <a:spcBef>
                  <a:spcPts val="1600"/>
                </a:spcBef>
                <a:defRPr b="0" cap="none" sz="2400">
                  <a:solidFill>
                    <a:srgbClr val="342071"/>
                  </a:solidFill>
                </a:defRPr>
              </a:lvl1pPr>
            </a:lstStyle>
            <a:p>
              <a:pPr/>
              <a:r>
                <a:t>CNI</a:t>
              </a:r>
            </a:p>
          </p:txBody>
        </p:sp>
      </p:grpSp>
      <p:sp>
        <p:nvSpPr>
          <p:cNvPr id="748" name="Straight Connector 69"/>
          <p:cNvSpPr/>
          <p:nvPr/>
        </p:nvSpPr>
        <p:spPr>
          <a:xfrm>
            <a:off x="15237893" y="9451971"/>
            <a:ext cx="3095709" cy="2"/>
          </a:xfrm>
          <a:prstGeom prst="line">
            <a:avLst/>
          </a:prstGeom>
          <a:solidFill>
            <a:srgbClr val="FFFFFF"/>
          </a:solidFill>
          <a:ln w="12700">
            <a:solidFill>
              <a:srgbClr val="090909"/>
            </a:solidFill>
            <a:prstDash val="dash"/>
          </a:ln>
        </p:spPr>
        <p:txBody>
          <a:bodyPr lIns="45718" tIns="45718" rIns="45718" bIns="45718"/>
          <a:lstStyle/>
          <a:p>
            <a:pPr/>
          </a:p>
        </p:txBody>
      </p:sp>
      <p:grpSp>
        <p:nvGrpSpPr>
          <p:cNvPr id="751" name="Rectangle 70"/>
          <p:cNvGrpSpPr/>
          <p:nvPr/>
        </p:nvGrpSpPr>
        <p:grpSpPr>
          <a:xfrm>
            <a:off x="6634558" y="6361842"/>
            <a:ext cx="2251607" cy="478763"/>
            <a:chOff x="0" y="0"/>
            <a:chExt cx="2251605" cy="478762"/>
          </a:xfrm>
        </p:grpSpPr>
        <p:sp>
          <p:nvSpPr>
            <p:cNvPr id="749" name="Rectangle"/>
            <p:cNvSpPr/>
            <p:nvPr/>
          </p:nvSpPr>
          <p:spPr>
            <a:xfrm>
              <a:off x="-1" y="-1"/>
              <a:ext cx="2251606"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50" name="Docker"/>
            <p:cNvSpPr txBox="1"/>
            <p:nvPr/>
          </p:nvSpPr>
          <p:spPr>
            <a:xfrm>
              <a:off x="-1" y="43146"/>
              <a:ext cx="2251606"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Docker</a:t>
              </a:r>
            </a:p>
          </p:txBody>
        </p:sp>
      </p:grpSp>
      <p:grpSp>
        <p:nvGrpSpPr>
          <p:cNvPr id="754" name="Rectangle 71"/>
          <p:cNvGrpSpPr/>
          <p:nvPr/>
        </p:nvGrpSpPr>
        <p:grpSpPr>
          <a:xfrm>
            <a:off x="6372982" y="7092990"/>
            <a:ext cx="1593356" cy="478763"/>
            <a:chOff x="0" y="0"/>
            <a:chExt cx="1593354" cy="478762"/>
          </a:xfrm>
        </p:grpSpPr>
        <p:sp>
          <p:nvSpPr>
            <p:cNvPr id="752" name="Rectangle"/>
            <p:cNvSpPr/>
            <p:nvPr/>
          </p:nvSpPr>
          <p:spPr>
            <a:xfrm>
              <a:off x="-1" y="-1"/>
              <a:ext cx="1593355"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53" name="Calico"/>
            <p:cNvSpPr txBox="1"/>
            <p:nvPr/>
          </p:nvSpPr>
          <p:spPr>
            <a:xfrm>
              <a:off x="-1" y="43146"/>
              <a:ext cx="1593355"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Calico</a:t>
              </a:r>
            </a:p>
          </p:txBody>
        </p:sp>
      </p:grpSp>
      <p:grpSp>
        <p:nvGrpSpPr>
          <p:cNvPr id="757" name="Rectangle 72"/>
          <p:cNvGrpSpPr/>
          <p:nvPr/>
        </p:nvGrpSpPr>
        <p:grpSpPr>
          <a:xfrm>
            <a:off x="7402322" y="9475142"/>
            <a:ext cx="1289321" cy="478763"/>
            <a:chOff x="0" y="0"/>
            <a:chExt cx="1289319" cy="478762"/>
          </a:xfrm>
        </p:grpSpPr>
        <p:sp>
          <p:nvSpPr>
            <p:cNvPr id="755" name="Rectangle"/>
            <p:cNvSpPr/>
            <p:nvPr/>
          </p:nvSpPr>
          <p:spPr>
            <a:xfrm>
              <a:off x="-1" y="-1"/>
              <a:ext cx="1289321"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756" name="runc"/>
            <p:cNvSpPr txBox="1"/>
            <p:nvPr/>
          </p:nvSpPr>
          <p:spPr>
            <a:xfrm>
              <a:off x="-1" y="43146"/>
              <a:ext cx="1289321"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runc</a:t>
              </a:r>
            </a:p>
          </p:txBody>
        </p:sp>
      </p:grpSp>
      <p:grpSp>
        <p:nvGrpSpPr>
          <p:cNvPr id="760" name="Rectangle 73"/>
          <p:cNvGrpSpPr/>
          <p:nvPr/>
        </p:nvGrpSpPr>
        <p:grpSpPr>
          <a:xfrm>
            <a:off x="8965223" y="6345438"/>
            <a:ext cx="1945630" cy="478763"/>
            <a:chOff x="0" y="0"/>
            <a:chExt cx="1945629" cy="478762"/>
          </a:xfrm>
        </p:grpSpPr>
        <p:sp>
          <p:nvSpPr>
            <p:cNvPr id="758" name="Rectangle"/>
            <p:cNvSpPr/>
            <p:nvPr/>
          </p:nvSpPr>
          <p:spPr>
            <a:xfrm>
              <a:off x="-1" y="-1"/>
              <a:ext cx="1945631"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759" name="CRI-O"/>
            <p:cNvSpPr txBox="1"/>
            <p:nvPr/>
          </p:nvSpPr>
          <p:spPr>
            <a:xfrm>
              <a:off x="-1" y="43146"/>
              <a:ext cx="1945631"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CRI-O</a:t>
              </a:r>
            </a:p>
          </p:txBody>
        </p:sp>
      </p:grpSp>
      <p:grpSp>
        <p:nvGrpSpPr>
          <p:cNvPr id="763" name="Rectangle 74"/>
          <p:cNvGrpSpPr/>
          <p:nvPr/>
        </p:nvGrpSpPr>
        <p:grpSpPr>
          <a:xfrm>
            <a:off x="8070062" y="7084958"/>
            <a:ext cx="1593356" cy="478763"/>
            <a:chOff x="0" y="0"/>
            <a:chExt cx="1593354" cy="478762"/>
          </a:xfrm>
        </p:grpSpPr>
        <p:sp>
          <p:nvSpPr>
            <p:cNvPr id="761" name="Rectangle"/>
            <p:cNvSpPr/>
            <p:nvPr/>
          </p:nvSpPr>
          <p:spPr>
            <a:xfrm>
              <a:off x="-1" y="-1"/>
              <a:ext cx="1593355"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62" name="Multus"/>
            <p:cNvSpPr txBox="1"/>
            <p:nvPr/>
          </p:nvSpPr>
          <p:spPr>
            <a:xfrm>
              <a:off x="-1" y="43146"/>
              <a:ext cx="1593355"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Multus</a:t>
              </a:r>
            </a:p>
          </p:txBody>
        </p:sp>
      </p:grpSp>
      <p:grpSp>
        <p:nvGrpSpPr>
          <p:cNvPr id="766" name="Rectangle 76"/>
          <p:cNvGrpSpPr/>
          <p:nvPr/>
        </p:nvGrpSpPr>
        <p:grpSpPr>
          <a:xfrm>
            <a:off x="5590539" y="11996965"/>
            <a:ext cx="1734070" cy="478763"/>
            <a:chOff x="0" y="0"/>
            <a:chExt cx="1734068" cy="478762"/>
          </a:xfrm>
        </p:grpSpPr>
        <p:sp>
          <p:nvSpPr>
            <p:cNvPr id="764" name="Rectangle"/>
            <p:cNvSpPr/>
            <p:nvPr/>
          </p:nvSpPr>
          <p:spPr>
            <a:xfrm>
              <a:off x="-1" y="-1"/>
              <a:ext cx="1734070" cy="478763"/>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765" name="cgroups"/>
            <p:cNvSpPr txBox="1"/>
            <p:nvPr/>
          </p:nvSpPr>
          <p:spPr>
            <a:xfrm>
              <a:off x="-1" y="43146"/>
              <a:ext cx="1734070"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cgroups</a:t>
              </a:r>
            </a:p>
          </p:txBody>
        </p:sp>
      </p:grpSp>
      <p:grpSp>
        <p:nvGrpSpPr>
          <p:cNvPr id="769" name="Rectangle 77"/>
          <p:cNvGrpSpPr/>
          <p:nvPr/>
        </p:nvGrpSpPr>
        <p:grpSpPr>
          <a:xfrm>
            <a:off x="7478464" y="11996965"/>
            <a:ext cx="2280009" cy="478763"/>
            <a:chOff x="-1" y="0"/>
            <a:chExt cx="2280008" cy="478762"/>
          </a:xfrm>
        </p:grpSpPr>
        <p:sp>
          <p:nvSpPr>
            <p:cNvPr id="767" name="Rectangle"/>
            <p:cNvSpPr/>
            <p:nvPr/>
          </p:nvSpPr>
          <p:spPr>
            <a:xfrm>
              <a:off x="-2" y="-1"/>
              <a:ext cx="2280009" cy="478763"/>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68" name="namespaces"/>
            <p:cNvSpPr txBox="1"/>
            <p:nvPr/>
          </p:nvSpPr>
          <p:spPr>
            <a:xfrm>
              <a:off x="-2" y="43146"/>
              <a:ext cx="2280009"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namespaces</a:t>
              </a:r>
            </a:p>
          </p:txBody>
        </p:sp>
      </p:grpSp>
      <p:grpSp>
        <p:nvGrpSpPr>
          <p:cNvPr id="772" name="Rectangle 78"/>
          <p:cNvGrpSpPr/>
          <p:nvPr/>
        </p:nvGrpSpPr>
        <p:grpSpPr>
          <a:xfrm>
            <a:off x="9911863" y="11996962"/>
            <a:ext cx="1734069" cy="478763"/>
            <a:chOff x="0" y="0"/>
            <a:chExt cx="1734068" cy="478762"/>
          </a:xfrm>
        </p:grpSpPr>
        <p:sp>
          <p:nvSpPr>
            <p:cNvPr id="770" name="Rectangle"/>
            <p:cNvSpPr/>
            <p:nvPr/>
          </p:nvSpPr>
          <p:spPr>
            <a:xfrm>
              <a:off x="-1" y="-1"/>
              <a:ext cx="1734070" cy="478763"/>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771" name="overlayfs"/>
            <p:cNvSpPr txBox="1"/>
            <p:nvPr/>
          </p:nvSpPr>
          <p:spPr>
            <a:xfrm>
              <a:off x="-1" y="43146"/>
              <a:ext cx="1734070"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overlayfs</a:t>
              </a:r>
            </a:p>
          </p:txBody>
        </p:sp>
      </p:grpSp>
      <p:grpSp>
        <p:nvGrpSpPr>
          <p:cNvPr id="775" name="Rectangle 79"/>
          <p:cNvGrpSpPr/>
          <p:nvPr/>
        </p:nvGrpSpPr>
        <p:grpSpPr>
          <a:xfrm>
            <a:off x="11799322" y="11996962"/>
            <a:ext cx="1734070" cy="478763"/>
            <a:chOff x="0" y="0"/>
            <a:chExt cx="1734068" cy="478762"/>
          </a:xfrm>
        </p:grpSpPr>
        <p:sp>
          <p:nvSpPr>
            <p:cNvPr id="773" name="Rectangle"/>
            <p:cNvSpPr/>
            <p:nvPr/>
          </p:nvSpPr>
          <p:spPr>
            <a:xfrm>
              <a:off x="-1" y="-1"/>
              <a:ext cx="1734070" cy="478763"/>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74" name="drivers"/>
            <p:cNvSpPr txBox="1"/>
            <p:nvPr/>
          </p:nvSpPr>
          <p:spPr>
            <a:xfrm>
              <a:off x="-1" y="43146"/>
              <a:ext cx="1734070"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drivers</a:t>
              </a:r>
            </a:p>
          </p:txBody>
        </p:sp>
      </p:grpSp>
      <p:grpSp>
        <p:nvGrpSpPr>
          <p:cNvPr id="778" name="Rectangle 80"/>
          <p:cNvGrpSpPr/>
          <p:nvPr/>
        </p:nvGrpSpPr>
        <p:grpSpPr>
          <a:xfrm>
            <a:off x="5492247" y="4348509"/>
            <a:ext cx="2015796" cy="478763"/>
            <a:chOff x="0" y="0"/>
            <a:chExt cx="2015794" cy="478762"/>
          </a:xfrm>
        </p:grpSpPr>
        <p:sp>
          <p:nvSpPr>
            <p:cNvPr id="776" name="Rectangle"/>
            <p:cNvSpPr/>
            <p:nvPr/>
          </p:nvSpPr>
          <p:spPr>
            <a:xfrm>
              <a:off x="-1" y="-1"/>
              <a:ext cx="2015796"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77" name="Helm"/>
            <p:cNvSpPr txBox="1"/>
            <p:nvPr/>
          </p:nvSpPr>
          <p:spPr>
            <a:xfrm>
              <a:off x="-1" y="43146"/>
              <a:ext cx="2015796"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Helm</a:t>
              </a:r>
            </a:p>
          </p:txBody>
        </p:sp>
      </p:grpSp>
      <p:grpSp>
        <p:nvGrpSpPr>
          <p:cNvPr id="781" name="Rectangle 81"/>
          <p:cNvGrpSpPr/>
          <p:nvPr/>
        </p:nvGrpSpPr>
        <p:grpSpPr>
          <a:xfrm>
            <a:off x="11517596" y="2945394"/>
            <a:ext cx="2015796" cy="646814"/>
            <a:chOff x="0" y="0"/>
            <a:chExt cx="2015794" cy="646812"/>
          </a:xfrm>
        </p:grpSpPr>
        <p:sp>
          <p:nvSpPr>
            <p:cNvPr id="779" name="Rectangle"/>
            <p:cNvSpPr/>
            <p:nvPr/>
          </p:nvSpPr>
          <p:spPr>
            <a:xfrm>
              <a:off x="0" y="0"/>
              <a:ext cx="2015795" cy="64681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80" name="Docker Registry"/>
            <p:cNvSpPr txBox="1"/>
            <p:nvPr/>
          </p:nvSpPr>
          <p:spPr>
            <a:xfrm>
              <a:off x="0" y="127172"/>
              <a:ext cx="2015795"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Docker Registry</a:t>
              </a:r>
            </a:p>
          </p:txBody>
        </p:sp>
      </p:grpSp>
      <p:grpSp>
        <p:nvGrpSpPr>
          <p:cNvPr id="784" name="Rectangle 82"/>
          <p:cNvGrpSpPr/>
          <p:nvPr/>
        </p:nvGrpSpPr>
        <p:grpSpPr>
          <a:xfrm>
            <a:off x="11517595" y="4324054"/>
            <a:ext cx="2015797" cy="478763"/>
            <a:chOff x="-1" y="0"/>
            <a:chExt cx="2015795" cy="478762"/>
          </a:xfrm>
        </p:grpSpPr>
        <p:sp>
          <p:nvSpPr>
            <p:cNvPr id="782" name="Rectangle"/>
            <p:cNvSpPr/>
            <p:nvPr/>
          </p:nvSpPr>
          <p:spPr>
            <a:xfrm>
              <a:off x="-2" y="-1"/>
              <a:ext cx="2015797"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783" name="ETCD"/>
            <p:cNvSpPr txBox="1"/>
            <p:nvPr/>
          </p:nvSpPr>
          <p:spPr>
            <a:xfrm>
              <a:off x="-2" y="43146"/>
              <a:ext cx="2015797"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ETCD</a:t>
              </a:r>
            </a:p>
          </p:txBody>
        </p:sp>
      </p:grpSp>
      <p:grpSp>
        <p:nvGrpSpPr>
          <p:cNvPr id="787" name="Rectangle 83"/>
          <p:cNvGrpSpPr/>
          <p:nvPr/>
        </p:nvGrpSpPr>
        <p:grpSpPr>
          <a:xfrm>
            <a:off x="9767142" y="7098139"/>
            <a:ext cx="1547831" cy="478763"/>
            <a:chOff x="-1" y="0"/>
            <a:chExt cx="1547830" cy="478762"/>
          </a:xfrm>
        </p:grpSpPr>
        <p:sp>
          <p:nvSpPr>
            <p:cNvPr id="785" name="Rectangle"/>
            <p:cNvSpPr/>
            <p:nvPr/>
          </p:nvSpPr>
          <p:spPr>
            <a:xfrm>
              <a:off x="-2" y="-1"/>
              <a:ext cx="1547832"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86" name="SRIOV"/>
            <p:cNvSpPr txBox="1"/>
            <p:nvPr/>
          </p:nvSpPr>
          <p:spPr>
            <a:xfrm>
              <a:off x="-2" y="43146"/>
              <a:ext cx="1547832"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SRIOV</a:t>
              </a:r>
            </a:p>
          </p:txBody>
        </p:sp>
      </p:grpSp>
      <p:grpSp>
        <p:nvGrpSpPr>
          <p:cNvPr id="790" name="Rectangle 84"/>
          <p:cNvGrpSpPr/>
          <p:nvPr/>
        </p:nvGrpSpPr>
        <p:grpSpPr>
          <a:xfrm>
            <a:off x="8805942" y="9477462"/>
            <a:ext cx="1510423" cy="478763"/>
            <a:chOff x="0" y="0"/>
            <a:chExt cx="1510422" cy="478762"/>
          </a:xfrm>
        </p:grpSpPr>
        <p:sp>
          <p:nvSpPr>
            <p:cNvPr id="788" name="Rectangle"/>
            <p:cNvSpPr/>
            <p:nvPr/>
          </p:nvSpPr>
          <p:spPr>
            <a:xfrm>
              <a:off x="-1" y="-1"/>
              <a:ext cx="1510423"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789" name="nvidia"/>
            <p:cNvSpPr txBox="1"/>
            <p:nvPr/>
          </p:nvSpPr>
          <p:spPr>
            <a:xfrm>
              <a:off x="-1" y="43146"/>
              <a:ext cx="1510423"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nvidia</a:t>
              </a:r>
            </a:p>
          </p:txBody>
        </p:sp>
      </p:grpSp>
      <p:sp>
        <p:nvSpPr>
          <p:cNvPr id="791" name="TextBox 85"/>
          <p:cNvSpPr txBox="1"/>
          <p:nvPr/>
        </p:nvSpPr>
        <p:spPr>
          <a:xfrm>
            <a:off x="19759465" y="3164503"/>
            <a:ext cx="3934700" cy="1950721"/>
          </a:xfrm>
          <a:prstGeom prst="rect">
            <a:avLst/>
          </a:prstGeom>
          <a:ln w="127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4" indent="-457204"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Full infrastructure and cluster orchestration</a:t>
            </a:r>
          </a:p>
          <a:p>
            <a:pPr marL="457204" indent="-457204"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Security and Policy</a:t>
            </a:r>
          </a:p>
        </p:txBody>
      </p:sp>
      <p:sp>
        <p:nvSpPr>
          <p:cNvPr id="792" name="TextBox 86"/>
          <p:cNvSpPr txBox="1"/>
          <p:nvPr/>
        </p:nvSpPr>
        <p:spPr>
          <a:xfrm>
            <a:off x="19778831" y="6112296"/>
            <a:ext cx="3895967" cy="3251201"/>
          </a:xfrm>
          <a:prstGeom prst="rect">
            <a:avLst/>
          </a:prstGeom>
          <a:ln w="12700">
            <a:miter lim="400000"/>
          </a:ln>
          <a:extLst>
            <a:ext uri="{C572A759-6A51-4108-AA02-DFA0A04FC94B}">
              <ma14:wrappingTextBoxFlag xmlns:ma14="http://schemas.microsoft.com/office/mac/drawingml/2011/main" val="1"/>
            </a:ext>
          </a:extLst>
        </p:spPr>
        <p:txBody>
          <a:bodyPr lIns="121920" tIns="121920" rIns="121920" bIns="121920">
            <a:spAutoFit/>
          </a:bodyPr>
          <a:lstStyle/>
          <a:p>
            <a:pPr marL="457204" indent="-457204"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Flexible ecosystem of base OS</a:t>
            </a:r>
          </a:p>
          <a:p>
            <a:pPr marL="457204" indent="-457204"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Evolution to other container runtimes</a:t>
            </a:r>
          </a:p>
          <a:p>
            <a:pPr marL="457204" indent="-457204" defTabSz="1219215">
              <a:spcBef>
                <a:spcPts val="1600"/>
              </a:spcBef>
              <a:buSzPct val="100000"/>
              <a:buFont typeface="Arial"/>
              <a:buChar char="•"/>
              <a:defRPr b="0" cap="none" sz="2700">
                <a:solidFill>
                  <a:srgbClr val="000000"/>
                </a:solidFill>
                <a:latin typeface="Roboto Medium"/>
                <a:ea typeface="Roboto Medium"/>
                <a:cs typeface="Roboto Medium"/>
                <a:sym typeface="Roboto Medium"/>
              </a:defRPr>
            </a:pPr>
            <a:r>
              <a:t>Kernel and Accelerated networking</a:t>
            </a:r>
          </a:p>
        </p:txBody>
      </p:sp>
      <p:grpSp>
        <p:nvGrpSpPr>
          <p:cNvPr id="795" name="Rectangle 87"/>
          <p:cNvGrpSpPr/>
          <p:nvPr/>
        </p:nvGrpSpPr>
        <p:grpSpPr>
          <a:xfrm>
            <a:off x="11449467" y="7076563"/>
            <a:ext cx="2031341" cy="478763"/>
            <a:chOff x="0" y="0"/>
            <a:chExt cx="2031339" cy="478762"/>
          </a:xfrm>
        </p:grpSpPr>
        <p:sp>
          <p:nvSpPr>
            <p:cNvPr id="793" name="Rectangle"/>
            <p:cNvSpPr/>
            <p:nvPr/>
          </p:nvSpPr>
          <p:spPr>
            <a:xfrm>
              <a:off x="0" y="-1"/>
              <a:ext cx="2031340" cy="478763"/>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94" name="Other"/>
            <p:cNvSpPr txBox="1"/>
            <p:nvPr/>
          </p:nvSpPr>
          <p:spPr>
            <a:xfrm>
              <a:off x="0" y="43146"/>
              <a:ext cx="2031340"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Other</a:t>
              </a:r>
            </a:p>
          </p:txBody>
        </p:sp>
      </p:grpSp>
      <p:grpSp>
        <p:nvGrpSpPr>
          <p:cNvPr id="798" name="Rectangle 88"/>
          <p:cNvGrpSpPr/>
          <p:nvPr/>
        </p:nvGrpSpPr>
        <p:grpSpPr>
          <a:xfrm>
            <a:off x="11004511" y="6345438"/>
            <a:ext cx="1958192" cy="478763"/>
            <a:chOff x="0" y="0"/>
            <a:chExt cx="1958191" cy="478762"/>
          </a:xfrm>
        </p:grpSpPr>
        <p:sp>
          <p:nvSpPr>
            <p:cNvPr id="796" name="Rectangle"/>
            <p:cNvSpPr/>
            <p:nvPr/>
          </p:nvSpPr>
          <p:spPr>
            <a:xfrm>
              <a:off x="-1" y="-1"/>
              <a:ext cx="1945631"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797" name="containerd"/>
            <p:cNvSpPr txBox="1"/>
            <p:nvPr/>
          </p:nvSpPr>
          <p:spPr>
            <a:xfrm>
              <a:off x="0" y="43146"/>
              <a:ext cx="1958191"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containerd</a:t>
              </a:r>
            </a:p>
          </p:txBody>
        </p:sp>
      </p:grpSp>
      <p:grpSp>
        <p:nvGrpSpPr>
          <p:cNvPr id="801" name="Rectangle 94"/>
          <p:cNvGrpSpPr/>
          <p:nvPr/>
        </p:nvGrpSpPr>
        <p:grpSpPr>
          <a:xfrm>
            <a:off x="20468935" y="12162620"/>
            <a:ext cx="1945630" cy="478763"/>
            <a:chOff x="0" y="0"/>
            <a:chExt cx="1945629" cy="478762"/>
          </a:xfrm>
        </p:grpSpPr>
        <p:sp>
          <p:nvSpPr>
            <p:cNvPr id="799" name="Rectangle"/>
            <p:cNvSpPr/>
            <p:nvPr/>
          </p:nvSpPr>
          <p:spPr>
            <a:xfrm>
              <a:off x="-1" y="-1"/>
              <a:ext cx="1945631" cy="478763"/>
            </a:xfrm>
            <a:prstGeom prst="rect">
              <a:avLst/>
            </a:prstGeom>
            <a:solidFill>
              <a:srgbClr val="A49DF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00" name="Future"/>
            <p:cNvSpPr txBox="1"/>
            <p:nvPr/>
          </p:nvSpPr>
          <p:spPr>
            <a:xfrm>
              <a:off x="-1" y="43146"/>
              <a:ext cx="1945631"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Future</a:t>
              </a:r>
            </a:p>
          </p:txBody>
        </p:sp>
      </p:grpSp>
      <p:grpSp>
        <p:nvGrpSpPr>
          <p:cNvPr id="804" name="Rectangle 95"/>
          <p:cNvGrpSpPr/>
          <p:nvPr/>
        </p:nvGrpSpPr>
        <p:grpSpPr>
          <a:xfrm>
            <a:off x="20468935" y="11525675"/>
            <a:ext cx="1945630" cy="478763"/>
            <a:chOff x="0" y="0"/>
            <a:chExt cx="1945629" cy="478762"/>
          </a:xfrm>
        </p:grpSpPr>
        <p:sp>
          <p:nvSpPr>
            <p:cNvPr id="802" name="Rectangle"/>
            <p:cNvSpPr/>
            <p:nvPr/>
          </p:nvSpPr>
          <p:spPr>
            <a:xfrm>
              <a:off x="-1" y="-1"/>
              <a:ext cx="1945631"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803" name="Current"/>
            <p:cNvSpPr txBox="1"/>
            <p:nvPr/>
          </p:nvSpPr>
          <p:spPr>
            <a:xfrm>
              <a:off x="-1" y="43146"/>
              <a:ext cx="1945631"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Current</a:t>
              </a:r>
            </a:p>
          </p:txBody>
        </p:sp>
      </p:grpSp>
      <p:grpSp>
        <p:nvGrpSpPr>
          <p:cNvPr id="807" name="Rectangle 97"/>
          <p:cNvGrpSpPr/>
          <p:nvPr/>
        </p:nvGrpSpPr>
        <p:grpSpPr>
          <a:xfrm>
            <a:off x="5492247" y="3722829"/>
            <a:ext cx="2015796" cy="478763"/>
            <a:chOff x="0" y="0"/>
            <a:chExt cx="2015794" cy="478762"/>
          </a:xfrm>
        </p:grpSpPr>
        <p:sp>
          <p:nvSpPr>
            <p:cNvPr id="805" name="Rectangle"/>
            <p:cNvSpPr/>
            <p:nvPr/>
          </p:nvSpPr>
          <p:spPr>
            <a:xfrm>
              <a:off x="-1" y="-1"/>
              <a:ext cx="2015796"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06" name="Armada"/>
            <p:cNvSpPr txBox="1"/>
            <p:nvPr/>
          </p:nvSpPr>
          <p:spPr>
            <a:xfrm>
              <a:off x="-1" y="43146"/>
              <a:ext cx="2015796"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Armada</a:t>
              </a:r>
            </a:p>
          </p:txBody>
        </p:sp>
      </p:grpSp>
      <p:grpSp>
        <p:nvGrpSpPr>
          <p:cNvPr id="810" name="Rectangle 98"/>
          <p:cNvGrpSpPr/>
          <p:nvPr/>
        </p:nvGrpSpPr>
        <p:grpSpPr>
          <a:xfrm>
            <a:off x="8154898" y="3004398"/>
            <a:ext cx="2935772" cy="478763"/>
            <a:chOff x="-1" y="0"/>
            <a:chExt cx="2935770" cy="478762"/>
          </a:xfrm>
        </p:grpSpPr>
        <p:sp>
          <p:nvSpPr>
            <p:cNvPr id="808" name="Rectangle"/>
            <p:cNvSpPr/>
            <p:nvPr/>
          </p:nvSpPr>
          <p:spPr>
            <a:xfrm>
              <a:off x="-2" y="-1"/>
              <a:ext cx="2935772"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09" name="API Server"/>
            <p:cNvSpPr txBox="1"/>
            <p:nvPr/>
          </p:nvSpPr>
          <p:spPr>
            <a:xfrm>
              <a:off x="-2" y="43146"/>
              <a:ext cx="2935772"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API Server</a:t>
              </a:r>
            </a:p>
          </p:txBody>
        </p:sp>
      </p:grpSp>
      <p:grpSp>
        <p:nvGrpSpPr>
          <p:cNvPr id="813" name="Rectangle 99"/>
          <p:cNvGrpSpPr/>
          <p:nvPr/>
        </p:nvGrpSpPr>
        <p:grpSpPr>
          <a:xfrm>
            <a:off x="11517595" y="3698374"/>
            <a:ext cx="2015797" cy="478763"/>
            <a:chOff x="-1" y="0"/>
            <a:chExt cx="2015795" cy="478762"/>
          </a:xfrm>
        </p:grpSpPr>
        <p:sp>
          <p:nvSpPr>
            <p:cNvPr id="811" name="Rectangle"/>
            <p:cNvSpPr/>
            <p:nvPr/>
          </p:nvSpPr>
          <p:spPr>
            <a:xfrm>
              <a:off x="-2" y="-1"/>
              <a:ext cx="2015797"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12" name="Ingress LB"/>
            <p:cNvSpPr txBox="1"/>
            <p:nvPr/>
          </p:nvSpPr>
          <p:spPr>
            <a:xfrm>
              <a:off x="-2" y="43146"/>
              <a:ext cx="2015797"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Ingress LB</a:t>
              </a:r>
            </a:p>
          </p:txBody>
        </p:sp>
      </p:grpSp>
      <p:sp>
        <p:nvSpPr>
          <p:cNvPr id="814" name="Title 109"/>
          <p:cNvSpPr txBox="1"/>
          <p:nvPr>
            <p:ph type="title"/>
          </p:nvPr>
        </p:nvSpPr>
        <p:spPr>
          <a:xfrm>
            <a:off x="710410" y="-59238"/>
            <a:ext cx="21031202" cy="2651129"/>
          </a:xfrm>
          <a:prstGeom prst="rect">
            <a:avLst/>
          </a:prstGeom>
        </p:spPr>
        <p:txBody>
          <a:bodyPr/>
          <a:lstStyle>
            <a:lvl1pPr>
              <a:defRPr sz="7300"/>
            </a:lvl1pPr>
          </a:lstStyle>
          <a:p>
            <a:pPr/>
            <a:r>
              <a:t>Kubernetes Cluster Software Components</a:t>
            </a:r>
          </a:p>
        </p:txBody>
      </p:sp>
      <p:grpSp>
        <p:nvGrpSpPr>
          <p:cNvPr id="817" name="Rectangle 65"/>
          <p:cNvGrpSpPr/>
          <p:nvPr/>
        </p:nvGrpSpPr>
        <p:grpSpPr>
          <a:xfrm>
            <a:off x="5238215" y="7684329"/>
            <a:ext cx="8478611" cy="730666"/>
            <a:chOff x="0" y="0"/>
            <a:chExt cx="8478609" cy="730664"/>
          </a:xfrm>
        </p:grpSpPr>
        <p:sp>
          <p:nvSpPr>
            <p:cNvPr id="815" name="Rectangle"/>
            <p:cNvSpPr/>
            <p:nvPr/>
          </p:nvSpPr>
          <p:spPr>
            <a:xfrm>
              <a:off x="0" y="36028"/>
              <a:ext cx="8478610" cy="658608"/>
            </a:xfrm>
            <a:prstGeom prst="rect">
              <a:avLst/>
            </a:prstGeom>
            <a:noFill/>
            <a:ln w="9525" cap="flat">
              <a:solidFill>
                <a:srgbClr val="FFFFFF"/>
              </a:solidFill>
              <a:prstDash val="solid"/>
              <a:round/>
            </a:ln>
            <a:effectLst/>
          </p:spPr>
          <p:txBody>
            <a:bodyPr wrap="square" lIns="91436" tIns="91436" rIns="91436" bIns="91436" numCol="1" anchor="ctr">
              <a:noAutofit/>
            </a:bodyPr>
            <a:lstStyle/>
            <a:p>
              <a:pPr defTabSz="2438430">
                <a:spcBef>
                  <a:spcPts val="0"/>
                </a:spcBef>
                <a:defRPr>
                  <a:latin typeface="Roboto"/>
                  <a:ea typeface="Roboto"/>
                  <a:cs typeface="Roboto"/>
                  <a:sym typeface="Roboto"/>
                </a:defRPr>
              </a:pPr>
            </a:p>
          </p:txBody>
        </p:sp>
        <p:sp>
          <p:nvSpPr>
            <p:cNvPr id="816" name="Device…"/>
            <p:cNvSpPr txBox="1"/>
            <p:nvPr/>
          </p:nvSpPr>
          <p:spPr>
            <a:xfrm>
              <a:off x="0" y="0"/>
              <a:ext cx="8478610" cy="730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2438430">
                <a:spcBef>
                  <a:spcPts val="0"/>
                </a:spcBef>
                <a:defRPr b="0" cap="none" sz="2400">
                  <a:solidFill>
                    <a:srgbClr val="342071"/>
                  </a:solidFill>
                </a:defRPr>
              </a:pPr>
              <a:r>
                <a:t>Device</a:t>
              </a:r>
              <a:endParaRPr>
                <a:latin typeface="Roboto"/>
                <a:ea typeface="Roboto"/>
                <a:cs typeface="Roboto"/>
                <a:sym typeface="Roboto"/>
              </a:endParaRPr>
            </a:p>
            <a:p>
              <a:pPr defTabSz="2438430">
                <a:spcBef>
                  <a:spcPts val="0"/>
                </a:spcBef>
                <a:defRPr b="0" cap="none" sz="2400">
                  <a:solidFill>
                    <a:srgbClr val="342071"/>
                  </a:solidFill>
                </a:defRPr>
              </a:pPr>
              <a:r>
                <a:t>Plugins</a:t>
              </a:r>
            </a:p>
          </p:txBody>
        </p:sp>
      </p:grpSp>
      <p:grpSp>
        <p:nvGrpSpPr>
          <p:cNvPr id="820" name="Rectangle 66"/>
          <p:cNvGrpSpPr/>
          <p:nvPr/>
        </p:nvGrpSpPr>
        <p:grpSpPr>
          <a:xfrm>
            <a:off x="6664726" y="7810278"/>
            <a:ext cx="1547831" cy="478763"/>
            <a:chOff x="-1" y="0"/>
            <a:chExt cx="1547830" cy="478762"/>
          </a:xfrm>
        </p:grpSpPr>
        <p:sp>
          <p:nvSpPr>
            <p:cNvPr id="818" name="Rectangle"/>
            <p:cNvSpPr/>
            <p:nvPr/>
          </p:nvSpPr>
          <p:spPr>
            <a:xfrm>
              <a:off x="-2" y="-1"/>
              <a:ext cx="1547832"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19" name="SRIOV"/>
            <p:cNvSpPr txBox="1"/>
            <p:nvPr/>
          </p:nvSpPr>
          <p:spPr>
            <a:xfrm>
              <a:off x="-2" y="43146"/>
              <a:ext cx="1547832"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SRIOV</a:t>
              </a:r>
            </a:p>
          </p:txBody>
        </p:sp>
      </p:grpSp>
      <p:grpSp>
        <p:nvGrpSpPr>
          <p:cNvPr id="823" name="Rectangle 90"/>
          <p:cNvGrpSpPr/>
          <p:nvPr/>
        </p:nvGrpSpPr>
        <p:grpSpPr>
          <a:xfrm>
            <a:off x="8477224" y="7827866"/>
            <a:ext cx="1510423" cy="478763"/>
            <a:chOff x="0" y="0"/>
            <a:chExt cx="1510422" cy="478762"/>
          </a:xfrm>
        </p:grpSpPr>
        <p:sp>
          <p:nvSpPr>
            <p:cNvPr id="821" name="Rectangle"/>
            <p:cNvSpPr/>
            <p:nvPr/>
          </p:nvSpPr>
          <p:spPr>
            <a:xfrm>
              <a:off x="-1" y="-1"/>
              <a:ext cx="1510423"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22" name="GPU"/>
            <p:cNvSpPr txBox="1"/>
            <p:nvPr/>
          </p:nvSpPr>
          <p:spPr>
            <a:xfrm>
              <a:off x="-1" y="43146"/>
              <a:ext cx="1510423"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GPU</a:t>
              </a:r>
            </a:p>
          </p:txBody>
        </p:sp>
      </p:grpSp>
      <p:grpSp>
        <p:nvGrpSpPr>
          <p:cNvPr id="826" name="Rectangle 91"/>
          <p:cNvGrpSpPr/>
          <p:nvPr/>
        </p:nvGrpSpPr>
        <p:grpSpPr>
          <a:xfrm>
            <a:off x="10209478" y="7833950"/>
            <a:ext cx="1510423" cy="478763"/>
            <a:chOff x="-1" y="0"/>
            <a:chExt cx="1510422" cy="478762"/>
          </a:xfrm>
        </p:grpSpPr>
        <p:sp>
          <p:nvSpPr>
            <p:cNvPr id="824" name="Rectangle"/>
            <p:cNvSpPr/>
            <p:nvPr/>
          </p:nvSpPr>
          <p:spPr>
            <a:xfrm>
              <a:off x="-1" y="-1"/>
              <a:ext cx="1510423"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25" name="FPGA"/>
            <p:cNvSpPr txBox="1"/>
            <p:nvPr/>
          </p:nvSpPr>
          <p:spPr>
            <a:xfrm>
              <a:off x="-2" y="43146"/>
              <a:ext cx="1499606"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FPGA</a:t>
              </a:r>
            </a:p>
          </p:txBody>
        </p:sp>
      </p:grpSp>
      <p:grpSp>
        <p:nvGrpSpPr>
          <p:cNvPr id="829" name="Rectangle 92"/>
          <p:cNvGrpSpPr/>
          <p:nvPr/>
        </p:nvGrpSpPr>
        <p:grpSpPr>
          <a:xfrm>
            <a:off x="11871392" y="7843216"/>
            <a:ext cx="1526330" cy="478763"/>
            <a:chOff x="0" y="0"/>
            <a:chExt cx="1526329" cy="478762"/>
          </a:xfrm>
        </p:grpSpPr>
        <p:sp>
          <p:nvSpPr>
            <p:cNvPr id="827" name="Rectangle"/>
            <p:cNvSpPr/>
            <p:nvPr/>
          </p:nvSpPr>
          <p:spPr>
            <a:xfrm>
              <a:off x="0" y="0"/>
              <a:ext cx="1510423"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28" name="QAT"/>
            <p:cNvSpPr/>
            <p:nvPr/>
          </p:nvSpPr>
          <p:spPr>
            <a:xfrm>
              <a:off x="0" y="239381"/>
              <a:ext cx="152633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QAT</a:t>
              </a:r>
            </a:p>
          </p:txBody>
        </p:sp>
      </p:grpSp>
      <p:grpSp>
        <p:nvGrpSpPr>
          <p:cNvPr id="832" name="Rectangle 89"/>
          <p:cNvGrpSpPr/>
          <p:nvPr/>
        </p:nvGrpSpPr>
        <p:grpSpPr>
          <a:xfrm>
            <a:off x="8152343" y="3592206"/>
            <a:ext cx="2935773" cy="478763"/>
            <a:chOff x="0" y="0"/>
            <a:chExt cx="2935771" cy="478762"/>
          </a:xfrm>
        </p:grpSpPr>
        <p:sp>
          <p:nvSpPr>
            <p:cNvPr id="830" name="Rectangle"/>
            <p:cNvSpPr/>
            <p:nvPr/>
          </p:nvSpPr>
          <p:spPr>
            <a:xfrm>
              <a:off x="-1" y="-1"/>
              <a:ext cx="2935773"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31" name="Scheduler"/>
            <p:cNvSpPr txBox="1"/>
            <p:nvPr/>
          </p:nvSpPr>
          <p:spPr>
            <a:xfrm>
              <a:off x="-1" y="43146"/>
              <a:ext cx="2935773"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Scheduler </a:t>
              </a:r>
            </a:p>
          </p:txBody>
        </p:sp>
      </p:grpSp>
      <p:grpSp>
        <p:nvGrpSpPr>
          <p:cNvPr id="835" name="Rectangle 93"/>
          <p:cNvGrpSpPr/>
          <p:nvPr/>
        </p:nvGrpSpPr>
        <p:grpSpPr>
          <a:xfrm>
            <a:off x="8143195" y="4184414"/>
            <a:ext cx="2935768" cy="662484"/>
            <a:chOff x="0" y="-1"/>
            <a:chExt cx="2935767" cy="662483"/>
          </a:xfrm>
        </p:grpSpPr>
        <p:sp>
          <p:nvSpPr>
            <p:cNvPr id="833" name="Rectangle"/>
            <p:cNvSpPr/>
            <p:nvPr/>
          </p:nvSpPr>
          <p:spPr>
            <a:xfrm>
              <a:off x="-1" y="-2"/>
              <a:ext cx="2935769" cy="662484"/>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34" name="Controller Manager"/>
            <p:cNvSpPr txBox="1"/>
            <p:nvPr/>
          </p:nvSpPr>
          <p:spPr>
            <a:xfrm>
              <a:off x="-1" y="135006"/>
              <a:ext cx="2935769"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Controller Manager</a:t>
              </a:r>
            </a:p>
          </p:txBody>
        </p:sp>
      </p:grpSp>
      <p:grpSp>
        <p:nvGrpSpPr>
          <p:cNvPr id="838" name="Rectangle 96"/>
          <p:cNvGrpSpPr/>
          <p:nvPr/>
        </p:nvGrpSpPr>
        <p:grpSpPr>
          <a:xfrm>
            <a:off x="10470800" y="9494821"/>
            <a:ext cx="1532184" cy="478763"/>
            <a:chOff x="0" y="0"/>
            <a:chExt cx="1532183" cy="478762"/>
          </a:xfrm>
        </p:grpSpPr>
        <p:sp>
          <p:nvSpPr>
            <p:cNvPr id="836" name="Rectangle"/>
            <p:cNvSpPr/>
            <p:nvPr/>
          </p:nvSpPr>
          <p:spPr>
            <a:xfrm>
              <a:off x="0" y="0"/>
              <a:ext cx="1510423" cy="478763"/>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37" name="kata"/>
            <p:cNvSpPr/>
            <p:nvPr/>
          </p:nvSpPr>
          <p:spPr>
            <a:xfrm>
              <a:off x="0" y="239381"/>
              <a:ext cx="153218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kata</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0" name="Title 1"/>
          <p:cNvSpPr txBox="1"/>
          <p:nvPr>
            <p:ph type="title"/>
          </p:nvPr>
        </p:nvSpPr>
        <p:spPr>
          <a:xfrm>
            <a:off x="1676400" y="730250"/>
            <a:ext cx="21031200" cy="2651126"/>
          </a:xfrm>
          <a:prstGeom prst="rect">
            <a:avLst/>
          </a:prstGeom>
        </p:spPr>
        <p:txBody>
          <a:bodyPr/>
          <a:lstStyle/>
          <a:p>
            <a:pPr/>
            <a:r>
              <a:t>Kubernetes Deployment Architecture</a:t>
            </a:r>
          </a:p>
        </p:txBody>
      </p:sp>
      <p:sp>
        <p:nvSpPr>
          <p:cNvPr id="841" name="Content Placeholder 2"/>
          <p:cNvSpPr txBox="1"/>
          <p:nvPr>
            <p:ph type="body" sz="half" idx="1"/>
          </p:nvPr>
        </p:nvSpPr>
        <p:spPr>
          <a:xfrm>
            <a:off x="1676400" y="3651250"/>
            <a:ext cx="9805273" cy="8702676"/>
          </a:xfrm>
          <a:prstGeom prst="rect">
            <a:avLst/>
          </a:prstGeom>
        </p:spPr>
        <p:txBody>
          <a:bodyPr lIns="45718" tIns="45718" rIns="45718" bIns="45718"/>
          <a:lstStyle/>
          <a:p>
            <a:pPr marL="457206" indent="-457206">
              <a:lnSpc>
                <a:spcPct val="72000"/>
              </a:lnSpc>
              <a:defRPr sz="4100"/>
            </a:pPr>
            <a:r>
              <a:t>Kubernetes deployed in a highly available configuration </a:t>
            </a:r>
          </a:p>
          <a:p>
            <a:pPr lvl="1" marL="914406" indent="-457206">
              <a:lnSpc>
                <a:spcPct val="72000"/>
              </a:lnSpc>
              <a:spcBef>
                <a:spcPts val="1000"/>
              </a:spcBef>
              <a:buClr>
                <a:srgbClr val="330072">
                  <a:alpha val="50000"/>
                </a:srgbClr>
              </a:buClr>
              <a:defRPr sz="3700">
                <a:latin typeface="Roboto Light"/>
                <a:ea typeface="Roboto Light"/>
                <a:cs typeface="Roboto Light"/>
                <a:sym typeface="Roboto Light"/>
              </a:defRPr>
            </a:pPr>
            <a:r>
              <a:t>Deployed in a 1:1 service model</a:t>
            </a:r>
          </a:p>
          <a:p>
            <a:pPr lvl="1" marL="914406" indent="-457206">
              <a:lnSpc>
                <a:spcPct val="72000"/>
              </a:lnSpc>
              <a:spcBef>
                <a:spcPts val="1000"/>
              </a:spcBef>
              <a:buClr>
                <a:srgbClr val="330072">
                  <a:alpha val="50302"/>
                </a:srgbClr>
              </a:buClr>
              <a:defRPr sz="3700">
                <a:latin typeface="Roboto Light"/>
                <a:ea typeface="Roboto Light"/>
                <a:cs typeface="Roboto Light"/>
                <a:sym typeface="Roboto Light"/>
              </a:defRPr>
            </a:pPr>
            <a:r>
              <a:t>All-in-One Simplex/Duplex deployments supported using same service management</a:t>
            </a:r>
          </a:p>
          <a:p>
            <a:pPr marL="457206" indent="-457206">
              <a:lnSpc>
                <a:spcPct val="72000"/>
              </a:lnSpc>
              <a:defRPr sz="4100"/>
            </a:pPr>
            <a:r>
              <a:t>Requests directed to active instances via cluster floating IP address</a:t>
            </a:r>
          </a:p>
          <a:p>
            <a:pPr marL="457206" indent="-457206">
              <a:lnSpc>
                <a:spcPct val="72000"/>
              </a:lnSpc>
              <a:defRPr sz="4100"/>
            </a:pPr>
            <a:r>
              <a:t>DRBD backed file system for redundant persistent storage</a:t>
            </a:r>
          </a:p>
          <a:p>
            <a:pPr marL="457206" indent="-457206">
              <a:lnSpc>
                <a:spcPct val="72000"/>
              </a:lnSpc>
              <a:defRPr sz="4100"/>
            </a:pPr>
            <a:r>
              <a:t>Service availability and activity managed by Service Management (SM)</a:t>
            </a:r>
          </a:p>
          <a:p>
            <a:pPr lvl="1" marL="914406" indent="-457206">
              <a:lnSpc>
                <a:spcPct val="72000"/>
              </a:lnSpc>
              <a:spcBef>
                <a:spcPts val="1000"/>
              </a:spcBef>
              <a:buClr>
                <a:srgbClr val="330072">
                  <a:alpha val="50302"/>
                </a:srgbClr>
              </a:buClr>
              <a:defRPr sz="3700">
                <a:latin typeface="Roboto Light"/>
                <a:ea typeface="Roboto Light"/>
                <a:cs typeface="Roboto Light"/>
                <a:sym typeface="Roboto Light"/>
              </a:defRPr>
            </a:pPr>
            <a:r>
              <a:t>Handles HA sparing of individual services</a:t>
            </a:r>
          </a:p>
          <a:p>
            <a:pPr lvl="1" marL="914406" indent="-457206">
              <a:lnSpc>
                <a:spcPct val="72000"/>
              </a:lnSpc>
              <a:spcBef>
                <a:spcPts val="1000"/>
              </a:spcBef>
              <a:buClr>
                <a:srgbClr val="330072">
                  <a:alpha val="50302"/>
                </a:srgbClr>
              </a:buClr>
              <a:defRPr sz="3700">
                <a:latin typeface="Roboto Light"/>
                <a:ea typeface="Roboto Light"/>
                <a:cs typeface="Roboto Light"/>
                <a:sym typeface="Roboto Light"/>
              </a:defRPr>
            </a:pPr>
            <a:r>
              <a:t>Actively monitors host, service and network availability</a:t>
            </a:r>
          </a:p>
          <a:p>
            <a:pPr lvl="1" marL="914406" indent="-457206">
              <a:lnSpc>
                <a:spcPct val="72000"/>
              </a:lnSpc>
              <a:spcBef>
                <a:spcPts val="1000"/>
              </a:spcBef>
              <a:buClr>
                <a:srgbClr val="330072">
                  <a:alpha val="50302"/>
                </a:srgbClr>
              </a:buClr>
              <a:defRPr sz="3700">
                <a:latin typeface="Roboto Light"/>
                <a:ea typeface="Roboto Light"/>
                <a:cs typeface="Roboto Light"/>
                <a:sym typeface="Roboto Light"/>
              </a:defRPr>
            </a:pPr>
            <a:r>
              <a:t>Mitigates split-brain scenarios</a:t>
            </a:r>
          </a:p>
        </p:txBody>
      </p:sp>
      <p:grpSp>
        <p:nvGrpSpPr>
          <p:cNvPr id="886" name="Group"/>
          <p:cNvGrpSpPr/>
          <p:nvPr/>
        </p:nvGrpSpPr>
        <p:grpSpPr>
          <a:xfrm>
            <a:off x="11505705" y="3311039"/>
            <a:ext cx="11877068" cy="9298816"/>
            <a:chOff x="0" y="0"/>
            <a:chExt cx="11877066" cy="9298815"/>
          </a:xfrm>
        </p:grpSpPr>
        <p:sp>
          <p:nvSpPr>
            <p:cNvPr id="842" name="Rectangle 16"/>
            <p:cNvSpPr/>
            <p:nvPr/>
          </p:nvSpPr>
          <p:spPr>
            <a:xfrm>
              <a:off x="6310555" y="6414223"/>
              <a:ext cx="5548136" cy="2239568"/>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pPr>
            </a:p>
          </p:txBody>
        </p:sp>
        <p:sp>
          <p:nvSpPr>
            <p:cNvPr id="843" name="Rectangle 17"/>
            <p:cNvSpPr/>
            <p:nvPr/>
          </p:nvSpPr>
          <p:spPr>
            <a:xfrm>
              <a:off x="5971360" y="6736736"/>
              <a:ext cx="5548136" cy="2239567"/>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pPr>
            </a:p>
          </p:txBody>
        </p:sp>
        <p:grpSp>
          <p:nvGrpSpPr>
            <p:cNvPr id="846" name="Rectangle 5"/>
            <p:cNvGrpSpPr/>
            <p:nvPr/>
          </p:nvGrpSpPr>
          <p:grpSpPr>
            <a:xfrm>
              <a:off x="-1" y="751937"/>
              <a:ext cx="5548137" cy="5124160"/>
              <a:chOff x="0" y="0"/>
              <a:chExt cx="5548136" cy="5124158"/>
            </a:xfrm>
          </p:grpSpPr>
          <p:sp>
            <p:nvSpPr>
              <p:cNvPr id="844" name="Rectangle"/>
              <p:cNvSpPr/>
              <p:nvPr/>
            </p:nvSpPr>
            <p:spPr>
              <a:xfrm>
                <a:off x="-1" y="-1"/>
                <a:ext cx="5548137" cy="512416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845" name="Kubernetes Master"/>
              <p:cNvSpPr txBox="1"/>
              <p:nvPr/>
            </p:nvSpPr>
            <p:spPr>
              <a:xfrm>
                <a:off x="-1" y="0"/>
                <a:ext cx="5548137"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Kubernetes Master</a:t>
                </a:r>
              </a:p>
            </p:txBody>
          </p:sp>
        </p:grpSp>
        <p:grpSp>
          <p:nvGrpSpPr>
            <p:cNvPr id="849" name="Rectangle 6"/>
            <p:cNvGrpSpPr/>
            <p:nvPr/>
          </p:nvGrpSpPr>
          <p:grpSpPr>
            <a:xfrm>
              <a:off x="5903337" y="751935"/>
              <a:ext cx="5973729" cy="5124160"/>
              <a:chOff x="0" y="-1"/>
              <a:chExt cx="5973728" cy="5124158"/>
            </a:xfrm>
          </p:grpSpPr>
          <p:sp>
            <p:nvSpPr>
              <p:cNvPr id="847" name="Rectangle"/>
              <p:cNvSpPr/>
              <p:nvPr/>
            </p:nvSpPr>
            <p:spPr>
              <a:xfrm>
                <a:off x="-1" y="-2"/>
                <a:ext cx="5973729" cy="512416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848" name="Kubernetes Master"/>
              <p:cNvSpPr txBox="1"/>
              <p:nvPr/>
            </p:nvSpPr>
            <p:spPr>
              <a:xfrm>
                <a:off x="-1" y="-1"/>
                <a:ext cx="5973729"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Kubernetes Master</a:t>
                </a:r>
              </a:p>
            </p:txBody>
          </p:sp>
        </p:grpSp>
        <p:grpSp>
          <p:nvGrpSpPr>
            <p:cNvPr id="852" name="Group 11"/>
            <p:cNvGrpSpPr/>
            <p:nvPr/>
          </p:nvGrpSpPr>
          <p:grpSpPr>
            <a:xfrm>
              <a:off x="1482206" y="4059535"/>
              <a:ext cx="2583717" cy="798500"/>
              <a:chOff x="-1" y="-1"/>
              <a:chExt cx="2583716" cy="798499"/>
            </a:xfrm>
          </p:grpSpPr>
          <p:sp>
            <p:nvSpPr>
              <p:cNvPr id="850" name="Rectangle 9"/>
              <p:cNvSpPr/>
              <p:nvPr/>
            </p:nvSpPr>
            <p:spPr>
              <a:xfrm>
                <a:off x="-2" y="-2"/>
                <a:ext cx="2583717" cy="798500"/>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pPr>
              </a:p>
            </p:txBody>
          </p:sp>
          <p:pic>
            <p:nvPicPr>
              <p:cNvPr id="851" name="Picture 10" descr="Picture 10"/>
              <p:cNvPicPr>
                <a:picLocks noChangeAspect="1"/>
              </p:cNvPicPr>
              <p:nvPr/>
            </p:nvPicPr>
            <p:blipFill>
              <a:blip r:embed="rId3">
                <a:extLst/>
              </a:blip>
              <a:stretch>
                <a:fillRect/>
              </a:stretch>
            </p:blipFill>
            <p:spPr>
              <a:xfrm>
                <a:off x="355201" y="-2"/>
                <a:ext cx="1873313" cy="776237"/>
              </a:xfrm>
              <a:prstGeom prst="rect">
                <a:avLst/>
              </a:prstGeom>
              <a:ln w="12700" cap="flat">
                <a:noFill/>
                <a:miter lim="400000"/>
              </a:ln>
              <a:effectLst/>
            </p:spPr>
          </p:pic>
        </p:grpSp>
        <p:grpSp>
          <p:nvGrpSpPr>
            <p:cNvPr id="855" name="Group 12"/>
            <p:cNvGrpSpPr/>
            <p:nvPr/>
          </p:nvGrpSpPr>
          <p:grpSpPr>
            <a:xfrm>
              <a:off x="7598336" y="4074450"/>
              <a:ext cx="2583716" cy="768671"/>
              <a:chOff x="-1" y="0"/>
              <a:chExt cx="2583714" cy="768669"/>
            </a:xfrm>
          </p:grpSpPr>
          <p:sp>
            <p:nvSpPr>
              <p:cNvPr id="853" name="Rectangle 13"/>
              <p:cNvSpPr/>
              <p:nvPr/>
            </p:nvSpPr>
            <p:spPr>
              <a:xfrm>
                <a:off x="-2" y="-1"/>
                <a:ext cx="2583716" cy="768671"/>
              </a:xfrm>
              <a:prstGeom prst="rect">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pPr>
              </a:p>
            </p:txBody>
          </p:sp>
          <p:pic>
            <p:nvPicPr>
              <p:cNvPr id="854" name="Picture 14" descr="Picture 14"/>
              <p:cNvPicPr>
                <a:picLocks noChangeAspect="1"/>
              </p:cNvPicPr>
              <p:nvPr/>
            </p:nvPicPr>
            <p:blipFill>
              <a:blip r:embed="rId4">
                <a:extLst/>
              </a:blip>
              <a:stretch>
                <a:fillRect/>
              </a:stretch>
            </p:blipFill>
            <p:spPr>
              <a:xfrm>
                <a:off x="355201" y="0"/>
                <a:ext cx="1873312" cy="747237"/>
              </a:xfrm>
              <a:prstGeom prst="rect">
                <a:avLst/>
              </a:prstGeom>
              <a:ln w="12700" cap="flat">
                <a:noFill/>
                <a:miter lim="400000"/>
              </a:ln>
              <a:effectLst/>
            </p:spPr>
          </p:pic>
        </p:grpSp>
        <p:grpSp>
          <p:nvGrpSpPr>
            <p:cNvPr id="858" name="Rectangle 15"/>
            <p:cNvGrpSpPr/>
            <p:nvPr/>
          </p:nvGrpSpPr>
          <p:grpSpPr>
            <a:xfrm>
              <a:off x="5659468" y="7059247"/>
              <a:ext cx="5548137" cy="2239569"/>
              <a:chOff x="0" y="-1"/>
              <a:chExt cx="5548136" cy="2239567"/>
            </a:xfrm>
          </p:grpSpPr>
          <p:sp>
            <p:nvSpPr>
              <p:cNvPr id="856" name="Rectangle"/>
              <p:cNvSpPr/>
              <p:nvPr/>
            </p:nvSpPr>
            <p:spPr>
              <a:xfrm>
                <a:off x="-1" y="-2"/>
                <a:ext cx="5548137" cy="2239569"/>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857" name="Kubernetes Worker"/>
              <p:cNvSpPr txBox="1"/>
              <p:nvPr/>
            </p:nvSpPr>
            <p:spPr>
              <a:xfrm>
                <a:off x="-1" y="-2"/>
                <a:ext cx="5548137"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Kubernetes Worker</a:t>
                </a:r>
              </a:p>
            </p:txBody>
          </p:sp>
        </p:grpSp>
        <p:grpSp>
          <p:nvGrpSpPr>
            <p:cNvPr id="861" name="Rectangle 21"/>
            <p:cNvGrpSpPr/>
            <p:nvPr/>
          </p:nvGrpSpPr>
          <p:grpSpPr>
            <a:xfrm>
              <a:off x="7307733" y="8661299"/>
              <a:ext cx="2251607" cy="478764"/>
              <a:chOff x="-1" y="-1"/>
              <a:chExt cx="2251605" cy="478763"/>
            </a:xfrm>
          </p:grpSpPr>
          <p:sp>
            <p:nvSpPr>
              <p:cNvPr id="859" name="Rectangle"/>
              <p:cNvSpPr/>
              <p:nvPr/>
            </p:nvSpPr>
            <p:spPr>
              <a:xfrm>
                <a:off x="-2" y="-2"/>
                <a:ext cx="2251607" cy="478765"/>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60" name="Docker"/>
              <p:cNvSpPr txBox="1"/>
              <p:nvPr/>
            </p:nvSpPr>
            <p:spPr>
              <a:xfrm>
                <a:off x="-2" y="43146"/>
                <a:ext cx="2251607"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Docker</a:t>
                </a:r>
              </a:p>
            </p:txBody>
          </p:sp>
        </p:grpSp>
        <p:grpSp>
          <p:nvGrpSpPr>
            <p:cNvPr id="864" name="Rectangle 22"/>
            <p:cNvGrpSpPr/>
            <p:nvPr/>
          </p:nvGrpSpPr>
          <p:grpSpPr>
            <a:xfrm>
              <a:off x="7307733" y="8017772"/>
              <a:ext cx="2251607" cy="478764"/>
              <a:chOff x="-1" y="-1"/>
              <a:chExt cx="2251605" cy="478763"/>
            </a:xfrm>
          </p:grpSpPr>
          <p:sp>
            <p:nvSpPr>
              <p:cNvPr id="862" name="Rectangle"/>
              <p:cNvSpPr/>
              <p:nvPr/>
            </p:nvSpPr>
            <p:spPr>
              <a:xfrm>
                <a:off x="-2" y="-2"/>
                <a:ext cx="2251607" cy="478765"/>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863" name="Kubelet"/>
              <p:cNvSpPr txBox="1"/>
              <p:nvPr/>
            </p:nvSpPr>
            <p:spPr>
              <a:xfrm>
                <a:off x="-2" y="43146"/>
                <a:ext cx="2251607"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Kubelet</a:t>
                </a:r>
              </a:p>
            </p:txBody>
          </p:sp>
        </p:grpSp>
        <p:grpSp>
          <p:nvGrpSpPr>
            <p:cNvPr id="867" name="Rectangle 23"/>
            <p:cNvGrpSpPr/>
            <p:nvPr/>
          </p:nvGrpSpPr>
          <p:grpSpPr>
            <a:xfrm>
              <a:off x="863598" y="1947663"/>
              <a:ext cx="3558730" cy="813616"/>
              <a:chOff x="0" y="0"/>
              <a:chExt cx="3558728" cy="813614"/>
            </a:xfrm>
          </p:grpSpPr>
          <p:sp>
            <p:nvSpPr>
              <p:cNvPr id="865" name="Rectangle"/>
              <p:cNvSpPr/>
              <p:nvPr/>
            </p:nvSpPr>
            <p:spPr>
              <a:xfrm>
                <a:off x="-1" y="-1"/>
                <a:ext cx="3558729" cy="813616"/>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866" name="kube-apiserver"/>
              <p:cNvSpPr txBox="1"/>
              <p:nvPr/>
            </p:nvSpPr>
            <p:spPr>
              <a:xfrm>
                <a:off x="-1" y="210573"/>
                <a:ext cx="3558729"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kube-apiserver</a:t>
                </a:r>
              </a:p>
            </p:txBody>
          </p:sp>
        </p:grpSp>
        <p:grpSp>
          <p:nvGrpSpPr>
            <p:cNvPr id="870" name="Rectangle 24"/>
            <p:cNvGrpSpPr/>
            <p:nvPr/>
          </p:nvGrpSpPr>
          <p:grpSpPr>
            <a:xfrm>
              <a:off x="7131643" y="1947663"/>
              <a:ext cx="3558727" cy="813616"/>
              <a:chOff x="-1" y="0"/>
              <a:chExt cx="3558726" cy="813614"/>
            </a:xfrm>
          </p:grpSpPr>
          <p:sp>
            <p:nvSpPr>
              <p:cNvPr id="868" name="Rectangle"/>
              <p:cNvSpPr/>
              <p:nvPr/>
            </p:nvSpPr>
            <p:spPr>
              <a:xfrm>
                <a:off x="-2" y="-1"/>
                <a:ext cx="3558728" cy="813616"/>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869" name="kube-apiserver"/>
              <p:cNvSpPr txBox="1"/>
              <p:nvPr/>
            </p:nvSpPr>
            <p:spPr>
              <a:xfrm>
                <a:off x="-2" y="210573"/>
                <a:ext cx="3558728"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kube-apiserver</a:t>
                </a:r>
              </a:p>
            </p:txBody>
          </p:sp>
        </p:grpSp>
        <p:grpSp>
          <p:nvGrpSpPr>
            <p:cNvPr id="873" name="Rectangle 25"/>
            <p:cNvGrpSpPr/>
            <p:nvPr/>
          </p:nvGrpSpPr>
          <p:grpSpPr>
            <a:xfrm>
              <a:off x="863599" y="2912181"/>
              <a:ext cx="3558727" cy="813616"/>
              <a:chOff x="-1" y="0"/>
              <a:chExt cx="3558726" cy="813614"/>
            </a:xfrm>
          </p:grpSpPr>
          <p:sp>
            <p:nvSpPr>
              <p:cNvPr id="871" name="Rectangle"/>
              <p:cNvSpPr/>
              <p:nvPr/>
            </p:nvSpPr>
            <p:spPr>
              <a:xfrm>
                <a:off x="-2" y="-1"/>
                <a:ext cx="3558728" cy="813616"/>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72" name="kube-controller-manager(s)"/>
              <p:cNvSpPr txBox="1"/>
              <p:nvPr/>
            </p:nvSpPr>
            <p:spPr>
              <a:xfrm>
                <a:off x="-2" y="210573"/>
                <a:ext cx="3558728"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kube-controller-manager(s)</a:t>
                </a:r>
              </a:p>
            </p:txBody>
          </p:sp>
        </p:grpSp>
        <p:grpSp>
          <p:nvGrpSpPr>
            <p:cNvPr id="876" name="Rectangle 26"/>
            <p:cNvGrpSpPr/>
            <p:nvPr/>
          </p:nvGrpSpPr>
          <p:grpSpPr>
            <a:xfrm>
              <a:off x="7131643" y="2912181"/>
              <a:ext cx="3558727" cy="813616"/>
              <a:chOff x="-1" y="0"/>
              <a:chExt cx="3558726" cy="813614"/>
            </a:xfrm>
          </p:grpSpPr>
          <p:sp>
            <p:nvSpPr>
              <p:cNvPr id="874" name="Rectangle"/>
              <p:cNvSpPr/>
              <p:nvPr/>
            </p:nvSpPr>
            <p:spPr>
              <a:xfrm>
                <a:off x="-2" y="-1"/>
                <a:ext cx="3558728" cy="813616"/>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875" name="kube-controller-manager(s)"/>
              <p:cNvSpPr txBox="1"/>
              <p:nvPr/>
            </p:nvSpPr>
            <p:spPr>
              <a:xfrm>
                <a:off x="-2" y="210573"/>
                <a:ext cx="3558728"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kube-controller-manager(s)</a:t>
                </a:r>
              </a:p>
            </p:txBody>
          </p:sp>
        </p:grpSp>
        <p:sp>
          <p:nvSpPr>
            <p:cNvPr id="877" name="TextBox 27"/>
            <p:cNvSpPr txBox="1"/>
            <p:nvPr/>
          </p:nvSpPr>
          <p:spPr>
            <a:xfrm>
              <a:off x="1846505" y="-1"/>
              <a:ext cx="1592906" cy="7865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defRPr>
              </a:lvl1pPr>
            </a:lstStyle>
            <a:p>
              <a:pPr/>
              <a:r>
                <a:t>Active</a:t>
              </a:r>
            </a:p>
          </p:txBody>
        </p:sp>
        <p:sp>
          <p:nvSpPr>
            <p:cNvPr id="878" name="TextBox 28"/>
            <p:cNvSpPr txBox="1"/>
            <p:nvPr/>
          </p:nvSpPr>
          <p:spPr>
            <a:xfrm>
              <a:off x="7885773" y="15208"/>
              <a:ext cx="2008844" cy="7865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4200">
                  <a:solidFill>
                    <a:srgbClr val="342071"/>
                  </a:solidFill>
                </a:defRPr>
              </a:lvl1pPr>
            </a:lstStyle>
            <a:p>
              <a:pPr/>
              <a:r>
                <a:t>Standby</a:t>
              </a:r>
            </a:p>
          </p:txBody>
        </p:sp>
        <p:grpSp>
          <p:nvGrpSpPr>
            <p:cNvPr id="881" name="Rectangle 31"/>
            <p:cNvGrpSpPr/>
            <p:nvPr/>
          </p:nvGrpSpPr>
          <p:grpSpPr>
            <a:xfrm>
              <a:off x="994704" y="5374975"/>
              <a:ext cx="3558727" cy="813615"/>
              <a:chOff x="-1" y="0"/>
              <a:chExt cx="3558726" cy="813613"/>
            </a:xfrm>
          </p:grpSpPr>
          <p:sp>
            <p:nvSpPr>
              <p:cNvPr id="879" name="Rectangle"/>
              <p:cNvSpPr/>
              <p:nvPr/>
            </p:nvSpPr>
            <p:spPr>
              <a:xfrm>
                <a:off x="-2" y="0"/>
                <a:ext cx="3558728" cy="813614"/>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880" name="cluster-ip"/>
              <p:cNvSpPr txBox="1"/>
              <p:nvPr/>
            </p:nvSpPr>
            <p:spPr>
              <a:xfrm>
                <a:off x="-2" y="210572"/>
                <a:ext cx="3558728"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cluster-ip</a:t>
                </a:r>
              </a:p>
            </p:txBody>
          </p:sp>
        </p:grpSp>
        <p:grpSp>
          <p:nvGrpSpPr>
            <p:cNvPr id="884" name="Rectangle 32"/>
            <p:cNvGrpSpPr/>
            <p:nvPr/>
          </p:nvGrpSpPr>
          <p:grpSpPr>
            <a:xfrm>
              <a:off x="7131643" y="5374975"/>
              <a:ext cx="3558727" cy="813615"/>
              <a:chOff x="-1" y="0"/>
              <a:chExt cx="3558726" cy="813613"/>
            </a:xfrm>
          </p:grpSpPr>
          <p:sp>
            <p:nvSpPr>
              <p:cNvPr id="882" name="Rectangle"/>
              <p:cNvSpPr/>
              <p:nvPr/>
            </p:nvSpPr>
            <p:spPr>
              <a:xfrm>
                <a:off x="-2" y="0"/>
                <a:ext cx="3558728" cy="813614"/>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sp>
            <p:nvSpPr>
              <p:cNvPr id="883" name="cluster-ip"/>
              <p:cNvSpPr txBox="1"/>
              <p:nvPr/>
            </p:nvSpPr>
            <p:spPr>
              <a:xfrm>
                <a:off x="-2" y="210572"/>
                <a:ext cx="3558728"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cluster-ip</a:t>
                </a:r>
              </a:p>
            </p:txBody>
          </p:sp>
        </p:grpSp>
        <p:sp>
          <p:nvSpPr>
            <p:cNvPr id="885" name="Bent-Up Arrow 33"/>
            <p:cNvSpPr/>
            <p:nvPr/>
          </p:nvSpPr>
          <p:spPr>
            <a:xfrm flipH="1">
              <a:off x="2292991" y="6235841"/>
              <a:ext cx="3339175" cy="2183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16304" y="16200"/>
                  </a:lnTo>
                  <a:lnTo>
                    <a:pt x="16304" y="5400"/>
                  </a:lnTo>
                  <a:lnTo>
                    <a:pt x="14539" y="5400"/>
                  </a:lnTo>
                  <a:lnTo>
                    <a:pt x="18069" y="0"/>
                  </a:lnTo>
                  <a:lnTo>
                    <a:pt x="21600" y="5400"/>
                  </a:lnTo>
                  <a:lnTo>
                    <a:pt x="19835" y="5400"/>
                  </a:lnTo>
                  <a:lnTo>
                    <a:pt x="19835" y="21600"/>
                  </a:lnTo>
                  <a:lnTo>
                    <a:pt x="0" y="21600"/>
                  </a:lnTo>
                  <a:close/>
                </a:path>
              </a:pathLst>
            </a:cu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b="0" cap="none" sz="2400"/>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0" name="Title 1"/>
          <p:cNvSpPr txBox="1"/>
          <p:nvPr>
            <p:ph type="title"/>
          </p:nvPr>
        </p:nvSpPr>
        <p:spPr>
          <a:xfrm>
            <a:off x="1676400" y="730250"/>
            <a:ext cx="21031200" cy="2651126"/>
          </a:xfrm>
          <a:prstGeom prst="rect">
            <a:avLst/>
          </a:prstGeom>
        </p:spPr>
        <p:txBody>
          <a:bodyPr/>
          <a:lstStyle/>
          <a:p>
            <a:pPr/>
            <a:r>
              <a:t>Cluster Persistent Storage</a:t>
            </a:r>
          </a:p>
        </p:txBody>
      </p:sp>
      <p:sp>
        <p:nvSpPr>
          <p:cNvPr id="891" name="Content Placeholder 2"/>
          <p:cNvSpPr txBox="1"/>
          <p:nvPr>
            <p:ph type="body" sz="half" idx="1"/>
          </p:nvPr>
        </p:nvSpPr>
        <p:spPr>
          <a:xfrm>
            <a:off x="1676399" y="3651250"/>
            <a:ext cx="10762495" cy="8702676"/>
          </a:xfrm>
          <a:prstGeom prst="rect">
            <a:avLst/>
          </a:prstGeom>
        </p:spPr>
        <p:txBody>
          <a:bodyPr lIns="45718" tIns="45718" rIns="45718" bIns="45718"/>
          <a:lstStyle/>
          <a:p>
            <a:pPr marL="402340" indent="-402340" defTabSz="1609344">
              <a:spcBef>
                <a:spcPts val="1700"/>
              </a:spcBef>
              <a:defRPr sz="3200"/>
            </a:pPr>
            <a:r>
              <a:t>Ceph uniquely delivers object, block, and file storage in one unified system</a:t>
            </a:r>
          </a:p>
          <a:p>
            <a:pPr marL="402340" indent="-402340" defTabSz="1609344">
              <a:spcBef>
                <a:spcPts val="1700"/>
              </a:spcBef>
              <a:defRPr sz="3200"/>
            </a:pPr>
            <a:r>
              <a:t>Highly scalable and highly available deployment with distributed Ceph monitors and Object Storage Devices (OSD) for data replication</a:t>
            </a:r>
          </a:p>
          <a:p>
            <a:pPr lvl="1" marL="804677" indent="-402341" defTabSz="1609344">
              <a:spcBef>
                <a:spcPts val="800"/>
              </a:spcBef>
              <a:buClr>
                <a:srgbClr val="330072">
                  <a:alpha val="50370"/>
                </a:srgbClr>
              </a:buClr>
              <a:defRPr sz="2800">
                <a:latin typeface="Roboto Light"/>
                <a:ea typeface="Roboto Light"/>
                <a:cs typeface="Roboto Light"/>
                <a:sym typeface="Roboto Light"/>
              </a:defRPr>
            </a:pPr>
            <a:r>
              <a:t>Automatic cluster storage deployment and replication</a:t>
            </a:r>
            <a:endParaRPr sz="4200"/>
          </a:p>
          <a:p>
            <a:pPr lvl="1" marL="804677" indent="-402341" defTabSz="1609344">
              <a:spcBef>
                <a:spcPts val="800"/>
              </a:spcBef>
              <a:buClr>
                <a:srgbClr val="330072">
                  <a:alpha val="49590"/>
                </a:srgbClr>
              </a:buClr>
              <a:defRPr sz="2800">
                <a:latin typeface="Roboto Light"/>
                <a:ea typeface="Roboto Light"/>
                <a:cs typeface="Roboto Light"/>
                <a:sym typeface="Roboto Light"/>
              </a:defRPr>
            </a:pPr>
            <a:r>
              <a:t>Unified storage solution for all deployments: AIO-SX/DX, Standard, Multi-cloud</a:t>
            </a:r>
            <a:endParaRPr sz="4200"/>
          </a:p>
          <a:p>
            <a:pPr lvl="1" marL="804677" indent="-402341" defTabSz="1609344">
              <a:spcBef>
                <a:spcPts val="800"/>
              </a:spcBef>
              <a:buClr>
                <a:srgbClr val="330072">
                  <a:alpha val="50370"/>
                </a:srgbClr>
              </a:buClr>
              <a:defRPr sz="2800">
                <a:latin typeface="Roboto Light"/>
                <a:ea typeface="Roboto Light"/>
                <a:cs typeface="Roboto Light"/>
                <a:sym typeface="Roboto Light"/>
              </a:defRPr>
            </a:pPr>
            <a:r>
              <a:t>Fully managed Ceph Cluster Map (hyper-scale) </a:t>
            </a:r>
            <a:endParaRPr sz="4200"/>
          </a:p>
          <a:p>
            <a:pPr marL="402340" indent="-402340" defTabSz="1609344">
              <a:spcBef>
                <a:spcPts val="1700"/>
              </a:spcBef>
              <a:defRPr sz="3200"/>
            </a:pPr>
            <a:r>
              <a:t>Kubernetes persistent storage provided by Ceph's RADOS Block Devices (RBD) provisioner</a:t>
            </a:r>
          </a:p>
          <a:p>
            <a:pPr lvl="1" marL="804677" indent="-402341" defTabSz="1609344">
              <a:spcBef>
                <a:spcPts val="800"/>
              </a:spcBef>
              <a:buClr>
                <a:srgbClr val="330072">
                  <a:alpha val="50000"/>
                </a:srgbClr>
              </a:buClr>
              <a:defRPr sz="2800">
                <a:latin typeface="Roboto Light"/>
                <a:ea typeface="Roboto Light"/>
                <a:cs typeface="Roboto Light"/>
                <a:sym typeface="Roboto Light"/>
              </a:defRPr>
            </a:pPr>
            <a:r>
              <a:t>Persistent Volumes (PVs) and Claims (PVCs)</a:t>
            </a:r>
            <a:endParaRPr sz="4200"/>
          </a:p>
          <a:p>
            <a:pPr lvl="1" marL="804677" indent="-402341" defTabSz="1609344">
              <a:spcBef>
                <a:spcPts val="800"/>
              </a:spcBef>
              <a:buClr>
                <a:srgbClr val="330072">
                  <a:alpha val="50000"/>
                </a:srgbClr>
              </a:buClr>
              <a:defRPr sz="2800">
                <a:latin typeface="Roboto Light"/>
                <a:ea typeface="Roboto Light"/>
                <a:cs typeface="Roboto Light"/>
                <a:sym typeface="Roboto Light"/>
              </a:defRPr>
            </a:pPr>
            <a:r>
              <a:t>Default Storage Class</a:t>
            </a:r>
            <a:endParaRPr sz="4200"/>
          </a:p>
          <a:p>
            <a:pPr marL="402340" indent="-402340" defTabSz="1609344">
              <a:spcBef>
                <a:spcPts val="1700"/>
              </a:spcBef>
              <a:defRPr sz="3200"/>
            </a:pPr>
            <a:r>
              <a:t>Support for Rook to add additional storage backend options</a:t>
            </a:r>
            <a:endParaRPr sz="4200"/>
          </a:p>
          <a:p>
            <a:pPr marL="402340" indent="-402340" defTabSz="1609344">
              <a:spcBef>
                <a:spcPts val="1700"/>
              </a:spcBef>
              <a:defRPr sz="3200"/>
            </a:pPr>
            <a:r>
              <a:t>OpenStack backend storage solution for services: Glance, Cinder, Swift, Nova</a:t>
            </a:r>
          </a:p>
        </p:txBody>
      </p:sp>
      <p:grpSp>
        <p:nvGrpSpPr>
          <p:cNvPr id="984" name="Group"/>
          <p:cNvGrpSpPr/>
          <p:nvPr/>
        </p:nvGrpSpPr>
        <p:grpSpPr>
          <a:xfrm>
            <a:off x="12427304" y="3875568"/>
            <a:ext cx="11245499" cy="8574219"/>
            <a:chOff x="0" y="0"/>
            <a:chExt cx="11245497" cy="8574218"/>
          </a:xfrm>
        </p:grpSpPr>
        <p:sp>
          <p:nvSpPr>
            <p:cNvPr id="892" name="Rounded Rectangle 7"/>
            <p:cNvSpPr/>
            <p:nvPr/>
          </p:nvSpPr>
          <p:spPr>
            <a:xfrm>
              <a:off x="-1" y="0"/>
              <a:ext cx="11245499" cy="8574219"/>
            </a:xfrm>
            <a:prstGeom prst="roundRect">
              <a:avLst>
                <a:gd name="adj" fmla="val 16667"/>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pPr>
            </a:p>
          </p:txBody>
        </p:sp>
        <p:sp>
          <p:nvSpPr>
            <p:cNvPr id="893" name="Rectangle 198"/>
            <p:cNvSpPr/>
            <p:nvPr/>
          </p:nvSpPr>
          <p:spPr>
            <a:xfrm>
              <a:off x="6435411" y="5911968"/>
              <a:ext cx="4449682" cy="168716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sp>
          <p:nvSpPr>
            <p:cNvPr id="894" name="Rectangle 161"/>
            <p:cNvSpPr/>
            <p:nvPr/>
          </p:nvSpPr>
          <p:spPr>
            <a:xfrm>
              <a:off x="936691" y="5628883"/>
              <a:ext cx="4573617" cy="1973867"/>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897" name="Rectangle 9"/>
            <p:cNvGrpSpPr/>
            <p:nvPr/>
          </p:nvGrpSpPr>
          <p:grpSpPr>
            <a:xfrm>
              <a:off x="6369091" y="993934"/>
              <a:ext cx="4449683" cy="2060111"/>
              <a:chOff x="0" y="-1"/>
              <a:chExt cx="4449681" cy="2060110"/>
            </a:xfrm>
          </p:grpSpPr>
          <p:sp>
            <p:nvSpPr>
              <p:cNvPr id="895" name="Rectangle"/>
              <p:cNvSpPr/>
              <p:nvPr/>
            </p:nvSpPr>
            <p:spPr>
              <a:xfrm>
                <a:off x="-1" y="-2"/>
                <a:ext cx="4449683" cy="2060112"/>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a:latin typeface="Roboto"/>
                    <a:ea typeface="Roboto"/>
                    <a:cs typeface="Roboto"/>
                    <a:sym typeface="Roboto"/>
                  </a:defRPr>
                </a:pPr>
              </a:p>
            </p:txBody>
          </p:sp>
          <p:sp>
            <p:nvSpPr>
              <p:cNvPr id="896" name="controller node"/>
              <p:cNvSpPr txBox="1"/>
              <p:nvPr/>
            </p:nvSpPr>
            <p:spPr>
              <a:xfrm>
                <a:off x="-1" y="-2"/>
                <a:ext cx="4449683" cy="486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00" name="Rectangle 15"/>
            <p:cNvGrpSpPr/>
            <p:nvPr/>
          </p:nvGrpSpPr>
          <p:grpSpPr>
            <a:xfrm>
              <a:off x="726221" y="936476"/>
              <a:ext cx="4784089" cy="2060110"/>
              <a:chOff x="0" y="0"/>
              <a:chExt cx="4784087" cy="2060109"/>
            </a:xfrm>
          </p:grpSpPr>
          <p:sp>
            <p:nvSpPr>
              <p:cNvPr id="898" name="Rectangle"/>
              <p:cNvSpPr/>
              <p:nvPr/>
            </p:nvSpPr>
            <p:spPr>
              <a:xfrm flipH="1">
                <a:off x="0" y="0"/>
                <a:ext cx="4784088" cy="2060109"/>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a:latin typeface="Roboto"/>
                    <a:ea typeface="Roboto"/>
                    <a:cs typeface="Roboto"/>
                    <a:sym typeface="Roboto"/>
                  </a:defRPr>
                </a:pPr>
              </a:p>
            </p:txBody>
          </p:sp>
          <p:sp>
            <p:nvSpPr>
              <p:cNvPr id="899" name="controller node"/>
              <p:cNvSpPr txBox="1"/>
              <p:nvPr/>
            </p:nvSpPr>
            <p:spPr>
              <a:xfrm>
                <a:off x="0" y="-1"/>
                <a:ext cx="4784088" cy="486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controller node</a:t>
                </a:r>
              </a:p>
            </p:txBody>
          </p:sp>
        </p:grpSp>
        <p:grpSp>
          <p:nvGrpSpPr>
            <p:cNvPr id="903" name="TextBox 20"/>
            <p:cNvGrpSpPr/>
            <p:nvPr/>
          </p:nvGrpSpPr>
          <p:grpSpPr>
            <a:xfrm>
              <a:off x="1163217" y="1674710"/>
              <a:ext cx="3558428" cy="525259"/>
              <a:chOff x="0" y="0"/>
              <a:chExt cx="3558426" cy="525258"/>
            </a:xfrm>
          </p:grpSpPr>
          <p:sp>
            <p:nvSpPr>
              <p:cNvPr id="901" name="Rectangle"/>
              <p:cNvSpPr/>
              <p:nvPr/>
            </p:nvSpPr>
            <p:spPr>
              <a:xfrm flipH="1">
                <a:off x="0" y="0"/>
                <a:ext cx="3558427" cy="525259"/>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pPr>
              </a:p>
            </p:txBody>
          </p:sp>
          <p:sp>
            <p:nvSpPr>
              <p:cNvPr id="902" name="Controller Services"/>
              <p:cNvSpPr txBox="1"/>
              <p:nvPr/>
            </p:nvSpPr>
            <p:spPr>
              <a:xfrm>
                <a:off x="0" y="66394"/>
                <a:ext cx="3558427"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Controller Services</a:t>
                </a:r>
              </a:p>
            </p:txBody>
          </p:sp>
        </p:grpSp>
        <p:grpSp>
          <p:nvGrpSpPr>
            <p:cNvPr id="906" name="Rectangle 41"/>
            <p:cNvGrpSpPr/>
            <p:nvPr/>
          </p:nvGrpSpPr>
          <p:grpSpPr>
            <a:xfrm>
              <a:off x="726221" y="5860751"/>
              <a:ext cx="4573619" cy="1973869"/>
              <a:chOff x="0" y="0"/>
              <a:chExt cx="4573618" cy="1973868"/>
            </a:xfrm>
          </p:grpSpPr>
          <p:sp>
            <p:nvSpPr>
              <p:cNvPr id="904" name="Rectangle"/>
              <p:cNvSpPr/>
              <p:nvPr/>
            </p:nvSpPr>
            <p:spPr>
              <a:xfrm>
                <a:off x="-1" y="-1"/>
                <a:ext cx="4573619" cy="1973870"/>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a:latin typeface="Roboto"/>
                    <a:ea typeface="Roboto"/>
                    <a:cs typeface="Roboto"/>
                    <a:sym typeface="Roboto"/>
                  </a:defRPr>
                </a:pPr>
              </a:p>
            </p:txBody>
          </p:sp>
          <p:sp>
            <p:nvSpPr>
              <p:cNvPr id="905" name="compute nodes"/>
              <p:cNvSpPr txBox="1"/>
              <p:nvPr/>
            </p:nvSpPr>
            <p:spPr>
              <a:xfrm>
                <a:off x="-1" y="0"/>
                <a:ext cx="4573619" cy="4862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compute nodes</a:t>
                </a:r>
              </a:p>
            </p:txBody>
          </p:sp>
        </p:grpSp>
        <p:grpSp>
          <p:nvGrpSpPr>
            <p:cNvPr id="909" name="Rounded Rectangle 55"/>
            <p:cNvGrpSpPr/>
            <p:nvPr/>
          </p:nvGrpSpPr>
          <p:grpSpPr>
            <a:xfrm>
              <a:off x="1238414" y="7088827"/>
              <a:ext cx="3558428" cy="572076"/>
              <a:chOff x="0" y="0"/>
              <a:chExt cx="3558426" cy="572075"/>
            </a:xfrm>
          </p:grpSpPr>
          <p:sp>
            <p:nvSpPr>
              <p:cNvPr id="907" name="Rounded Rectangle"/>
              <p:cNvSpPr/>
              <p:nvPr/>
            </p:nvSpPr>
            <p:spPr>
              <a:xfrm>
                <a:off x="0" y="0"/>
                <a:ext cx="3558427" cy="572076"/>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908" name="compute services"/>
              <p:cNvSpPr txBox="1"/>
              <p:nvPr/>
            </p:nvSpPr>
            <p:spPr>
              <a:xfrm>
                <a:off x="27926" y="89803"/>
                <a:ext cx="3502575"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compute services</a:t>
                </a:r>
              </a:p>
            </p:txBody>
          </p:sp>
        </p:grpSp>
        <p:grpSp>
          <p:nvGrpSpPr>
            <p:cNvPr id="912" name="Rectangle 71"/>
            <p:cNvGrpSpPr/>
            <p:nvPr/>
          </p:nvGrpSpPr>
          <p:grpSpPr>
            <a:xfrm>
              <a:off x="6369089" y="3291898"/>
              <a:ext cx="4449687" cy="2157604"/>
              <a:chOff x="-1" y="-1"/>
              <a:chExt cx="4449686" cy="2157602"/>
            </a:xfrm>
          </p:grpSpPr>
          <p:sp>
            <p:nvSpPr>
              <p:cNvPr id="910" name="Rectangle"/>
              <p:cNvSpPr/>
              <p:nvPr/>
            </p:nvSpPr>
            <p:spPr>
              <a:xfrm>
                <a:off x="-2" y="-1"/>
                <a:ext cx="4449688" cy="2157603"/>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a:latin typeface="Roboto"/>
                    <a:ea typeface="Roboto"/>
                    <a:cs typeface="Roboto"/>
                    <a:sym typeface="Roboto"/>
                  </a:defRPr>
                </a:pPr>
              </a:p>
            </p:txBody>
          </p:sp>
          <p:sp>
            <p:nvSpPr>
              <p:cNvPr id="911" name="storage node"/>
              <p:cNvSpPr txBox="1"/>
              <p:nvPr/>
            </p:nvSpPr>
            <p:spPr>
              <a:xfrm>
                <a:off x="-2" y="-1"/>
                <a:ext cx="4449688" cy="4862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a:t>
                </a:r>
              </a:p>
            </p:txBody>
          </p:sp>
        </p:grpSp>
        <p:grpSp>
          <p:nvGrpSpPr>
            <p:cNvPr id="915" name="Rectangle 81"/>
            <p:cNvGrpSpPr/>
            <p:nvPr/>
          </p:nvGrpSpPr>
          <p:grpSpPr>
            <a:xfrm>
              <a:off x="6291247" y="6123736"/>
              <a:ext cx="4449682" cy="1687164"/>
              <a:chOff x="0" y="-1"/>
              <a:chExt cx="4449681" cy="1687163"/>
            </a:xfrm>
          </p:grpSpPr>
          <p:sp>
            <p:nvSpPr>
              <p:cNvPr id="913" name="Rectangle"/>
              <p:cNvSpPr/>
              <p:nvPr/>
            </p:nvSpPr>
            <p:spPr>
              <a:xfrm>
                <a:off x="0" y="-2"/>
                <a:ext cx="4449682" cy="1687164"/>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a:latin typeface="Roboto"/>
                    <a:ea typeface="Roboto"/>
                    <a:cs typeface="Roboto"/>
                    <a:sym typeface="Roboto"/>
                  </a:defRPr>
                </a:pPr>
              </a:p>
            </p:txBody>
          </p:sp>
          <p:sp>
            <p:nvSpPr>
              <p:cNvPr id="914" name="storage nodes"/>
              <p:cNvSpPr txBox="1"/>
              <p:nvPr/>
            </p:nvSpPr>
            <p:spPr>
              <a:xfrm>
                <a:off x="0" y="-2"/>
                <a:ext cx="4449682" cy="486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storage nodes</a:t>
                </a:r>
              </a:p>
            </p:txBody>
          </p:sp>
        </p:grpSp>
        <p:grpSp>
          <p:nvGrpSpPr>
            <p:cNvPr id="918" name="Group 119"/>
            <p:cNvGrpSpPr/>
            <p:nvPr/>
          </p:nvGrpSpPr>
          <p:grpSpPr>
            <a:xfrm>
              <a:off x="3737386" y="6397296"/>
              <a:ext cx="849089" cy="594172"/>
              <a:chOff x="0" y="0"/>
              <a:chExt cx="849088" cy="594171"/>
            </a:xfrm>
          </p:grpSpPr>
          <p:sp>
            <p:nvSpPr>
              <p:cNvPr id="916" name="Rounded Rectangle 120"/>
              <p:cNvSpPr/>
              <p:nvPr/>
            </p:nvSpPr>
            <p:spPr>
              <a:xfrm rot="16200000">
                <a:off x="127457" y="-127459"/>
                <a:ext cx="594173" cy="849089"/>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17" name="TextBox 121"/>
              <p:cNvSpPr txBox="1"/>
              <p:nvPr/>
            </p:nvSpPr>
            <p:spPr>
              <a:xfrm>
                <a:off x="154862" y="16093"/>
                <a:ext cx="539337" cy="3666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21" name="Group 122"/>
            <p:cNvGrpSpPr/>
            <p:nvPr/>
          </p:nvGrpSpPr>
          <p:grpSpPr>
            <a:xfrm>
              <a:off x="2584171" y="6396899"/>
              <a:ext cx="849089" cy="594172"/>
              <a:chOff x="0" y="0"/>
              <a:chExt cx="849088" cy="594171"/>
            </a:xfrm>
          </p:grpSpPr>
          <p:sp>
            <p:nvSpPr>
              <p:cNvPr id="919" name="Rounded Rectangle 123"/>
              <p:cNvSpPr/>
              <p:nvPr/>
            </p:nvSpPr>
            <p:spPr>
              <a:xfrm rot="16200000">
                <a:off x="127457" y="-127459"/>
                <a:ext cx="594173" cy="849089"/>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0" name="TextBox 124"/>
              <p:cNvSpPr txBox="1"/>
              <p:nvPr/>
            </p:nvSpPr>
            <p:spPr>
              <a:xfrm>
                <a:off x="154862" y="16093"/>
                <a:ext cx="539337" cy="3666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grpSp>
          <p:nvGrpSpPr>
            <p:cNvPr id="924" name="Group 125"/>
            <p:cNvGrpSpPr/>
            <p:nvPr/>
          </p:nvGrpSpPr>
          <p:grpSpPr>
            <a:xfrm>
              <a:off x="1488232" y="6396901"/>
              <a:ext cx="849089" cy="594172"/>
              <a:chOff x="0" y="0"/>
              <a:chExt cx="849088" cy="594171"/>
            </a:xfrm>
          </p:grpSpPr>
          <p:sp>
            <p:nvSpPr>
              <p:cNvPr id="922" name="Rounded Rectangle 126"/>
              <p:cNvSpPr/>
              <p:nvPr/>
            </p:nvSpPr>
            <p:spPr>
              <a:xfrm rot="16200000">
                <a:off x="127457" y="-127459"/>
                <a:ext cx="594173" cy="849089"/>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23" name="TextBox 127"/>
              <p:cNvSpPr txBox="1"/>
              <p:nvPr/>
            </p:nvSpPr>
            <p:spPr>
              <a:xfrm>
                <a:off x="154862" y="16093"/>
                <a:ext cx="539337" cy="3666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lgn="ctr" defTabSz="2438430">
                  <a:lnSpc>
                    <a:spcPct val="100000"/>
                  </a:lnSpc>
                  <a:spcBef>
                    <a:spcPts val="0"/>
                  </a:spcBef>
                  <a:defRPr b="0" cap="none" sz="1000">
                    <a:solidFill>
                      <a:srgbClr val="000000"/>
                    </a:solidFill>
                    <a:latin typeface="Arial"/>
                    <a:ea typeface="Arial"/>
                    <a:cs typeface="Arial"/>
                    <a:sym typeface="Arial"/>
                  </a:defRPr>
                </a:pPr>
                <a:r>
                  <a:t>GUEST</a:t>
                </a:r>
                <a:br/>
                <a:r>
                  <a:t> VM</a:t>
                </a:r>
              </a:p>
            </p:txBody>
          </p:sp>
        </p:grpSp>
        <p:sp>
          <p:nvSpPr>
            <p:cNvPr id="925" name="Rectangle 142"/>
            <p:cNvSpPr txBox="1"/>
            <p:nvPr/>
          </p:nvSpPr>
          <p:spPr>
            <a:xfrm>
              <a:off x="184050" y="142904"/>
              <a:ext cx="10213658" cy="649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vl1pPr>
            </a:lstStyle>
            <a:p>
              <a:pPr/>
              <a:r>
                <a:t>Kubernetes Cluster</a:t>
              </a:r>
            </a:p>
          </p:txBody>
        </p:sp>
        <p:grpSp>
          <p:nvGrpSpPr>
            <p:cNvPr id="928" name="Rectangle 143"/>
            <p:cNvGrpSpPr/>
            <p:nvPr/>
          </p:nvGrpSpPr>
          <p:grpSpPr>
            <a:xfrm>
              <a:off x="1163221" y="2320280"/>
              <a:ext cx="3503376" cy="475719"/>
              <a:chOff x="0" y="0"/>
              <a:chExt cx="3503374" cy="475718"/>
            </a:xfrm>
          </p:grpSpPr>
          <p:sp>
            <p:nvSpPr>
              <p:cNvPr id="926" name="Rectangle"/>
              <p:cNvSpPr/>
              <p:nvPr/>
            </p:nvSpPr>
            <p:spPr>
              <a:xfrm>
                <a:off x="-1" y="-1"/>
                <a:ext cx="3503376" cy="475719"/>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927" name="Ceph Monitor"/>
              <p:cNvSpPr txBox="1"/>
              <p:nvPr/>
            </p:nvSpPr>
            <p:spPr>
              <a:xfrm>
                <a:off x="-1" y="41624"/>
                <a:ext cx="3503376" cy="392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Ceph Monitor</a:t>
                </a:r>
              </a:p>
            </p:txBody>
          </p:sp>
        </p:grpSp>
        <p:grpSp>
          <p:nvGrpSpPr>
            <p:cNvPr id="931" name="Rectangle 144"/>
            <p:cNvGrpSpPr/>
            <p:nvPr/>
          </p:nvGrpSpPr>
          <p:grpSpPr>
            <a:xfrm>
              <a:off x="6866342" y="2320280"/>
              <a:ext cx="3490856" cy="475719"/>
              <a:chOff x="-1" y="0"/>
              <a:chExt cx="3490855" cy="475718"/>
            </a:xfrm>
          </p:grpSpPr>
          <p:sp>
            <p:nvSpPr>
              <p:cNvPr id="929" name="Rectangle"/>
              <p:cNvSpPr/>
              <p:nvPr/>
            </p:nvSpPr>
            <p:spPr>
              <a:xfrm>
                <a:off x="-2" y="-1"/>
                <a:ext cx="3490856" cy="475719"/>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930" name="Ceph Monitor"/>
              <p:cNvSpPr txBox="1"/>
              <p:nvPr/>
            </p:nvSpPr>
            <p:spPr>
              <a:xfrm>
                <a:off x="-2" y="41624"/>
                <a:ext cx="3490856" cy="392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Ceph Monitor</a:t>
                </a:r>
              </a:p>
            </p:txBody>
          </p:sp>
        </p:grpSp>
        <p:grpSp>
          <p:nvGrpSpPr>
            <p:cNvPr id="934" name="TextBox 145"/>
            <p:cNvGrpSpPr/>
            <p:nvPr/>
          </p:nvGrpSpPr>
          <p:grpSpPr>
            <a:xfrm>
              <a:off x="6866340" y="1674710"/>
              <a:ext cx="3490851" cy="525259"/>
              <a:chOff x="0" y="0"/>
              <a:chExt cx="3490850" cy="525258"/>
            </a:xfrm>
          </p:grpSpPr>
          <p:sp>
            <p:nvSpPr>
              <p:cNvPr id="932" name="Rectangle"/>
              <p:cNvSpPr/>
              <p:nvPr/>
            </p:nvSpPr>
            <p:spPr>
              <a:xfrm flipH="1">
                <a:off x="0" y="0"/>
                <a:ext cx="3490851" cy="525259"/>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defRPr sz="900"/>
                </a:pPr>
              </a:p>
            </p:txBody>
          </p:sp>
          <p:sp>
            <p:nvSpPr>
              <p:cNvPr id="933" name="Controller Services"/>
              <p:cNvSpPr txBox="1"/>
              <p:nvPr/>
            </p:nvSpPr>
            <p:spPr>
              <a:xfrm>
                <a:off x="-1" y="66394"/>
                <a:ext cx="3490851"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Controller Services</a:t>
                </a:r>
              </a:p>
            </p:txBody>
          </p:sp>
        </p:grpSp>
        <p:grpSp>
          <p:nvGrpSpPr>
            <p:cNvPr id="944" name="Group 148"/>
            <p:cNvGrpSpPr/>
            <p:nvPr/>
          </p:nvGrpSpPr>
          <p:grpSpPr>
            <a:xfrm>
              <a:off x="9135659" y="4549653"/>
              <a:ext cx="1175660" cy="726440"/>
              <a:chOff x="0" y="0"/>
              <a:chExt cx="1175659" cy="726438"/>
            </a:xfrm>
          </p:grpSpPr>
          <p:grpSp>
            <p:nvGrpSpPr>
              <p:cNvPr id="937" name="Flowchart: Magnetic Disk 393"/>
              <p:cNvGrpSpPr/>
              <p:nvPr/>
            </p:nvGrpSpPr>
            <p:grpSpPr>
              <a:xfrm>
                <a:off x="-1" y="410484"/>
                <a:ext cx="1175661" cy="315954"/>
                <a:chOff x="0" y="0"/>
                <a:chExt cx="1175659" cy="315952"/>
              </a:xfrm>
            </p:grpSpPr>
            <p:sp>
              <p:nvSpPr>
                <p:cNvPr id="935"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36"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40" name="Flowchart: Magnetic Disk 393"/>
              <p:cNvGrpSpPr/>
              <p:nvPr/>
            </p:nvGrpSpPr>
            <p:grpSpPr>
              <a:xfrm>
                <a:off x="-1" y="208591"/>
                <a:ext cx="1175661" cy="315953"/>
                <a:chOff x="0" y="0"/>
                <a:chExt cx="1175659" cy="315952"/>
              </a:xfrm>
            </p:grpSpPr>
            <p:sp>
              <p:nvSpPr>
                <p:cNvPr id="938"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39"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43" name="Flowchart: Magnetic Disk 393"/>
              <p:cNvGrpSpPr/>
              <p:nvPr/>
            </p:nvGrpSpPr>
            <p:grpSpPr>
              <a:xfrm>
                <a:off x="-1" y="-1"/>
                <a:ext cx="1175661" cy="315953"/>
                <a:chOff x="0" y="0"/>
                <a:chExt cx="1175659" cy="315952"/>
              </a:xfrm>
            </p:grpSpPr>
            <p:sp>
              <p:nvSpPr>
                <p:cNvPr id="941"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42"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47" name="Rectangle 153"/>
            <p:cNvGrpSpPr/>
            <p:nvPr/>
          </p:nvGrpSpPr>
          <p:grpSpPr>
            <a:xfrm>
              <a:off x="6760575" y="3919462"/>
              <a:ext cx="3586411" cy="475719"/>
              <a:chOff x="-1" y="0"/>
              <a:chExt cx="3586410" cy="475718"/>
            </a:xfrm>
          </p:grpSpPr>
          <p:sp>
            <p:nvSpPr>
              <p:cNvPr id="945" name="Rectangle"/>
              <p:cNvSpPr/>
              <p:nvPr/>
            </p:nvSpPr>
            <p:spPr>
              <a:xfrm>
                <a:off x="-2" y="-1"/>
                <a:ext cx="3586411" cy="475719"/>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946" name="Ceph Monitor"/>
              <p:cNvSpPr txBox="1"/>
              <p:nvPr/>
            </p:nvSpPr>
            <p:spPr>
              <a:xfrm>
                <a:off x="-2" y="41624"/>
                <a:ext cx="3586411" cy="392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Ceph Monitor</a:t>
                </a:r>
              </a:p>
            </p:txBody>
          </p:sp>
        </p:grpSp>
        <p:grpSp>
          <p:nvGrpSpPr>
            <p:cNvPr id="950" name="Rectangle 154"/>
            <p:cNvGrpSpPr/>
            <p:nvPr/>
          </p:nvGrpSpPr>
          <p:grpSpPr>
            <a:xfrm>
              <a:off x="6773742" y="4825751"/>
              <a:ext cx="2135855" cy="475719"/>
              <a:chOff x="0" y="0"/>
              <a:chExt cx="2135853" cy="475718"/>
            </a:xfrm>
          </p:grpSpPr>
          <p:sp>
            <p:nvSpPr>
              <p:cNvPr id="948" name="Rectangle"/>
              <p:cNvSpPr/>
              <p:nvPr/>
            </p:nvSpPr>
            <p:spPr>
              <a:xfrm>
                <a:off x="-1" y="-1"/>
                <a:ext cx="2135854" cy="475719"/>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949" name="Ceph OSDs"/>
              <p:cNvSpPr txBox="1"/>
              <p:nvPr/>
            </p:nvSpPr>
            <p:spPr>
              <a:xfrm>
                <a:off x="-1" y="41624"/>
                <a:ext cx="2135854" cy="392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Ceph OSDs</a:t>
                </a:r>
              </a:p>
            </p:txBody>
          </p:sp>
        </p:grpSp>
        <p:grpSp>
          <p:nvGrpSpPr>
            <p:cNvPr id="960" name="Group 155"/>
            <p:cNvGrpSpPr/>
            <p:nvPr/>
          </p:nvGrpSpPr>
          <p:grpSpPr>
            <a:xfrm>
              <a:off x="9121610" y="6880318"/>
              <a:ext cx="1175660" cy="726439"/>
              <a:chOff x="0" y="0"/>
              <a:chExt cx="1175659" cy="726438"/>
            </a:xfrm>
          </p:grpSpPr>
          <p:grpSp>
            <p:nvGrpSpPr>
              <p:cNvPr id="953" name="Flowchart: Magnetic Disk 393"/>
              <p:cNvGrpSpPr/>
              <p:nvPr/>
            </p:nvGrpSpPr>
            <p:grpSpPr>
              <a:xfrm>
                <a:off x="-1" y="410484"/>
                <a:ext cx="1175661" cy="315954"/>
                <a:chOff x="0" y="0"/>
                <a:chExt cx="1175659" cy="315952"/>
              </a:xfrm>
            </p:grpSpPr>
            <p:sp>
              <p:nvSpPr>
                <p:cNvPr id="951"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52"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56" name="Flowchart: Magnetic Disk 393"/>
              <p:cNvGrpSpPr/>
              <p:nvPr/>
            </p:nvGrpSpPr>
            <p:grpSpPr>
              <a:xfrm>
                <a:off x="-1" y="208591"/>
                <a:ext cx="1175661" cy="315953"/>
                <a:chOff x="0" y="0"/>
                <a:chExt cx="1175659" cy="315952"/>
              </a:xfrm>
            </p:grpSpPr>
            <p:sp>
              <p:nvSpPr>
                <p:cNvPr id="954"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55"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nvGrpSpPr>
              <p:cNvPr id="959" name="Flowchart: Magnetic Disk 393"/>
              <p:cNvGrpSpPr/>
              <p:nvPr/>
            </p:nvGrpSpPr>
            <p:grpSpPr>
              <a:xfrm>
                <a:off x="-1" y="-1"/>
                <a:ext cx="1175661" cy="315953"/>
                <a:chOff x="0" y="0"/>
                <a:chExt cx="1175659" cy="315952"/>
              </a:xfrm>
            </p:grpSpPr>
            <p:sp>
              <p:nvSpPr>
                <p:cNvPr id="957"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00B0F0"/>
                </a:solidFill>
                <a:ln w="12700" cap="flat">
                  <a:noFill/>
                  <a:miter lim="400000"/>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sp>
              <p:nvSpPr>
                <p:cNvPr id="958" name="Shape"/>
                <p:cNvSpPr/>
                <p:nvPr/>
              </p:nvSpPr>
              <p:spPr>
                <a:xfrm>
                  <a:off x="-1" y="-1"/>
                  <a:ext cx="1175661" cy="315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rgbClr val="FFFFFF"/>
                  </a:solidFill>
                  <a:prstDash val="solid"/>
                  <a:round/>
                </a:ln>
                <a:effectLst/>
              </p:spPr>
              <p:txBody>
                <a:bodyPr wrap="square" lIns="91436" tIns="91436" rIns="91436" bIns="91436" numCol="1" anchor="ctr">
                  <a:noAutofit/>
                </a:bodyPr>
                <a:lstStyle/>
                <a:p>
                  <a:pPr algn="ctr" defTabSz="2438430">
                    <a:lnSpc>
                      <a:spcPct val="100000"/>
                    </a:lnSpc>
                    <a:spcBef>
                      <a:spcPts val="0"/>
                    </a:spcBef>
                    <a:defRPr b="0" cap="none" sz="2800">
                      <a:latin typeface="Arial"/>
                      <a:ea typeface="Arial"/>
                      <a:cs typeface="Arial"/>
                      <a:sym typeface="Arial"/>
                    </a:defRPr>
                  </a:pPr>
                </a:p>
              </p:txBody>
            </p:sp>
          </p:grpSp>
        </p:grpSp>
        <p:grpSp>
          <p:nvGrpSpPr>
            <p:cNvPr id="963" name="Rectangle 160"/>
            <p:cNvGrpSpPr/>
            <p:nvPr/>
          </p:nvGrpSpPr>
          <p:grpSpPr>
            <a:xfrm>
              <a:off x="6700957" y="7138664"/>
              <a:ext cx="2135855" cy="475719"/>
              <a:chOff x="0" y="0"/>
              <a:chExt cx="2135853" cy="475718"/>
            </a:xfrm>
          </p:grpSpPr>
          <p:sp>
            <p:nvSpPr>
              <p:cNvPr id="961" name="Rectangle"/>
              <p:cNvSpPr/>
              <p:nvPr/>
            </p:nvSpPr>
            <p:spPr>
              <a:xfrm>
                <a:off x="-1" y="-1"/>
                <a:ext cx="2135854" cy="475719"/>
              </a:xfrm>
              <a:prstGeom prst="rect">
                <a:avLst/>
              </a:prstGeom>
              <a:solidFill>
                <a:srgbClr val="0070C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962" name="Ceph OSDs"/>
              <p:cNvSpPr txBox="1"/>
              <p:nvPr/>
            </p:nvSpPr>
            <p:spPr>
              <a:xfrm>
                <a:off x="-1" y="41624"/>
                <a:ext cx="2135854" cy="392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Ceph OSDs</a:t>
                </a:r>
              </a:p>
            </p:txBody>
          </p:sp>
        </p:grpSp>
        <p:sp>
          <p:nvSpPr>
            <p:cNvPr id="964" name="Rectangle 162"/>
            <p:cNvSpPr/>
            <p:nvPr/>
          </p:nvSpPr>
          <p:spPr>
            <a:xfrm>
              <a:off x="936691" y="3244079"/>
              <a:ext cx="4573617" cy="1973868"/>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b="0" cap="none" sz="2800">
                  <a:latin typeface="Arial"/>
                  <a:ea typeface="Arial"/>
                  <a:cs typeface="Arial"/>
                  <a:sym typeface="Arial"/>
                </a:defRPr>
              </a:pPr>
            </a:p>
          </p:txBody>
        </p:sp>
        <p:grpSp>
          <p:nvGrpSpPr>
            <p:cNvPr id="967" name="Rectangle 163"/>
            <p:cNvGrpSpPr/>
            <p:nvPr/>
          </p:nvGrpSpPr>
          <p:grpSpPr>
            <a:xfrm>
              <a:off x="726221" y="3475948"/>
              <a:ext cx="4573619" cy="1973869"/>
              <a:chOff x="0" y="0"/>
              <a:chExt cx="4573618" cy="1973868"/>
            </a:xfrm>
          </p:grpSpPr>
          <p:sp>
            <p:nvSpPr>
              <p:cNvPr id="965" name="Rectangle"/>
              <p:cNvSpPr/>
              <p:nvPr/>
            </p:nvSpPr>
            <p:spPr>
              <a:xfrm>
                <a:off x="-1" y="-1"/>
                <a:ext cx="4573619" cy="1973870"/>
              </a:xfrm>
              <a:prstGeom prst="rect">
                <a:avLst/>
              </a:prstGeom>
              <a:solidFill>
                <a:srgbClr val="BFBFBF"/>
              </a:solidFill>
              <a:ln w="12700" cap="flat">
                <a:noFill/>
                <a:miter lim="400000"/>
                <a:tailEnd type="triangle" w="med" len="med"/>
              </a:ln>
              <a:effectLst>
                <a:outerShdw sx="100000" sy="100000" kx="0" ky="0" algn="b" rotWithShape="0" blurRad="38100" dist="23000" dir="5400000">
                  <a:srgbClr val="000000">
                    <a:alpha val="35000"/>
                  </a:srgbClr>
                </a:outerShdw>
              </a:effectLst>
            </p:spPr>
            <p:txBody>
              <a:bodyPr wrap="square" lIns="91436" tIns="91436" rIns="91436" bIns="91436" numCol="1" anchor="t">
                <a:noAutofit/>
              </a:bodyPr>
              <a:lstStyle/>
              <a:p>
                <a:pPr algn="ctr" defTabSz="2438430">
                  <a:lnSpc>
                    <a:spcPct val="100000"/>
                  </a:lnSpc>
                  <a:spcBef>
                    <a:spcPts val="0"/>
                  </a:spcBef>
                  <a:defRPr>
                    <a:latin typeface="Roboto"/>
                    <a:ea typeface="Roboto"/>
                    <a:cs typeface="Roboto"/>
                    <a:sym typeface="Roboto"/>
                  </a:defRPr>
                </a:pPr>
              </a:p>
            </p:txBody>
          </p:sp>
          <p:sp>
            <p:nvSpPr>
              <p:cNvPr id="966" name="worker nodes"/>
              <p:cNvSpPr txBox="1"/>
              <p:nvPr/>
            </p:nvSpPr>
            <p:spPr>
              <a:xfrm>
                <a:off x="-1" y="0"/>
                <a:ext cx="4573619" cy="4862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lnSpc>
                    <a:spcPct val="100000"/>
                  </a:lnSpc>
                  <a:spcBef>
                    <a:spcPts val="0"/>
                  </a:spcBef>
                  <a:defRPr b="0" cap="none" sz="2800">
                    <a:latin typeface="Arial"/>
                    <a:ea typeface="Arial"/>
                    <a:cs typeface="Arial"/>
                    <a:sym typeface="Arial"/>
                  </a:defRPr>
                </a:lvl1pPr>
              </a:lstStyle>
              <a:p>
                <a:pPr/>
                <a:r>
                  <a:t>worker nodes</a:t>
                </a:r>
              </a:p>
            </p:txBody>
          </p:sp>
        </p:grpSp>
        <p:grpSp>
          <p:nvGrpSpPr>
            <p:cNvPr id="970" name="Rounded Rectangle 164"/>
            <p:cNvGrpSpPr/>
            <p:nvPr/>
          </p:nvGrpSpPr>
          <p:grpSpPr>
            <a:xfrm>
              <a:off x="1163221" y="4777574"/>
              <a:ext cx="3558427" cy="572076"/>
              <a:chOff x="0" y="0"/>
              <a:chExt cx="3558425" cy="572074"/>
            </a:xfrm>
          </p:grpSpPr>
          <p:sp>
            <p:nvSpPr>
              <p:cNvPr id="968" name="Rounded Rectangle"/>
              <p:cNvSpPr/>
              <p:nvPr/>
            </p:nvSpPr>
            <p:spPr>
              <a:xfrm>
                <a:off x="-1" y="-1"/>
                <a:ext cx="3558427" cy="572076"/>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1600"/>
                  </a:spcBef>
                </a:pPr>
              </a:p>
            </p:txBody>
          </p:sp>
          <p:sp>
            <p:nvSpPr>
              <p:cNvPr id="969" name="worker services"/>
              <p:cNvSpPr txBox="1"/>
              <p:nvPr/>
            </p:nvSpPr>
            <p:spPr>
              <a:xfrm>
                <a:off x="27925" y="89802"/>
                <a:ext cx="3502574" cy="392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400"/>
                </a:lvl1pPr>
              </a:lstStyle>
              <a:p>
                <a:pPr/>
                <a:r>
                  <a:t>worker services</a:t>
                </a:r>
              </a:p>
            </p:txBody>
          </p:sp>
        </p:grpSp>
        <p:grpSp>
          <p:nvGrpSpPr>
            <p:cNvPr id="973" name="Group 165"/>
            <p:cNvGrpSpPr/>
            <p:nvPr/>
          </p:nvGrpSpPr>
          <p:grpSpPr>
            <a:xfrm>
              <a:off x="3671106" y="4069749"/>
              <a:ext cx="849089" cy="594172"/>
              <a:chOff x="0" y="0"/>
              <a:chExt cx="849088" cy="594171"/>
            </a:xfrm>
          </p:grpSpPr>
          <p:sp>
            <p:nvSpPr>
              <p:cNvPr id="971" name="Rounded Rectangle 166"/>
              <p:cNvSpPr/>
              <p:nvPr/>
            </p:nvSpPr>
            <p:spPr>
              <a:xfrm rot="16200000">
                <a:off x="127457" y="-127459"/>
                <a:ext cx="594173" cy="849089"/>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72" name="TextBox 167"/>
              <p:cNvSpPr txBox="1"/>
              <p:nvPr/>
            </p:nvSpPr>
            <p:spPr>
              <a:xfrm>
                <a:off x="259477" y="16093"/>
                <a:ext cx="330110" cy="2269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76" name="Group 168"/>
            <p:cNvGrpSpPr/>
            <p:nvPr/>
          </p:nvGrpSpPr>
          <p:grpSpPr>
            <a:xfrm>
              <a:off x="2517890" y="4069352"/>
              <a:ext cx="849089" cy="594172"/>
              <a:chOff x="0" y="0"/>
              <a:chExt cx="849088" cy="594171"/>
            </a:xfrm>
          </p:grpSpPr>
          <p:sp>
            <p:nvSpPr>
              <p:cNvPr id="974" name="Rounded Rectangle 169"/>
              <p:cNvSpPr/>
              <p:nvPr/>
            </p:nvSpPr>
            <p:spPr>
              <a:xfrm rot="16200000">
                <a:off x="127457" y="-127459"/>
                <a:ext cx="594173" cy="849089"/>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75" name="TextBox 170"/>
              <p:cNvSpPr txBox="1"/>
              <p:nvPr/>
            </p:nvSpPr>
            <p:spPr>
              <a:xfrm>
                <a:off x="259477" y="16093"/>
                <a:ext cx="330110" cy="2269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grpSp>
          <p:nvGrpSpPr>
            <p:cNvPr id="979" name="Group 171"/>
            <p:cNvGrpSpPr/>
            <p:nvPr/>
          </p:nvGrpSpPr>
          <p:grpSpPr>
            <a:xfrm>
              <a:off x="1421952" y="4069353"/>
              <a:ext cx="849089" cy="594172"/>
              <a:chOff x="0" y="0"/>
              <a:chExt cx="849088" cy="594171"/>
            </a:xfrm>
          </p:grpSpPr>
          <p:sp>
            <p:nvSpPr>
              <p:cNvPr id="977" name="Rounded Rectangle 172"/>
              <p:cNvSpPr/>
              <p:nvPr/>
            </p:nvSpPr>
            <p:spPr>
              <a:xfrm rot="16200000">
                <a:off x="127457" y="-127459"/>
                <a:ext cx="594173" cy="849089"/>
              </a:xfrm>
              <a:prstGeom prst="roundRect">
                <a:avLst>
                  <a:gd name="adj" fmla="val 16667"/>
                </a:avLst>
              </a:prstGeom>
              <a:solidFill>
                <a:srgbClr val="F2F2F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lnSpc>
                    <a:spcPct val="100000"/>
                  </a:lnSpc>
                  <a:spcBef>
                    <a:spcPts val="0"/>
                  </a:spcBef>
                  <a:defRPr b="0" cap="none" sz="2400">
                    <a:latin typeface="Arial"/>
                    <a:ea typeface="Arial"/>
                    <a:cs typeface="Arial"/>
                    <a:sym typeface="Arial"/>
                  </a:defRPr>
                </a:pPr>
              </a:p>
            </p:txBody>
          </p:sp>
          <p:sp>
            <p:nvSpPr>
              <p:cNvPr id="978" name="TextBox 173"/>
              <p:cNvSpPr txBox="1"/>
              <p:nvPr/>
            </p:nvSpPr>
            <p:spPr>
              <a:xfrm>
                <a:off x="259477" y="16093"/>
                <a:ext cx="330110" cy="2269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lgn="ctr" defTabSz="2438430">
                  <a:lnSpc>
                    <a:spcPct val="100000"/>
                  </a:lnSpc>
                  <a:spcBef>
                    <a:spcPts val="0"/>
                  </a:spcBef>
                  <a:defRPr b="0" cap="none" sz="1000">
                    <a:solidFill>
                      <a:srgbClr val="000000"/>
                    </a:solidFill>
                    <a:latin typeface="Arial"/>
                    <a:ea typeface="Arial"/>
                    <a:cs typeface="Arial"/>
                    <a:sym typeface="Arial"/>
                  </a:defRPr>
                </a:lvl1pPr>
              </a:lstStyle>
              <a:p>
                <a:pPr/>
                <a:r>
                  <a:t>Pod</a:t>
                </a:r>
              </a:p>
            </p:txBody>
          </p:sp>
        </p:grpSp>
        <p:sp>
          <p:nvSpPr>
            <p:cNvPr id="980" name="Elbow Connector 175"/>
            <p:cNvSpPr/>
            <p:nvPr/>
          </p:nvSpPr>
          <p:spPr>
            <a:xfrm>
              <a:off x="4720590" y="5063491"/>
              <a:ext cx="2052322" cy="1"/>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981" name="Elbow Connector 178"/>
            <p:cNvSpPr/>
            <p:nvPr/>
          </p:nvSpPr>
          <p:spPr>
            <a:xfrm>
              <a:off x="4796790" y="7368541"/>
              <a:ext cx="1903732"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93" y="0"/>
                  </a:lnTo>
                  <a:lnTo>
                    <a:pt x="10793" y="21600"/>
                  </a:lnTo>
                  <a:lnTo>
                    <a:pt x="21600" y="21600"/>
                  </a:lnTo>
                </a:path>
              </a:pathLst>
            </a:custGeom>
            <a:noFill/>
            <a:ln w="38100" cap="flat">
              <a:solidFill>
                <a:srgbClr val="330072"/>
              </a:solidFill>
              <a:prstDash val="solid"/>
              <a:round/>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982" name="Elbow Connector 181"/>
            <p:cNvSpPr/>
            <p:nvPr/>
          </p:nvSpPr>
          <p:spPr>
            <a:xfrm>
              <a:off x="4720590" y="1936750"/>
              <a:ext cx="2052322" cy="31267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noFill/>
            <a:ln w="38100" cap="flat">
              <a:solidFill>
                <a:srgbClr val="330072"/>
              </a:solidFill>
              <a:prstDash val="solid"/>
              <a:round/>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983" name="Elbow Connector 185"/>
            <p:cNvSpPr/>
            <p:nvPr/>
          </p:nvSpPr>
          <p:spPr>
            <a:xfrm>
              <a:off x="6090920" y="1936750"/>
              <a:ext cx="774701" cy="5439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6997" y="21600"/>
                  </a:lnTo>
                </a:path>
              </a:pathLst>
            </a:custGeom>
            <a:noFill/>
            <a:ln w="38100" cap="flat">
              <a:solidFill>
                <a:srgbClr val="330072"/>
              </a:solidFill>
              <a:prstDash val="solid"/>
              <a:round/>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6" name="Title 4"/>
          <p:cNvSpPr txBox="1"/>
          <p:nvPr>
            <p:ph type="title"/>
          </p:nvPr>
        </p:nvSpPr>
        <p:spPr>
          <a:xfrm>
            <a:off x="1676400" y="730250"/>
            <a:ext cx="21031200" cy="2651126"/>
          </a:xfrm>
          <a:prstGeom prst="rect">
            <a:avLst/>
          </a:prstGeom>
        </p:spPr>
        <p:txBody>
          <a:bodyPr/>
          <a:lstStyle/>
          <a:p>
            <a:pPr/>
            <a:r>
              <a:t>Kubernetes Cluster Networking</a:t>
            </a:r>
          </a:p>
        </p:txBody>
      </p:sp>
      <p:sp>
        <p:nvSpPr>
          <p:cNvPr id="987" name="Content Placeholder 20"/>
          <p:cNvSpPr txBox="1"/>
          <p:nvPr>
            <p:ph type="body" sz="half" idx="1"/>
          </p:nvPr>
        </p:nvSpPr>
        <p:spPr>
          <a:xfrm>
            <a:off x="1676399" y="3651250"/>
            <a:ext cx="8112801" cy="8702676"/>
          </a:xfrm>
          <a:prstGeom prst="rect">
            <a:avLst/>
          </a:prstGeom>
        </p:spPr>
        <p:txBody>
          <a:bodyPr lIns="45718" tIns="45718" rIns="45718" bIns="45718"/>
          <a:lstStyle/>
          <a:p>
            <a:pPr marL="438917" indent="-438917" defTabSz="1755646">
              <a:spcBef>
                <a:spcPts val="1900"/>
              </a:spcBef>
              <a:defRPr sz="3500"/>
            </a:pPr>
            <a:r>
              <a:t>Calico provides a pure L3 fabric solution for interconnecting containers</a:t>
            </a:r>
          </a:p>
          <a:p>
            <a:pPr marL="438917" indent="-438917" defTabSz="1755646">
              <a:spcBef>
                <a:spcPts val="1900"/>
              </a:spcBef>
              <a:defRPr sz="3500"/>
            </a:pPr>
            <a:r>
              <a:t>Calico leverages the Linux kernel for routing and policy enforcement</a:t>
            </a:r>
          </a:p>
          <a:p>
            <a:pPr marL="438917" indent="-438917" defTabSz="1755646">
              <a:spcBef>
                <a:spcPts val="1900"/>
              </a:spcBef>
              <a:defRPr sz="3500"/>
            </a:pPr>
            <a:r>
              <a:t>Calico leverages Border Gateway Protocol (BGP) for control plane</a:t>
            </a:r>
          </a:p>
          <a:p>
            <a:pPr marL="438917" indent="-438917" defTabSz="1755646">
              <a:spcBef>
                <a:spcPts val="1900"/>
              </a:spcBef>
              <a:defRPr sz="3500"/>
            </a:pPr>
            <a:r>
              <a:t>Calico leverages Open Standards and is a full Open Source network solution</a:t>
            </a:r>
          </a:p>
          <a:p>
            <a:pPr marL="438917" indent="-438917" defTabSz="1755646">
              <a:spcBef>
                <a:spcPts val="1900"/>
              </a:spcBef>
              <a:defRPr sz="3500"/>
            </a:pPr>
            <a:r>
              <a:t>Calico is highly scalable, and is operator and policy friendly:</a:t>
            </a:r>
          </a:p>
          <a:p>
            <a:pPr lvl="1" marL="877828" indent="-438917" defTabSz="1755646">
              <a:spcBef>
                <a:spcPts val="900"/>
              </a:spcBef>
              <a:buClr>
                <a:srgbClr val="330072">
                  <a:alpha val="50000"/>
                </a:srgbClr>
              </a:buClr>
              <a:defRPr sz="3000">
                <a:latin typeface="Roboto Light"/>
                <a:ea typeface="Roboto Light"/>
                <a:cs typeface="Roboto Light"/>
                <a:sym typeface="Roboto Light"/>
              </a:defRPr>
            </a:pPr>
            <a:r>
              <a:t>No overlay, no tunnelling, no VRF tables (no overhead) – pure routing</a:t>
            </a:r>
            <a:endParaRPr sz="4600"/>
          </a:p>
          <a:p>
            <a:pPr lvl="1" marL="877828" indent="-438917" defTabSz="1755646">
              <a:spcBef>
                <a:spcPts val="900"/>
              </a:spcBef>
              <a:buClr>
                <a:srgbClr val="330072">
                  <a:alpha val="50000"/>
                </a:srgbClr>
              </a:buClr>
              <a:defRPr sz="3000">
                <a:latin typeface="Roboto Light"/>
                <a:ea typeface="Roboto Light"/>
                <a:cs typeface="Roboto Light"/>
                <a:sym typeface="Roboto Light"/>
              </a:defRPr>
            </a:pPr>
            <a:r>
              <a:t>Access Controls enforced through L3/L4 security policies</a:t>
            </a:r>
          </a:p>
        </p:txBody>
      </p:sp>
      <p:grpSp>
        <p:nvGrpSpPr>
          <p:cNvPr id="1038" name="Group"/>
          <p:cNvGrpSpPr/>
          <p:nvPr/>
        </p:nvGrpSpPr>
        <p:grpSpPr>
          <a:xfrm>
            <a:off x="9806281" y="3322882"/>
            <a:ext cx="13921925" cy="8991601"/>
            <a:chOff x="0" y="0"/>
            <a:chExt cx="13921923" cy="8991600"/>
          </a:xfrm>
        </p:grpSpPr>
        <p:sp>
          <p:nvSpPr>
            <p:cNvPr id="988" name="Rectangle 5"/>
            <p:cNvSpPr/>
            <p:nvPr/>
          </p:nvSpPr>
          <p:spPr>
            <a:xfrm>
              <a:off x="-1" y="0"/>
              <a:ext cx="13921925" cy="8991601"/>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defRPr b="0" cap="none" sz="3200"/>
              </a:pPr>
            </a:p>
          </p:txBody>
        </p:sp>
        <p:grpSp>
          <p:nvGrpSpPr>
            <p:cNvPr id="991" name="Rounded Rectangle 48"/>
            <p:cNvGrpSpPr/>
            <p:nvPr/>
          </p:nvGrpSpPr>
          <p:grpSpPr>
            <a:xfrm>
              <a:off x="4163414" y="7379151"/>
              <a:ext cx="9555166" cy="1234144"/>
              <a:chOff x="0" y="0"/>
              <a:chExt cx="9555164" cy="1234143"/>
            </a:xfrm>
          </p:grpSpPr>
          <p:sp>
            <p:nvSpPr>
              <p:cNvPr id="989" name="Rounded Rectangle"/>
              <p:cNvSpPr/>
              <p:nvPr/>
            </p:nvSpPr>
            <p:spPr>
              <a:xfrm>
                <a:off x="0" y="-1"/>
                <a:ext cx="9555165" cy="1234145"/>
              </a:xfrm>
              <a:prstGeom prst="roundRect">
                <a:avLst>
                  <a:gd name="adj" fmla="val 16667"/>
                </a:avLst>
              </a:prstGeom>
              <a:solidFill>
                <a:srgbClr val="80808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pPr>
              </a:p>
            </p:txBody>
          </p:sp>
          <p:sp>
            <p:nvSpPr>
              <p:cNvPr id="990" name="Kernel (Network Routing)"/>
              <p:cNvSpPr txBox="1"/>
              <p:nvPr/>
            </p:nvSpPr>
            <p:spPr>
              <a:xfrm>
                <a:off x="60244" y="337455"/>
                <a:ext cx="9434676" cy="559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1219215">
                  <a:lnSpc>
                    <a:spcPct val="100000"/>
                  </a:lnSpc>
                  <a:spcBef>
                    <a:spcPts val="0"/>
                  </a:spcBef>
                  <a:defRPr b="0" cap="none" sz="3700">
                    <a:solidFill>
                      <a:srgbClr val="000000"/>
                    </a:solidFill>
                  </a:defRPr>
                </a:lvl1pPr>
              </a:lstStyle>
              <a:p>
                <a:pPr/>
                <a:r>
                  <a:t>Kernel (Network Routing)</a:t>
                </a:r>
              </a:p>
            </p:txBody>
          </p:sp>
        </p:grpSp>
        <p:grpSp>
          <p:nvGrpSpPr>
            <p:cNvPr id="994" name="Rectangle 6"/>
            <p:cNvGrpSpPr/>
            <p:nvPr/>
          </p:nvGrpSpPr>
          <p:grpSpPr>
            <a:xfrm>
              <a:off x="4183511" y="367422"/>
              <a:ext cx="4572289" cy="950196"/>
              <a:chOff x="0" y="-1"/>
              <a:chExt cx="4572287" cy="950195"/>
            </a:xfrm>
          </p:grpSpPr>
          <p:sp>
            <p:nvSpPr>
              <p:cNvPr id="992" name="Rectangle"/>
              <p:cNvSpPr/>
              <p:nvPr/>
            </p:nvSpPr>
            <p:spPr>
              <a:xfrm>
                <a:off x="-1" y="-2"/>
                <a:ext cx="4572289" cy="950196"/>
              </a:xfrm>
              <a:prstGeom prst="rect">
                <a:avLst/>
              </a:prstGeom>
              <a:solidFill>
                <a:srgbClr val="FFFFFF"/>
              </a:solidFill>
              <a:ln w="12700" cap="flat">
                <a:noFill/>
                <a:miter lim="400000"/>
              </a:ln>
              <a:effectLst/>
            </p:spPr>
            <p:txBody>
              <a:bodyPr wrap="square" lIns="91436" tIns="91436" rIns="91436" bIns="91436" numCol="1" anchor="ctr">
                <a:noAutofit/>
              </a:bodyPr>
              <a:lstStyle/>
              <a:p>
                <a:pPr algn="ctr" defTabSz="2438430">
                  <a:spcBef>
                    <a:spcPts val="0"/>
                  </a:spcBef>
                  <a:defRPr>
                    <a:latin typeface="Roboto"/>
                    <a:ea typeface="Roboto"/>
                    <a:cs typeface="Roboto"/>
                    <a:sym typeface="Roboto"/>
                  </a:defRPr>
                </a:pPr>
              </a:p>
            </p:txBody>
          </p:sp>
          <p:sp>
            <p:nvSpPr>
              <p:cNvPr id="993" name="Calico Control Plane"/>
              <p:cNvSpPr txBox="1"/>
              <p:nvPr/>
            </p:nvSpPr>
            <p:spPr>
              <a:xfrm>
                <a:off x="-1" y="247769"/>
                <a:ext cx="4572289" cy="4546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0"/>
                  </a:spcBef>
                  <a:defRPr cap="none" sz="2900">
                    <a:solidFill>
                      <a:srgbClr val="000000"/>
                    </a:solidFill>
                  </a:defRPr>
                </a:lvl1pPr>
              </a:lstStyle>
              <a:p>
                <a:pPr/>
                <a:r>
                  <a:t>Calico Control Plane</a:t>
                </a:r>
              </a:p>
            </p:txBody>
          </p:sp>
        </p:grpSp>
        <p:sp>
          <p:nvSpPr>
            <p:cNvPr id="995" name="Rectangle 8"/>
            <p:cNvSpPr/>
            <p:nvPr/>
          </p:nvSpPr>
          <p:spPr>
            <a:xfrm>
              <a:off x="4158247" y="1567331"/>
              <a:ext cx="9586467" cy="3995270"/>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defRPr>
              </a:pPr>
            </a:p>
          </p:txBody>
        </p:sp>
        <p:grpSp>
          <p:nvGrpSpPr>
            <p:cNvPr id="998" name="Rectangle 9"/>
            <p:cNvGrpSpPr/>
            <p:nvPr/>
          </p:nvGrpSpPr>
          <p:grpSpPr>
            <a:xfrm>
              <a:off x="7554252" y="1858783"/>
              <a:ext cx="2739620" cy="2481132"/>
              <a:chOff x="-1" y="-1"/>
              <a:chExt cx="2739619" cy="2481131"/>
            </a:xfrm>
          </p:grpSpPr>
          <p:sp>
            <p:nvSpPr>
              <p:cNvPr id="996" name="Rectangle"/>
              <p:cNvSpPr/>
              <p:nvPr/>
            </p:nvSpPr>
            <p:spPr>
              <a:xfrm>
                <a:off x="-2" y="-2"/>
                <a:ext cx="2739620" cy="248113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pPr>
              </a:p>
            </p:txBody>
          </p:sp>
          <p:sp>
            <p:nvSpPr>
              <p:cNvPr id="997" name="Pod A"/>
              <p:cNvSpPr txBox="1"/>
              <p:nvPr/>
            </p:nvSpPr>
            <p:spPr>
              <a:xfrm>
                <a:off x="-2" y="-2"/>
                <a:ext cx="2739620"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spcBef>
                    <a:spcPts val="0"/>
                  </a:spcBef>
                  <a:defRPr cap="none" sz="3200"/>
                </a:lvl1pPr>
              </a:lstStyle>
              <a:p>
                <a:pPr/>
                <a:r>
                  <a:t>Pod A</a:t>
                </a:r>
              </a:p>
            </p:txBody>
          </p:sp>
        </p:grpSp>
        <p:grpSp>
          <p:nvGrpSpPr>
            <p:cNvPr id="1001" name="Rectangle 10"/>
            <p:cNvGrpSpPr/>
            <p:nvPr/>
          </p:nvGrpSpPr>
          <p:grpSpPr>
            <a:xfrm>
              <a:off x="10651111" y="1858783"/>
              <a:ext cx="2739620" cy="2481132"/>
              <a:chOff x="-1" y="-1"/>
              <a:chExt cx="2739619" cy="2481131"/>
            </a:xfrm>
          </p:grpSpPr>
          <p:sp>
            <p:nvSpPr>
              <p:cNvPr id="999" name="Rectangle"/>
              <p:cNvSpPr/>
              <p:nvPr/>
            </p:nvSpPr>
            <p:spPr>
              <a:xfrm>
                <a:off x="-2" y="-2"/>
                <a:ext cx="2739620" cy="2481133"/>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pPr>
              </a:p>
            </p:txBody>
          </p:sp>
          <p:sp>
            <p:nvSpPr>
              <p:cNvPr id="1000" name="Pod B"/>
              <p:cNvSpPr txBox="1"/>
              <p:nvPr/>
            </p:nvSpPr>
            <p:spPr>
              <a:xfrm>
                <a:off x="-2" y="-2"/>
                <a:ext cx="2739620"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spcBef>
                    <a:spcPts val="0"/>
                  </a:spcBef>
                  <a:defRPr cap="none" sz="3200"/>
                </a:lvl1pPr>
              </a:lstStyle>
              <a:p>
                <a:pPr/>
                <a:r>
                  <a:t>Pod B</a:t>
                </a:r>
              </a:p>
            </p:txBody>
          </p:sp>
        </p:grpSp>
        <p:sp>
          <p:nvSpPr>
            <p:cNvPr id="1002" name="Rectangle 19"/>
            <p:cNvSpPr txBox="1"/>
            <p:nvPr/>
          </p:nvSpPr>
          <p:spPr>
            <a:xfrm>
              <a:off x="426989" y="226983"/>
              <a:ext cx="3275109" cy="11447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901" tIns="121901" rIns="121901" bIns="121901" numCol="1" anchor="t">
              <a:spAutoFit/>
            </a:bodyPr>
            <a:lstStyle>
              <a:lvl1pPr algn="ctr" defTabSz="1219050">
                <a:lnSpc>
                  <a:spcPct val="100000"/>
                </a:lnSpc>
                <a:spcBef>
                  <a:spcPts val="0"/>
                </a:spcBef>
                <a:defRPr cap="none" sz="3200"/>
              </a:lvl1pPr>
            </a:lstStyle>
            <a:p>
              <a:pPr/>
              <a:r>
                <a:t>Kubernetes Cluster</a:t>
              </a:r>
            </a:p>
          </p:txBody>
        </p:sp>
        <p:grpSp>
          <p:nvGrpSpPr>
            <p:cNvPr id="1005" name="Rectangle 21"/>
            <p:cNvGrpSpPr/>
            <p:nvPr/>
          </p:nvGrpSpPr>
          <p:grpSpPr>
            <a:xfrm>
              <a:off x="4358008" y="1858783"/>
              <a:ext cx="2967948" cy="1234146"/>
              <a:chOff x="-1" y="-1"/>
              <a:chExt cx="2967947" cy="1234145"/>
            </a:xfrm>
          </p:grpSpPr>
          <p:sp>
            <p:nvSpPr>
              <p:cNvPr id="1003" name="Rectangle"/>
              <p:cNvSpPr/>
              <p:nvPr/>
            </p:nvSpPr>
            <p:spPr>
              <a:xfrm>
                <a:off x="-2" y="-2"/>
                <a:ext cx="2967949" cy="1234146"/>
              </a:xfrm>
              <a:prstGeom prst="rect">
                <a:avLst/>
              </a:prstGeom>
              <a:solidFill>
                <a:srgbClr val="80808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pPr>
              </a:p>
            </p:txBody>
          </p:sp>
          <p:sp>
            <p:nvSpPr>
              <p:cNvPr id="1004" name="Calico"/>
              <p:cNvSpPr txBox="1"/>
              <p:nvPr/>
            </p:nvSpPr>
            <p:spPr>
              <a:xfrm>
                <a:off x="-2" y="368549"/>
                <a:ext cx="2446598"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r" defTabSz="2438430">
                  <a:spcBef>
                    <a:spcPts val="0"/>
                  </a:spcBef>
                  <a:defRPr cap="none" sz="3200"/>
                </a:lvl1pPr>
              </a:lstStyle>
              <a:p>
                <a:pPr/>
                <a:r>
                  <a:t>Calico</a:t>
                </a:r>
              </a:p>
            </p:txBody>
          </p:sp>
        </p:grpSp>
        <p:grpSp>
          <p:nvGrpSpPr>
            <p:cNvPr id="1010" name="Cloud 26"/>
            <p:cNvGrpSpPr/>
            <p:nvPr/>
          </p:nvGrpSpPr>
          <p:grpSpPr>
            <a:xfrm>
              <a:off x="357701" y="6214572"/>
              <a:ext cx="3412639" cy="2443193"/>
              <a:chOff x="70" y="-27"/>
              <a:chExt cx="3412637" cy="2443191"/>
            </a:xfrm>
          </p:grpSpPr>
          <p:grpSp>
            <p:nvGrpSpPr>
              <p:cNvPr id="1008" name="Group"/>
              <p:cNvGrpSpPr/>
              <p:nvPr/>
            </p:nvGrpSpPr>
            <p:grpSpPr>
              <a:xfrm>
                <a:off x="70" y="-28"/>
                <a:ext cx="3412639" cy="2443193"/>
                <a:chOff x="71" y="-26"/>
                <a:chExt cx="3412637" cy="2443191"/>
              </a:xfrm>
            </p:grpSpPr>
            <p:sp>
              <p:nvSpPr>
                <p:cNvPr id="1006" name="Shape"/>
                <p:cNvSpPr/>
                <p:nvPr/>
              </p:nvSpPr>
              <p:spPr>
                <a:xfrm>
                  <a:off x="71" y="-27"/>
                  <a:ext cx="3412639" cy="2443193"/>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9525" cap="flat">
                  <a:solidFill>
                    <a:srgbClr val="000000"/>
                  </a:solidFill>
                  <a:prstDash val="solid"/>
                  <a:roun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2438430">
                    <a:spcBef>
                      <a:spcPts val="1600"/>
                    </a:spcBef>
                    <a:defRPr>
                      <a:latin typeface="Roboto"/>
                      <a:ea typeface="Roboto"/>
                      <a:cs typeface="Roboto"/>
                      <a:sym typeface="Roboto"/>
                    </a:defRPr>
                  </a:pPr>
                </a:p>
              </p:txBody>
            </p:sp>
            <p:sp>
              <p:nvSpPr>
                <p:cNvPr id="1007" name="Shape"/>
                <p:cNvSpPr/>
                <p:nvPr/>
              </p:nvSpPr>
              <p:spPr>
                <a:xfrm>
                  <a:off x="173283" y="124231"/>
                  <a:ext cx="3127058" cy="2074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9525" cap="flat">
                  <a:solidFill>
                    <a:srgbClr val="000000"/>
                  </a:solidFill>
                  <a:prstDash val="solid"/>
                  <a:round/>
                </a:ln>
                <a:effectLst/>
              </p:spPr>
              <p:txBody>
                <a:bodyPr wrap="square" lIns="91436" tIns="91436" rIns="91436" bIns="91436" numCol="1" anchor="ctr">
                  <a:noAutofit/>
                </a:bodyPr>
                <a:lstStyle/>
                <a:p>
                  <a:pPr algn="ctr" defTabSz="2438430">
                    <a:spcBef>
                      <a:spcPts val="1600"/>
                    </a:spcBef>
                    <a:defRPr>
                      <a:latin typeface="Roboto"/>
                      <a:ea typeface="Roboto"/>
                      <a:cs typeface="Roboto"/>
                      <a:sym typeface="Roboto"/>
                    </a:defRPr>
                  </a:pPr>
                </a:p>
              </p:txBody>
            </p:sp>
          </p:grpSp>
          <p:sp>
            <p:nvSpPr>
              <p:cNvPr id="1009" name="Public"/>
              <p:cNvSpPr txBox="1"/>
              <p:nvPr/>
            </p:nvSpPr>
            <p:spPr>
              <a:xfrm>
                <a:off x="472600" y="875211"/>
                <a:ext cx="2226281" cy="559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3700">
                    <a:solidFill>
                      <a:srgbClr val="4D4D4D"/>
                    </a:solidFill>
                  </a:defRPr>
                </a:lvl1pPr>
              </a:lstStyle>
              <a:p>
                <a:pPr/>
                <a:r>
                  <a:t>Public</a:t>
                </a:r>
              </a:p>
            </p:txBody>
          </p:sp>
        </p:grpSp>
        <p:sp>
          <p:nvSpPr>
            <p:cNvPr id="1011" name="Straight Arrow Connector 28"/>
            <p:cNvSpPr/>
            <p:nvPr/>
          </p:nvSpPr>
          <p:spPr>
            <a:xfrm flipH="1">
              <a:off x="5228025" y="3139249"/>
              <a:ext cx="2" cy="4213310"/>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p>
          </p:txBody>
        </p:sp>
        <p:sp>
          <p:nvSpPr>
            <p:cNvPr id="1012" name="Straight Arrow Connector 29"/>
            <p:cNvSpPr/>
            <p:nvPr/>
          </p:nvSpPr>
          <p:spPr>
            <a:xfrm flipH="1">
              <a:off x="6328805" y="3139252"/>
              <a:ext cx="2" cy="2695279"/>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p>
          </p:txBody>
        </p:sp>
        <p:sp>
          <p:nvSpPr>
            <p:cNvPr id="1013" name="Rectangle 40"/>
            <p:cNvSpPr/>
            <p:nvPr/>
          </p:nvSpPr>
          <p:spPr>
            <a:xfrm>
              <a:off x="211214" y="1567331"/>
              <a:ext cx="3718735" cy="3995270"/>
            </a:xfrm>
            <a:prstGeom prst="rect">
              <a:avLst/>
            </a:prstGeom>
            <a:solidFill>
              <a:srgbClr val="FFFFFF"/>
            </a:solidFill>
            <a:ln w="12700" cap="flat">
              <a:noFill/>
              <a:miter lim="400000"/>
            </a:ln>
            <a:effectLst/>
          </p:spPr>
          <p:txBody>
            <a:bodyPr wrap="square" lIns="91436" tIns="91436" rIns="91436" bIns="91436" numCol="1" anchor="ctr">
              <a:noAutofit/>
            </a:bodyPr>
            <a:lstStyle/>
            <a:p>
              <a:pPr defTabSz="2438430">
                <a:spcBef>
                  <a:spcPts val="0"/>
                </a:spcBef>
                <a:defRPr cap="none" sz="3200">
                  <a:solidFill>
                    <a:srgbClr val="000000"/>
                  </a:solidFill>
                </a:defRPr>
              </a:pPr>
            </a:p>
          </p:txBody>
        </p:sp>
        <p:grpSp>
          <p:nvGrpSpPr>
            <p:cNvPr id="1018" name="Group"/>
            <p:cNvGrpSpPr/>
            <p:nvPr/>
          </p:nvGrpSpPr>
          <p:grpSpPr>
            <a:xfrm>
              <a:off x="679855" y="1858784"/>
              <a:ext cx="2739619" cy="1606076"/>
              <a:chOff x="0" y="0"/>
              <a:chExt cx="2739617" cy="1606075"/>
            </a:xfrm>
          </p:grpSpPr>
          <p:sp>
            <p:nvSpPr>
              <p:cNvPr id="1014" name="Rectangle 41"/>
              <p:cNvSpPr/>
              <p:nvPr/>
            </p:nvSpPr>
            <p:spPr>
              <a:xfrm>
                <a:off x="-1" y="0"/>
                <a:ext cx="2739619" cy="1606076"/>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pPr>
              </a:p>
            </p:txBody>
          </p:sp>
          <p:grpSp>
            <p:nvGrpSpPr>
              <p:cNvPr id="1017" name="Rectangle 43"/>
              <p:cNvGrpSpPr/>
              <p:nvPr/>
            </p:nvGrpSpPr>
            <p:grpSpPr>
              <a:xfrm>
                <a:off x="253366" y="215538"/>
                <a:ext cx="2199345" cy="1140536"/>
                <a:chOff x="0" y="0"/>
                <a:chExt cx="2199344" cy="1140535"/>
              </a:xfrm>
            </p:grpSpPr>
            <p:sp>
              <p:nvSpPr>
                <p:cNvPr id="1015" name="Rectangle"/>
                <p:cNvSpPr/>
                <p:nvPr/>
              </p:nvSpPr>
              <p:spPr>
                <a:xfrm>
                  <a:off x="-1" y="-1"/>
                  <a:ext cx="2199346" cy="1140536"/>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defRPr>
                      <a:latin typeface="Roboto"/>
                      <a:ea typeface="Roboto"/>
                      <a:cs typeface="Roboto"/>
                      <a:sym typeface="Roboto"/>
                    </a:defRPr>
                  </a:pPr>
                </a:p>
              </p:txBody>
            </p:sp>
            <p:sp>
              <p:nvSpPr>
                <p:cNvPr id="1016" name="Ingress Gateway"/>
                <p:cNvSpPr txBox="1"/>
                <p:nvPr/>
              </p:nvSpPr>
              <p:spPr>
                <a:xfrm>
                  <a:off x="-1" y="94374"/>
                  <a:ext cx="2199346" cy="9517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3200"/>
                  </a:lvl1pPr>
                </a:lstStyle>
                <a:p>
                  <a:pPr/>
                  <a:r>
                    <a:t>Ingress Gateway</a:t>
                  </a:r>
                </a:p>
              </p:txBody>
            </p:sp>
          </p:grpSp>
        </p:grpSp>
        <p:grpSp>
          <p:nvGrpSpPr>
            <p:cNvPr id="1023" name="Group"/>
            <p:cNvGrpSpPr/>
            <p:nvPr/>
          </p:nvGrpSpPr>
          <p:grpSpPr>
            <a:xfrm>
              <a:off x="679855" y="3630657"/>
              <a:ext cx="2739619" cy="1606075"/>
              <a:chOff x="0" y="0"/>
              <a:chExt cx="2739617" cy="1606074"/>
            </a:xfrm>
          </p:grpSpPr>
          <p:sp>
            <p:nvSpPr>
              <p:cNvPr id="1019" name="Rectangle 42"/>
              <p:cNvSpPr/>
              <p:nvPr/>
            </p:nvSpPr>
            <p:spPr>
              <a:xfrm>
                <a:off x="-1" y="-1"/>
                <a:ext cx="2739619" cy="1606075"/>
              </a:xfrm>
              <a:prstGeom prst="rect">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pPr>
              </a:p>
            </p:txBody>
          </p:sp>
          <p:grpSp>
            <p:nvGrpSpPr>
              <p:cNvPr id="1022" name="Rectangle 44"/>
              <p:cNvGrpSpPr/>
              <p:nvPr/>
            </p:nvGrpSpPr>
            <p:grpSpPr>
              <a:xfrm>
                <a:off x="226975" y="191108"/>
                <a:ext cx="2199345" cy="1140535"/>
                <a:chOff x="0" y="-1"/>
                <a:chExt cx="2199344" cy="1140534"/>
              </a:xfrm>
            </p:grpSpPr>
            <p:sp>
              <p:nvSpPr>
                <p:cNvPr id="1020" name="Rectangle"/>
                <p:cNvSpPr/>
                <p:nvPr/>
              </p:nvSpPr>
              <p:spPr>
                <a:xfrm>
                  <a:off x="-1" y="-2"/>
                  <a:ext cx="2199346" cy="1140536"/>
                </a:xfrm>
                <a:prstGeom prst="rect">
                  <a:avLst/>
                </a:prstGeom>
                <a:solidFill>
                  <a:srgbClr val="EC3B65"/>
                </a:solidFill>
                <a:ln w="9525" cap="flat">
                  <a:solidFill>
                    <a:srgbClr val="EC3B65"/>
                  </a:solidFill>
                  <a:prstDash val="solid"/>
                  <a:round/>
                </a:ln>
                <a:effectLst/>
              </p:spPr>
              <p:txBody>
                <a:bodyPr wrap="square" lIns="91436" tIns="91436" rIns="91436" bIns="91436" numCol="1" anchor="ctr">
                  <a:noAutofit/>
                </a:bodyPr>
                <a:lstStyle/>
                <a:p>
                  <a:pPr algn="ctr" defTabSz="2438430">
                    <a:spcBef>
                      <a:spcPts val="1600"/>
                    </a:spcBef>
                    <a:defRPr>
                      <a:latin typeface="Roboto"/>
                      <a:ea typeface="Roboto"/>
                      <a:cs typeface="Roboto"/>
                      <a:sym typeface="Roboto"/>
                    </a:defRPr>
                  </a:pPr>
                </a:p>
              </p:txBody>
            </p:sp>
            <p:sp>
              <p:nvSpPr>
                <p:cNvPr id="1021" name="Egress Gateway"/>
                <p:cNvSpPr txBox="1"/>
                <p:nvPr/>
              </p:nvSpPr>
              <p:spPr>
                <a:xfrm>
                  <a:off x="-1" y="94374"/>
                  <a:ext cx="2199346" cy="951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3200"/>
                  </a:lvl1pPr>
                </a:lstStyle>
                <a:p>
                  <a:pPr/>
                  <a:r>
                    <a:t>Egress Gateway</a:t>
                  </a:r>
                </a:p>
              </p:txBody>
            </p:sp>
          </p:grpSp>
        </p:grpSp>
        <p:sp>
          <p:nvSpPr>
            <p:cNvPr id="1024" name="Straight Arrow Connector 45"/>
            <p:cNvSpPr/>
            <p:nvPr/>
          </p:nvSpPr>
          <p:spPr>
            <a:xfrm flipH="1">
              <a:off x="2065798" y="5562600"/>
              <a:ext cx="1346" cy="780413"/>
            </a:xfrm>
            <a:prstGeom prst="line">
              <a:avLst/>
            </a:prstGeom>
            <a:noFill/>
            <a:ln w="50800" cap="flat">
              <a:solidFill>
                <a:srgbClr val="FFFFFF"/>
              </a:solidFill>
              <a:prstDash val="solid"/>
              <a:round/>
              <a:headEnd type="triangle" w="med" len="med"/>
              <a:tailEnd type="triangle" w="med" len="med"/>
            </a:ln>
            <a:effectLst/>
          </p:spPr>
          <p:txBody>
            <a:bodyPr wrap="square" lIns="45718" tIns="45718" rIns="45718" bIns="45718" numCol="1" anchor="t">
              <a:noAutofit/>
            </a:bodyPr>
            <a:lstStyle/>
            <a:p>
              <a:pPr/>
            </a:p>
          </p:txBody>
        </p:sp>
        <p:sp>
          <p:nvSpPr>
            <p:cNvPr id="1025" name="Straight Arrow Connector 49"/>
            <p:cNvSpPr/>
            <p:nvPr/>
          </p:nvSpPr>
          <p:spPr>
            <a:xfrm flipH="1" flipV="1">
              <a:off x="3419472" y="2522180"/>
              <a:ext cx="938538" cy="5"/>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p>
          </p:txBody>
        </p:sp>
        <p:sp>
          <p:nvSpPr>
            <p:cNvPr id="1026" name="Straight Arrow Connector 33"/>
            <p:cNvSpPr/>
            <p:nvPr/>
          </p:nvSpPr>
          <p:spPr>
            <a:xfrm>
              <a:off x="6328806" y="1317617"/>
              <a:ext cx="2" cy="829694"/>
            </a:xfrm>
            <a:prstGeom prst="line">
              <a:avLst/>
            </a:prstGeom>
            <a:noFill/>
            <a:ln w="50800" cap="flat">
              <a:solidFill>
                <a:srgbClr val="808080"/>
              </a:solidFill>
              <a:prstDash val="solid"/>
              <a:round/>
              <a:tailEnd type="triangle" w="med" len="med"/>
            </a:ln>
            <a:effectLst/>
          </p:spPr>
          <p:txBody>
            <a:bodyPr wrap="square" lIns="45718" tIns="45718" rIns="45718" bIns="45718" numCol="1" anchor="t">
              <a:noAutofit/>
            </a:bodyPr>
            <a:lstStyle/>
            <a:p>
              <a:pPr/>
            </a:p>
          </p:txBody>
        </p:sp>
        <p:pic>
          <p:nvPicPr>
            <p:cNvPr id="1027" name="Picture 2" descr="Picture 2"/>
            <p:cNvPicPr>
              <a:picLocks noChangeAspect="1"/>
            </p:cNvPicPr>
            <p:nvPr/>
          </p:nvPicPr>
          <p:blipFill>
            <a:blip r:embed="rId2">
              <a:extLst/>
            </a:blip>
            <a:stretch>
              <a:fillRect/>
            </a:stretch>
          </p:blipFill>
          <p:spPr>
            <a:xfrm>
              <a:off x="4485109" y="1996525"/>
              <a:ext cx="1098346" cy="1056002"/>
            </a:xfrm>
            <a:prstGeom prst="rect">
              <a:avLst/>
            </a:prstGeom>
            <a:ln w="12700" cap="flat">
              <a:noFill/>
              <a:miter lim="400000"/>
            </a:ln>
            <a:effectLst/>
          </p:spPr>
        </p:pic>
        <p:sp>
          <p:nvSpPr>
            <p:cNvPr id="1028" name="Elbow Connector 35"/>
            <p:cNvSpPr/>
            <p:nvPr/>
          </p:nvSpPr>
          <p:spPr>
            <a:xfrm>
              <a:off x="8923020" y="4339590"/>
              <a:ext cx="3097533" cy="32410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path>
              </a:pathLst>
            </a:custGeom>
            <a:noFill/>
            <a:ln w="50800" cap="flat">
              <a:solidFill>
                <a:srgbClr val="808080"/>
              </a:solidFill>
              <a:prstDash val="solid"/>
              <a:round/>
              <a:headEnd type="triangle" w="med" len="med"/>
              <a:tailEnd type="triangle" w="med" len="med"/>
            </a:ln>
            <a:effectLst/>
          </p:spPr>
          <p:txBody>
            <a:bodyPr wrap="square" lIns="91436" tIns="91436" rIns="91436" bIns="91436" numCol="1" anchor="t">
              <a:noAutofit/>
            </a:bodyPr>
            <a:lstStyle/>
            <a:p>
              <a:pPr>
                <a:defRPr>
                  <a:latin typeface="Roboto"/>
                  <a:ea typeface="Roboto"/>
                  <a:cs typeface="Roboto"/>
                  <a:sym typeface="Roboto"/>
                </a:defRPr>
              </a:pPr>
            </a:p>
          </p:txBody>
        </p:sp>
        <p:grpSp>
          <p:nvGrpSpPr>
            <p:cNvPr id="1031" name="Group"/>
            <p:cNvGrpSpPr/>
            <p:nvPr/>
          </p:nvGrpSpPr>
          <p:grpSpPr>
            <a:xfrm>
              <a:off x="4158249" y="5834529"/>
              <a:ext cx="9604210" cy="1234144"/>
              <a:chOff x="0" y="0"/>
              <a:chExt cx="9604209" cy="1234142"/>
            </a:xfrm>
          </p:grpSpPr>
          <p:sp>
            <p:nvSpPr>
              <p:cNvPr id="1029" name="Rectangle 17"/>
              <p:cNvSpPr/>
              <p:nvPr/>
            </p:nvSpPr>
            <p:spPr>
              <a:xfrm>
                <a:off x="3279" y="-1"/>
                <a:ext cx="9577158" cy="1234144"/>
              </a:xfrm>
              <a:prstGeom prst="rect">
                <a:avLst/>
              </a:prstGeom>
              <a:gradFill flip="none" rotWithShape="1">
                <a:gsLst>
                  <a:gs pos="0">
                    <a:srgbClr val="F05A78"/>
                  </a:gs>
                  <a:gs pos="50000">
                    <a:srgbClr val="F53260"/>
                  </a:gs>
                  <a:gs pos="100000">
                    <a:srgbClr val="E32250"/>
                  </a:gs>
                </a:gsLst>
                <a:lin ang="5400000" scaled="0"/>
              </a:gra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430">
                  <a:spcBef>
                    <a:spcPts val="0"/>
                  </a:spcBef>
                  <a:defRPr cap="none" sz="3200"/>
                </a:pPr>
              </a:p>
            </p:txBody>
          </p:sp>
          <p:sp>
            <p:nvSpPr>
              <p:cNvPr id="1030" name="Rectangle 46"/>
              <p:cNvSpPr txBox="1"/>
              <p:nvPr/>
            </p:nvSpPr>
            <p:spPr>
              <a:xfrm>
                <a:off x="-1" y="287058"/>
                <a:ext cx="9604210" cy="559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spcBef>
                    <a:spcPts val="0"/>
                  </a:spcBef>
                  <a:defRPr cap="none" sz="3700"/>
                </a:lvl1pPr>
              </a:lstStyle>
              <a:p>
                <a:pPr/>
                <a:r>
                  <a:t>Kernel (Network Policy Enforcement)</a:t>
                </a:r>
              </a:p>
            </p:txBody>
          </p:sp>
        </p:grpSp>
        <p:grpSp>
          <p:nvGrpSpPr>
            <p:cNvPr id="1034" name="Oval 54"/>
            <p:cNvGrpSpPr/>
            <p:nvPr/>
          </p:nvGrpSpPr>
          <p:grpSpPr>
            <a:xfrm>
              <a:off x="7741149" y="2913416"/>
              <a:ext cx="2438403" cy="1046771"/>
              <a:chOff x="0" y="0"/>
              <a:chExt cx="2438402" cy="1046770"/>
            </a:xfrm>
          </p:grpSpPr>
          <p:sp>
            <p:nvSpPr>
              <p:cNvPr id="1032" name="Oval"/>
              <p:cNvSpPr/>
              <p:nvPr/>
            </p:nvSpPr>
            <p:spPr>
              <a:xfrm>
                <a:off x="-1" y="-1"/>
                <a:ext cx="2438404" cy="1046771"/>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pPr>
              </a:p>
            </p:txBody>
          </p:sp>
          <p:sp>
            <p:nvSpPr>
              <p:cNvPr id="1033" name="APP"/>
              <p:cNvSpPr txBox="1"/>
              <p:nvPr/>
            </p:nvSpPr>
            <p:spPr>
              <a:xfrm>
                <a:off x="357094" y="341994"/>
                <a:ext cx="1724214" cy="3627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100"/>
                </a:lvl1pPr>
              </a:lstStyle>
              <a:p>
                <a:pPr/>
                <a:r>
                  <a:t>APP</a:t>
                </a:r>
              </a:p>
            </p:txBody>
          </p:sp>
        </p:grpSp>
        <p:grpSp>
          <p:nvGrpSpPr>
            <p:cNvPr id="1037" name="Oval 55"/>
            <p:cNvGrpSpPr/>
            <p:nvPr/>
          </p:nvGrpSpPr>
          <p:grpSpPr>
            <a:xfrm>
              <a:off x="10818654" y="2913416"/>
              <a:ext cx="2438403" cy="1046771"/>
              <a:chOff x="0" y="0"/>
              <a:chExt cx="2438402" cy="1046770"/>
            </a:xfrm>
          </p:grpSpPr>
          <p:sp>
            <p:nvSpPr>
              <p:cNvPr id="1035" name="Oval"/>
              <p:cNvSpPr/>
              <p:nvPr/>
            </p:nvSpPr>
            <p:spPr>
              <a:xfrm>
                <a:off x="-1" y="-1"/>
                <a:ext cx="2438404" cy="1046771"/>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pPr>
              </a:p>
            </p:txBody>
          </p:sp>
          <p:sp>
            <p:nvSpPr>
              <p:cNvPr id="1036" name="APP"/>
              <p:cNvSpPr txBox="1"/>
              <p:nvPr/>
            </p:nvSpPr>
            <p:spPr>
              <a:xfrm>
                <a:off x="357094" y="341994"/>
                <a:ext cx="1724214" cy="3627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100"/>
                </a:lvl1pPr>
              </a:lstStyle>
              <a:p>
                <a:pPr/>
                <a:r>
                  <a:t>APP</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0" name="Title 5"/>
          <p:cNvSpPr txBox="1"/>
          <p:nvPr>
            <p:ph type="title"/>
          </p:nvPr>
        </p:nvSpPr>
        <p:spPr>
          <a:xfrm>
            <a:off x="1676400" y="730250"/>
            <a:ext cx="21031200" cy="2651126"/>
          </a:xfrm>
          <a:prstGeom prst="rect">
            <a:avLst/>
          </a:prstGeom>
        </p:spPr>
        <p:txBody>
          <a:bodyPr/>
          <a:lstStyle/>
          <a:p>
            <a:pPr/>
            <a:r>
              <a:t>Kubernetes Accelerated Networking</a:t>
            </a:r>
          </a:p>
        </p:txBody>
      </p:sp>
      <p:sp>
        <p:nvSpPr>
          <p:cNvPr id="1041" name="Subtitle 6"/>
          <p:cNvSpPr txBox="1"/>
          <p:nvPr/>
        </p:nvSpPr>
        <p:spPr>
          <a:xfrm>
            <a:off x="1640502" y="3668594"/>
            <a:ext cx="22863572" cy="2895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93197" indent="-393197" defTabSz="1572787">
              <a:spcBef>
                <a:spcPts val="1700"/>
              </a:spcBef>
              <a:buClr>
                <a:srgbClr val="330072"/>
              </a:buClr>
              <a:buSzPct val="100000"/>
              <a:buFont typeface="Arial"/>
              <a:buChar char="•"/>
              <a:defRPr b="0" cap="none" sz="3800">
                <a:solidFill>
                  <a:srgbClr val="000000"/>
                </a:solidFill>
                <a:latin typeface="Roboto"/>
                <a:ea typeface="Roboto"/>
                <a:cs typeface="Roboto"/>
                <a:sym typeface="Roboto"/>
              </a:defRPr>
            </a:pPr>
            <a:r>
              <a:t>Multus, SR-IOV, DPDK</a:t>
            </a:r>
          </a:p>
          <a:p>
            <a:pPr marL="393197" indent="-393197" defTabSz="1572787">
              <a:spcBef>
                <a:spcPts val="1700"/>
              </a:spcBef>
              <a:buClr>
                <a:srgbClr val="330072"/>
              </a:buClr>
              <a:buSzPct val="100000"/>
              <a:buFont typeface="Arial"/>
              <a:buChar char="•"/>
              <a:defRPr b="0" cap="none" sz="3800">
                <a:solidFill>
                  <a:srgbClr val="000000"/>
                </a:solidFill>
                <a:latin typeface="Roboto"/>
                <a:ea typeface="Roboto"/>
                <a:cs typeface="Roboto"/>
                <a:sym typeface="Roboto"/>
              </a:defRPr>
            </a:pPr>
            <a:r>
              <a:t>Kubernetes managed accelerated network devices (via Device and CNI plugins) </a:t>
            </a:r>
          </a:p>
          <a:p>
            <a:pPr marL="393197" indent="-393197" defTabSz="1572787">
              <a:spcBef>
                <a:spcPts val="1700"/>
              </a:spcBef>
              <a:buClr>
                <a:srgbClr val="330072"/>
              </a:buClr>
              <a:buSzPct val="100000"/>
              <a:buFont typeface="Arial"/>
              <a:buChar char="•"/>
              <a:defRPr b="0" cap="none" sz="3800">
                <a:solidFill>
                  <a:srgbClr val="000000"/>
                </a:solidFill>
                <a:latin typeface="Roboto"/>
                <a:ea typeface="Roboto"/>
                <a:cs typeface="Roboto"/>
                <a:sym typeface="Roboto"/>
              </a:defRPr>
            </a:pPr>
            <a:r>
              <a:t>Containers bind the driver to the Virtual Function (VF) or DPDK devices directly</a:t>
            </a:r>
          </a:p>
          <a:p>
            <a:pPr marL="393197" indent="-393197" defTabSz="1572787">
              <a:spcBef>
                <a:spcPts val="1700"/>
              </a:spcBef>
              <a:buClr>
                <a:srgbClr val="330072"/>
              </a:buClr>
              <a:buSzPct val="100000"/>
              <a:buFont typeface="Arial"/>
              <a:buChar char="•"/>
              <a:defRPr b="0" cap="none" sz="3800">
                <a:solidFill>
                  <a:srgbClr val="000000"/>
                </a:solidFill>
                <a:latin typeface="Roboto"/>
                <a:ea typeface="Roboto"/>
                <a:cs typeface="Roboto"/>
                <a:sym typeface="Roboto"/>
              </a:defRPr>
            </a:pPr>
            <a:r>
              <a:t>No host routing or switching is involved for SRIOV and provides the best direct IO</a:t>
            </a:r>
          </a:p>
        </p:txBody>
      </p:sp>
      <p:grpSp>
        <p:nvGrpSpPr>
          <p:cNvPr id="1131" name="Group"/>
          <p:cNvGrpSpPr/>
          <p:nvPr/>
        </p:nvGrpSpPr>
        <p:grpSpPr>
          <a:xfrm>
            <a:off x="889000" y="6727257"/>
            <a:ext cx="22758401" cy="6268724"/>
            <a:chOff x="0" y="-1"/>
            <a:chExt cx="22758400" cy="6268723"/>
          </a:xfrm>
        </p:grpSpPr>
        <p:grpSp>
          <p:nvGrpSpPr>
            <p:cNvPr id="1044" name="Rectangle 7"/>
            <p:cNvGrpSpPr/>
            <p:nvPr/>
          </p:nvGrpSpPr>
          <p:grpSpPr>
            <a:xfrm>
              <a:off x="-1" y="3"/>
              <a:ext cx="8331201" cy="5080112"/>
              <a:chOff x="0" y="0"/>
              <a:chExt cx="8331200" cy="5080111"/>
            </a:xfrm>
          </p:grpSpPr>
          <p:sp>
            <p:nvSpPr>
              <p:cNvPr id="1042" name="Rectangle"/>
              <p:cNvSpPr/>
              <p:nvPr/>
            </p:nvSpPr>
            <p:spPr>
              <a:xfrm>
                <a:off x="0" y="-1"/>
                <a:ext cx="8331200" cy="5080113"/>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1043" name="Worker Node"/>
              <p:cNvSpPr txBox="1"/>
              <p:nvPr/>
            </p:nvSpPr>
            <p:spPr>
              <a:xfrm>
                <a:off x="0" y="0"/>
                <a:ext cx="8331200"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Worker Node</a:t>
                </a:r>
              </a:p>
            </p:txBody>
          </p:sp>
        </p:grpSp>
        <p:grpSp>
          <p:nvGrpSpPr>
            <p:cNvPr id="1047" name="Rectangle 8"/>
            <p:cNvGrpSpPr/>
            <p:nvPr/>
          </p:nvGrpSpPr>
          <p:grpSpPr>
            <a:xfrm>
              <a:off x="9143999" y="-2"/>
              <a:ext cx="8046438" cy="5080120"/>
              <a:chOff x="0" y="-1"/>
              <a:chExt cx="8046436" cy="5080119"/>
            </a:xfrm>
          </p:grpSpPr>
          <p:sp>
            <p:nvSpPr>
              <p:cNvPr id="1045" name="Rectangle"/>
              <p:cNvSpPr/>
              <p:nvPr/>
            </p:nvSpPr>
            <p:spPr>
              <a:xfrm>
                <a:off x="-1" y="-1"/>
                <a:ext cx="8046438" cy="508012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1046" name="Worker Node"/>
              <p:cNvSpPr txBox="1"/>
              <p:nvPr/>
            </p:nvSpPr>
            <p:spPr>
              <a:xfrm>
                <a:off x="-1" y="-2"/>
                <a:ext cx="8046438"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Worker Node</a:t>
                </a:r>
              </a:p>
            </p:txBody>
          </p:sp>
        </p:grpSp>
        <p:grpSp>
          <p:nvGrpSpPr>
            <p:cNvPr id="1050" name="Rectangle 9"/>
            <p:cNvGrpSpPr/>
            <p:nvPr/>
          </p:nvGrpSpPr>
          <p:grpSpPr>
            <a:xfrm>
              <a:off x="18288000" y="-2"/>
              <a:ext cx="4470401" cy="5080120"/>
              <a:chOff x="0" y="-1"/>
              <a:chExt cx="4470400" cy="5080118"/>
            </a:xfrm>
          </p:grpSpPr>
          <p:sp>
            <p:nvSpPr>
              <p:cNvPr id="1048" name="Rectangle"/>
              <p:cNvSpPr/>
              <p:nvPr/>
            </p:nvSpPr>
            <p:spPr>
              <a:xfrm>
                <a:off x="0" y="-2"/>
                <a:ext cx="4470400" cy="5080120"/>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1049" name="Compute or Bare Metal Node"/>
              <p:cNvSpPr txBox="1"/>
              <p:nvPr/>
            </p:nvSpPr>
            <p:spPr>
              <a:xfrm>
                <a:off x="0" y="-1"/>
                <a:ext cx="4470400" cy="9923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Compute or Bare Metal Node</a:t>
                </a:r>
              </a:p>
            </p:txBody>
          </p:sp>
        </p:grpSp>
        <p:grpSp>
          <p:nvGrpSpPr>
            <p:cNvPr id="1053" name="Rectangle 11"/>
            <p:cNvGrpSpPr/>
            <p:nvPr/>
          </p:nvGrpSpPr>
          <p:grpSpPr>
            <a:xfrm>
              <a:off x="10566399" y="4775315"/>
              <a:ext cx="1422401" cy="609599"/>
              <a:chOff x="0" y="-1"/>
              <a:chExt cx="1422400" cy="609598"/>
            </a:xfrm>
          </p:grpSpPr>
          <p:sp>
            <p:nvSpPr>
              <p:cNvPr id="1051" name="Rectangle"/>
              <p:cNvSpPr/>
              <p:nvPr/>
            </p:nvSpPr>
            <p:spPr>
              <a:xfrm>
                <a:off x="0" y="-2"/>
                <a:ext cx="1422400" cy="609600"/>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52" name="NIC1"/>
              <p:cNvSpPr txBox="1"/>
              <p:nvPr/>
            </p:nvSpPr>
            <p:spPr>
              <a:xfrm>
                <a:off x="0" y="85966"/>
                <a:ext cx="1422400"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NIC1</a:t>
                </a:r>
              </a:p>
            </p:txBody>
          </p:sp>
        </p:grpSp>
        <p:grpSp>
          <p:nvGrpSpPr>
            <p:cNvPr id="1056" name="Rectangle 14"/>
            <p:cNvGrpSpPr/>
            <p:nvPr/>
          </p:nvGrpSpPr>
          <p:grpSpPr>
            <a:xfrm>
              <a:off x="19812000" y="4775318"/>
              <a:ext cx="1422401" cy="609599"/>
              <a:chOff x="0" y="-1"/>
              <a:chExt cx="1422400" cy="609598"/>
            </a:xfrm>
          </p:grpSpPr>
          <p:sp>
            <p:nvSpPr>
              <p:cNvPr id="1054" name="Rectangle"/>
              <p:cNvSpPr/>
              <p:nvPr/>
            </p:nvSpPr>
            <p:spPr>
              <a:xfrm>
                <a:off x="0" y="-2"/>
                <a:ext cx="1422400" cy="609600"/>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55" name="NIC1"/>
              <p:cNvSpPr txBox="1"/>
              <p:nvPr/>
            </p:nvSpPr>
            <p:spPr>
              <a:xfrm>
                <a:off x="0" y="85966"/>
                <a:ext cx="1422400"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NIC1</a:t>
                </a:r>
              </a:p>
            </p:txBody>
          </p:sp>
        </p:grpSp>
        <p:grpSp>
          <p:nvGrpSpPr>
            <p:cNvPr id="1059" name="Rectangle 15"/>
            <p:cNvGrpSpPr/>
            <p:nvPr/>
          </p:nvGrpSpPr>
          <p:grpSpPr>
            <a:xfrm>
              <a:off x="1310780" y="4792251"/>
              <a:ext cx="1422402" cy="609599"/>
              <a:chOff x="0" y="-1"/>
              <a:chExt cx="1422400" cy="609598"/>
            </a:xfrm>
          </p:grpSpPr>
          <p:sp>
            <p:nvSpPr>
              <p:cNvPr id="1057" name="Rectangle"/>
              <p:cNvSpPr/>
              <p:nvPr/>
            </p:nvSpPr>
            <p:spPr>
              <a:xfrm>
                <a:off x="0" y="-2"/>
                <a:ext cx="1422401" cy="609600"/>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58" name="NIC1"/>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NIC1</a:t>
                </a:r>
              </a:p>
            </p:txBody>
          </p:sp>
        </p:grpSp>
        <p:grpSp>
          <p:nvGrpSpPr>
            <p:cNvPr id="1062" name="Rectangle 16"/>
            <p:cNvGrpSpPr/>
            <p:nvPr/>
          </p:nvGrpSpPr>
          <p:grpSpPr>
            <a:xfrm>
              <a:off x="4370219" y="4775326"/>
              <a:ext cx="1422402" cy="609599"/>
              <a:chOff x="0" y="-1"/>
              <a:chExt cx="1422400" cy="609598"/>
            </a:xfrm>
          </p:grpSpPr>
          <p:sp>
            <p:nvSpPr>
              <p:cNvPr id="1060" name="Rectangle"/>
              <p:cNvSpPr/>
              <p:nvPr/>
            </p:nvSpPr>
            <p:spPr>
              <a:xfrm>
                <a:off x="0" y="-2"/>
                <a:ext cx="1422401" cy="609600"/>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61" name="VF1"/>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VF1</a:t>
                </a:r>
              </a:p>
            </p:txBody>
          </p:sp>
        </p:grpSp>
        <p:grpSp>
          <p:nvGrpSpPr>
            <p:cNvPr id="1065" name="Rounded Rectangle 17"/>
            <p:cNvGrpSpPr/>
            <p:nvPr/>
          </p:nvGrpSpPr>
          <p:grpSpPr>
            <a:xfrm>
              <a:off x="406399" y="660378"/>
              <a:ext cx="3454401" cy="2506872"/>
              <a:chOff x="0" y="0"/>
              <a:chExt cx="3454400" cy="2506871"/>
            </a:xfrm>
          </p:grpSpPr>
          <p:sp>
            <p:nvSpPr>
              <p:cNvPr id="1063" name="Rounded Rectangle"/>
              <p:cNvSpPr/>
              <p:nvPr/>
            </p:nvSpPr>
            <p:spPr>
              <a:xfrm>
                <a:off x="0" y="0"/>
                <a:ext cx="3454400" cy="2506872"/>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pPr>
              </a:p>
            </p:txBody>
          </p:sp>
          <p:sp>
            <p:nvSpPr>
              <p:cNvPr id="1064" name="Pod1"/>
              <p:cNvSpPr txBox="1"/>
              <p:nvPr/>
            </p:nvSpPr>
            <p:spPr>
              <a:xfrm>
                <a:off x="122374" y="122374"/>
                <a:ext cx="3209652"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spcBef>
                    <a:spcPts val="0"/>
                  </a:spcBef>
                  <a:defRPr cap="none" sz="3200"/>
                </a:lvl1pPr>
              </a:lstStyle>
              <a:p>
                <a:pPr/>
                <a:r>
                  <a:t>Pod1</a:t>
                </a:r>
              </a:p>
            </p:txBody>
          </p:sp>
        </p:grpSp>
        <p:grpSp>
          <p:nvGrpSpPr>
            <p:cNvPr id="1068" name="Rounded Rectangle 18"/>
            <p:cNvGrpSpPr/>
            <p:nvPr/>
          </p:nvGrpSpPr>
          <p:grpSpPr>
            <a:xfrm>
              <a:off x="4165599" y="660378"/>
              <a:ext cx="3556001" cy="2506872"/>
              <a:chOff x="0" y="0"/>
              <a:chExt cx="3556000" cy="2506871"/>
            </a:xfrm>
          </p:grpSpPr>
          <p:sp>
            <p:nvSpPr>
              <p:cNvPr id="1066" name="Rounded Rectangle"/>
              <p:cNvSpPr/>
              <p:nvPr/>
            </p:nvSpPr>
            <p:spPr>
              <a:xfrm>
                <a:off x="0" y="0"/>
                <a:ext cx="3556000" cy="2506872"/>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pPr>
              </a:p>
            </p:txBody>
          </p:sp>
          <p:sp>
            <p:nvSpPr>
              <p:cNvPr id="1067" name="Pod2"/>
              <p:cNvSpPr txBox="1"/>
              <p:nvPr/>
            </p:nvSpPr>
            <p:spPr>
              <a:xfrm>
                <a:off x="122373" y="122374"/>
                <a:ext cx="3311253"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spcBef>
                    <a:spcPts val="0"/>
                  </a:spcBef>
                  <a:defRPr cap="none" sz="3200"/>
                </a:lvl1pPr>
              </a:lstStyle>
              <a:p>
                <a:pPr/>
                <a:r>
                  <a:t>Pod2</a:t>
                </a:r>
              </a:p>
            </p:txBody>
          </p:sp>
        </p:grpSp>
        <p:grpSp>
          <p:nvGrpSpPr>
            <p:cNvPr id="1071" name="Rounded Rectangle 19"/>
            <p:cNvGrpSpPr/>
            <p:nvPr/>
          </p:nvGrpSpPr>
          <p:grpSpPr>
            <a:xfrm>
              <a:off x="9550399" y="660378"/>
              <a:ext cx="3454401" cy="2654336"/>
              <a:chOff x="0" y="0"/>
              <a:chExt cx="3454400" cy="2654335"/>
            </a:xfrm>
          </p:grpSpPr>
          <p:sp>
            <p:nvSpPr>
              <p:cNvPr id="1069" name="Rounded Rectangle"/>
              <p:cNvSpPr/>
              <p:nvPr/>
            </p:nvSpPr>
            <p:spPr>
              <a:xfrm>
                <a:off x="0" y="0"/>
                <a:ext cx="3454400" cy="2654336"/>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pPr>
              </a:p>
            </p:txBody>
          </p:sp>
          <p:sp>
            <p:nvSpPr>
              <p:cNvPr id="1070" name="Pod3"/>
              <p:cNvSpPr txBox="1"/>
              <p:nvPr/>
            </p:nvSpPr>
            <p:spPr>
              <a:xfrm>
                <a:off x="129573" y="129573"/>
                <a:ext cx="3195255"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spcBef>
                    <a:spcPts val="0"/>
                  </a:spcBef>
                  <a:defRPr cap="none" sz="3200"/>
                </a:lvl1pPr>
              </a:lstStyle>
              <a:p>
                <a:pPr/>
                <a:r>
                  <a:t>Pod3</a:t>
                </a:r>
              </a:p>
            </p:txBody>
          </p:sp>
        </p:grpSp>
        <p:grpSp>
          <p:nvGrpSpPr>
            <p:cNvPr id="1074" name="Rounded Rectangle 20"/>
            <p:cNvGrpSpPr/>
            <p:nvPr/>
          </p:nvGrpSpPr>
          <p:grpSpPr>
            <a:xfrm>
              <a:off x="13411200" y="660378"/>
              <a:ext cx="3454401" cy="2654336"/>
              <a:chOff x="0" y="0"/>
              <a:chExt cx="3454400" cy="2654335"/>
            </a:xfrm>
          </p:grpSpPr>
          <p:sp>
            <p:nvSpPr>
              <p:cNvPr id="1072" name="Rounded Rectangle"/>
              <p:cNvSpPr/>
              <p:nvPr/>
            </p:nvSpPr>
            <p:spPr>
              <a:xfrm>
                <a:off x="0" y="0"/>
                <a:ext cx="3454400" cy="2654336"/>
              </a:xfrm>
              <a:prstGeom prst="roundRect">
                <a:avLst>
                  <a:gd name="adj" fmla="val 16667"/>
                </a:avLst>
              </a:prstGeom>
              <a:solidFill>
                <a:srgbClr val="000000"/>
              </a:solidFill>
              <a:ln w="12700" cap="flat">
                <a:noFill/>
                <a:miter lim="400000"/>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2438430">
                  <a:spcBef>
                    <a:spcPts val="0"/>
                  </a:spcBef>
                  <a:defRPr cap="none" sz="3200"/>
                </a:pPr>
              </a:p>
            </p:txBody>
          </p:sp>
          <p:sp>
            <p:nvSpPr>
              <p:cNvPr id="1073" name="Pod4"/>
              <p:cNvSpPr txBox="1"/>
              <p:nvPr/>
            </p:nvSpPr>
            <p:spPr>
              <a:xfrm>
                <a:off x="129573" y="129573"/>
                <a:ext cx="3195255" cy="497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2438430">
                  <a:spcBef>
                    <a:spcPts val="0"/>
                  </a:spcBef>
                  <a:defRPr cap="none" sz="3200"/>
                </a:lvl1pPr>
              </a:lstStyle>
              <a:p>
                <a:pPr/>
                <a:r>
                  <a:t>Pod4</a:t>
                </a:r>
              </a:p>
            </p:txBody>
          </p:sp>
        </p:grpSp>
        <p:grpSp>
          <p:nvGrpSpPr>
            <p:cNvPr id="1077" name="Oval 21"/>
            <p:cNvGrpSpPr/>
            <p:nvPr/>
          </p:nvGrpSpPr>
          <p:grpSpPr>
            <a:xfrm>
              <a:off x="812799" y="1606751"/>
              <a:ext cx="2438401" cy="1046771"/>
              <a:chOff x="0" y="0"/>
              <a:chExt cx="2438400" cy="1046770"/>
            </a:xfrm>
          </p:grpSpPr>
          <p:sp>
            <p:nvSpPr>
              <p:cNvPr id="1075" name="Oval"/>
              <p:cNvSpPr/>
              <p:nvPr/>
            </p:nvSpPr>
            <p:spPr>
              <a:xfrm>
                <a:off x="0" y="-1"/>
                <a:ext cx="2438400" cy="1046771"/>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2438430">
                  <a:spcBef>
                    <a:spcPts val="1600"/>
                  </a:spcBef>
                  <a:defRPr b="0" cap="none" sz="2100"/>
                </a:pPr>
              </a:p>
            </p:txBody>
          </p:sp>
          <p:sp>
            <p:nvSpPr>
              <p:cNvPr id="1076" name="APP"/>
              <p:cNvSpPr txBox="1"/>
              <p:nvPr/>
            </p:nvSpPr>
            <p:spPr>
              <a:xfrm>
                <a:off x="357093" y="341994"/>
                <a:ext cx="1724213" cy="3627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cap="none" sz="2100"/>
                </a:lvl1pPr>
              </a:lstStyle>
              <a:p>
                <a:pPr/>
                <a:r>
                  <a:t>APP</a:t>
                </a:r>
              </a:p>
            </p:txBody>
          </p:sp>
        </p:grpSp>
        <p:grpSp>
          <p:nvGrpSpPr>
            <p:cNvPr id="1080" name="Oval 22"/>
            <p:cNvGrpSpPr/>
            <p:nvPr/>
          </p:nvGrpSpPr>
          <p:grpSpPr>
            <a:xfrm>
              <a:off x="4724399" y="1606754"/>
              <a:ext cx="2438401" cy="1046771"/>
              <a:chOff x="0" y="0"/>
              <a:chExt cx="2438400" cy="1046770"/>
            </a:xfrm>
          </p:grpSpPr>
          <p:sp>
            <p:nvSpPr>
              <p:cNvPr id="1078" name="Oval"/>
              <p:cNvSpPr/>
              <p:nvPr/>
            </p:nvSpPr>
            <p:spPr>
              <a:xfrm>
                <a:off x="0" y="-1"/>
                <a:ext cx="2438400" cy="1046771"/>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pPr>
              </a:p>
            </p:txBody>
          </p:sp>
          <p:sp>
            <p:nvSpPr>
              <p:cNvPr id="1079" name="APP"/>
              <p:cNvSpPr txBox="1"/>
              <p:nvPr/>
            </p:nvSpPr>
            <p:spPr>
              <a:xfrm>
                <a:off x="357093" y="341994"/>
                <a:ext cx="1724213" cy="3627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1219215">
                  <a:spcBef>
                    <a:spcPts val="1600"/>
                  </a:spcBef>
                  <a:defRPr cap="none" sz="2100"/>
                </a:lvl1pPr>
              </a:lstStyle>
              <a:p>
                <a:pPr/>
                <a:r>
                  <a:t>APP</a:t>
                </a:r>
              </a:p>
            </p:txBody>
          </p:sp>
        </p:grpSp>
        <p:sp>
          <p:nvSpPr>
            <p:cNvPr id="1081" name="Elbow Connector 2"/>
            <p:cNvSpPr/>
            <p:nvPr/>
          </p:nvSpPr>
          <p:spPr>
            <a:xfrm>
              <a:off x="5081269" y="5361940"/>
              <a:ext cx="10888981" cy="9067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5"/>
                  </a:moveTo>
                  <a:lnTo>
                    <a:pt x="0" y="21600"/>
                  </a:lnTo>
                  <a:lnTo>
                    <a:pt x="21600" y="21600"/>
                  </a:lnTo>
                  <a:lnTo>
                    <a:pt x="21600" y="0"/>
                  </a:lnTo>
                </a:path>
              </a:pathLst>
            </a:custGeom>
            <a:noFill/>
            <a:ln w="50800" cap="flat">
              <a:solidFill>
                <a:srgbClr val="EC3B65"/>
              </a:solidFill>
              <a:prstDash val="solid"/>
              <a:roun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1082" name="Elbow Connector 24"/>
            <p:cNvSpPr/>
            <p:nvPr/>
          </p:nvSpPr>
          <p:spPr>
            <a:xfrm>
              <a:off x="2021839" y="5384800"/>
              <a:ext cx="9255761" cy="3606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9"/>
                  </a:moveTo>
                  <a:lnTo>
                    <a:pt x="0" y="21600"/>
                  </a:lnTo>
                  <a:lnTo>
                    <a:pt x="21600" y="21600"/>
                  </a:lnTo>
                  <a:lnTo>
                    <a:pt x="21600" y="0"/>
                  </a:lnTo>
                </a:path>
              </a:pathLst>
            </a:custGeom>
            <a:noFill/>
            <a:ln w="50800" cap="flat">
              <a:solidFill>
                <a:srgbClr val="685BE6"/>
              </a:solidFill>
              <a:prstDash val="solid"/>
              <a:round/>
            </a:ln>
            <a:effectLst/>
          </p:spPr>
          <p:txBody>
            <a:bodyPr wrap="square" lIns="91436" tIns="91436" rIns="91436" bIns="91436" numCol="1" anchor="t">
              <a:noAutofit/>
            </a:bodyPr>
            <a:lstStyle/>
            <a:p>
              <a:pPr>
                <a:defRPr>
                  <a:latin typeface="Roboto"/>
                  <a:ea typeface="Roboto"/>
                  <a:cs typeface="Roboto"/>
                  <a:sym typeface="Roboto"/>
                </a:defRPr>
              </a:pPr>
            </a:p>
          </p:txBody>
        </p:sp>
        <p:grpSp>
          <p:nvGrpSpPr>
            <p:cNvPr id="1085" name="Rectangle 29"/>
            <p:cNvGrpSpPr/>
            <p:nvPr/>
          </p:nvGrpSpPr>
          <p:grpSpPr>
            <a:xfrm>
              <a:off x="6026586" y="4775319"/>
              <a:ext cx="1422402" cy="609599"/>
              <a:chOff x="0" y="-1"/>
              <a:chExt cx="1422400" cy="609598"/>
            </a:xfrm>
          </p:grpSpPr>
          <p:sp>
            <p:nvSpPr>
              <p:cNvPr id="1083" name="Rectangle"/>
              <p:cNvSpPr/>
              <p:nvPr/>
            </p:nvSpPr>
            <p:spPr>
              <a:xfrm>
                <a:off x="0" y="-2"/>
                <a:ext cx="1422401" cy="609600"/>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84" name="VF2"/>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VF2</a:t>
                </a:r>
              </a:p>
            </p:txBody>
          </p:sp>
        </p:grpSp>
        <p:grpSp>
          <p:nvGrpSpPr>
            <p:cNvPr id="1088" name="Oval 30"/>
            <p:cNvGrpSpPr/>
            <p:nvPr/>
          </p:nvGrpSpPr>
          <p:grpSpPr>
            <a:xfrm>
              <a:off x="18698691" y="1508672"/>
              <a:ext cx="3454403" cy="2062769"/>
              <a:chOff x="0" y="0"/>
              <a:chExt cx="3454401" cy="2062768"/>
            </a:xfrm>
          </p:grpSpPr>
          <p:sp>
            <p:nvSpPr>
              <p:cNvPr id="1086" name="Oval"/>
              <p:cNvSpPr/>
              <p:nvPr/>
            </p:nvSpPr>
            <p:spPr>
              <a:xfrm>
                <a:off x="0" y="-1"/>
                <a:ext cx="3454402" cy="2062770"/>
              </a:xfrm>
              <a:prstGeom prst="ellipse">
                <a:avLst/>
              </a:prstGeom>
              <a:solidFill>
                <a:srgbClr val="685BC7">
                  <a:alpha val="74392"/>
                </a:srgbClr>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87" name="Native or Virtualized…"/>
              <p:cNvSpPr txBox="1"/>
              <p:nvPr/>
            </p:nvSpPr>
            <p:spPr>
              <a:xfrm>
                <a:off x="505885" y="326474"/>
                <a:ext cx="2442631" cy="14098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defTabSz="2438430">
                  <a:spcBef>
                    <a:spcPts val="1600"/>
                  </a:spcBef>
                  <a:defRPr cap="none" sz="2600"/>
                </a:pPr>
                <a:r>
                  <a:t>Native or Virtualized</a:t>
                </a:r>
                <a:endParaRPr>
                  <a:latin typeface="Roboto"/>
                  <a:ea typeface="Roboto"/>
                  <a:cs typeface="Roboto"/>
                  <a:sym typeface="Roboto"/>
                </a:endParaRPr>
              </a:p>
              <a:p>
                <a:pPr algn="ctr" defTabSz="2438430">
                  <a:spcBef>
                    <a:spcPts val="1600"/>
                  </a:spcBef>
                  <a:defRPr cap="none" sz="2600"/>
                </a:pPr>
                <a:r>
                  <a:t>APP</a:t>
                </a:r>
              </a:p>
            </p:txBody>
          </p:sp>
        </p:grpSp>
        <p:grpSp>
          <p:nvGrpSpPr>
            <p:cNvPr id="1091" name="Oval 32"/>
            <p:cNvGrpSpPr/>
            <p:nvPr/>
          </p:nvGrpSpPr>
          <p:grpSpPr>
            <a:xfrm>
              <a:off x="10058395" y="1621865"/>
              <a:ext cx="2438404" cy="1046771"/>
              <a:chOff x="0" y="0"/>
              <a:chExt cx="2438402" cy="1046770"/>
            </a:xfrm>
          </p:grpSpPr>
          <p:sp>
            <p:nvSpPr>
              <p:cNvPr id="1089" name="Oval"/>
              <p:cNvSpPr/>
              <p:nvPr/>
            </p:nvSpPr>
            <p:spPr>
              <a:xfrm>
                <a:off x="-1" y="-1"/>
                <a:ext cx="2438404" cy="1046771"/>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pPr>
              </a:p>
            </p:txBody>
          </p:sp>
          <p:sp>
            <p:nvSpPr>
              <p:cNvPr id="1090" name="APP"/>
              <p:cNvSpPr txBox="1"/>
              <p:nvPr/>
            </p:nvSpPr>
            <p:spPr>
              <a:xfrm>
                <a:off x="357094" y="341994"/>
                <a:ext cx="1724213" cy="3627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1219215">
                  <a:spcBef>
                    <a:spcPts val="1600"/>
                  </a:spcBef>
                  <a:defRPr cap="none" sz="2100"/>
                </a:lvl1pPr>
              </a:lstStyle>
              <a:p>
                <a:pPr/>
                <a:r>
                  <a:t>APP</a:t>
                </a:r>
              </a:p>
            </p:txBody>
          </p:sp>
        </p:grpSp>
        <p:grpSp>
          <p:nvGrpSpPr>
            <p:cNvPr id="1094" name="Oval 33"/>
            <p:cNvGrpSpPr/>
            <p:nvPr/>
          </p:nvGrpSpPr>
          <p:grpSpPr>
            <a:xfrm>
              <a:off x="13919200" y="1621951"/>
              <a:ext cx="2438401" cy="1046771"/>
              <a:chOff x="0" y="0"/>
              <a:chExt cx="2438400" cy="1046770"/>
            </a:xfrm>
          </p:grpSpPr>
          <p:sp>
            <p:nvSpPr>
              <p:cNvPr id="1092" name="Oval"/>
              <p:cNvSpPr/>
              <p:nvPr/>
            </p:nvSpPr>
            <p:spPr>
              <a:xfrm>
                <a:off x="0" y="-1"/>
                <a:ext cx="2438400" cy="1046771"/>
              </a:xfrm>
              <a:prstGeom prst="ellipse">
                <a:avLst/>
              </a:prstGeom>
              <a:solidFill>
                <a:srgbClr val="A49DF0"/>
              </a:solidFill>
              <a:ln w="12700" cap="flat">
                <a:noFill/>
                <a:miter lim="400000"/>
              </a:ln>
              <a:effectLst/>
            </p:spPr>
            <p:txBody>
              <a:bodyPr wrap="square" lIns="91436" tIns="91436" rIns="91436" bIns="91436" numCol="1" anchor="ctr">
                <a:noAutofit/>
              </a:bodyPr>
              <a:lstStyle/>
              <a:p>
                <a:pPr algn="ctr" defTabSz="1219215">
                  <a:spcBef>
                    <a:spcPts val="1600"/>
                  </a:spcBef>
                  <a:defRPr b="0" cap="none" sz="2100"/>
                </a:pPr>
              </a:p>
            </p:txBody>
          </p:sp>
          <p:sp>
            <p:nvSpPr>
              <p:cNvPr id="1093" name="APP"/>
              <p:cNvSpPr txBox="1"/>
              <p:nvPr/>
            </p:nvSpPr>
            <p:spPr>
              <a:xfrm>
                <a:off x="357093" y="341994"/>
                <a:ext cx="1724213" cy="3627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1219215">
                  <a:spcBef>
                    <a:spcPts val="1600"/>
                  </a:spcBef>
                  <a:defRPr cap="none" sz="2100"/>
                </a:lvl1pPr>
              </a:lstStyle>
              <a:p>
                <a:pPr/>
                <a:r>
                  <a:t>APP</a:t>
                </a:r>
              </a:p>
            </p:txBody>
          </p:sp>
        </p:grpSp>
        <p:grpSp>
          <p:nvGrpSpPr>
            <p:cNvPr id="1097" name="Rectangle 45"/>
            <p:cNvGrpSpPr/>
            <p:nvPr/>
          </p:nvGrpSpPr>
          <p:grpSpPr>
            <a:xfrm>
              <a:off x="1310787" y="2964045"/>
              <a:ext cx="1422402" cy="609599"/>
              <a:chOff x="0" y="-1"/>
              <a:chExt cx="1422400" cy="609598"/>
            </a:xfrm>
          </p:grpSpPr>
          <p:sp>
            <p:nvSpPr>
              <p:cNvPr id="1095" name="Rectangle"/>
              <p:cNvSpPr/>
              <p:nvPr/>
            </p:nvSpPr>
            <p:spPr>
              <a:xfrm>
                <a:off x="0" y="-2"/>
                <a:ext cx="1422401" cy="609600"/>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96" name="ETH0"/>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ETH0</a:t>
                </a:r>
              </a:p>
            </p:txBody>
          </p:sp>
        </p:grpSp>
        <p:grpSp>
          <p:nvGrpSpPr>
            <p:cNvPr id="1100" name="Rectangle 56"/>
            <p:cNvGrpSpPr/>
            <p:nvPr/>
          </p:nvGrpSpPr>
          <p:grpSpPr>
            <a:xfrm>
              <a:off x="4370222" y="2964045"/>
              <a:ext cx="1422402" cy="609599"/>
              <a:chOff x="0" y="-1"/>
              <a:chExt cx="1422400" cy="609598"/>
            </a:xfrm>
          </p:grpSpPr>
          <p:sp>
            <p:nvSpPr>
              <p:cNvPr id="1098" name="Rectangle"/>
              <p:cNvSpPr/>
              <p:nvPr/>
            </p:nvSpPr>
            <p:spPr>
              <a:xfrm>
                <a:off x="0" y="-2"/>
                <a:ext cx="1422401" cy="609600"/>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099" name="ETH0"/>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ETH0</a:t>
                </a:r>
              </a:p>
            </p:txBody>
          </p:sp>
        </p:grpSp>
        <p:grpSp>
          <p:nvGrpSpPr>
            <p:cNvPr id="1103" name="Rectangle 60"/>
            <p:cNvGrpSpPr/>
            <p:nvPr/>
          </p:nvGrpSpPr>
          <p:grpSpPr>
            <a:xfrm>
              <a:off x="6026587" y="2964045"/>
              <a:ext cx="1422402" cy="609599"/>
              <a:chOff x="0" y="-1"/>
              <a:chExt cx="1422400" cy="609598"/>
            </a:xfrm>
          </p:grpSpPr>
          <p:sp>
            <p:nvSpPr>
              <p:cNvPr id="1101" name="Rectangle"/>
              <p:cNvSpPr/>
              <p:nvPr/>
            </p:nvSpPr>
            <p:spPr>
              <a:xfrm>
                <a:off x="0" y="-2"/>
                <a:ext cx="1422401" cy="609600"/>
              </a:xfrm>
              <a:prstGeom prst="rect">
                <a:avLst/>
              </a:prstGeom>
              <a:solidFill>
                <a:srgbClr val="33666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102" name="ETH1"/>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ETH1</a:t>
                </a:r>
              </a:p>
            </p:txBody>
          </p:sp>
        </p:grpSp>
        <p:sp>
          <p:nvSpPr>
            <p:cNvPr id="1104" name="Elbow Connector 68"/>
            <p:cNvSpPr/>
            <p:nvPr/>
          </p:nvSpPr>
          <p:spPr>
            <a:xfrm flipH="1">
              <a:off x="6737786" y="3573646"/>
              <a:ext cx="3" cy="1201676"/>
            </a:xfrm>
            <a:prstGeom prst="line">
              <a:avLst/>
            </a:prstGeom>
            <a:noFill/>
            <a:ln w="50800" cap="flat">
              <a:solidFill>
                <a:schemeClr val="accent6"/>
              </a:solidFill>
              <a:prstDash val="solid"/>
              <a:round/>
            </a:ln>
            <a:effectLst/>
          </p:spPr>
          <p:txBody>
            <a:bodyPr wrap="square" lIns="45718" tIns="45718" rIns="45718" bIns="45718" numCol="1" anchor="t">
              <a:noAutofit/>
            </a:bodyPr>
            <a:lstStyle/>
            <a:p>
              <a:pPr/>
            </a:p>
          </p:txBody>
        </p:sp>
        <p:grpSp>
          <p:nvGrpSpPr>
            <p:cNvPr id="1107" name="Rectangle 72"/>
            <p:cNvGrpSpPr/>
            <p:nvPr/>
          </p:nvGrpSpPr>
          <p:grpSpPr>
            <a:xfrm>
              <a:off x="13668063" y="2964045"/>
              <a:ext cx="1422401" cy="609599"/>
              <a:chOff x="0" y="-1"/>
              <a:chExt cx="1422400" cy="609598"/>
            </a:xfrm>
          </p:grpSpPr>
          <p:sp>
            <p:nvSpPr>
              <p:cNvPr id="1105" name="Rectangle"/>
              <p:cNvSpPr/>
              <p:nvPr/>
            </p:nvSpPr>
            <p:spPr>
              <a:xfrm>
                <a:off x="0" y="-2"/>
                <a:ext cx="1422401" cy="609600"/>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106" name="ETH0"/>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ETH0</a:t>
                </a:r>
              </a:p>
            </p:txBody>
          </p:sp>
        </p:grpSp>
        <p:grpSp>
          <p:nvGrpSpPr>
            <p:cNvPr id="1110" name="Rectangle 73"/>
            <p:cNvGrpSpPr/>
            <p:nvPr/>
          </p:nvGrpSpPr>
          <p:grpSpPr>
            <a:xfrm>
              <a:off x="15257172" y="2964042"/>
              <a:ext cx="1422401" cy="609599"/>
              <a:chOff x="0" y="-1"/>
              <a:chExt cx="1422400" cy="609598"/>
            </a:xfrm>
          </p:grpSpPr>
          <p:sp>
            <p:nvSpPr>
              <p:cNvPr id="1108" name="Rectangle"/>
              <p:cNvSpPr/>
              <p:nvPr/>
            </p:nvSpPr>
            <p:spPr>
              <a:xfrm>
                <a:off x="0" y="-2"/>
                <a:ext cx="1422401" cy="609600"/>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109" name="ETH1"/>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ETH1</a:t>
                </a:r>
              </a:p>
            </p:txBody>
          </p:sp>
        </p:grpSp>
        <p:grpSp>
          <p:nvGrpSpPr>
            <p:cNvPr id="1113" name="Rectangle 74"/>
            <p:cNvGrpSpPr/>
            <p:nvPr/>
          </p:nvGrpSpPr>
          <p:grpSpPr>
            <a:xfrm>
              <a:off x="10566403" y="2964042"/>
              <a:ext cx="1422401" cy="609599"/>
              <a:chOff x="0" y="-1"/>
              <a:chExt cx="1422400" cy="609598"/>
            </a:xfrm>
          </p:grpSpPr>
          <p:sp>
            <p:nvSpPr>
              <p:cNvPr id="1111" name="Rectangle"/>
              <p:cNvSpPr/>
              <p:nvPr/>
            </p:nvSpPr>
            <p:spPr>
              <a:xfrm>
                <a:off x="0" y="-2"/>
                <a:ext cx="1422401" cy="609600"/>
              </a:xfrm>
              <a:prstGeom prst="rect">
                <a:avLst/>
              </a:prstGeom>
              <a:solidFill>
                <a:srgbClr val="685BE6"/>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112" name="ETH0"/>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ETH0</a:t>
                </a:r>
              </a:p>
            </p:txBody>
          </p:sp>
        </p:grpSp>
        <p:grpSp>
          <p:nvGrpSpPr>
            <p:cNvPr id="1116" name="Rectangle 87"/>
            <p:cNvGrpSpPr/>
            <p:nvPr/>
          </p:nvGrpSpPr>
          <p:grpSpPr>
            <a:xfrm>
              <a:off x="665165" y="3945809"/>
              <a:ext cx="2701946" cy="523737"/>
              <a:chOff x="0" y="0"/>
              <a:chExt cx="2701944" cy="523736"/>
            </a:xfrm>
          </p:grpSpPr>
          <p:sp>
            <p:nvSpPr>
              <p:cNvPr id="1114" name="Rectangle"/>
              <p:cNvSpPr/>
              <p:nvPr/>
            </p:nvSpPr>
            <p:spPr>
              <a:xfrm>
                <a:off x="-1" y="-1"/>
                <a:ext cx="2701946" cy="523737"/>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defRPr>
                </a:pPr>
              </a:p>
            </p:txBody>
          </p:sp>
          <p:sp>
            <p:nvSpPr>
              <p:cNvPr id="1115" name="Host Routing"/>
              <p:cNvSpPr txBox="1"/>
              <p:nvPr/>
            </p:nvSpPr>
            <p:spPr>
              <a:xfrm>
                <a:off x="-1" y="43035"/>
                <a:ext cx="2701946"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1219215">
                  <a:lnSpc>
                    <a:spcPct val="100000"/>
                  </a:lnSpc>
                  <a:spcBef>
                    <a:spcPts val="0"/>
                  </a:spcBef>
                  <a:defRPr b="0" cap="none" sz="2600"/>
                </a:lvl1pPr>
              </a:lstStyle>
              <a:p>
                <a:pPr/>
                <a:r>
                  <a:t>Host Routing</a:t>
                </a:r>
              </a:p>
            </p:txBody>
          </p:sp>
        </p:grpSp>
        <p:sp>
          <p:nvSpPr>
            <p:cNvPr id="1117" name="Elbow Connector 88"/>
            <p:cNvSpPr/>
            <p:nvPr/>
          </p:nvSpPr>
          <p:spPr>
            <a:xfrm>
              <a:off x="3366769" y="3267710"/>
              <a:ext cx="1003301" cy="93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468" y="0"/>
                  </a:lnTo>
                  <a:lnTo>
                    <a:pt x="5468" y="21600"/>
                  </a:lnTo>
                  <a:lnTo>
                    <a:pt x="0" y="21600"/>
                  </a:lnTo>
                </a:path>
              </a:pathLst>
            </a:custGeom>
            <a:noFill/>
            <a:ln w="50800" cap="flat">
              <a:solidFill>
                <a:srgbClr val="685BE6"/>
              </a:solidFill>
              <a:prstDash val="solid"/>
              <a:roun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1118" name="Elbow Connector 95"/>
            <p:cNvSpPr/>
            <p:nvPr/>
          </p:nvSpPr>
          <p:spPr>
            <a:xfrm flipH="1" flipV="1">
              <a:off x="2017858" y="4469685"/>
              <a:ext cx="2121" cy="322569"/>
            </a:xfrm>
            <a:prstGeom prst="line">
              <a:avLst/>
            </a:prstGeom>
            <a:noFill/>
            <a:ln w="50800" cap="flat">
              <a:solidFill>
                <a:srgbClr val="685BE6"/>
              </a:solidFill>
              <a:prstDash val="solid"/>
              <a:round/>
            </a:ln>
            <a:effectLst/>
          </p:spPr>
          <p:txBody>
            <a:bodyPr wrap="square" lIns="45718" tIns="45718" rIns="45718" bIns="45718" numCol="1" anchor="t">
              <a:noAutofit/>
            </a:bodyPr>
            <a:lstStyle/>
            <a:p>
              <a:pPr/>
            </a:p>
          </p:txBody>
        </p:sp>
        <p:grpSp>
          <p:nvGrpSpPr>
            <p:cNvPr id="1121" name="Rectangle 98"/>
            <p:cNvGrpSpPr/>
            <p:nvPr/>
          </p:nvGrpSpPr>
          <p:grpSpPr>
            <a:xfrm>
              <a:off x="9931399" y="3912609"/>
              <a:ext cx="2692401" cy="523737"/>
              <a:chOff x="0" y="0"/>
              <a:chExt cx="2692400" cy="523736"/>
            </a:xfrm>
          </p:grpSpPr>
          <p:sp>
            <p:nvSpPr>
              <p:cNvPr id="1119" name="Rectangle"/>
              <p:cNvSpPr/>
              <p:nvPr/>
            </p:nvSpPr>
            <p:spPr>
              <a:xfrm>
                <a:off x="0" y="-1"/>
                <a:ext cx="2692400" cy="523737"/>
              </a:xfrm>
              <a:prstGeom prst="rect">
                <a:avLst/>
              </a:prstGeom>
              <a:gradFill flip="none" rotWithShape="1">
                <a:gsLst>
                  <a:gs pos="0">
                    <a:srgbClr val="474747"/>
                  </a:gs>
                  <a:gs pos="50000">
                    <a:srgbClr val="000000"/>
                  </a:gs>
                  <a:gs pos="100000">
                    <a:srgbClr val="000000"/>
                  </a:gs>
                </a:gsLst>
                <a:lin ang="5400000" scaled="0"/>
              </a:gra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600">
                    <a:solidFill>
                      <a:srgbClr val="342071"/>
                    </a:solidFill>
                  </a:defRPr>
                </a:pPr>
              </a:p>
            </p:txBody>
          </p:sp>
          <p:sp>
            <p:nvSpPr>
              <p:cNvPr id="1120" name="Host Routing"/>
              <p:cNvSpPr txBox="1"/>
              <p:nvPr/>
            </p:nvSpPr>
            <p:spPr>
              <a:xfrm>
                <a:off x="0" y="43035"/>
                <a:ext cx="2692400"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1219215">
                  <a:lnSpc>
                    <a:spcPct val="100000"/>
                  </a:lnSpc>
                  <a:spcBef>
                    <a:spcPts val="0"/>
                  </a:spcBef>
                  <a:defRPr b="0" cap="none" sz="2600"/>
                </a:lvl1pPr>
              </a:lstStyle>
              <a:p>
                <a:pPr/>
                <a:r>
                  <a:t>Host Routing</a:t>
                </a:r>
              </a:p>
            </p:txBody>
          </p:sp>
        </p:grpSp>
        <p:sp>
          <p:nvSpPr>
            <p:cNvPr id="1122" name="Elbow Connector 99"/>
            <p:cNvSpPr/>
            <p:nvPr/>
          </p:nvSpPr>
          <p:spPr>
            <a:xfrm>
              <a:off x="11277600" y="3267710"/>
              <a:ext cx="2390140" cy="142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014" y="0"/>
                  </a:lnTo>
                  <a:lnTo>
                    <a:pt x="14014" y="21600"/>
                  </a:lnTo>
                  <a:lnTo>
                    <a:pt x="0" y="21600"/>
                  </a:lnTo>
                  <a:lnTo>
                    <a:pt x="0" y="17743"/>
                  </a:lnTo>
                </a:path>
              </a:pathLst>
            </a:custGeom>
            <a:noFill/>
            <a:ln w="50800" cap="flat">
              <a:solidFill>
                <a:srgbClr val="685BE6"/>
              </a:solidFill>
              <a:prstDash val="solid"/>
              <a:roun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1123" name="Elbow Connector 100"/>
            <p:cNvSpPr/>
            <p:nvPr/>
          </p:nvSpPr>
          <p:spPr>
            <a:xfrm>
              <a:off x="11277599" y="3267709"/>
              <a:ext cx="965201" cy="643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16" y="0"/>
                  </a:moveTo>
                  <a:lnTo>
                    <a:pt x="21600" y="0"/>
                  </a:lnTo>
                  <a:lnTo>
                    <a:pt x="21600" y="13079"/>
                  </a:lnTo>
                  <a:lnTo>
                    <a:pt x="0" y="13079"/>
                  </a:lnTo>
                  <a:lnTo>
                    <a:pt x="0" y="21600"/>
                  </a:lnTo>
                </a:path>
              </a:pathLst>
            </a:custGeom>
            <a:noFill/>
            <a:ln w="50800" cap="flat">
              <a:solidFill>
                <a:srgbClr val="685BE6"/>
              </a:solidFill>
              <a:prstDash val="solid"/>
              <a:round/>
            </a:ln>
            <a:effectLst/>
          </p:spPr>
          <p:txBody>
            <a:bodyPr wrap="square" lIns="91436" tIns="91436" rIns="91436" bIns="91436" numCol="1" anchor="t">
              <a:noAutofit/>
            </a:bodyPr>
            <a:lstStyle/>
            <a:p>
              <a:pPr>
                <a:defRPr>
                  <a:latin typeface="Roboto"/>
                  <a:ea typeface="Roboto"/>
                  <a:cs typeface="Roboto"/>
                  <a:sym typeface="Roboto"/>
                </a:defRPr>
              </a:pPr>
            </a:p>
          </p:txBody>
        </p:sp>
        <p:sp>
          <p:nvSpPr>
            <p:cNvPr id="1124" name="Elbow Connector 101"/>
            <p:cNvSpPr/>
            <p:nvPr/>
          </p:nvSpPr>
          <p:spPr>
            <a:xfrm flipV="1">
              <a:off x="11277599" y="4436485"/>
              <a:ext cx="1" cy="338833"/>
            </a:xfrm>
            <a:prstGeom prst="line">
              <a:avLst/>
            </a:prstGeom>
            <a:noFill/>
            <a:ln w="38100" cap="flat">
              <a:solidFill>
                <a:srgbClr val="685BE6"/>
              </a:solidFill>
              <a:prstDash val="solid"/>
              <a:round/>
            </a:ln>
            <a:effectLst/>
          </p:spPr>
          <p:txBody>
            <a:bodyPr wrap="square" lIns="45718" tIns="45718" rIns="45718" bIns="45718" numCol="1" anchor="t">
              <a:noAutofit/>
            </a:bodyPr>
            <a:lstStyle/>
            <a:p>
              <a:pPr/>
            </a:p>
          </p:txBody>
        </p:sp>
        <p:sp>
          <p:nvSpPr>
            <p:cNvPr id="1125" name="Elbow Connector 115"/>
            <p:cNvSpPr/>
            <p:nvPr/>
          </p:nvSpPr>
          <p:spPr>
            <a:xfrm rot="16200000">
              <a:off x="13598283" y="-1475578"/>
              <a:ext cx="64430" cy="13785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9" y="0"/>
                  </a:moveTo>
                  <a:lnTo>
                    <a:pt x="0" y="0"/>
                  </a:lnTo>
                  <a:lnTo>
                    <a:pt x="0" y="21600"/>
                  </a:lnTo>
                  <a:lnTo>
                    <a:pt x="21600" y="21600"/>
                  </a:lnTo>
                </a:path>
              </a:pathLst>
            </a:custGeom>
            <a:noFill/>
            <a:ln w="50800" cap="flat">
              <a:solidFill>
                <a:schemeClr val="accent6"/>
              </a:solidFill>
              <a:prstDash val="solid"/>
              <a:round/>
            </a:ln>
            <a:effectLst/>
          </p:spPr>
          <p:txBody>
            <a:bodyPr wrap="square" lIns="91436" tIns="91436" rIns="91436" bIns="91436" numCol="1" anchor="ctr">
              <a:noAutofit/>
            </a:bodyPr>
            <a:lstStyle/>
            <a:p>
              <a:pPr>
                <a:defRPr>
                  <a:solidFill>
                    <a:srgbClr val="000000"/>
                  </a:solidFill>
                </a:defRPr>
              </a:pPr>
            </a:p>
          </p:txBody>
        </p:sp>
        <p:sp>
          <p:nvSpPr>
            <p:cNvPr id="1126" name="Elbow Connector 68"/>
            <p:cNvSpPr/>
            <p:nvPr/>
          </p:nvSpPr>
          <p:spPr>
            <a:xfrm>
              <a:off x="15968375" y="3573640"/>
              <a:ext cx="2863" cy="1179317"/>
            </a:xfrm>
            <a:prstGeom prst="line">
              <a:avLst/>
            </a:prstGeom>
            <a:noFill/>
            <a:ln w="50800" cap="flat">
              <a:solidFill>
                <a:srgbClr val="B80005"/>
              </a:solidFill>
              <a:prstDash val="solid"/>
              <a:round/>
            </a:ln>
            <a:effectLst/>
          </p:spPr>
          <p:txBody>
            <a:bodyPr wrap="square" lIns="45718" tIns="45718" rIns="45718" bIns="45718" numCol="1" anchor="t">
              <a:noAutofit/>
            </a:bodyPr>
            <a:lstStyle/>
            <a:p>
              <a:pPr/>
            </a:p>
          </p:txBody>
        </p:sp>
        <p:grpSp>
          <p:nvGrpSpPr>
            <p:cNvPr id="1129" name="Rectangle 43"/>
            <p:cNvGrpSpPr/>
            <p:nvPr/>
          </p:nvGrpSpPr>
          <p:grpSpPr>
            <a:xfrm>
              <a:off x="15260034" y="4752952"/>
              <a:ext cx="1422401" cy="609599"/>
              <a:chOff x="0" y="-1"/>
              <a:chExt cx="1422400" cy="609598"/>
            </a:xfrm>
          </p:grpSpPr>
          <p:sp>
            <p:nvSpPr>
              <p:cNvPr id="1127" name="Rectangle"/>
              <p:cNvSpPr/>
              <p:nvPr/>
            </p:nvSpPr>
            <p:spPr>
              <a:xfrm>
                <a:off x="0" y="-2"/>
                <a:ext cx="1422401" cy="609600"/>
              </a:xfrm>
              <a:prstGeom prst="rect">
                <a:avLst/>
              </a:prstGeom>
              <a:solidFill>
                <a:srgbClr val="B80005"/>
              </a:solidFill>
              <a:ln w="12700" cap="flat">
                <a:noFill/>
                <a:miter lim="400000"/>
              </a:ln>
              <a:effectLst/>
            </p:spPr>
            <p:txBody>
              <a:bodyPr wrap="square" lIns="91436" tIns="91436" rIns="91436" bIns="91436" numCol="1" anchor="ctr">
                <a:noAutofit/>
              </a:bodyPr>
              <a:lstStyle/>
              <a:p>
                <a:pPr algn="ctr" defTabSz="2438430">
                  <a:spcBef>
                    <a:spcPts val="1600"/>
                  </a:spcBef>
                  <a:defRPr b="0" cap="none" sz="2600"/>
                </a:pPr>
              </a:p>
            </p:txBody>
          </p:sp>
          <p:sp>
            <p:nvSpPr>
              <p:cNvPr id="1128" name="VF1"/>
              <p:cNvSpPr txBox="1"/>
              <p:nvPr/>
            </p:nvSpPr>
            <p:spPr>
              <a:xfrm>
                <a:off x="0" y="85966"/>
                <a:ext cx="1422401"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2438430">
                  <a:spcBef>
                    <a:spcPts val="1600"/>
                  </a:spcBef>
                  <a:defRPr b="0" cap="none" sz="2600"/>
                </a:lvl1pPr>
              </a:lstStyle>
              <a:p>
                <a:pPr/>
                <a:r>
                  <a:t>VF1</a:t>
                </a:r>
              </a:p>
            </p:txBody>
          </p:sp>
        </p:grpSp>
        <p:sp>
          <p:nvSpPr>
            <p:cNvPr id="1130" name="Line"/>
            <p:cNvSpPr/>
            <p:nvPr/>
          </p:nvSpPr>
          <p:spPr>
            <a:xfrm flipV="1">
              <a:off x="2023532" y="3552916"/>
              <a:ext cx="2" cy="397226"/>
            </a:xfrm>
            <a:prstGeom prst="line">
              <a:avLst/>
            </a:prstGeom>
            <a:noFill/>
            <a:ln w="50800" cap="flat">
              <a:solidFill>
                <a:srgbClr val="685BE6"/>
              </a:solidFill>
              <a:prstDash val="solid"/>
              <a:round/>
            </a:ln>
            <a:effectLst/>
          </p:spPr>
          <p:txBody>
            <a:bodyPr wrap="square" lIns="45718" tIns="45718" rIns="45718" bIns="45718" numCol="1" anchor="t">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3" name="Title 1"/>
          <p:cNvSpPr txBox="1"/>
          <p:nvPr>
            <p:ph type="title"/>
          </p:nvPr>
        </p:nvSpPr>
        <p:spPr>
          <a:xfrm>
            <a:off x="1676400" y="730250"/>
            <a:ext cx="21031200" cy="2651126"/>
          </a:xfrm>
          <a:prstGeom prst="rect">
            <a:avLst/>
          </a:prstGeom>
        </p:spPr>
        <p:txBody>
          <a:bodyPr/>
          <a:lstStyle/>
          <a:p>
            <a:pPr/>
            <a:r>
              <a:t>Additional Capabilities </a:t>
            </a:r>
          </a:p>
        </p:txBody>
      </p:sp>
      <p:sp>
        <p:nvSpPr>
          <p:cNvPr id="1134" name="Content Placeholder 3"/>
          <p:cNvSpPr txBox="1"/>
          <p:nvPr>
            <p:ph type="body" idx="1"/>
          </p:nvPr>
        </p:nvSpPr>
        <p:spPr>
          <a:xfrm>
            <a:off x="1676400" y="3651250"/>
            <a:ext cx="21031200" cy="8702676"/>
          </a:xfrm>
          <a:prstGeom prst="rect">
            <a:avLst/>
          </a:prstGeom>
        </p:spPr>
        <p:txBody>
          <a:bodyPr lIns="45718" tIns="45718" rIns="45718" bIns="45718"/>
          <a:lstStyle/>
          <a:p>
            <a:pPr marL="517590" indent="-517590"/>
            <a:r>
              <a:t>Local replicated docker image registry </a:t>
            </a:r>
          </a:p>
          <a:p>
            <a:pPr marL="517590" indent="-517590"/>
            <a:r>
              <a:t>Integration with OpenStack Keystone </a:t>
            </a:r>
          </a:p>
          <a:p>
            <a:pPr lvl="1" marL="914406" indent="-457206">
              <a:spcBef>
                <a:spcPts val="1000"/>
              </a:spcBef>
              <a:buClr>
                <a:srgbClr val="7354CF"/>
              </a:buClr>
              <a:defRPr sz="4800">
                <a:latin typeface="Roboto Light"/>
                <a:ea typeface="Roboto Light"/>
                <a:cs typeface="Roboto Light"/>
                <a:sym typeface="Roboto Light"/>
              </a:defRPr>
            </a:pPr>
            <a:r>
              <a:t>Local docker image registry authentication </a:t>
            </a:r>
          </a:p>
          <a:p>
            <a:pPr lvl="1" marL="914406" indent="-457206">
              <a:spcBef>
                <a:spcPts val="1000"/>
              </a:spcBef>
              <a:buClr>
                <a:srgbClr val="7354CF"/>
              </a:buClr>
              <a:defRPr sz="4800">
                <a:latin typeface="Roboto Light"/>
                <a:ea typeface="Roboto Light"/>
                <a:cs typeface="Roboto Light"/>
                <a:sym typeface="Roboto Light"/>
              </a:defRPr>
            </a:pPr>
            <a:r>
              <a:t>Authentication/authorization of StarlingX REST API</a:t>
            </a:r>
          </a:p>
          <a:p>
            <a:pPr marL="517590" indent="-517590"/>
            <a:r>
              <a:t>Huge Page support</a:t>
            </a:r>
          </a:p>
          <a:p>
            <a:pPr lvl="1" marL="914406" indent="-457206">
              <a:spcBef>
                <a:spcPts val="1000"/>
              </a:spcBef>
              <a:buClr>
                <a:srgbClr val="7354CF"/>
              </a:buClr>
              <a:defRPr sz="4800">
                <a:latin typeface="Roboto Light"/>
                <a:ea typeface="Roboto Light"/>
                <a:cs typeface="Roboto Light"/>
                <a:sym typeface="Roboto Light"/>
              </a:defRPr>
            </a:pPr>
            <a:r>
              <a:t>Enables pods to allocate and consume huge pages from pre-allocated host pool </a:t>
            </a:r>
          </a:p>
          <a:p>
            <a:pPr marL="517590" indent="-517590"/>
            <a:r>
              <a:t>Kubernetes CPU manager static policy </a:t>
            </a:r>
          </a:p>
          <a:p>
            <a:pPr lvl="1" marL="914406" indent="-457206">
              <a:spcBef>
                <a:spcPts val="1000"/>
              </a:spcBef>
              <a:buClr>
                <a:srgbClr val="7354CF"/>
              </a:buClr>
              <a:defRPr sz="4800">
                <a:latin typeface="Roboto Light"/>
                <a:ea typeface="Roboto Light"/>
                <a:cs typeface="Roboto Light"/>
                <a:sym typeface="Roboto Light"/>
              </a:defRPr>
            </a:pPr>
            <a:r>
              <a:t>Enables applications to reserve exclusive CPUs in their pod spec </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6" name="Title 1"/>
          <p:cNvSpPr txBox="1"/>
          <p:nvPr>
            <p:ph type="title"/>
          </p:nvPr>
        </p:nvSpPr>
        <p:spPr>
          <a:xfrm>
            <a:off x="1676400" y="730250"/>
            <a:ext cx="21031200" cy="2651126"/>
          </a:xfrm>
          <a:prstGeom prst="rect">
            <a:avLst/>
          </a:prstGeom>
        </p:spPr>
        <p:txBody>
          <a:bodyPr/>
          <a:lstStyle/>
          <a:p>
            <a:pPr/>
            <a:r>
              <a:t>Application Management</a:t>
            </a:r>
          </a:p>
        </p:txBody>
      </p:sp>
      <p:sp>
        <p:nvSpPr>
          <p:cNvPr id="1137" name="Content Placeholder 2"/>
          <p:cNvSpPr txBox="1"/>
          <p:nvPr>
            <p:ph type="body" sz="half" idx="1"/>
          </p:nvPr>
        </p:nvSpPr>
        <p:spPr>
          <a:xfrm>
            <a:off x="1676399" y="3651250"/>
            <a:ext cx="11342007" cy="8702676"/>
          </a:xfrm>
          <a:prstGeom prst="rect">
            <a:avLst/>
          </a:prstGeom>
        </p:spPr>
        <p:txBody>
          <a:bodyPr lIns="45718" tIns="45718" rIns="45718" bIns="45718"/>
          <a:lstStyle/>
          <a:p>
            <a:pPr marL="457206" indent="-457206">
              <a:lnSpc>
                <a:spcPct val="81000"/>
              </a:lnSpc>
              <a:defRPr sz="3700"/>
            </a:pPr>
            <a:r>
              <a:t>Helm</a:t>
            </a:r>
          </a:p>
          <a:p>
            <a:pPr lvl="1" marL="914406" indent="-457206">
              <a:lnSpc>
                <a:spcPct val="81000"/>
              </a:lnSpc>
              <a:spcBef>
                <a:spcPts val="1000"/>
              </a:spcBef>
              <a:buClr>
                <a:srgbClr val="330072">
                  <a:alpha val="50000"/>
                </a:srgbClr>
              </a:buClr>
              <a:defRPr sz="3200">
                <a:latin typeface="Roboto Light"/>
                <a:ea typeface="Roboto Light"/>
                <a:cs typeface="Roboto Light"/>
                <a:sym typeface="Roboto Light"/>
              </a:defRPr>
            </a:pPr>
            <a:r>
              <a:t>Helm Charts help you define, install, and upgrade even the most complex Kubernetes application.</a:t>
            </a:r>
            <a:endParaRPr sz="4800"/>
          </a:p>
          <a:p>
            <a:pPr lvl="1" marL="914406" indent="-457206">
              <a:lnSpc>
                <a:spcPct val="81000"/>
              </a:lnSpc>
              <a:spcBef>
                <a:spcPts val="1000"/>
              </a:spcBef>
              <a:buClr>
                <a:srgbClr val="330072">
                  <a:alpha val="50000"/>
                </a:srgbClr>
              </a:buClr>
              <a:defRPr sz="3200">
                <a:latin typeface="Roboto Light"/>
                <a:ea typeface="Roboto Light"/>
                <a:cs typeface="Roboto Light"/>
                <a:sym typeface="Roboto Light"/>
              </a:defRPr>
            </a:pPr>
            <a:r>
              <a:t>Template based approach to Kubernetes configuration</a:t>
            </a:r>
            <a:endParaRPr sz="4800"/>
          </a:p>
          <a:p>
            <a:pPr lvl="1" marL="914406" indent="-457206">
              <a:lnSpc>
                <a:spcPct val="81000"/>
              </a:lnSpc>
              <a:spcBef>
                <a:spcPts val="1000"/>
              </a:spcBef>
              <a:buClr>
                <a:srgbClr val="330072">
                  <a:alpha val="50000"/>
                </a:srgbClr>
              </a:buClr>
              <a:defRPr sz="3200">
                <a:latin typeface="Roboto Light"/>
                <a:ea typeface="Roboto Light"/>
                <a:cs typeface="Roboto Light"/>
                <a:sym typeface="Roboto Light"/>
              </a:defRPr>
            </a:pPr>
            <a:r>
              <a:t>System and User overrides combined to provide final deployment configuration</a:t>
            </a:r>
            <a:endParaRPr sz="4800"/>
          </a:p>
          <a:p>
            <a:pPr marL="457206" indent="-457206">
              <a:lnSpc>
                <a:spcPct val="81000"/>
              </a:lnSpc>
              <a:defRPr sz="3700"/>
            </a:pPr>
            <a:r>
              <a:t>Armada</a:t>
            </a:r>
          </a:p>
          <a:p>
            <a:pPr lvl="1" marL="914406" indent="-457206">
              <a:lnSpc>
                <a:spcPct val="81000"/>
              </a:lnSpc>
              <a:spcBef>
                <a:spcPts val="1000"/>
              </a:spcBef>
              <a:buClr>
                <a:srgbClr val="330072">
                  <a:alpha val="50370"/>
                </a:srgbClr>
              </a:buClr>
              <a:defRPr sz="3200">
                <a:latin typeface="Roboto Light"/>
                <a:ea typeface="Roboto Light"/>
                <a:cs typeface="Roboto Light"/>
                <a:sym typeface="Roboto Light"/>
              </a:defRPr>
            </a:pPr>
            <a:r>
              <a:t>Manages the dependencies between multiple Helm Charts and expression of those relationship</a:t>
            </a:r>
            <a:endParaRPr sz="4800"/>
          </a:p>
          <a:p>
            <a:pPr lvl="1" marL="914406" indent="-457206">
              <a:lnSpc>
                <a:spcPct val="81000"/>
              </a:lnSpc>
              <a:spcBef>
                <a:spcPts val="1000"/>
              </a:spcBef>
              <a:buClr>
                <a:srgbClr val="330072">
                  <a:alpha val="50000"/>
                </a:srgbClr>
              </a:buClr>
              <a:defRPr sz="3200">
                <a:latin typeface="Roboto Light"/>
                <a:ea typeface="Roboto Light"/>
                <a:cs typeface="Roboto Light"/>
                <a:sym typeface="Roboto Light"/>
              </a:defRPr>
            </a:pPr>
            <a:r>
              <a:t>Static and default configuration attributes</a:t>
            </a:r>
            <a:endParaRPr sz="4800"/>
          </a:p>
          <a:p>
            <a:pPr marL="457206" indent="-457206">
              <a:lnSpc>
                <a:spcPct val="81000"/>
              </a:lnSpc>
              <a:defRPr sz="3700"/>
            </a:pPr>
            <a:r>
              <a:t>Application</a:t>
            </a:r>
          </a:p>
          <a:p>
            <a:pPr lvl="1" marL="914406" indent="-457206">
              <a:lnSpc>
                <a:spcPct val="81000"/>
              </a:lnSpc>
              <a:spcBef>
                <a:spcPts val="1000"/>
              </a:spcBef>
              <a:buClr>
                <a:srgbClr val="330072">
                  <a:alpha val="49785"/>
                </a:srgbClr>
              </a:buClr>
              <a:defRPr sz="3200">
                <a:latin typeface="Roboto Light"/>
                <a:ea typeface="Roboto Light"/>
                <a:cs typeface="Roboto Light"/>
                <a:sym typeface="Roboto Light"/>
              </a:defRPr>
            </a:pPr>
            <a:r>
              <a:t>Curated software bundle of Armada manifest and Helm Charts</a:t>
            </a:r>
            <a:endParaRPr sz="4800"/>
          </a:p>
          <a:p>
            <a:pPr lvl="1" marL="914406" indent="-457206">
              <a:lnSpc>
                <a:spcPct val="81000"/>
              </a:lnSpc>
              <a:spcBef>
                <a:spcPts val="1000"/>
              </a:spcBef>
              <a:buClr>
                <a:srgbClr val="330072">
                  <a:alpha val="50000"/>
                </a:srgbClr>
              </a:buClr>
              <a:defRPr sz="3200">
                <a:latin typeface="Roboto Light"/>
                <a:ea typeface="Roboto Light"/>
                <a:cs typeface="Roboto Light"/>
                <a:sym typeface="Roboto Light"/>
              </a:defRPr>
            </a:pPr>
            <a:r>
              <a:t>Application lifecycle coordinated by Configuration Management</a:t>
            </a:r>
            <a:endParaRPr sz="4800"/>
          </a:p>
          <a:p>
            <a:pPr lvl="1" marL="914406" indent="-457206">
              <a:lnSpc>
                <a:spcPct val="81000"/>
              </a:lnSpc>
              <a:spcBef>
                <a:spcPts val="1000"/>
              </a:spcBef>
              <a:buClr>
                <a:srgbClr val="330072">
                  <a:alpha val="50000"/>
                </a:srgbClr>
              </a:buClr>
              <a:defRPr sz="3200">
                <a:latin typeface="Roboto Light"/>
                <a:ea typeface="Roboto Light"/>
                <a:cs typeface="Roboto Light"/>
                <a:sym typeface="Roboto Light"/>
              </a:defRPr>
            </a:pPr>
            <a:r>
              <a:t>User uploads, applies / removes application with single command operations</a:t>
            </a:r>
          </a:p>
        </p:txBody>
      </p:sp>
      <p:grpSp>
        <p:nvGrpSpPr>
          <p:cNvPr id="1203" name="Group"/>
          <p:cNvGrpSpPr/>
          <p:nvPr/>
        </p:nvGrpSpPr>
        <p:grpSpPr>
          <a:xfrm>
            <a:off x="13037466" y="4576297"/>
            <a:ext cx="10944005" cy="6852582"/>
            <a:chOff x="-1" y="0"/>
            <a:chExt cx="10944004" cy="6852580"/>
          </a:xfrm>
        </p:grpSpPr>
        <p:grpSp>
          <p:nvGrpSpPr>
            <p:cNvPr id="1140" name="Rectangle 10"/>
            <p:cNvGrpSpPr/>
            <p:nvPr/>
          </p:nvGrpSpPr>
          <p:grpSpPr>
            <a:xfrm>
              <a:off x="-2" y="-1"/>
              <a:ext cx="10944005" cy="6852582"/>
              <a:chOff x="0" y="0"/>
              <a:chExt cx="10944004" cy="6852581"/>
            </a:xfrm>
          </p:grpSpPr>
          <p:sp>
            <p:nvSpPr>
              <p:cNvPr id="1138" name="Rectangle"/>
              <p:cNvSpPr/>
              <p:nvPr/>
            </p:nvSpPr>
            <p:spPr>
              <a:xfrm>
                <a:off x="-1" y="0"/>
                <a:ext cx="10944005" cy="6852582"/>
              </a:xfrm>
              <a:prstGeom prst="rect">
                <a:avLst/>
              </a:prstGeom>
              <a:solidFill>
                <a:srgbClr val="00B0F0"/>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t">
                <a:noAutofit/>
              </a:bodyPr>
              <a:lstStyle/>
              <a:p>
                <a:pPr algn="ctr" defTabSz="1219215">
                  <a:lnSpc>
                    <a:spcPct val="100000"/>
                  </a:lnSpc>
                  <a:spcBef>
                    <a:spcPts val="0"/>
                  </a:spcBef>
                </a:pPr>
              </a:p>
            </p:txBody>
          </p:sp>
          <p:sp>
            <p:nvSpPr>
              <p:cNvPr id="1139" name="Controller Node"/>
              <p:cNvSpPr txBox="1"/>
              <p:nvPr/>
            </p:nvSpPr>
            <p:spPr>
              <a:xfrm>
                <a:off x="-1" y="-1"/>
                <a:ext cx="10944005" cy="4970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defTabSz="1219215">
                  <a:lnSpc>
                    <a:spcPct val="100000"/>
                  </a:lnSpc>
                  <a:spcBef>
                    <a:spcPts val="0"/>
                  </a:spcBef>
                  <a:defRPr b="0" cap="none" sz="3200"/>
                </a:lvl1pPr>
              </a:lstStyle>
              <a:p>
                <a:pPr/>
                <a:r>
                  <a:t>Controller Node</a:t>
                </a:r>
              </a:p>
            </p:txBody>
          </p:sp>
        </p:grpSp>
        <p:grpSp>
          <p:nvGrpSpPr>
            <p:cNvPr id="1143" name="Line"/>
            <p:cNvGrpSpPr/>
            <p:nvPr/>
          </p:nvGrpSpPr>
          <p:grpSpPr>
            <a:xfrm>
              <a:off x="5198643" y="1087496"/>
              <a:ext cx="1459200" cy="1505404"/>
              <a:chOff x="0" y="0"/>
              <a:chExt cx="1459199" cy="1505403"/>
            </a:xfrm>
          </p:grpSpPr>
          <p:sp>
            <p:nvSpPr>
              <p:cNvPr id="1141" name="Line"/>
              <p:cNvSpPr/>
              <p:nvPr/>
            </p:nvSpPr>
            <p:spPr>
              <a:xfrm>
                <a:off x="-1" y="-1"/>
                <a:ext cx="1459201" cy="1505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142" name="Armada Manifest"/>
              <p:cNvSpPr txBox="1"/>
              <p:nvPr/>
            </p:nvSpPr>
            <p:spPr>
              <a:xfrm>
                <a:off x="-1" y="360495"/>
                <a:ext cx="1459200" cy="7844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b="0" cap="none" sz="2100">
                    <a:latin typeface="Calibri Light"/>
                    <a:ea typeface="Calibri Light"/>
                    <a:cs typeface="Calibri Light"/>
                    <a:sym typeface="Calibri Light"/>
                  </a:defRPr>
                </a:lvl1pPr>
              </a:lstStyle>
              <a:p>
                <a:pPr/>
                <a:r>
                  <a:t>Armada Manifest</a:t>
                </a:r>
              </a:p>
            </p:txBody>
          </p:sp>
        </p:grpSp>
        <p:grpSp>
          <p:nvGrpSpPr>
            <p:cNvPr id="1150" name="Group 45"/>
            <p:cNvGrpSpPr/>
            <p:nvPr/>
          </p:nvGrpSpPr>
          <p:grpSpPr>
            <a:xfrm>
              <a:off x="2823067" y="1040209"/>
              <a:ext cx="1460783" cy="1507085"/>
              <a:chOff x="0" y="0"/>
              <a:chExt cx="1460782" cy="1507084"/>
            </a:xfrm>
          </p:grpSpPr>
          <p:grpSp>
            <p:nvGrpSpPr>
              <p:cNvPr id="1146" name="Group"/>
              <p:cNvGrpSpPr/>
              <p:nvPr/>
            </p:nvGrpSpPr>
            <p:grpSpPr>
              <a:xfrm>
                <a:off x="0" y="1679"/>
                <a:ext cx="1460783" cy="1505406"/>
                <a:chOff x="0" y="0"/>
                <a:chExt cx="1460782" cy="1505404"/>
              </a:xfrm>
            </p:grpSpPr>
            <p:sp>
              <p:nvSpPr>
                <p:cNvPr id="1144" name="Shape"/>
                <p:cNvSpPr/>
                <p:nvPr/>
              </p:nvSpPr>
              <p:spPr>
                <a:xfrm>
                  <a:off x="-1" y="-1"/>
                  <a:ext cx="1460784" cy="1505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145" name="Line"/>
                <p:cNvSpPr/>
                <p:nvPr/>
              </p:nvSpPr>
              <p:spPr>
                <a:xfrm>
                  <a:off x="1519" y="-1"/>
                  <a:ext cx="1459201" cy="1505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FFFFFF"/>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149" name="TextBox 44"/>
              <p:cNvGrpSpPr/>
              <p:nvPr/>
            </p:nvGrpSpPr>
            <p:grpSpPr>
              <a:xfrm>
                <a:off x="0" y="0"/>
                <a:ext cx="1459200" cy="711632"/>
                <a:chOff x="0" y="0"/>
                <a:chExt cx="1459199" cy="711631"/>
              </a:xfrm>
            </p:grpSpPr>
            <p:sp>
              <p:nvSpPr>
                <p:cNvPr id="1147" name="Rectangle"/>
                <p:cNvSpPr/>
                <p:nvPr/>
              </p:nvSpPr>
              <p:spPr>
                <a:xfrm>
                  <a:off x="0" y="0"/>
                  <a:ext cx="1459200" cy="662016"/>
                </a:xfrm>
                <a:prstGeom prst="rect">
                  <a:avLst/>
                </a:prstGeom>
                <a:solidFill>
                  <a:srgbClr val="D9D9D9"/>
                </a:solidFill>
                <a:ln w="12700" cap="flat">
                  <a:noFill/>
                  <a:miter lim="400000"/>
                </a:ln>
                <a:effectLst/>
              </p:spPr>
              <p:txBody>
                <a:bodyPr wrap="square" lIns="91436" tIns="91436" rIns="91436" bIns="91436" numCol="1" anchor="t">
                  <a:noAutofit/>
                </a:bodyPr>
                <a:lstStyle/>
                <a:p>
                  <a:pPr algn="ctr" defTabSz="1219215">
                    <a:spcBef>
                      <a:spcPts val="1600"/>
                    </a:spcBef>
                    <a:defRPr>
                      <a:latin typeface="Roboto"/>
                      <a:ea typeface="Roboto"/>
                      <a:cs typeface="Roboto"/>
                      <a:sym typeface="Roboto"/>
                    </a:defRPr>
                  </a:pPr>
                </a:p>
              </p:txBody>
            </p:sp>
            <p:sp>
              <p:nvSpPr>
                <p:cNvPr id="1148" name=".tar.gz"/>
                <p:cNvSpPr txBox="1"/>
                <p:nvPr/>
              </p:nvSpPr>
              <p:spPr>
                <a:xfrm>
                  <a:off x="35178" y="0"/>
                  <a:ext cx="1388844" cy="7116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algn="ctr" defTabSz="1219215">
                    <a:spcBef>
                      <a:spcPts val="1600"/>
                    </a:spcBef>
                    <a:defRPr b="0" cap="none" sz="3700">
                      <a:solidFill>
                        <a:srgbClr val="342071"/>
                      </a:solidFill>
                    </a:defRPr>
                  </a:lvl1pPr>
                </a:lstStyle>
                <a:p>
                  <a:pPr/>
                  <a:r>
                    <a:t>.tar.gz</a:t>
                  </a:r>
                </a:p>
              </p:txBody>
            </p:sp>
          </p:grpSp>
        </p:grpSp>
        <p:sp>
          <p:nvSpPr>
            <p:cNvPr id="1151" name="TextBox 46"/>
            <p:cNvSpPr txBox="1"/>
            <p:nvPr/>
          </p:nvSpPr>
          <p:spPr>
            <a:xfrm>
              <a:off x="2461479" y="3568356"/>
              <a:ext cx="1879790" cy="5872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vl1pPr>
            </a:lstStyle>
            <a:p>
              <a:pPr/>
              <a:r>
                <a:t>Application</a:t>
              </a:r>
            </a:p>
          </p:txBody>
        </p:sp>
        <p:grpSp>
          <p:nvGrpSpPr>
            <p:cNvPr id="1156" name="Can 47"/>
            <p:cNvGrpSpPr/>
            <p:nvPr/>
          </p:nvGrpSpPr>
          <p:grpSpPr>
            <a:xfrm>
              <a:off x="5037236" y="5493050"/>
              <a:ext cx="1785485" cy="887106"/>
              <a:chOff x="0" y="-1"/>
              <a:chExt cx="1785484" cy="887105"/>
            </a:xfrm>
          </p:grpSpPr>
          <p:grpSp>
            <p:nvGrpSpPr>
              <p:cNvPr id="1154" name="Group"/>
              <p:cNvGrpSpPr/>
              <p:nvPr/>
            </p:nvGrpSpPr>
            <p:grpSpPr>
              <a:xfrm>
                <a:off x="0" y="-2"/>
                <a:ext cx="1785485" cy="887107"/>
                <a:chOff x="0" y="-1"/>
                <a:chExt cx="1785484" cy="887105"/>
              </a:xfrm>
            </p:grpSpPr>
            <p:sp>
              <p:nvSpPr>
                <p:cNvPr id="1152" name="Shape"/>
                <p:cNvSpPr/>
                <p:nvPr/>
              </p:nvSpPr>
              <p:spPr>
                <a:xfrm>
                  <a:off x="0" y="0"/>
                  <a:ext cx="1785484" cy="8871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31007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219215">
                    <a:lnSpc>
                      <a:spcPct val="100000"/>
                    </a:lnSpc>
                    <a:spcBef>
                      <a:spcPts val="0"/>
                    </a:spcBef>
                    <a:defRPr b="0" cap="none" sz="2800"/>
                  </a:pPr>
                </a:p>
              </p:txBody>
            </p:sp>
            <p:sp>
              <p:nvSpPr>
                <p:cNvPr id="1153" name="Oval"/>
                <p:cNvSpPr/>
                <p:nvPr/>
              </p:nvSpPr>
              <p:spPr>
                <a:xfrm>
                  <a:off x="-1" y="-2"/>
                  <a:ext cx="1785486" cy="221779"/>
                </a:xfrm>
                <a:prstGeom prst="ellipse">
                  <a:avLst/>
                </a:prstGeom>
                <a:solidFill>
                  <a:srgbClr val="FFFFFF">
                    <a:alpha val="40000"/>
                  </a:srgbClr>
                </a:solidFill>
                <a:ln w="12700" cap="flat">
                  <a:noFill/>
                  <a:miter lim="400000"/>
                  <a:tailEnd type="triangle" w="med" len="med"/>
                </a:ln>
                <a:effectLst/>
              </p:spPr>
              <p:txBody>
                <a:bodyPr wrap="square" lIns="91436" tIns="91436" rIns="91436" bIns="91436" numCol="1" anchor="ctr">
                  <a:noAutofit/>
                </a:bodyPr>
                <a:lstStyle/>
                <a:p>
                  <a:pPr algn="ctr" defTabSz="1219215">
                    <a:lnSpc>
                      <a:spcPct val="100000"/>
                    </a:lnSpc>
                    <a:spcBef>
                      <a:spcPts val="0"/>
                    </a:spcBef>
                    <a:defRPr b="0" cap="none" sz="2800"/>
                  </a:pPr>
                </a:p>
              </p:txBody>
            </p:sp>
          </p:grpSp>
          <p:sp>
            <p:nvSpPr>
              <p:cNvPr id="1155" name="DB"/>
              <p:cNvSpPr txBox="1"/>
              <p:nvPr/>
            </p:nvSpPr>
            <p:spPr>
              <a:xfrm>
                <a:off x="-1" y="276617"/>
                <a:ext cx="1785484" cy="4447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1219215">
                  <a:lnSpc>
                    <a:spcPct val="100000"/>
                  </a:lnSpc>
                  <a:spcBef>
                    <a:spcPts val="0"/>
                  </a:spcBef>
                  <a:defRPr b="0" cap="none" sz="2800"/>
                </a:lvl1pPr>
              </a:lstStyle>
              <a:p>
                <a:pPr/>
                <a:r>
                  <a:t>DB</a:t>
                </a:r>
              </a:p>
            </p:txBody>
          </p:sp>
        </p:grpSp>
        <p:sp>
          <p:nvSpPr>
            <p:cNvPr id="1157" name="Straight Arrow Connector 48"/>
            <p:cNvSpPr/>
            <p:nvPr/>
          </p:nvSpPr>
          <p:spPr>
            <a:xfrm>
              <a:off x="6674938" y="1708861"/>
              <a:ext cx="619693" cy="2"/>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1158" name="Straight Arrow Connector 50"/>
            <p:cNvSpPr/>
            <p:nvPr/>
          </p:nvSpPr>
          <p:spPr>
            <a:xfrm>
              <a:off x="6720248" y="3302916"/>
              <a:ext cx="619693" cy="2"/>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1159" name="Straight Arrow Connector 62"/>
            <p:cNvSpPr/>
            <p:nvPr/>
          </p:nvSpPr>
          <p:spPr>
            <a:xfrm flipH="1" flipV="1">
              <a:off x="4286590" y="5506703"/>
              <a:ext cx="750648" cy="196366"/>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1160" name="Straight Arrow Connector 70"/>
            <p:cNvSpPr/>
            <p:nvPr/>
          </p:nvSpPr>
          <p:spPr>
            <a:xfrm flipV="1">
              <a:off x="4281941" y="1840199"/>
              <a:ext cx="914410" cy="3170989"/>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pic>
          <p:nvPicPr>
            <p:cNvPr id="1161" name="Graphic 78" descr="Graphic 78"/>
            <p:cNvPicPr>
              <a:picLocks noChangeAspect="1"/>
            </p:cNvPicPr>
            <p:nvPr/>
          </p:nvPicPr>
          <p:blipFill>
            <a:blip r:embed="rId2">
              <a:extLst/>
            </a:blip>
            <a:stretch>
              <a:fillRect/>
            </a:stretch>
          </p:blipFill>
          <p:spPr>
            <a:xfrm>
              <a:off x="280435" y="807951"/>
              <a:ext cx="2037440" cy="2037439"/>
            </a:xfrm>
            <a:prstGeom prst="rect">
              <a:avLst/>
            </a:prstGeom>
            <a:ln w="12700" cap="flat">
              <a:noFill/>
              <a:miter lim="400000"/>
            </a:ln>
            <a:effectLst>
              <a:outerShdw sx="100000" sy="100000" kx="0" ky="0" algn="b" rotWithShape="0" blurRad="50800" dist="38100" dir="2700000">
                <a:srgbClr val="000000">
                  <a:alpha val="40000"/>
                </a:srgbClr>
              </a:outerShdw>
            </a:effectLst>
          </p:spPr>
        </p:pic>
        <p:sp>
          <p:nvSpPr>
            <p:cNvPr id="1162" name="TextBox 83"/>
            <p:cNvSpPr txBox="1"/>
            <p:nvPr/>
          </p:nvSpPr>
          <p:spPr>
            <a:xfrm>
              <a:off x="103484" y="3598547"/>
              <a:ext cx="2195735" cy="5872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1920" tIns="121920" rIns="121920" bIns="121920" numCol="1" anchor="t">
              <a:spAutoFit/>
            </a:bodyPr>
            <a:lstStyle>
              <a:lvl1pPr defTabSz="1219215">
                <a:spcBef>
                  <a:spcPts val="1600"/>
                </a:spcBef>
                <a:defRPr cap="none" sz="2700"/>
              </a:lvl1pPr>
            </a:lstStyle>
            <a:p>
              <a:pPr/>
              <a:r>
                <a:t>Configuration</a:t>
              </a:r>
            </a:p>
          </p:txBody>
        </p:sp>
        <p:sp>
          <p:nvSpPr>
            <p:cNvPr id="1163" name="Straight Arrow Connector 104"/>
            <p:cNvSpPr/>
            <p:nvPr/>
          </p:nvSpPr>
          <p:spPr>
            <a:xfrm flipV="1">
              <a:off x="4281943" y="4116829"/>
              <a:ext cx="756815" cy="894359"/>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1164" name="Down Arrow 112"/>
            <p:cNvSpPr/>
            <p:nvPr/>
          </p:nvSpPr>
          <p:spPr>
            <a:xfrm>
              <a:off x="969892" y="2760203"/>
              <a:ext cx="619693" cy="877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defRPr>
              </a:pPr>
            </a:p>
          </p:txBody>
        </p:sp>
        <p:sp>
          <p:nvSpPr>
            <p:cNvPr id="1165" name="Down Arrow 113"/>
            <p:cNvSpPr/>
            <p:nvPr/>
          </p:nvSpPr>
          <p:spPr>
            <a:xfrm>
              <a:off x="3228103" y="2731187"/>
              <a:ext cx="619693" cy="8772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971"/>
                  </a:moveTo>
                  <a:lnTo>
                    <a:pt x="5400" y="13971"/>
                  </a:lnTo>
                  <a:lnTo>
                    <a:pt x="5400" y="0"/>
                  </a:lnTo>
                  <a:lnTo>
                    <a:pt x="16200" y="0"/>
                  </a:lnTo>
                  <a:lnTo>
                    <a:pt x="16200" y="13971"/>
                  </a:lnTo>
                  <a:lnTo>
                    <a:pt x="21600" y="13971"/>
                  </a:lnTo>
                  <a:lnTo>
                    <a:pt x="10800" y="21600"/>
                  </a:lnTo>
                  <a:close/>
                </a:path>
              </a:pathLst>
            </a:custGeom>
            <a:solidFill>
              <a:srgbClr val="FFFFFF"/>
            </a:solidFill>
            <a:ln w="12700" cap="flat">
              <a:noFill/>
              <a:miter lim="400000"/>
              <a:tailEnd type="triangle" w="med" len="med"/>
            </a:ln>
            <a:effectLst>
              <a:outerShdw sx="100000" sy="100000" kx="0" ky="0" algn="b" rotWithShape="0" blurRad="50800" dist="38100" dir="2700000">
                <a:srgbClr val="000000">
                  <a:alpha val="40000"/>
                </a:srgbClr>
              </a:outerShdw>
            </a:effectLst>
          </p:spPr>
          <p:txBody>
            <a:bodyPr wrap="square" lIns="91436" tIns="91436" rIns="91436" bIns="91436" numCol="1" anchor="ctr">
              <a:noAutofit/>
            </a:bodyPr>
            <a:lstStyle/>
            <a:p>
              <a:pPr algn="ctr" defTabSz="1219215">
                <a:lnSpc>
                  <a:spcPct val="100000"/>
                </a:lnSpc>
                <a:spcBef>
                  <a:spcPts val="0"/>
                </a:spcBef>
                <a:defRPr b="0" cap="none" sz="4800">
                  <a:solidFill>
                    <a:srgbClr val="000000"/>
                  </a:solidFill>
                </a:defRPr>
              </a:pPr>
            </a:p>
          </p:txBody>
        </p:sp>
        <p:grpSp>
          <p:nvGrpSpPr>
            <p:cNvPr id="1189" name="Group"/>
            <p:cNvGrpSpPr/>
            <p:nvPr/>
          </p:nvGrpSpPr>
          <p:grpSpPr>
            <a:xfrm>
              <a:off x="7311725" y="1166782"/>
              <a:ext cx="3007502" cy="5133525"/>
              <a:chOff x="0" y="0"/>
              <a:chExt cx="3007501" cy="5133523"/>
            </a:xfrm>
          </p:grpSpPr>
          <p:grpSp>
            <p:nvGrpSpPr>
              <p:cNvPr id="1170" name="Group 26"/>
              <p:cNvGrpSpPr/>
              <p:nvPr/>
            </p:nvGrpSpPr>
            <p:grpSpPr>
              <a:xfrm>
                <a:off x="31531" y="1521924"/>
                <a:ext cx="2975971" cy="833322"/>
                <a:chOff x="0" y="0"/>
                <a:chExt cx="2975970" cy="833320"/>
              </a:xfrm>
            </p:grpSpPr>
            <p:grpSp>
              <p:nvGrpSpPr>
                <p:cNvPr id="1168" name="Rounded Rectangle 5"/>
                <p:cNvGrpSpPr/>
                <p:nvPr/>
              </p:nvGrpSpPr>
              <p:grpSpPr>
                <a:xfrm>
                  <a:off x="0" y="-1"/>
                  <a:ext cx="2975971" cy="833322"/>
                  <a:chOff x="0" y="0"/>
                  <a:chExt cx="2975970" cy="833320"/>
                </a:xfrm>
              </p:grpSpPr>
              <p:sp>
                <p:nvSpPr>
                  <p:cNvPr id="1166" name="Rounded Rectangle"/>
                  <p:cNvSpPr/>
                  <p:nvPr/>
                </p:nvSpPr>
                <p:spPr>
                  <a:xfrm>
                    <a:off x="0" y="0"/>
                    <a:ext cx="2975971" cy="833321"/>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pPr>
                  </a:p>
                </p:txBody>
              </p:sp>
              <p:sp>
                <p:nvSpPr>
                  <p:cNvPr id="1167" name="Helm"/>
                  <p:cNvSpPr txBox="1"/>
                  <p:nvPr/>
                </p:nvSpPr>
                <p:spPr>
                  <a:xfrm>
                    <a:off x="40678" y="197828"/>
                    <a:ext cx="2894614"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1219215">
                      <a:lnSpc>
                        <a:spcPct val="100000"/>
                      </a:lnSpc>
                      <a:spcBef>
                        <a:spcPts val="0"/>
                      </a:spcBef>
                      <a:defRPr b="0" cap="none" sz="2600">
                        <a:solidFill>
                          <a:srgbClr val="000000"/>
                        </a:solidFill>
                      </a:defRPr>
                    </a:lvl1pPr>
                  </a:lstStyle>
                  <a:p>
                    <a:pPr/>
                    <a:r>
                      <a:t>  Helm</a:t>
                    </a:r>
                  </a:p>
                </p:txBody>
              </p:sp>
            </p:grpSp>
            <p:pic>
              <p:nvPicPr>
                <p:cNvPr id="1169" name="Picture 6" descr="Picture 6"/>
                <p:cNvPicPr>
                  <a:picLocks noChangeAspect="1"/>
                </p:cNvPicPr>
                <p:nvPr/>
              </p:nvPicPr>
              <p:blipFill>
                <a:blip r:embed="rId3">
                  <a:extLst/>
                </a:blip>
                <a:stretch>
                  <a:fillRect/>
                </a:stretch>
              </p:blipFill>
              <p:spPr>
                <a:xfrm>
                  <a:off x="2115529" y="71495"/>
                  <a:ext cx="714288" cy="714289"/>
                </a:xfrm>
                <a:prstGeom prst="rect">
                  <a:avLst/>
                </a:prstGeom>
                <a:ln w="12700" cap="flat">
                  <a:noFill/>
                  <a:miter lim="400000"/>
                </a:ln>
                <a:effectLst/>
              </p:spPr>
            </p:pic>
          </p:grpSp>
          <p:grpSp>
            <p:nvGrpSpPr>
              <p:cNvPr id="1175" name="Group 27"/>
              <p:cNvGrpSpPr/>
              <p:nvPr/>
            </p:nvGrpSpPr>
            <p:grpSpPr>
              <a:xfrm>
                <a:off x="-1" y="0"/>
                <a:ext cx="2978395" cy="833320"/>
                <a:chOff x="0" y="0"/>
                <a:chExt cx="2978393" cy="833319"/>
              </a:xfrm>
            </p:grpSpPr>
            <p:grpSp>
              <p:nvGrpSpPr>
                <p:cNvPr id="1173" name="Rounded Rectangle 8"/>
                <p:cNvGrpSpPr/>
                <p:nvPr/>
              </p:nvGrpSpPr>
              <p:grpSpPr>
                <a:xfrm>
                  <a:off x="-1" y="-1"/>
                  <a:ext cx="2978395" cy="833321"/>
                  <a:chOff x="0" y="0"/>
                  <a:chExt cx="2978393" cy="833319"/>
                </a:xfrm>
              </p:grpSpPr>
              <p:sp>
                <p:nvSpPr>
                  <p:cNvPr id="1171" name="Rounded Rectangle"/>
                  <p:cNvSpPr/>
                  <p:nvPr/>
                </p:nvSpPr>
                <p:spPr>
                  <a:xfrm>
                    <a:off x="0" y="-1"/>
                    <a:ext cx="2978394" cy="833321"/>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pPr>
                  </a:p>
                </p:txBody>
              </p:sp>
              <p:sp>
                <p:nvSpPr>
                  <p:cNvPr id="1172" name="Armada"/>
                  <p:cNvSpPr txBox="1"/>
                  <p:nvPr/>
                </p:nvSpPr>
                <p:spPr>
                  <a:xfrm>
                    <a:off x="40677" y="197827"/>
                    <a:ext cx="2897039"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1219215">
                      <a:lnSpc>
                        <a:spcPct val="100000"/>
                      </a:lnSpc>
                      <a:spcBef>
                        <a:spcPts val="0"/>
                      </a:spcBef>
                      <a:defRPr b="0" cap="none" sz="2600">
                        <a:solidFill>
                          <a:srgbClr val="000000"/>
                        </a:solidFill>
                      </a:defRPr>
                    </a:lvl1pPr>
                  </a:lstStyle>
                  <a:p>
                    <a:pPr/>
                    <a:r>
                      <a:t>Armada</a:t>
                    </a:r>
                  </a:p>
                </p:txBody>
              </p:sp>
            </p:grpSp>
            <p:pic>
              <p:nvPicPr>
                <p:cNvPr id="1174" name="Picture 9" descr="Picture 9"/>
                <p:cNvPicPr>
                  <a:picLocks noChangeAspect="1"/>
                </p:cNvPicPr>
                <p:nvPr/>
              </p:nvPicPr>
              <p:blipFill>
                <a:blip r:embed="rId4">
                  <a:extLst/>
                </a:blip>
                <a:stretch>
                  <a:fillRect/>
                </a:stretch>
              </p:blipFill>
              <p:spPr>
                <a:xfrm>
                  <a:off x="2117953" y="77701"/>
                  <a:ext cx="632115" cy="646352"/>
                </a:xfrm>
                <a:prstGeom prst="rect">
                  <a:avLst/>
                </a:prstGeom>
                <a:ln w="12700" cap="flat">
                  <a:noFill/>
                  <a:miter lim="400000"/>
                </a:ln>
                <a:effectLst/>
              </p:spPr>
            </p:pic>
          </p:grpSp>
          <p:grpSp>
            <p:nvGrpSpPr>
              <p:cNvPr id="1180" name="Group 25"/>
              <p:cNvGrpSpPr/>
              <p:nvPr/>
            </p:nvGrpSpPr>
            <p:grpSpPr>
              <a:xfrm>
                <a:off x="31526" y="2950044"/>
                <a:ext cx="2975974" cy="833323"/>
                <a:chOff x="0" y="-1"/>
                <a:chExt cx="2975973" cy="833321"/>
              </a:xfrm>
            </p:grpSpPr>
            <p:grpSp>
              <p:nvGrpSpPr>
                <p:cNvPr id="1178" name="Rounded Rectangle 18"/>
                <p:cNvGrpSpPr/>
                <p:nvPr/>
              </p:nvGrpSpPr>
              <p:grpSpPr>
                <a:xfrm>
                  <a:off x="0" y="-1"/>
                  <a:ext cx="2975974" cy="833322"/>
                  <a:chOff x="0" y="0"/>
                  <a:chExt cx="2975973" cy="833320"/>
                </a:xfrm>
              </p:grpSpPr>
              <p:sp>
                <p:nvSpPr>
                  <p:cNvPr id="1176" name="Rounded Rectangle"/>
                  <p:cNvSpPr/>
                  <p:nvPr/>
                </p:nvSpPr>
                <p:spPr>
                  <a:xfrm>
                    <a:off x="0" y="0"/>
                    <a:ext cx="2975974" cy="833321"/>
                  </a:xfrm>
                  <a:prstGeom prst="roundRect">
                    <a:avLst>
                      <a:gd name="adj" fmla="val 16667"/>
                    </a:avLst>
                  </a:prstGeom>
                  <a:solidFill>
                    <a:srgbClr val="FFFFFF"/>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pPr>
                  </a:p>
                </p:txBody>
              </p:sp>
              <p:sp>
                <p:nvSpPr>
                  <p:cNvPr id="1177" name="Kubernetes"/>
                  <p:cNvSpPr txBox="1"/>
                  <p:nvPr/>
                </p:nvSpPr>
                <p:spPr>
                  <a:xfrm>
                    <a:off x="40677" y="197828"/>
                    <a:ext cx="2894619"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1219215">
                      <a:lnSpc>
                        <a:spcPct val="100000"/>
                      </a:lnSpc>
                      <a:spcBef>
                        <a:spcPts val="0"/>
                      </a:spcBef>
                      <a:defRPr b="0" cap="none" sz="2600">
                        <a:solidFill>
                          <a:srgbClr val="000000"/>
                        </a:solidFill>
                      </a:defRPr>
                    </a:lvl1pPr>
                  </a:lstStyle>
                  <a:p>
                    <a:pPr/>
                    <a:r>
                      <a:t>Kubernetes</a:t>
                    </a:r>
                  </a:p>
                </p:txBody>
              </p:sp>
            </p:grpSp>
            <p:pic>
              <p:nvPicPr>
                <p:cNvPr id="1179" name="Picture 24" descr="Picture 24"/>
                <p:cNvPicPr>
                  <a:picLocks noChangeAspect="1"/>
                </p:cNvPicPr>
                <p:nvPr/>
              </p:nvPicPr>
              <p:blipFill>
                <a:blip r:embed="rId5">
                  <a:extLst/>
                </a:blip>
                <a:stretch>
                  <a:fillRect/>
                </a:stretch>
              </p:blipFill>
              <p:spPr>
                <a:xfrm>
                  <a:off x="2070972" y="-2"/>
                  <a:ext cx="780700" cy="802293"/>
                </a:xfrm>
                <a:prstGeom prst="rect">
                  <a:avLst/>
                </a:prstGeom>
                <a:ln w="12700" cap="flat">
                  <a:noFill/>
                  <a:miter lim="400000"/>
                </a:ln>
                <a:effectLst/>
              </p:spPr>
            </p:pic>
          </p:grpSp>
          <p:sp>
            <p:nvSpPr>
              <p:cNvPr id="1181" name="Straight Arrow Connector 52"/>
              <p:cNvSpPr/>
              <p:nvPr/>
            </p:nvSpPr>
            <p:spPr>
              <a:xfrm>
                <a:off x="1519512" y="833317"/>
                <a:ext cx="5" cy="688610"/>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1182" name="Straight Arrow Connector 56"/>
              <p:cNvSpPr/>
              <p:nvPr/>
            </p:nvSpPr>
            <p:spPr>
              <a:xfrm flipH="1">
                <a:off x="1519512" y="2355363"/>
                <a:ext cx="4" cy="594684"/>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sp>
            <p:nvSpPr>
              <p:cNvPr id="1183" name="Straight Arrow Connector 59"/>
              <p:cNvSpPr/>
              <p:nvPr/>
            </p:nvSpPr>
            <p:spPr>
              <a:xfrm flipH="1" flipV="1">
                <a:off x="1519511" y="3783484"/>
                <a:ext cx="2" cy="969252"/>
              </a:xfrm>
              <a:prstGeom prst="line">
                <a:avLst/>
              </a:prstGeom>
              <a:noFill/>
              <a:ln w="38100" cap="flat">
                <a:solidFill>
                  <a:srgbClr val="330072"/>
                </a:solidFill>
                <a:prstDash val="solid"/>
                <a:round/>
                <a:tailEnd type="triangle" w="med" len="med"/>
              </a:ln>
              <a:effectLst/>
            </p:spPr>
            <p:txBody>
              <a:bodyPr wrap="square" lIns="45718" tIns="45718" rIns="45718" bIns="45718" numCol="1" anchor="t">
                <a:noAutofit/>
              </a:bodyPr>
              <a:lstStyle/>
              <a:p>
                <a:pPr/>
              </a:p>
            </p:txBody>
          </p:sp>
          <p:grpSp>
            <p:nvGrpSpPr>
              <p:cNvPr id="1188" name="Group"/>
              <p:cNvGrpSpPr/>
              <p:nvPr/>
            </p:nvGrpSpPr>
            <p:grpSpPr>
              <a:xfrm>
                <a:off x="31526" y="4371949"/>
                <a:ext cx="2975974" cy="761576"/>
                <a:chOff x="0" y="0"/>
                <a:chExt cx="2975973" cy="761574"/>
              </a:xfrm>
            </p:grpSpPr>
            <p:grpSp>
              <p:nvGrpSpPr>
                <p:cNvPr id="1186" name="Rounded Rectangle 42"/>
                <p:cNvGrpSpPr/>
                <p:nvPr/>
              </p:nvGrpSpPr>
              <p:grpSpPr>
                <a:xfrm>
                  <a:off x="0" y="0"/>
                  <a:ext cx="2975974" cy="761575"/>
                  <a:chOff x="0" y="0"/>
                  <a:chExt cx="2975973" cy="761574"/>
                </a:xfrm>
              </p:grpSpPr>
              <p:sp>
                <p:nvSpPr>
                  <p:cNvPr id="1184" name="Rounded Rectangle"/>
                  <p:cNvSpPr/>
                  <p:nvPr/>
                </p:nvSpPr>
                <p:spPr>
                  <a:xfrm>
                    <a:off x="0" y="0"/>
                    <a:ext cx="2975974" cy="761575"/>
                  </a:xfrm>
                  <a:prstGeom prst="roundRect">
                    <a:avLst>
                      <a:gd name="adj" fmla="val 16667"/>
                    </a:avLst>
                  </a:prstGeom>
                  <a:solidFill>
                    <a:srgbClr val="306BE2"/>
                  </a:solidFill>
                  <a:ln w="12700" cap="flat">
                    <a:noFill/>
                    <a:miter lim="400000"/>
                    <a:tailEnd type="triangle" w="med" len="me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defTabSz="1219215">
                      <a:lnSpc>
                        <a:spcPct val="100000"/>
                      </a:lnSpc>
                      <a:spcBef>
                        <a:spcPts val="0"/>
                      </a:spcBef>
                    </a:pPr>
                  </a:p>
                </p:txBody>
              </p:sp>
              <p:sp>
                <p:nvSpPr>
                  <p:cNvPr id="1185" name="Registry"/>
                  <p:cNvSpPr txBox="1"/>
                  <p:nvPr/>
                </p:nvSpPr>
                <p:spPr>
                  <a:xfrm>
                    <a:off x="37177" y="161955"/>
                    <a:ext cx="2901620"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defTabSz="1219215">
                      <a:lnSpc>
                        <a:spcPct val="100000"/>
                      </a:lnSpc>
                      <a:spcBef>
                        <a:spcPts val="0"/>
                      </a:spcBef>
                      <a:defRPr b="0" cap="none" sz="2600"/>
                    </a:lvl1pPr>
                  </a:lstStyle>
                  <a:p>
                    <a:pPr/>
                    <a:r>
                      <a:t>Registry</a:t>
                    </a:r>
                  </a:p>
                </p:txBody>
              </p:sp>
            </p:grpSp>
            <p:pic>
              <p:nvPicPr>
                <p:cNvPr id="1187" name="Picture 43" descr="Picture 43"/>
                <p:cNvPicPr>
                  <a:picLocks noChangeAspect="1"/>
                </p:cNvPicPr>
                <p:nvPr/>
              </p:nvPicPr>
              <p:blipFill>
                <a:blip r:embed="rId6">
                  <a:extLst/>
                </a:blip>
                <a:stretch>
                  <a:fillRect/>
                </a:stretch>
              </p:blipFill>
              <p:spPr>
                <a:xfrm>
                  <a:off x="1487987" y="97165"/>
                  <a:ext cx="1434745" cy="570519"/>
                </a:xfrm>
                <a:prstGeom prst="rect">
                  <a:avLst/>
                </a:prstGeom>
                <a:ln w="12700" cap="flat">
                  <a:noFill/>
                  <a:miter lim="400000"/>
                </a:ln>
                <a:effectLst/>
              </p:spPr>
            </p:pic>
          </p:grpSp>
        </p:grpSp>
        <p:grpSp>
          <p:nvGrpSpPr>
            <p:cNvPr id="1199" name="Group"/>
            <p:cNvGrpSpPr/>
            <p:nvPr/>
          </p:nvGrpSpPr>
          <p:grpSpPr>
            <a:xfrm>
              <a:off x="5049735" y="3128385"/>
              <a:ext cx="1695978" cy="1765644"/>
              <a:chOff x="0" y="0"/>
              <a:chExt cx="1695977" cy="1765642"/>
            </a:xfrm>
          </p:grpSpPr>
          <p:grpSp>
            <p:nvGrpSpPr>
              <p:cNvPr id="1192" name="Group"/>
              <p:cNvGrpSpPr/>
              <p:nvPr/>
            </p:nvGrpSpPr>
            <p:grpSpPr>
              <a:xfrm>
                <a:off x="235194" y="0"/>
                <a:ext cx="1460784" cy="1505404"/>
                <a:chOff x="0" y="0"/>
                <a:chExt cx="1460782" cy="1505403"/>
              </a:xfrm>
            </p:grpSpPr>
            <p:sp>
              <p:nvSpPr>
                <p:cNvPr id="1190" name="Shape"/>
                <p:cNvSpPr/>
                <p:nvPr/>
              </p:nvSpPr>
              <p:spPr>
                <a:xfrm>
                  <a:off x="-1" y="0"/>
                  <a:ext cx="1460784" cy="1505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191" name="Line"/>
                <p:cNvSpPr/>
                <p:nvPr/>
              </p:nvSpPr>
              <p:spPr>
                <a:xfrm>
                  <a:off x="1519" y="0"/>
                  <a:ext cx="1459202" cy="1505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195" name="Group"/>
              <p:cNvGrpSpPr/>
              <p:nvPr/>
            </p:nvGrpSpPr>
            <p:grpSpPr>
              <a:xfrm>
                <a:off x="121422" y="104512"/>
                <a:ext cx="1460784" cy="1505406"/>
                <a:chOff x="0" y="0"/>
                <a:chExt cx="1460782" cy="1505404"/>
              </a:xfrm>
            </p:grpSpPr>
            <p:sp>
              <p:nvSpPr>
                <p:cNvPr id="1193" name="Shape"/>
                <p:cNvSpPr/>
                <p:nvPr/>
              </p:nvSpPr>
              <p:spPr>
                <a:xfrm>
                  <a:off x="-1" y="0"/>
                  <a:ext cx="1460784" cy="1505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114"/>
                      </a:lnTo>
                      <a:lnTo>
                        <a:pt x="18000" y="21600"/>
                      </a:lnTo>
                      <a:lnTo>
                        <a:pt x="0" y="21600"/>
                      </a:lnTo>
                      <a:close/>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3200">
                      <a:latin typeface="Calibri Light"/>
                      <a:ea typeface="Calibri Light"/>
                      <a:cs typeface="Calibri Light"/>
                      <a:sym typeface="Calibri Light"/>
                    </a:defRPr>
                  </a:pPr>
                </a:p>
              </p:txBody>
            </p:sp>
            <p:sp>
              <p:nvSpPr>
                <p:cNvPr id="1194" name="Line"/>
                <p:cNvSpPr/>
                <p:nvPr/>
              </p:nvSpPr>
              <p:spPr>
                <a:xfrm>
                  <a:off x="1519" y="0"/>
                  <a:ext cx="1459202" cy="1505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grpSp>
          <p:grpSp>
            <p:nvGrpSpPr>
              <p:cNvPr id="1198" name="Line"/>
              <p:cNvGrpSpPr/>
              <p:nvPr/>
            </p:nvGrpSpPr>
            <p:grpSpPr>
              <a:xfrm>
                <a:off x="-1" y="260237"/>
                <a:ext cx="1459201" cy="1505406"/>
                <a:chOff x="0" y="0"/>
                <a:chExt cx="1459199" cy="1505404"/>
              </a:xfrm>
            </p:grpSpPr>
            <p:sp>
              <p:nvSpPr>
                <p:cNvPr id="1196" name="Line"/>
                <p:cNvSpPr/>
                <p:nvPr/>
              </p:nvSpPr>
              <p:spPr>
                <a:xfrm>
                  <a:off x="0" y="-1"/>
                  <a:ext cx="1459200" cy="1505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80" y="21600"/>
                      </a:moveTo>
                      <a:lnTo>
                        <a:pt x="18700" y="18811"/>
                      </a:lnTo>
                      <a:lnTo>
                        <a:pt x="21146" y="18506"/>
                      </a:lnTo>
                      <a:lnTo>
                        <a:pt x="17980" y="21600"/>
                      </a:lnTo>
                      <a:lnTo>
                        <a:pt x="0" y="21600"/>
                      </a:lnTo>
                      <a:lnTo>
                        <a:pt x="0" y="0"/>
                      </a:lnTo>
                      <a:lnTo>
                        <a:pt x="21576" y="0"/>
                      </a:lnTo>
                      <a:lnTo>
                        <a:pt x="21600" y="18280"/>
                      </a:lnTo>
                    </a:path>
                  </a:pathLst>
                </a:custGeom>
                <a:solidFill>
                  <a:srgbClr val="310072"/>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1828823">
                    <a:lnSpc>
                      <a:spcPct val="100000"/>
                    </a:lnSpc>
                    <a:spcBef>
                      <a:spcPts val="0"/>
                    </a:spcBef>
                    <a:defRPr b="0" cap="none" sz="2100">
                      <a:latin typeface="Calibri Light"/>
                      <a:ea typeface="Calibri Light"/>
                      <a:cs typeface="Calibri Light"/>
                      <a:sym typeface="Calibri Light"/>
                    </a:defRPr>
                  </a:pPr>
                </a:p>
              </p:txBody>
            </p:sp>
            <p:sp>
              <p:nvSpPr>
                <p:cNvPr id="1197" name="Helm Charts  &amp; Overrides"/>
                <p:cNvSpPr txBox="1"/>
                <p:nvPr/>
              </p:nvSpPr>
              <p:spPr>
                <a:xfrm>
                  <a:off x="0" y="195397"/>
                  <a:ext cx="1459200" cy="11146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23">
                    <a:lnSpc>
                      <a:spcPct val="100000"/>
                    </a:lnSpc>
                    <a:spcBef>
                      <a:spcPts val="0"/>
                    </a:spcBef>
                    <a:defRPr b="0" cap="none" sz="2100">
                      <a:latin typeface="Calibri Light"/>
                      <a:ea typeface="Calibri Light"/>
                      <a:cs typeface="Calibri Light"/>
                      <a:sym typeface="Calibri Light"/>
                    </a:defRPr>
                  </a:lvl1pPr>
                </a:lstStyle>
                <a:p>
                  <a:pPr/>
                  <a:r>
                    <a:t>Helm Charts  &amp; Overrides</a:t>
                  </a:r>
                </a:p>
              </p:txBody>
            </p:sp>
          </p:grpSp>
        </p:grpSp>
        <p:grpSp>
          <p:nvGrpSpPr>
            <p:cNvPr id="1202" name="Rounded Rectangle"/>
            <p:cNvGrpSpPr/>
            <p:nvPr/>
          </p:nvGrpSpPr>
          <p:grpSpPr>
            <a:xfrm>
              <a:off x="502783" y="4246078"/>
              <a:ext cx="3779161" cy="1530217"/>
              <a:chOff x="0" y="0"/>
              <a:chExt cx="3779159" cy="1530215"/>
            </a:xfrm>
          </p:grpSpPr>
          <p:sp>
            <p:nvSpPr>
              <p:cNvPr id="1200" name="Rounded Rectangle"/>
              <p:cNvSpPr/>
              <p:nvPr/>
            </p:nvSpPr>
            <p:spPr>
              <a:xfrm>
                <a:off x="-1" y="0"/>
                <a:ext cx="3779161" cy="1530216"/>
              </a:xfrm>
              <a:prstGeom prst="roundRect">
                <a:avLst>
                  <a:gd name="adj" fmla="val 16667"/>
                </a:avLst>
              </a:prstGeom>
              <a:solidFill>
                <a:srgbClr val="685BC7"/>
              </a:solidFill>
              <a:ln w="9525" cap="flat">
                <a:solidFill>
                  <a:srgbClr val="FFFFFF"/>
                </a:solidFill>
                <a:prstDash val="solid"/>
                <a:round/>
              </a:ln>
              <a:effectLst>
                <a:outerShdw sx="100000" sy="100000" kx="0" ky="0" algn="b" rotWithShape="0" blurRad="63500" dist="19050" dir="5400000">
                  <a:srgbClr val="000000">
                    <a:alpha val="63000"/>
                  </a:srgbClr>
                </a:outerShdw>
              </a:effectLst>
            </p:spPr>
            <p:txBody>
              <a:bodyPr wrap="square" lIns="91436" tIns="91436" rIns="91436" bIns="91436" numCol="1" anchor="ctr">
                <a:noAutofit/>
              </a:bodyPr>
              <a:lstStyle/>
              <a:p>
                <a:pPr algn="ctr" defTabSz="2438368">
                  <a:lnSpc>
                    <a:spcPct val="100000"/>
                  </a:lnSpc>
                  <a:spcBef>
                    <a:spcPts val="1600"/>
                  </a:spcBef>
                  <a:defRPr b="0" cap="none" sz="2500">
                    <a:latin typeface="Roboto Medium"/>
                    <a:ea typeface="Roboto Medium"/>
                    <a:cs typeface="Roboto Medium"/>
                    <a:sym typeface="Roboto Medium"/>
                  </a:defRPr>
                </a:pPr>
              </a:p>
            </p:txBody>
          </p:sp>
          <p:sp>
            <p:nvSpPr>
              <p:cNvPr id="1201" name="Configuration Management"/>
              <p:cNvSpPr txBox="1"/>
              <p:nvPr/>
            </p:nvSpPr>
            <p:spPr>
              <a:xfrm>
                <a:off x="74698" y="191069"/>
                <a:ext cx="3629764" cy="1148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p>
                <a:pPr algn="ctr" defTabSz="2438368">
                  <a:lnSpc>
                    <a:spcPct val="100000"/>
                  </a:lnSpc>
                  <a:spcBef>
                    <a:spcPts val="1600"/>
                  </a:spcBef>
                  <a:defRPr b="0" cap="none" sz="3200">
                    <a:latin typeface="Roboto Medium"/>
                    <a:ea typeface="Roboto Medium"/>
                    <a:cs typeface="Roboto Medium"/>
                    <a:sym typeface="Roboto Medium"/>
                  </a:defRPr>
                </a:pPr>
                <a:r>
                  <a:t>Configuration</a:t>
                </a:r>
                <a:br/>
                <a:r>
                  <a:t>Management</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5" name="Title 1"/>
          <p:cNvSpPr txBox="1"/>
          <p:nvPr>
            <p:ph type="title"/>
          </p:nvPr>
        </p:nvSpPr>
        <p:spPr>
          <a:xfrm>
            <a:off x="1663700" y="3419476"/>
            <a:ext cx="21031200" cy="5705475"/>
          </a:xfrm>
          <a:prstGeom prst="rect">
            <a:avLst/>
          </a:prstGeom>
          <a:solidFill>
            <a:srgbClr val="685BC7">
              <a:alpha val="50425"/>
            </a:srgbClr>
          </a:solidFill>
        </p:spPr>
        <p:txBody>
          <a:bodyPr/>
          <a:lstStyle>
            <a:lvl1pPr>
              <a:lnSpc>
                <a:spcPct val="120000"/>
              </a:lnSpc>
            </a:lvl1pPr>
          </a:lstStyle>
          <a:p>
            <a:pPr/>
            <a:r>
              <a:t>OpenStack</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7" name="Title 1"/>
          <p:cNvSpPr txBox="1"/>
          <p:nvPr>
            <p:ph type="title"/>
          </p:nvPr>
        </p:nvSpPr>
        <p:spPr>
          <a:xfrm>
            <a:off x="1676400" y="730251"/>
            <a:ext cx="21031200" cy="2651127"/>
          </a:xfrm>
          <a:prstGeom prst="rect">
            <a:avLst/>
          </a:prstGeom>
        </p:spPr>
        <p:txBody>
          <a:bodyPr/>
          <a:lstStyle/>
          <a:p>
            <a:pPr/>
            <a:r>
              <a:t>OpenStack Deployment</a:t>
            </a:r>
          </a:p>
        </p:txBody>
      </p:sp>
      <p:sp>
        <p:nvSpPr>
          <p:cNvPr id="1208" name="Text Placeholder 2"/>
          <p:cNvSpPr txBox="1"/>
          <p:nvPr>
            <p:ph type="body" idx="1"/>
          </p:nvPr>
        </p:nvSpPr>
        <p:spPr>
          <a:xfrm>
            <a:off x="1676401" y="3651250"/>
            <a:ext cx="18236718" cy="8702676"/>
          </a:xfrm>
          <a:prstGeom prst="rect">
            <a:avLst/>
          </a:prstGeom>
        </p:spPr>
        <p:txBody>
          <a:bodyPr/>
          <a:lstStyle/>
          <a:p>
            <a:pPr marL="329188" indent="-329188" defTabSz="1316736">
              <a:lnSpc>
                <a:spcPct val="81000"/>
              </a:lnSpc>
              <a:spcBef>
                <a:spcPts val="1400"/>
              </a:spcBef>
              <a:defRPr sz="4300"/>
            </a:pPr>
            <a:r>
              <a:t>OpenStack is deployed as a containerized Kubernetes application</a:t>
            </a:r>
          </a:p>
          <a:p>
            <a:pPr lvl="1" marL="658372" indent="-329187" defTabSz="1316736">
              <a:lnSpc>
                <a:spcPct val="81000"/>
              </a:lnSpc>
              <a:spcBef>
                <a:spcPts val="700"/>
              </a:spcBef>
              <a:buClr>
                <a:srgbClr val="330072">
                  <a:alpha val="50000"/>
                </a:srgbClr>
              </a:buClr>
              <a:defRPr sz="4300">
                <a:latin typeface="Roboto Light"/>
                <a:ea typeface="Roboto Light"/>
                <a:cs typeface="Roboto Light"/>
                <a:sym typeface="Roboto Light"/>
              </a:defRPr>
            </a:pPr>
            <a:r>
              <a:t>OpenStack control plane running in pods</a:t>
            </a:r>
          </a:p>
          <a:p>
            <a:pPr lvl="1" marL="658372" indent="-329187" defTabSz="1316736">
              <a:lnSpc>
                <a:spcPct val="81000"/>
              </a:lnSpc>
              <a:spcBef>
                <a:spcPts val="700"/>
              </a:spcBef>
              <a:buClr>
                <a:srgbClr val="330072">
                  <a:alpha val="50000"/>
                </a:srgbClr>
              </a:buClr>
              <a:defRPr sz="4300">
                <a:latin typeface="Roboto Light"/>
                <a:ea typeface="Roboto Light"/>
                <a:cs typeface="Roboto Light"/>
                <a:sym typeface="Roboto Light"/>
              </a:defRPr>
            </a:pPr>
            <a:r>
              <a:t>OpenStack virtual machines running on hosts</a:t>
            </a:r>
          </a:p>
          <a:p>
            <a:pPr lvl="1" marL="658372" indent="-329187" defTabSz="1316736">
              <a:lnSpc>
                <a:spcPct val="81000"/>
              </a:lnSpc>
              <a:spcBef>
                <a:spcPts val="700"/>
              </a:spcBef>
              <a:buClr>
                <a:srgbClr val="330072">
                  <a:alpha val="50000"/>
                </a:srgbClr>
              </a:buClr>
              <a:defRPr sz="4300">
                <a:latin typeface="Roboto Light"/>
                <a:ea typeface="Roboto Light"/>
                <a:cs typeface="Roboto Light"/>
                <a:sym typeface="Roboto Light"/>
              </a:defRPr>
            </a:pPr>
            <a:r>
              <a:t>Leverages Kubernetes’ strengths to manage, scale and update the OpenStack services</a:t>
            </a:r>
          </a:p>
          <a:p>
            <a:pPr marL="329188" indent="-329188" defTabSz="1316736">
              <a:lnSpc>
                <a:spcPct val="81000"/>
              </a:lnSpc>
              <a:spcBef>
                <a:spcPts val="1400"/>
              </a:spcBef>
              <a:defRPr sz="4300"/>
            </a:pPr>
            <a:r>
              <a:t>Deployed using Helm (using OpenStack-Helm charts) and Armada (orchestrator for deploying Helm charts from Airship)</a:t>
            </a:r>
          </a:p>
          <a:p>
            <a:pPr marL="329188" indent="-329188" defTabSz="1316736">
              <a:lnSpc>
                <a:spcPct val="81000"/>
              </a:lnSpc>
              <a:spcBef>
                <a:spcPts val="1400"/>
              </a:spcBef>
              <a:defRPr sz="4300"/>
            </a:pPr>
            <a:r>
              <a:t>StarlingX provides application APIs to install and configure the containerized OpenStack application</a:t>
            </a:r>
          </a:p>
          <a:p>
            <a:pPr lvl="1" marL="658372" indent="-329187" defTabSz="1316736">
              <a:lnSpc>
                <a:spcPct val="81000"/>
              </a:lnSpc>
              <a:spcBef>
                <a:spcPts val="700"/>
              </a:spcBef>
              <a:buClr>
                <a:srgbClr val="330072">
                  <a:alpha val="50000"/>
                </a:srgbClr>
              </a:buClr>
              <a:defRPr sz="4300">
                <a:latin typeface="Roboto Light"/>
                <a:ea typeface="Roboto Light"/>
                <a:cs typeface="Roboto Light"/>
                <a:sym typeface="Roboto Light"/>
              </a:defRPr>
            </a:pPr>
            <a:r>
              <a:t>Application tarball contains helm charts and armada manifest for StarlingX</a:t>
            </a:r>
          </a:p>
          <a:p>
            <a:pPr lvl="1" marL="658372" indent="-329187" defTabSz="1316736">
              <a:lnSpc>
                <a:spcPct val="81000"/>
              </a:lnSpc>
              <a:spcBef>
                <a:spcPts val="700"/>
              </a:spcBef>
              <a:buClr>
                <a:srgbClr val="330072">
                  <a:alpha val="50000"/>
                </a:srgbClr>
              </a:buClr>
              <a:defRPr sz="4300">
                <a:latin typeface="Roboto Light"/>
                <a:ea typeface="Roboto Light"/>
                <a:cs typeface="Roboto Light"/>
                <a:sym typeface="Roboto Light"/>
              </a:defRPr>
            </a:pPr>
            <a:r>
              <a:t>Automatic generation of helm configuration values based on system configuration</a:t>
            </a:r>
          </a:p>
          <a:p>
            <a:pPr lvl="1" marL="658372" indent="-329187" defTabSz="1316736">
              <a:lnSpc>
                <a:spcPct val="81000"/>
              </a:lnSpc>
              <a:spcBef>
                <a:spcPts val="700"/>
              </a:spcBef>
              <a:buClr>
                <a:srgbClr val="330072">
                  <a:alpha val="50000"/>
                </a:srgbClr>
              </a:buClr>
              <a:defRPr sz="4300">
                <a:latin typeface="Roboto Light"/>
                <a:ea typeface="Roboto Light"/>
                <a:cs typeface="Roboto Light"/>
                <a:sym typeface="Roboto Light"/>
              </a:defRPr>
            </a:pPr>
            <a:r>
              <a:t>User can easily customize helm configuration of OpenStack Services</a:t>
            </a:r>
          </a:p>
        </p:txBody>
      </p:sp>
      <p:pic>
        <p:nvPicPr>
          <p:cNvPr id="1209" name="Picture 2" descr="Picture 2"/>
          <p:cNvPicPr>
            <a:picLocks noChangeAspect="1"/>
          </p:cNvPicPr>
          <p:nvPr/>
        </p:nvPicPr>
        <p:blipFill>
          <a:blip r:embed="rId3">
            <a:extLst/>
          </a:blip>
          <a:stretch>
            <a:fillRect/>
          </a:stretch>
        </p:blipFill>
        <p:spPr>
          <a:xfrm>
            <a:off x="20013164" y="6223856"/>
            <a:ext cx="2095503" cy="2181226"/>
          </a:xfrm>
          <a:prstGeom prst="rect">
            <a:avLst/>
          </a:prstGeom>
          <a:ln w="12700">
            <a:miter lim="400000"/>
          </a:ln>
        </p:spPr>
      </p:pic>
      <p:pic>
        <p:nvPicPr>
          <p:cNvPr id="1210" name="Picture 3" descr="Picture 3"/>
          <p:cNvPicPr>
            <a:picLocks noChangeAspect="1"/>
          </p:cNvPicPr>
          <p:nvPr/>
        </p:nvPicPr>
        <p:blipFill>
          <a:blip r:embed="rId4">
            <a:extLst/>
          </a:blip>
          <a:stretch>
            <a:fillRect/>
          </a:stretch>
        </p:blipFill>
        <p:spPr>
          <a:xfrm>
            <a:off x="20070843" y="9445011"/>
            <a:ext cx="1981202" cy="2305053"/>
          </a:xfrm>
          <a:prstGeom prst="rect">
            <a:avLst/>
          </a:prstGeom>
          <a:ln w="12700">
            <a:miter lim="400000"/>
          </a:ln>
        </p:spPr>
      </p:pic>
      <p:pic>
        <p:nvPicPr>
          <p:cNvPr id="1211" name="Image" descr="Image"/>
          <p:cNvPicPr>
            <a:picLocks noChangeAspect="1"/>
          </p:cNvPicPr>
          <p:nvPr/>
        </p:nvPicPr>
        <p:blipFill>
          <a:blip r:embed="rId5">
            <a:extLst/>
          </a:blip>
          <a:stretch>
            <a:fillRect/>
          </a:stretch>
        </p:blipFill>
        <p:spPr>
          <a:xfrm>
            <a:off x="20013164" y="3380595"/>
            <a:ext cx="2095503" cy="180333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5" name="Supported OpenStack Services"/>
          <p:cNvSpPr txBox="1"/>
          <p:nvPr>
            <p:ph type="title"/>
          </p:nvPr>
        </p:nvSpPr>
        <p:spPr>
          <a:xfrm>
            <a:off x="1676400" y="730250"/>
            <a:ext cx="21031200" cy="2651126"/>
          </a:xfrm>
          <a:prstGeom prst="rect">
            <a:avLst/>
          </a:prstGeom>
        </p:spPr>
        <p:txBody>
          <a:bodyPr/>
          <a:lstStyle/>
          <a:p>
            <a:pPr/>
            <a:r>
              <a:t>Supported OpenStack Services</a:t>
            </a:r>
          </a:p>
        </p:txBody>
      </p:sp>
      <p:sp>
        <p:nvSpPr>
          <p:cNvPr id="1216" name="Configuration optimized and system validated within StarlingX…"/>
          <p:cNvSpPr txBox="1"/>
          <p:nvPr>
            <p:ph type="body" idx="1"/>
          </p:nvPr>
        </p:nvSpPr>
        <p:spPr>
          <a:xfrm>
            <a:off x="1676400" y="3651250"/>
            <a:ext cx="21031200" cy="8702676"/>
          </a:xfrm>
          <a:prstGeom prst="rect">
            <a:avLst/>
          </a:prstGeom>
        </p:spPr>
        <p:txBody>
          <a:bodyPr/>
          <a:lstStyle/>
          <a:p>
            <a:pPr/>
            <a:r>
              <a:t>Configuration optimized and system validated within StarlingX</a:t>
            </a:r>
          </a:p>
          <a:p>
            <a:pPr lvl="1">
              <a:buClr>
                <a:srgbClr val="330072">
                  <a:alpha val="50000"/>
                </a:srgbClr>
              </a:buClr>
              <a:defRPr>
                <a:latin typeface="Roboto Light"/>
                <a:ea typeface="Roboto Light"/>
                <a:cs typeface="Roboto Light"/>
                <a:sym typeface="Roboto Light"/>
              </a:defRPr>
            </a:pPr>
            <a:r>
              <a:t>Keystone, Nova, Neutron, Glance, Cinder, Horizon, Heat, Barbican, Ironic</a:t>
            </a:r>
          </a:p>
          <a:p>
            <a:pPr lvl="1">
              <a:buClr>
                <a:srgbClr val="330072">
                  <a:alpha val="50000"/>
                </a:srgbClr>
              </a:buClr>
              <a:defRPr>
                <a:latin typeface="Roboto Light"/>
                <a:ea typeface="Roboto Light"/>
                <a:cs typeface="Roboto Light"/>
                <a:sym typeface="Roboto Light"/>
              </a:defRPr>
            </a:pPr>
            <a:r>
              <a:t>Telemetry</a:t>
            </a:r>
          </a:p>
          <a:p>
            <a:pPr lvl="2">
              <a:buClr>
                <a:srgbClr val="330072">
                  <a:alpha val="24957"/>
                </a:srgbClr>
              </a:buClr>
              <a:defRPr>
                <a:latin typeface="Roboto Light"/>
                <a:ea typeface="Roboto Light"/>
                <a:cs typeface="Roboto Light"/>
                <a:sym typeface="Roboto Light"/>
              </a:defRPr>
            </a:pPr>
            <a:r>
              <a:t>Ceilometer, Gnocchi, Panko, Aodh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Title 1"/>
          <p:cNvSpPr txBox="1"/>
          <p:nvPr>
            <p:ph type="title"/>
          </p:nvPr>
        </p:nvSpPr>
        <p:spPr>
          <a:xfrm>
            <a:off x="0" y="3419476"/>
            <a:ext cx="24384000" cy="5705476"/>
          </a:xfrm>
          <a:prstGeom prst="rect">
            <a:avLst/>
          </a:prstGeom>
          <a:solidFill>
            <a:srgbClr val="685BC7">
              <a:alpha val="50425"/>
            </a:srgbClr>
          </a:solidFill>
        </p:spPr>
        <p:txBody>
          <a:bodyPr lIns="91436" tIns="91436" rIns="91436" bIns="91436"/>
          <a:lstStyle>
            <a:lvl1pPr>
              <a:lnSpc>
                <a:spcPct val="120000"/>
              </a:lnSpc>
            </a:lvl1pPr>
          </a:lstStyle>
          <a:p>
            <a:pPr/>
            <a:r>
              <a:t>Project Overview</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8" name="Day 2 Configuration Changes"/>
          <p:cNvSpPr txBox="1"/>
          <p:nvPr>
            <p:ph type="title"/>
          </p:nvPr>
        </p:nvSpPr>
        <p:spPr>
          <a:xfrm>
            <a:off x="1676400" y="730250"/>
            <a:ext cx="21031200" cy="2651126"/>
          </a:xfrm>
          <a:prstGeom prst="rect">
            <a:avLst/>
          </a:prstGeom>
        </p:spPr>
        <p:txBody>
          <a:bodyPr/>
          <a:lstStyle/>
          <a:p>
            <a:pPr/>
            <a:r>
              <a:t>Day 2 Configuration Changes</a:t>
            </a:r>
          </a:p>
        </p:txBody>
      </p:sp>
      <p:sp>
        <p:nvSpPr>
          <p:cNvPr id="1219" name="Configuration changes can be applied after the application has been deployed…"/>
          <p:cNvSpPr txBox="1"/>
          <p:nvPr>
            <p:ph type="body" idx="1"/>
          </p:nvPr>
        </p:nvSpPr>
        <p:spPr>
          <a:xfrm>
            <a:off x="1676400" y="3651250"/>
            <a:ext cx="21031200" cy="8702676"/>
          </a:xfrm>
          <a:prstGeom prst="rect">
            <a:avLst/>
          </a:prstGeom>
        </p:spPr>
        <p:txBody>
          <a:bodyPr/>
          <a:lstStyle/>
          <a:p>
            <a:pPr/>
            <a:r>
              <a:t>Configuration changes can be applied after the application has been deployed</a:t>
            </a:r>
          </a:p>
          <a:p>
            <a:pPr/>
            <a:r>
              <a:t>Update the helm chart overrides</a:t>
            </a:r>
          </a:p>
          <a:p>
            <a:pPr lvl="1">
              <a:buClr>
                <a:srgbClr val="330072">
                  <a:alpha val="50000"/>
                </a:srgbClr>
              </a:buClr>
              <a:defRPr>
                <a:latin typeface="Roboto Light"/>
                <a:ea typeface="Roboto Light"/>
                <a:cs typeface="Roboto Light"/>
                <a:sym typeface="Roboto Light"/>
              </a:defRPr>
            </a:pPr>
            <a:r>
              <a:t>system helm-override-update …</a:t>
            </a:r>
          </a:p>
          <a:p>
            <a:pPr/>
            <a:r>
              <a:t>Reapply the application</a:t>
            </a:r>
          </a:p>
          <a:p>
            <a:pPr lvl="1">
              <a:buClr>
                <a:srgbClr val="330072">
                  <a:alpha val="50000"/>
                </a:srgbClr>
              </a:buClr>
              <a:defRPr>
                <a:latin typeface="Roboto Light"/>
                <a:ea typeface="Roboto Light"/>
                <a:cs typeface="Roboto Light"/>
                <a:sym typeface="Roboto Light"/>
              </a:defRPr>
            </a:pPr>
            <a:r>
              <a:t>system application-apply …</a:t>
            </a:r>
          </a:p>
          <a:p>
            <a:pPr/>
            <a:r>
              <a:t>Only charts impacted by the configuration change will be updated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1" name="Title 1"/>
          <p:cNvSpPr txBox="1"/>
          <p:nvPr>
            <p:ph type="title"/>
          </p:nvPr>
        </p:nvSpPr>
        <p:spPr>
          <a:xfrm>
            <a:off x="1663700" y="3419476"/>
            <a:ext cx="21031200" cy="5705475"/>
          </a:xfrm>
          <a:prstGeom prst="rect">
            <a:avLst/>
          </a:prstGeom>
          <a:solidFill>
            <a:srgbClr val="685BC7">
              <a:alpha val="50425"/>
            </a:srgbClr>
          </a:solidFill>
        </p:spPr>
        <p:txBody>
          <a:bodyPr/>
          <a:lstStyle>
            <a:lvl1pPr>
              <a:lnSpc>
                <a:spcPct val="120000"/>
              </a:lnSpc>
            </a:lvl1pPr>
          </a:lstStyle>
          <a:p>
            <a:pPr/>
            <a:r>
              <a:t>Distributed Cloud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3" name="Distributed Cloud Overview"/>
          <p:cNvSpPr txBox="1"/>
          <p:nvPr>
            <p:ph type="title"/>
          </p:nvPr>
        </p:nvSpPr>
        <p:spPr>
          <a:xfrm>
            <a:off x="1676400" y="730250"/>
            <a:ext cx="21031200" cy="2651126"/>
          </a:xfrm>
          <a:prstGeom prst="rect">
            <a:avLst/>
          </a:prstGeom>
        </p:spPr>
        <p:txBody>
          <a:bodyPr/>
          <a:lstStyle/>
          <a:p>
            <a:pPr/>
            <a:r>
              <a:t>Distributed Cloud Overview</a:t>
            </a:r>
          </a:p>
        </p:txBody>
      </p:sp>
      <p:sp>
        <p:nvSpPr>
          <p:cNvPr id="1224" name="Introduced in StarlingX 3.0…"/>
          <p:cNvSpPr txBox="1"/>
          <p:nvPr>
            <p:ph type="body" idx="1"/>
          </p:nvPr>
        </p:nvSpPr>
        <p:spPr>
          <a:xfrm>
            <a:off x="1676400" y="3651250"/>
            <a:ext cx="21031200" cy="8702676"/>
          </a:xfrm>
          <a:prstGeom prst="rect">
            <a:avLst/>
          </a:prstGeom>
        </p:spPr>
        <p:txBody>
          <a:bodyPr/>
          <a:lstStyle/>
          <a:p>
            <a:pPr marL="442722" indent="-442722" defTabSz="1517902">
              <a:spcBef>
                <a:spcPts val="1600"/>
              </a:spcBef>
              <a:defRPr sz="4900"/>
            </a:pPr>
            <a:r>
              <a:t>Introduced in StarlingX 3.0</a:t>
            </a:r>
          </a:p>
          <a:p>
            <a:pPr marL="442722" indent="-442722" defTabSz="1517902">
              <a:spcBef>
                <a:spcPts val="1600"/>
              </a:spcBef>
              <a:defRPr sz="4900"/>
            </a:pPr>
            <a:r>
              <a:t>Heterogeneous Distribution of Kubernetes and OpenStack Clouds</a:t>
            </a:r>
          </a:p>
          <a:p>
            <a:pPr marL="442722" indent="-442722" defTabSz="1517902">
              <a:spcBef>
                <a:spcPts val="1600"/>
              </a:spcBef>
              <a:defRPr sz="4900"/>
            </a:pPr>
            <a:r>
              <a:t>Central Cloud (System Controller)</a:t>
            </a:r>
          </a:p>
          <a:p>
            <a:pPr lvl="1" marL="822197" indent="-442722" defTabSz="1517902">
              <a:spcBef>
                <a:spcPts val="1600"/>
              </a:spcBef>
              <a:buClr>
                <a:srgbClr val="330072">
                  <a:alpha val="50000"/>
                </a:srgbClr>
              </a:buClr>
              <a:defRPr sz="4900">
                <a:latin typeface="Roboto Light"/>
                <a:ea typeface="Roboto Light"/>
                <a:cs typeface="Roboto Light"/>
                <a:sym typeface="Roboto Light"/>
              </a:defRPr>
            </a:pPr>
            <a:r>
              <a:t>Hosting shared services</a:t>
            </a:r>
          </a:p>
          <a:p>
            <a:pPr lvl="1" marL="822197" indent="-442722" defTabSz="1517902">
              <a:spcBef>
                <a:spcPts val="1600"/>
              </a:spcBef>
              <a:buClr>
                <a:srgbClr val="330072">
                  <a:alpha val="50000"/>
                </a:srgbClr>
              </a:buClr>
              <a:defRPr sz="4900">
                <a:latin typeface="Roboto Light"/>
                <a:ea typeface="Roboto Light"/>
                <a:cs typeface="Roboto Light"/>
                <a:sym typeface="Roboto Light"/>
              </a:defRPr>
            </a:pPr>
            <a:r>
              <a:t>System-wide infrastructure orchestration functions</a:t>
            </a:r>
          </a:p>
          <a:p>
            <a:pPr marL="442722" indent="-442722" defTabSz="1517902">
              <a:spcBef>
                <a:spcPts val="1600"/>
              </a:spcBef>
              <a:defRPr sz="4900"/>
            </a:pPr>
            <a:r>
              <a:t>Remote, geographically dispersed edge clouds</a:t>
            </a:r>
          </a:p>
          <a:p>
            <a:pPr lvl="1" marL="822197" indent="-442722" defTabSz="1517902">
              <a:spcBef>
                <a:spcPts val="1600"/>
              </a:spcBef>
              <a:buClr>
                <a:srgbClr val="330072">
                  <a:alpha val="50000"/>
                </a:srgbClr>
              </a:buClr>
              <a:defRPr sz="4900">
                <a:latin typeface="Roboto Light"/>
                <a:ea typeface="Roboto Light"/>
                <a:cs typeface="Roboto Light"/>
                <a:sym typeface="Roboto Light"/>
              </a:defRPr>
            </a:pPr>
            <a:r>
              <a:t>Communication with the System Controller node through REST APIs/L3</a:t>
            </a:r>
          </a:p>
          <a:p>
            <a:pPr lvl="1" marL="822197" indent="-442722" defTabSz="1517902">
              <a:spcBef>
                <a:spcPts val="1600"/>
              </a:spcBef>
              <a:buClr>
                <a:srgbClr val="330072">
                  <a:alpha val="50000"/>
                </a:srgbClr>
              </a:buClr>
              <a:defRPr sz="4900">
                <a:latin typeface="Roboto Light"/>
                <a:ea typeface="Roboto Light"/>
                <a:cs typeface="Roboto Light"/>
                <a:sym typeface="Roboto Light"/>
              </a:defRPr>
            </a:pPr>
            <a:r>
              <a:t>Running a control plane for autonomous operation</a:t>
            </a:r>
          </a:p>
          <a:p>
            <a:pPr marL="442722" indent="-442722" defTabSz="1517902">
              <a:spcBef>
                <a:spcPts val="1600"/>
              </a:spcBef>
              <a:defRPr sz="4900"/>
            </a:pPr>
            <a:r>
              <a:t>In line with the </a:t>
            </a:r>
            <a:r>
              <a:rPr u="sng">
                <a:solidFill>
                  <a:srgbClr val="0000FF"/>
                </a:solidFill>
                <a:uFill>
                  <a:solidFill>
                    <a:srgbClr val="0000FF"/>
                  </a:solidFill>
                </a:uFill>
                <a:hlinkClick r:id="rId2" invalidUrl="" action="" tgtFrame="" tooltip="" history="1" highlightClick="0" endSnd="0"/>
              </a:rPr>
              <a:t>Distributed Control Plane</a:t>
            </a:r>
            <a:r>
              <a:t> reference architecture model defined by the OpenInfra Edge Computing Group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6" name="Distributed Cloud - System Controller"/>
          <p:cNvSpPr txBox="1"/>
          <p:nvPr>
            <p:ph type="title"/>
          </p:nvPr>
        </p:nvSpPr>
        <p:spPr>
          <a:xfrm>
            <a:off x="1676400" y="730250"/>
            <a:ext cx="21031200" cy="2651126"/>
          </a:xfrm>
          <a:prstGeom prst="rect">
            <a:avLst/>
          </a:prstGeom>
        </p:spPr>
        <p:txBody>
          <a:bodyPr/>
          <a:lstStyle/>
          <a:p>
            <a:pPr/>
            <a:r>
              <a:t>Distributed Cloud - System Controller</a:t>
            </a:r>
          </a:p>
        </p:txBody>
      </p:sp>
      <p:sp>
        <p:nvSpPr>
          <p:cNvPr id="1227" name="Centralized deployment of container platform on sub-clouds…"/>
          <p:cNvSpPr txBox="1"/>
          <p:nvPr>
            <p:ph type="body" idx="1"/>
          </p:nvPr>
        </p:nvSpPr>
        <p:spPr>
          <a:xfrm>
            <a:off x="1676400" y="3651250"/>
            <a:ext cx="21031200" cy="8702676"/>
          </a:xfrm>
          <a:prstGeom prst="rect">
            <a:avLst/>
          </a:prstGeom>
        </p:spPr>
        <p:txBody>
          <a:bodyPr/>
          <a:lstStyle/>
          <a:p>
            <a:pPr marL="496062" indent="-496062" defTabSz="1700783">
              <a:spcBef>
                <a:spcPts val="1800"/>
              </a:spcBef>
              <a:defRPr sz="5500"/>
            </a:pPr>
            <a:r>
              <a:t>Centralized deployment of container platform on sub-clouds</a:t>
            </a:r>
          </a:p>
          <a:p>
            <a:pPr lvl="1" marL="921258" indent="-496062" defTabSz="1700783">
              <a:spcBef>
                <a:spcPts val="1800"/>
              </a:spcBef>
              <a:buClr>
                <a:srgbClr val="330072">
                  <a:alpha val="50000"/>
                </a:srgbClr>
              </a:buClr>
              <a:defRPr sz="5500">
                <a:latin typeface="Roboto Light"/>
                <a:ea typeface="Roboto Light"/>
                <a:cs typeface="Roboto Light"/>
                <a:sym typeface="Roboto Light"/>
              </a:defRPr>
            </a:pPr>
            <a:r>
              <a:t>Automated and declarative configuration</a:t>
            </a:r>
          </a:p>
          <a:p>
            <a:pPr marL="496062" indent="-496062" defTabSz="1700783">
              <a:spcBef>
                <a:spcPts val="1800"/>
              </a:spcBef>
              <a:defRPr sz="5500"/>
            </a:pPr>
            <a:r>
              <a:t>Sub-cloud health monitoring and management</a:t>
            </a:r>
          </a:p>
          <a:p>
            <a:pPr marL="496062" indent="-496062" defTabSz="1700783">
              <a:spcBef>
                <a:spcPts val="1800"/>
              </a:spcBef>
              <a:defRPr sz="5500"/>
            </a:pPr>
            <a:r>
              <a:t>Synchronized User Authentication &amp; Authorization with Keystone</a:t>
            </a:r>
          </a:p>
          <a:p>
            <a:pPr marL="496062" indent="-496062" defTabSz="1700783">
              <a:spcBef>
                <a:spcPts val="1800"/>
              </a:spcBef>
              <a:defRPr sz="5500"/>
            </a:pPr>
            <a:r>
              <a:t>Centralized Docker registry for infrastructure and applications</a:t>
            </a:r>
          </a:p>
          <a:p>
            <a:pPr marL="496062" indent="-496062" defTabSz="1700783">
              <a:spcBef>
                <a:spcPts val="1800"/>
              </a:spcBef>
              <a:defRPr sz="5500"/>
            </a:pPr>
            <a:r>
              <a:t>Centralize Horizon dashboard - single pane of glass</a:t>
            </a:r>
          </a:p>
          <a:p>
            <a:pPr marL="496062" indent="-496062" defTabSz="1700783">
              <a:spcBef>
                <a:spcPts val="1800"/>
              </a:spcBef>
              <a:defRPr sz="5500"/>
            </a:pPr>
            <a:r>
              <a:t>Configuration portal for shared platform data</a:t>
            </a:r>
          </a:p>
          <a:p>
            <a:pPr lvl="1" marL="921258" indent="-496062" defTabSz="1700783">
              <a:spcBef>
                <a:spcPts val="1800"/>
              </a:spcBef>
              <a:buClr>
                <a:srgbClr val="330072">
                  <a:alpha val="50000"/>
                </a:srgbClr>
              </a:buClr>
              <a:defRPr sz="5500">
                <a:latin typeface="Roboto Light"/>
                <a:ea typeface="Roboto Light"/>
                <a:cs typeface="Roboto Light"/>
                <a:sym typeface="Roboto Light"/>
              </a:defRPr>
            </a:pPr>
            <a:r>
              <a:t>DNS, NTP/PTP, API Firewall, SNMP,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9" name="Title 1"/>
          <p:cNvSpPr txBox="1"/>
          <p:nvPr>
            <p:ph type="title"/>
          </p:nvPr>
        </p:nvSpPr>
        <p:spPr>
          <a:xfrm>
            <a:off x="1663700" y="3419476"/>
            <a:ext cx="21031200" cy="5705475"/>
          </a:xfrm>
          <a:prstGeom prst="rect">
            <a:avLst/>
          </a:prstGeom>
          <a:solidFill>
            <a:srgbClr val="685BC7">
              <a:alpha val="50425"/>
            </a:srgbClr>
          </a:solidFill>
        </p:spPr>
        <p:txBody>
          <a:bodyPr/>
          <a:lstStyle>
            <a:lvl1pPr>
              <a:lnSpc>
                <a:spcPct val="120000"/>
              </a:lnSpc>
            </a:lvl1pPr>
          </a:lstStyle>
          <a:p>
            <a:pPr/>
            <a:r>
              <a:t>Community and Contributing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1" name="Title 1"/>
          <p:cNvSpPr txBox="1"/>
          <p:nvPr>
            <p:ph type="title"/>
          </p:nvPr>
        </p:nvSpPr>
        <p:spPr>
          <a:xfrm>
            <a:off x="1676400" y="730250"/>
            <a:ext cx="21031200" cy="2651126"/>
          </a:xfrm>
          <a:prstGeom prst="rect">
            <a:avLst/>
          </a:prstGeom>
        </p:spPr>
        <p:txBody>
          <a:bodyPr/>
          <a:lstStyle/>
          <a:p>
            <a:pPr/>
            <a:r>
              <a:t>Principles</a:t>
            </a:r>
          </a:p>
        </p:txBody>
      </p:sp>
      <p:sp>
        <p:nvSpPr>
          <p:cNvPr id="1232" name="Content Placeholder 2"/>
          <p:cNvSpPr txBox="1"/>
          <p:nvPr>
            <p:ph type="body" idx="1"/>
          </p:nvPr>
        </p:nvSpPr>
        <p:spPr>
          <a:xfrm>
            <a:off x="1676400" y="3651250"/>
            <a:ext cx="21031200" cy="8702676"/>
          </a:xfrm>
          <a:prstGeom prst="rect">
            <a:avLst/>
          </a:prstGeom>
        </p:spPr>
        <p:txBody>
          <a:bodyPr/>
          <a:lstStyle/>
          <a:p>
            <a:pPr marL="487830" indent="-487830" defTabSz="1756193">
              <a:spcBef>
                <a:spcPts val="1700"/>
              </a:spcBef>
              <a:defRPr sz="5800"/>
            </a:pPr>
            <a:r>
              <a:t>The StarlingX project follows the “four opens,”</a:t>
            </a:r>
          </a:p>
          <a:p>
            <a:pPr lvl="1" marL="926878" indent="-487830" defTabSz="1756193">
              <a:spcBef>
                <a:spcPts val="1700"/>
              </a:spcBef>
              <a:buClr>
                <a:srgbClr val="330072">
                  <a:alpha val="50000"/>
                </a:srgbClr>
              </a:buClr>
              <a:defRPr sz="5800">
                <a:latin typeface="Roboto Light"/>
                <a:ea typeface="Roboto Light"/>
                <a:cs typeface="Roboto Light"/>
                <a:sym typeface="Roboto Light"/>
              </a:defRPr>
            </a:pPr>
            <a:r>
              <a:t>Open Community</a:t>
            </a:r>
          </a:p>
          <a:p>
            <a:pPr lvl="1" marL="926878" indent="-487830" defTabSz="1756193">
              <a:spcBef>
                <a:spcPts val="1700"/>
              </a:spcBef>
              <a:buClr>
                <a:srgbClr val="330072">
                  <a:alpha val="50000"/>
                </a:srgbClr>
              </a:buClr>
              <a:defRPr sz="5800">
                <a:latin typeface="Roboto Light"/>
                <a:ea typeface="Roboto Light"/>
                <a:cs typeface="Roboto Light"/>
                <a:sym typeface="Roboto Light"/>
              </a:defRPr>
            </a:pPr>
            <a:r>
              <a:t>Open Design</a:t>
            </a:r>
          </a:p>
          <a:p>
            <a:pPr lvl="1" marL="926878" indent="-487830" defTabSz="1756193">
              <a:spcBef>
                <a:spcPts val="1700"/>
              </a:spcBef>
              <a:buClr>
                <a:srgbClr val="330072">
                  <a:alpha val="50000"/>
                </a:srgbClr>
              </a:buClr>
              <a:defRPr sz="5800">
                <a:latin typeface="Roboto Light"/>
                <a:ea typeface="Roboto Light"/>
                <a:cs typeface="Roboto Light"/>
                <a:sym typeface="Roboto Light"/>
              </a:defRPr>
            </a:pPr>
            <a:r>
              <a:t>Open Development</a:t>
            </a:r>
          </a:p>
          <a:p>
            <a:pPr lvl="1" marL="926878" indent="-487830" defTabSz="1756193">
              <a:spcBef>
                <a:spcPts val="1700"/>
              </a:spcBef>
              <a:buClr>
                <a:srgbClr val="330072">
                  <a:alpha val="50000"/>
                </a:srgbClr>
              </a:buClr>
              <a:defRPr sz="5800">
                <a:latin typeface="Roboto Light"/>
                <a:ea typeface="Roboto Light"/>
                <a:cs typeface="Roboto Light"/>
                <a:sym typeface="Roboto Light"/>
              </a:defRPr>
            </a:pPr>
            <a:r>
              <a:t>Open Source</a:t>
            </a:r>
          </a:p>
          <a:p>
            <a:pPr marL="487830" indent="-487830" defTabSz="1756193">
              <a:spcBef>
                <a:spcPts val="1700"/>
              </a:spcBef>
              <a:defRPr sz="5800"/>
            </a:pPr>
            <a:r>
              <a:t>Technical decisions will be made by technical contributors and a representative Technical Steering Committee.</a:t>
            </a:r>
          </a:p>
          <a:p>
            <a:pPr marL="487830" indent="-487830" defTabSz="1756193">
              <a:spcBef>
                <a:spcPts val="1700"/>
              </a:spcBef>
              <a:defRPr sz="5800"/>
            </a:pPr>
            <a:r>
              <a:t>The community is committed to diversity, openness, encouraging new contributors and leaders to rise up.</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4" name="Title 1"/>
          <p:cNvSpPr txBox="1"/>
          <p:nvPr>
            <p:ph type="title"/>
          </p:nvPr>
        </p:nvSpPr>
        <p:spPr>
          <a:xfrm>
            <a:off x="1676400" y="730250"/>
            <a:ext cx="21031200" cy="2651126"/>
          </a:xfrm>
          <a:prstGeom prst="rect">
            <a:avLst/>
          </a:prstGeom>
        </p:spPr>
        <p:txBody>
          <a:bodyPr/>
          <a:lstStyle/>
          <a:p>
            <a:pPr/>
            <a:r>
              <a:t>Sub-project Structure</a:t>
            </a:r>
          </a:p>
        </p:txBody>
      </p:sp>
      <p:sp>
        <p:nvSpPr>
          <p:cNvPr id="1235" name="Content Placeholder 2"/>
          <p:cNvSpPr txBox="1"/>
          <p:nvPr>
            <p:ph type="body" sz="half" idx="1"/>
          </p:nvPr>
        </p:nvSpPr>
        <p:spPr>
          <a:xfrm>
            <a:off x="1676399" y="3651250"/>
            <a:ext cx="13645620" cy="8702676"/>
          </a:xfrm>
          <a:prstGeom prst="rect">
            <a:avLst/>
          </a:prstGeom>
        </p:spPr>
        <p:txBody>
          <a:bodyPr/>
          <a:lstStyle/>
          <a:p>
            <a:pPr marL="492229" indent="-492229" defTabSz="1575143">
              <a:spcBef>
                <a:spcPts val="1500"/>
              </a:spcBef>
              <a:defRPr sz="5200"/>
            </a:pPr>
            <a:r>
              <a:t>Main sub-projects</a:t>
            </a:r>
          </a:p>
          <a:p>
            <a:pPr lvl="1" marL="889994" indent="-492229" defTabSz="1575143">
              <a:spcBef>
                <a:spcPts val="1500"/>
              </a:spcBef>
              <a:buClr>
                <a:srgbClr val="330072">
                  <a:alpha val="50000"/>
                </a:srgbClr>
              </a:buClr>
              <a:defRPr sz="5200">
                <a:latin typeface="Roboto Light"/>
                <a:ea typeface="Roboto Light"/>
                <a:cs typeface="Roboto Light"/>
                <a:sym typeface="Roboto Light"/>
              </a:defRPr>
            </a:pPr>
            <a:r>
              <a:t>New functionality and services</a:t>
            </a:r>
          </a:p>
          <a:p>
            <a:pPr marL="492229" indent="-492229" defTabSz="1575143">
              <a:spcBef>
                <a:spcPts val="1500"/>
              </a:spcBef>
              <a:defRPr sz="5200"/>
            </a:pPr>
            <a:r>
              <a:t>Supporting sub-projects</a:t>
            </a:r>
          </a:p>
          <a:p>
            <a:pPr lvl="1" marL="889994" indent="-492229" defTabSz="1575143">
              <a:spcBef>
                <a:spcPts val="1500"/>
              </a:spcBef>
              <a:buClr>
                <a:srgbClr val="330072">
                  <a:alpha val="50000"/>
                </a:srgbClr>
              </a:buClr>
              <a:defRPr sz="5200">
                <a:latin typeface="Roboto Light"/>
                <a:ea typeface="Roboto Light"/>
                <a:cs typeface="Roboto Light"/>
                <a:sym typeface="Roboto Light"/>
              </a:defRPr>
            </a:pPr>
            <a:r>
              <a:t>Supporting services, test and infrastructure</a:t>
            </a:r>
          </a:p>
          <a:p>
            <a:pPr marL="492229" indent="-492229" defTabSz="1575143">
              <a:spcBef>
                <a:spcPts val="1500"/>
              </a:spcBef>
              <a:defRPr sz="5200"/>
            </a:pPr>
            <a:r>
              <a:t>Sub-project team structure</a:t>
            </a:r>
          </a:p>
          <a:p>
            <a:pPr lvl="1" marL="889994" indent="-492229" defTabSz="1575143">
              <a:spcBef>
                <a:spcPts val="1500"/>
              </a:spcBef>
              <a:buClr>
                <a:srgbClr val="330072">
                  <a:alpha val="50000"/>
                </a:srgbClr>
              </a:buClr>
              <a:defRPr sz="5200">
                <a:latin typeface="Roboto Light"/>
                <a:ea typeface="Roboto Light"/>
                <a:cs typeface="Roboto Light"/>
                <a:sym typeface="Roboto Light"/>
              </a:defRPr>
            </a:pPr>
            <a:r>
              <a:t>1 Technical Lead</a:t>
            </a:r>
          </a:p>
          <a:p>
            <a:pPr lvl="1" marL="889994" indent="-492229" defTabSz="1575143">
              <a:spcBef>
                <a:spcPts val="1500"/>
              </a:spcBef>
              <a:buClr>
                <a:srgbClr val="330072">
                  <a:alpha val="50000"/>
                </a:srgbClr>
              </a:buClr>
              <a:defRPr sz="5200">
                <a:latin typeface="Roboto Light"/>
                <a:ea typeface="Roboto Light"/>
                <a:cs typeface="Roboto Light"/>
                <a:sym typeface="Roboto Light"/>
              </a:defRPr>
            </a:pPr>
            <a:r>
              <a:t>1 Project Lead</a:t>
            </a:r>
          </a:p>
          <a:p>
            <a:pPr lvl="1" marL="889994" indent="-492229" defTabSz="1575143">
              <a:spcBef>
                <a:spcPts val="1500"/>
              </a:spcBef>
              <a:buClr>
                <a:srgbClr val="330072">
                  <a:alpha val="50000"/>
                </a:srgbClr>
              </a:buClr>
              <a:defRPr sz="5200">
                <a:latin typeface="Roboto Light"/>
                <a:ea typeface="Roboto Light"/>
                <a:cs typeface="Roboto Light"/>
                <a:sym typeface="Roboto Light"/>
              </a:defRPr>
            </a:pPr>
            <a:r>
              <a:t>Core Reviewers</a:t>
            </a:r>
          </a:p>
          <a:p>
            <a:pPr lvl="1" marL="889994" indent="-492229" defTabSz="1575143">
              <a:spcBef>
                <a:spcPts val="1500"/>
              </a:spcBef>
              <a:buClr>
                <a:srgbClr val="330072">
                  <a:alpha val="50000"/>
                </a:srgbClr>
              </a:buClr>
              <a:defRPr sz="5200">
                <a:latin typeface="Roboto Light"/>
                <a:ea typeface="Roboto Light"/>
                <a:cs typeface="Roboto Light"/>
                <a:sym typeface="Roboto Light"/>
              </a:defRPr>
            </a:pPr>
            <a:r>
              <a:t>Contributors</a:t>
            </a:r>
          </a:p>
        </p:txBody>
      </p:sp>
      <p:grpSp>
        <p:nvGrpSpPr>
          <p:cNvPr id="1300" name="Group"/>
          <p:cNvGrpSpPr/>
          <p:nvPr/>
        </p:nvGrpSpPr>
        <p:grpSpPr>
          <a:xfrm>
            <a:off x="15895915" y="4379067"/>
            <a:ext cx="8155461" cy="7247043"/>
            <a:chOff x="0" y="0"/>
            <a:chExt cx="8155460" cy="7247041"/>
          </a:xfrm>
        </p:grpSpPr>
        <p:grpSp>
          <p:nvGrpSpPr>
            <p:cNvPr id="1238" name="Group"/>
            <p:cNvGrpSpPr/>
            <p:nvPr/>
          </p:nvGrpSpPr>
          <p:grpSpPr>
            <a:xfrm>
              <a:off x="0" y="0"/>
              <a:ext cx="8155461" cy="813002"/>
              <a:chOff x="0" y="0"/>
              <a:chExt cx="8155460" cy="813001"/>
            </a:xfrm>
          </p:grpSpPr>
          <p:sp>
            <p:nvSpPr>
              <p:cNvPr id="1236" name="Rectangle 5"/>
              <p:cNvSpPr/>
              <p:nvPr/>
            </p:nvSpPr>
            <p:spPr>
              <a:xfrm>
                <a:off x="-1" y="-1"/>
                <a:ext cx="8155462" cy="813003"/>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defRPr>
                </a:pPr>
              </a:p>
            </p:txBody>
          </p:sp>
          <p:sp>
            <p:nvSpPr>
              <p:cNvPr id="1237" name="TextBox 6"/>
              <p:cNvSpPr txBox="1"/>
              <p:nvPr/>
            </p:nvSpPr>
            <p:spPr>
              <a:xfrm>
                <a:off x="316519" y="93547"/>
                <a:ext cx="7522416" cy="5384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algn="ctr" defTabSz="1828800">
                  <a:lnSpc>
                    <a:spcPct val="100000"/>
                  </a:lnSpc>
                  <a:spcBef>
                    <a:spcPts val="0"/>
                  </a:spcBef>
                  <a:defRPr cap="none" sz="2400">
                    <a:latin typeface="Roboto"/>
                    <a:ea typeface="Roboto"/>
                    <a:cs typeface="Roboto"/>
                    <a:sym typeface="Roboto"/>
                  </a:defRPr>
                </a:lvl1pPr>
              </a:lstStyle>
              <a:p>
                <a:pPr/>
                <a:r>
                  <a:t>Technical Steering Committee</a:t>
                </a:r>
              </a:p>
            </p:txBody>
          </p:sp>
        </p:grpSp>
        <p:grpSp>
          <p:nvGrpSpPr>
            <p:cNvPr id="1286" name="Group"/>
            <p:cNvGrpSpPr/>
            <p:nvPr/>
          </p:nvGrpSpPr>
          <p:grpSpPr>
            <a:xfrm>
              <a:off x="0" y="2842068"/>
              <a:ext cx="8155461" cy="4404974"/>
              <a:chOff x="0" y="0"/>
              <a:chExt cx="8155460" cy="4404972"/>
            </a:xfrm>
          </p:grpSpPr>
          <p:sp>
            <p:nvSpPr>
              <p:cNvPr id="1239" name="Rectangle 13"/>
              <p:cNvSpPr/>
              <p:nvPr/>
            </p:nvSpPr>
            <p:spPr>
              <a:xfrm>
                <a:off x="0" y="0"/>
                <a:ext cx="8155461" cy="4404973"/>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defRPr>
                </a:pPr>
              </a:p>
            </p:txBody>
          </p:sp>
          <p:sp>
            <p:nvSpPr>
              <p:cNvPr id="1240" name="TextBox 28"/>
              <p:cNvSpPr/>
              <p:nvPr/>
            </p:nvSpPr>
            <p:spPr>
              <a:xfrm>
                <a:off x="122164" y="53287"/>
                <a:ext cx="724486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atin typeface="Roboto"/>
                    <a:ea typeface="Roboto"/>
                    <a:cs typeface="Roboto"/>
                    <a:sym typeface="Roboto"/>
                  </a:defRPr>
                </a:lvl1pPr>
              </a:lstStyle>
              <a:p>
                <a:pPr/>
                <a:r>
                  <a:t>StarlingX Supporting Sub-projects</a:t>
                </a:r>
              </a:p>
            </p:txBody>
          </p:sp>
          <p:grpSp>
            <p:nvGrpSpPr>
              <p:cNvPr id="1245" name="Rectangle 14"/>
              <p:cNvGrpSpPr/>
              <p:nvPr/>
            </p:nvGrpSpPr>
            <p:grpSpPr>
              <a:xfrm>
                <a:off x="275877" y="1013901"/>
                <a:ext cx="3646210" cy="1"/>
                <a:chOff x="0" y="0"/>
                <a:chExt cx="3646209" cy="0"/>
              </a:xfrm>
            </p:grpSpPr>
            <p:grpSp>
              <p:nvGrpSpPr>
                <p:cNvPr id="1243" name="Group"/>
                <p:cNvGrpSpPr/>
                <p:nvPr/>
              </p:nvGrpSpPr>
              <p:grpSpPr>
                <a:xfrm>
                  <a:off x="0" y="-1"/>
                  <a:ext cx="3646210" cy="2"/>
                  <a:chOff x="0" y="0"/>
                  <a:chExt cx="3646209" cy="0"/>
                </a:xfrm>
              </p:grpSpPr>
              <p:sp>
                <p:nvSpPr>
                  <p:cNvPr id="1241"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42"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44" name="Build"/>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Build</a:t>
                  </a:r>
                </a:p>
              </p:txBody>
            </p:sp>
          </p:grpSp>
          <p:grpSp>
            <p:nvGrpSpPr>
              <p:cNvPr id="1250" name="Rectangle 14"/>
              <p:cNvGrpSpPr/>
              <p:nvPr/>
            </p:nvGrpSpPr>
            <p:grpSpPr>
              <a:xfrm>
                <a:off x="4211987" y="1013901"/>
                <a:ext cx="3646211" cy="1"/>
                <a:chOff x="0" y="0"/>
                <a:chExt cx="3646209" cy="0"/>
              </a:xfrm>
            </p:grpSpPr>
            <p:grpSp>
              <p:nvGrpSpPr>
                <p:cNvPr id="1248" name="Group"/>
                <p:cNvGrpSpPr/>
                <p:nvPr/>
              </p:nvGrpSpPr>
              <p:grpSpPr>
                <a:xfrm>
                  <a:off x="0" y="-1"/>
                  <a:ext cx="3646210" cy="2"/>
                  <a:chOff x="0" y="0"/>
                  <a:chExt cx="3646209" cy="0"/>
                </a:xfrm>
              </p:grpSpPr>
              <p:sp>
                <p:nvSpPr>
                  <p:cNvPr id="1246"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47"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49" name="Containers"/>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Containers</a:t>
                  </a:r>
                </a:p>
              </p:txBody>
            </p:sp>
          </p:grpSp>
          <p:grpSp>
            <p:nvGrpSpPr>
              <p:cNvPr id="1255" name="Rectangle 14"/>
              <p:cNvGrpSpPr/>
              <p:nvPr/>
            </p:nvGrpSpPr>
            <p:grpSpPr>
              <a:xfrm>
                <a:off x="275877" y="1736807"/>
                <a:ext cx="3646210" cy="2"/>
                <a:chOff x="0" y="0"/>
                <a:chExt cx="3646209" cy="0"/>
              </a:xfrm>
            </p:grpSpPr>
            <p:grpSp>
              <p:nvGrpSpPr>
                <p:cNvPr id="1253" name="Group"/>
                <p:cNvGrpSpPr/>
                <p:nvPr/>
              </p:nvGrpSpPr>
              <p:grpSpPr>
                <a:xfrm>
                  <a:off x="0" y="-1"/>
                  <a:ext cx="3646210" cy="2"/>
                  <a:chOff x="0" y="0"/>
                  <a:chExt cx="3646209" cy="0"/>
                </a:xfrm>
              </p:grpSpPr>
              <p:sp>
                <p:nvSpPr>
                  <p:cNvPr id="1251"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52"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54" name="Distro"/>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Distro</a:t>
                  </a:r>
                </a:p>
              </p:txBody>
            </p:sp>
          </p:grpSp>
          <p:grpSp>
            <p:nvGrpSpPr>
              <p:cNvPr id="1260" name="Rectangle 14"/>
              <p:cNvGrpSpPr/>
              <p:nvPr/>
            </p:nvGrpSpPr>
            <p:grpSpPr>
              <a:xfrm>
                <a:off x="4211987" y="1736807"/>
                <a:ext cx="3646211" cy="2"/>
                <a:chOff x="0" y="0"/>
                <a:chExt cx="3646209" cy="0"/>
              </a:xfrm>
            </p:grpSpPr>
            <p:grpSp>
              <p:nvGrpSpPr>
                <p:cNvPr id="1258" name="Group"/>
                <p:cNvGrpSpPr/>
                <p:nvPr/>
              </p:nvGrpSpPr>
              <p:grpSpPr>
                <a:xfrm>
                  <a:off x="0" y="-1"/>
                  <a:ext cx="3646210" cy="2"/>
                  <a:chOff x="0" y="0"/>
                  <a:chExt cx="3646209" cy="0"/>
                </a:xfrm>
              </p:grpSpPr>
              <p:sp>
                <p:nvSpPr>
                  <p:cNvPr id="1256"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57"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59" name="Docs"/>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Docs</a:t>
                  </a:r>
                </a:p>
              </p:txBody>
            </p:sp>
          </p:grpSp>
          <p:grpSp>
            <p:nvGrpSpPr>
              <p:cNvPr id="1265" name="Rectangle 14"/>
              <p:cNvGrpSpPr/>
              <p:nvPr/>
            </p:nvGrpSpPr>
            <p:grpSpPr>
              <a:xfrm>
                <a:off x="275877" y="2459714"/>
                <a:ext cx="3646210" cy="1"/>
                <a:chOff x="0" y="0"/>
                <a:chExt cx="3646209" cy="0"/>
              </a:xfrm>
            </p:grpSpPr>
            <p:grpSp>
              <p:nvGrpSpPr>
                <p:cNvPr id="1263" name="Group"/>
                <p:cNvGrpSpPr/>
                <p:nvPr/>
              </p:nvGrpSpPr>
              <p:grpSpPr>
                <a:xfrm>
                  <a:off x="0" y="-1"/>
                  <a:ext cx="3646210" cy="2"/>
                  <a:chOff x="0" y="0"/>
                  <a:chExt cx="3646209" cy="0"/>
                </a:xfrm>
              </p:grpSpPr>
              <p:sp>
                <p:nvSpPr>
                  <p:cNvPr id="1261"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62"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64" name="Networking"/>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Networking</a:t>
                  </a:r>
                </a:p>
              </p:txBody>
            </p:sp>
          </p:grpSp>
          <p:grpSp>
            <p:nvGrpSpPr>
              <p:cNvPr id="1270" name="Rectangle 14"/>
              <p:cNvGrpSpPr/>
              <p:nvPr/>
            </p:nvGrpSpPr>
            <p:grpSpPr>
              <a:xfrm>
                <a:off x="4211987" y="2459714"/>
                <a:ext cx="3646211" cy="1"/>
                <a:chOff x="0" y="0"/>
                <a:chExt cx="3646209" cy="0"/>
              </a:xfrm>
            </p:grpSpPr>
            <p:grpSp>
              <p:nvGrpSpPr>
                <p:cNvPr id="1268" name="Group"/>
                <p:cNvGrpSpPr/>
                <p:nvPr/>
              </p:nvGrpSpPr>
              <p:grpSpPr>
                <a:xfrm>
                  <a:off x="0" y="-1"/>
                  <a:ext cx="3646210" cy="2"/>
                  <a:chOff x="0" y="0"/>
                  <a:chExt cx="3646209" cy="0"/>
                </a:xfrm>
              </p:grpSpPr>
              <p:sp>
                <p:nvSpPr>
                  <p:cNvPr id="1266"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67"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69" name="OpenStack Distro"/>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OpenStack Distro</a:t>
                  </a:r>
                </a:p>
              </p:txBody>
            </p:sp>
          </p:grpSp>
          <p:grpSp>
            <p:nvGrpSpPr>
              <p:cNvPr id="1275" name="Rectangle 14"/>
              <p:cNvGrpSpPr/>
              <p:nvPr/>
            </p:nvGrpSpPr>
            <p:grpSpPr>
              <a:xfrm>
                <a:off x="275877" y="3182620"/>
                <a:ext cx="3646210" cy="1"/>
                <a:chOff x="0" y="0"/>
                <a:chExt cx="3646209" cy="0"/>
              </a:xfrm>
            </p:grpSpPr>
            <p:grpSp>
              <p:nvGrpSpPr>
                <p:cNvPr id="1273" name="Group"/>
                <p:cNvGrpSpPr/>
                <p:nvPr/>
              </p:nvGrpSpPr>
              <p:grpSpPr>
                <a:xfrm>
                  <a:off x="0" y="-1"/>
                  <a:ext cx="3646210" cy="2"/>
                  <a:chOff x="0" y="0"/>
                  <a:chExt cx="3646209" cy="0"/>
                </a:xfrm>
              </p:grpSpPr>
              <p:sp>
                <p:nvSpPr>
                  <p:cNvPr id="1271"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72"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74" name="Release"/>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Release</a:t>
                  </a:r>
                </a:p>
              </p:txBody>
            </p:sp>
          </p:grpSp>
          <p:grpSp>
            <p:nvGrpSpPr>
              <p:cNvPr id="1280" name="Rectangle 14"/>
              <p:cNvGrpSpPr/>
              <p:nvPr/>
            </p:nvGrpSpPr>
            <p:grpSpPr>
              <a:xfrm>
                <a:off x="4211987" y="3182620"/>
                <a:ext cx="3646211" cy="1"/>
                <a:chOff x="0" y="0"/>
                <a:chExt cx="3646209" cy="0"/>
              </a:xfrm>
            </p:grpSpPr>
            <p:grpSp>
              <p:nvGrpSpPr>
                <p:cNvPr id="1278" name="Group"/>
                <p:cNvGrpSpPr/>
                <p:nvPr/>
              </p:nvGrpSpPr>
              <p:grpSpPr>
                <a:xfrm>
                  <a:off x="0" y="-1"/>
                  <a:ext cx="3646210" cy="2"/>
                  <a:chOff x="0" y="0"/>
                  <a:chExt cx="3646209" cy="0"/>
                </a:xfrm>
              </p:grpSpPr>
              <p:sp>
                <p:nvSpPr>
                  <p:cNvPr id="1276"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77"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79" name="Security"/>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Security</a:t>
                  </a:r>
                </a:p>
              </p:txBody>
            </p:sp>
          </p:grpSp>
          <p:grpSp>
            <p:nvGrpSpPr>
              <p:cNvPr id="1285" name="Rectangle 14"/>
              <p:cNvGrpSpPr/>
              <p:nvPr/>
            </p:nvGrpSpPr>
            <p:grpSpPr>
              <a:xfrm>
                <a:off x="2254624" y="3905526"/>
                <a:ext cx="3646212" cy="2"/>
                <a:chOff x="0" y="0"/>
                <a:chExt cx="3646211" cy="0"/>
              </a:xfrm>
            </p:grpSpPr>
            <p:grpSp>
              <p:nvGrpSpPr>
                <p:cNvPr id="1283" name="Group"/>
                <p:cNvGrpSpPr/>
                <p:nvPr/>
              </p:nvGrpSpPr>
              <p:grpSpPr>
                <a:xfrm>
                  <a:off x="-1" y="-1"/>
                  <a:ext cx="3646213" cy="2"/>
                  <a:chOff x="0" y="0"/>
                  <a:chExt cx="3646211" cy="0"/>
                </a:xfrm>
              </p:grpSpPr>
              <p:sp>
                <p:nvSpPr>
                  <p:cNvPr id="1281" name="Line"/>
                  <p:cNvSpPr/>
                  <p:nvPr/>
                </p:nvSpPr>
                <p:spPr>
                  <a:xfrm>
                    <a:off x="0" y="0"/>
                    <a:ext cx="3646211"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82" name="Line"/>
                  <p:cNvSpPr/>
                  <p:nvPr/>
                </p:nvSpPr>
                <p:spPr>
                  <a:xfrm flipH="1" flipV="1">
                    <a:off x="0" y="0"/>
                    <a:ext cx="3646211"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84" name="Test"/>
                <p:cNvSpPr/>
                <p:nvPr/>
              </p:nvSpPr>
              <p:spPr>
                <a:xfrm>
                  <a:off x="25400"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Test</a:t>
                  </a:r>
                </a:p>
              </p:txBody>
            </p:sp>
          </p:grpSp>
        </p:grpSp>
        <p:grpSp>
          <p:nvGrpSpPr>
            <p:cNvPr id="1299" name="Group"/>
            <p:cNvGrpSpPr/>
            <p:nvPr/>
          </p:nvGrpSpPr>
          <p:grpSpPr>
            <a:xfrm>
              <a:off x="0" y="989571"/>
              <a:ext cx="8155461" cy="1617815"/>
              <a:chOff x="0" y="-1"/>
              <a:chExt cx="8155460" cy="1617814"/>
            </a:xfrm>
          </p:grpSpPr>
          <p:sp>
            <p:nvSpPr>
              <p:cNvPr id="1287" name="Rectangle 13"/>
              <p:cNvSpPr/>
              <p:nvPr/>
            </p:nvSpPr>
            <p:spPr>
              <a:xfrm>
                <a:off x="-1" y="-2"/>
                <a:ext cx="8155462" cy="1617816"/>
              </a:xfrm>
              <a:prstGeom prst="rect">
                <a:avLst/>
              </a:prstGeom>
              <a:solidFill>
                <a:srgbClr val="000000">
                  <a:alpha val="50000"/>
                </a:srgbClr>
              </a:solidFill>
              <a:ln w="25400" cap="flat">
                <a:solidFill>
                  <a:srgbClr val="000000">
                    <a:alpha val="75497"/>
                  </a:srgbClr>
                </a:solidFill>
                <a:prstDash val="solid"/>
                <a:round/>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defRPr>
                </a:pPr>
              </a:p>
            </p:txBody>
          </p:sp>
          <p:sp>
            <p:nvSpPr>
              <p:cNvPr id="1288" name="TextBox 16"/>
              <p:cNvSpPr/>
              <p:nvPr/>
            </p:nvSpPr>
            <p:spPr>
              <a:xfrm>
                <a:off x="143548" y="1905"/>
                <a:ext cx="488899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t">
                <a:spAutoFit/>
              </a:bodyPr>
              <a:lstStyle>
                <a:lvl1pPr defTabSz="1828800">
                  <a:lnSpc>
                    <a:spcPct val="100000"/>
                  </a:lnSpc>
                  <a:spcBef>
                    <a:spcPts val="0"/>
                  </a:spcBef>
                  <a:defRPr cap="none" sz="2400">
                    <a:latin typeface="Roboto"/>
                    <a:ea typeface="Roboto"/>
                    <a:cs typeface="Roboto"/>
                    <a:sym typeface="Roboto"/>
                  </a:defRPr>
                </a:lvl1pPr>
              </a:lstStyle>
              <a:p>
                <a:pPr/>
                <a:r>
                  <a:t>StarlingX Main Sub-projects</a:t>
                </a:r>
              </a:p>
            </p:txBody>
          </p:sp>
          <p:grpSp>
            <p:nvGrpSpPr>
              <p:cNvPr id="1293" name="Rectangle 14"/>
              <p:cNvGrpSpPr/>
              <p:nvPr/>
            </p:nvGrpSpPr>
            <p:grpSpPr>
              <a:xfrm>
                <a:off x="4211987" y="985219"/>
                <a:ext cx="3646211" cy="2"/>
                <a:chOff x="0" y="0"/>
                <a:chExt cx="3646209" cy="0"/>
              </a:xfrm>
            </p:grpSpPr>
            <p:grpSp>
              <p:nvGrpSpPr>
                <p:cNvPr id="1291" name="Group"/>
                <p:cNvGrpSpPr/>
                <p:nvPr/>
              </p:nvGrpSpPr>
              <p:grpSpPr>
                <a:xfrm>
                  <a:off x="0" y="0"/>
                  <a:ext cx="3646210" cy="1"/>
                  <a:chOff x="0" y="0"/>
                  <a:chExt cx="3646209" cy="0"/>
                </a:xfrm>
              </p:grpSpPr>
              <p:sp>
                <p:nvSpPr>
                  <p:cNvPr id="1289"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90"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92" name="Flock Services"/>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Flock Services</a:t>
                  </a:r>
                </a:p>
              </p:txBody>
            </p:sp>
          </p:grpSp>
          <p:grpSp>
            <p:nvGrpSpPr>
              <p:cNvPr id="1298" name="Rectangle 14"/>
              <p:cNvGrpSpPr/>
              <p:nvPr/>
            </p:nvGrpSpPr>
            <p:grpSpPr>
              <a:xfrm>
                <a:off x="235768" y="985219"/>
                <a:ext cx="3646210" cy="2"/>
                <a:chOff x="0" y="0"/>
                <a:chExt cx="3646209" cy="0"/>
              </a:xfrm>
            </p:grpSpPr>
            <p:grpSp>
              <p:nvGrpSpPr>
                <p:cNvPr id="1296" name="Group"/>
                <p:cNvGrpSpPr/>
                <p:nvPr/>
              </p:nvGrpSpPr>
              <p:grpSpPr>
                <a:xfrm>
                  <a:off x="0" y="0"/>
                  <a:ext cx="3646210" cy="1"/>
                  <a:chOff x="0" y="0"/>
                  <a:chExt cx="3646209" cy="0"/>
                </a:xfrm>
              </p:grpSpPr>
              <p:sp>
                <p:nvSpPr>
                  <p:cNvPr id="1294" name="Line"/>
                  <p:cNvSpPr/>
                  <p:nvPr/>
                </p:nvSpPr>
                <p:spPr>
                  <a:xfrm>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sp>
                <p:nvSpPr>
                  <p:cNvPr id="1295" name="Line"/>
                  <p:cNvSpPr/>
                  <p:nvPr/>
                </p:nvSpPr>
                <p:spPr>
                  <a:xfrm flipH="1" flipV="1">
                    <a:off x="0" y="0"/>
                    <a:ext cx="3646210" cy="1"/>
                  </a:xfrm>
                  <a:prstGeom prst="line">
                    <a:avLst/>
                  </a:prstGeom>
                  <a:noFill/>
                  <a:ln w="50800" cap="flat">
                    <a:solidFill>
                      <a:srgbClr val="000000">
                        <a:alpha val="76316"/>
                      </a:srgbClr>
                    </a:solidFill>
                    <a:prstDash val="solid"/>
                    <a:round/>
                  </a:ln>
                  <a:effectLst/>
                </p:spPr>
                <p:txBody>
                  <a:bodyPr wrap="square" lIns="45718" tIns="45718" rIns="45718" bIns="45718" numCol="1" anchor="t">
                    <a:noAutofit/>
                  </a:bodyPr>
                  <a:lstStyle/>
                  <a:p>
                    <a:pPr/>
                  </a:p>
                </p:txBody>
              </p:sp>
            </p:grpSp>
            <p:sp>
              <p:nvSpPr>
                <p:cNvPr id="1297" name="Distributed Cloud"/>
                <p:cNvSpPr/>
                <p:nvPr/>
              </p:nvSpPr>
              <p:spPr>
                <a:xfrm>
                  <a:off x="25399" y="0"/>
                  <a:ext cx="35954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91436" tIns="91436" rIns="91436" bIns="91436" numCol="1" anchor="ctr">
                  <a:spAutoFit/>
                </a:bodyPr>
                <a:lstStyle>
                  <a:lvl1pPr algn="ctr" defTabSz="1828800">
                    <a:lnSpc>
                      <a:spcPct val="100000"/>
                    </a:lnSpc>
                    <a:spcBef>
                      <a:spcPts val="0"/>
                    </a:spcBef>
                    <a:defRPr cap="none" sz="2200">
                      <a:latin typeface="Roboto"/>
                      <a:ea typeface="Roboto"/>
                      <a:cs typeface="Roboto"/>
                      <a:sym typeface="Roboto"/>
                    </a:defRPr>
                  </a:lvl1pPr>
                </a:lstStyle>
                <a:p>
                  <a:pPr/>
                  <a:r>
                    <a:t>Distributed Cloud</a:t>
                  </a:r>
                </a:p>
              </p:txBody>
            </p:sp>
          </p:grpSp>
        </p:gr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2" name="Title 1"/>
          <p:cNvSpPr txBox="1"/>
          <p:nvPr>
            <p:ph type="title"/>
          </p:nvPr>
        </p:nvSpPr>
        <p:spPr>
          <a:xfrm>
            <a:off x="1676400" y="730250"/>
            <a:ext cx="21031200" cy="2651126"/>
          </a:xfrm>
          <a:prstGeom prst="rect">
            <a:avLst/>
          </a:prstGeom>
        </p:spPr>
        <p:txBody>
          <a:bodyPr/>
          <a:lstStyle/>
          <a:p>
            <a:pPr/>
            <a:r>
              <a:t>Governance Roles</a:t>
            </a:r>
          </a:p>
        </p:txBody>
      </p:sp>
      <p:sp>
        <p:nvSpPr>
          <p:cNvPr id="1303" name="Content Placeholder 2"/>
          <p:cNvSpPr txBox="1"/>
          <p:nvPr>
            <p:ph type="body" idx="1"/>
          </p:nvPr>
        </p:nvSpPr>
        <p:spPr>
          <a:xfrm>
            <a:off x="1676400" y="3651250"/>
            <a:ext cx="21031200" cy="8702676"/>
          </a:xfrm>
          <a:prstGeom prst="rect">
            <a:avLst/>
          </a:prstGeom>
        </p:spPr>
        <p:txBody>
          <a:bodyPr/>
          <a:lstStyle/>
          <a:p>
            <a:pPr marL="416377" indent="-416377" defTabSz="1554480">
              <a:spcBef>
                <a:spcPts val="1700"/>
              </a:spcBef>
              <a:defRPr sz="5100"/>
            </a:pPr>
            <a:r>
              <a:t>Contributor</a:t>
            </a:r>
          </a:p>
          <a:p>
            <a:pPr lvl="1" marL="804998" indent="-416377" defTabSz="1554480">
              <a:spcBef>
                <a:spcPts val="1700"/>
              </a:spcBef>
              <a:buClr>
                <a:srgbClr val="330072">
                  <a:alpha val="50000"/>
                </a:srgbClr>
              </a:buClr>
              <a:defRPr sz="5100">
                <a:latin typeface="Roboto Light"/>
                <a:ea typeface="Roboto Light"/>
                <a:cs typeface="Roboto Light"/>
                <a:sym typeface="Roboto Light"/>
              </a:defRPr>
            </a:pPr>
            <a:r>
              <a:t>Someone who made a contribution in the past 12 months</a:t>
            </a:r>
          </a:p>
          <a:p>
            <a:pPr lvl="2" marL="1193618" indent="-416377" defTabSz="1554480">
              <a:spcBef>
                <a:spcPts val="1700"/>
              </a:spcBef>
              <a:buClr>
                <a:srgbClr val="330072">
                  <a:alpha val="24381"/>
                </a:srgbClr>
              </a:buClr>
              <a:defRPr sz="5100">
                <a:latin typeface="Roboto Light"/>
                <a:ea typeface="Roboto Light"/>
                <a:cs typeface="Roboto Light"/>
                <a:sym typeface="Roboto Light"/>
              </a:defRPr>
            </a:pPr>
            <a:r>
              <a:t>Code, test or documentation</a:t>
            </a:r>
          </a:p>
          <a:p>
            <a:pPr lvl="2" marL="1193618" indent="-416377" defTabSz="1554480">
              <a:spcBef>
                <a:spcPts val="1700"/>
              </a:spcBef>
              <a:buClr>
                <a:srgbClr val="330072">
                  <a:alpha val="24381"/>
                </a:srgbClr>
              </a:buClr>
              <a:defRPr sz="5100">
                <a:latin typeface="Roboto Light"/>
                <a:ea typeface="Roboto Light"/>
                <a:cs typeface="Roboto Light"/>
                <a:sym typeface="Roboto Light"/>
              </a:defRPr>
            </a:pPr>
            <a:r>
              <a:t>Serving in a leadership role</a:t>
            </a:r>
          </a:p>
          <a:p>
            <a:pPr lvl="1" marL="804998" indent="-416377" defTabSz="1554480">
              <a:spcBef>
                <a:spcPts val="1700"/>
              </a:spcBef>
              <a:buClr>
                <a:srgbClr val="330072">
                  <a:alpha val="50000"/>
                </a:srgbClr>
              </a:buClr>
              <a:defRPr sz="5100">
                <a:latin typeface="Roboto Light"/>
                <a:ea typeface="Roboto Light"/>
                <a:cs typeface="Roboto Light"/>
                <a:sym typeface="Roboto Light"/>
              </a:defRPr>
            </a:pPr>
            <a:r>
              <a:t>Can run and vote for elected positions</a:t>
            </a:r>
          </a:p>
          <a:p>
            <a:pPr marL="416377" indent="-416377" defTabSz="1554480">
              <a:spcBef>
                <a:spcPts val="1700"/>
              </a:spcBef>
              <a:defRPr sz="5100"/>
            </a:pPr>
            <a:r>
              <a:t>Core Reviewer</a:t>
            </a:r>
          </a:p>
          <a:p>
            <a:pPr lvl="1" marL="804998" indent="-416377" defTabSz="1554480">
              <a:spcBef>
                <a:spcPts val="1700"/>
              </a:spcBef>
              <a:buClr>
                <a:srgbClr val="330072">
                  <a:alpha val="50000"/>
                </a:srgbClr>
              </a:buClr>
              <a:defRPr sz="5100">
                <a:latin typeface="Roboto Light"/>
                <a:ea typeface="Roboto Light"/>
                <a:cs typeface="Roboto Light"/>
                <a:sym typeface="Roboto Light"/>
              </a:defRPr>
            </a:pPr>
            <a:r>
              <a:t>Active contributors to a sub-project, appointed by fellow core reviewers</a:t>
            </a:r>
          </a:p>
          <a:p>
            <a:pPr lvl="1" marL="804998" indent="-416377" defTabSz="1554480">
              <a:spcBef>
                <a:spcPts val="1700"/>
              </a:spcBef>
              <a:buClr>
                <a:srgbClr val="330072">
                  <a:alpha val="50000"/>
                </a:srgbClr>
              </a:buClr>
              <a:defRPr sz="5100">
                <a:latin typeface="Roboto Light"/>
                <a:ea typeface="Roboto Light"/>
                <a:cs typeface="Roboto Light"/>
                <a:sym typeface="Roboto Light"/>
              </a:defRPr>
            </a:pPr>
            <a:r>
              <a:t>Responsible for reviewing changes and specifications</a:t>
            </a:r>
          </a:p>
          <a:p>
            <a:pPr lvl="1" marL="804998" indent="-416377" defTabSz="1554480">
              <a:spcBef>
                <a:spcPts val="1700"/>
              </a:spcBef>
              <a:buClr>
                <a:srgbClr val="330072">
                  <a:alpha val="50000"/>
                </a:srgbClr>
              </a:buClr>
              <a:defRPr sz="5100">
                <a:latin typeface="Roboto Light"/>
                <a:ea typeface="Roboto Light"/>
                <a:cs typeface="Roboto Light"/>
                <a:sym typeface="Roboto Light"/>
              </a:defRPr>
            </a:pPr>
            <a:r>
              <a:t>Can approve code and documentation changes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5" name="Title 1"/>
          <p:cNvSpPr txBox="1"/>
          <p:nvPr>
            <p:ph type="title"/>
          </p:nvPr>
        </p:nvSpPr>
        <p:spPr>
          <a:xfrm>
            <a:off x="1676400" y="730250"/>
            <a:ext cx="21031200" cy="2651126"/>
          </a:xfrm>
          <a:prstGeom prst="rect">
            <a:avLst/>
          </a:prstGeom>
        </p:spPr>
        <p:txBody>
          <a:bodyPr/>
          <a:lstStyle/>
          <a:p>
            <a:pPr/>
            <a:r>
              <a:t>Governance Roles</a:t>
            </a:r>
          </a:p>
        </p:txBody>
      </p:sp>
      <p:sp>
        <p:nvSpPr>
          <p:cNvPr id="1306" name="Content Placeholder 2"/>
          <p:cNvSpPr txBox="1"/>
          <p:nvPr>
            <p:ph type="body" idx="1"/>
          </p:nvPr>
        </p:nvSpPr>
        <p:spPr>
          <a:xfrm>
            <a:off x="1676400" y="3651250"/>
            <a:ext cx="21031200" cy="8702676"/>
          </a:xfrm>
          <a:prstGeom prst="rect">
            <a:avLst/>
          </a:prstGeom>
        </p:spPr>
        <p:txBody>
          <a:bodyPr/>
          <a:lstStyle/>
          <a:p>
            <a:pPr marL="489857" indent="-489857"/>
            <a:r>
              <a:t>Technical Lead</a:t>
            </a:r>
          </a:p>
          <a:p>
            <a:pPr lvl="1" marL="947057" indent="-489857">
              <a:buClr>
                <a:srgbClr val="330072">
                  <a:alpha val="50000"/>
                </a:srgbClr>
              </a:buClr>
              <a:defRPr>
                <a:latin typeface="Roboto Light"/>
                <a:ea typeface="Roboto Light"/>
                <a:cs typeface="Roboto Light"/>
                <a:sym typeface="Roboto Light"/>
              </a:defRPr>
            </a:pPr>
            <a:r>
              <a:t>Per sub-project</a:t>
            </a:r>
          </a:p>
          <a:p>
            <a:pPr lvl="1" marL="947057" indent="-489857">
              <a:buClr>
                <a:srgbClr val="330072">
                  <a:alpha val="50000"/>
                </a:srgbClr>
              </a:buClr>
              <a:defRPr>
                <a:latin typeface="Roboto Light"/>
                <a:ea typeface="Roboto Light"/>
                <a:cs typeface="Roboto Light"/>
                <a:sym typeface="Roboto Light"/>
              </a:defRPr>
            </a:pPr>
            <a:r>
              <a:t>Core Reviewer with additional duties</a:t>
            </a:r>
          </a:p>
          <a:p>
            <a:pPr lvl="1" marL="947057" indent="-489857">
              <a:buClr>
                <a:srgbClr val="330072">
                  <a:alpha val="50000"/>
                </a:srgbClr>
              </a:buClr>
              <a:defRPr>
                <a:latin typeface="Roboto Light"/>
                <a:ea typeface="Roboto Light"/>
                <a:cs typeface="Roboto Light"/>
                <a:sym typeface="Roboto Light"/>
              </a:defRPr>
            </a:pPr>
            <a:r>
              <a:t>Helps guiding the technical direction of a sub-project</a:t>
            </a:r>
          </a:p>
          <a:p>
            <a:pPr marL="489857" indent="-489857"/>
            <a:r>
              <a:t>Project Lead</a:t>
            </a:r>
          </a:p>
          <a:p>
            <a:pPr lvl="1" marL="947057" indent="-489857">
              <a:buClr>
                <a:srgbClr val="330072">
                  <a:alpha val="50000"/>
                </a:srgbClr>
              </a:buClr>
              <a:defRPr>
                <a:latin typeface="Roboto Light"/>
                <a:ea typeface="Roboto Light"/>
                <a:cs typeface="Roboto Light"/>
                <a:sym typeface="Roboto Light"/>
              </a:defRPr>
            </a:pPr>
            <a:r>
              <a:t>Sub-project level coordination work</a:t>
            </a:r>
          </a:p>
          <a:p>
            <a:pPr lvl="2" marL="1404257" indent="-489857">
              <a:buClr>
                <a:srgbClr val="330072">
                  <a:alpha val="24381"/>
                </a:srgbClr>
              </a:buClr>
              <a:defRPr>
                <a:latin typeface="Roboto Light"/>
                <a:ea typeface="Roboto Light"/>
                <a:cs typeface="Roboto Light"/>
                <a:sym typeface="Roboto Light"/>
              </a:defRPr>
            </a:pPr>
            <a:r>
              <a:t>Tracks and communicates progress and priorities</a:t>
            </a:r>
          </a:p>
          <a:p>
            <a:pPr lvl="1" marL="947057" indent="-489857">
              <a:buClr>
                <a:srgbClr val="330072">
                  <a:alpha val="50000"/>
                </a:srgbClr>
              </a:buClr>
              <a:defRPr>
                <a:latin typeface="Roboto Light"/>
                <a:ea typeface="Roboto Light"/>
                <a:cs typeface="Roboto Light"/>
                <a:sym typeface="Roboto Light"/>
              </a:defRPr>
            </a:pPr>
            <a:r>
              <a:t>Sub-project ambassador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8" name="Title 1"/>
          <p:cNvSpPr txBox="1"/>
          <p:nvPr>
            <p:ph type="title"/>
          </p:nvPr>
        </p:nvSpPr>
        <p:spPr>
          <a:xfrm>
            <a:off x="1676400" y="730250"/>
            <a:ext cx="21031200" cy="2651126"/>
          </a:xfrm>
          <a:prstGeom prst="rect">
            <a:avLst/>
          </a:prstGeom>
        </p:spPr>
        <p:txBody>
          <a:bodyPr/>
          <a:lstStyle/>
          <a:p>
            <a:pPr/>
            <a:r>
              <a:t>Governance Bodies</a:t>
            </a:r>
          </a:p>
        </p:txBody>
      </p:sp>
      <p:sp>
        <p:nvSpPr>
          <p:cNvPr id="1309" name="Content Placeholder 2"/>
          <p:cNvSpPr txBox="1"/>
          <p:nvPr>
            <p:ph type="body" idx="1"/>
          </p:nvPr>
        </p:nvSpPr>
        <p:spPr>
          <a:xfrm>
            <a:off x="1676400" y="3651250"/>
            <a:ext cx="21031200" cy="8702676"/>
          </a:xfrm>
          <a:prstGeom prst="rect">
            <a:avLst/>
          </a:prstGeom>
        </p:spPr>
        <p:txBody>
          <a:bodyPr/>
          <a:lstStyle/>
          <a:p>
            <a:pPr marL="501160" indent="-501160" defTabSz="1737360">
              <a:spcBef>
                <a:spcPts val="1800"/>
              </a:spcBef>
            </a:pPr>
            <a:r>
              <a:t>Technical Steering Committee (TSC)</a:t>
            </a:r>
            <a:endParaRPr sz="5200"/>
          </a:p>
          <a:p>
            <a:pPr lvl="1" marL="935499" indent="-501160" defTabSz="1737360">
              <a:spcBef>
                <a:spcPts val="1800"/>
              </a:spcBef>
              <a:buClr>
                <a:srgbClr val="330072">
                  <a:alpha val="50000"/>
                </a:srgbClr>
              </a:buClr>
              <a:defRPr>
                <a:latin typeface="Roboto Light"/>
                <a:ea typeface="Roboto Light"/>
                <a:cs typeface="Roboto Light"/>
                <a:sym typeface="Roboto Light"/>
              </a:defRPr>
            </a:pPr>
            <a:r>
              <a:t>Responsible for overall project architectural decisions</a:t>
            </a:r>
            <a:endParaRPr sz="5200"/>
          </a:p>
          <a:p>
            <a:pPr lvl="1" marL="935499" indent="-501160" defTabSz="1737360">
              <a:spcBef>
                <a:spcPts val="1800"/>
              </a:spcBef>
              <a:buClr>
                <a:srgbClr val="330072">
                  <a:alpha val="50000"/>
                </a:srgbClr>
              </a:buClr>
              <a:defRPr>
                <a:latin typeface="Roboto Light"/>
                <a:ea typeface="Roboto Light"/>
                <a:cs typeface="Roboto Light"/>
                <a:sym typeface="Roboto Light"/>
              </a:defRPr>
            </a:pPr>
            <a:r>
              <a:t>Managing the sub-project life-cycle</a:t>
            </a:r>
            <a:endParaRPr sz="5200"/>
          </a:p>
          <a:p>
            <a:pPr lvl="1" marL="935499" indent="-501160" defTabSz="1737360">
              <a:spcBef>
                <a:spcPts val="1800"/>
              </a:spcBef>
              <a:buClr>
                <a:srgbClr val="330072">
                  <a:alpha val="50000"/>
                </a:srgbClr>
              </a:buClr>
              <a:defRPr>
                <a:latin typeface="Roboto Light"/>
                <a:ea typeface="Roboto Light"/>
                <a:cs typeface="Roboto Light"/>
                <a:sym typeface="Roboto Light"/>
              </a:defRPr>
            </a:pPr>
            <a:r>
              <a:t>Making final decisions if sub-project Core Reviewers, Technical Leads or Project Leads disagree</a:t>
            </a:r>
            <a:endParaRPr sz="5200"/>
          </a:p>
          <a:p>
            <a:pPr lvl="1" marL="935499" indent="-501160" defTabSz="1737360">
              <a:spcBef>
                <a:spcPts val="1800"/>
              </a:spcBef>
              <a:buClr>
                <a:srgbClr val="330072">
                  <a:alpha val="50000"/>
                </a:srgbClr>
              </a:buClr>
              <a:defRPr>
                <a:latin typeface="Roboto Light"/>
                <a:ea typeface="Roboto Light"/>
                <a:cs typeface="Roboto Light"/>
                <a:sym typeface="Roboto Light"/>
              </a:defRPr>
            </a:pPr>
            <a:r>
              <a:t>The TSC members are selected by the community through an election process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7" name="Group"/>
          <p:cNvGrpSpPr/>
          <p:nvPr/>
        </p:nvGrpSpPr>
        <p:grpSpPr>
          <a:xfrm>
            <a:off x="7681820" y="2682855"/>
            <a:ext cx="17078821" cy="10306187"/>
            <a:chOff x="0" y="-1"/>
            <a:chExt cx="17078819" cy="10306185"/>
          </a:xfrm>
        </p:grpSpPr>
        <p:grpSp>
          <p:nvGrpSpPr>
            <p:cNvPr id="325" name="Group"/>
            <p:cNvGrpSpPr/>
            <p:nvPr/>
          </p:nvGrpSpPr>
          <p:grpSpPr>
            <a:xfrm>
              <a:off x="-1" y="-2"/>
              <a:ext cx="17078820" cy="10306187"/>
              <a:chOff x="0" y="0"/>
              <a:chExt cx="17078819" cy="10306185"/>
            </a:xfrm>
          </p:grpSpPr>
          <p:pic>
            <p:nvPicPr>
              <p:cNvPr id="315" name="1_edge-fog-diagram7.jpg" descr="1_edge-fog-diagram7.jpg"/>
              <p:cNvPicPr>
                <a:picLocks noChangeAspect="1"/>
              </p:cNvPicPr>
              <p:nvPr/>
            </p:nvPicPr>
            <p:blipFill>
              <a:blip r:embed="rId3">
                <a:extLst/>
              </a:blip>
              <a:stretch>
                <a:fillRect/>
              </a:stretch>
            </p:blipFill>
            <p:spPr>
              <a:xfrm>
                <a:off x="-1" y="-1"/>
                <a:ext cx="17078821" cy="10130706"/>
              </a:xfrm>
              <a:prstGeom prst="rect">
                <a:avLst/>
              </a:prstGeom>
              <a:ln w="12700" cap="flat">
                <a:noFill/>
                <a:miter lim="400000"/>
              </a:ln>
              <a:effectLst/>
            </p:spPr>
          </p:pic>
          <p:sp>
            <p:nvSpPr>
              <p:cNvPr id="316" name="~100ms"/>
              <p:cNvSpPr txBox="1"/>
              <p:nvPr/>
            </p:nvSpPr>
            <p:spPr>
              <a:xfrm>
                <a:off x="2974194" y="2613600"/>
                <a:ext cx="1776570"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a:defRPr sz="2000">
                    <a:solidFill>
                      <a:srgbClr val="330072"/>
                    </a:solidFill>
                    <a:latin typeface="Roboto"/>
                    <a:ea typeface="Roboto"/>
                    <a:cs typeface="Roboto"/>
                    <a:sym typeface="Roboto"/>
                  </a:defRPr>
                </a:lvl1pPr>
              </a:lstStyle>
              <a:p>
                <a:pPr/>
                <a:r>
                  <a:t>~100ms</a:t>
                </a:r>
              </a:p>
            </p:txBody>
          </p:sp>
          <p:sp>
            <p:nvSpPr>
              <p:cNvPr id="317" name="~10-40ms"/>
              <p:cNvSpPr txBox="1"/>
              <p:nvPr/>
            </p:nvSpPr>
            <p:spPr>
              <a:xfrm>
                <a:off x="2974194" y="7180170"/>
                <a:ext cx="2078677"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a:defRPr sz="2000">
                    <a:solidFill>
                      <a:srgbClr val="330072"/>
                    </a:solidFill>
                    <a:latin typeface="Roboto"/>
                    <a:ea typeface="Roboto"/>
                    <a:cs typeface="Roboto"/>
                    <a:sym typeface="Roboto"/>
                  </a:defRPr>
                </a:lvl1pPr>
              </a:lstStyle>
              <a:p>
                <a:pPr/>
                <a:r>
                  <a:t>~10-40ms</a:t>
                </a:r>
              </a:p>
            </p:txBody>
          </p:sp>
          <p:sp>
            <p:nvSpPr>
              <p:cNvPr id="318" name="&lt; 1-2ms"/>
              <p:cNvSpPr txBox="1"/>
              <p:nvPr/>
            </p:nvSpPr>
            <p:spPr>
              <a:xfrm>
                <a:off x="10889694" y="9818507"/>
                <a:ext cx="1769328"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a:defRPr sz="2000">
                    <a:solidFill>
                      <a:srgbClr val="330072"/>
                    </a:solidFill>
                    <a:latin typeface="Roboto"/>
                    <a:ea typeface="Roboto"/>
                    <a:cs typeface="Roboto"/>
                    <a:sym typeface="Roboto"/>
                  </a:defRPr>
                </a:lvl1pPr>
              </a:lstStyle>
              <a:p>
                <a:pPr/>
                <a:r>
                  <a:t>&lt; 1-2ms</a:t>
                </a:r>
              </a:p>
            </p:txBody>
          </p:sp>
          <p:sp>
            <p:nvSpPr>
              <p:cNvPr id="319" name="&lt; 5ms"/>
              <p:cNvSpPr txBox="1"/>
              <p:nvPr/>
            </p:nvSpPr>
            <p:spPr>
              <a:xfrm>
                <a:off x="7076200" y="9818507"/>
                <a:ext cx="1407892"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lgn="ctr">
                  <a:defRPr sz="2000">
                    <a:solidFill>
                      <a:srgbClr val="330072"/>
                    </a:solidFill>
                    <a:latin typeface="Roboto"/>
                    <a:ea typeface="Roboto"/>
                    <a:cs typeface="Roboto"/>
                    <a:sym typeface="Roboto"/>
                  </a:defRPr>
                </a:lvl1pPr>
              </a:lstStyle>
              <a:p>
                <a:pPr/>
                <a:r>
                  <a:t>&lt; 5ms</a:t>
                </a:r>
              </a:p>
            </p:txBody>
          </p:sp>
          <p:grpSp>
            <p:nvGrpSpPr>
              <p:cNvPr id="324" name="Group"/>
              <p:cNvGrpSpPr/>
              <p:nvPr/>
            </p:nvGrpSpPr>
            <p:grpSpPr>
              <a:xfrm>
                <a:off x="5860940" y="9661969"/>
                <a:ext cx="7592069" cy="85892"/>
                <a:chOff x="0" y="0"/>
                <a:chExt cx="7592068" cy="85891"/>
              </a:xfrm>
            </p:grpSpPr>
            <p:sp>
              <p:nvSpPr>
                <p:cNvPr id="320" name="Line"/>
                <p:cNvSpPr/>
                <p:nvPr/>
              </p:nvSpPr>
              <p:spPr>
                <a:xfrm>
                  <a:off x="0" y="73189"/>
                  <a:ext cx="7592068" cy="2"/>
                </a:xfrm>
                <a:prstGeom prst="line">
                  <a:avLst/>
                </a:prstGeom>
                <a:noFill/>
                <a:ln w="25400" cap="flat">
                  <a:solidFill>
                    <a:srgbClr val="124B7B"/>
                  </a:solidFill>
                  <a:prstDash val="solid"/>
                  <a:round/>
                </a:ln>
                <a:effectLst/>
              </p:spPr>
              <p:txBody>
                <a:bodyPr wrap="square" lIns="45718" tIns="45718" rIns="45718" bIns="45718" numCol="1" anchor="t">
                  <a:noAutofit/>
                </a:bodyPr>
                <a:lstStyle/>
                <a:p>
                  <a:pPr/>
                </a:p>
              </p:txBody>
            </p:sp>
            <p:sp>
              <p:nvSpPr>
                <p:cNvPr id="321" name="Line"/>
                <p:cNvSpPr/>
                <p:nvPr/>
              </p:nvSpPr>
              <p:spPr>
                <a:xfrm flipH="1">
                  <a:off x="-1" y="-1"/>
                  <a:ext cx="3" cy="85893"/>
                </a:xfrm>
                <a:prstGeom prst="line">
                  <a:avLst/>
                </a:prstGeom>
                <a:noFill/>
                <a:ln w="25400" cap="flat">
                  <a:solidFill>
                    <a:srgbClr val="124B7B"/>
                  </a:solidFill>
                  <a:prstDash val="solid"/>
                  <a:round/>
                </a:ln>
                <a:effectLst/>
              </p:spPr>
              <p:txBody>
                <a:bodyPr wrap="square" lIns="45718" tIns="45718" rIns="45718" bIns="45718" numCol="1" anchor="t">
                  <a:noAutofit/>
                </a:bodyPr>
                <a:lstStyle/>
                <a:p>
                  <a:pPr/>
                </a:p>
              </p:txBody>
            </p:sp>
            <p:sp>
              <p:nvSpPr>
                <p:cNvPr id="322" name="Line"/>
                <p:cNvSpPr/>
                <p:nvPr/>
              </p:nvSpPr>
              <p:spPr>
                <a:xfrm>
                  <a:off x="4089402" y="-1"/>
                  <a:ext cx="2" cy="85893"/>
                </a:xfrm>
                <a:prstGeom prst="line">
                  <a:avLst/>
                </a:prstGeom>
                <a:noFill/>
                <a:ln w="25400" cap="flat">
                  <a:solidFill>
                    <a:srgbClr val="124B7B"/>
                  </a:solidFill>
                  <a:prstDash val="solid"/>
                  <a:round/>
                </a:ln>
                <a:effectLst/>
              </p:spPr>
              <p:txBody>
                <a:bodyPr wrap="square" lIns="45718" tIns="45718" rIns="45718" bIns="45718" numCol="1" anchor="t">
                  <a:noAutofit/>
                </a:bodyPr>
                <a:lstStyle/>
                <a:p>
                  <a:pPr/>
                </a:p>
              </p:txBody>
            </p:sp>
            <p:sp>
              <p:nvSpPr>
                <p:cNvPr id="323" name="Line"/>
                <p:cNvSpPr/>
                <p:nvPr/>
              </p:nvSpPr>
              <p:spPr>
                <a:xfrm>
                  <a:off x="7588252" y="-1"/>
                  <a:ext cx="2" cy="85893"/>
                </a:xfrm>
                <a:prstGeom prst="line">
                  <a:avLst/>
                </a:prstGeom>
                <a:noFill/>
                <a:ln w="25400" cap="flat">
                  <a:solidFill>
                    <a:srgbClr val="124B7B"/>
                  </a:solidFill>
                  <a:prstDash val="solid"/>
                  <a:round/>
                </a:ln>
                <a:effectLst/>
              </p:spPr>
              <p:txBody>
                <a:bodyPr wrap="square" lIns="45718" tIns="45718" rIns="45718" bIns="45718" numCol="1" anchor="t">
                  <a:noAutofit/>
                </a:bodyPr>
                <a:lstStyle/>
                <a:p>
                  <a:pPr/>
                </a:p>
              </p:txBody>
            </p:sp>
          </p:grpSp>
        </p:grpSp>
        <p:sp>
          <p:nvSpPr>
            <p:cNvPr id="326" name="Rectangle"/>
            <p:cNvSpPr/>
            <p:nvPr/>
          </p:nvSpPr>
          <p:spPr>
            <a:xfrm>
              <a:off x="2298248" y="4518092"/>
              <a:ext cx="1929338" cy="1270002"/>
            </a:xfrm>
            <a:prstGeom prst="rect">
              <a:avLst/>
            </a:prstGeom>
            <a:solidFill>
              <a:srgbClr val="FFFFFF"/>
            </a:solidFill>
            <a:ln w="12700" cap="flat">
              <a:noFill/>
              <a:miter lim="400000"/>
            </a:ln>
            <a:effectLst/>
          </p:spPr>
          <p:txBody>
            <a:bodyPr wrap="square" lIns="91436" tIns="91436" rIns="91436" bIns="91436" numCol="1" anchor="ctr">
              <a:noAutofit/>
            </a:bodyPr>
            <a:lstStyle/>
            <a:p>
              <a:pPr defTabSz="1828800">
                <a:lnSpc>
                  <a:spcPct val="100000"/>
                </a:lnSpc>
                <a:spcBef>
                  <a:spcPts val="0"/>
                </a:spcBef>
                <a:defRPr b="0" cap="none" sz="3600">
                  <a:solidFill>
                    <a:srgbClr val="000000"/>
                  </a:solidFill>
                  <a:latin typeface="+mj-lt"/>
                  <a:ea typeface="+mj-ea"/>
                  <a:cs typeface="+mj-cs"/>
                  <a:sym typeface="Helvetica"/>
                </a:defRPr>
              </a:pPr>
            </a:p>
          </p:txBody>
        </p:sp>
      </p:grpSp>
      <p:sp>
        <p:nvSpPr>
          <p:cNvPr id="328" name="Latency…"/>
          <p:cNvSpPr txBox="1"/>
          <p:nvPr>
            <p:ph type="body" sz="quarter" idx="1"/>
          </p:nvPr>
        </p:nvSpPr>
        <p:spPr>
          <a:xfrm>
            <a:off x="1679574" y="4512850"/>
            <a:ext cx="7864479" cy="6160092"/>
          </a:xfrm>
          <a:prstGeom prst="rect">
            <a:avLst/>
          </a:prstGeom>
        </p:spPr>
        <p:txBody>
          <a:bodyPr/>
          <a:lstStyle/>
          <a:p>
            <a:pPr marL="624137" indent="-624137" defTabSz="1517902">
              <a:spcBef>
                <a:spcPts val="1600"/>
              </a:spcBef>
              <a:buClr>
                <a:srgbClr val="330072"/>
              </a:buClr>
              <a:buSzPct val="100000"/>
              <a:buAutoNum type="alphaUcPeriod" startAt="1"/>
              <a:defRPr b="1" sz="4900">
                <a:solidFill>
                  <a:srgbClr val="685BC7">
                    <a:alpha val="74777"/>
                  </a:srgbClr>
                </a:solidFill>
              </a:defRPr>
            </a:pPr>
            <a:r>
              <a:t>Latency</a:t>
            </a:r>
          </a:p>
          <a:p>
            <a:pPr marL="624137" indent="-624137" defTabSz="1517902">
              <a:spcBef>
                <a:spcPts val="1600"/>
              </a:spcBef>
              <a:buClr>
                <a:srgbClr val="330072"/>
              </a:buClr>
              <a:buSzPct val="100000"/>
              <a:buAutoNum type="alphaUcPeriod" startAt="1"/>
              <a:defRPr sz="4900"/>
            </a:pPr>
            <a:r>
              <a:t>Bandwidth</a:t>
            </a:r>
          </a:p>
          <a:p>
            <a:pPr marL="624137" indent="-624137" defTabSz="1517902">
              <a:spcBef>
                <a:spcPts val="1600"/>
              </a:spcBef>
              <a:buClr>
                <a:srgbClr val="330072"/>
              </a:buClr>
              <a:buSzPct val="100000"/>
              <a:buAutoNum type="alphaUcPeriod" startAt="1"/>
              <a:defRPr sz="4900"/>
            </a:pPr>
            <a:r>
              <a:t>Security</a:t>
            </a:r>
          </a:p>
          <a:p>
            <a:pPr marL="624137" indent="-624137" defTabSz="1517902">
              <a:spcBef>
                <a:spcPts val="1600"/>
              </a:spcBef>
              <a:buClr>
                <a:srgbClr val="330072"/>
              </a:buClr>
              <a:buSzPct val="100000"/>
              <a:buAutoNum type="alphaUcPeriod" startAt="1"/>
              <a:defRPr sz="4900"/>
            </a:pPr>
            <a:r>
              <a:t>Connectivity</a:t>
            </a:r>
          </a:p>
          <a:p>
            <a:pPr marL="624137" indent="-624137" defTabSz="1517902">
              <a:spcBef>
                <a:spcPts val="1600"/>
              </a:spcBef>
              <a:buClr>
                <a:srgbClr val="330072"/>
              </a:buClr>
              <a:buSzPct val="100000"/>
              <a:buAutoNum type="alphaUcPeriod" startAt="1"/>
              <a:defRPr sz="4900"/>
            </a:pPr>
          </a:p>
          <a:p>
            <a:pPr marL="624137" indent="-624137" defTabSz="1517902">
              <a:spcBef>
                <a:spcPts val="1600"/>
              </a:spcBef>
              <a:buClr>
                <a:srgbClr val="330072"/>
              </a:buClr>
              <a:buSzPct val="100000"/>
              <a:buAutoNum type="alphaUcPeriod" startAt="6"/>
              <a:defRPr sz="4900"/>
            </a:pPr>
          </a:p>
          <a:p>
            <a:pPr defTabSz="1517902">
              <a:spcBef>
                <a:spcPts val="1600"/>
              </a:spcBef>
              <a:defRPr b="1" sz="4900">
                <a:solidFill>
                  <a:srgbClr val="685BC7">
                    <a:alpha val="76479"/>
                  </a:srgbClr>
                </a:solidFill>
              </a:defRPr>
            </a:pPr>
            <a:r>
              <a:t>“WHERE” MATTERS</a:t>
            </a:r>
          </a:p>
        </p:txBody>
      </p:sp>
      <p:sp>
        <p:nvSpPr>
          <p:cNvPr id="329" name="Title 1"/>
          <p:cNvSpPr txBox="1"/>
          <p:nvPr/>
        </p:nvSpPr>
        <p:spPr>
          <a:xfrm>
            <a:off x="1676400" y="730250"/>
            <a:ext cx="21031200" cy="265112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What Is Driving Edge Computing?</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1" name="Title 1"/>
          <p:cNvSpPr txBox="1"/>
          <p:nvPr>
            <p:ph type="title"/>
          </p:nvPr>
        </p:nvSpPr>
        <p:spPr>
          <a:xfrm>
            <a:off x="1676400" y="730250"/>
            <a:ext cx="21031200" cy="2651126"/>
          </a:xfrm>
          <a:prstGeom prst="rect">
            <a:avLst/>
          </a:prstGeom>
        </p:spPr>
        <p:txBody>
          <a:bodyPr/>
          <a:lstStyle/>
          <a:p>
            <a:pPr/>
            <a:r>
              <a:t>Get Involved</a:t>
            </a:r>
          </a:p>
        </p:txBody>
      </p:sp>
      <p:sp>
        <p:nvSpPr>
          <p:cNvPr id="1312" name="Content Placeholder 2"/>
          <p:cNvSpPr txBox="1"/>
          <p:nvPr>
            <p:ph type="body" idx="1"/>
          </p:nvPr>
        </p:nvSpPr>
        <p:spPr>
          <a:xfrm>
            <a:off x="1676400" y="3651250"/>
            <a:ext cx="21031200" cy="8702676"/>
          </a:xfrm>
          <a:prstGeom prst="rect">
            <a:avLst/>
          </a:prstGeom>
        </p:spPr>
        <p:txBody>
          <a:bodyPr/>
          <a:lstStyle/>
          <a:p>
            <a:pPr marL="489857" indent="-489857"/>
            <a:r>
              <a:t>Code and documentation are available through git</a:t>
            </a:r>
          </a:p>
          <a:p>
            <a:pPr lvl="1" marL="947057" indent="-489857">
              <a:buClr>
                <a:srgbClr val="330072">
                  <a:alpha val="50000"/>
                </a:srgbClr>
              </a:buClr>
              <a:defRPr u="sng">
                <a:solidFill>
                  <a:srgbClr val="0000FF"/>
                </a:solidFill>
                <a:uFill>
                  <a:solidFill>
                    <a:srgbClr val="0000FF"/>
                  </a:solidFill>
                </a:uFill>
                <a:latin typeface="Roboto Light"/>
                <a:ea typeface="Roboto Light"/>
                <a:cs typeface="Roboto Light"/>
                <a:sym typeface="Roboto Light"/>
              </a:defRPr>
            </a:pPr>
            <a:r>
              <a:rPr>
                <a:hlinkClick r:id="rId2" invalidUrl="" action="" tgtFrame="" tooltip="" history="1" highlightClick="0" endSnd="0"/>
              </a:rPr>
              <a:t>https://opendev.org/starlingx</a:t>
            </a:r>
          </a:p>
          <a:p>
            <a:pPr marL="489857" indent="-489857"/>
            <a:r>
              <a:t>Apache 2 license</a:t>
            </a:r>
          </a:p>
          <a:p>
            <a:pPr marL="489857" indent="-489857"/>
            <a:r>
              <a:t>IRC: #starlingx@OFTC</a:t>
            </a:r>
          </a:p>
          <a:p>
            <a:pPr marL="489857" indent="-489857"/>
            <a:r>
              <a:t>Mailing List for daily discussions</a:t>
            </a:r>
          </a:p>
          <a:p>
            <a:pPr lvl="1" marL="947057" indent="-489857">
              <a:buClr>
                <a:srgbClr val="330072">
                  <a:alpha val="50000"/>
                </a:srgbClr>
              </a:buClr>
              <a:defRPr u="sng">
                <a:solidFill>
                  <a:srgbClr val="0000FF"/>
                </a:solidFill>
                <a:uFill>
                  <a:solidFill>
                    <a:srgbClr val="0000FF"/>
                  </a:solidFill>
                </a:uFill>
                <a:latin typeface="Roboto Light"/>
                <a:ea typeface="Roboto Light"/>
                <a:cs typeface="Roboto Light"/>
                <a:sym typeface="Roboto Light"/>
              </a:defRPr>
            </a:pPr>
            <a:r>
              <a:rPr>
                <a:hlinkClick r:id="rId3" invalidUrl="" action="" tgtFrame="" tooltip="" history="1" highlightClick="0" endSnd="0"/>
              </a:rPr>
              <a:t>http://lists.starlingx.io/cgi-bin/mailman/listinfo/starlingx-discuss</a:t>
            </a:r>
            <a:r>
              <a:rPr u="none">
                <a:solidFill>
                  <a:srgbClr val="000000"/>
                </a:solidFill>
                <a:uFillTx/>
              </a:rPr>
              <a: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4" name="Title 1"/>
          <p:cNvSpPr txBox="1"/>
          <p:nvPr>
            <p:ph type="title"/>
          </p:nvPr>
        </p:nvSpPr>
        <p:spPr>
          <a:xfrm>
            <a:off x="1676400" y="730250"/>
            <a:ext cx="21031200" cy="2651126"/>
          </a:xfrm>
          <a:prstGeom prst="rect">
            <a:avLst/>
          </a:prstGeom>
        </p:spPr>
        <p:txBody>
          <a:bodyPr/>
          <a:lstStyle/>
          <a:p>
            <a:pPr/>
            <a:r>
              <a:t>Where to Contribute?</a:t>
            </a:r>
          </a:p>
        </p:txBody>
      </p:sp>
      <p:sp>
        <p:nvSpPr>
          <p:cNvPr id="1315" name="Content Placeholder 2"/>
          <p:cNvSpPr txBox="1"/>
          <p:nvPr>
            <p:ph type="body" idx="1"/>
          </p:nvPr>
        </p:nvSpPr>
        <p:spPr>
          <a:xfrm>
            <a:off x="1676400" y="3651250"/>
            <a:ext cx="21031200" cy="8702676"/>
          </a:xfrm>
          <a:prstGeom prst="rect">
            <a:avLst/>
          </a:prstGeom>
        </p:spPr>
        <p:txBody>
          <a:bodyPr/>
          <a:lstStyle/>
          <a:p>
            <a:pPr marL="489857" indent="-489857"/>
            <a:r>
              <a:t>Bugs are tracked in Launchpad</a:t>
            </a:r>
          </a:p>
          <a:p>
            <a:pPr lvl="1" marL="947057" indent="-489857">
              <a:buClr>
                <a:srgbClr val="330072">
                  <a:alpha val="50000"/>
                </a:srgbClr>
              </a:buClr>
              <a:defRPr u="sng">
                <a:solidFill>
                  <a:srgbClr val="0000FF"/>
                </a:solidFill>
                <a:uFill>
                  <a:solidFill>
                    <a:srgbClr val="0000FF"/>
                  </a:solidFill>
                </a:uFill>
                <a:latin typeface="Roboto Light"/>
                <a:ea typeface="Roboto Light"/>
                <a:cs typeface="Roboto Light"/>
                <a:sym typeface="Roboto Light"/>
              </a:defRPr>
            </a:pPr>
            <a:r>
              <a:rPr>
                <a:hlinkClick r:id="rId2" invalidUrl="" action="" tgtFrame="" tooltip="" history="1" highlightClick="0" endSnd="0"/>
              </a:rPr>
              <a:t>https://bugs.launchpad.net/starlingx</a:t>
            </a:r>
          </a:p>
          <a:p>
            <a:pPr marL="489857" indent="-489857"/>
            <a:r>
              <a:t>New ideas are introduced in the specs repository</a:t>
            </a:r>
          </a:p>
          <a:p>
            <a:pPr lvl="1" marL="947057" indent="-489857">
              <a:buClr>
                <a:srgbClr val="330072">
                  <a:alpha val="50000"/>
                </a:srgbClr>
              </a:buClr>
              <a:defRPr u="sng">
                <a:solidFill>
                  <a:srgbClr val="0000FF"/>
                </a:solidFill>
                <a:uFill>
                  <a:solidFill>
                    <a:srgbClr val="0000FF"/>
                  </a:solidFill>
                </a:uFill>
                <a:latin typeface="Roboto Light"/>
                <a:ea typeface="Roboto Light"/>
                <a:cs typeface="Roboto Light"/>
                <a:sym typeface="Roboto Light"/>
              </a:defRPr>
            </a:pPr>
            <a:r>
              <a:rPr>
                <a:hlinkClick r:id="rId3" invalidUrl="" action="" tgtFrame="" tooltip="" history="1" highlightClick="0" endSnd="0"/>
              </a:rPr>
              <a:t>https://opendev.org/starlingx/specs</a:t>
            </a:r>
            <a:r>
              <a:rPr u="none">
                <a:solidFill>
                  <a:srgbClr val="000000"/>
                </a:solidFill>
                <a:uFillTx/>
              </a:rPr>
              <a:t> </a:t>
            </a:r>
          </a:p>
          <a:p>
            <a:pPr marL="489857" indent="-489857"/>
            <a:r>
              <a:t>Design and implementation work is tracked in StoryBoard</a:t>
            </a:r>
          </a:p>
          <a:p>
            <a:pPr lvl="1" marL="947057" indent="-489857">
              <a:buClr>
                <a:srgbClr val="330072">
                  <a:alpha val="50000"/>
                </a:srgbClr>
              </a:buClr>
              <a:defRPr u="sng">
                <a:solidFill>
                  <a:srgbClr val="0000FF"/>
                </a:solidFill>
                <a:uFill>
                  <a:solidFill>
                    <a:srgbClr val="0000FF"/>
                  </a:solidFill>
                </a:uFill>
                <a:latin typeface="Roboto Light"/>
                <a:ea typeface="Roboto Light"/>
                <a:cs typeface="Roboto Light"/>
                <a:sym typeface="Roboto Light"/>
              </a:defRPr>
            </a:pPr>
            <a:r>
              <a:rPr>
                <a:hlinkClick r:id="rId4" invalidUrl="" action="" tgtFrame="" tooltip="" history="1" highlightClick="0" endSnd="0"/>
              </a:rPr>
              <a:t>https://storyboard.openstack.org/#!/project_group/86</a:t>
            </a:r>
            <a:r>
              <a:rPr u="none">
                <a:solidFill>
                  <a:srgbClr val="000000"/>
                </a:solidFill>
                <a:uFillTx/>
              </a:rPr>
              <a:t> </a:t>
            </a:r>
          </a:p>
          <a:p>
            <a:pPr marL="489857" indent="-489857">
              <a:buClr>
                <a:srgbClr val="190339"/>
              </a:buClr>
            </a:pPr>
            <a:r>
              <a:t>Further information about sub-teams and processes</a:t>
            </a:r>
          </a:p>
          <a:p>
            <a:pPr lvl="1" marL="947057" indent="-489857">
              <a:buClr>
                <a:srgbClr val="9883B9"/>
              </a:buClr>
              <a:defRPr u="sng">
                <a:solidFill>
                  <a:srgbClr val="0000FF"/>
                </a:solidFill>
                <a:uFill>
                  <a:solidFill>
                    <a:srgbClr val="0000FF"/>
                  </a:solidFill>
                </a:uFill>
                <a:latin typeface="Roboto Light"/>
                <a:ea typeface="Roboto Light"/>
                <a:cs typeface="Roboto Light"/>
                <a:sym typeface="Roboto Light"/>
              </a:defRPr>
            </a:pPr>
            <a:r>
              <a:rPr>
                <a:hlinkClick r:id="rId5" invalidUrl="" action="" tgtFrame="" tooltip="" history="1" highlightClick="0" endSnd="0"/>
              </a:rPr>
              <a:t>https://wiki.openstack.org/wiki/StarlingX</a:t>
            </a:r>
            <a:r>
              <a:rPr u="none">
                <a:solidFill>
                  <a:srgbClr val="000000"/>
                </a:solidFill>
                <a:uFillTx/>
              </a:rPr>
              <a: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7" name="Title 1"/>
          <p:cNvSpPr txBox="1"/>
          <p:nvPr>
            <p:ph type="title"/>
          </p:nvPr>
        </p:nvSpPr>
        <p:spPr>
          <a:xfrm>
            <a:off x="1676400" y="730250"/>
            <a:ext cx="21031200" cy="2651126"/>
          </a:xfrm>
          <a:prstGeom prst="rect">
            <a:avLst/>
          </a:prstGeom>
        </p:spPr>
        <p:txBody>
          <a:bodyPr/>
          <a:lstStyle/>
          <a:p>
            <a:pPr/>
            <a:r>
              <a:t>Community</a:t>
            </a:r>
          </a:p>
        </p:txBody>
      </p:sp>
      <p:sp>
        <p:nvSpPr>
          <p:cNvPr id="1318" name="Content Placeholder 2"/>
          <p:cNvSpPr txBox="1"/>
          <p:nvPr>
            <p:ph type="body" idx="1"/>
          </p:nvPr>
        </p:nvSpPr>
        <p:spPr>
          <a:xfrm>
            <a:off x="1676400" y="3651250"/>
            <a:ext cx="21031200" cy="8702676"/>
          </a:xfrm>
          <a:prstGeom prst="rect">
            <a:avLst/>
          </a:prstGeom>
        </p:spPr>
        <p:txBody>
          <a:bodyPr/>
          <a:lstStyle/>
          <a:p>
            <a:pPr marL="522730" indent="-522730" defTabSz="1792222">
              <a:spcBef>
                <a:spcPts val="1900"/>
              </a:spcBef>
              <a:defRPr sz="5800"/>
            </a:pPr>
            <a:r>
              <a:t>You do not need to be an Individual Member of the Open Infrastructure Foundation in order to contribute, but if you would like to participate in the project’s elections or vote in the annual Open Infrastructure Foundation Board of Directors election, you may join: </a:t>
            </a:r>
            <a:r>
              <a:rPr u="sng">
                <a:solidFill>
                  <a:srgbClr val="0000FF"/>
                </a:solidFill>
                <a:uFill>
                  <a:solidFill>
                    <a:srgbClr val="0000FF"/>
                  </a:solidFill>
                </a:uFill>
                <a:hlinkClick r:id="rId2" invalidUrl="" action="" tgtFrame="" tooltip="" history="1" highlightClick="0" endSnd="0"/>
              </a:rPr>
              <a:t>https://openinfra.dev/join/individual/</a:t>
            </a:r>
          </a:p>
          <a:p>
            <a:pPr marL="522730" indent="-522730" defTabSz="1792222">
              <a:spcBef>
                <a:spcPts val="1900"/>
              </a:spcBef>
              <a:defRPr sz="5800"/>
            </a:pPr>
            <a:r>
              <a:t>If you are contributing on behalf of an employer, they will need to sign a corporate contributor license agreement, which now covers all projects hosted by the Open Infrastructure Foundation (same model such as Apache and CNCF)</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0" name="Title 1"/>
          <p:cNvSpPr txBox="1"/>
          <p:nvPr>
            <p:ph type="title"/>
          </p:nvPr>
        </p:nvSpPr>
        <p:spPr>
          <a:xfrm>
            <a:off x="1676400" y="730250"/>
            <a:ext cx="21031200" cy="2651126"/>
          </a:xfrm>
          <a:prstGeom prst="rect">
            <a:avLst/>
          </a:prstGeom>
        </p:spPr>
        <p:txBody>
          <a:bodyPr/>
          <a:lstStyle/>
          <a:p>
            <a:pPr/>
            <a:r>
              <a:t>Communication</a:t>
            </a:r>
          </a:p>
        </p:txBody>
      </p:sp>
      <p:sp>
        <p:nvSpPr>
          <p:cNvPr id="1321" name="Content Placeholder 2"/>
          <p:cNvSpPr txBox="1"/>
          <p:nvPr>
            <p:ph type="body" idx="1"/>
          </p:nvPr>
        </p:nvSpPr>
        <p:spPr>
          <a:xfrm>
            <a:off x="1676400" y="3651250"/>
            <a:ext cx="21031200" cy="8702676"/>
          </a:xfrm>
          <a:prstGeom prst="rect">
            <a:avLst/>
          </a:prstGeom>
        </p:spPr>
        <p:txBody>
          <a:bodyPr/>
          <a:lstStyle/>
          <a:p>
            <a:pPr/>
            <a:r>
              <a:t>#starlingx@OFTC, IRC channel for online discussions</a:t>
            </a:r>
          </a:p>
          <a:p>
            <a:pPr/>
            <a:r>
              <a:t>Mailing Lists: </a:t>
            </a:r>
            <a:r>
              <a:rPr u="sng">
                <a:solidFill>
                  <a:srgbClr val="0000FF"/>
                </a:solidFill>
                <a:uFill>
                  <a:solidFill>
                    <a:srgbClr val="0000FF"/>
                  </a:solidFill>
                </a:uFill>
                <a:hlinkClick r:id="rId3" invalidUrl="" action="" tgtFrame="" tooltip="" history="1" highlightClick="0" endSnd="0"/>
              </a:rPr>
              <a:t>lists.starlingx.io</a:t>
            </a:r>
            <a:r>
              <a:t> </a:t>
            </a:r>
          </a:p>
          <a:p>
            <a:pPr/>
            <a:r>
              <a:t>Email: </a:t>
            </a:r>
            <a:r>
              <a:rPr u="sng">
                <a:solidFill>
                  <a:srgbClr val="0000FF"/>
                </a:solidFill>
                <a:uFill>
                  <a:solidFill>
                    <a:srgbClr val="0000FF"/>
                  </a:solidFill>
                </a:uFill>
                <a:hlinkClick r:id="rId4" invalidUrl="" action="" tgtFrame="" tooltip="" history="1" highlightClick="0" endSnd="0"/>
              </a:rPr>
              <a:t>info@starlingx.io</a:t>
            </a:r>
            <a:r>
              <a:t> </a:t>
            </a:r>
          </a:p>
          <a:p>
            <a:pPr/>
            <a:r>
              <a:t>Weekly meetings:</a:t>
            </a:r>
          </a:p>
          <a:p>
            <a:pPr lvl="1" marL="947057" indent="-489857">
              <a:buClr>
                <a:srgbClr val="330072">
                  <a:alpha val="50000"/>
                </a:srgbClr>
              </a:buClr>
              <a:defRPr>
                <a:latin typeface="Roboto Light"/>
                <a:ea typeface="Roboto Light"/>
                <a:cs typeface="Roboto Light"/>
                <a:sym typeface="Roboto Light"/>
              </a:defRPr>
            </a:pPr>
            <a:r>
              <a:t>Zoom calls</a:t>
            </a:r>
          </a:p>
          <a:p>
            <a:pPr lvl="1" marL="947057" indent="-489857">
              <a:buClr>
                <a:srgbClr val="330072">
                  <a:alpha val="50000"/>
                </a:srgbClr>
              </a:buClr>
              <a:defRPr u="sng">
                <a:solidFill>
                  <a:srgbClr val="0000FF"/>
                </a:solidFill>
                <a:uFill>
                  <a:solidFill>
                    <a:srgbClr val="0000FF"/>
                  </a:solidFill>
                </a:uFill>
                <a:latin typeface="Roboto Light"/>
                <a:ea typeface="Roboto Light"/>
                <a:cs typeface="Roboto Light"/>
                <a:sym typeface="Roboto Light"/>
              </a:defRPr>
            </a:pPr>
            <a:r>
              <a:rPr>
                <a:hlinkClick r:id="rId5" invalidUrl="" action="" tgtFrame="" tooltip="" history="1" highlightClick="0" endSnd="0"/>
              </a:rPr>
              <a:t>https://wiki.openstack.org/wiki/Starlingx/Meetings</a:t>
            </a:r>
          </a:p>
          <a:p>
            <a:pPr marL="489857" indent="-489857"/>
            <a:r>
              <a:t>Twitter handle: @StarlingX</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5" name="Title 1"/>
          <p:cNvSpPr txBox="1"/>
          <p:nvPr>
            <p:ph type="title"/>
          </p:nvPr>
        </p:nvSpPr>
        <p:spPr>
          <a:xfrm>
            <a:off x="1663700" y="3419476"/>
            <a:ext cx="21031200" cy="5705475"/>
          </a:xfrm>
          <a:prstGeom prst="rect">
            <a:avLst/>
          </a:prstGeom>
          <a:solidFill>
            <a:srgbClr val="685BC7">
              <a:alpha val="50425"/>
            </a:srgbClr>
          </a:solidFill>
        </p:spPr>
        <p:txBody>
          <a:bodyPr/>
          <a:lstStyle>
            <a:lvl1pPr>
              <a:lnSpc>
                <a:spcPct val="120000"/>
              </a:lnSpc>
            </a:lvl1pPr>
          </a:lstStyle>
          <a:p>
            <a:pPr/>
            <a:r>
              <a:t>Thank You!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Title 1"/>
          <p:cNvSpPr txBox="1"/>
          <p:nvPr>
            <p:ph type="title"/>
          </p:nvPr>
        </p:nvSpPr>
        <p:spPr>
          <a:xfrm>
            <a:off x="1676400" y="730250"/>
            <a:ext cx="21031200" cy="2651126"/>
          </a:xfrm>
          <a:prstGeom prst="rect">
            <a:avLst/>
          </a:prstGeom>
        </p:spPr>
        <p:txBody>
          <a:bodyPr/>
          <a:lstStyle/>
          <a:p>
            <a:pPr/>
            <a:r>
              <a:t>Edge Use Case Frontiers</a:t>
            </a:r>
          </a:p>
        </p:txBody>
      </p:sp>
      <p:sp>
        <p:nvSpPr>
          <p:cNvPr id="334" name="Content Placeholder 2"/>
          <p:cNvSpPr txBox="1"/>
          <p:nvPr>
            <p:ph type="body" idx="1"/>
          </p:nvPr>
        </p:nvSpPr>
        <p:spPr>
          <a:xfrm>
            <a:off x="1676400" y="3651250"/>
            <a:ext cx="21031200" cy="8702676"/>
          </a:xfrm>
          <a:prstGeom prst="rect">
            <a:avLst/>
          </a:prstGeom>
        </p:spPr>
        <p:txBody>
          <a:bodyPr/>
          <a:lstStyle/>
          <a:p>
            <a:pPr marL="0" indent="0">
              <a:buSzTx/>
              <a:buNone/>
              <a:defRPr b="1" sz="5400"/>
            </a:pPr>
            <a:r>
              <a:t>Re-Configure Proven Cloud Technologies for Edge Compute</a:t>
            </a:r>
            <a:endParaRPr sz="5000"/>
          </a:p>
          <a:p>
            <a:pPr marL="457200" indent="-457200">
              <a:defRPr sz="5000"/>
            </a:pPr>
            <a:r>
              <a:t>Orchestrate system-wide</a:t>
            </a:r>
          </a:p>
          <a:p>
            <a:pPr lvl="2" marL="1371600" indent="-457200">
              <a:spcBef>
                <a:spcPts val="1000"/>
              </a:spcBef>
              <a:buClr>
                <a:srgbClr val="330072">
                  <a:alpha val="50000"/>
                </a:srgbClr>
              </a:buClr>
              <a:defRPr sz="4800"/>
            </a:pPr>
            <a:r>
              <a:t>Deploy and manage Edge clouds, share configurations</a:t>
            </a:r>
            <a:endParaRPr sz="5200"/>
          </a:p>
          <a:p>
            <a:pPr marL="457200" indent="-457200">
              <a:defRPr sz="5000"/>
            </a:pPr>
            <a:r>
              <a:t>Simplify deployment to geographically dispersed, remote Edge regions </a:t>
            </a:r>
          </a:p>
        </p:txBody>
      </p:sp>
      <p:sp>
        <p:nvSpPr>
          <p:cNvPr id="335" name="TextBox 9"/>
          <p:cNvSpPr txBox="1"/>
          <p:nvPr/>
        </p:nvSpPr>
        <p:spPr>
          <a:xfrm>
            <a:off x="1717087" y="13163397"/>
            <a:ext cx="719645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914400">
              <a:lnSpc>
                <a:spcPct val="100000"/>
              </a:lnSpc>
              <a:spcBef>
                <a:spcPts val="0"/>
              </a:spcBef>
              <a:defRPr b="0" cap="none" sz="1800">
                <a:solidFill>
                  <a:srgbClr val="A6A6A6"/>
                </a:solidFill>
                <a:latin typeface="Roboto"/>
                <a:ea typeface="Roboto"/>
                <a:cs typeface="Roboto"/>
                <a:sym typeface="Roboto"/>
              </a:defRPr>
            </a:lvl1pPr>
          </a:lstStyle>
          <a:p>
            <a:pPr/>
            <a:r>
              <a:t>*Other names and brands may be claimed as the property of others</a:t>
            </a:r>
          </a:p>
        </p:txBody>
      </p:sp>
      <p:grpSp>
        <p:nvGrpSpPr>
          <p:cNvPr id="374" name="Group"/>
          <p:cNvGrpSpPr/>
          <p:nvPr/>
        </p:nvGrpSpPr>
        <p:grpSpPr>
          <a:xfrm>
            <a:off x="3556129" y="8696798"/>
            <a:ext cx="17271744" cy="2769570"/>
            <a:chOff x="-1" y="0"/>
            <a:chExt cx="17271742" cy="2769568"/>
          </a:xfrm>
        </p:grpSpPr>
        <p:pic>
          <p:nvPicPr>
            <p:cNvPr id="336" name="starlingx-logo.png" descr="starlingx-logo.png"/>
            <p:cNvPicPr>
              <a:picLocks noChangeAspect="1"/>
            </p:cNvPicPr>
            <p:nvPr/>
          </p:nvPicPr>
          <p:blipFill>
            <a:blip r:embed="rId3">
              <a:extLst/>
            </a:blip>
            <a:srcRect l="0" t="0" r="74356" b="0"/>
            <a:stretch>
              <a:fillRect/>
            </a:stretch>
          </p:blipFill>
          <p:spPr>
            <a:xfrm>
              <a:off x="4105419" y="91324"/>
              <a:ext cx="3104737" cy="2587005"/>
            </a:xfrm>
            <a:prstGeom prst="rect">
              <a:avLst/>
            </a:prstGeom>
            <a:ln w="12700" cap="flat">
              <a:noFill/>
              <a:miter lim="400000"/>
            </a:ln>
            <a:effectLst/>
          </p:spPr>
        </p:pic>
        <p:grpSp>
          <p:nvGrpSpPr>
            <p:cNvPr id="339" name="Group"/>
            <p:cNvGrpSpPr/>
            <p:nvPr/>
          </p:nvGrpSpPr>
          <p:grpSpPr>
            <a:xfrm>
              <a:off x="9958689" y="1424324"/>
              <a:ext cx="3543463" cy="633125"/>
              <a:chOff x="0" y="0"/>
              <a:chExt cx="3543462" cy="633124"/>
            </a:xfrm>
          </p:grpSpPr>
          <p:sp>
            <p:nvSpPr>
              <p:cNvPr id="337"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38" name="Video"/>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Video</a:t>
                </a:r>
              </a:p>
            </p:txBody>
          </p:sp>
        </p:grpSp>
        <p:grpSp>
          <p:nvGrpSpPr>
            <p:cNvPr id="342" name="Group"/>
            <p:cNvGrpSpPr/>
            <p:nvPr/>
          </p:nvGrpSpPr>
          <p:grpSpPr>
            <a:xfrm>
              <a:off x="9958689" y="2136445"/>
              <a:ext cx="3543463" cy="633124"/>
              <a:chOff x="0" y="0"/>
              <a:chExt cx="3543462" cy="633123"/>
            </a:xfrm>
          </p:grpSpPr>
          <p:sp>
            <p:nvSpPr>
              <p:cNvPr id="340"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41" name="Healthcare"/>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Healthcare</a:t>
                </a:r>
              </a:p>
            </p:txBody>
          </p:sp>
        </p:grpSp>
        <p:grpSp>
          <p:nvGrpSpPr>
            <p:cNvPr id="345" name="Group"/>
            <p:cNvGrpSpPr/>
            <p:nvPr/>
          </p:nvGrpSpPr>
          <p:grpSpPr>
            <a:xfrm>
              <a:off x="9958689" y="712204"/>
              <a:ext cx="3543463" cy="633125"/>
              <a:chOff x="0" y="0"/>
              <a:chExt cx="3543462" cy="633124"/>
            </a:xfrm>
          </p:grpSpPr>
          <p:sp>
            <p:nvSpPr>
              <p:cNvPr id="343"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44" name="Manufacturing"/>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Manufacturing</a:t>
                </a:r>
              </a:p>
            </p:txBody>
          </p:sp>
        </p:grpSp>
        <p:grpSp>
          <p:nvGrpSpPr>
            <p:cNvPr id="348" name="Group"/>
            <p:cNvGrpSpPr/>
            <p:nvPr/>
          </p:nvGrpSpPr>
          <p:grpSpPr>
            <a:xfrm>
              <a:off x="9958689" y="84"/>
              <a:ext cx="3543463" cy="633124"/>
              <a:chOff x="0" y="0"/>
              <a:chExt cx="3543462" cy="633123"/>
            </a:xfrm>
          </p:grpSpPr>
          <p:sp>
            <p:nvSpPr>
              <p:cNvPr id="346"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47" name="Transportation"/>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Transportation</a:t>
                </a:r>
              </a:p>
            </p:txBody>
          </p:sp>
        </p:grpSp>
        <p:grpSp>
          <p:nvGrpSpPr>
            <p:cNvPr id="351" name="Group"/>
            <p:cNvGrpSpPr/>
            <p:nvPr/>
          </p:nvGrpSpPr>
          <p:grpSpPr>
            <a:xfrm>
              <a:off x="13728279" y="1424324"/>
              <a:ext cx="3543463" cy="633125"/>
              <a:chOff x="0" y="0"/>
              <a:chExt cx="3543462" cy="633124"/>
            </a:xfrm>
          </p:grpSpPr>
          <p:sp>
            <p:nvSpPr>
              <p:cNvPr id="349"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50" name="Smart cities"/>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Smart cities</a:t>
                </a:r>
              </a:p>
            </p:txBody>
          </p:sp>
        </p:grpSp>
        <p:grpSp>
          <p:nvGrpSpPr>
            <p:cNvPr id="354" name="Group"/>
            <p:cNvGrpSpPr/>
            <p:nvPr/>
          </p:nvGrpSpPr>
          <p:grpSpPr>
            <a:xfrm>
              <a:off x="13728279" y="712204"/>
              <a:ext cx="3543463" cy="633125"/>
              <a:chOff x="0" y="0"/>
              <a:chExt cx="3543462" cy="633124"/>
            </a:xfrm>
          </p:grpSpPr>
          <p:sp>
            <p:nvSpPr>
              <p:cNvPr id="352"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53" name="Retail"/>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Retail</a:t>
                </a:r>
              </a:p>
            </p:txBody>
          </p:sp>
        </p:grpSp>
        <p:grpSp>
          <p:nvGrpSpPr>
            <p:cNvPr id="357" name="Group"/>
            <p:cNvGrpSpPr/>
            <p:nvPr/>
          </p:nvGrpSpPr>
          <p:grpSpPr>
            <a:xfrm>
              <a:off x="13728279" y="84"/>
              <a:ext cx="3543463" cy="633124"/>
              <a:chOff x="0" y="0"/>
              <a:chExt cx="3543462" cy="633123"/>
            </a:xfrm>
          </p:grpSpPr>
          <p:sp>
            <p:nvSpPr>
              <p:cNvPr id="355"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56" name="Energy"/>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Energy</a:t>
                </a:r>
              </a:p>
            </p:txBody>
          </p:sp>
        </p:grpSp>
        <p:grpSp>
          <p:nvGrpSpPr>
            <p:cNvPr id="360" name="Group"/>
            <p:cNvGrpSpPr/>
            <p:nvPr/>
          </p:nvGrpSpPr>
          <p:grpSpPr>
            <a:xfrm>
              <a:off x="13728279" y="2136445"/>
              <a:ext cx="3543463" cy="633124"/>
              <a:chOff x="0" y="0"/>
              <a:chExt cx="3543462" cy="633123"/>
            </a:xfrm>
          </p:grpSpPr>
          <p:sp>
            <p:nvSpPr>
              <p:cNvPr id="358" name="Rectangle"/>
              <p:cNvSpPr/>
              <p:nvPr/>
            </p:nvSpPr>
            <p:spPr>
              <a:xfrm>
                <a:off x="-1" y="-1"/>
                <a:ext cx="3543463" cy="633125"/>
              </a:xfrm>
              <a:prstGeom prst="rect">
                <a:avLst/>
              </a:prstGeom>
              <a:solidFill>
                <a:srgbClr val="000000">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59" name="Drones"/>
              <p:cNvSpPr txBox="1"/>
              <p:nvPr/>
            </p:nvSpPr>
            <p:spPr>
              <a:xfrm>
                <a:off x="-1" y="71451"/>
                <a:ext cx="3543463"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Drones</a:t>
                </a:r>
              </a:p>
            </p:txBody>
          </p:sp>
        </p:grpSp>
        <p:grpSp>
          <p:nvGrpSpPr>
            <p:cNvPr id="363" name="Group"/>
            <p:cNvGrpSpPr/>
            <p:nvPr/>
          </p:nvGrpSpPr>
          <p:grpSpPr>
            <a:xfrm>
              <a:off x="-2" y="1424239"/>
              <a:ext cx="3543465" cy="633125"/>
              <a:chOff x="0" y="0"/>
              <a:chExt cx="3543463" cy="633124"/>
            </a:xfrm>
          </p:grpSpPr>
          <p:sp>
            <p:nvSpPr>
              <p:cNvPr id="361" name="Rectangle"/>
              <p:cNvSpPr/>
              <p:nvPr/>
            </p:nvSpPr>
            <p:spPr>
              <a:xfrm>
                <a:off x="0" y="-1"/>
                <a:ext cx="3543464" cy="633125"/>
              </a:xfrm>
              <a:prstGeom prst="rect">
                <a:avLst/>
              </a:prstGeom>
              <a:solidFill>
                <a:srgbClr val="330072">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62" name="Ceph"/>
              <p:cNvSpPr txBox="1"/>
              <p:nvPr/>
            </p:nvSpPr>
            <p:spPr>
              <a:xfrm>
                <a:off x="0" y="71451"/>
                <a:ext cx="3543464"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Ceph</a:t>
                </a:r>
              </a:p>
            </p:txBody>
          </p:sp>
        </p:grpSp>
        <p:grpSp>
          <p:nvGrpSpPr>
            <p:cNvPr id="366" name="Group"/>
            <p:cNvGrpSpPr/>
            <p:nvPr/>
          </p:nvGrpSpPr>
          <p:grpSpPr>
            <a:xfrm>
              <a:off x="-2" y="2136359"/>
              <a:ext cx="3543465" cy="633125"/>
              <a:chOff x="0" y="0"/>
              <a:chExt cx="3543463" cy="633124"/>
            </a:xfrm>
          </p:grpSpPr>
          <p:sp>
            <p:nvSpPr>
              <p:cNvPr id="364" name="Rectangle"/>
              <p:cNvSpPr/>
              <p:nvPr/>
            </p:nvSpPr>
            <p:spPr>
              <a:xfrm>
                <a:off x="0" y="-1"/>
                <a:ext cx="3543464" cy="633125"/>
              </a:xfrm>
              <a:prstGeom prst="rect">
                <a:avLst/>
              </a:prstGeom>
              <a:solidFill>
                <a:srgbClr val="330072">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65" name="QEMU/KVM"/>
              <p:cNvSpPr txBox="1"/>
              <p:nvPr/>
            </p:nvSpPr>
            <p:spPr>
              <a:xfrm>
                <a:off x="0" y="71451"/>
                <a:ext cx="3543464"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QEMU/KVM</a:t>
                </a:r>
              </a:p>
            </p:txBody>
          </p:sp>
        </p:grpSp>
        <p:grpSp>
          <p:nvGrpSpPr>
            <p:cNvPr id="369" name="Group"/>
            <p:cNvGrpSpPr/>
            <p:nvPr/>
          </p:nvGrpSpPr>
          <p:grpSpPr>
            <a:xfrm>
              <a:off x="-2" y="712119"/>
              <a:ext cx="3543465" cy="633125"/>
              <a:chOff x="0" y="0"/>
              <a:chExt cx="3543463" cy="633124"/>
            </a:xfrm>
          </p:grpSpPr>
          <p:sp>
            <p:nvSpPr>
              <p:cNvPr id="367" name="Rectangle"/>
              <p:cNvSpPr/>
              <p:nvPr/>
            </p:nvSpPr>
            <p:spPr>
              <a:xfrm>
                <a:off x="0" y="-1"/>
                <a:ext cx="3543464" cy="633125"/>
              </a:xfrm>
              <a:prstGeom prst="rect">
                <a:avLst/>
              </a:prstGeom>
              <a:solidFill>
                <a:srgbClr val="330072">
                  <a:alpha val="75128"/>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68" name="Kubernetes"/>
              <p:cNvSpPr txBox="1"/>
              <p:nvPr/>
            </p:nvSpPr>
            <p:spPr>
              <a:xfrm>
                <a:off x="0" y="71451"/>
                <a:ext cx="3543464"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Kubernetes</a:t>
                </a:r>
              </a:p>
            </p:txBody>
          </p:sp>
        </p:grpSp>
        <p:grpSp>
          <p:nvGrpSpPr>
            <p:cNvPr id="372" name="Group"/>
            <p:cNvGrpSpPr/>
            <p:nvPr/>
          </p:nvGrpSpPr>
          <p:grpSpPr>
            <a:xfrm>
              <a:off x="-2" y="-1"/>
              <a:ext cx="3543465" cy="633124"/>
              <a:chOff x="0" y="0"/>
              <a:chExt cx="3543463" cy="633123"/>
            </a:xfrm>
          </p:grpSpPr>
          <p:sp>
            <p:nvSpPr>
              <p:cNvPr id="370" name="Rectangle"/>
              <p:cNvSpPr/>
              <p:nvPr/>
            </p:nvSpPr>
            <p:spPr>
              <a:xfrm>
                <a:off x="0" y="-1"/>
                <a:ext cx="3543464" cy="633125"/>
              </a:xfrm>
              <a:prstGeom prst="rect">
                <a:avLst/>
              </a:prstGeom>
              <a:solidFill>
                <a:srgbClr val="330072">
                  <a:alpha val="74360"/>
                </a:srgbClr>
              </a:solidFill>
              <a:ln w="12700" cap="flat">
                <a:noFill/>
                <a:miter lim="400000"/>
              </a:ln>
              <a:effectLst/>
            </p:spPr>
            <p:txBody>
              <a:bodyPr wrap="square" lIns="91436" tIns="91436" rIns="91436" bIns="91436" numCol="1" anchor="t">
                <a:noAutofit/>
              </a:bodyPr>
              <a:lstStyle/>
              <a:p>
                <a:pPr algn="ctr" defTabSz="914400">
                  <a:spcBef>
                    <a:spcPts val="800"/>
                  </a:spcBef>
                  <a:defRPr b="0" cap="none" sz="1800">
                    <a:solidFill>
                      <a:srgbClr val="330072"/>
                    </a:solidFill>
                    <a:latin typeface="Roboto"/>
                    <a:ea typeface="Roboto"/>
                    <a:cs typeface="Roboto"/>
                    <a:sym typeface="Roboto"/>
                  </a:defRPr>
                </a:pPr>
              </a:p>
            </p:txBody>
          </p:sp>
          <p:sp>
            <p:nvSpPr>
              <p:cNvPr id="371" name="OpenStack"/>
              <p:cNvSpPr txBox="1"/>
              <p:nvPr/>
            </p:nvSpPr>
            <p:spPr>
              <a:xfrm>
                <a:off x="0" y="71451"/>
                <a:ext cx="3543464" cy="490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60" tIns="60960" rIns="60960" bIns="60960" numCol="1" anchor="ctr">
                <a:spAutoFit/>
              </a:bodyPr>
              <a:lstStyle>
                <a:lvl1pPr algn="ctr" defTabSz="914400">
                  <a:spcBef>
                    <a:spcPts val="800"/>
                  </a:spcBef>
                  <a:defRPr cap="none" sz="2500">
                    <a:latin typeface="Roboto"/>
                    <a:ea typeface="Roboto"/>
                    <a:cs typeface="Roboto"/>
                    <a:sym typeface="Roboto"/>
                  </a:defRPr>
                </a:lvl1pPr>
              </a:lstStyle>
              <a:p>
                <a:pPr/>
                <a:r>
                  <a:t>OpenStack</a:t>
                </a:r>
              </a:p>
            </p:txBody>
          </p:sp>
        </p:grpSp>
        <p:sp>
          <p:nvSpPr>
            <p:cNvPr id="373" name="Line"/>
            <p:cNvSpPr/>
            <p:nvPr/>
          </p:nvSpPr>
          <p:spPr>
            <a:xfrm>
              <a:off x="7219342" y="1384740"/>
              <a:ext cx="2328727" cy="2"/>
            </a:xfrm>
            <a:prstGeom prst="line">
              <a:avLst/>
            </a:prstGeom>
            <a:noFill/>
            <a:ln w="114300" cap="flat">
              <a:solidFill>
                <a:srgbClr val="330072"/>
              </a:solidFill>
              <a:prstDash val="solid"/>
              <a:round/>
              <a:tailEnd type="triangle" w="med" len="me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Title 1"/>
          <p:cNvSpPr txBox="1"/>
          <p:nvPr>
            <p:ph type="title"/>
          </p:nvPr>
        </p:nvSpPr>
        <p:spPr>
          <a:xfrm>
            <a:off x="1676400" y="730250"/>
            <a:ext cx="21031200" cy="2651126"/>
          </a:xfrm>
          <a:prstGeom prst="rect">
            <a:avLst/>
          </a:prstGeom>
        </p:spPr>
        <p:txBody>
          <a:bodyPr/>
          <a:lstStyle/>
          <a:p>
            <a:pPr/>
            <a:r>
              <a:t>StarlingX Edge Deployments</a:t>
            </a:r>
          </a:p>
        </p:txBody>
      </p:sp>
      <p:sp>
        <p:nvSpPr>
          <p:cNvPr id="379" name="Geographically distributed multi-region deployment,…"/>
          <p:cNvSpPr txBox="1"/>
          <p:nvPr>
            <p:ph type="body" sz="quarter" idx="1"/>
          </p:nvPr>
        </p:nvSpPr>
        <p:spPr>
          <a:xfrm>
            <a:off x="1676399" y="3856521"/>
            <a:ext cx="6147663" cy="8702678"/>
          </a:xfrm>
          <a:prstGeom prst="rect">
            <a:avLst/>
          </a:prstGeom>
        </p:spPr>
        <p:txBody>
          <a:bodyPr/>
          <a:lstStyle/>
          <a:p>
            <a:pPr marL="383336" indent="-383336" defTabSz="1408174">
              <a:spcBef>
                <a:spcPts val="1500"/>
              </a:spcBef>
              <a:defRPr sz="4300">
                <a:latin typeface="Roboto Light"/>
                <a:ea typeface="Roboto Light"/>
                <a:cs typeface="Roboto Light"/>
                <a:sym typeface="Roboto Light"/>
              </a:defRPr>
            </a:pPr>
            <a:r>
              <a:t>Geographically distributed multi-region deployment,</a:t>
            </a:r>
          </a:p>
          <a:p>
            <a:pPr lvl="1" marL="735380" indent="-383336" defTabSz="1408174">
              <a:spcBef>
                <a:spcPts val="1500"/>
              </a:spcBef>
              <a:buClr>
                <a:srgbClr val="330072">
                  <a:alpha val="50000"/>
                </a:srgbClr>
              </a:buClr>
              <a:defRPr sz="4300">
                <a:latin typeface="Roboto Light"/>
                <a:ea typeface="Roboto Light"/>
                <a:cs typeface="Roboto Light"/>
                <a:sym typeface="Roboto Light"/>
              </a:defRPr>
            </a:pPr>
          </a:p>
          <a:p>
            <a:pPr marL="383336" indent="-383336" defTabSz="1408174">
              <a:spcBef>
                <a:spcPts val="1500"/>
              </a:spcBef>
              <a:defRPr sz="4300">
                <a:latin typeface="Roboto Light"/>
                <a:ea typeface="Roboto Light"/>
                <a:cs typeface="Roboto Light"/>
                <a:sym typeface="Roboto Light"/>
              </a:defRPr>
            </a:pPr>
            <a:r>
              <a:t>Central Datacenter providing Orchestration and Synchronization Services,</a:t>
            </a:r>
          </a:p>
          <a:p>
            <a:pPr lvl="1" marL="735380" indent="-383336" defTabSz="1408174">
              <a:spcBef>
                <a:spcPts val="1500"/>
              </a:spcBef>
              <a:buClr>
                <a:srgbClr val="330072">
                  <a:alpha val="50000"/>
                </a:srgbClr>
              </a:buClr>
              <a:defRPr sz="4300">
                <a:latin typeface="Roboto Light"/>
                <a:ea typeface="Roboto Light"/>
                <a:cs typeface="Roboto Light"/>
                <a:sym typeface="Roboto Light"/>
              </a:defRPr>
            </a:pPr>
          </a:p>
          <a:p>
            <a:pPr marL="383336" indent="-383336" defTabSz="1408174">
              <a:spcBef>
                <a:spcPts val="1500"/>
              </a:spcBef>
              <a:defRPr sz="4300">
                <a:latin typeface="Roboto Light"/>
                <a:ea typeface="Roboto Light"/>
                <a:cs typeface="Roboto Light"/>
                <a:sym typeface="Roboto Light"/>
              </a:defRPr>
            </a:pPr>
            <a:r>
              <a:t>Geographically distributed Edge Sites of various sizes</a:t>
            </a:r>
          </a:p>
        </p:txBody>
      </p:sp>
      <p:pic>
        <p:nvPicPr>
          <p:cNvPr id="380" name="StarlingX_Diagram_CoreToEdge.jpg" descr="StarlingX_Diagram_CoreToEdge.jpg"/>
          <p:cNvPicPr>
            <a:picLocks noChangeAspect="1"/>
          </p:cNvPicPr>
          <p:nvPr/>
        </p:nvPicPr>
        <p:blipFill>
          <a:blip r:embed="rId2">
            <a:extLst/>
          </a:blip>
          <a:srcRect l="2281" t="4552" r="2281" b="0"/>
          <a:stretch>
            <a:fillRect/>
          </a:stretch>
        </p:blipFill>
        <p:spPr>
          <a:xfrm>
            <a:off x="7929073" y="3636652"/>
            <a:ext cx="16251081" cy="91423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Title 1"/>
          <p:cNvSpPr txBox="1"/>
          <p:nvPr>
            <p:ph type="title"/>
          </p:nvPr>
        </p:nvSpPr>
        <p:spPr>
          <a:xfrm>
            <a:off x="1676400" y="730250"/>
            <a:ext cx="21031200" cy="2651126"/>
          </a:xfrm>
          <a:prstGeom prst="rect">
            <a:avLst/>
          </a:prstGeom>
        </p:spPr>
        <p:txBody>
          <a:bodyPr/>
          <a:lstStyle/>
          <a:p>
            <a:pPr/>
            <a:r>
              <a:t>StarlingX Edge Use Cases</a:t>
            </a:r>
          </a:p>
        </p:txBody>
      </p:sp>
      <p:sp>
        <p:nvSpPr>
          <p:cNvPr id="383" name="On-premises clouds for…"/>
          <p:cNvSpPr txBox="1"/>
          <p:nvPr>
            <p:ph type="body" idx="1"/>
          </p:nvPr>
        </p:nvSpPr>
        <p:spPr>
          <a:xfrm>
            <a:off x="1676400" y="3856521"/>
            <a:ext cx="16857458" cy="8702678"/>
          </a:xfrm>
          <a:prstGeom prst="rect">
            <a:avLst/>
          </a:prstGeom>
        </p:spPr>
        <p:txBody>
          <a:bodyPr/>
          <a:lstStyle/>
          <a:p>
            <a:pPr marL="318617" indent="-318617" defTabSz="1170430">
              <a:spcBef>
                <a:spcPts val="1200"/>
              </a:spcBef>
              <a:defRPr sz="3500"/>
            </a:pPr>
            <a:r>
              <a:t> On-premises clouds for</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Industrial Automation</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Hospitals</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Transportation and Rail</a:t>
            </a:r>
          </a:p>
          <a:p>
            <a:pPr lvl="1" marL="611224" indent="-318617" defTabSz="1170430">
              <a:spcBef>
                <a:spcPts val="1200"/>
              </a:spcBef>
              <a:buClr>
                <a:srgbClr val="330072">
                  <a:alpha val="50000"/>
                </a:srgbClr>
              </a:buClr>
              <a:defRPr sz="1900"/>
            </a:pPr>
          </a:p>
          <a:p>
            <a:pPr marL="318617" indent="-318617" defTabSz="1170430">
              <a:spcBef>
                <a:spcPts val="1200"/>
              </a:spcBef>
              <a:defRPr sz="3500"/>
            </a:pPr>
            <a:r>
              <a:t>Central Office clouds for</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vRAN</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Local data centers</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uCPE </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Multi-Access Edge Computing (MEC)</a:t>
            </a:r>
          </a:p>
          <a:p>
            <a:pPr lvl="1" marL="611224" indent="-318617" defTabSz="1170430">
              <a:spcBef>
                <a:spcPts val="1200"/>
              </a:spcBef>
              <a:buClr>
                <a:srgbClr val="330072">
                  <a:alpha val="50000"/>
                </a:srgbClr>
              </a:buClr>
              <a:defRPr sz="1900"/>
            </a:pPr>
          </a:p>
          <a:p>
            <a:pPr marL="318617" indent="-318617" defTabSz="1170430">
              <a:spcBef>
                <a:spcPts val="1200"/>
              </a:spcBef>
              <a:defRPr sz="3500"/>
            </a:pPr>
            <a:r>
              <a:t>IIoT and VCS (Vehicle Cloud Services) clouds for</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Smart cities</a:t>
            </a:r>
          </a:p>
          <a:p>
            <a:pPr lvl="1" marL="611224" indent="-318617" defTabSz="1170430">
              <a:spcBef>
                <a:spcPts val="1200"/>
              </a:spcBef>
              <a:buClr>
                <a:srgbClr val="330072">
                  <a:alpha val="50000"/>
                </a:srgbClr>
              </a:buClr>
              <a:defRPr sz="3500">
                <a:latin typeface="Roboto Light"/>
                <a:ea typeface="Roboto Light"/>
                <a:cs typeface="Roboto Light"/>
                <a:sym typeface="Roboto Light"/>
              </a:defRPr>
            </a:pPr>
            <a:r>
              <a:t>Autonomous vehicles with V2X (Vehicle-to-Any) communication models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Title 1"/>
          <p:cNvSpPr txBox="1"/>
          <p:nvPr>
            <p:ph type="title"/>
          </p:nvPr>
        </p:nvSpPr>
        <p:spPr>
          <a:xfrm>
            <a:off x="0" y="3419476"/>
            <a:ext cx="24384000" cy="5705476"/>
          </a:xfrm>
          <a:prstGeom prst="rect">
            <a:avLst/>
          </a:prstGeom>
          <a:solidFill>
            <a:srgbClr val="685BC7">
              <a:alpha val="50425"/>
            </a:srgbClr>
          </a:solidFill>
        </p:spPr>
        <p:txBody>
          <a:bodyPr lIns="91436" tIns="91436" rIns="91436" bIns="91436"/>
          <a:lstStyle>
            <a:lvl1pPr>
              <a:lnSpc>
                <a:spcPct val="120000"/>
              </a:lnSpc>
            </a:lvl1pPr>
          </a:lstStyle>
          <a:p>
            <a:pPr/>
            <a:r>
              <a:t>StarlingX Technology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Content Placeholder 2"/>
          <p:cNvSpPr txBox="1"/>
          <p:nvPr>
            <p:ph type="body" sz="quarter" idx="1"/>
          </p:nvPr>
        </p:nvSpPr>
        <p:spPr>
          <a:xfrm>
            <a:off x="1738118" y="3794802"/>
            <a:ext cx="7556435" cy="8263171"/>
          </a:xfrm>
          <a:prstGeom prst="rect">
            <a:avLst/>
          </a:prstGeom>
        </p:spPr>
        <p:txBody>
          <a:bodyPr lIns="45718" tIns="45718" rIns="45718" bIns="45718"/>
          <a:lstStyle/>
          <a:p>
            <a:pPr defTabSz="841247">
              <a:spcBef>
                <a:spcPts val="2300"/>
              </a:spcBef>
              <a:defRPr sz="4100">
                <a:latin typeface="Roboto Light"/>
                <a:ea typeface="Roboto Light"/>
                <a:cs typeface="Roboto Light"/>
                <a:sym typeface="Roboto Light"/>
              </a:defRPr>
            </a:pPr>
            <a:r>
              <a:t>StarlingX provides a </a:t>
            </a:r>
            <a:r>
              <a:rPr>
                <a:latin typeface="Roboto Medium"/>
                <a:ea typeface="Roboto Medium"/>
                <a:cs typeface="Roboto Medium"/>
                <a:sym typeface="Roboto Medium"/>
              </a:rPr>
              <a:t>deployment-ready</a:t>
            </a:r>
            <a:r>
              <a:t>, </a:t>
            </a:r>
            <a:r>
              <a:rPr>
                <a:latin typeface="Roboto Medium"/>
                <a:ea typeface="Roboto Medium"/>
                <a:cs typeface="Roboto Medium"/>
                <a:sym typeface="Roboto Medium"/>
              </a:rPr>
              <a:t>scalable</a:t>
            </a:r>
            <a:r>
              <a:t>, </a:t>
            </a:r>
            <a:r>
              <a:rPr>
                <a:latin typeface="Roboto Medium"/>
                <a:ea typeface="Roboto Medium"/>
                <a:cs typeface="Roboto Medium"/>
                <a:sym typeface="Roboto Medium"/>
              </a:rPr>
              <a:t>highly</a:t>
            </a:r>
            <a:r>
              <a:rPr>
                <a:latin typeface="Roboto"/>
                <a:ea typeface="Roboto"/>
                <a:cs typeface="Roboto"/>
                <a:sym typeface="Roboto"/>
              </a:rPr>
              <a:t> </a:t>
            </a:r>
            <a:r>
              <a:rPr>
                <a:latin typeface="Roboto Medium"/>
                <a:ea typeface="Roboto Medium"/>
                <a:cs typeface="Roboto Medium"/>
                <a:sym typeface="Roboto Medium"/>
              </a:rPr>
              <a:t>reliable</a:t>
            </a:r>
            <a:r>
              <a:t> Edge infrastructure software platform</a:t>
            </a:r>
          </a:p>
          <a:p>
            <a:pPr defTabSz="841247">
              <a:spcBef>
                <a:spcPts val="2300"/>
              </a:spcBef>
              <a:defRPr sz="4100">
                <a:latin typeface="Roboto Light"/>
                <a:ea typeface="Roboto Light"/>
                <a:cs typeface="Roboto Light"/>
                <a:sym typeface="Roboto Light"/>
              </a:defRPr>
            </a:pPr>
            <a:r>
              <a:t>Services from the StarlingX virtualization platform focus on </a:t>
            </a:r>
          </a:p>
          <a:p>
            <a:pPr marL="338001" indent="-338001" defTabSz="841247">
              <a:spcBef>
                <a:spcPts val="100"/>
              </a:spcBef>
              <a:buClr>
                <a:srgbClr val="330072">
                  <a:alpha val="50000"/>
                </a:srgbClr>
              </a:buClr>
              <a:buSzPct val="100000"/>
              <a:buFont typeface="Arial"/>
              <a:buChar char="•"/>
              <a:defRPr sz="4100">
                <a:latin typeface="Roboto Medium"/>
                <a:ea typeface="Roboto Medium"/>
                <a:cs typeface="Roboto Medium"/>
                <a:sym typeface="Roboto Medium"/>
              </a:defRPr>
            </a:pPr>
            <a:r>
              <a:t>Easy deployment </a:t>
            </a:r>
          </a:p>
          <a:p>
            <a:pPr marL="338001" indent="-338001" defTabSz="841247">
              <a:spcBef>
                <a:spcPts val="100"/>
              </a:spcBef>
              <a:buClr>
                <a:srgbClr val="330072">
                  <a:alpha val="50000"/>
                </a:srgbClr>
              </a:buClr>
              <a:buSzPct val="100000"/>
              <a:buFont typeface="Arial"/>
              <a:buChar char="•"/>
              <a:defRPr sz="4100">
                <a:latin typeface="Roboto Medium"/>
                <a:ea typeface="Roboto Medium"/>
                <a:cs typeface="Roboto Medium"/>
                <a:sym typeface="Roboto Medium"/>
              </a:defRPr>
            </a:pPr>
            <a:r>
              <a:t>Low touch manageability </a:t>
            </a:r>
          </a:p>
          <a:p>
            <a:pPr marL="338001" indent="-338001" defTabSz="841247">
              <a:spcBef>
                <a:spcPts val="100"/>
              </a:spcBef>
              <a:buClr>
                <a:srgbClr val="330072">
                  <a:alpha val="50000"/>
                </a:srgbClr>
              </a:buClr>
              <a:buSzPct val="100000"/>
              <a:buFont typeface="Arial"/>
              <a:buChar char="•"/>
              <a:defRPr sz="4100">
                <a:latin typeface="Roboto Medium"/>
                <a:ea typeface="Roboto Medium"/>
                <a:cs typeface="Roboto Medium"/>
                <a:sym typeface="Roboto Medium"/>
              </a:defRPr>
            </a:pPr>
            <a:r>
              <a:t>Rapid response to events</a:t>
            </a:r>
          </a:p>
          <a:p>
            <a:pPr marL="338001" indent="-338001" defTabSz="841247">
              <a:spcBef>
                <a:spcPts val="2300"/>
              </a:spcBef>
              <a:buClr>
                <a:srgbClr val="330072">
                  <a:alpha val="50000"/>
                </a:srgbClr>
              </a:buClr>
              <a:buSzPct val="100000"/>
              <a:buFont typeface="Arial"/>
              <a:buChar char="•"/>
              <a:defRPr sz="4100">
                <a:latin typeface="Roboto Medium"/>
                <a:ea typeface="Roboto Medium"/>
                <a:cs typeface="Roboto Medium"/>
                <a:sym typeface="Roboto Medium"/>
              </a:defRPr>
            </a:pPr>
            <a:r>
              <a:t>Fast recovery</a:t>
            </a:r>
          </a:p>
          <a:p>
            <a:pPr defTabSz="841247">
              <a:spcBef>
                <a:spcPts val="900"/>
              </a:spcBef>
              <a:defRPr sz="4100">
                <a:latin typeface="Roboto Light"/>
                <a:ea typeface="Roboto Light"/>
                <a:cs typeface="Roboto Light"/>
                <a:sym typeface="Roboto Light"/>
              </a:defRPr>
            </a:pPr>
            <a:r>
              <a:t>A complete edge orchestration platform for bare metal, VM and container workloads</a:t>
            </a:r>
          </a:p>
        </p:txBody>
      </p:sp>
      <p:sp>
        <p:nvSpPr>
          <p:cNvPr id="388" name="Title 1"/>
          <p:cNvSpPr txBox="1"/>
          <p:nvPr/>
        </p:nvSpPr>
        <p:spPr>
          <a:xfrm>
            <a:off x="1676400" y="730250"/>
            <a:ext cx="21031200" cy="2651126"/>
          </a:xfrm>
          <a:prstGeom prst="rect">
            <a:avLst/>
          </a:prstGeom>
          <a:ln w="12700">
            <a:miter lim="400000"/>
          </a:ln>
          <a:extLst>
            <a:ext uri="{C572A759-6A51-4108-AA02-DFA0A04FC94B}">
              <ma14:wrappingTextBoxFlag xmlns:ma14="http://schemas.microsoft.com/office/mac/drawingml/2011/main" val="1"/>
            </a:ext>
          </a:extLst>
        </p:spPr>
        <p:txBody>
          <a:bodyPr lIns="91436" tIns="91436" rIns="91436" bIns="91436" anchor="ctr">
            <a:normAutofit fontScale="100000" lnSpcReduction="0"/>
          </a:bodyPr>
          <a:lstStyle>
            <a:lvl1pPr defTabSz="1828800">
              <a:spcBef>
                <a:spcPts val="0"/>
              </a:spcBef>
              <a:defRPr b="0" cap="none" sz="9000">
                <a:solidFill>
                  <a:srgbClr val="330072"/>
                </a:solidFill>
                <a:latin typeface="Roboto Medium"/>
                <a:ea typeface="Roboto Medium"/>
                <a:cs typeface="Roboto Medium"/>
                <a:sym typeface="Roboto Medium"/>
              </a:defRPr>
            </a:lvl1pPr>
          </a:lstStyle>
          <a:p>
            <a:pPr/>
            <a:r>
              <a:t>StarlingX – Edge Virtualization Platform</a:t>
            </a:r>
          </a:p>
        </p:txBody>
      </p:sp>
      <p:sp>
        <p:nvSpPr>
          <p:cNvPr id="389" name="TextBox 9"/>
          <p:cNvSpPr txBox="1"/>
          <p:nvPr/>
        </p:nvSpPr>
        <p:spPr>
          <a:xfrm>
            <a:off x="1717087" y="13163397"/>
            <a:ext cx="7196450"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914400">
              <a:lnSpc>
                <a:spcPct val="100000"/>
              </a:lnSpc>
              <a:spcBef>
                <a:spcPts val="0"/>
              </a:spcBef>
              <a:defRPr b="0" cap="none" sz="1800">
                <a:solidFill>
                  <a:srgbClr val="A6A6A6"/>
                </a:solidFill>
                <a:latin typeface="Roboto"/>
                <a:ea typeface="Roboto"/>
                <a:cs typeface="Roboto"/>
                <a:sym typeface="Roboto"/>
              </a:defRPr>
            </a:lvl1pPr>
          </a:lstStyle>
          <a:p>
            <a:pPr/>
            <a:r>
              <a:t>*Other names and brands may be claimed as the property of others</a:t>
            </a:r>
          </a:p>
        </p:txBody>
      </p:sp>
      <p:pic>
        <p:nvPicPr>
          <p:cNvPr id="390" name="StarlingX_Diagram_SimplifiedArchitecture.jpg" descr="StarlingX_Diagram_SimplifiedArchitecture.jpg"/>
          <p:cNvPicPr>
            <a:picLocks noChangeAspect="1"/>
          </p:cNvPicPr>
          <p:nvPr/>
        </p:nvPicPr>
        <p:blipFill>
          <a:blip r:embed="rId3">
            <a:extLst/>
          </a:blip>
          <a:srcRect l="3438" t="5955" r="3438" b="0"/>
          <a:stretch>
            <a:fillRect/>
          </a:stretch>
        </p:blipFill>
        <p:spPr>
          <a:xfrm>
            <a:off x="9608346" y="3845719"/>
            <a:ext cx="14532187" cy="826313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FFFFFF"/>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upright="0">
        <a:spAutoFit/>
      </a:bodyPr>
      <a:lstStyle>
        <a:defPPr marL="0" marR="0" indent="0" algn="l" defTabSz="825500" rtl="0" fontAlgn="auto" latinLnBrk="0" hangingPunct="0">
          <a:lnSpc>
            <a:spcPct val="90000"/>
          </a:lnSpc>
          <a:spcBef>
            <a:spcPts val="2400"/>
          </a:spcBef>
          <a:spcAft>
            <a:spcPts val="0"/>
          </a:spcAft>
          <a:buClrTx/>
          <a:buSzTx/>
          <a:buFontTx/>
          <a:buNone/>
          <a:tabLst/>
          <a:defRPr b="1" baseline="0" cap="all" i="0" spc="0" strike="noStrike" sz="3000" u="none" kumimoji="0" normalizeH="0">
            <a:ln>
              <a:noFill/>
            </a:ln>
            <a:solidFill>
              <a:srgbClr val="FFFFFF"/>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