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3" r:id="rId2"/>
    <p:sldId id="277" r:id="rId3"/>
    <p:sldId id="274" r:id="rId4"/>
    <p:sldId id="278" r:id="rId5"/>
    <p:sldId id="275" r:id="rId6"/>
    <p:sldId id="276" r:id="rId7"/>
    <p:sldId id="279" r:id="rId8"/>
    <p:sldId id="28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74"/>
  </p:normalViewPr>
  <p:slideViewPr>
    <p:cSldViewPr snapToGrid="0" snapToObjects="1">
      <p:cViewPr varScale="1">
        <p:scale>
          <a:sx n="46" d="100"/>
          <a:sy n="46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, MaryX" userId="3862309d-6762-4bd5-b479-a8d56076c0f5" providerId="ADAL" clId="{53037C3D-9A4A-4CD2-84CA-4FE4A0B6F033}"/>
    <pc:docChg chg="undo custSel modSld">
      <pc:chgData name="Camp, MaryX" userId="3862309d-6762-4bd5-b479-a8d56076c0f5" providerId="ADAL" clId="{53037C3D-9A4A-4CD2-84CA-4FE4A0B6F033}" dt="2021-11-10T22:42:57.199" v="2078" actId="20577"/>
      <pc:docMkLst>
        <pc:docMk/>
      </pc:docMkLst>
      <pc:sldChg chg="modSp mod">
        <pc:chgData name="Camp, MaryX" userId="3862309d-6762-4bd5-b479-a8d56076c0f5" providerId="ADAL" clId="{53037C3D-9A4A-4CD2-84CA-4FE4A0B6F033}" dt="2021-11-10T22:41:35.226" v="2073" actId="20577"/>
        <pc:sldMkLst>
          <pc:docMk/>
          <pc:sldMk cId="1116762150" sldId="276"/>
        </pc:sldMkLst>
        <pc:spChg chg="mod">
          <ac:chgData name="Camp, MaryX" userId="3862309d-6762-4bd5-b479-a8d56076c0f5" providerId="ADAL" clId="{53037C3D-9A4A-4CD2-84CA-4FE4A0B6F033}" dt="2021-11-10T22:41:35.226" v="2073" actId="20577"/>
          <ac:spMkLst>
            <pc:docMk/>
            <pc:sldMk cId="1116762150" sldId="276"/>
            <ac:spMk id="8" creationId="{7C90E4E4-BB17-420B-8B1D-809F2C3E2506}"/>
          </ac:spMkLst>
        </pc:spChg>
        <pc:spChg chg="mod">
          <ac:chgData name="Camp, MaryX" userId="3862309d-6762-4bd5-b479-a8d56076c0f5" providerId="ADAL" clId="{53037C3D-9A4A-4CD2-84CA-4FE4A0B6F033}" dt="2021-11-10T22:38:44.452" v="2048" actId="20577"/>
          <ac:spMkLst>
            <pc:docMk/>
            <pc:sldMk cId="1116762150" sldId="276"/>
            <ac:spMk id="182" creationId="{00000000-0000-0000-0000-000000000000}"/>
          </ac:spMkLst>
        </pc:spChg>
      </pc:sldChg>
      <pc:sldChg chg="modSp mod">
        <pc:chgData name="Camp, MaryX" userId="3862309d-6762-4bd5-b479-a8d56076c0f5" providerId="ADAL" clId="{53037C3D-9A4A-4CD2-84CA-4FE4A0B6F033}" dt="2021-11-10T22:41:18.266" v="2062" actId="20577"/>
        <pc:sldMkLst>
          <pc:docMk/>
          <pc:sldMk cId="2921608193" sldId="278"/>
        </pc:sldMkLst>
        <pc:spChg chg="mod">
          <ac:chgData name="Camp, MaryX" userId="3862309d-6762-4bd5-b479-a8d56076c0f5" providerId="ADAL" clId="{53037C3D-9A4A-4CD2-84CA-4FE4A0B6F033}" dt="2021-11-10T22:41:18.266" v="2062" actId="20577"/>
          <ac:spMkLst>
            <pc:docMk/>
            <pc:sldMk cId="2921608193" sldId="278"/>
            <ac:spMk id="8" creationId="{7C90E4E4-BB17-420B-8B1D-809F2C3E2506}"/>
          </ac:spMkLst>
        </pc:spChg>
        <pc:picChg chg="mod">
          <ac:chgData name="Camp, MaryX" userId="3862309d-6762-4bd5-b479-a8d56076c0f5" providerId="ADAL" clId="{53037C3D-9A4A-4CD2-84CA-4FE4A0B6F033}" dt="2021-11-10T21:24:47.851" v="937" actId="1076"/>
          <ac:picMkLst>
            <pc:docMk/>
            <pc:sldMk cId="2921608193" sldId="278"/>
            <ac:picMk id="3" creationId="{7418734C-F3B8-416B-9483-F0687CE08A0D}"/>
          </ac:picMkLst>
        </pc:picChg>
      </pc:sldChg>
      <pc:sldChg chg="addSp modSp mod">
        <pc:chgData name="Camp, MaryX" userId="3862309d-6762-4bd5-b479-a8d56076c0f5" providerId="ADAL" clId="{53037C3D-9A4A-4CD2-84CA-4FE4A0B6F033}" dt="2021-11-10T22:39:00.269" v="2061" actId="6549"/>
        <pc:sldMkLst>
          <pc:docMk/>
          <pc:sldMk cId="429478976" sldId="279"/>
        </pc:sldMkLst>
        <pc:spChg chg="add mod">
          <ac:chgData name="Camp, MaryX" userId="3862309d-6762-4bd5-b479-a8d56076c0f5" providerId="ADAL" clId="{53037C3D-9A4A-4CD2-84CA-4FE4A0B6F033}" dt="2021-11-10T22:21:09.053" v="1657" actId="14100"/>
          <ac:spMkLst>
            <pc:docMk/>
            <pc:sldMk cId="429478976" sldId="279"/>
            <ac:spMk id="2" creationId="{628CF01F-EE91-4632-A115-1974D7CE5FC5}"/>
          </ac:spMkLst>
        </pc:spChg>
        <pc:spChg chg="mod">
          <ac:chgData name="Camp, MaryX" userId="3862309d-6762-4bd5-b479-a8d56076c0f5" providerId="ADAL" clId="{53037C3D-9A4A-4CD2-84CA-4FE4A0B6F033}" dt="2021-11-10T22:19:58.454" v="1608" actId="20577"/>
          <ac:spMkLst>
            <pc:docMk/>
            <pc:sldMk cId="429478976" sldId="279"/>
            <ac:spMk id="8" creationId="{7C90E4E4-BB17-420B-8B1D-809F2C3E2506}"/>
          </ac:spMkLst>
        </pc:spChg>
        <pc:spChg chg="mod">
          <ac:chgData name="Camp, MaryX" userId="3862309d-6762-4bd5-b479-a8d56076c0f5" providerId="ADAL" clId="{53037C3D-9A4A-4CD2-84CA-4FE4A0B6F033}" dt="2021-11-10T22:39:00.269" v="2061" actId="6549"/>
          <ac:spMkLst>
            <pc:docMk/>
            <pc:sldMk cId="429478976" sldId="279"/>
            <ac:spMk id="182" creationId="{00000000-0000-0000-0000-000000000000}"/>
          </ac:spMkLst>
        </pc:spChg>
        <pc:picChg chg="mod">
          <ac:chgData name="Camp, MaryX" userId="3862309d-6762-4bd5-b479-a8d56076c0f5" providerId="ADAL" clId="{53037C3D-9A4A-4CD2-84CA-4FE4A0B6F033}" dt="2021-11-10T22:20:02.048" v="1609" actId="1076"/>
          <ac:picMkLst>
            <pc:docMk/>
            <pc:sldMk cId="429478976" sldId="279"/>
            <ac:picMk id="7" creationId="{9242B0F2-6D48-4AD7-9BA5-ACFECF965163}"/>
          </ac:picMkLst>
        </pc:picChg>
        <pc:picChg chg="mod">
          <ac:chgData name="Camp, MaryX" userId="3862309d-6762-4bd5-b479-a8d56076c0f5" providerId="ADAL" clId="{53037C3D-9A4A-4CD2-84CA-4FE4A0B6F033}" dt="2021-11-10T22:20:11.775" v="1618" actId="1035"/>
          <ac:picMkLst>
            <pc:docMk/>
            <pc:sldMk cId="429478976" sldId="279"/>
            <ac:picMk id="10" creationId="{6C41573F-52B3-4B52-8283-1383C6154412}"/>
          </ac:picMkLst>
        </pc:picChg>
      </pc:sldChg>
      <pc:sldChg chg="addSp delSp modSp mod">
        <pc:chgData name="Camp, MaryX" userId="3862309d-6762-4bd5-b479-a8d56076c0f5" providerId="ADAL" clId="{53037C3D-9A4A-4CD2-84CA-4FE4A0B6F033}" dt="2021-11-10T22:42:57.199" v="2078" actId="20577"/>
        <pc:sldMkLst>
          <pc:docMk/>
          <pc:sldMk cId="2468988866" sldId="280"/>
        </pc:sldMkLst>
        <pc:spChg chg="add mod">
          <ac:chgData name="Camp, MaryX" userId="3862309d-6762-4bd5-b479-a8d56076c0f5" providerId="ADAL" clId="{53037C3D-9A4A-4CD2-84CA-4FE4A0B6F033}" dt="2021-11-10T22:42:57.199" v="2078" actId="20577"/>
          <ac:spMkLst>
            <pc:docMk/>
            <pc:sldMk cId="2468988866" sldId="280"/>
            <ac:spMk id="9" creationId="{A2D4EB7D-36F4-4D99-89BC-03DDF270F018}"/>
          </ac:spMkLst>
        </pc:spChg>
        <pc:spChg chg="del mod">
          <ac:chgData name="Camp, MaryX" userId="3862309d-6762-4bd5-b479-a8d56076c0f5" providerId="ADAL" clId="{53037C3D-9A4A-4CD2-84CA-4FE4A0B6F033}" dt="2021-11-10T22:36:07.806" v="1941" actId="478"/>
          <ac:spMkLst>
            <pc:docMk/>
            <pc:sldMk cId="2468988866" sldId="280"/>
            <ac:spMk id="174" creationId="{00000000-0000-0000-0000-000000000000}"/>
          </ac:spMkLst>
        </pc:spChg>
        <pc:spChg chg="del">
          <ac:chgData name="Camp, MaryX" userId="3862309d-6762-4bd5-b479-a8d56076c0f5" providerId="ADAL" clId="{53037C3D-9A4A-4CD2-84CA-4FE4A0B6F033}" dt="2021-11-10T22:34:36.649" v="1908" actId="478"/>
          <ac:spMkLst>
            <pc:docMk/>
            <pc:sldMk cId="2468988866" sldId="280"/>
            <ac:spMk id="177" creationId="{00000000-0000-0000-0000-000000000000}"/>
          </ac:spMkLst>
        </pc:spChg>
        <pc:spChg chg="mod">
          <ac:chgData name="Camp, MaryX" userId="3862309d-6762-4bd5-b479-a8d56076c0f5" providerId="ADAL" clId="{53037C3D-9A4A-4CD2-84CA-4FE4A0B6F033}" dt="2021-11-10T22:38:49.487" v="2050" actId="6549"/>
          <ac:spMkLst>
            <pc:docMk/>
            <pc:sldMk cId="2468988866" sldId="280"/>
            <ac:spMk id="182" creationId="{00000000-0000-0000-0000-000000000000}"/>
          </ac:spMkLst>
        </pc:spChg>
      </pc:sldChg>
    </pc:docChg>
  </pc:docChgLst>
  <pc:docChgLst>
    <pc:chgData name="Camp, MaryX" userId="3862309d-6762-4bd5-b479-a8d56076c0f5" providerId="ADAL" clId="{3730BA71-D586-41B4-9420-E0C38AF2A567}"/>
    <pc:docChg chg="undo custSel modSld">
      <pc:chgData name="Camp, MaryX" userId="3862309d-6762-4bd5-b479-a8d56076c0f5" providerId="ADAL" clId="{3730BA71-D586-41B4-9420-E0C38AF2A567}" dt="2021-11-17T21:30:02.615" v="111" actId="20577"/>
      <pc:docMkLst>
        <pc:docMk/>
      </pc:docMkLst>
      <pc:sldChg chg="modSp mod">
        <pc:chgData name="Camp, MaryX" userId="3862309d-6762-4bd5-b479-a8d56076c0f5" providerId="ADAL" clId="{3730BA71-D586-41B4-9420-E0C38AF2A567}" dt="2021-11-17T21:30:02.615" v="111" actId="20577"/>
        <pc:sldMkLst>
          <pc:docMk/>
          <pc:sldMk cId="2468988866" sldId="280"/>
        </pc:sldMkLst>
        <pc:spChg chg="mod">
          <ac:chgData name="Camp, MaryX" userId="3862309d-6762-4bd5-b479-a8d56076c0f5" providerId="ADAL" clId="{3730BA71-D586-41B4-9420-E0C38AF2A567}" dt="2021-11-17T21:30:02.615" v="111" actId="20577"/>
          <ac:spMkLst>
            <pc:docMk/>
            <pc:sldMk cId="2468988866" sldId="280"/>
            <ac:spMk id="9" creationId="{A2D4EB7D-36F4-4D99-89BC-03DDF270F0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opendev.org/q/project:starlingx/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review.opendev.org/c/starlingx/docs/+/81400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tarlingx.io/contributor/doc_contribute_guide.html#rst-quick-referenc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opendev.org/c/starlingx/docs/+/81748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view.opendev.org/q/project:opendev/sandbox" TargetMode="External"/><Relationship Id="rId5" Type="http://schemas.openxmlformats.org/officeDocument/2006/relationships/hyperlink" Target="https://docs.openstack.org/contributors/code-and-documentation/using-gerrit.html#gerrit" TargetMode="External"/><Relationship Id="rId4" Type="http://schemas.openxmlformats.org/officeDocument/2006/relationships/hyperlink" Target="https://docs.openstack.org/contributors/code-and-documentation/sandbox-house-ru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rem ipsum dolor sit amet, consectetur adipiscing elit. Fusce lobortis lectus eget metus pellentesque ultricies. Nam laoreet euismod augue ac vehicula. Sed a metus id ligula varius malesuada."/>
          <p:cNvSpPr txBox="1"/>
          <p:nvPr/>
        </p:nvSpPr>
        <p:spPr>
          <a:xfrm>
            <a:off x="755029" y="2084854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" name="Aenean malesuada maximus tortor, vitae tempor odio faucibus eget.…"/>
          <p:cNvSpPr txBox="1"/>
          <p:nvPr/>
        </p:nvSpPr>
        <p:spPr>
          <a:xfrm>
            <a:off x="730076" y="10412309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80" name="Line"/>
          <p:cNvSpPr/>
          <p:nvPr/>
        </p:nvSpPr>
        <p:spPr>
          <a:xfrm>
            <a:off x="804791" y="977480"/>
            <a:ext cx="19937529" cy="1"/>
          </a:xfrm>
          <a:prstGeom prst="line">
            <a:avLst/>
          </a:prstGeom>
          <a:ln w="25400">
            <a:solidFill>
              <a:srgbClr val="151F47">
                <a:alpha val="1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>
            <a:off x="0" y="13461319"/>
            <a:ext cx="24384001" cy="254001"/>
          </a:xfrm>
          <a:prstGeom prst="rect">
            <a:avLst/>
          </a:prstGeom>
          <a:solidFill>
            <a:srgbClr val="33037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Bullet List"/>
          <p:cNvSpPr txBox="1"/>
          <p:nvPr/>
        </p:nvSpPr>
        <p:spPr>
          <a:xfrm>
            <a:off x="730076" y="1192117"/>
            <a:ext cx="2001224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5000">
                <a:solidFill>
                  <a:srgbClr val="685B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Gerrit Training for StarlingX Docs Reviewers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B1F29-2A98-F043-B9F2-21E471791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83" y="726951"/>
            <a:ext cx="2338266" cy="501057"/>
          </a:xfrm>
          <a:prstGeom prst="rect">
            <a:avLst/>
          </a:prstGeom>
        </p:spPr>
      </p:pic>
      <p:sp>
        <p:nvSpPr>
          <p:cNvPr id="8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7C90E4E4-BB17-420B-8B1D-809F2C3E2506}"/>
              </a:ext>
            </a:extLst>
          </p:cNvPr>
          <p:cNvSpPr txBox="1"/>
          <p:nvPr/>
        </p:nvSpPr>
        <p:spPr>
          <a:xfrm>
            <a:off x="755029" y="2084854"/>
            <a:ext cx="22873942" cy="460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685BC7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685BC7"/>
                </a:solidFill>
              </a:rPr>
              <a:t>Session Goals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Describe the review process flow and roles/responsibilities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Show the </a:t>
            </a:r>
            <a:r>
              <a:rPr lang="en-US" sz="4000" dirty="0" err="1"/>
              <a:t>gerrit</a:t>
            </a:r>
            <a:r>
              <a:rPr lang="en-US" sz="4000" dirty="0"/>
              <a:t> user interface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Hands-on edits of practice reviews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3400" b="1" dirty="0">
              <a:solidFill>
                <a:srgbClr val="685BC7"/>
              </a:solidFill>
            </a:endParaRP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57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rem ipsum dolor sit amet, consectetur adipiscing elit. Fusce lobortis lectus eget metus pellentesque ultricies. Nam laoreet euismod augue ac vehicula. Sed a metus id ligula varius malesuada."/>
          <p:cNvSpPr txBox="1"/>
          <p:nvPr/>
        </p:nvSpPr>
        <p:spPr>
          <a:xfrm>
            <a:off x="755029" y="2084854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80" name="Line"/>
          <p:cNvSpPr/>
          <p:nvPr/>
        </p:nvSpPr>
        <p:spPr>
          <a:xfrm>
            <a:off x="804791" y="977480"/>
            <a:ext cx="19937529" cy="1"/>
          </a:xfrm>
          <a:prstGeom prst="line">
            <a:avLst/>
          </a:prstGeom>
          <a:ln w="25400">
            <a:solidFill>
              <a:srgbClr val="151F47">
                <a:alpha val="1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>
            <a:off x="0" y="13461319"/>
            <a:ext cx="24384001" cy="254001"/>
          </a:xfrm>
          <a:prstGeom prst="rect">
            <a:avLst/>
          </a:prstGeom>
          <a:solidFill>
            <a:srgbClr val="33037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Bullet List"/>
          <p:cNvSpPr txBox="1"/>
          <p:nvPr/>
        </p:nvSpPr>
        <p:spPr>
          <a:xfrm>
            <a:off x="730076" y="1192117"/>
            <a:ext cx="2001224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5000">
                <a:solidFill>
                  <a:srgbClr val="685B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Review Process Flow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B1F29-2A98-F043-B9F2-21E471791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83" y="726951"/>
            <a:ext cx="2338266" cy="501057"/>
          </a:xfrm>
          <a:prstGeom prst="rect">
            <a:avLst/>
          </a:prstGeom>
        </p:spPr>
      </p:pic>
      <p:sp>
        <p:nvSpPr>
          <p:cNvPr id="8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7C90E4E4-BB17-420B-8B1D-809F2C3E2506}"/>
              </a:ext>
            </a:extLst>
          </p:cNvPr>
          <p:cNvSpPr txBox="1"/>
          <p:nvPr/>
        </p:nvSpPr>
        <p:spPr>
          <a:xfrm>
            <a:off x="755029" y="2084854"/>
            <a:ext cx="22873942" cy="9746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685BC7"/>
              </a:solidFill>
            </a:endParaRPr>
          </a:p>
          <a:p>
            <a:pPr marL="742950" indent="-742950">
              <a:lnSpc>
                <a:spcPct val="150000"/>
              </a:lnSpc>
              <a:buClr>
                <a:srgbClr val="685BC7"/>
              </a:buClr>
              <a:buSzPct val="100000"/>
              <a:buFont typeface="+mj-lt"/>
              <a:buAutoNum type="arabicPeriod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3500" dirty="0"/>
              <a:t>Gerrit review is created with documentation changes. </a:t>
            </a:r>
          </a:p>
          <a:p>
            <a:pPr marL="742950" indent="-742950">
              <a:lnSpc>
                <a:spcPct val="150000"/>
              </a:lnSpc>
              <a:buClr>
                <a:srgbClr val="685BC7"/>
              </a:buClr>
              <a:buSzPct val="100000"/>
              <a:buFont typeface="+mj-lt"/>
              <a:buAutoNum type="arabicPeriod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3500" dirty="0"/>
              <a:t>A prime/technical person is assigned as a reviewer. Prime may delegate to another team member. </a:t>
            </a:r>
          </a:p>
          <a:p>
            <a:pPr marL="742950" indent="-742950">
              <a:lnSpc>
                <a:spcPct val="150000"/>
              </a:lnSpc>
              <a:buClr>
                <a:srgbClr val="685BC7"/>
              </a:buClr>
              <a:buSzPct val="100000"/>
              <a:buFont typeface="+mj-lt"/>
              <a:buAutoNum type="arabicPeriod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3500" dirty="0"/>
              <a:t>Prime or delegate gives +1 when they approve the technical content. </a:t>
            </a:r>
          </a:p>
          <a:p>
            <a:pPr marL="742950" indent="-742950">
              <a:lnSpc>
                <a:spcPct val="150000"/>
              </a:lnSpc>
              <a:buClr>
                <a:srgbClr val="685BC7"/>
              </a:buClr>
              <a:buSzPct val="100000"/>
              <a:buFont typeface="+mj-lt"/>
              <a:buAutoNum type="arabicPeriod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3500"/>
              <a:t>(Optional) Docs team may assign Validation prime as reviewer.</a:t>
            </a:r>
            <a:r>
              <a:rPr lang="en-US" sz="3500" i="1"/>
              <a:t> </a:t>
            </a:r>
            <a:r>
              <a:rPr lang="en-US" sz="3500" dirty="0"/>
              <a:t>Prime may delegate to another team </a:t>
            </a:r>
            <a:r>
              <a:rPr lang="en-US" sz="3500"/>
              <a:t>member. </a:t>
            </a:r>
            <a:br>
              <a:rPr lang="en-US" sz="3500">
                <a:highlight>
                  <a:srgbClr val="00FFFF"/>
                </a:highlight>
              </a:rPr>
            </a:br>
            <a:r>
              <a:rPr lang="en-US" sz="3500"/>
              <a:t>Validation prime or delegate gives +1 when they approve the technical content. </a:t>
            </a:r>
            <a:endParaRPr lang="en-US" sz="3500">
              <a:highlight>
                <a:srgbClr val="00FFFF"/>
              </a:highlight>
            </a:endParaRPr>
          </a:p>
          <a:p>
            <a:pPr marL="742950" indent="-742950">
              <a:lnSpc>
                <a:spcPct val="150000"/>
              </a:lnSpc>
              <a:buClr>
                <a:srgbClr val="685BC7"/>
              </a:buClr>
              <a:buSzPct val="100000"/>
              <a:buFont typeface="+mj-lt"/>
              <a:buAutoNum type="arabicPeriod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3500"/>
              <a:t>Docs </a:t>
            </a:r>
            <a:r>
              <a:rPr lang="en-US" sz="3500" dirty="0"/>
              <a:t>approvers give +2 and +1/Workflow the review to merge it</a:t>
            </a:r>
            <a:r>
              <a:rPr lang="en-US" sz="3500"/>
              <a:t>. </a:t>
            </a:r>
          </a:p>
          <a:p>
            <a:pPr marL="742950" indent="-742950">
              <a:lnSpc>
                <a:spcPct val="150000"/>
              </a:lnSpc>
              <a:buClr>
                <a:srgbClr val="685BC7"/>
              </a:buClr>
              <a:buSzPct val="100000"/>
              <a:buFont typeface="+mj-lt"/>
              <a:buAutoNum type="arabicPeriod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3500"/>
          </a:p>
          <a:p>
            <a:pPr>
              <a:lnSpc>
                <a:spcPct val="150000"/>
              </a:lnSpc>
              <a:buClr>
                <a:srgbClr val="685BC7"/>
              </a:buClr>
              <a:buSzPct val="100000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3500"/>
              <a:t>After merge, if Validation finds any issues, they open a Launchpad item. The Docs team makes a new review and the process starts from Step 1 above. </a:t>
            </a:r>
            <a:br>
              <a:rPr lang="en-US" sz="3500">
                <a:highlight>
                  <a:srgbClr val="FFFF00"/>
                </a:highlight>
              </a:rPr>
            </a:br>
            <a:endParaRPr lang="en-US" sz="3500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00000"/>
              </a:lnSpc>
              <a:buClr>
                <a:srgbClr val="685BC7"/>
              </a:buClr>
              <a:buSzPct val="145000"/>
              <a:buFont typeface="+mj-lt"/>
              <a:buAutoNum type="arabicPeriod" startAt="7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3500" dirty="0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01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rem ipsum dolor sit amet, consectetur adipiscing elit. Fusce lobortis lectus eget metus pellentesque ultricies. Nam laoreet euismod augue ac vehicula. Sed a metus id ligula varius malesuada."/>
          <p:cNvSpPr txBox="1"/>
          <p:nvPr/>
        </p:nvSpPr>
        <p:spPr>
          <a:xfrm>
            <a:off x="755029" y="2084854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" name="Aenean malesuada maximus tortor, vitae tempor odio faucibus eget.…"/>
          <p:cNvSpPr txBox="1"/>
          <p:nvPr/>
        </p:nvSpPr>
        <p:spPr>
          <a:xfrm>
            <a:off x="730076" y="10412309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80" name="Line"/>
          <p:cNvSpPr/>
          <p:nvPr/>
        </p:nvSpPr>
        <p:spPr>
          <a:xfrm>
            <a:off x="804791" y="977480"/>
            <a:ext cx="19937529" cy="1"/>
          </a:xfrm>
          <a:prstGeom prst="line">
            <a:avLst/>
          </a:prstGeom>
          <a:ln w="25400">
            <a:solidFill>
              <a:srgbClr val="151F47">
                <a:alpha val="1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>
            <a:off x="0" y="13461319"/>
            <a:ext cx="24384001" cy="254001"/>
          </a:xfrm>
          <a:prstGeom prst="rect">
            <a:avLst/>
          </a:prstGeom>
          <a:solidFill>
            <a:srgbClr val="33037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Bullet List"/>
          <p:cNvSpPr txBox="1"/>
          <p:nvPr/>
        </p:nvSpPr>
        <p:spPr>
          <a:xfrm>
            <a:off x="730076" y="1192117"/>
            <a:ext cx="2001224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5000">
                <a:solidFill>
                  <a:srgbClr val="685B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Review Assignment Email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B1F29-2A98-F043-B9F2-21E471791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83" y="726951"/>
            <a:ext cx="2338266" cy="501057"/>
          </a:xfrm>
          <a:prstGeom prst="rect">
            <a:avLst/>
          </a:prstGeom>
        </p:spPr>
      </p:pic>
      <p:sp>
        <p:nvSpPr>
          <p:cNvPr id="8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7C90E4E4-BB17-420B-8B1D-809F2C3E2506}"/>
              </a:ext>
            </a:extLst>
          </p:cNvPr>
          <p:cNvSpPr txBox="1"/>
          <p:nvPr/>
        </p:nvSpPr>
        <p:spPr>
          <a:xfrm>
            <a:off x="755029" y="2084854"/>
            <a:ext cx="22873942" cy="509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b="1">
              <a:solidFill>
                <a:srgbClr val="685BC7"/>
              </a:solidFill>
            </a:endParaRP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System sends an email when you’re assigned to a gerrit review.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Includes review overview and link to </a:t>
            </a:r>
            <a:r>
              <a:rPr lang="en-US" b="1"/>
              <a:t>View Change</a:t>
            </a:r>
            <a:r>
              <a:rPr lang="en-US"/>
              <a:t>.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3400" b="1">
              <a:solidFill>
                <a:srgbClr val="685BC7"/>
              </a:solidFill>
            </a:endParaRP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03A6F-324A-4DFD-9C39-2EDF7860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79" y="3828939"/>
            <a:ext cx="12887325" cy="90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652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rem ipsum dolor sit amet, consectetur adipiscing elit. Fusce lobortis lectus eget metus pellentesque ultricies. Nam laoreet euismod augue ac vehicula. Sed a metus id ligula varius malesuada."/>
          <p:cNvSpPr txBox="1"/>
          <p:nvPr/>
        </p:nvSpPr>
        <p:spPr>
          <a:xfrm>
            <a:off x="755029" y="2084854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" name="Aenean malesuada maximus tortor, vitae tempor odio faucibus eget.…"/>
          <p:cNvSpPr txBox="1"/>
          <p:nvPr/>
        </p:nvSpPr>
        <p:spPr>
          <a:xfrm>
            <a:off x="730076" y="10412309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80" name="Line"/>
          <p:cNvSpPr/>
          <p:nvPr/>
        </p:nvSpPr>
        <p:spPr>
          <a:xfrm>
            <a:off x="804791" y="977480"/>
            <a:ext cx="19937529" cy="1"/>
          </a:xfrm>
          <a:prstGeom prst="line">
            <a:avLst/>
          </a:prstGeom>
          <a:ln w="25400">
            <a:solidFill>
              <a:srgbClr val="151F47">
                <a:alpha val="1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>
            <a:off x="0" y="13461319"/>
            <a:ext cx="24384001" cy="254001"/>
          </a:xfrm>
          <a:prstGeom prst="rect">
            <a:avLst/>
          </a:prstGeom>
          <a:solidFill>
            <a:srgbClr val="33037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Bullet List"/>
          <p:cNvSpPr txBox="1"/>
          <p:nvPr/>
        </p:nvSpPr>
        <p:spPr>
          <a:xfrm>
            <a:off x="730076" y="1192117"/>
            <a:ext cx="2001224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5000">
                <a:solidFill>
                  <a:srgbClr val="685B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Gerrit User Interface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B1F29-2A98-F043-B9F2-21E471791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83" y="726951"/>
            <a:ext cx="2338266" cy="501057"/>
          </a:xfrm>
          <a:prstGeom prst="rect">
            <a:avLst/>
          </a:prstGeom>
        </p:spPr>
      </p:pic>
      <p:sp>
        <p:nvSpPr>
          <p:cNvPr id="8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7C90E4E4-BB17-420B-8B1D-809F2C3E2506}"/>
              </a:ext>
            </a:extLst>
          </p:cNvPr>
          <p:cNvSpPr txBox="1"/>
          <p:nvPr/>
        </p:nvSpPr>
        <p:spPr>
          <a:xfrm>
            <a:off x="755029" y="2084854"/>
            <a:ext cx="22873942" cy="5591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b="1">
              <a:solidFill>
                <a:srgbClr val="685BC7"/>
              </a:solidFill>
            </a:endParaRP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Gerrit link for docs repo:  </a:t>
            </a:r>
            <a:r>
              <a:rPr lang="en-US">
                <a:hlinkClick r:id="rId3"/>
              </a:rPr>
              <a:t>https://review.opendev.org/q/project:starlingx/docs</a:t>
            </a: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Log in with Ubuntu One information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Top-level view after logging in (all reviews).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3400" b="1">
              <a:solidFill>
                <a:srgbClr val="685BC7"/>
              </a:solidFill>
            </a:endParaRP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8734C-F3B8-416B-9483-F0687CE08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53" y="5177299"/>
            <a:ext cx="16173493" cy="69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8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rem ipsum dolor sit amet, consectetur adipiscing elit. Fusce lobortis lectus eget metus pellentesque ultricies. Nam laoreet euismod augue ac vehicula. Sed a metus id ligula varius malesuada."/>
          <p:cNvSpPr txBox="1"/>
          <p:nvPr/>
        </p:nvSpPr>
        <p:spPr>
          <a:xfrm>
            <a:off x="755029" y="2084854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" name="Aenean malesuada maximus tortor, vitae tempor odio faucibus eget.…"/>
          <p:cNvSpPr txBox="1"/>
          <p:nvPr/>
        </p:nvSpPr>
        <p:spPr>
          <a:xfrm>
            <a:off x="730076" y="10412309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80" name="Line"/>
          <p:cNvSpPr/>
          <p:nvPr/>
        </p:nvSpPr>
        <p:spPr>
          <a:xfrm>
            <a:off x="804791" y="977480"/>
            <a:ext cx="19937529" cy="1"/>
          </a:xfrm>
          <a:prstGeom prst="line">
            <a:avLst/>
          </a:prstGeom>
          <a:ln w="25400">
            <a:solidFill>
              <a:srgbClr val="151F47">
                <a:alpha val="1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>
            <a:off x="0" y="13461319"/>
            <a:ext cx="24384001" cy="254001"/>
          </a:xfrm>
          <a:prstGeom prst="rect">
            <a:avLst/>
          </a:prstGeom>
          <a:solidFill>
            <a:srgbClr val="33037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Bullet List"/>
          <p:cNvSpPr txBox="1"/>
          <p:nvPr/>
        </p:nvSpPr>
        <p:spPr>
          <a:xfrm>
            <a:off x="730076" y="1192117"/>
            <a:ext cx="2001224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5000">
                <a:solidFill>
                  <a:srgbClr val="685B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Gerrit User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B1F29-2A98-F043-B9F2-21E471791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83" y="726951"/>
            <a:ext cx="2338266" cy="501057"/>
          </a:xfrm>
          <a:prstGeom prst="rect">
            <a:avLst/>
          </a:prstGeom>
        </p:spPr>
      </p:pic>
      <p:sp>
        <p:nvSpPr>
          <p:cNvPr id="8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7C90E4E4-BB17-420B-8B1D-809F2C3E2506}"/>
              </a:ext>
            </a:extLst>
          </p:cNvPr>
          <p:cNvSpPr txBox="1"/>
          <p:nvPr/>
        </p:nvSpPr>
        <p:spPr>
          <a:xfrm>
            <a:off x="755029" y="2084854"/>
            <a:ext cx="22873942" cy="337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b="1">
              <a:solidFill>
                <a:srgbClr val="685BC7"/>
              </a:solidFill>
            </a:endParaRP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/>
              <a:t>Your &gt; Dashboard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/>
              <a:t>Your Turn </a:t>
            </a:r>
            <a:r>
              <a:rPr lang="en-US" sz="4000"/>
              <a:t>section lists reviews that you’ve been tagged in. Oldest reviews are at the top.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3400" b="1">
              <a:solidFill>
                <a:srgbClr val="685BC7"/>
              </a:solidFill>
            </a:endParaRP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FA1D3-D96D-4067-B4C0-364AF928B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90" y="5788784"/>
            <a:ext cx="14763750" cy="72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778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rem ipsum dolor sit amet, consectetur adipiscing elit. Fusce lobortis lectus eget metus pellentesque ultricies. Nam laoreet euismod augue ac vehicula. Sed a metus id ligula varius malesuada."/>
          <p:cNvSpPr txBox="1"/>
          <p:nvPr/>
        </p:nvSpPr>
        <p:spPr>
          <a:xfrm>
            <a:off x="755029" y="2084854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" name="Aenean malesuada maximus tortor, vitae tempor odio faucibus eget.…"/>
          <p:cNvSpPr txBox="1"/>
          <p:nvPr/>
        </p:nvSpPr>
        <p:spPr>
          <a:xfrm>
            <a:off x="730076" y="10412309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80" name="Line"/>
          <p:cNvSpPr/>
          <p:nvPr/>
        </p:nvSpPr>
        <p:spPr>
          <a:xfrm>
            <a:off x="804791" y="977480"/>
            <a:ext cx="19937529" cy="1"/>
          </a:xfrm>
          <a:prstGeom prst="line">
            <a:avLst/>
          </a:prstGeom>
          <a:ln w="25400">
            <a:solidFill>
              <a:srgbClr val="151F47">
                <a:alpha val="1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>
            <a:off x="0" y="13461319"/>
            <a:ext cx="24384001" cy="254001"/>
          </a:xfrm>
          <a:prstGeom prst="rect">
            <a:avLst/>
          </a:prstGeom>
          <a:solidFill>
            <a:srgbClr val="33037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Bullet List"/>
          <p:cNvSpPr txBox="1"/>
          <p:nvPr/>
        </p:nvSpPr>
        <p:spPr>
          <a:xfrm>
            <a:off x="730076" y="1130562"/>
            <a:ext cx="20012244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5000">
                <a:solidFill>
                  <a:srgbClr val="685B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5400" b="1">
                <a:solidFill>
                  <a:srgbClr val="685BC7"/>
                </a:solidFill>
              </a:rPr>
              <a:t>Example Review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B1F29-2A98-F043-B9F2-21E471791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83" y="726951"/>
            <a:ext cx="2338266" cy="501057"/>
          </a:xfrm>
          <a:prstGeom prst="rect">
            <a:avLst/>
          </a:prstGeom>
        </p:spPr>
      </p:pic>
      <p:sp>
        <p:nvSpPr>
          <p:cNvPr id="8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7C90E4E4-BB17-420B-8B1D-809F2C3E2506}"/>
              </a:ext>
            </a:extLst>
          </p:cNvPr>
          <p:cNvSpPr txBox="1"/>
          <p:nvPr/>
        </p:nvSpPr>
        <p:spPr>
          <a:xfrm>
            <a:off x="755029" y="2084854"/>
            <a:ext cx="22873942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Docs team will mark comments as Done when a new patch set is submitted.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Use the Reply button if you have a response to someone else’s comment.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You must add a Reply at the top of the interface to save your feedback.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Screenshot below is from this review (merged): </a:t>
            </a:r>
            <a:r>
              <a:rPr lang="en-US">
                <a:hlinkClick r:id="rId4"/>
              </a:rPr>
              <a:t>https://review.opendev.org/c/starlingx/docs/+/814008</a:t>
            </a:r>
            <a:endParaRPr lang="en-US">
              <a:highlight>
                <a:srgbClr val="00FFFF"/>
              </a:highlight>
            </a:endParaRP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7F77C-668B-4A29-9D09-56D7B6855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556" y="4768654"/>
            <a:ext cx="21456887" cy="80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21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rem ipsum dolor sit amet, consectetur adipiscing elit. Fusce lobortis lectus eget metus pellentesque ultricies. Nam laoreet euismod augue ac vehicula. Sed a metus id ligula varius malesuada."/>
          <p:cNvSpPr txBox="1"/>
          <p:nvPr/>
        </p:nvSpPr>
        <p:spPr>
          <a:xfrm>
            <a:off x="755029" y="2084854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177" name="Aenean malesuada maximus tortor, vitae tempor odio faucibus eget.…"/>
          <p:cNvSpPr txBox="1"/>
          <p:nvPr/>
        </p:nvSpPr>
        <p:spPr>
          <a:xfrm>
            <a:off x="730076" y="10412309"/>
            <a:ext cx="22873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80" name="Line"/>
          <p:cNvSpPr/>
          <p:nvPr/>
        </p:nvSpPr>
        <p:spPr>
          <a:xfrm>
            <a:off x="804791" y="977480"/>
            <a:ext cx="19937529" cy="1"/>
          </a:xfrm>
          <a:prstGeom prst="line">
            <a:avLst/>
          </a:prstGeom>
          <a:ln w="25400">
            <a:solidFill>
              <a:srgbClr val="151F47">
                <a:alpha val="1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>
            <a:off x="0" y="13461319"/>
            <a:ext cx="24384001" cy="254001"/>
          </a:xfrm>
          <a:prstGeom prst="rect">
            <a:avLst/>
          </a:prstGeom>
          <a:solidFill>
            <a:srgbClr val="33037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Bullet List"/>
          <p:cNvSpPr txBox="1"/>
          <p:nvPr/>
        </p:nvSpPr>
        <p:spPr>
          <a:xfrm>
            <a:off x="730076" y="1130562"/>
            <a:ext cx="20012244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5000">
                <a:solidFill>
                  <a:srgbClr val="685B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5400" b="1">
                <a:solidFill>
                  <a:srgbClr val="685BC7"/>
                </a:solidFill>
              </a:rPr>
              <a:t>View HTML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B1F29-2A98-F043-B9F2-21E471791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83" y="726951"/>
            <a:ext cx="2338266" cy="501057"/>
          </a:xfrm>
          <a:prstGeom prst="rect">
            <a:avLst/>
          </a:prstGeom>
        </p:spPr>
      </p:pic>
      <p:sp>
        <p:nvSpPr>
          <p:cNvPr id="8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7C90E4E4-BB17-420B-8B1D-809F2C3E2506}"/>
              </a:ext>
            </a:extLst>
          </p:cNvPr>
          <p:cNvSpPr txBox="1"/>
          <p:nvPr/>
        </p:nvSpPr>
        <p:spPr>
          <a:xfrm>
            <a:off x="755029" y="2084854"/>
            <a:ext cx="22873942" cy="12486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Scroll to the bottom of the review where the comments are. In the line </a:t>
            </a:r>
            <a:r>
              <a:rPr lang="en-US" b="1"/>
              <a:t>Zuul Verified+1</a:t>
            </a:r>
            <a:r>
              <a:rPr lang="en-US"/>
              <a:t>, click anywhere to expand the line.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Right-click the link for </a:t>
            </a:r>
            <a:r>
              <a:rPr lang="en-US" b="1"/>
              <a:t>openstack-tox-docs</a:t>
            </a:r>
            <a:r>
              <a:rPr lang="en-US"/>
              <a:t> to open a Zuul jobs window in a new tab.</a:t>
            </a:r>
            <a:br>
              <a:rPr lang="en-US"/>
            </a:b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In the Zuul window, click the </a:t>
            </a:r>
            <a:r>
              <a:rPr lang="en-US" b="1"/>
              <a:t>Artifacts</a:t>
            </a:r>
            <a:r>
              <a:rPr lang="en-US"/>
              <a:t> tab, then </a:t>
            </a:r>
            <a:r>
              <a:rPr lang="en-US" b="1"/>
              <a:t>Docs preview site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b="1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Browse to the updated doc files using the filenames in the review. </a:t>
            </a: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br>
              <a:rPr lang="en-US"/>
            </a:br>
            <a:endParaRPr lang="en-US"/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3400" b="1">
              <a:solidFill>
                <a:srgbClr val="685BC7"/>
              </a:solidFill>
            </a:endParaRP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2B0F2-6D48-4AD7-9BA5-ACFECF965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457" y="3396032"/>
            <a:ext cx="10858500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1573F-52B3-4B52-8283-1383C6154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457" y="5825701"/>
            <a:ext cx="9663955" cy="57832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8CF01F-EE91-4632-A115-1974D7CE5FC5}"/>
              </a:ext>
            </a:extLst>
          </p:cNvPr>
          <p:cNvSpPr/>
          <p:nvPr/>
        </p:nvSpPr>
        <p:spPr>
          <a:xfrm>
            <a:off x="15706166" y="3746849"/>
            <a:ext cx="7897852" cy="9192900"/>
          </a:xfrm>
          <a:prstGeom prst="rect">
            <a:avLst/>
          </a:prstGeom>
          <a:solidFill>
            <a:srgbClr val="685BC7">
              <a:alpha val="50000"/>
            </a:srgbClr>
          </a:solidFill>
          <a:ln w="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/>
              <a:t>RST Notes</a:t>
            </a:r>
            <a:br>
              <a:rPr lang="en-US" sz="2800"/>
            </a:br>
            <a:endParaRPr lang="en-US" sz="2800"/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/>
              <a:t>RST files can be tricky to review in the native format due to the tags that are used.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0"/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/>
              <a:t>Viewing HTML is especially helpful for guides with conditions or includes, such as Installation Guides.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0"/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/>
              <a:t>We use RST substitutions for acronyms, such as </a:t>
            </a:r>
            <a:r>
              <a:rPr lang="en-US" sz="2800" b="0">
                <a:latin typeface="Consolas" panose="020B0609020204030204" pitchFamily="49" charset="0"/>
              </a:rPr>
              <a:t>|OAM|</a:t>
            </a:r>
            <a:r>
              <a:rPr lang="en-US" sz="2800" b="0"/>
              <a:t> or for product-specific usage, such as </a:t>
            </a:r>
            <a:r>
              <a:rPr lang="en-US" sz="2800" b="0">
                <a:latin typeface="Consolas" panose="020B0609020204030204" pitchFamily="49" charset="0"/>
              </a:rPr>
              <a:t>|prod|</a:t>
            </a:r>
            <a:r>
              <a:rPr lang="en-US" sz="2800" b="0"/>
              <a:t>.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0"/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/>
              <a:t>If you see </a:t>
            </a:r>
            <a:r>
              <a:rPr lang="en-US" sz="2400" b="0">
                <a:latin typeface="Consolas" panose="020B0609020204030204" pitchFamily="49" charset="0"/>
              </a:rPr>
              <a:t>.. include</a:t>
            </a:r>
            <a:r>
              <a:rPr lang="en-US" sz="2800" b="0"/>
              <a:t> or </a:t>
            </a:r>
            <a:r>
              <a:rPr lang="en-US" sz="2400" b="0">
                <a:latin typeface="Consolas" panose="020B0609020204030204" pitchFamily="49" charset="0"/>
              </a:rPr>
              <a:t>.. only: partner</a:t>
            </a:r>
            <a:endParaRPr lang="en-US" sz="2800" b="0">
              <a:latin typeface="Consolas" panose="020B0609020204030204" pitchFamily="49" charset="0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/>
              <a:t>this shows where text is repeated from another location or processed differently. It’s best to view the HTML so you can read the full content.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b="0"/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/>
              <a:t>See the Documentation Contributor Guide’s </a:t>
            </a:r>
            <a:r>
              <a:rPr lang="en-US" sz="2800" b="0">
                <a:hlinkClick r:id="rId6"/>
              </a:rPr>
              <a:t>RST quick reference</a:t>
            </a:r>
            <a:r>
              <a:rPr lang="en-US" sz="2800" b="0"/>
              <a:t> section for more information. </a:t>
            </a:r>
            <a:br>
              <a:rPr lang="en-US" sz="2800" b="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94789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e"/>
          <p:cNvSpPr/>
          <p:nvPr/>
        </p:nvSpPr>
        <p:spPr>
          <a:xfrm>
            <a:off x="804791" y="977480"/>
            <a:ext cx="19937529" cy="1"/>
          </a:xfrm>
          <a:prstGeom prst="line">
            <a:avLst/>
          </a:prstGeom>
          <a:ln w="25400">
            <a:solidFill>
              <a:srgbClr val="151F47">
                <a:alpha val="1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Rectangle"/>
          <p:cNvSpPr/>
          <p:nvPr/>
        </p:nvSpPr>
        <p:spPr>
          <a:xfrm>
            <a:off x="0" y="13461319"/>
            <a:ext cx="24384001" cy="254001"/>
          </a:xfrm>
          <a:prstGeom prst="rect">
            <a:avLst/>
          </a:prstGeom>
          <a:solidFill>
            <a:srgbClr val="33037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Bullet List"/>
          <p:cNvSpPr txBox="1"/>
          <p:nvPr/>
        </p:nvSpPr>
        <p:spPr>
          <a:xfrm>
            <a:off x="730076" y="1192117"/>
            <a:ext cx="2001224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5000">
                <a:solidFill>
                  <a:srgbClr val="685BC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Hands-On Practice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2B1F29-2A98-F043-B9F2-21E4717915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83" y="726951"/>
            <a:ext cx="2338266" cy="501057"/>
          </a:xfrm>
          <a:prstGeom prst="rect">
            <a:avLst/>
          </a:prstGeom>
        </p:spPr>
      </p:pic>
      <p:sp>
        <p:nvSpPr>
          <p:cNvPr id="8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7C90E4E4-BB17-420B-8B1D-809F2C3E2506}"/>
              </a:ext>
            </a:extLst>
          </p:cNvPr>
          <p:cNvSpPr txBox="1"/>
          <p:nvPr/>
        </p:nvSpPr>
        <p:spPr>
          <a:xfrm>
            <a:off x="755029" y="2084854"/>
            <a:ext cx="22873942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3400" b="1">
              <a:solidFill>
                <a:srgbClr val="685BC7"/>
              </a:solidFill>
            </a:endParaRP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/>
          </a:p>
        </p:txBody>
      </p:sp>
      <p:sp>
        <p:nvSpPr>
          <p:cNvPr id="9" name="Lorem ipsum dolor sit amet, consectetur adipiscing elit. Fusce lobortis lectus eget metus pellentesque ultricies. Nam laoreet euismod augue ac vehicula. Sed a metus id ligula varius malesuada.">
            <a:extLst>
              <a:ext uri="{FF2B5EF4-FFF2-40B4-BE49-F238E27FC236}">
                <a16:creationId xmlns:a16="http://schemas.microsoft.com/office/drawing/2014/main" id="{A2D4EB7D-36F4-4D99-89BC-03DDF270F018}"/>
              </a:ext>
            </a:extLst>
          </p:cNvPr>
          <p:cNvSpPr txBox="1"/>
          <p:nvPr/>
        </p:nvSpPr>
        <p:spPr>
          <a:xfrm>
            <a:off x="730076" y="2048197"/>
            <a:ext cx="22873942" cy="120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700"/>
              </a:lnSpc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685BC7"/>
              </a:solidFill>
            </a:endParaRP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Open a browser window and go to: </a:t>
            </a:r>
            <a:r>
              <a:rPr lang="en-US" sz="4000">
                <a:hlinkClick r:id="rId3"/>
              </a:rPr>
              <a:t>https://review.opendev.org/c/starlingx/docs/+/817483</a:t>
            </a:r>
            <a:r>
              <a:rPr lang="en-US" sz="4000"/>
              <a:t> 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Review the comments and compare different patch sets.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View the HTML output.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Reply to a comment and add your own comment.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4000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>
                <a:solidFill>
                  <a:srgbClr val="685BC7"/>
                </a:solidFill>
              </a:rPr>
              <a:t>Sandbox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Sandbox git repo that can be used to practice git commands and upload a patch for review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House rules: </a:t>
            </a:r>
            <a:br>
              <a:rPr lang="en-US" sz="4000"/>
            </a:br>
            <a:r>
              <a:rPr lang="en-US" sz="4000">
                <a:hlinkClick r:id="rId4"/>
              </a:rPr>
              <a:t>https://docs.openstack.org/contributors/code-and-documentation/sandbox-house-rules.html</a:t>
            </a:r>
            <a:r>
              <a:rPr lang="en-US" sz="4000"/>
              <a:t>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Using Gerrit:</a:t>
            </a:r>
            <a:br>
              <a:rPr lang="en-US" sz="4000"/>
            </a:br>
            <a:r>
              <a:rPr lang="en-US" sz="4000">
                <a:hlinkClick r:id="rId5"/>
              </a:rPr>
              <a:t>https://docs.openstack.org/contributors/code-and-documentation/using-gerrit.html#gerrit</a:t>
            </a:r>
            <a:r>
              <a:rPr lang="en-US" sz="4000"/>
              <a:t>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Test patch can be used to practice using the Gerrit User Interface: </a:t>
            </a:r>
            <a:r>
              <a:rPr lang="en-US" sz="4000">
                <a:hlinkClick r:id="rId6"/>
              </a:rPr>
              <a:t>https://review.opendev.org/q/project:opendev/sandbox</a:t>
            </a:r>
            <a:r>
              <a:rPr lang="en-US" sz="4000"/>
              <a:t> </a:t>
            </a: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sz="4000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>
                <a:solidFill>
                  <a:srgbClr val="685BC7"/>
                </a:solidFill>
              </a:rPr>
              <a:t>Questions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If you have any follow-up questions, you are welcome to come to the Docs meeting. </a:t>
            </a:r>
          </a:p>
          <a:p>
            <a:pPr marL="388937" indent="-388937">
              <a:lnSpc>
                <a:spcPct val="100000"/>
              </a:lnSpc>
              <a:buClr>
                <a:srgbClr val="685BC7"/>
              </a:buClr>
              <a:buSzPct val="145000"/>
              <a:buFontTx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lang="en-US" sz="4000"/>
              <a:t>You can also send email to the community mailing list.</a:t>
            </a:r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lnSpc>
                <a:spcPct val="100000"/>
              </a:lnSpc>
              <a:buClr>
                <a:srgbClr val="685BC7"/>
              </a:buClr>
              <a:buSzPct val="145000"/>
              <a:defRPr b="0"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888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662</Words>
  <Application>Microsoft Office PowerPoint</Application>
  <PresentationFormat>Custom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Balaraj, Juanita</dc:creator>
  <cp:lastModifiedBy>Camp, MaryX</cp:lastModifiedBy>
  <cp:revision>37</cp:revision>
  <dcterms:modified xsi:type="dcterms:W3CDTF">2021-11-17T21:30:16Z</dcterms:modified>
</cp:coreProperties>
</file>