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7"/>
  </p:notesMasterIdLst>
  <p:handoutMasterIdLst>
    <p:handoutMasterId r:id="rId38"/>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73" r:id="rId19"/>
    <p:sldId id="564" r:id="rId20"/>
    <p:sldId id="572" r:id="rId21"/>
    <p:sldId id="555" r:id="rId22"/>
    <p:sldId id="556" r:id="rId23"/>
    <p:sldId id="575" r:id="rId24"/>
    <p:sldId id="569" r:id="rId25"/>
    <p:sldId id="557" r:id="rId26"/>
    <p:sldId id="568" r:id="rId27"/>
    <p:sldId id="580" r:id="rId28"/>
    <p:sldId id="565" r:id="rId29"/>
    <p:sldId id="567" r:id="rId30"/>
    <p:sldId id="578" r:id="rId31"/>
    <p:sldId id="579" r:id="rId32"/>
    <p:sldId id="559" r:id="rId33"/>
    <p:sldId id="566" r:id="rId34"/>
    <p:sldId id="551" r:id="rId35"/>
    <p:sldId id="523" r:id="rId36"/>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152" d="100"/>
          <a:sy n="152" d="100"/>
        </p:scale>
        <p:origin x="-44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35</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2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suit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減少手動測試失誤問題</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省去手動切換 </a:t>
            </a:r>
            <a:r>
              <a:rPr lang="en-US" altLang="zh-TW" sz="1400" dirty="0" smtClean="0">
                <a:latin typeface="Times New Roman" panose="02020603050405020304" pitchFamily="18" charset="0"/>
                <a:cs typeface="Times New Roman" panose="02020603050405020304" pitchFamily="18" charset="0"/>
              </a:rPr>
              <a:t>AP</a:t>
            </a:r>
            <a:r>
              <a:rPr lang="zh-TW" altLang="en-US" sz="1400" dirty="0" smtClean="0">
                <a:latin typeface="Times New Roman" panose="02020603050405020304" pitchFamily="18" charset="0"/>
                <a:cs typeface="Times New Roman" panose="02020603050405020304" pitchFamily="18" charset="0"/>
              </a:rPr>
              <a:t> 行為</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準確擷取 </a:t>
            </a:r>
            <a:r>
              <a:rPr lang="en-US" altLang="zh-TW" sz="1400" dirty="0" smtClean="0">
                <a:latin typeface="Times New Roman" panose="02020603050405020304" pitchFamily="18" charset="0"/>
                <a:cs typeface="Times New Roman" panose="02020603050405020304" pitchFamily="18" charset="0"/>
              </a:rPr>
              <a:t>Ping </a:t>
            </a:r>
            <a:r>
              <a:rPr lang="zh-TW" altLang="en-US" sz="1400" dirty="0" smtClean="0">
                <a:latin typeface="Times New Roman" panose="02020603050405020304" pitchFamily="18" charset="0"/>
                <a:cs typeface="Times New Roman" panose="02020603050405020304" pitchFamily="18" charset="0"/>
              </a:rPr>
              <a:t>紀錄檔</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長時間壓力測試執行</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162"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5131"/>
                                        </p:tgtEl>
                                        <p:attrNameLst>
                                          <p:attrName>style.visibility</p:attrName>
                                        </p:attrNameLst>
                                      </p:cBhvr>
                                      <p:to>
                                        <p:strVal val="visible"/>
                                      </p:to>
                                    </p:set>
                                    <p:animEffect transition="in" filter="fade">
                                      <p:cBhvr>
                                        <p:cTn id="20" dur="250"/>
                                        <p:tgtEl>
                                          <p:spTgt spid="5131"/>
                                        </p:tgtEl>
                                      </p:cBhvr>
                                    </p:animEffect>
                                  </p:childTnLst>
                                </p:cTn>
                              </p:par>
                              <p:par>
                                <p:cTn id="21" presetID="10" presetClass="entr" presetSubtype="0" fill="hold" nodeType="withEffect">
                                  <p:stCondLst>
                                    <p:cond delay="0"/>
                                  </p:stCondLst>
                                  <p:childTnLst>
                                    <p:set>
                                      <p:cBhvr>
                                        <p:cTn id="22" dur="1" fill="hold">
                                          <p:stCondLst>
                                            <p:cond delay="0"/>
                                          </p:stCondLst>
                                        </p:cTn>
                                        <p:tgtEl>
                                          <p:spTgt spid="5129"/>
                                        </p:tgtEl>
                                        <p:attrNameLst>
                                          <p:attrName>style.visibility</p:attrName>
                                        </p:attrNameLst>
                                      </p:cBhvr>
                                      <p:to>
                                        <p:strVal val="visible"/>
                                      </p:to>
                                    </p:set>
                                    <p:animEffect transition="in" filter="fade">
                                      <p:cBhvr>
                                        <p:cTn id="23" dur="250"/>
                                        <p:tgtEl>
                                          <p:spTgt spid="51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5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2.4</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smtClean="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N Only, Legacy </a:t>
            </a:r>
            <a:r>
              <a:rPr lang="zh-TW" altLang="en-US" sz="1400" dirty="0" smtClean="0">
                <a:latin typeface="Times New Roman" panose="02020603050405020304" pitchFamily="18" charset="0"/>
                <a:cs typeface="Times New Roman" panose="02020603050405020304" pitchFamily="18" charset="0"/>
              </a:rPr>
              <a:t>相互切換</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5 G </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N/AC mixed, Legacy </a:t>
            </a:r>
            <a:r>
              <a:rPr lang="zh-TW" altLang="en-US" sz="1400" dirty="0">
                <a:latin typeface="Times New Roman" panose="02020603050405020304" pitchFamily="18" charset="0"/>
                <a:cs typeface="Times New Roman" panose="02020603050405020304" pitchFamily="18" charset="0"/>
              </a:rPr>
              <a:t>相互</a:t>
            </a:r>
            <a:r>
              <a:rPr lang="zh-TW" altLang="en-US" sz="1400" dirty="0" smtClean="0">
                <a:latin typeface="Times New Roman" panose="02020603050405020304" pitchFamily="18" charset="0"/>
                <a:cs typeface="Times New Roman" panose="02020603050405020304" pitchFamily="18" charset="0"/>
              </a:rPr>
              <a:t>切換</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長時間做 </a:t>
            </a:r>
            <a:r>
              <a:rPr lang="en-US" altLang="zh-TW" sz="1400" dirty="0">
                <a:latin typeface="Times New Roman" panose="02020603050405020304" pitchFamily="18" charset="0"/>
                <a:cs typeface="Times New Roman" panose="02020603050405020304" pitchFamily="18" charset="0"/>
              </a:rPr>
              <a:t>2.4 G </a:t>
            </a:r>
            <a:r>
              <a:rPr lang="zh-TW" altLang="en-US" sz="1400" dirty="0">
                <a:latin typeface="Times New Roman" panose="02020603050405020304" pitchFamily="18" charset="0"/>
                <a:cs typeface="Times New Roman" panose="02020603050405020304" pitchFamily="18" charset="0"/>
              </a:rPr>
              <a:t>及 </a:t>
            </a:r>
            <a:r>
              <a:rPr lang="en-US" altLang="zh-TW" sz="1400" dirty="0">
                <a:latin typeface="Times New Roman" panose="02020603050405020304" pitchFamily="18" charset="0"/>
                <a:cs typeface="Times New Roman" panose="02020603050405020304" pitchFamily="18" charset="0"/>
              </a:rPr>
              <a:t>5</a:t>
            </a:r>
            <a:r>
              <a:rPr lang="zh-TW" altLang="en-US" sz="14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a:latin typeface="Times New Roman" panose="02020603050405020304" pitchFamily="18" charset="0"/>
                <a:cs typeface="Times New Roman" panose="02020603050405020304" pitchFamily="18" charset="0"/>
              </a:rPr>
              <a:t>之壓力測試</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(RJ-45), Android 6.0.1 (OTG</a:t>
            </a:r>
            <a:r>
              <a:rPr lang="en-US" altLang="zh-TW" sz="1800" dirty="0" smtClean="0">
                <a:latin typeface="Times New Roman" panose="02020603050405020304" pitchFamily="18" charset="0"/>
                <a:cs typeface="Times New Roman" panose="02020603050405020304" pitchFamily="18" charset="0"/>
              </a:rPr>
              <a:t>)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8.1.0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(RJ-45), Android 8.1.0 (OTG</a:t>
            </a:r>
            <a:r>
              <a:rPr lang="en-US" altLang="zh-TW" sz="1800" dirty="0" smtClean="0">
                <a:latin typeface="Times New Roman" panose="02020603050405020304" pitchFamily="18" charset="0"/>
                <a:cs typeface="Times New Roman" panose="02020603050405020304" pitchFamily="18" charset="0"/>
              </a:rPr>
              <a:t>)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a:t>
            </a:r>
            <a:r>
              <a:rPr lang="en-US" altLang="zh-TW" sz="1800" dirty="0">
                <a:latin typeface="Times New Roman" panose="02020603050405020304" pitchFamily="18" charset="0"/>
                <a:cs typeface="Times New Roman" panose="02020603050405020304" pitchFamily="18" charset="0"/>
              </a:rPr>
              <a:t>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1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catch the resolution by batch </a:t>
            </a:r>
            <a:r>
              <a:rPr lang="en-US" altLang="zh-TW" sz="1400" dirty="0" smtClean="0">
                <a:latin typeface="Times New Roman" panose="02020603050405020304" pitchFamily="18" charset="0"/>
                <a:cs typeface="Times New Roman" panose="02020603050405020304" pitchFamily="18" charset="0"/>
              </a:rPr>
              <a:t>code. (Reboot)</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透過程式自動擷取主機 </a:t>
            </a:r>
            <a:r>
              <a:rPr lang="en-US" altLang="zh-TW" sz="1400" dirty="0">
                <a:latin typeface="Times New Roman" panose="02020603050405020304" pitchFamily="18" charset="0"/>
                <a:cs typeface="Times New Roman" panose="02020603050405020304" pitchFamily="18" charset="0"/>
              </a:rPr>
              <a:t>GPU </a:t>
            </a:r>
            <a:r>
              <a:rPr lang="zh-TW" altLang="en-US" sz="1400" dirty="0">
                <a:latin typeface="Times New Roman" panose="02020603050405020304" pitchFamily="18" charset="0"/>
                <a:cs typeface="Times New Roman" panose="02020603050405020304" pitchFamily="18" charset="0"/>
              </a:rPr>
              <a:t>解析度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長時間重開機解析度</a:t>
            </a:r>
            <a:r>
              <a:rPr lang="zh-TW" altLang="en-US" sz="1400" dirty="0" smtClean="0">
                <a:latin typeface="Times New Roman" panose="02020603050405020304" pitchFamily="18" charset="0"/>
                <a:cs typeface="Times New Roman" panose="02020603050405020304" pitchFamily="18" charset="0"/>
              </a:rPr>
              <a:t>擷取</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733027467"/>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193"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6" end="6"/>
                                            </p:txEl>
                                          </p:spTgt>
                                        </p:tgtEl>
                                        <p:attrNameLst>
                                          <p:attrName>style.visibility</p:attrName>
                                        </p:attrNameLst>
                                      </p:cBhvr>
                                      <p:to>
                                        <p:strVal val="visible"/>
                                      </p:to>
                                    </p:set>
                                    <p:animEffect transition="in" filter="fade">
                                      <p:cBhvr>
                                        <p:cTn id="22" dur="250"/>
                                        <p:tgtEl>
                                          <p:spTgt spid="15362">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7" end="7"/>
                                            </p:txEl>
                                          </p:spTgt>
                                        </p:tgtEl>
                                        <p:attrNameLst>
                                          <p:attrName>style.visibility</p:attrName>
                                        </p:attrNameLst>
                                      </p:cBhvr>
                                      <p:to>
                                        <p:strVal val="visible"/>
                                      </p:to>
                                    </p:set>
                                    <p:animEffect transition="in" filter="fade">
                                      <p:cBhvr>
                                        <p:cTn id="25" dur="250"/>
                                        <p:tgtEl>
                                          <p:spTgt spid="15362">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8" end="8"/>
                                            </p:txEl>
                                          </p:spTgt>
                                        </p:tgtEl>
                                        <p:attrNameLst>
                                          <p:attrName>style.visibility</p:attrName>
                                        </p:attrNameLst>
                                      </p:cBhvr>
                                      <p:to>
                                        <p:strVal val="visible"/>
                                      </p:to>
                                    </p:set>
                                    <p:animEffect transition="in" filter="fade">
                                      <p:cBhvr>
                                        <p:cTn id="28" dur="250"/>
                                        <p:tgtEl>
                                          <p:spTgt spid="15362">
                                            <p:txEl>
                                              <p:pRg st="8" end="8"/>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a:t>
            </a:r>
            <a:r>
              <a:rPr lang="en-US" altLang="zh-TW" sz="1800" dirty="0" smtClean="0">
                <a:latin typeface="Times New Roman" panose="02020603050405020304" pitchFamily="18" charset="0"/>
                <a:cs typeface="Times New Roman" panose="02020603050405020304" pitchFamily="18" charset="0"/>
              </a:rPr>
              <a:t>specification.</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H</a:t>
            </a:r>
            <a:r>
              <a:rPr lang="en-US" altLang="zh-TW" sz="14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Edge</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2897187"/>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500"/>
                                        <p:tgtEl>
                                          <p:spTgt spid="15362">
                                            <p:txEl>
                                              <p:pRg st="0" end="0"/>
                                            </p:txEl>
                                          </p:spTgt>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500"/>
                                        <p:tgtEl>
                                          <p:spTgt spid="15362">
                                            <p:txEl>
                                              <p:pRg st="1" end="1"/>
                                            </p:txEl>
                                          </p:spTgt>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500"/>
                                        <p:tgtEl>
                                          <p:spTgt spid="15362">
                                            <p:txEl>
                                              <p:pRg st="2" end="2"/>
                                            </p:txEl>
                                          </p:spTgt>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500"/>
                                        <p:tgtEl>
                                          <p:spTgt spid="15362">
                                            <p:txEl>
                                              <p:pRg st="4" end="4"/>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500"/>
                                        <p:tgtEl>
                                          <p:spTgt spid="15362">
                                            <p:txEl>
                                              <p:pRg st="5" end="5"/>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500"/>
                                        <p:tgtEl>
                                          <p:spTgt spid="15362">
                                            <p:txEl>
                                              <p:pRg st="6" end="6"/>
                                            </p:txEl>
                                          </p:spTgt>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a:t>
            </a:r>
            <a:r>
              <a:rPr lang="en-US" altLang="zh-TW" sz="1800" dirty="0" smtClean="0">
                <a:latin typeface="Times New Roman" panose="02020603050405020304" pitchFamily="18" charset="0"/>
                <a:cs typeface="Times New Roman" panose="02020603050405020304" pitchFamily="18" charset="0"/>
              </a:rPr>
              <a:t>photo.</a:t>
            </a:r>
            <a:endParaRPr lang="en-US" altLang="zh-TW" sz="18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250"/>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250"/>
                                        <p:tgtEl>
                                          <p:spTgt spid="2052"/>
                                        </p:tgtEl>
                                      </p:cBhvr>
                                    </p:animEffect>
                                  </p:childTnLst>
                                </p:cTn>
                              </p:par>
                              <p:par>
                                <p:cTn id="22" presetID="10"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fade">
                                      <p:cBhvr>
                                        <p:cTn id="24" dur="250"/>
                                        <p:tgtEl>
                                          <p:spTgt spid="2053"/>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依產品需求規格製作產圖之程式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方便內部</a:t>
            </a:r>
            <a:r>
              <a:rPr lang="zh-TW" altLang="en-US" sz="1400" dirty="0" smtClean="0">
                <a:latin typeface="Times New Roman" panose="02020603050405020304" pitchFamily="18" charset="0"/>
                <a:cs typeface="Times New Roman" panose="02020603050405020304" pitchFamily="18" charset="0"/>
              </a:rPr>
              <a:t>人員快速產圖並做量測 </a:t>
            </a:r>
            <a:r>
              <a:rPr lang="en-US" altLang="zh-TW" sz="1400" dirty="0" smtClean="0">
                <a:latin typeface="Times New Roman" panose="02020603050405020304" pitchFamily="18" charset="0"/>
                <a:cs typeface="Times New Roman" panose="02020603050405020304" pitchFamily="18" charset="0"/>
              </a:rPr>
              <a:t>Panel</a:t>
            </a:r>
            <a:r>
              <a:rPr lang="zh-TW" altLang="en-US" sz="1400" dirty="0" smtClean="0">
                <a:latin typeface="Times New Roman" panose="02020603050405020304" pitchFamily="18" charset="0"/>
                <a:cs typeface="Times New Roman" panose="02020603050405020304" pitchFamily="18" charset="0"/>
              </a:rPr>
              <a:t> 、明暗度之程式</a:t>
            </a: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en-US" altLang="zh-TW" sz="1400" dirty="0">
                <a:latin typeface="Times New Roman" panose="02020603050405020304" pitchFamily="18" charset="0"/>
                <a:cs typeface="Times New Roman" panose="02020603050405020304" pitchFamily="18" charset="0"/>
              </a:rPr>
              <a:t>Server 2012 R2 for Legacy </a:t>
            </a:r>
            <a:r>
              <a:rPr lang="en-US" altLang="zh-TW" sz="14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Windows Server 2012 R2 for UEFI 64 </a:t>
            </a:r>
            <a:r>
              <a:rPr lang="en-US" altLang="zh-TW" sz="14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a:t>
            </a:r>
            <a:r>
              <a:rPr lang="zh-TW" altLang="en-US" sz="1400" dirty="0" smtClean="0">
                <a:latin typeface="Times New Roman" panose="02020603050405020304" pitchFamily="18" charset="0"/>
                <a:cs typeface="Times New Roman" panose="02020603050405020304" pitchFamily="18" charset="0"/>
              </a:rPr>
              <a:t>安裝 </a:t>
            </a:r>
            <a:r>
              <a:rPr lang="en-US" altLang="zh-TW" sz="1400" dirty="0" smtClean="0">
                <a:latin typeface="Times New Roman" panose="02020603050405020304" pitchFamily="18" charset="0"/>
                <a:cs typeface="Times New Roman" panose="02020603050405020304" pitchFamily="18" charset="0"/>
              </a:rPr>
              <a:t>Windows OS</a:t>
            </a:r>
            <a:r>
              <a:rPr lang="zh-TW" altLang="en-US" sz="1400" dirty="0" smtClean="0">
                <a:latin typeface="Times New Roman" panose="02020603050405020304" pitchFamily="18" charset="0"/>
                <a:cs typeface="Times New Roman" panose="02020603050405020304" pitchFamily="18" charset="0"/>
              </a:rPr>
              <a:t> 程序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a:t>
            </a:r>
            <a:r>
              <a:rPr lang="zh-TW" altLang="en-US" sz="1400" dirty="0" smtClean="0">
                <a:latin typeface="Times New Roman" panose="02020603050405020304" pitchFamily="18" charset="0"/>
                <a:cs typeface="Times New Roman" panose="02020603050405020304" pitchFamily="18" charset="0"/>
              </a:rPr>
              <a:t>時間自動安裝壓力測試</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自動化安裝 </a:t>
            </a:r>
            <a:r>
              <a:rPr lang="en-US" altLang="zh-TW" sz="1400" dirty="0">
                <a:latin typeface="Times New Roman" panose="02020603050405020304" pitchFamily="18" charset="0"/>
                <a:cs typeface="Times New Roman" panose="02020603050405020304" pitchFamily="18" charset="0"/>
              </a:rPr>
              <a:t>Windows OS</a:t>
            </a:r>
            <a:r>
              <a:rPr lang="zh-TW" altLang="en-US" sz="1400" dirty="0">
                <a:latin typeface="Times New Roman" panose="02020603050405020304" pitchFamily="18" charset="0"/>
                <a:cs typeface="Times New Roman" panose="02020603050405020304" pitchFamily="18" charset="0"/>
              </a:rPr>
              <a:t> 程序</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長時間自動安裝壓力測試</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2219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bit.exe -c </a:t>
            </a:r>
            <a:r>
              <a:rPr lang="en-US" altLang="zh-TW" sz="1400" dirty="0" err="1" smtClean="0">
                <a:latin typeface="Times New Roman" panose="02020603050405020304" pitchFamily="18" charset="0"/>
                <a:cs typeface="Times New Roman" panose="02020603050405020304" pitchFamily="18" charset="0"/>
              </a:rPr>
              <a:t>dqa.bitcfg</a:t>
            </a:r>
            <a:r>
              <a:rPr lang="en-US" altLang="zh-TW" sz="14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172"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173"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err="1" smtClean="0">
                <a:latin typeface="Times New Roman" panose="02020603050405020304" pitchFamily="18" charset="0"/>
                <a:cs typeface="Times New Roman" panose="02020603050405020304" pitchFamily="18" charset="0"/>
              </a:rPr>
              <a:t>BurnInTest</a:t>
            </a:r>
            <a:r>
              <a:rPr lang="zh-TW" altLang="en-US" sz="1400" dirty="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的</a:t>
            </a:r>
            <a:r>
              <a:rPr lang="en-US" altLang="zh-TW" sz="1400" dirty="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Bash Script</a:t>
            </a:r>
            <a:r>
              <a:rPr lang="zh-TW" altLang="en-US" sz="1400" dirty="0" smtClean="0">
                <a:latin typeface="Times New Roman" panose="02020603050405020304" pitchFamily="18" charset="0"/>
                <a:cs typeface="Times New Roman" panose="02020603050405020304" pitchFamily="18" charset="0"/>
              </a:rPr>
              <a:t> 做長時間壓力測試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a:t>
            </a:r>
            <a:r>
              <a:rPr lang="zh-TW" altLang="en-US" sz="1400" dirty="0" smtClean="0">
                <a:latin typeface="Times New Roman" panose="02020603050405020304" pitchFamily="18" charset="0"/>
                <a:cs typeface="Times New Roman" panose="02020603050405020304" pitchFamily="18" charset="0"/>
              </a:rPr>
              <a:t>產生及備份 </a:t>
            </a:r>
            <a:r>
              <a:rPr lang="en-US" altLang="zh-TW" sz="1400" dirty="0" smtClean="0">
                <a:latin typeface="Times New Roman" panose="02020603050405020304" pitchFamily="18" charset="0"/>
                <a:cs typeface="Times New Roman" panose="02020603050405020304" pitchFamily="18" charset="0"/>
              </a:rPr>
              <a:t>Log</a:t>
            </a:r>
            <a:r>
              <a:rPr lang="zh-TW" altLang="en-US" sz="1400" dirty="0" smtClean="0">
                <a:latin typeface="Times New Roman" panose="02020603050405020304" pitchFamily="18" charset="0"/>
                <a:cs typeface="Times New Roman" panose="02020603050405020304" pitchFamily="18" charset="0"/>
              </a:rPr>
              <a:t> 檔案</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r>
              <a:rPr lang="en-US" altLang="zh-TW" sz="1800" dirty="0" smtClean="0">
                <a:latin typeface="Times New Roman" panose="02020603050405020304" pitchFamily="18" charset="0"/>
                <a:cs typeface="Times New Roman" panose="02020603050405020304" pitchFamily="18" charset="0"/>
              </a:rPr>
              <a: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Arial" charset="0"/>
              <a:buChar char="•"/>
              <a:defRPr/>
            </a:pPr>
            <a:r>
              <a:rPr lang="en-US" altLang="zh-TW" sz="1400" dirty="0" err="1" smtClean="0">
                <a:latin typeface="Times New Roman" panose="02020603050405020304" pitchFamily="18" charset="0"/>
                <a:cs typeface="Times New Roman" panose="02020603050405020304" pitchFamily="18" charset="0"/>
              </a:rPr>
              <a:t>Downlod</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2">
                                            <p:txEl>
                                              <p:pRg st="3" end="3"/>
                                            </p:txEl>
                                          </p:spTgt>
                                        </p:tgtEl>
                                        <p:attrNameLst>
                                          <p:attrName>style.visibility</p:attrName>
                                        </p:attrNameLst>
                                      </p:cBhvr>
                                      <p:to>
                                        <p:strVal val="visible"/>
                                      </p:to>
                                    </p:set>
                                    <p:animEffect transition="in" filter="fade">
                                      <p:cBhvr>
                                        <p:cTn id="20" dur="250"/>
                                        <p:tgtEl>
                                          <p:spTgt spid="1536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Effect transition="in" filter="fade">
                                      <p:cBhvr>
                                        <p:cTn id="23" dur="250"/>
                                        <p:tgtEl>
                                          <p:spTgt spid="1536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147"/>
                                        </p:tgtEl>
                                        <p:attrNameLst>
                                          <p:attrName>style.visibility</p:attrName>
                                        </p:attrNameLst>
                                      </p:cBhvr>
                                      <p:to>
                                        <p:strVal val="visible"/>
                                      </p:to>
                                    </p:set>
                                    <p:animEffect transition="in" filter="fade">
                                      <p:cBhvr>
                                        <p:cTn id="26" dur="250"/>
                                        <p:tgtEl>
                                          <p:spTgt spid="61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148"/>
                                        </p:tgtEl>
                                        <p:attrNameLst>
                                          <p:attrName>style.visibility</p:attrName>
                                        </p:attrNameLst>
                                      </p:cBhvr>
                                      <p:to>
                                        <p:strVal val="visible"/>
                                      </p:to>
                                    </p:set>
                                    <p:animEffect transition="in" filter="fade">
                                      <p:cBhvr>
                                        <p:cTn id="31"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err="1" smtClean="0">
                <a:latin typeface="Times New Roman" panose="02020603050405020304" pitchFamily="18" charset="0"/>
                <a:cs typeface="Times New Roman" panose="02020603050405020304" pitchFamily="18" charset="0"/>
              </a:rPr>
              <a:t>ProgramIndex</a:t>
            </a:r>
            <a:r>
              <a:rPr lang="en-US" altLang="zh-TW" sz="1400" dirty="0" smtClean="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程式方便下載相對應程式</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可以直接抓取 </a:t>
            </a:r>
            <a:r>
              <a:rPr lang="en-US" altLang="zh-TW" sz="1400" dirty="0" smtClean="0">
                <a:latin typeface="Times New Roman" panose="02020603050405020304" pitchFamily="18" charset="0"/>
                <a:cs typeface="Times New Roman" panose="02020603050405020304" pitchFamily="18" charset="0"/>
              </a:rPr>
              <a:t>FTP </a:t>
            </a:r>
            <a:r>
              <a:rPr lang="zh-TW" altLang="en-US" sz="1400" dirty="0" smtClean="0">
                <a:latin typeface="Times New Roman" panose="02020603050405020304" pitchFamily="18" charset="0"/>
                <a:cs typeface="Times New Roman" panose="02020603050405020304" pitchFamily="18" charset="0"/>
              </a:rPr>
              <a:t>上的資料直接下載</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Database integration</a:t>
            </a:r>
          </a:p>
          <a:p>
            <a:pPr marL="342900" lvl="1" indent="-342900"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a:hlinkClick r:id="rId3" action="ppaction://hlinkfile"/>
              </a:rPr>
              <a:t>\\172.17.9.225\dqa\iService\0G.DQA_Zone\50.Auto Test Tool\automation\suite</a:t>
            </a:r>
            <a:endParaRPr lang="en-US" altLang="zh-TW" sz="1800" dirty="0"/>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Tools </a:t>
            </a: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200" dirty="0" smtClean="0">
                <a:latin typeface="Times New Roman" panose="02020603050405020304" pitchFamily="18" charset="0"/>
                <a:cs typeface="Times New Roman" panose="02020603050405020304" pitchFamily="18" charset="0"/>
              </a:rPr>
              <a:t>is </a:t>
            </a:r>
            <a:r>
              <a:rPr lang="en-US" altLang="zh-TW" sz="1200" dirty="0">
                <a:solidFill>
                  <a:srgbClr val="0033CC"/>
                </a:solidFill>
                <a:latin typeface="Times New Roman" panose="02020603050405020304" pitchFamily="18" charset="0"/>
                <a:cs typeface="Times New Roman" panose="02020603050405020304" pitchFamily="18" charset="0"/>
              </a:rPr>
              <a:t>time and cost consuming</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It is difficult to </a:t>
            </a:r>
            <a:r>
              <a:rPr lang="en-US" altLang="zh-TW" sz="12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200" dirty="0" smtClean="0">
                <a:latin typeface="Times New Roman" panose="02020603050405020304" pitchFamily="18" charset="0"/>
                <a:cs typeface="Times New Roman" panose="02020603050405020304" pitchFamily="18" charset="0"/>
              </a:rPr>
              <a:t>You can run </a:t>
            </a:r>
            <a:r>
              <a:rPr kumimoji="0" lang="en-US" altLang="zh-TW" sz="12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2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increases </a:t>
            </a:r>
            <a:r>
              <a:rPr lang="en-US" altLang="zh-TW" sz="12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can become boring and hence </a:t>
            </a:r>
            <a:r>
              <a:rPr lang="en-US" altLang="zh-TW" sz="1200" dirty="0">
                <a:solidFill>
                  <a:srgbClr val="0033CC"/>
                </a:solidFill>
                <a:latin typeface="Times New Roman" panose="02020603050405020304" pitchFamily="18" charset="0"/>
                <a:cs typeface="Times New Roman" panose="02020603050405020304" pitchFamily="18" charset="0"/>
              </a:rPr>
              <a:t>error prone</a:t>
            </a:r>
            <a:r>
              <a:rPr lang="en-US" altLang="zh-TW" sz="12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25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5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Android 6.0.1 (RJ-45), Android 6.0.1 (OTG</a:t>
            </a:r>
            <a:r>
              <a:rPr lang="en-US" altLang="zh-TW" sz="1400" dirty="0" smtClean="0">
                <a:latin typeface="Times New Roman" panose="02020603050405020304" pitchFamily="18" charset="0"/>
                <a:cs typeface="Times New Roman" panose="02020603050405020304" pitchFamily="18" charset="0"/>
              </a:rPr>
              <a:t>) for WLAN and WWAN </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Android 8.1.0</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r>
              <a:rPr lang="en-US" altLang="zh-TW" sz="1400" dirty="0" smtClean="0">
                <a:latin typeface="Times New Roman" panose="02020603050405020304" pitchFamily="18" charset="0"/>
                <a:cs typeface="Times New Roman" panose="02020603050405020304" pitchFamily="18" charset="0"/>
              </a:rPr>
              <a:t>RJ-45), Android 8.1.0 (OTG</a:t>
            </a:r>
            <a:r>
              <a:rPr lang="en-US" altLang="zh-TW" sz="1400" dirty="0" smtClean="0">
                <a:latin typeface="Times New Roman" panose="02020603050405020304" pitchFamily="18" charset="0"/>
                <a:cs typeface="Times New Roman" panose="02020603050405020304" pitchFamily="18" charset="0"/>
              </a:rPr>
              <a:t>) for WLAN and WWAN</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for WLAN</a:t>
            </a: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62">
                                            <p:txEl>
                                              <p:pRg st="8" end="8"/>
                                            </p:txEl>
                                          </p:spTgt>
                                        </p:tgtEl>
                                        <p:attrNameLst>
                                          <p:attrName>style.visibility</p:attrName>
                                        </p:attrNameLst>
                                      </p:cBhvr>
                                      <p:to>
                                        <p:strVal val="visible"/>
                                      </p:to>
                                    </p:set>
                                    <p:animEffect transition="in" filter="fade">
                                      <p:cBhvr>
                                        <p:cTn id="34" dur="250"/>
                                        <p:tgtEl>
                                          <p:spTgt spid="15362">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362">
                                            <p:txEl>
                                              <p:pRg st="9" end="9"/>
                                            </p:txEl>
                                          </p:spTgt>
                                        </p:tgtEl>
                                        <p:attrNameLst>
                                          <p:attrName>style.visibility</p:attrName>
                                        </p:attrNameLst>
                                      </p:cBhvr>
                                      <p:to>
                                        <p:strVal val="visible"/>
                                      </p:to>
                                    </p:set>
                                    <p:animEffect transition="in" filter="fade">
                                      <p:cBhvr>
                                        <p:cTn id="37" dur="250"/>
                                        <p:tgtEl>
                                          <p:spTgt spid="1536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362">
                                            <p:txEl>
                                              <p:pRg st="10" end="10"/>
                                            </p:txEl>
                                          </p:spTgt>
                                        </p:tgtEl>
                                        <p:attrNameLst>
                                          <p:attrName>style.visibility</p:attrName>
                                        </p:attrNameLst>
                                      </p:cBhvr>
                                      <p:to>
                                        <p:strVal val="visible"/>
                                      </p:to>
                                    </p:set>
                                    <p:animEffect transition="in" filter="fade">
                                      <p:cBhvr>
                                        <p:cTn id="42" dur="250"/>
                                        <p:tgtEl>
                                          <p:spTgt spid="1536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362">
                                            <p:txEl>
                                              <p:pRg st="11" end="11"/>
                                            </p:txEl>
                                          </p:spTgt>
                                        </p:tgtEl>
                                        <p:attrNameLst>
                                          <p:attrName>style.visibility</p:attrName>
                                        </p:attrNameLst>
                                      </p:cBhvr>
                                      <p:to>
                                        <p:strVal val="visible"/>
                                      </p:to>
                                    </p:set>
                                    <p:animEffect transition="in" filter="fade">
                                      <p:cBhvr>
                                        <p:cTn id="4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15210</TotalTime>
  <Words>911</Words>
  <Application>Microsoft Office PowerPoint</Application>
  <PresentationFormat>如螢幕大小 (16:9)</PresentationFormat>
  <Paragraphs>184</Paragraphs>
  <Slides>35</Slides>
  <Notes>33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35</vt:i4>
      </vt:variant>
    </vt:vector>
  </HeadingPairs>
  <TitlesOfParts>
    <vt:vector size="37"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Automation Tools 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1147</cp:revision>
  <dcterms:created xsi:type="dcterms:W3CDTF">2004-01-16T02:40:24Z</dcterms:created>
  <dcterms:modified xsi:type="dcterms:W3CDTF">2020-02-06T09:51:04Z</dcterms:modified>
</cp:coreProperties>
</file>