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6" r:id="rId1"/>
  </p:sldMasterIdLst>
  <p:notesMasterIdLst>
    <p:notesMasterId r:id="rId39"/>
  </p:notesMasterIdLst>
  <p:handoutMasterIdLst>
    <p:handoutMasterId r:id="rId40"/>
  </p:handoutMasterIdLst>
  <p:sldIdLst>
    <p:sldId id="524" r:id="rId2"/>
    <p:sldId id="529" r:id="rId3"/>
    <p:sldId id="545" r:id="rId4"/>
    <p:sldId id="546" r:id="rId5"/>
    <p:sldId id="547" r:id="rId6"/>
    <p:sldId id="536" r:id="rId7"/>
    <p:sldId id="532" r:id="rId8"/>
    <p:sldId id="550" r:id="rId9"/>
    <p:sldId id="552" r:id="rId10"/>
    <p:sldId id="576" r:id="rId11"/>
    <p:sldId id="561" r:id="rId12"/>
    <p:sldId id="562" r:id="rId13"/>
    <p:sldId id="574" r:id="rId14"/>
    <p:sldId id="560" r:id="rId15"/>
    <p:sldId id="577" r:id="rId16"/>
    <p:sldId id="571" r:id="rId17"/>
    <p:sldId id="553" r:id="rId18"/>
    <p:sldId id="582" r:id="rId19"/>
    <p:sldId id="581" r:id="rId20"/>
    <p:sldId id="585" r:id="rId21"/>
    <p:sldId id="564" r:id="rId22"/>
    <p:sldId id="586" r:id="rId23"/>
    <p:sldId id="572" r:id="rId24"/>
    <p:sldId id="555" r:id="rId25"/>
    <p:sldId id="556" r:id="rId26"/>
    <p:sldId id="575" r:id="rId27"/>
    <p:sldId id="569" r:id="rId28"/>
    <p:sldId id="557" r:id="rId29"/>
    <p:sldId id="568" r:id="rId30"/>
    <p:sldId id="565" r:id="rId31"/>
    <p:sldId id="567" r:id="rId32"/>
    <p:sldId id="578" r:id="rId33"/>
    <p:sldId id="579" r:id="rId34"/>
    <p:sldId id="559" r:id="rId35"/>
    <p:sldId id="566" r:id="rId36"/>
    <p:sldId id="551" r:id="rId37"/>
    <p:sldId id="523" r:id="rId38"/>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Garamond" panose="02020404030301010803"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Garamond" panose="02020404030301010803" pitchFamily="18" charset="0"/>
        <a:ea typeface="新細明體" panose="02020500000000000000" pitchFamily="18" charset="-120"/>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B1A9CF"/>
    <a:srgbClr val="FFD54F"/>
    <a:srgbClr val="FAA40A"/>
    <a:srgbClr val="FFCC00"/>
    <a:srgbClr val="FFCC81"/>
    <a:srgbClr val="0042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420" autoAdjust="0"/>
  </p:normalViewPr>
  <p:slideViewPr>
    <p:cSldViewPr snapToGrid="0">
      <p:cViewPr varScale="1">
        <p:scale>
          <a:sx n="152" d="100"/>
          <a:sy n="152" d="100"/>
        </p:scale>
        <p:origin x="-44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184" y="-11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10957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0957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0DD667D0-8697-4E49-8AE8-959CB1F4557F}" type="slidenum">
              <a:rPr lang="en-US" altLang="zh-TW"/>
              <a:pPr/>
              <a:t>‹#›</a:t>
            </a:fld>
            <a:endParaRPr lang="en-US" altLang="zh-TW"/>
          </a:p>
        </p:txBody>
      </p:sp>
    </p:spTree>
    <p:extLst>
      <p:ext uri="{BB962C8B-B14F-4D97-AF65-F5344CB8AC3E}">
        <p14:creationId xmlns:p14="http://schemas.microsoft.com/office/powerpoint/2010/main" val="3558646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59"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新細明體" pitchFamily="18" charset="-120"/>
              </a:defRPr>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a:ea typeface="新細明體" pitchFamily="18" charset="-120"/>
              </a:defRPr>
            </a:lvl1pPr>
          </a:lstStyle>
          <a:p>
            <a:pPr>
              <a:defRPr/>
            </a:pPr>
            <a:endParaRPr lang="en-US" altLang="zh-TW"/>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5FAE23DA-1601-498D-B2E3-972800982184}" type="slidenum">
              <a:rPr lang="en-US" altLang="zh-TW"/>
              <a:pPr/>
              <a:t>‹#›</a:t>
            </a:fld>
            <a:endParaRPr lang="en-US" altLang="zh-TW"/>
          </a:p>
        </p:txBody>
      </p:sp>
    </p:spTree>
    <p:extLst>
      <p:ext uri="{BB962C8B-B14F-4D97-AF65-F5344CB8AC3E}">
        <p14:creationId xmlns:p14="http://schemas.microsoft.com/office/powerpoint/2010/main" val="247604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2DD9BEA-C582-47D6-9AFC-DE3600F58423}" type="slidenum">
              <a:rPr lang="en-US" altLang="zh-TW" sz="1300">
                <a:latin typeface="Garamond" panose="02020404030301010803" pitchFamily="18" charset="0"/>
              </a:rPr>
              <a:pPr eaLnBrk="1" hangingPunct="1">
                <a:spcBef>
                  <a:spcPct val="0"/>
                </a:spcBef>
              </a:pPr>
              <a:t>1</a:t>
            </a:fld>
            <a:endParaRPr lang="en-US" altLang="zh-TW" sz="1300">
              <a:latin typeface="Garamond" panose="02020404030301010803"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a:t>
            </a:fld>
            <a:endParaRPr lang="en-US" altLang="zh-TW"/>
          </a:p>
        </p:txBody>
      </p:sp>
    </p:spTree>
    <p:extLst>
      <p:ext uri="{BB962C8B-B14F-4D97-AF65-F5344CB8AC3E}">
        <p14:creationId xmlns:p14="http://schemas.microsoft.com/office/powerpoint/2010/main" val="58612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26</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27</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29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4</a:t>
            </a:fld>
            <a:endParaRPr lang="en-US" altLang="zh-TW"/>
          </a:p>
        </p:txBody>
      </p:sp>
    </p:spTree>
    <p:extLst>
      <p:ext uri="{BB962C8B-B14F-4D97-AF65-F5344CB8AC3E}">
        <p14:creationId xmlns:p14="http://schemas.microsoft.com/office/powerpoint/2010/main" val="994676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32</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33</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34</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35</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36</a:t>
            </a:fld>
            <a:endParaRPr lang="en-US" altLang="zh-TW"/>
          </a:p>
        </p:txBody>
      </p:sp>
    </p:spTree>
    <p:extLst>
      <p:ext uri="{BB962C8B-B14F-4D97-AF65-F5344CB8AC3E}">
        <p14:creationId xmlns:p14="http://schemas.microsoft.com/office/powerpoint/2010/main" val="770017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defTabSz="990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defTabSz="990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F672D5D-8C01-4901-B5D5-EB0622AA9DF3}" type="slidenum">
              <a:rPr lang="en-US" altLang="zh-TW" sz="1300">
                <a:latin typeface="Garamond" panose="02020404030301010803" pitchFamily="18" charset="0"/>
              </a:rPr>
              <a:pPr eaLnBrk="1" hangingPunct="1">
                <a:spcBef>
                  <a:spcPct val="0"/>
                </a:spcBef>
              </a:pPr>
              <a:t>37</a:t>
            </a:fld>
            <a:endParaRPr lang="en-US" altLang="zh-TW" sz="1300">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6</a:t>
            </a:fld>
            <a:endParaRPr lang="en-US" altLang="zh-TW"/>
          </a:p>
        </p:txBody>
      </p:sp>
    </p:spTree>
    <p:extLst>
      <p:ext uri="{BB962C8B-B14F-4D97-AF65-F5344CB8AC3E}">
        <p14:creationId xmlns:p14="http://schemas.microsoft.com/office/powerpoint/2010/main" val="386919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7</a:t>
            </a:fld>
            <a:endParaRPr lang="en-US" altLang="zh-TW"/>
          </a:p>
        </p:txBody>
      </p:sp>
    </p:spTree>
    <p:extLst>
      <p:ext uri="{BB962C8B-B14F-4D97-AF65-F5344CB8AC3E}">
        <p14:creationId xmlns:p14="http://schemas.microsoft.com/office/powerpoint/2010/main" val="1920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8</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9</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10</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FAE23DA-1601-498D-B2E3-972800982184}" type="slidenum">
              <a:rPr lang="en-US" altLang="zh-TW" smtClean="0"/>
              <a:pPr/>
              <a:t>11</a:t>
            </a:fld>
            <a:endParaRPr lang="en-US" altLang="zh-TW"/>
          </a:p>
        </p:txBody>
      </p:sp>
    </p:spTree>
    <p:extLst>
      <p:ext uri="{BB962C8B-B14F-4D97-AF65-F5344CB8AC3E}">
        <p14:creationId xmlns:p14="http://schemas.microsoft.com/office/powerpoint/2010/main" val="1957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1355870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5"/>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5"/>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33029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9412835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90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79"/>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00109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263460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947524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5706226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4782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00" y="20478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228978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0"/>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32862829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0919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新細明體" charset="-120"/>
              </a:defRPr>
            </a:lvl1pPr>
          </a:lstStyle>
          <a:p>
            <a:pPr>
              <a:defRPr/>
            </a:pPr>
            <a:endParaRPr lang="zh-TW" altLang="en-US"/>
          </a:p>
        </p:txBody>
      </p:sp>
      <p:sp>
        <p:nvSpPr>
          <p:cNvPr id="5" name="頁尾版面配置區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新細明體"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4EDFA52-C031-4916-9234-82754DBCEA40}"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notesSlide" Target="../notesSlides/notesSlide28.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6.bin"/><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172.17.9.225\dqa\iService\0G.DQA_Zone\50.Auto%20Test%20Tool\automa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file:///\\172.17.9.225\dqa\iService\0G.DQA_Zone\50.Auto%20Test%20Tool\automation\sop\" TargetMode="External"/><Relationship Id="rId5" Type="http://schemas.openxmlformats.org/officeDocument/2006/relationships/hyperlink" Target="file:///\\172.17.9.225\dqa\iService\0G.DQA_Zone\50.Auto%20Test%20Tool\automation\suite\windows\luminance_pattern" TargetMode="External"/><Relationship Id="rId4" Type="http://schemas.openxmlformats.org/officeDocument/2006/relationships/hyperlink" Target="file:///\\172.17.9.225\dqa\iService\0G.DQA_Zone\50.Auto%20Test%20Tool\automation\installer\"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5325" y="1597025"/>
            <a:ext cx="6400800" cy="1314450"/>
          </a:xfrm>
        </p:spPr>
        <p:txBody>
          <a:bodyPr/>
          <a:lstStyle/>
          <a:p>
            <a:pPr>
              <a:buFont typeface="Arial" charset="0"/>
              <a:buNone/>
              <a:defRPr/>
            </a:pPr>
            <a:r>
              <a:rPr lang="en-US" altLang="zh-TW" dirty="0" smtClean="0">
                <a:latin typeface="Times New Roman" panose="02020603050405020304" pitchFamily="18" charset="0"/>
                <a:cs typeface="Times New Roman" panose="02020603050405020304" pitchFamily="18" charset="0"/>
              </a:rPr>
              <a:t>Test Automation</a:t>
            </a:r>
            <a:endParaRPr lang="en-US" altLang="zh-TW"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777875" y="4275138"/>
            <a:ext cx="4862513" cy="315912"/>
          </a:xfrm>
          <a:prstGeom prst="rect">
            <a:avLst/>
          </a:prstGeom>
        </p:spPr>
        <p:txBody>
          <a:bodyPr/>
          <a:lstStyle>
            <a:lvl1pPr marL="0" indent="0" algn="l" rtl="0" eaLnBrk="0" fontAlgn="base" hangingPunct="0">
              <a:spcBef>
                <a:spcPct val="20000"/>
              </a:spcBef>
              <a:spcAft>
                <a:spcPct val="0"/>
              </a:spcAft>
              <a:buClr>
                <a:srgbClr val="FFFF66"/>
              </a:buClr>
              <a:buSzPct val="80000"/>
              <a:buFontTx/>
              <a:buNone/>
              <a:defRPr kumimoji="1" sz="1800" b="1">
                <a:solidFill>
                  <a:srgbClr val="0070C0"/>
                </a:solidFill>
                <a:effectLst/>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Times New Roman" pitchFamily="18" charset="0"/>
              <a:buChar char="–"/>
              <a:defRPr kumimoji="1" sz="2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kumimoji="1"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SzPct val="70000"/>
              <a:buFont typeface="Times New Roman" pitchFamily="18" charset="0"/>
              <a:buChar char="–"/>
              <a:defRPr kumimoji="1" sz="12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1"/>
              </a:buClr>
              <a:buSzPct val="70000"/>
              <a:buFont typeface="Wingdings" pitchFamily="2" charset="2"/>
              <a:defRPr kumimoji="1" sz="1200" b="1">
                <a:solidFill>
                  <a:schemeClr val="tx1"/>
                </a:solidFill>
                <a:effectLst>
                  <a:outerShdw blurRad="38100" dist="38100" dir="2700000" algn="tl">
                    <a:srgbClr val="000000"/>
                  </a:outerShdw>
                </a:effectLst>
                <a:latin typeface="+mn-lt"/>
                <a:ea typeface="+mn-ea"/>
              </a:defRPr>
            </a:lvl9pPr>
          </a:lstStyle>
          <a:p>
            <a:pPr>
              <a:defRPr/>
            </a:pPr>
            <a:r>
              <a:rPr lang="en-US" altLang="zh-TW" sz="1600" kern="0" dirty="0" smtClean="0">
                <a:latin typeface="+mj-lt"/>
                <a:cs typeface="Times New Roman" panose="02020603050405020304" pitchFamily="18" charset="0"/>
              </a:rPr>
              <a:t>ZL Chen, </a:t>
            </a:r>
            <a:r>
              <a:rPr lang="en-US" altLang="zh-TW" sz="1600" kern="0" dirty="0" err="1" smtClean="0">
                <a:latin typeface="+mj-lt"/>
                <a:cs typeface="Times New Roman" panose="02020603050405020304" pitchFamily="18" charset="0"/>
              </a:rPr>
              <a:t>SIoT</a:t>
            </a:r>
            <a:r>
              <a:rPr lang="en-US" altLang="zh-TW" sz="1600" kern="0" dirty="0" smtClean="0">
                <a:latin typeface="+mj-lt"/>
                <a:cs typeface="Times New Roman" panose="02020603050405020304" pitchFamily="18" charset="0"/>
              </a:rPr>
              <a:t> DQA, Advantech</a:t>
            </a:r>
            <a:endParaRPr lang="zh-TW" altLang="en-US" sz="1600" kern="0" dirty="0">
              <a:latin typeface="+mj-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Selenium’s </a:t>
            </a:r>
            <a:r>
              <a:rPr lang="en-US" altLang="zh-TW" sz="1800" dirty="0" smtClean="0">
                <a:latin typeface="Times New Roman" panose="02020603050405020304" pitchFamily="18" charset="0"/>
                <a:cs typeface="Times New Roman" panose="02020603050405020304" pitchFamily="18" charset="0"/>
              </a:rPr>
              <a:t>web driver </a:t>
            </a:r>
            <a:r>
              <a:rPr lang="en-US" altLang="zh-TW" sz="1800" dirty="0">
                <a:latin typeface="Times New Roman" panose="02020603050405020304" pitchFamily="18" charset="0"/>
                <a:cs typeface="Times New Roman" panose="02020603050405020304" pitchFamily="18" charset="0"/>
              </a:rPr>
              <a:t>application and </a:t>
            </a:r>
            <a:r>
              <a:rPr lang="en-US" altLang="zh-TW" sz="1800" dirty="0" smtClean="0">
                <a:latin typeface="Times New Roman" panose="02020603050405020304" pitchFamily="18" charset="0"/>
                <a:cs typeface="Times New Roman" panose="02020603050405020304" pitchFamily="18" charset="0"/>
              </a:rPr>
              <a:t>infrastructure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r>
              <a:rPr lang="zh-TW" altLang="en-US" sz="2800" kern="0" dirty="0" smtClean="0">
                <a:solidFill>
                  <a:srgbClr val="003366"/>
                </a:solidFill>
                <a:latin typeface="Times New Roman" panose="02020603050405020304" pitchFamily="18" charset="0"/>
                <a:cs typeface="Times New Roman" panose="02020603050405020304" pitchFamily="18" charset="0"/>
              </a:rPr>
              <a:t> </a:t>
            </a:r>
            <a:r>
              <a:rPr lang="en-US" altLang="zh-TW" sz="2800" kern="0" dirty="0" smtClean="0">
                <a:solidFill>
                  <a:srgbClr val="003366"/>
                </a:solidFill>
                <a:latin typeface="Times New Roman" panose="02020603050405020304" pitchFamily="18" charset="0"/>
                <a:cs typeface="Times New Roman" panose="02020603050405020304" pitchFamily="18" charset="0"/>
              </a:rPr>
              <a:t>– Selenium Web driver</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2" descr="D:\Users\ZL.chen\Desktop\WebDriver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16" y="1521410"/>
            <a:ext cx="3869436" cy="2988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ZL.chen\Desktop\simplified_webdriver_archite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12" y="1521410"/>
            <a:ext cx="3498704" cy="30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00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1" name="圖片 10"/>
          <p:cNvPicPr/>
          <p:nvPr/>
        </p:nvPicPr>
        <p:blipFill>
          <a:blip r:embed="rId3">
            <a:extLst>
              <a:ext uri="{28A0092B-C50C-407E-A947-70E740481C1C}">
                <a14:useLocalDpi xmlns:a14="http://schemas.microsoft.com/office/drawing/2010/main" val="0"/>
              </a:ext>
            </a:extLst>
          </a:blip>
          <a:srcRect/>
          <a:stretch>
            <a:fillRect/>
          </a:stretch>
        </p:blipFill>
        <p:spPr bwMode="auto">
          <a:xfrm>
            <a:off x="1685848" y="1301984"/>
            <a:ext cx="5752465" cy="3670935"/>
          </a:xfrm>
          <a:prstGeom prst="rect">
            <a:avLst/>
          </a:prstGeom>
          <a:noFill/>
          <a:ln>
            <a:noFill/>
          </a:ln>
        </p:spPr>
      </p:pic>
      <p:sp>
        <p:nvSpPr>
          <p:cNvPr id="12" name="向右箭號 11"/>
          <p:cNvSpPr/>
          <p:nvPr/>
        </p:nvSpPr>
        <p:spPr>
          <a:xfrm rot="10800000">
            <a:off x="4387139" y="1608134"/>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3" name="向右箭號 12"/>
          <p:cNvSpPr/>
          <p:nvPr/>
        </p:nvSpPr>
        <p:spPr>
          <a:xfrm rot="10800000">
            <a:off x="6268864" y="3213655"/>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716828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roaming’s ping log as below:</a:t>
            </a:r>
          </a:p>
          <a:p>
            <a:pPr marL="0" indent="0" eaLnBrk="1" hangingPunct="1">
              <a:buNone/>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2344614" y="1474665"/>
            <a:ext cx="2330450" cy="3225800"/>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4675064" y="1474665"/>
            <a:ext cx="2790825" cy="3235960"/>
          </a:xfrm>
          <a:prstGeom prst="rect">
            <a:avLst/>
          </a:prstGeom>
          <a:noFill/>
          <a:ln>
            <a:noFill/>
          </a:ln>
        </p:spPr>
      </p:pic>
      <p:sp>
        <p:nvSpPr>
          <p:cNvPr id="7" name="向右箭號 6"/>
          <p:cNvSpPr/>
          <p:nvPr/>
        </p:nvSpPr>
        <p:spPr>
          <a:xfrm rot="10800000">
            <a:off x="3645241" y="1467337"/>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9" name="向右箭號 8"/>
          <p:cNvSpPr/>
          <p:nvPr/>
        </p:nvSpPr>
        <p:spPr>
          <a:xfrm rot="10800000">
            <a:off x="6070476" y="1467338"/>
            <a:ext cx="349885" cy="115570"/>
          </a:xfrm>
          <a:prstGeom prst="rightArrow">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6695259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4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減少手動測試失誤問題</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省去手動切換 </a:t>
            </a:r>
            <a:r>
              <a:rPr lang="en-US" altLang="zh-TW" sz="1600" dirty="0" smtClean="0">
                <a:latin typeface="Times New Roman" panose="02020603050405020304" pitchFamily="18" charset="0"/>
                <a:cs typeface="Times New Roman" panose="02020603050405020304" pitchFamily="18" charset="0"/>
              </a:rPr>
              <a:t>AP</a:t>
            </a:r>
            <a:r>
              <a:rPr lang="zh-TW" altLang="en-US" sz="1600" dirty="0" smtClean="0">
                <a:latin typeface="Times New Roman" panose="02020603050405020304" pitchFamily="18" charset="0"/>
                <a:cs typeface="Times New Roman" panose="02020603050405020304" pitchFamily="18" charset="0"/>
              </a:rPr>
              <a:t> 行為</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準確擷取 </a:t>
            </a:r>
            <a:r>
              <a:rPr lang="en-US" altLang="zh-TW" sz="1600" dirty="0" smtClean="0">
                <a:latin typeface="Times New Roman" panose="02020603050405020304" pitchFamily="18" charset="0"/>
                <a:cs typeface="Times New Roman" panose="02020603050405020304" pitchFamily="18" charset="0"/>
              </a:rPr>
              <a:t>Ping </a:t>
            </a:r>
            <a:r>
              <a:rPr lang="zh-TW" altLang="en-US" sz="1600" dirty="0" smtClean="0">
                <a:latin typeface="Times New Roman" panose="02020603050405020304" pitchFamily="18" charset="0"/>
                <a:cs typeface="Times New Roman" panose="02020603050405020304" pitchFamily="18" charset="0"/>
              </a:rPr>
              <a:t>紀錄檔</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長時間壓力測試執行</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64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542" y="1897627"/>
            <a:ext cx="3949523" cy="28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descr="D:\Users\ZL.chen\Desktop\P_setting_fff_1_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6281" y="1237024"/>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101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250"/>
                                        <p:tgtEl>
                                          <p:spTgt spid="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Wi-Fi switch’s screenshot and log as below:</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695960036"/>
              </p:ext>
            </p:extLst>
          </p:nvPr>
        </p:nvGraphicFramePr>
        <p:xfrm>
          <a:off x="4055082" y="4333480"/>
          <a:ext cx="744538" cy="395287"/>
        </p:xfrm>
        <a:graphic>
          <a:graphicData uri="http://schemas.openxmlformats.org/presentationml/2006/ole">
            <mc:AlternateContent xmlns:mc="http://schemas.openxmlformats.org/markup-compatibility/2006">
              <mc:Choice xmlns:v="urn:schemas-microsoft-com:vml" Requires="v">
                <p:oleObj spid="_x0000_s5211"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4055082" y="4333480"/>
                        <a:ext cx="744538" cy="395287"/>
                      </a:xfrm>
                      <a:prstGeom prst="rect">
                        <a:avLst/>
                      </a:prstGeom>
                    </p:spPr>
                  </p:pic>
                </p:oleObj>
              </mc:Fallback>
            </mc:AlternateContent>
          </a:graphicData>
        </a:graphic>
      </p:graphicFrame>
      <p:pic>
        <p:nvPicPr>
          <p:cNvPr id="5129" name="Picture 9" descr="D:\Users\ZL.chen\Desktop\15808863559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2198" y="1392699"/>
            <a:ext cx="3214050" cy="3323905"/>
          </a:xfrm>
          <a:prstGeom prst="rect">
            <a:avLst/>
          </a:prstGeom>
          <a:noFill/>
          <a:extLst>
            <a:ext uri="{909E8E84-426E-40DD-AFC4-6F175D3DCCD1}">
              <a14:hiddenFill xmlns:a14="http://schemas.microsoft.com/office/drawing/2010/main">
                <a:solidFill>
                  <a:srgbClr val="FFFFFF"/>
                </a:solidFill>
              </a14:hiddenFill>
            </a:ext>
          </a:extLst>
        </p:spPr>
      </p:pic>
      <p:sp>
        <p:nvSpPr>
          <p:cNvPr id="6" name="左-右雙向箭號 5"/>
          <p:cNvSpPr/>
          <p:nvPr/>
        </p:nvSpPr>
        <p:spPr>
          <a:xfrm>
            <a:off x="4107350" y="2904977"/>
            <a:ext cx="659723" cy="218049"/>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31" name="Picture 11" descr="D:\Users\ZL.chen\Desktop\158088665597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9620" y="1392699"/>
            <a:ext cx="3242300" cy="3330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479222" y="2539218"/>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399668" y="2538045"/>
            <a:ext cx="256943" cy="130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0132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129"/>
                                        </p:tgtEl>
                                        <p:attrNameLst>
                                          <p:attrName>style.visibility</p:attrName>
                                        </p:attrNameLst>
                                      </p:cBhvr>
                                      <p:to>
                                        <p:strVal val="visible"/>
                                      </p:to>
                                    </p:set>
                                    <p:animEffect transition="in" filter="fade">
                                      <p:cBhvr>
                                        <p:cTn id="15" dur="250"/>
                                        <p:tgtEl>
                                          <p:spTgt spid="5129"/>
                                        </p:tgtEl>
                                      </p:cBhvr>
                                    </p:animEffect>
                                  </p:childTnLst>
                                </p:cTn>
                              </p:par>
                              <p:par>
                                <p:cTn id="16" presetID="10" presetClass="entr" presetSubtype="0" fill="hold" nodeType="withEffect">
                                  <p:stCondLst>
                                    <p:cond delay="0"/>
                                  </p:stCondLst>
                                  <p:childTnLst>
                                    <p:set>
                                      <p:cBhvr>
                                        <p:cTn id="17" dur="1" fill="hold">
                                          <p:stCondLst>
                                            <p:cond delay="0"/>
                                          </p:stCondLst>
                                        </p:cTn>
                                        <p:tgtEl>
                                          <p:spTgt spid="5131"/>
                                        </p:tgtEl>
                                        <p:attrNameLst>
                                          <p:attrName>style.visibility</p:attrName>
                                        </p:attrNameLst>
                                      </p:cBhvr>
                                      <p:to>
                                        <p:strVal val="visible"/>
                                      </p:to>
                                    </p:set>
                                    <p:animEffect transition="in" filter="fade">
                                      <p:cBhvr>
                                        <p:cTn id="18" dur="250"/>
                                        <p:tgtEl>
                                          <p:spTgt spid="5131"/>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50"/>
                                        <p:tgtEl>
                                          <p:spTgt spid="6"/>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2.4</a:t>
            </a:r>
            <a:r>
              <a:rPr lang="zh-TW" altLang="en-US" sz="1600" dirty="0" smtClean="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smtClean="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N Only, Legacy </a:t>
            </a:r>
            <a:r>
              <a:rPr lang="zh-TW" altLang="en-US" sz="1600" dirty="0" smtClean="0">
                <a:latin typeface="Times New Roman" panose="02020603050405020304" pitchFamily="18" charset="0"/>
                <a:cs typeface="Times New Roman" panose="02020603050405020304" pitchFamily="18" charset="0"/>
              </a:rPr>
              <a:t>相互切換</a:t>
            </a:r>
            <a:endParaRPr lang="en-US" altLang="zh-TW" sz="1600" dirty="0" smtClean="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針對 </a:t>
            </a:r>
            <a:r>
              <a:rPr lang="en-US" altLang="zh-TW" sz="1600" dirty="0">
                <a:latin typeface="Times New Roman" panose="02020603050405020304" pitchFamily="18" charset="0"/>
                <a:cs typeface="Times New Roman" panose="02020603050405020304" pitchFamily="18" charset="0"/>
              </a:rPr>
              <a:t>Wi-Fi Mode </a:t>
            </a:r>
            <a:r>
              <a:rPr lang="zh-TW" altLang="en-US" sz="1600" dirty="0">
                <a:latin typeface="Times New Roman" panose="02020603050405020304" pitchFamily="18" charset="0"/>
                <a:cs typeface="Times New Roman" panose="02020603050405020304" pitchFamily="18" charset="0"/>
              </a:rPr>
              <a:t>中的 </a:t>
            </a:r>
            <a:r>
              <a:rPr lang="en-US" altLang="zh-TW" sz="1600" dirty="0" smtClean="0">
                <a:latin typeface="Times New Roman" panose="02020603050405020304" pitchFamily="18" charset="0"/>
                <a:cs typeface="Times New Roman" panose="02020603050405020304" pitchFamily="18" charset="0"/>
              </a:rPr>
              <a:t>5 G </a:t>
            </a:r>
            <a:r>
              <a:rPr lang="zh-TW" altLang="en-US" sz="1600" dirty="0">
                <a:latin typeface="Times New Roman" panose="02020603050405020304" pitchFamily="18" charset="0"/>
                <a:cs typeface="Times New Roman" panose="02020603050405020304" pitchFamily="18" charset="0"/>
              </a:rPr>
              <a:t>中的 </a:t>
            </a:r>
            <a:r>
              <a:rPr lang="en-US" altLang="zh-TW" sz="1600" dirty="0">
                <a:latin typeface="Times New Roman" panose="02020603050405020304" pitchFamily="18" charset="0"/>
                <a:cs typeface="Times New Roman" panose="02020603050405020304" pitchFamily="18" charset="0"/>
              </a:rPr>
              <a:t>N/AC mixed, Legacy </a:t>
            </a:r>
            <a:r>
              <a:rPr lang="zh-TW" altLang="en-US" sz="1600" dirty="0">
                <a:latin typeface="Times New Roman" panose="02020603050405020304" pitchFamily="18" charset="0"/>
                <a:cs typeface="Times New Roman" panose="02020603050405020304" pitchFamily="18" charset="0"/>
              </a:rPr>
              <a:t>相互</a:t>
            </a:r>
            <a:r>
              <a:rPr lang="zh-TW" altLang="en-US" sz="1600" dirty="0" smtClean="0">
                <a:latin typeface="Times New Roman" panose="02020603050405020304" pitchFamily="18" charset="0"/>
                <a:cs typeface="Times New Roman" panose="02020603050405020304" pitchFamily="18" charset="0"/>
              </a:rPr>
              <a:t>切換</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長時間做 </a:t>
            </a:r>
            <a:r>
              <a:rPr lang="en-US" altLang="zh-TW" sz="1600" dirty="0">
                <a:latin typeface="Times New Roman" panose="02020603050405020304" pitchFamily="18" charset="0"/>
                <a:cs typeface="Times New Roman" panose="02020603050405020304" pitchFamily="18" charset="0"/>
              </a:rPr>
              <a:t>2.4 G </a:t>
            </a:r>
            <a:r>
              <a:rPr lang="zh-TW" altLang="en-US" sz="1600" dirty="0">
                <a:latin typeface="Times New Roman" panose="02020603050405020304" pitchFamily="18" charset="0"/>
                <a:cs typeface="Times New Roman" panose="02020603050405020304" pitchFamily="18" charset="0"/>
              </a:rPr>
              <a:t>及 </a:t>
            </a:r>
            <a:r>
              <a:rPr lang="en-US" altLang="zh-TW" sz="1600" dirty="0">
                <a:latin typeface="Times New Roman" panose="02020603050405020304" pitchFamily="18" charset="0"/>
                <a:cs typeface="Times New Roman" panose="02020603050405020304" pitchFamily="18" charset="0"/>
              </a:rPr>
              <a:t>5</a:t>
            </a:r>
            <a:r>
              <a:rPr lang="zh-TW" altLang="en-US" sz="1600"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G </a:t>
            </a:r>
            <a:r>
              <a:rPr lang="zh-TW" altLang="en-US" sz="1600" dirty="0">
                <a:latin typeface="Times New Roman" panose="02020603050405020304" pitchFamily="18" charset="0"/>
                <a:cs typeface="Times New Roman" panose="02020603050405020304" pitchFamily="18" charset="0"/>
              </a:rPr>
              <a:t>之壓力</a:t>
            </a:r>
            <a:r>
              <a:rPr lang="zh-TW" altLang="en-US" sz="1600" dirty="0" smtClean="0">
                <a:latin typeface="Times New Roman" panose="02020603050405020304" pitchFamily="18" charset="0"/>
                <a:cs typeface="Times New Roman" panose="02020603050405020304" pitchFamily="18" charset="0"/>
              </a:rPr>
              <a:t>測試</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Wi-Fi </a:t>
            </a:r>
            <a:r>
              <a:rPr lang="en-US" altLang="zh-TW" sz="2800" kern="0" dirty="0">
                <a:solidFill>
                  <a:srgbClr val="003366"/>
                </a:solidFill>
                <a:latin typeface="Times New Roman" panose="02020603050405020304" pitchFamily="18" charset="0"/>
                <a:cs typeface="Times New Roman" panose="02020603050405020304" pitchFamily="18" charset="0"/>
              </a:rPr>
              <a:t>frequency switch automation (2.4G, 5G</a:t>
            </a:r>
            <a:r>
              <a:rPr lang="en-US" altLang="zh-TW" sz="2800" kern="0" dirty="0" smtClean="0">
                <a:solidFill>
                  <a:srgbClr val="003366"/>
                </a:solidFill>
                <a:latin typeface="Times New Roman" panose="02020603050405020304" pitchFamily="18" charset="0"/>
                <a:cs typeface="Times New Roman" panose="02020603050405020304" pitchFamily="18" charset="0"/>
              </a:rPr>
              <a:t>)</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15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RJ-45) or Android </a:t>
            </a:r>
            <a:r>
              <a:rPr lang="en-US" altLang="zh-TW" sz="1800" dirty="0">
                <a:latin typeface="Times New Roman" panose="02020603050405020304" pitchFamily="18" charset="0"/>
                <a:cs typeface="Times New Roman" panose="02020603050405020304" pitchFamily="18" charset="0"/>
              </a:rPr>
              <a:t>8.0.1 </a:t>
            </a:r>
            <a:r>
              <a:rPr lang="en-US" altLang="zh-TW" sz="1800" dirty="0" smtClean="0">
                <a:latin typeface="Times New Roman" panose="02020603050405020304" pitchFamily="18" charset="0"/>
                <a:cs typeface="Times New Roman" panose="02020603050405020304" pitchFamily="18" charset="0"/>
              </a:rPr>
              <a:t>(RJ-45) </a:t>
            </a:r>
            <a:r>
              <a:rPr lang="en-US" altLang="zh-TW" sz="1800" dirty="0">
                <a:latin typeface="Times New Roman" panose="02020603050405020304" pitchFamily="18" charset="0"/>
                <a:cs typeface="Times New Roman" panose="02020603050405020304" pitchFamily="18" charset="0"/>
              </a:rPr>
              <a:t>for </a:t>
            </a:r>
            <a:r>
              <a:rPr lang="en-US" altLang="zh-TW" sz="1800" dirty="0" smtClean="0">
                <a:latin typeface="Times New Roman" panose="02020603050405020304" pitchFamily="18" charset="0"/>
                <a:cs typeface="Times New Roman" panose="02020603050405020304" pitchFamily="18" charset="0"/>
              </a:rPr>
              <a:t>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53405" cy="2075180"/>
          </a:xfrm>
          <a:prstGeom prst="rect">
            <a:avLst/>
          </a:prstGeom>
          <a:noFill/>
          <a:ln>
            <a:noFill/>
          </a:ln>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 name="Picture 5" descr="D:\Users\ZL.chen\Desktop\airplane_on_1_20200207_1641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43" y="1674568"/>
            <a:ext cx="3629064" cy="22681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ers\ZL.chen\Desktop\airplane_off_1_20200207_16420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0199" y="1674569"/>
            <a:ext cx="3629061" cy="22681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物件 5"/>
          <p:cNvGraphicFramePr>
            <a:graphicFrameLocks noChangeAspect="1"/>
          </p:cNvGraphicFramePr>
          <p:nvPr>
            <p:extLst>
              <p:ext uri="{D42A27DB-BD31-4B8C-83A1-F6EECF244321}">
                <p14:modId xmlns:p14="http://schemas.microsoft.com/office/powerpoint/2010/main" val="203783720"/>
              </p:ext>
            </p:extLst>
          </p:nvPr>
        </p:nvGraphicFramePr>
        <p:xfrm>
          <a:off x="8070623" y="4263288"/>
          <a:ext cx="744538" cy="395287"/>
        </p:xfrm>
        <a:graphic>
          <a:graphicData uri="http://schemas.openxmlformats.org/presentationml/2006/ole">
            <mc:AlternateContent xmlns:mc="http://schemas.openxmlformats.org/markup-compatibility/2006">
              <mc:Choice xmlns:v="urn:schemas-microsoft-com:vml" Requires="v">
                <p:oleObj spid="_x0000_s6178"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70623" y="4263288"/>
                        <a:ext cx="744538" cy="395287"/>
                      </a:xfrm>
                      <a:prstGeom prst="rect">
                        <a:avLst/>
                      </a:prstGeom>
                    </p:spPr>
                  </p:pic>
                </p:oleObj>
              </mc:Fallback>
            </mc:AlternateContent>
          </a:graphicData>
        </a:graphic>
      </p:graphicFrame>
    </p:spTree>
    <p:extLst>
      <p:ext uri="{BB962C8B-B14F-4D97-AF65-F5344CB8AC3E}">
        <p14:creationId xmlns:p14="http://schemas.microsoft.com/office/powerpoint/2010/main" val="25222408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5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Android 6.0.1 </a:t>
            </a:r>
            <a:r>
              <a:rPr lang="en-US" altLang="zh-TW" sz="1800" dirty="0" smtClean="0">
                <a:latin typeface="Times New Roman" panose="02020603050405020304" pitchFamily="18" charset="0"/>
                <a:cs typeface="Times New Roman" panose="02020603050405020304" pitchFamily="18" charset="0"/>
              </a:rPr>
              <a:t>(OTG) or Android 8.0.1 (OTG) for WLAN and WWAN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Block Diagram</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 name="圖片 5"/>
          <p:cNvPicPr/>
          <p:nvPr/>
        </p:nvPicPr>
        <p:blipFill>
          <a:blip r:embed="rId3">
            <a:extLst>
              <a:ext uri="{28A0092B-C50C-407E-A947-70E740481C1C}">
                <a14:useLocalDpi xmlns:a14="http://schemas.microsoft.com/office/drawing/2010/main" val="0"/>
              </a:ext>
            </a:extLst>
          </a:blip>
          <a:srcRect/>
          <a:stretch>
            <a:fillRect/>
          </a:stretch>
        </p:blipFill>
        <p:spPr bwMode="auto">
          <a:xfrm>
            <a:off x="1814119" y="2094599"/>
            <a:ext cx="5696585" cy="2171700"/>
          </a:xfrm>
          <a:prstGeom prst="rect">
            <a:avLst/>
          </a:prstGeom>
          <a:noFill/>
          <a:ln>
            <a:noFill/>
          </a:ln>
        </p:spPr>
      </p:pic>
    </p:spTree>
    <p:extLst>
      <p:ext uri="{BB962C8B-B14F-4D97-AF65-F5344CB8AC3E}">
        <p14:creationId xmlns:p14="http://schemas.microsoft.com/office/powerpoint/2010/main" val="39134517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Test Automation?</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the Test Automation Pyramid?</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What is difference between Test Automation and Automation Testing?</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Automation </a:t>
            </a:r>
            <a:r>
              <a:rPr lang="en-US" altLang="zh-TW" sz="1800" dirty="0" smtClean="0">
                <a:latin typeface="Times New Roman" panose="02020603050405020304" pitchFamily="18" charset="0"/>
                <a:cs typeface="Times New Roman" panose="02020603050405020304" pitchFamily="18" charset="0"/>
              </a:rPr>
              <a:t>Testing </a:t>
            </a:r>
            <a:r>
              <a:rPr lang="en-US" altLang="zh-TW" sz="1800" dirty="0">
                <a:latin typeface="Times New Roman" panose="02020603050405020304" pitchFamily="18" charset="0"/>
                <a:cs typeface="Times New Roman" panose="02020603050405020304" pitchFamily="18" charset="0"/>
              </a:rPr>
              <a:t>Tools </a:t>
            </a:r>
            <a:r>
              <a:rPr lang="en-US" altLang="zh-TW" sz="1800" dirty="0" smtClean="0">
                <a:latin typeface="Times New Roman" panose="02020603050405020304" pitchFamily="18" charset="0"/>
                <a:cs typeface="Times New Roman" panose="02020603050405020304" pitchFamily="18" charset="0"/>
              </a:rPr>
              <a:t>for Introduction</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&amp;</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Demo</a:t>
            </a:r>
          </a:p>
        </p:txBody>
      </p:sp>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Agenda</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3836651711"/>
              </p:ext>
            </p:extLst>
          </p:nvPr>
        </p:nvGraphicFramePr>
        <p:xfrm>
          <a:off x="8074091" y="4278922"/>
          <a:ext cx="744538" cy="395288"/>
        </p:xfrm>
        <a:graphic>
          <a:graphicData uri="http://schemas.openxmlformats.org/presentationml/2006/ole">
            <mc:AlternateContent xmlns:mc="http://schemas.openxmlformats.org/markup-compatibility/2006">
              <mc:Choice xmlns:v="urn:schemas-microsoft-com:vml" Requires="v">
                <p:oleObj spid="_x0000_s7198" name="封裝程式殼層物件" showAsIcon="1" r:id="rId4" imgW="744480" imgH="394920" progId="Package">
                  <p:embed/>
                </p:oleObj>
              </mc:Choice>
              <mc:Fallback>
                <p:oleObj name="封裝程式殼層物件" showAsIcon="1" r:id="rId4" imgW="744480" imgH="394920" progId="Package">
                  <p:embed/>
                  <p:pic>
                    <p:nvPicPr>
                      <p:cNvPr id="0" name=""/>
                      <p:cNvPicPr/>
                      <p:nvPr/>
                    </p:nvPicPr>
                    <p:blipFill>
                      <a:blip r:embed="rId5"/>
                      <a:stretch>
                        <a:fillRect/>
                      </a:stretch>
                    </p:blipFill>
                    <p:spPr>
                      <a:xfrm>
                        <a:off x="8074091" y="4278922"/>
                        <a:ext cx="744538" cy="395288"/>
                      </a:xfrm>
                      <a:prstGeom prst="rect">
                        <a:avLst/>
                      </a:prstGeom>
                    </p:spPr>
                  </p:pic>
                </p:oleObj>
              </mc:Fallback>
            </mc:AlternateContent>
          </a:graphicData>
        </a:graphic>
      </p:graphicFrame>
      <p:pic>
        <p:nvPicPr>
          <p:cNvPr id="7170" name="Picture 2" descr="D:\Users\ZL.chen\Desktop\airplane_on_1_20200207_1650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13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Users\ZL.chen\Desktop\airplane_off_1_20200207_1651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4246" y="1674567"/>
            <a:ext cx="3693922" cy="2076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380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250"/>
                                        <p:tgtEl>
                                          <p:spTgt spid="7170"/>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250"/>
                                        <p:tgtEl>
                                          <p:spTgt spid="7171"/>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Windows for WLAN</a:t>
            </a:r>
            <a:endParaRPr lang="en-US" altLang="zh-TW" sz="18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test script base on </a:t>
            </a:r>
            <a:r>
              <a:rPr lang="en-US" altLang="zh-TW" sz="1800" dirty="0" err="1" smtClean="0">
                <a:latin typeface="Times New Roman" panose="02020603050405020304" pitchFamily="18" charset="0"/>
                <a:cs typeface="Times New Roman" panose="02020603050405020304" pitchFamily="18" charset="0"/>
              </a:rPr>
              <a:t>Sikuli</a:t>
            </a:r>
            <a:r>
              <a:rPr lang="en-US" altLang="zh-TW" sz="1800" dirty="0" smtClean="0">
                <a:latin typeface="Times New Roman" panose="02020603050405020304" pitchFamily="18" charset="0"/>
                <a:cs typeface="Times New Roman" panose="02020603050405020304" pitchFamily="18" charset="0"/>
              </a:rPr>
              <a:t> API under the windows environment.</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Base on Python with Java </a:t>
            </a:r>
            <a:r>
              <a:rPr lang="en-US" altLang="zh-TW" sz="1600" dirty="0" smtClean="0">
                <a:latin typeface="Times New Roman" panose="02020603050405020304" pitchFamily="18" charset="0"/>
                <a:cs typeface="Times New Roman" panose="02020603050405020304" pitchFamily="18" charset="0"/>
              </a:rPr>
              <a:t>environment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How </a:t>
            </a:r>
            <a:r>
              <a:rPr lang="en-US" altLang="zh-TW" sz="1600" dirty="0" err="1" smtClean="0">
                <a:latin typeface="Times New Roman" panose="02020603050405020304" pitchFamily="18" charset="0"/>
                <a:cs typeface="Times New Roman" panose="02020603050405020304" pitchFamily="18" charset="0"/>
              </a:rPr>
              <a:t>Sikuli</a:t>
            </a:r>
            <a:r>
              <a:rPr lang="en-US" altLang="zh-TW" sz="1600" dirty="0" smtClean="0">
                <a:latin typeface="Times New Roman" panose="02020603050405020304" pitchFamily="18" charset="0"/>
                <a:cs typeface="Times New Roman" panose="02020603050405020304" pitchFamily="18" charset="0"/>
              </a:rPr>
              <a:t> works ?</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airplane_mode_on.sikuli</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a:t>
            </a:r>
            <a:r>
              <a:rPr lang="en-US" altLang="zh-TW" sz="1600" dirty="0">
                <a:latin typeface="Times New Roman" panose="02020603050405020304" pitchFamily="18" charset="0"/>
                <a:cs typeface="Times New Roman" panose="02020603050405020304" pitchFamily="18" charset="0"/>
              </a:rPr>
              <a:t>on</a:t>
            </a:r>
            <a:r>
              <a:rPr lang="en-US" altLang="zh-TW" sz="1600" dirty="0" smtClean="0">
                <a:latin typeface="Times New Roman" panose="02020603050405020304" pitchFamily="18" charset="0"/>
                <a:cs typeface="Times New Roman" panose="02020603050405020304" pitchFamily="18" charset="0"/>
              </a:rPr>
              <a:t>.py</a:t>
            </a:r>
            <a:endParaRPr lang="en-US" altLang="zh-TW" sz="1600" dirty="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airplane_mode_off.sikuli</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airplane_mode_off.py</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9218" name="Picture 2" descr="D:\Users\ZL.chen\Desktop\20160821133539214.png"/>
          <p:cNvPicPr>
            <a:picLocks noChangeAspect="1" noChangeArrowheads="1"/>
          </p:cNvPicPr>
          <p:nvPr/>
        </p:nvPicPr>
        <p:blipFill rotWithShape="1">
          <a:blip r:embed="rId3">
            <a:extLst>
              <a:ext uri="{28A0092B-C50C-407E-A947-70E740481C1C}">
                <a14:useLocalDpi xmlns:a14="http://schemas.microsoft.com/office/drawing/2010/main" val="0"/>
              </a:ext>
            </a:extLst>
          </a:blip>
          <a:srcRect l="6297" t="14116" r="10415" b="9025"/>
          <a:stretch/>
        </p:blipFill>
        <p:spPr bwMode="auto">
          <a:xfrm>
            <a:off x="3726493" y="2173265"/>
            <a:ext cx="4246323" cy="24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0602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9218"/>
                                        </p:tgtEl>
                                        <p:attrNameLst>
                                          <p:attrName>style.visibility</p:attrName>
                                        </p:attrNameLst>
                                      </p:cBhvr>
                                      <p:to>
                                        <p:strVal val="visible"/>
                                      </p:to>
                                    </p:set>
                                    <p:animEffect transition="in" filter="fade">
                                      <p:cBhvr>
                                        <p:cTn id="43" dur="25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screenshot and log as below:</a:t>
            </a:r>
          </a:p>
          <a:p>
            <a:pPr marL="0" lvl="1" indent="0" algn="ctr" eaLnBrk="1" hangingPunct="1">
              <a:buNone/>
              <a:defRPr/>
            </a:pPr>
            <a:r>
              <a:rPr lang="en-US" altLang="zh-TW" sz="1800" dirty="0" smtClean="0">
                <a:latin typeface="Times New Roman" panose="02020603050405020304" pitchFamily="18" charset="0"/>
                <a:cs typeface="Times New Roman" panose="02020603050405020304" pitchFamily="18" charset="0"/>
              </a:rPr>
              <a:t>	     Airplane on		                     Airplane off				</a:t>
            </a:r>
          </a:p>
          <a:p>
            <a:pPr marL="342900" lvl="1" indent="-342900"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8" name="Picture 3" descr="D:\Users\ZL.chen\Desktop\airplane_on_1_20200207_172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34"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Users\ZL.chen\Desktop\airplane_off_1_20200207_1724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45" y="1674568"/>
            <a:ext cx="3693921" cy="2076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物件 3"/>
          <p:cNvGraphicFramePr>
            <a:graphicFrameLocks noChangeAspect="1"/>
          </p:cNvGraphicFramePr>
          <p:nvPr>
            <p:extLst>
              <p:ext uri="{D42A27DB-BD31-4B8C-83A1-F6EECF244321}">
                <p14:modId xmlns:p14="http://schemas.microsoft.com/office/powerpoint/2010/main" val="394483103"/>
              </p:ext>
            </p:extLst>
          </p:nvPr>
        </p:nvGraphicFramePr>
        <p:xfrm>
          <a:off x="8081759" y="4277186"/>
          <a:ext cx="744537" cy="395287"/>
        </p:xfrm>
        <a:graphic>
          <a:graphicData uri="http://schemas.openxmlformats.org/presentationml/2006/ole">
            <mc:AlternateContent xmlns:mc="http://schemas.openxmlformats.org/markup-compatibility/2006">
              <mc:Choice xmlns:v="urn:schemas-microsoft-com:vml" Requires="v">
                <p:oleObj spid="_x0000_s8210" name="封裝程式殼層物件" showAsIcon="1" r:id="rId6" imgW="744480" imgH="394920" progId="Package">
                  <p:embed/>
                </p:oleObj>
              </mc:Choice>
              <mc:Fallback>
                <p:oleObj name="封裝程式殼層物件" showAsIcon="1" r:id="rId6" imgW="744480" imgH="394920" progId="Package">
                  <p:embed/>
                  <p:pic>
                    <p:nvPicPr>
                      <p:cNvPr id="0" name=""/>
                      <p:cNvPicPr/>
                      <p:nvPr/>
                    </p:nvPicPr>
                    <p:blipFill>
                      <a:blip r:embed="rId7"/>
                      <a:stretch>
                        <a:fillRect/>
                      </a:stretch>
                    </p:blipFill>
                    <p:spPr>
                      <a:xfrm>
                        <a:off x="8081759" y="4277186"/>
                        <a:ext cx="744537" cy="395287"/>
                      </a:xfrm>
                      <a:prstGeom prst="rect">
                        <a:avLst/>
                      </a:prstGeom>
                    </p:spPr>
                  </p:pic>
                </p:oleObj>
              </mc:Fallback>
            </mc:AlternateContent>
          </a:graphicData>
        </a:graphic>
      </p:graphicFrame>
      <p:sp>
        <p:nvSpPr>
          <p:cNvPr id="3" name="矩形 2"/>
          <p:cNvSpPr/>
          <p:nvPr/>
        </p:nvSpPr>
        <p:spPr>
          <a:xfrm>
            <a:off x="4243754" y="3653629"/>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矩形 8"/>
          <p:cNvSpPr/>
          <p:nvPr/>
        </p:nvSpPr>
        <p:spPr>
          <a:xfrm>
            <a:off x="8006838" y="3653630"/>
            <a:ext cx="117230" cy="8792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077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50"/>
                                        <p:tgtEl>
                                          <p:spTgt spid="10"/>
                                        </p:tgtEl>
                                      </p:cBhvr>
                                    </p:animEffect>
                                  </p:childTnLst>
                                </p:cTn>
                              </p:par>
                            </p:childTnLst>
                          </p:cTn>
                        </p:par>
                        <p:par>
                          <p:cTn id="22" fill="hold">
                            <p:stCondLst>
                              <p:cond delay="75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長</a:t>
            </a:r>
            <a:r>
              <a:rPr lang="zh-TW" altLang="en-US" sz="1600" dirty="0">
                <a:latin typeface="Times New Roman" panose="02020603050405020304" pitchFamily="18" charset="0"/>
                <a:cs typeface="Times New Roman" panose="02020603050405020304" pitchFamily="18" charset="0"/>
              </a:rPr>
              <a:t>時間壓力下且能完成飛航模式開關的穩定性</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大致</a:t>
            </a:r>
            <a:r>
              <a:rPr lang="zh-TW" altLang="en-US" sz="1600" dirty="0">
                <a:latin typeface="Times New Roman" panose="02020603050405020304" pitchFamily="18" charset="0"/>
                <a:cs typeface="Times New Roman" panose="02020603050405020304" pitchFamily="18" charset="0"/>
              </a:rPr>
              <a:t>區分為三</a:t>
            </a:r>
            <a:r>
              <a:rPr lang="zh-TW" altLang="en-US" sz="1600" dirty="0" smtClean="0">
                <a:latin typeface="Times New Roman" panose="02020603050405020304" pitchFamily="18" charset="0"/>
                <a:cs typeface="Times New Roman" panose="02020603050405020304" pitchFamily="18" charset="0"/>
              </a:rPr>
              <a:t>種：</a:t>
            </a:r>
            <a:endParaRPr lang="en-US" altLang="zh-TW" sz="16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RJ-45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或 </a:t>
            </a:r>
            <a:r>
              <a:rPr lang="en-US" altLang="zh-TW" sz="1400" dirty="0" smtClean="0">
                <a:latin typeface="Times New Roman" panose="02020603050405020304" pitchFamily="18" charset="0"/>
                <a:cs typeface="Times New Roman" panose="02020603050405020304" pitchFamily="18" charset="0"/>
              </a:rPr>
              <a:t>WWAN</a:t>
            </a:r>
            <a:r>
              <a:rPr lang="zh-TW" altLang="en-US" sz="1400" dirty="0" smtClean="0">
                <a:latin typeface="Times New Roman" panose="02020603050405020304" pitchFamily="18" charset="0"/>
                <a:cs typeface="Times New Roman" panose="02020603050405020304" pitchFamily="18" charset="0"/>
              </a:rPr>
              <a:t> 壓力測試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RJ-45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a:t>
            </a:r>
            <a:r>
              <a:rPr lang="zh-TW" altLang="en-US" sz="1400" dirty="0">
                <a:latin typeface="Times New Roman" panose="02020603050405020304" pitchFamily="18" charset="0"/>
                <a:cs typeface="Times New Roman" panose="02020603050405020304" pitchFamily="18" charset="0"/>
              </a:rPr>
              <a:t> 或 </a:t>
            </a:r>
            <a:r>
              <a:rPr lang="en-US" altLang="zh-TW" sz="1400" dirty="0">
                <a:latin typeface="Times New Roman" panose="02020603050405020304" pitchFamily="18" charset="0"/>
                <a:cs typeface="Times New Roman" panose="02020603050405020304" pitchFamily="18" charset="0"/>
              </a:rPr>
              <a:t>WWAN</a:t>
            </a:r>
            <a:r>
              <a:rPr lang="zh-TW" altLang="en-US" sz="1400" dirty="0">
                <a:latin typeface="Times New Roman" panose="02020603050405020304" pitchFamily="18" charset="0"/>
                <a:cs typeface="Times New Roman" panose="02020603050405020304" pitchFamily="18" charset="0"/>
              </a:rPr>
              <a:t> 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smtClean="0">
                <a:latin typeface="Times New Roman" panose="02020603050405020304" pitchFamily="18" charset="0"/>
                <a:cs typeface="Times New Roman" panose="02020603050405020304" pitchFamily="18" charset="0"/>
              </a:rPr>
              <a:t>透過 </a:t>
            </a:r>
            <a:r>
              <a:rPr lang="en-US" altLang="zh-TW" sz="1400" dirty="0" smtClean="0">
                <a:latin typeface="Times New Roman" panose="02020603050405020304" pitchFamily="18" charset="0"/>
                <a:cs typeface="Times New Roman" panose="02020603050405020304" pitchFamily="18" charset="0"/>
              </a:rPr>
              <a:t>OTG </a:t>
            </a:r>
            <a:r>
              <a:rPr lang="zh-TW" altLang="en-US" sz="1400" dirty="0" smtClean="0">
                <a:latin typeface="Times New Roman" panose="02020603050405020304" pitchFamily="18" charset="0"/>
                <a:cs typeface="Times New Roman" panose="02020603050405020304" pitchFamily="18" charset="0"/>
              </a:rPr>
              <a:t>做 </a:t>
            </a:r>
            <a:r>
              <a:rPr lang="en-US" altLang="zh-TW" sz="1400" dirty="0" smtClean="0">
                <a:latin typeface="Times New Roman" panose="02020603050405020304" pitchFamily="18" charset="0"/>
                <a:cs typeface="Times New Roman" panose="02020603050405020304" pitchFamily="18" charset="0"/>
              </a:rPr>
              <a:t>Android 6.0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 </a:t>
            </a:r>
            <a:r>
              <a:rPr lang="zh-TW" altLang="en-US" sz="1400" dirty="0" smtClean="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smtClean="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zh-TW" altLang="en-US" sz="1400" dirty="0">
                <a:latin typeface="Times New Roman" panose="02020603050405020304" pitchFamily="18" charset="0"/>
                <a:cs typeface="Times New Roman" panose="02020603050405020304" pitchFamily="18" charset="0"/>
              </a:rPr>
              <a:t>透過 </a:t>
            </a:r>
            <a:r>
              <a:rPr lang="en-US" altLang="zh-TW" sz="1400" dirty="0">
                <a:latin typeface="Times New Roman" panose="02020603050405020304" pitchFamily="18" charset="0"/>
                <a:cs typeface="Times New Roman" panose="02020603050405020304" pitchFamily="18" charset="0"/>
              </a:rPr>
              <a:t>OTG </a:t>
            </a:r>
            <a:r>
              <a:rPr lang="zh-TW" altLang="en-US" sz="1400" dirty="0">
                <a:latin typeface="Times New Roman" panose="02020603050405020304" pitchFamily="18" charset="0"/>
                <a:cs typeface="Times New Roman" panose="02020603050405020304" pitchFamily="18" charset="0"/>
              </a:rPr>
              <a:t>做 </a:t>
            </a:r>
            <a:r>
              <a:rPr lang="en-US" altLang="zh-TW" sz="1400" dirty="0">
                <a:latin typeface="Times New Roman" panose="02020603050405020304" pitchFamily="18" charset="0"/>
                <a:cs typeface="Times New Roman" panose="02020603050405020304" pitchFamily="18" charset="0"/>
              </a:rPr>
              <a:t>Android </a:t>
            </a:r>
            <a:r>
              <a:rPr lang="en-US" altLang="zh-TW" sz="1400" dirty="0" smtClean="0">
                <a:latin typeface="Times New Roman" panose="02020603050405020304" pitchFamily="18" charset="0"/>
                <a:cs typeface="Times New Roman" panose="02020603050405020304" pitchFamily="18" charset="0"/>
              </a:rPr>
              <a:t>8.0 </a:t>
            </a:r>
            <a:r>
              <a:rPr lang="zh-TW" altLang="en-US" sz="1400" dirty="0" smtClean="0">
                <a:latin typeface="Times New Roman" panose="02020603050405020304" pitchFamily="18" charset="0"/>
                <a:cs typeface="Times New Roman" panose="02020603050405020304" pitchFamily="18" charset="0"/>
              </a:rPr>
              <a:t>系統</a:t>
            </a:r>
            <a:r>
              <a:rPr lang="zh-TW" altLang="en-US" sz="1400" dirty="0">
                <a:latin typeface="Times New Roman" panose="02020603050405020304" pitchFamily="18" charset="0"/>
                <a:cs typeface="Times New Roman" panose="02020603050405020304" pitchFamily="18" charset="0"/>
              </a:rPr>
              <a:t>中的 </a:t>
            </a:r>
            <a:r>
              <a:rPr lang="en-US" altLang="zh-TW" sz="1400" dirty="0">
                <a:latin typeface="Times New Roman" panose="02020603050405020304" pitchFamily="18" charset="0"/>
                <a:cs typeface="Times New Roman" panose="02020603050405020304" pitchFamily="18" charset="0"/>
              </a:rPr>
              <a:t>WLAN </a:t>
            </a:r>
            <a:r>
              <a:rPr lang="zh-TW" altLang="en-US" sz="1400" dirty="0">
                <a:latin typeface="Times New Roman" panose="02020603050405020304" pitchFamily="18" charset="0"/>
                <a:cs typeface="Times New Roman" panose="02020603050405020304" pitchFamily="18" charset="0"/>
              </a:rPr>
              <a:t>或 </a:t>
            </a:r>
            <a:r>
              <a:rPr lang="en-US" altLang="zh-TW" sz="1400" dirty="0">
                <a:latin typeface="Times New Roman" panose="02020603050405020304" pitchFamily="18" charset="0"/>
                <a:cs typeface="Times New Roman" panose="02020603050405020304" pitchFamily="18" charset="0"/>
              </a:rPr>
              <a:t>WWAN </a:t>
            </a:r>
            <a:r>
              <a:rPr lang="zh-TW" altLang="en-US" sz="1400" dirty="0">
                <a:latin typeface="Times New Roman" panose="02020603050405020304" pitchFamily="18" charset="0"/>
                <a:cs typeface="Times New Roman" panose="02020603050405020304" pitchFamily="18" charset="0"/>
              </a:rPr>
              <a:t>壓力</a:t>
            </a:r>
            <a:r>
              <a:rPr lang="zh-TW" altLang="en-US" sz="1400" dirty="0" smtClean="0">
                <a:latin typeface="Times New Roman" panose="02020603050405020304" pitchFamily="18" charset="0"/>
                <a:cs typeface="Times New Roman" panose="02020603050405020304" pitchFamily="18" charset="0"/>
              </a:rPr>
              <a:t>測試</a:t>
            </a:r>
            <a:endParaRPr lang="en-US" altLang="zh-TW" sz="1400" dirty="0">
              <a:latin typeface="Times New Roman" panose="02020603050405020304" pitchFamily="18" charset="0"/>
              <a:cs typeface="Times New Roman" panose="02020603050405020304" pitchFamily="18" charset="0"/>
            </a:endParaRPr>
          </a:p>
          <a:p>
            <a:pPr marL="1200150" lvl="3" indent="-342900" eaLnBrk="1" hangingPunct="1">
              <a:buFont typeface="Arial" charset="0"/>
              <a:buChar char="•"/>
              <a:defRPr/>
            </a:pPr>
            <a:r>
              <a:rPr lang="en-US" altLang="zh-TW" sz="1400" dirty="0" smtClean="0">
                <a:latin typeface="Times New Roman" panose="02020603050405020304" pitchFamily="18" charset="0"/>
                <a:cs typeface="Times New Roman" panose="02020603050405020304" pitchFamily="18" charset="0"/>
              </a:rPr>
              <a:t>Windows </a:t>
            </a:r>
            <a:r>
              <a:rPr lang="zh-TW" altLang="en-US" sz="1400" dirty="0" smtClean="0">
                <a:latin typeface="Times New Roman" panose="02020603050405020304" pitchFamily="18" charset="0"/>
                <a:cs typeface="Times New Roman" panose="02020603050405020304" pitchFamily="18" charset="0"/>
              </a:rPr>
              <a:t>系統中的 </a:t>
            </a:r>
            <a:r>
              <a:rPr lang="en-US" altLang="zh-TW" sz="1400" dirty="0" smtClean="0">
                <a:latin typeface="Times New Roman" panose="02020603050405020304" pitchFamily="18" charset="0"/>
                <a:cs typeface="Times New Roman" panose="02020603050405020304" pitchFamily="18" charset="0"/>
              </a:rPr>
              <a:t>WLAN</a:t>
            </a:r>
            <a:r>
              <a:rPr lang="zh-TW" altLang="en-US" sz="1400" dirty="0" smtClean="0">
                <a:latin typeface="Times New Roman" panose="02020603050405020304" pitchFamily="18" charset="0"/>
                <a:cs typeface="Times New Roman" panose="02020603050405020304" pitchFamily="18" charset="0"/>
              </a:rPr>
              <a:t> 壓力</a:t>
            </a:r>
            <a:r>
              <a:rPr lang="zh-TW" altLang="en-US" sz="1400" dirty="0">
                <a:latin typeface="Times New Roman" panose="02020603050405020304" pitchFamily="18" charset="0"/>
                <a:cs typeface="Times New Roman" panose="02020603050405020304" pitchFamily="18" charset="0"/>
              </a:rPr>
              <a:t>測試</a:t>
            </a:r>
            <a:r>
              <a:rPr lang="en-US" altLang="zh-TW" sz="1400" dirty="0">
                <a:latin typeface="Times New Roman" panose="02020603050405020304" pitchFamily="18" charset="0"/>
                <a:cs typeface="Times New Roman" panose="02020603050405020304" pitchFamily="18" charset="0"/>
              </a:rPr>
              <a:t> </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endParaRPr lang="en-US" altLang="zh-TW" sz="14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Airplane </a:t>
            </a:r>
            <a:r>
              <a:rPr lang="en-US" altLang="zh-TW" sz="2800" kern="0" dirty="0">
                <a:solidFill>
                  <a:srgbClr val="003366"/>
                </a:solidFill>
                <a:latin typeface="Times New Roman" panose="02020603050405020304" pitchFamily="18" charset="0"/>
                <a:cs typeface="Times New Roman" panose="02020603050405020304" pitchFamily="18" charset="0"/>
              </a:rPr>
              <a:t>on/off mode </a:t>
            </a:r>
            <a:r>
              <a:rPr lang="en-US" altLang="zh-TW" sz="2800" kern="0" dirty="0" smtClean="0">
                <a:solidFill>
                  <a:srgbClr val="003366"/>
                </a:solidFill>
                <a:latin typeface="Times New Roman" panose="02020603050405020304" pitchFamily="18" charset="0"/>
                <a:cs typeface="Times New Roman" panose="02020603050405020304" pitchFamily="18" charset="0"/>
              </a:rPr>
              <a:t>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96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base on the </a:t>
            </a:r>
            <a:r>
              <a:rPr lang="en-US" altLang="zh-TW" sz="1800" dirty="0" smtClean="0">
                <a:latin typeface="Times New Roman" panose="02020603050405020304" pitchFamily="18" charset="0"/>
                <a:cs typeface="Times New Roman" panose="02020603050405020304" pitchFamily="18" charset="0"/>
              </a:rPr>
              <a:t>GPU resolution</a:t>
            </a:r>
            <a:endParaRPr lang="en-US" altLang="zh-TW" sz="1800" dirty="0">
              <a:latin typeface="Times New Roman" panose="02020603050405020304" pitchFamily="18" charset="0"/>
              <a:cs typeface="Times New Roman" panose="02020603050405020304" pitchFamily="18" charset="0"/>
            </a:endParaRP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Auto catch the resolution by batch code</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catch the resolution by batch </a:t>
            </a:r>
            <a:r>
              <a:rPr lang="en-US" altLang="zh-TW" sz="1600" dirty="0" smtClean="0">
                <a:latin typeface="Times New Roman" panose="02020603050405020304" pitchFamily="18" charset="0"/>
                <a:cs typeface="Times New Roman" panose="02020603050405020304" pitchFamily="18" charset="0"/>
              </a:rPr>
              <a:t>code. (Reboot)</a:t>
            </a:r>
            <a:endParaRPr lang="en-US" altLang="zh-TW" sz="1600" dirty="0">
              <a:latin typeface="Times New Roman" panose="02020603050405020304" pitchFamily="18" charset="0"/>
              <a:cs typeface="Times New Roman" panose="02020603050405020304" pitchFamily="18" charset="0"/>
            </a:endParaRPr>
          </a:p>
          <a:p>
            <a:pPr lvl="1"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457200" lvl="1" indent="0" eaLnBrk="1" hangingPunct="1">
              <a:buNone/>
              <a:defRPr/>
            </a:pPr>
            <a:endParaRPr lang="en-US" altLang="zh-TW" sz="1400" dirty="0" smtClean="0">
              <a:latin typeface="Times New Roman" panose="02020603050405020304" pitchFamily="18" charset="0"/>
              <a:cs typeface="Times New Roman" panose="02020603050405020304" pitchFamily="18" charset="0"/>
            </a:endParaRPr>
          </a:p>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透過程式自動擷取主機 </a:t>
            </a:r>
            <a:r>
              <a:rPr lang="en-US" altLang="zh-TW" sz="1600" dirty="0">
                <a:latin typeface="Times New Roman" panose="02020603050405020304" pitchFamily="18" charset="0"/>
                <a:cs typeface="Times New Roman" panose="02020603050405020304" pitchFamily="18" charset="0"/>
              </a:rPr>
              <a:t>GPU </a:t>
            </a:r>
            <a:r>
              <a:rPr lang="zh-TW" altLang="en-US" sz="1600" dirty="0">
                <a:latin typeface="Times New Roman" panose="02020603050405020304" pitchFamily="18" charset="0"/>
                <a:cs typeface="Times New Roman" panose="02020603050405020304" pitchFamily="18" charset="0"/>
              </a:rPr>
              <a:t>解析度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長時間重開機解析度</a:t>
            </a:r>
            <a:r>
              <a:rPr lang="zh-TW" altLang="en-US" sz="1600" dirty="0" smtClean="0">
                <a:latin typeface="Times New Roman" panose="02020603050405020304" pitchFamily="18" charset="0"/>
                <a:cs typeface="Times New Roman" panose="02020603050405020304" pitchFamily="18" charset="0"/>
              </a:rPr>
              <a:t>擷取</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Resolution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118606093"/>
              </p:ext>
            </p:extLst>
          </p:nvPr>
        </p:nvGraphicFramePr>
        <p:xfrm>
          <a:off x="1291653" y="1983169"/>
          <a:ext cx="871919" cy="513257"/>
        </p:xfrm>
        <a:graphic>
          <a:graphicData uri="http://schemas.openxmlformats.org/presentationml/2006/ole">
            <mc:AlternateContent xmlns:mc="http://schemas.openxmlformats.org/markup-compatibility/2006">
              <mc:Choice xmlns:v="urn:schemas-microsoft-com:vml" Requires="v">
                <p:oleObj spid="_x0000_s3243" name="封裝程式殼層物件" showAsIcon="1" r:id="rId4" imgW="671760" imgH="394920" progId="Package">
                  <p:embed/>
                </p:oleObj>
              </mc:Choice>
              <mc:Fallback>
                <p:oleObj name="封裝程式殼層物件" showAsIcon="1" r:id="rId4" imgW="671760" imgH="394920" progId="Package">
                  <p:embed/>
                  <p:pic>
                    <p:nvPicPr>
                      <p:cNvPr id="0" name=""/>
                      <p:cNvPicPr/>
                      <p:nvPr/>
                    </p:nvPicPr>
                    <p:blipFill>
                      <a:blip r:embed="rId5"/>
                      <a:stretch>
                        <a:fillRect/>
                      </a:stretch>
                    </p:blipFill>
                    <p:spPr>
                      <a:xfrm>
                        <a:off x="1291653" y="1983169"/>
                        <a:ext cx="871919" cy="513257"/>
                      </a:xfrm>
                      <a:prstGeom prst="rect">
                        <a:avLst/>
                      </a:prstGeom>
                    </p:spPr>
                  </p:pic>
                </p:oleObj>
              </mc:Fallback>
            </mc:AlternateContent>
          </a:graphicData>
        </a:graphic>
      </p:graphicFrame>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6" end="6"/>
                                            </p:txEl>
                                          </p:spTgt>
                                        </p:tgtEl>
                                        <p:attrNameLst>
                                          <p:attrName>style.visibility</p:attrName>
                                        </p:attrNameLst>
                                      </p:cBhvr>
                                      <p:to>
                                        <p:strVal val="visible"/>
                                      </p:to>
                                    </p:set>
                                    <p:animEffect transition="in" filter="fade">
                                      <p:cBhvr>
                                        <p:cTn id="27" dur="250"/>
                                        <p:tgtEl>
                                          <p:spTgt spid="15362">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7" end="7"/>
                                            </p:txEl>
                                          </p:spTgt>
                                        </p:tgtEl>
                                        <p:attrNameLst>
                                          <p:attrName>style.visibility</p:attrName>
                                        </p:attrNameLst>
                                      </p:cBhvr>
                                      <p:to>
                                        <p:strVal val="visible"/>
                                      </p:to>
                                    </p:set>
                                    <p:animEffect transition="in" filter="fade">
                                      <p:cBhvr>
                                        <p:cTn id="31" dur="250"/>
                                        <p:tgtEl>
                                          <p:spTgt spid="15362">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8" end="8"/>
                                            </p:txEl>
                                          </p:spTgt>
                                        </p:tgtEl>
                                        <p:attrNameLst>
                                          <p:attrName>style.visibility</p:attrName>
                                        </p:attrNameLst>
                                      </p:cBhvr>
                                      <p:to>
                                        <p:strVal val="visible"/>
                                      </p:to>
                                    </p:set>
                                    <p:animEffect transition="in" filter="fade">
                                      <p:cBhvr>
                                        <p:cTn id="35" dur="250"/>
                                        <p:tgtEl>
                                          <p:spTgt spid="153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tool </a:t>
            </a:r>
            <a:r>
              <a:rPr lang="en-US" altLang="zh-TW" sz="1800" dirty="0">
                <a:latin typeface="Times New Roman" panose="02020603050405020304" pitchFamily="18" charset="0"/>
                <a:cs typeface="Times New Roman" panose="02020603050405020304" pitchFamily="18" charset="0"/>
              </a:rPr>
              <a:t>of pre-conditions </a:t>
            </a:r>
            <a:r>
              <a:rPr lang="en-US" altLang="zh-TW" sz="1800" dirty="0" smtClean="0">
                <a:latin typeface="Times New Roman" panose="02020603050405020304" pitchFamily="18" charset="0"/>
                <a:cs typeface="Times New Roman" panose="02020603050405020304" pitchFamily="18" charset="0"/>
              </a:rPr>
              <a:t>base on the product specification.</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Width</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H</a:t>
            </a:r>
            <a:r>
              <a:rPr lang="en-US" altLang="zh-TW" sz="1600" dirty="0" smtClean="0">
                <a:latin typeface="Times New Roman" panose="02020603050405020304" pitchFamily="18" charset="0"/>
                <a:cs typeface="Times New Roman" panose="02020603050405020304" pitchFamily="18" charset="0"/>
              </a:rPr>
              <a:t>eight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Aliquots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Pixel Pitch</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Point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Edge</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905891" y="3067875"/>
            <a:ext cx="5759450" cy="1726565"/>
          </a:xfrm>
          <a:prstGeom prst="rect">
            <a:avLst/>
          </a:prstGeom>
          <a:noFill/>
          <a:ln>
            <a:noFill/>
          </a:ln>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The output luminance photo.</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5" name="圖片 4"/>
          <p:cNvPicPr/>
          <p:nvPr/>
        </p:nvPicPr>
        <p:blipFill rotWithShape="1">
          <a:blip r:embed="rId3">
            <a:extLst>
              <a:ext uri="{28A0092B-C50C-407E-A947-70E740481C1C}">
                <a14:useLocalDpi xmlns:a14="http://schemas.microsoft.com/office/drawing/2010/main" val="0"/>
              </a:ext>
            </a:extLst>
          </a:blip>
          <a:srcRect r="78588"/>
          <a:stretch/>
        </p:blipFill>
        <p:spPr bwMode="auto">
          <a:xfrm>
            <a:off x="6750050" y="1556426"/>
            <a:ext cx="1377174" cy="2204449"/>
          </a:xfrm>
          <a:prstGeom prst="rect">
            <a:avLst/>
          </a:prstGeom>
          <a:noFill/>
          <a:ln>
            <a:noFill/>
          </a:ln>
        </p:spPr>
      </p:pic>
      <p:pic>
        <p:nvPicPr>
          <p:cNvPr id="2050" name="Picture 2" descr="D:\code\automation\suite\windows\luminance_pattern\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95" y="1556426"/>
            <a:ext cx="2549488"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de\automation\suite\windows\luminance_pattern\blac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2073" y="1556425"/>
            <a:ext cx="2549489" cy="1434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code\automation\suite\windows\luminance_pattern\write_ed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7241" y="3100241"/>
            <a:ext cx="2529542" cy="142286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code\automation\suite\windows\luminance_pattern\black_ed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2073" y="3100241"/>
            <a:ext cx="2529543" cy="14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9822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250"/>
                                        <p:tgtEl>
                                          <p:spTgt spid="2051"/>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250"/>
                                        <p:tgtEl>
                                          <p:spTgt spid="2052"/>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3"/>
                                        </p:tgtEl>
                                        <p:attrNameLst>
                                          <p:attrName>style.visibility</p:attrName>
                                        </p:attrNameLst>
                                      </p:cBhvr>
                                      <p:to>
                                        <p:strVal val="visible"/>
                                      </p:to>
                                    </p:set>
                                    <p:animEffect transition="in" filter="fade">
                                      <p:cBhvr>
                                        <p:cTn id="27" dur="250"/>
                                        <p:tgtEl>
                                          <p:spTgt spid="205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依產品需求規格製作產圖之程式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方便內部</a:t>
            </a:r>
            <a:r>
              <a:rPr lang="zh-TW" altLang="en-US" sz="1600" dirty="0" smtClean="0">
                <a:latin typeface="Times New Roman" panose="02020603050405020304" pitchFamily="18" charset="0"/>
                <a:cs typeface="Times New Roman" panose="02020603050405020304" pitchFamily="18" charset="0"/>
              </a:rPr>
              <a:t>人員快速產圖並做量測 </a:t>
            </a:r>
            <a:r>
              <a:rPr lang="en-US" altLang="zh-TW" sz="1600" dirty="0" smtClean="0">
                <a:latin typeface="Times New Roman" panose="02020603050405020304" pitchFamily="18" charset="0"/>
                <a:cs typeface="Times New Roman" panose="02020603050405020304" pitchFamily="18" charset="0"/>
              </a:rPr>
              <a:t>Panel</a:t>
            </a:r>
            <a:r>
              <a:rPr lang="zh-TW" altLang="en-US" sz="1600" dirty="0" smtClean="0">
                <a:latin typeface="Times New Roman" panose="02020603050405020304" pitchFamily="18" charset="0"/>
                <a:cs typeface="Times New Roman" panose="02020603050405020304" pitchFamily="18" charset="0"/>
              </a:rPr>
              <a:t> 、明暗度之程式</a:t>
            </a:r>
            <a:endParaRPr lang="en-US" altLang="zh-TW" sz="16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Luminance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9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9958" y="1180622"/>
            <a:ext cx="4840986" cy="35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Operation System</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Server 2012 R2 for Legacy 32 bits</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a:t>
            </a:r>
            <a:r>
              <a:rPr lang="en-US" altLang="zh-TW" sz="1600" dirty="0">
                <a:latin typeface="Times New Roman" panose="02020603050405020304" pitchFamily="18" charset="0"/>
                <a:cs typeface="Times New Roman" panose="02020603050405020304" pitchFamily="18" charset="0"/>
              </a:rPr>
              <a:t>Server 2012 R2 for Legacy </a:t>
            </a:r>
            <a:r>
              <a:rPr lang="en-US" altLang="zh-TW" sz="1600" dirty="0" smtClean="0">
                <a:latin typeface="Times New Roman" panose="02020603050405020304" pitchFamily="18" charset="0"/>
                <a:cs typeface="Times New Roman" panose="02020603050405020304" pitchFamily="18" charset="0"/>
              </a:rPr>
              <a:t>64 bits</a:t>
            </a:r>
          </a:p>
          <a:p>
            <a:pPr marL="742950" lvl="2"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Windows Server 2012 R2 for UEFI 64 </a:t>
            </a:r>
            <a:r>
              <a:rPr lang="en-US" altLang="zh-TW" sz="1600" dirty="0" smtClean="0">
                <a:latin typeface="Times New Roman" panose="02020603050405020304" pitchFamily="18" charset="0"/>
                <a:cs typeface="Times New Roman" panose="02020603050405020304" pitchFamily="18" charset="0"/>
              </a:rPr>
              <a:t>bits</a:t>
            </a:r>
          </a:p>
          <a:p>
            <a:pPr marL="342900" lvl="1" indent="-342900" eaLnBrk="1" hangingPunct="1">
              <a:buFont typeface="Arial" charset="0"/>
              <a:buChar char="•"/>
              <a:defRPr/>
            </a:pPr>
            <a:r>
              <a:rPr lang="zh-TW" altLang="en-US" sz="1800" dirty="0" smtClean="0">
                <a:latin typeface="Times New Roman" panose="02020603050405020304" pitchFamily="18" charset="0"/>
                <a:cs typeface="Times New Roman" panose="02020603050405020304" pitchFamily="18" charset="0"/>
              </a:rPr>
              <a:t>結論</a:t>
            </a:r>
            <a:endParaRPr lang="en-US" altLang="zh-TW" sz="18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自動化</a:t>
            </a:r>
            <a:r>
              <a:rPr lang="zh-TW" altLang="en-US" sz="1600" dirty="0" smtClean="0">
                <a:latin typeface="Times New Roman" panose="02020603050405020304" pitchFamily="18" charset="0"/>
                <a:cs typeface="Times New Roman" panose="02020603050405020304" pitchFamily="18" charset="0"/>
              </a:rPr>
              <a:t>安裝 </a:t>
            </a:r>
            <a:r>
              <a:rPr lang="en-US" altLang="zh-TW" sz="1600" dirty="0" smtClean="0">
                <a:latin typeface="Times New Roman" panose="02020603050405020304" pitchFamily="18" charset="0"/>
                <a:cs typeface="Times New Roman" panose="02020603050405020304" pitchFamily="18" charset="0"/>
              </a:rPr>
              <a:t>Windows OS</a:t>
            </a:r>
            <a:r>
              <a:rPr lang="zh-TW" altLang="en-US" sz="1600" dirty="0" smtClean="0">
                <a:latin typeface="Times New Roman" panose="02020603050405020304" pitchFamily="18" charset="0"/>
                <a:cs typeface="Times New Roman" panose="02020603050405020304" pitchFamily="18" charset="0"/>
              </a:rPr>
              <a:t> 程序</a:t>
            </a:r>
            <a:endParaRPr lang="en-US" altLang="zh-TW" sz="1600" dirty="0" smtClean="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長</a:t>
            </a:r>
            <a:r>
              <a:rPr lang="zh-TW" altLang="en-US" sz="1600" dirty="0" smtClean="0">
                <a:latin typeface="Times New Roman" panose="02020603050405020304" pitchFamily="18" charset="0"/>
                <a:cs typeface="Times New Roman" panose="02020603050405020304" pitchFamily="18" charset="0"/>
              </a:rPr>
              <a:t>時間自動安裝壓力測試</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PXE automatic installation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6603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In software testing, test automation is the use of software separate from the software being tested to control the execution of tests and the comparison of actual outcomes with predicted outcomes.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can automate some repetitive but necessary tasks in a formalized testing process already in place, or perform additional testing that would be difficult to do manually. Test automation is critical for continuous delivery and continuous testing.</a:t>
            </a:r>
          </a:p>
        </p:txBody>
      </p:sp>
    </p:spTree>
    <p:extLst>
      <p:ext uri="{BB962C8B-B14F-4D97-AF65-F5344CB8AC3E}">
        <p14:creationId xmlns:p14="http://schemas.microsoft.com/office/powerpoint/2010/main" val="1580879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 tool of pre-conditions base on </a:t>
            </a:r>
            <a:r>
              <a:rPr lang="en-US" altLang="zh-TW" sz="1800" dirty="0" smtClean="0">
                <a:latin typeface="Times New Roman" panose="02020603050405020304" pitchFamily="18" charset="0"/>
                <a:cs typeface="Times New Roman" panose="02020603050405020304" pitchFamily="18" charset="0"/>
              </a:rPr>
              <a:t>the</a:t>
            </a:r>
            <a:r>
              <a:rPr lang="zh-TW" altLang="en-US" sz="1800"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exe script.</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bit.exe -c </a:t>
            </a:r>
            <a:r>
              <a:rPr lang="en-US" altLang="zh-TW" sz="1600" dirty="0" err="1" smtClean="0">
                <a:latin typeface="Times New Roman" panose="02020603050405020304" pitchFamily="18" charset="0"/>
                <a:cs typeface="Times New Roman" panose="02020603050405020304" pitchFamily="18" charset="0"/>
              </a:rPr>
              <a:t>dqa.bitcfg</a:t>
            </a:r>
            <a:r>
              <a:rPr lang="en-US" altLang="zh-TW" sz="1600" dirty="0" smtClean="0">
                <a:latin typeface="Times New Roman" panose="02020603050405020304" pitchFamily="18" charset="0"/>
                <a:cs typeface="Times New Roman" panose="02020603050405020304" pitchFamily="18" charset="0"/>
              </a:rPr>
              <a:t> -r -p -D “minutes”</a:t>
            </a:r>
          </a:p>
          <a:p>
            <a:pPr marL="742950" lvl="2" indent="-342900" eaLnBrk="1" hangingPunct="1">
              <a:buFont typeface="Arial" charset="0"/>
              <a:buChar char="•"/>
              <a:defRPr/>
            </a:pPr>
            <a:endParaRPr lang="en-US" altLang="zh-TW" sz="1400" dirty="0" smtClean="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47" y="1637044"/>
            <a:ext cx="5468421" cy="2997679"/>
          </a:xfrm>
          <a:prstGeom prst="rect">
            <a:avLst/>
          </a:prstGeom>
        </p:spPr>
      </p:pic>
      <p:graphicFrame>
        <p:nvGraphicFramePr>
          <p:cNvPr id="4" name="物件 3"/>
          <p:cNvGraphicFramePr>
            <a:graphicFrameLocks noChangeAspect="1"/>
          </p:cNvGraphicFramePr>
          <p:nvPr>
            <p:extLst>
              <p:ext uri="{D42A27DB-BD31-4B8C-83A1-F6EECF244321}">
                <p14:modId xmlns:p14="http://schemas.microsoft.com/office/powerpoint/2010/main" val="2379958713"/>
              </p:ext>
            </p:extLst>
          </p:nvPr>
        </p:nvGraphicFramePr>
        <p:xfrm>
          <a:off x="6712782" y="3541148"/>
          <a:ext cx="1789407" cy="482211"/>
        </p:xfrm>
        <a:graphic>
          <a:graphicData uri="http://schemas.openxmlformats.org/presentationml/2006/ole">
            <mc:AlternateContent xmlns:mc="http://schemas.openxmlformats.org/markup-compatibility/2006">
              <mc:Choice xmlns:v="urn:schemas-microsoft-com:vml" Requires="v">
                <p:oleObj spid="_x0000_s4270" name="封裝程式殼層物件" showAsIcon="1" r:id="rId5" imgW="1467360" imgH="394920" progId="Package">
                  <p:embed/>
                </p:oleObj>
              </mc:Choice>
              <mc:Fallback>
                <p:oleObj name="封裝程式殼層物件" showAsIcon="1" r:id="rId5" imgW="1467360" imgH="394920" progId="Package">
                  <p:embed/>
                  <p:pic>
                    <p:nvPicPr>
                      <p:cNvPr id="0" name=""/>
                      <p:cNvPicPr/>
                      <p:nvPr/>
                    </p:nvPicPr>
                    <p:blipFill>
                      <a:blip r:embed="rId6"/>
                      <a:stretch>
                        <a:fillRect/>
                      </a:stretch>
                    </p:blipFill>
                    <p:spPr>
                      <a:xfrm>
                        <a:off x="6712782" y="3541148"/>
                        <a:ext cx="1789407" cy="482211"/>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3929643888"/>
              </p:ext>
            </p:extLst>
          </p:nvPr>
        </p:nvGraphicFramePr>
        <p:xfrm>
          <a:off x="6712782" y="4139753"/>
          <a:ext cx="1800973" cy="494970"/>
        </p:xfrm>
        <a:graphic>
          <a:graphicData uri="http://schemas.openxmlformats.org/presentationml/2006/ole">
            <mc:AlternateContent xmlns:mc="http://schemas.openxmlformats.org/markup-compatibility/2006">
              <mc:Choice xmlns:v="urn:schemas-microsoft-com:vml" Requires="v">
                <p:oleObj spid="_x0000_s4271" name="封裝程式殼層物件" showAsIcon="1" r:id="rId7" imgW="1438200" imgH="394920" progId="Package">
                  <p:embed/>
                </p:oleObj>
              </mc:Choice>
              <mc:Fallback>
                <p:oleObj name="封裝程式殼層物件" showAsIcon="1" r:id="rId7" imgW="1438200" imgH="394920" progId="Package">
                  <p:embed/>
                  <p:pic>
                    <p:nvPicPr>
                      <p:cNvPr id="0" name=""/>
                      <p:cNvPicPr/>
                      <p:nvPr/>
                    </p:nvPicPr>
                    <p:blipFill>
                      <a:blip r:embed="rId8"/>
                      <a:stretch>
                        <a:fillRect/>
                      </a:stretch>
                    </p:blipFill>
                    <p:spPr>
                      <a:xfrm>
                        <a:off x="6712782" y="4139753"/>
                        <a:ext cx="1800973" cy="494970"/>
                      </a:xfrm>
                      <a:prstGeom prst="rect">
                        <a:avLst/>
                      </a:prstGeom>
                    </p:spPr>
                  </p:pic>
                </p:oleObj>
              </mc:Fallback>
            </mc:AlternateContent>
          </a:graphicData>
        </a:graphic>
      </p:graphicFrame>
    </p:spTree>
    <p:extLst>
      <p:ext uri="{BB962C8B-B14F-4D97-AF65-F5344CB8AC3E}">
        <p14:creationId xmlns:p14="http://schemas.microsoft.com/office/powerpoint/2010/main" val="1497499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BurnInTest</a:t>
            </a:r>
            <a:r>
              <a:rPr lang="zh-TW" altLang="en-US" sz="1600" dirty="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的</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Bash Script</a:t>
            </a:r>
            <a:r>
              <a:rPr lang="zh-TW" altLang="en-US" sz="1600" dirty="0" smtClean="0">
                <a:latin typeface="Times New Roman" panose="02020603050405020304" pitchFamily="18" charset="0"/>
                <a:cs typeface="Times New Roman" panose="02020603050405020304" pitchFamily="18" charset="0"/>
              </a:rPr>
              <a:t> 做長時間壓力測試</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a:latin typeface="Times New Roman" panose="02020603050405020304" pitchFamily="18" charset="0"/>
                <a:cs typeface="Times New Roman" panose="02020603050405020304" pitchFamily="18" charset="0"/>
              </a:rPr>
              <a:t>自動</a:t>
            </a:r>
            <a:r>
              <a:rPr lang="zh-TW" altLang="en-US" sz="1600" dirty="0" smtClean="0">
                <a:latin typeface="Times New Roman" panose="02020603050405020304" pitchFamily="18" charset="0"/>
                <a:cs typeface="Times New Roman" panose="02020603050405020304" pitchFamily="18" charset="0"/>
              </a:rPr>
              <a:t>產生及備份 </a:t>
            </a:r>
            <a:r>
              <a:rPr lang="en-US" altLang="zh-TW" sz="1600" dirty="0" smtClean="0">
                <a:latin typeface="Times New Roman" panose="02020603050405020304" pitchFamily="18" charset="0"/>
                <a:cs typeface="Times New Roman" panose="02020603050405020304" pitchFamily="18" charset="0"/>
              </a:rPr>
              <a:t>Log</a:t>
            </a:r>
            <a:r>
              <a:rPr lang="zh-TW" altLang="en-US" sz="1600" dirty="0" smtClean="0">
                <a:latin typeface="Times New Roman" panose="02020603050405020304" pitchFamily="18" charset="0"/>
                <a:cs typeface="Times New Roman" panose="02020603050405020304" pitchFamily="18" charset="0"/>
              </a:rPr>
              <a:t> 檔案</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BurnInTest</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1385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Download the file by </a:t>
            </a: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user interface.</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Server IP</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Suite Folder</a:t>
            </a:r>
          </a:p>
          <a:p>
            <a:pPr marL="742950" lvl="2" indent="-342900"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Case Folder</a:t>
            </a:r>
          </a:p>
          <a:p>
            <a:pPr marL="742950" lvl="2" indent="-342900" eaLnBrk="1" hangingPunct="1">
              <a:buFont typeface="Arial" charset="0"/>
              <a:buChar char="•"/>
              <a:defRPr/>
            </a:pPr>
            <a:r>
              <a:rPr lang="en-US" altLang="zh-TW" sz="1600" dirty="0" err="1" smtClean="0">
                <a:latin typeface="Times New Roman" panose="02020603050405020304" pitchFamily="18" charset="0"/>
                <a:cs typeface="Times New Roman" panose="02020603050405020304" pitchFamily="18" charset="0"/>
              </a:rPr>
              <a:t>Downlod</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smtClean="0">
                <a:solidFill>
                  <a:srgbClr val="003366"/>
                </a:solidFill>
                <a:latin typeface="Times New Roman" panose="02020603050405020304" pitchFamily="18" charset="0"/>
                <a:cs typeface="Times New Roman" panose="02020603050405020304" pitchFamily="18" charset="0"/>
              </a:rPr>
              <a:t>ProgramIndex</a:t>
            </a:r>
            <a:r>
              <a:rPr lang="en-US" altLang="zh-TW" sz="2800" kern="0" dirty="0" smtClean="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384" y="1459281"/>
            <a:ext cx="3245431" cy="3048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199" y="2983335"/>
            <a:ext cx="2535802" cy="79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8699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147"/>
                                        </p:tgtEl>
                                        <p:attrNameLst>
                                          <p:attrName>style.visibility</p:attrName>
                                        </p:attrNameLst>
                                      </p:cBhvr>
                                      <p:to>
                                        <p:strVal val="visible"/>
                                      </p:to>
                                    </p:set>
                                    <p:animEffect transition="in" filter="fade">
                                      <p:cBhvr>
                                        <p:cTn id="31" dur="250"/>
                                        <p:tgtEl>
                                          <p:spTgt spid="614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fade">
                                      <p:cBhvr>
                                        <p:cTn id="35" dur="2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zh-TW" altLang="en-US" sz="1800" dirty="0">
                <a:latin typeface="Times New Roman" panose="02020603050405020304" pitchFamily="18" charset="0"/>
                <a:cs typeface="Times New Roman" panose="02020603050405020304" pitchFamily="18" charset="0"/>
              </a:rPr>
              <a:t>結論</a:t>
            </a:r>
            <a:endParaRPr lang="en-US" altLang="zh-TW" sz="18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透過 </a:t>
            </a:r>
            <a:r>
              <a:rPr lang="en-US" altLang="zh-TW" sz="1600" dirty="0" err="1" smtClean="0">
                <a:latin typeface="Times New Roman" panose="02020603050405020304" pitchFamily="18" charset="0"/>
                <a:cs typeface="Times New Roman" panose="02020603050405020304" pitchFamily="18" charset="0"/>
              </a:rPr>
              <a:t>ProgramIndex</a:t>
            </a:r>
            <a:r>
              <a:rPr lang="en-US" altLang="zh-TW" sz="1600" dirty="0" smtClean="0">
                <a:latin typeface="Times New Roman" panose="02020603050405020304" pitchFamily="18" charset="0"/>
                <a:cs typeface="Times New Roman" panose="02020603050405020304" pitchFamily="18" charset="0"/>
              </a:rPr>
              <a:t> </a:t>
            </a:r>
            <a:r>
              <a:rPr lang="zh-TW" altLang="en-US" sz="1600" dirty="0" smtClean="0">
                <a:latin typeface="Times New Roman" panose="02020603050405020304" pitchFamily="18" charset="0"/>
                <a:cs typeface="Times New Roman" panose="02020603050405020304" pitchFamily="18" charset="0"/>
              </a:rPr>
              <a:t>程式方便下載相對應程式</a:t>
            </a:r>
            <a:endParaRPr lang="en-US" altLang="zh-TW" sz="1600" dirty="0">
              <a:latin typeface="Times New Roman" panose="02020603050405020304" pitchFamily="18" charset="0"/>
              <a:cs typeface="Times New Roman" panose="02020603050405020304" pitchFamily="18" charset="0"/>
            </a:endParaRPr>
          </a:p>
          <a:p>
            <a:pPr marL="742950" lvl="2" indent="-342900" eaLnBrk="1" hangingPunct="1">
              <a:buFont typeface="Arial" charset="0"/>
              <a:buChar char="•"/>
              <a:defRPr/>
            </a:pPr>
            <a:r>
              <a:rPr lang="zh-TW" altLang="en-US" sz="1600" dirty="0" smtClean="0">
                <a:latin typeface="Times New Roman" panose="02020603050405020304" pitchFamily="18" charset="0"/>
                <a:cs typeface="Times New Roman" panose="02020603050405020304" pitchFamily="18" charset="0"/>
              </a:rPr>
              <a:t>可以直接抓取 </a:t>
            </a:r>
            <a:r>
              <a:rPr lang="en-US" altLang="zh-TW" sz="1600" dirty="0" smtClean="0">
                <a:latin typeface="Times New Roman" panose="02020603050405020304" pitchFamily="18" charset="0"/>
                <a:cs typeface="Times New Roman" panose="02020603050405020304" pitchFamily="18" charset="0"/>
              </a:rPr>
              <a:t>FTP </a:t>
            </a:r>
            <a:r>
              <a:rPr lang="zh-TW" altLang="en-US" sz="1600" dirty="0" smtClean="0">
                <a:latin typeface="Times New Roman" panose="02020603050405020304" pitchFamily="18" charset="0"/>
                <a:cs typeface="Times New Roman" panose="02020603050405020304" pitchFamily="18" charset="0"/>
              </a:rPr>
              <a:t>上的資料直接下載</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err="1">
                <a:solidFill>
                  <a:srgbClr val="003366"/>
                </a:solidFill>
                <a:latin typeface="Times New Roman" panose="02020603050405020304" pitchFamily="18" charset="0"/>
                <a:cs typeface="Times New Roman" panose="02020603050405020304" pitchFamily="18" charset="0"/>
              </a:rPr>
              <a:t>ProgramIndex</a:t>
            </a:r>
            <a:r>
              <a:rPr lang="en-US" altLang="zh-TW" sz="2800" kern="0" dirty="0">
                <a:solidFill>
                  <a:srgbClr val="003366"/>
                </a:solidFill>
                <a:latin typeface="Times New Roman" panose="02020603050405020304" pitchFamily="18" charset="0"/>
                <a:cs typeface="Times New Roman" panose="02020603050405020304" pitchFamily="18" charset="0"/>
              </a:rPr>
              <a:t>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3756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System </a:t>
            </a:r>
            <a:r>
              <a:rPr lang="en-US" altLang="zh-TW" sz="1800" dirty="0" smtClean="0">
                <a:latin typeface="Times New Roman" panose="02020603050405020304" pitchFamily="18" charset="0"/>
                <a:cs typeface="Times New Roman" panose="02020603050405020304" pitchFamily="18" charset="0"/>
              </a:rPr>
              <a:t>Structure</a:t>
            </a: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099" name="Picture 3" descr="D:\Users\ZL.chen\Desktop\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300162"/>
            <a:ext cx="53911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77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25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342900" lvl="1" indent="-342900"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CI is as natural as the Enter key on the keyboard. In every change, the CI server helps us integrate all relevant services and feeds the results back to the entire team, just like a doctor is helping the system to be healthy all the time to examination</a:t>
            </a:r>
            <a:r>
              <a:rPr lang="en-US" altLang="zh-TW" sz="1800" dirty="0" smtClean="0">
                <a:latin typeface="Times New Roman" panose="02020603050405020304" pitchFamily="18" charset="0"/>
                <a:cs typeface="Times New Roman" panose="02020603050405020304" pitchFamily="18" charset="0"/>
              </a:rPr>
              <a:t>.</a:t>
            </a:r>
          </a:p>
          <a:p>
            <a:pPr marL="342900" lvl="1" indent="-342900"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Conclusion</a:t>
            </a:r>
            <a:endParaRPr lang="en-US" altLang="zh-TW" sz="1800" dirty="0">
              <a:latin typeface="Times New Roman" panose="02020603050405020304" pitchFamily="18" charset="0"/>
              <a:cs typeface="Times New Roman" panose="02020603050405020304" pitchFamily="18" charset="0"/>
            </a:endParaRP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 build source code</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Automated Testing</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Code analysis</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Automatic deployment</a:t>
            </a:r>
          </a:p>
          <a:p>
            <a:pPr lvl="1" indent="-342900"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Database </a:t>
            </a:r>
            <a:r>
              <a:rPr lang="en-US" altLang="zh-TW" sz="1600" dirty="0" smtClean="0">
                <a:latin typeface="Times New Roman" panose="02020603050405020304" pitchFamily="18" charset="0"/>
                <a:cs typeface="Times New Roman" panose="02020603050405020304" pitchFamily="18" charset="0"/>
              </a:rPr>
              <a:t>integration</a:t>
            </a:r>
            <a:endParaRPr lang="en-US" altLang="zh-TW" sz="16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Continuous Integration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Picture 2" descr="D:\Users\ZL.chen\Desktop\單鍵整合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495" y="2144107"/>
            <a:ext cx="2820610" cy="258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1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0" indent="0" eaLnBrk="1" hangingPunct="1">
              <a:buNone/>
              <a:defRPr/>
            </a:pPr>
            <a:r>
              <a:rPr lang="en-US" altLang="zh-TW" sz="1800" dirty="0" smtClean="0"/>
              <a:t>Main:</a:t>
            </a:r>
            <a:endParaRPr lang="en-US" altLang="zh-TW" sz="1800" dirty="0" smtClean="0">
              <a:hlinkClick r:id="rId3" action="ppaction://hlinkfile"/>
            </a:endParaRPr>
          </a:p>
          <a:p>
            <a:pPr marL="0" indent="0" eaLnBrk="1" hangingPunct="1">
              <a:buNone/>
              <a:defRPr/>
            </a:pPr>
            <a:r>
              <a:rPr lang="en-US" altLang="zh-TW" sz="1600" dirty="0" smtClean="0">
                <a:hlinkClick r:id="rId3" action="ppaction://hlinkfile"/>
              </a:rPr>
              <a:t>\\172.17.9.225\dqa\iService\0G.DQA_Zone\50.Auto Test Tool\automation\</a:t>
            </a:r>
            <a:endParaRPr lang="en-US" altLang="zh-TW" sz="1600" dirty="0" smtClean="0"/>
          </a:p>
          <a:p>
            <a:pPr marL="0" indent="0" eaLnBrk="1" hangingPunct="1">
              <a:buNone/>
              <a:defRPr/>
            </a:pPr>
            <a:r>
              <a:rPr lang="en-US" altLang="zh-TW" sz="1800" dirty="0" smtClean="0"/>
              <a:t>Installer:</a:t>
            </a:r>
            <a:endParaRPr lang="en-US" altLang="zh-TW" sz="1800" dirty="0"/>
          </a:p>
          <a:p>
            <a:pPr marL="0" indent="0" eaLnBrk="1" hangingPunct="1">
              <a:buNone/>
              <a:defRPr/>
            </a:pPr>
            <a:r>
              <a:rPr lang="en-US" altLang="zh-TW" sz="1600" dirty="0">
                <a:hlinkClick r:id="rId4" action="ppaction://hlinkfile"/>
              </a:rPr>
              <a:t>\\172.17.9.225\dqa\iService\0G.DQA_Zone\50.Auto Test Tool\automation\installer</a:t>
            </a:r>
            <a:r>
              <a:rPr lang="en-US" altLang="zh-TW" sz="1600" dirty="0" smtClean="0">
                <a:hlinkClick r:id="rId4" action="ppaction://hlinkfile"/>
              </a:rPr>
              <a:t>\</a:t>
            </a:r>
            <a:endParaRPr lang="en-US" altLang="zh-TW" sz="1600" dirty="0" smtClean="0"/>
          </a:p>
          <a:p>
            <a:pPr marL="0" indent="0" eaLnBrk="1" hangingPunct="1">
              <a:buNone/>
              <a:defRPr/>
            </a:pPr>
            <a:r>
              <a:rPr lang="en-US" altLang="zh-TW" sz="1800" dirty="0" smtClean="0"/>
              <a:t>Test Tools:</a:t>
            </a:r>
            <a:endParaRPr lang="en-US" altLang="zh-TW" sz="1800" dirty="0"/>
          </a:p>
          <a:p>
            <a:pPr marL="0" indent="0" eaLnBrk="1" hangingPunct="1">
              <a:buNone/>
              <a:defRPr/>
            </a:pPr>
            <a:r>
              <a:rPr lang="en-US" altLang="zh-TW" sz="1600" dirty="0" smtClean="0">
                <a:hlinkClick r:id="rId5" action="ppaction://hlinkfile"/>
              </a:rPr>
              <a:t>\\172.17.9.225\dqa\iService\0G.DQA_Zone\50.Auto Test Tool\automation\suite\</a:t>
            </a:r>
            <a:endParaRPr lang="en-US" altLang="zh-TW" sz="1600" dirty="0"/>
          </a:p>
          <a:p>
            <a:pPr marL="0" indent="0" eaLnBrk="1" hangingPunct="1">
              <a:buNone/>
              <a:defRPr/>
            </a:pPr>
            <a:r>
              <a:rPr lang="en-US" altLang="zh-TW" sz="1800" dirty="0" smtClean="0"/>
              <a:t>Standard Operation Procedure :</a:t>
            </a:r>
          </a:p>
          <a:p>
            <a:pPr marL="0" indent="0" eaLnBrk="1" hangingPunct="1">
              <a:buNone/>
              <a:defRPr/>
            </a:pPr>
            <a:r>
              <a:rPr lang="en-US" altLang="zh-TW" sz="1600" dirty="0">
                <a:hlinkClick r:id="rId6" action="ppaction://hlinkfile"/>
              </a:rPr>
              <a:t>\\172.17.9.225\dqa\iService\0G.DQA_Zone\50.Auto Test </a:t>
            </a:r>
            <a:r>
              <a:rPr lang="en-US" altLang="zh-TW" sz="1600" dirty="0" smtClean="0">
                <a:hlinkClick r:id="rId6" action="ppaction://hlinkfile"/>
              </a:rPr>
              <a:t>Tool\automation\sop\</a:t>
            </a:r>
            <a:endParaRPr lang="en-US" altLang="zh-TW" sz="1600" dirty="0" smtClean="0"/>
          </a:p>
          <a:p>
            <a:pPr marL="0" indent="0" eaLnBrk="1" hangingPunct="1">
              <a:buNone/>
              <a:defRPr/>
            </a:pPr>
            <a:endParaRPr lang="en-US" altLang="zh-TW" sz="1800" dirty="0"/>
          </a:p>
          <a:p>
            <a:pPr marL="0" indent="0" eaLnBrk="1" hangingPunct="1">
              <a:buNone/>
              <a:defRPr/>
            </a:pPr>
            <a:endParaRPr lang="en-US" altLang="zh-TW" sz="1800" dirty="0"/>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Hyperlink</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8445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62">
                                            <p:txEl>
                                              <p:pRg st="1" end="1"/>
                                            </p:txEl>
                                          </p:spTgt>
                                        </p:tgtEl>
                                        <p:attrNameLst>
                                          <p:attrName>style.visibility</p:attrName>
                                        </p:attrNameLst>
                                      </p:cBhvr>
                                      <p:to>
                                        <p:strVal val="visible"/>
                                      </p:to>
                                    </p:set>
                                    <p:animEffect transition="in" filter="fade">
                                      <p:cBhvr>
                                        <p:cTn id="14" dur="250"/>
                                        <p:tgtEl>
                                          <p:spTgt spid="15362">
                                            <p:txEl>
                                              <p:pRg st="1" end="1"/>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5362">
                                            <p:txEl>
                                              <p:pRg st="2" end="2"/>
                                            </p:txEl>
                                          </p:spTgt>
                                        </p:tgtEl>
                                        <p:attrNameLst>
                                          <p:attrName>style.visibility</p:attrName>
                                        </p:attrNameLst>
                                      </p:cBhvr>
                                      <p:to>
                                        <p:strVal val="visible"/>
                                      </p:to>
                                    </p:set>
                                    <p:animEffect transition="in" filter="fade">
                                      <p:cBhvr>
                                        <p:cTn id="18" dur="250"/>
                                        <p:tgtEl>
                                          <p:spTgt spid="1536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Effect transition="in" filter="fade">
                                      <p:cBhvr>
                                        <p:cTn id="21" dur="250"/>
                                        <p:tgtEl>
                                          <p:spTgt spid="15362">
                                            <p:txEl>
                                              <p:pRg st="3" end="3"/>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15362">
                                            <p:txEl>
                                              <p:pRg st="4" end="4"/>
                                            </p:txEl>
                                          </p:spTgt>
                                        </p:tgtEl>
                                        <p:attrNameLst>
                                          <p:attrName>style.visibility</p:attrName>
                                        </p:attrNameLst>
                                      </p:cBhvr>
                                      <p:to>
                                        <p:strVal val="visible"/>
                                      </p:to>
                                    </p:set>
                                    <p:animEffect transition="in" filter="fade">
                                      <p:cBhvr>
                                        <p:cTn id="25" dur="250"/>
                                        <p:tgtEl>
                                          <p:spTgt spid="1536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Effect transition="in" filter="fade">
                                      <p:cBhvr>
                                        <p:cTn id="28" dur="250"/>
                                        <p:tgtEl>
                                          <p:spTgt spid="15362">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5362">
                                            <p:txEl>
                                              <p:pRg st="6" end="6"/>
                                            </p:txEl>
                                          </p:spTgt>
                                        </p:tgtEl>
                                        <p:attrNameLst>
                                          <p:attrName>style.visibility</p:attrName>
                                        </p:attrNameLst>
                                      </p:cBhvr>
                                      <p:to>
                                        <p:strVal val="visible"/>
                                      </p:to>
                                    </p:set>
                                    <p:animEffect transition="in" filter="fade">
                                      <p:cBhvr>
                                        <p:cTn id="32" dur="250"/>
                                        <p:tgtEl>
                                          <p:spTgt spid="15362">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2">
                                            <p:txEl>
                                              <p:pRg st="7" end="7"/>
                                            </p:txEl>
                                          </p:spTgt>
                                        </p:tgtEl>
                                        <p:attrNameLst>
                                          <p:attrName>style.visibility</p:attrName>
                                        </p:attrNameLst>
                                      </p:cBhvr>
                                      <p:to>
                                        <p:strVal val="visible"/>
                                      </p:to>
                                    </p:set>
                                    <p:animEffect transition="in" filter="fade">
                                      <p:cBhvr>
                                        <p:cTn id="35" dur="25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字方塊 2"/>
          <p:cNvSpPr txBox="1">
            <a:spLocks noChangeArrowheads="1"/>
          </p:cNvSpPr>
          <p:nvPr/>
        </p:nvSpPr>
        <p:spPr bwMode="auto">
          <a:xfrm>
            <a:off x="358775" y="2205038"/>
            <a:ext cx="5092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微軟正黑體" panose="020B0604030504040204" pitchFamily="34"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微軟正黑體" panose="020B0604030504040204" pitchFamily="34"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微軟正黑體" panose="020B0604030504040204" pitchFamily="34"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軟正黑體" panose="020B0604030504040204" pitchFamily="34" charset="-120"/>
              </a:defRPr>
            </a:lvl9pPr>
          </a:lstStyle>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Go Together, </a:t>
            </a:r>
          </a:p>
          <a:p>
            <a:pPr eaLnBrk="1" hangingPunct="1">
              <a:spcBef>
                <a:spcPct val="0"/>
              </a:spcBef>
              <a:buFontTx/>
              <a:buNone/>
            </a:pPr>
            <a:r>
              <a:rPr lang="en-US" altLang="zh-TW"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rPr>
              <a:t>          We Go Far and Grow Big</a:t>
            </a:r>
            <a:endParaRPr lang="zh-TW" altLang="en-US" sz="2800" b="1" i="1" dirty="0">
              <a:solidFill>
                <a:srgbClr val="FAA40A"/>
              </a:solidFill>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50"/>
                                        <p:tgtEl>
                                          <p:spTgt spid="30722"/>
                                        </p:tgtEl>
                                      </p:cBhvr>
                                    </p:animEffect>
                                    <p:anim calcmode="lin" valueType="num">
                                      <p:cBhvr>
                                        <p:cTn id="8" dur="250" fill="hold"/>
                                        <p:tgtEl>
                                          <p:spTgt spid="30722"/>
                                        </p:tgtEl>
                                        <p:attrNameLst>
                                          <p:attrName>ppt_x</p:attrName>
                                        </p:attrNameLst>
                                      </p:cBhvr>
                                      <p:tavLst>
                                        <p:tav tm="0">
                                          <p:val>
                                            <p:strVal val="#ppt_x"/>
                                          </p:val>
                                        </p:tav>
                                        <p:tav tm="100000">
                                          <p:val>
                                            <p:strVal val="#ppt_x"/>
                                          </p:val>
                                        </p:tav>
                                      </p:tavLst>
                                    </p:anim>
                                    <p:anim calcmode="lin" valueType="num">
                                      <p:cBhvr>
                                        <p:cTn id="9" dur="250" fill="hold"/>
                                        <p:tgtEl>
                                          <p:spTgt spid="307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endParaRPr kumimoji="0" lang="en-US" altLang="zh-TW" sz="1600" dirty="0"/>
          </a:p>
        </p:txBody>
      </p:sp>
      <p:pic>
        <p:nvPicPr>
          <p:cNvPr id="6146" name="Picture 2" descr="D:\Users\ZL.chen\Desktop\5d63aed729c4447f88b8c3bd88f4674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36091" y="839858"/>
            <a:ext cx="3671817" cy="3671817"/>
          </a:xfrm>
          <a:prstGeom prst="rect">
            <a:avLst/>
          </a:prstGeom>
          <a:noFill/>
          <a:extLst>
            <a:ext uri="{909E8E84-426E-40DD-AFC4-6F175D3DCCD1}">
              <a14:hiddenFill xmlns:a14="http://schemas.microsoft.com/office/drawing/2010/main">
                <a:solidFill>
                  <a:srgbClr val="FFFFFF"/>
                </a:solidFill>
              </a14:hiddenFill>
            </a:ext>
          </a:extLst>
        </p:spPr>
      </p:pic>
      <p:sp>
        <p:nvSpPr>
          <p:cNvPr id="2" name="橢圓形圖說文字 1"/>
          <p:cNvSpPr/>
          <p:nvPr/>
        </p:nvSpPr>
        <p:spPr>
          <a:xfrm>
            <a:off x="6039105" y="1306952"/>
            <a:ext cx="2427886" cy="1031291"/>
          </a:xfrm>
          <a:prstGeom prst="wedgeEllipseCallout">
            <a:avLst>
              <a:gd name="adj1" fmla="val -53712"/>
              <a:gd name="adj2" fmla="val 6649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Needs Humans?</a:t>
            </a:r>
            <a:endParaRPr lang="zh-TW" altLang="en-US" dirty="0"/>
          </a:p>
        </p:txBody>
      </p:sp>
      <p:sp>
        <p:nvSpPr>
          <p:cNvPr id="8" name="橢圓形圖說文字 7"/>
          <p:cNvSpPr/>
          <p:nvPr/>
        </p:nvSpPr>
        <p:spPr>
          <a:xfrm>
            <a:off x="457200" y="1459353"/>
            <a:ext cx="2427886" cy="878890"/>
          </a:xfrm>
          <a:prstGeom prst="wedgeEllipseCallout">
            <a:avLst>
              <a:gd name="adj1" fmla="val 58309"/>
              <a:gd name="adj2" fmla="val 59672"/>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a:t>
            </a:r>
            <a:endParaRPr lang="zh-TW" altLang="en-US" dirty="0"/>
          </a:p>
        </p:txBody>
      </p:sp>
      <p:sp>
        <p:nvSpPr>
          <p:cNvPr id="9" name="橢圓形圖說文字 8"/>
          <p:cNvSpPr/>
          <p:nvPr/>
        </p:nvSpPr>
        <p:spPr>
          <a:xfrm>
            <a:off x="5995143" y="3209836"/>
            <a:ext cx="2515810" cy="1019569"/>
          </a:xfrm>
          <a:prstGeom prst="wedgeEllipseCallout">
            <a:avLst>
              <a:gd name="adj1" fmla="val -56358"/>
              <a:gd name="adj2" fmla="val -43186"/>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is NOT easy?</a:t>
            </a:r>
            <a:endParaRPr lang="zh-TW" altLang="en-US" dirty="0"/>
          </a:p>
        </p:txBody>
      </p:sp>
      <p:sp>
        <p:nvSpPr>
          <p:cNvPr id="10" name="橢圓形圖說文字 9"/>
          <p:cNvSpPr/>
          <p:nvPr/>
        </p:nvSpPr>
        <p:spPr>
          <a:xfrm>
            <a:off x="457200" y="3329356"/>
            <a:ext cx="2931979" cy="900049"/>
          </a:xfrm>
          <a:prstGeom prst="wedgeEllipseCallout">
            <a:avLst>
              <a:gd name="adj1" fmla="val 45091"/>
              <a:gd name="adj2" fmla="val -55330"/>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Automation Testing is important?</a:t>
            </a:r>
            <a:endParaRPr lang="zh-TW" altLang="en-US" dirty="0"/>
          </a:p>
        </p:txBody>
      </p:sp>
      <p:sp>
        <p:nvSpPr>
          <p:cNvPr id="12" name="橢圓形圖說文字 11"/>
          <p:cNvSpPr/>
          <p:nvPr/>
        </p:nvSpPr>
        <p:spPr>
          <a:xfrm>
            <a:off x="2614246" y="875386"/>
            <a:ext cx="3793662" cy="630860"/>
          </a:xfrm>
          <a:prstGeom prst="wedgeEllipseCallout">
            <a:avLst>
              <a:gd name="adj1" fmla="val -116"/>
              <a:gd name="adj2" fmla="val 7423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Why ???</a:t>
            </a:r>
            <a:endParaRPr lang="zh-TW" altLang="en-US" dirty="0"/>
          </a:p>
        </p:txBody>
      </p:sp>
    </p:spTree>
    <p:extLst>
      <p:ext uri="{BB962C8B-B14F-4D97-AF65-F5344CB8AC3E}">
        <p14:creationId xmlns:p14="http://schemas.microsoft.com/office/powerpoint/2010/main" val="33160579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5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50"/>
                                        <p:tgtEl>
                                          <p:spTgt spid="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Why Automated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important due to following reasons</a:t>
            </a:r>
            <a:r>
              <a:rPr lang="en-US" altLang="zh-TW" sz="1800" dirty="0" smtClean="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of all work flows, all fields, all negative scenarios </a:t>
            </a:r>
            <a:r>
              <a:rPr lang="en-US" altLang="zh-TW" sz="1500" dirty="0" smtClean="0">
                <a:latin typeface="Times New Roman" panose="02020603050405020304" pitchFamily="18" charset="0"/>
                <a:cs typeface="Times New Roman" panose="02020603050405020304" pitchFamily="18" charset="0"/>
              </a:rPr>
              <a:t>is </a:t>
            </a:r>
            <a:r>
              <a:rPr lang="en-US" altLang="zh-TW" sz="1500" dirty="0">
                <a:solidFill>
                  <a:srgbClr val="0033CC"/>
                </a:solidFill>
                <a:latin typeface="Times New Roman" panose="02020603050405020304" pitchFamily="18" charset="0"/>
                <a:cs typeface="Times New Roman" panose="02020603050405020304" pitchFamily="18" charset="0"/>
              </a:rPr>
              <a:t>time and cost consuming</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It is difficult to </a:t>
            </a:r>
            <a:r>
              <a:rPr lang="en-US" altLang="zh-TW" sz="1500" dirty="0">
                <a:solidFill>
                  <a:srgbClr val="0033CC"/>
                </a:solidFill>
                <a:latin typeface="Times New Roman" panose="02020603050405020304" pitchFamily="18" charset="0"/>
                <a:cs typeface="Times New Roman" panose="02020603050405020304" pitchFamily="18" charset="0"/>
              </a:rPr>
              <a:t>test for multilingual sites manually</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does not require human intervention.</a:t>
            </a:r>
          </a:p>
          <a:p>
            <a:pPr lvl="2" eaLnBrk="1" hangingPunct="1">
              <a:buFont typeface="Wingdings" panose="05000000000000000000" pitchFamily="2" charset="2"/>
              <a:buChar char="ü"/>
              <a:defRPr/>
            </a:pPr>
            <a:r>
              <a:rPr kumimoji="0" lang="en-US" altLang="zh-TW" sz="1500" dirty="0" smtClean="0">
                <a:latin typeface="Times New Roman" panose="02020603050405020304" pitchFamily="18" charset="0"/>
                <a:cs typeface="Times New Roman" panose="02020603050405020304" pitchFamily="18" charset="0"/>
              </a:rPr>
              <a:t>You can run </a:t>
            </a:r>
            <a:r>
              <a:rPr kumimoji="0" lang="en-US" altLang="zh-TW" sz="1500" dirty="0" smtClean="0">
                <a:solidFill>
                  <a:srgbClr val="0033CC"/>
                </a:solidFill>
                <a:latin typeface="Times New Roman" panose="02020603050405020304" pitchFamily="18" charset="0"/>
                <a:cs typeface="Times New Roman" panose="02020603050405020304" pitchFamily="18" charset="0"/>
              </a:rPr>
              <a:t>automated test unattended (overnight)</a:t>
            </a:r>
            <a:r>
              <a:rPr kumimoji="0" lang="en-US" altLang="zh-TW" sz="1500" dirty="0" smtClean="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Automation increases </a:t>
            </a:r>
            <a:r>
              <a:rPr lang="en-US" altLang="zh-TW" sz="1500" dirty="0">
                <a:solidFill>
                  <a:srgbClr val="0033CC"/>
                </a:solidFill>
                <a:latin typeface="Times New Roman" panose="02020603050405020304" pitchFamily="18" charset="0"/>
                <a:cs typeface="Times New Roman" panose="02020603050405020304" pitchFamily="18" charset="0"/>
              </a:rPr>
              <a:t>speed of test execution &amp; test coverage</a:t>
            </a:r>
            <a:r>
              <a:rPr lang="en-US" altLang="zh-TW" sz="1500" dirty="0">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Ø"/>
              <a:defRPr/>
            </a:pPr>
            <a:r>
              <a:rPr lang="en-US" altLang="zh-TW" sz="1500" dirty="0">
                <a:latin typeface="Times New Roman" panose="02020603050405020304" pitchFamily="18" charset="0"/>
                <a:cs typeface="Times New Roman" panose="02020603050405020304" pitchFamily="18" charset="0"/>
              </a:rPr>
              <a:t>Manual testing can become boring and hence </a:t>
            </a:r>
            <a:r>
              <a:rPr lang="en-US" altLang="zh-TW" sz="1500" dirty="0">
                <a:solidFill>
                  <a:srgbClr val="0033CC"/>
                </a:solidFill>
                <a:latin typeface="Times New Roman" panose="02020603050405020304" pitchFamily="18" charset="0"/>
                <a:cs typeface="Times New Roman" panose="02020603050405020304" pitchFamily="18" charset="0"/>
              </a:rPr>
              <a:t>error prone</a:t>
            </a:r>
            <a:r>
              <a:rPr lang="en-US" altLang="zh-TW" sz="1500" dirty="0">
                <a:latin typeface="Times New Roman" panose="02020603050405020304" pitchFamily="18" charset="0"/>
                <a:cs typeface="Times New Roman" panose="02020603050405020304" pitchFamily="18" charset="0"/>
              </a:rPr>
              <a:t>.</a:t>
            </a:r>
          </a:p>
          <a:p>
            <a:pPr lvl="1" eaLnBrk="1" hangingPunct="1">
              <a:buFont typeface="Arial" charset="0"/>
              <a:buChar char="•"/>
              <a:defRPr/>
            </a:pPr>
            <a:endParaRPr kumimoji="0" lang="en-US" altLang="zh-TW" sz="800" dirty="0" smtClean="0"/>
          </a:p>
        </p:txBody>
      </p:sp>
    </p:spTree>
    <p:extLst>
      <p:ext uri="{BB962C8B-B14F-4D97-AF65-F5344CB8AC3E}">
        <p14:creationId xmlns:p14="http://schemas.microsoft.com/office/powerpoint/2010/main" val="105730944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50"/>
                                        <p:tgtEl>
                                          <p:spTgt spid="4">
                                            <p:txEl>
                                              <p:pRg st="4" end="4"/>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250"/>
                                        <p:tgtEl>
                                          <p:spTgt spid="4">
                                            <p:txEl>
                                              <p:pRg st="5" end="5"/>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25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a:spLocks noGrp="1"/>
          </p:cNvSpPr>
          <p:nvPr>
            <p:ph type="title"/>
          </p:nvPr>
        </p:nvSpPr>
        <p:spPr>
          <a:xfrm>
            <a:off x="457200" y="87313"/>
            <a:ext cx="8229600" cy="755650"/>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Test Automation Pyramid?</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
        <p:nvSpPr>
          <p:cNvPr id="4" name="內容版面配置區 5"/>
          <p:cNvSpPr txBox="1">
            <a:spLocks/>
          </p:cNvSpPr>
          <p:nvPr/>
        </p:nvSpPr>
        <p:spPr bwMode="auto">
          <a:xfrm>
            <a:off x="457200" y="936979"/>
            <a:ext cx="8229600" cy="357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There are many approaches to test automation, however below are the general approaches used widely:</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Graphical user interface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API driven testing</a:t>
            </a:r>
          </a:p>
          <a:p>
            <a:pPr lvl="1" eaLnBrk="1" hangingPunct="1">
              <a:buFont typeface="Wingdings" panose="05000000000000000000" pitchFamily="2" charset="2"/>
              <a:buChar char="Ø"/>
              <a:defRPr/>
            </a:pPr>
            <a:r>
              <a:rPr lang="en-US" altLang="zh-TW" sz="1600" dirty="0">
                <a:latin typeface="Times New Roman" panose="02020603050405020304" pitchFamily="18" charset="0"/>
                <a:cs typeface="Times New Roman" panose="02020603050405020304" pitchFamily="18" charset="0"/>
              </a:rPr>
              <a:t>Unit testing</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377" y="1694843"/>
            <a:ext cx="3551658" cy="2816832"/>
          </a:xfrm>
          <a:prstGeom prst="rect">
            <a:avLst/>
          </a:prstGeom>
        </p:spPr>
      </p:pic>
    </p:spTree>
    <p:extLst>
      <p:ext uri="{BB962C8B-B14F-4D97-AF65-F5344CB8AC3E}">
        <p14:creationId xmlns:p14="http://schemas.microsoft.com/office/powerpoint/2010/main" val="5907765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250"/>
                                        <p:tgtEl>
                                          <p:spTgt spid="4">
                                            <p:txEl>
                                              <p:pRg st="3" end="3"/>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marL="457200" lvl="1" indent="0" eaLnBrk="1" hangingPunct="1">
              <a:buNone/>
              <a:defRPr/>
            </a:pPr>
            <a:endParaRPr lang="en-US" altLang="zh-TW" sz="1600" dirty="0" smtClean="0"/>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Automated testing is the act of conducting specific tests via automation as opposed to conducting them manually. Just like a set of regression tests.</a:t>
            </a: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Test automation refers to automating the process of tracking and managing the different tests.</a:t>
            </a:r>
          </a:p>
        </p:txBody>
      </p:sp>
      <p:sp>
        <p:nvSpPr>
          <p:cNvPr id="2" name="標題 4"/>
          <p:cNvSpPr>
            <a:spLocks noGrp="1"/>
          </p:cNvSpPr>
          <p:nvPr>
            <p:ph type="title"/>
          </p:nvPr>
        </p:nvSpPr>
        <p:spPr>
          <a:xfrm>
            <a:off x="457200" y="87313"/>
            <a:ext cx="8229600" cy="1205265"/>
          </a:xfrm>
        </p:spPr>
        <p:txBody>
          <a:bodyPr/>
          <a:lstStyle/>
          <a:p>
            <a:pPr eaLnBrk="1" hangingPunct="1">
              <a:defRPr/>
            </a:pPr>
            <a:r>
              <a:rPr lang="en-US" altLang="zh-TW" sz="2800" kern="0" dirty="0">
                <a:solidFill>
                  <a:srgbClr val="003366"/>
                </a:solidFill>
                <a:latin typeface="Times New Roman" panose="02020603050405020304" pitchFamily="18" charset="0"/>
                <a:cs typeface="Times New Roman" panose="02020603050405020304" pitchFamily="18" charset="0"/>
              </a:rPr>
              <a:t>What is difference between Test Automation and Automation Testing?</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710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Effect transition="in" filter="fade">
                                      <p:cBhvr>
                                        <p:cTn id="11" dur="250"/>
                                        <p:tgtEl>
                                          <p:spTgt spid="1536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fade">
                                      <p:cBhvr>
                                        <p:cTn id="15" dur="250"/>
                                        <p:tgtEl>
                                          <p:spTgt spid="15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Roaming </a:t>
            </a:r>
            <a:r>
              <a:rPr lang="en-US" altLang="zh-TW" sz="1800" dirty="0">
                <a:latin typeface="Times New Roman" panose="02020603050405020304" pitchFamily="18" charset="0"/>
                <a:cs typeface="Times New Roman" panose="02020603050405020304" pitchFamily="18" charset="0"/>
              </a:rPr>
              <a:t>automation</a:t>
            </a:r>
            <a:endParaRPr lang="en-US" altLang="zh-TW" sz="1800" dirty="0" smtClean="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TW" sz="1800" dirty="0">
                <a:latin typeface="Times New Roman" panose="02020603050405020304" pitchFamily="18" charset="0"/>
                <a:cs typeface="Times New Roman" panose="02020603050405020304" pitchFamily="18" charset="0"/>
              </a:rPr>
              <a:t>Wi-Fi frequency switch automation (2.4G, 5G</a:t>
            </a:r>
            <a:r>
              <a:rPr lang="en-US" altLang="zh-TW" sz="1800" dirty="0" smtClean="0">
                <a:latin typeface="Times New Roman" panose="02020603050405020304" pitchFamily="18" charset="0"/>
                <a:cs typeface="Times New Roman" panose="02020603050405020304" pitchFamily="18" charset="0"/>
              </a:rPr>
              <a:t>)</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Airplane on/off </a:t>
            </a:r>
            <a:r>
              <a:rPr lang="en-US" altLang="zh-TW" sz="1800" dirty="0">
                <a:latin typeface="Times New Roman" panose="02020603050405020304" pitchFamily="18" charset="0"/>
                <a:cs typeface="Times New Roman" panose="02020603050405020304" pitchFamily="18" charset="0"/>
              </a:rPr>
              <a:t>mode </a:t>
            </a:r>
            <a:r>
              <a:rPr lang="en-US" altLang="zh-TW" sz="1800" dirty="0" smtClean="0">
                <a:latin typeface="Times New Roman" panose="02020603050405020304" pitchFamily="18" charset="0"/>
                <a:cs typeface="Times New Roman" panose="02020603050405020304" pitchFamily="18" charset="0"/>
              </a:rPr>
              <a:t>automation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(RJ-45) </a:t>
            </a:r>
            <a:r>
              <a:rPr lang="en-US" altLang="zh-TW" sz="1600" dirty="0" smtClean="0">
                <a:latin typeface="Times New Roman" panose="02020603050405020304" pitchFamily="18" charset="0"/>
                <a:cs typeface="Times New Roman" panose="02020603050405020304" pitchFamily="18" charset="0"/>
              </a:rPr>
              <a:t>or Android </a:t>
            </a:r>
            <a:r>
              <a:rPr lang="en-US" altLang="zh-TW" sz="1600" dirty="0">
                <a:latin typeface="Times New Roman" panose="02020603050405020304" pitchFamily="18" charset="0"/>
                <a:cs typeface="Times New Roman" panose="02020603050405020304" pitchFamily="18" charset="0"/>
              </a:rPr>
              <a:t>8.0.1 (RJ-45) for WLAN and WWAN</a:t>
            </a:r>
          </a:p>
          <a:p>
            <a:pPr lvl="1" eaLnBrk="1" hangingPunct="1">
              <a:buFont typeface="Arial" charset="0"/>
              <a:buChar char="•"/>
              <a:defRPr/>
            </a:pPr>
            <a:r>
              <a:rPr lang="en-US" altLang="zh-TW" sz="1600" dirty="0">
                <a:latin typeface="Times New Roman" panose="02020603050405020304" pitchFamily="18" charset="0"/>
                <a:cs typeface="Times New Roman" panose="02020603050405020304" pitchFamily="18" charset="0"/>
              </a:rPr>
              <a:t>Android 6.0.1 </a:t>
            </a:r>
            <a:r>
              <a:rPr lang="en-US" altLang="zh-TW" sz="1600" dirty="0" smtClean="0">
                <a:latin typeface="Times New Roman" panose="02020603050405020304" pitchFamily="18" charset="0"/>
                <a:cs typeface="Times New Roman" panose="02020603050405020304" pitchFamily="18" charset="0"/>
              </a:rPr>
              <a:t>(OTG) or Android </a:t>
            </a:r>
            <a:r>
              <a:rPr lang="en-US" altLang="zh-TW" sz="1600" dirty="0">
                <a:latin typeface="Times New Roman" panose="02020603050405020304" pitchFamily="18" charset="0"/>
                <a:cs typeface="Times New Roman" panose="02020603050405020304" pitchFamily="18" charset="0"/>
              </a:rPr>
              <a:t>8.0.1 </a:t>
            </a:r>
            <a:r>
              <a:rPr lang="en-US" altLang="zh-TW" sz="1600" dirty="0" smtClean="0">
                <a:latin typeface="Times New Roman" panose="02020603050405020304" pitchFamily="18" charset="0"/>
                <a:cs typeface="Times New Roman" panose="02020603050405020304" pitchFamily="18" charset="0"/>
              </a:rPr>
              <a:t>(OTG) </a:t>
            </a:r>
            <a:r>
              <a:rPr lang="en-US" altLang="zh-TW" sz="1600" dirty="0">
                <a:latin typeface="Times New Roman" panose="02020603050405020304" pitchFamily="18" charset="0"/>
                <a:cs typeface="Times New Roman" panose="02020603050405020304" pitchFamily="18" charset="0"/>
              </a:rPr>
              <a:t>for WLAN and WWAN</a:t>
            </a:r>
          </a:p>
          <a:p>
            <a:pPr lvl="1" eaLnBrk="1" hangingPunct="1">
              <a:buFont typeface="Arial" charset="0"/>
              <a:buChar char="•"/>
              <a:defRPr/>
            </a:pPr>
            <a:r>
              <a:rPr lang="en-US" altLang="zh-TW" sz="1600" dirty="0" smtClean="0">
                <a:latin typeface="Times New Roman" panose="02020603050405020304" pitchFamily="18" charset="0"/>
                <a:cs typeface="Times New Roman" panose="02020603050405020304" pitchFamily="18" charset="0"/>
              </a:rPr>
              <a:t>Windows for WLAN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Resolution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Luminance automation</a:t>
            </a:r>
          </a:p>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PXE automatic installation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BurnInTest</a:t>
            </a:r>
            <a:r>
              <a:rPr lang="en-US" altLang="zh-TW" sz="1800" dirty="0" smtClean="0">
                <a:latin typeface="Times New Roman" panose="02020603050405020304" pitchFamily="18" charset="0"/>
                <a:cs typeface="Times New Roman" panose="02020603050405020304" pitchFamily="18" charset="0"/>
              </a:rPr>
              <a:t> automation</a:t>
            </a:r>
          </a:p>
          <a:p>
            <a:pPr eaLnBrk="1" hangingPunct="1">
              <a:buFont typeface="Arial" charset="0"/>
              <a:buChar char="•"/>
              <a:defRPr/>
            </a:pPr>
            <a:r>
              <a:rPr lang="en-US" altLang="zh-TW" sz="1800" dirty="0" err="1" smtClean="0">
                <a:latin typeface="Times New Roman" panose="02020603050405020304" pitchFamily="18" charset="0"/>
                <a:cs typeface="Times New Roman" panose="02020603050405020304" pitchFamily="18" charset="0"/>
              </a:rPr>
              <a:t>ProgramIndex</a:t>
            </a:r>
            <a:r>
              <a:rPr lang="en-US" altLang="zh-TW" sz="1800" dirty="0" smtClean="0">
                <a:latin typeface="Times New Roman" panose="02020603050405020304" pitchFamily="18" charset="0"/>
                <a:cs typeface="Times New Roman" panose="02020603050405020304" pitchFamily="18" charset="0"/>
              </a:rPr>
              <a:t> automation </a:t>
            </a:r>
          </a:p>
          <a:p>
            <a:pPr eaLnBrk="1" hangingPunct="1">
              <a:buFont typeface="Arial" charset="0"/>
              <a:buChar char="•"/>
              <a:defRPr/>
            </a:pPr>
            <a:r>
              <a:rPr lang="en-US" sz="1800" dirty="0" smtClean="0">
                <a:latin typeface="Times New Roman" panose="02020603050405020304" pitchFamily="18" charset="0"/>
                <a:cs typeface="Times New Roman" panose="02020603050405020304" pitchFamily="18" charset="0"/>
              </a:rPr>
              <a:t>Continuous Integration</a:t>
            </a: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Automation </a:t>
            </a:r>
            <a:r>
              <a:rPr lang="en-US" altLang="zh-TW" sz="2800" kern="0" dirty="0">
                <a:solidFill>
                  <a:srgbClr val="003366"/>
                </a:solidFill>
                <a:latin typeface="Times New Roman" panose="02020603050405020304" pitchFamily="18" charset="0"/>
                <a:cs typeface="Times New Roman" panose="02020603050405020304" pitchFamily="18" charset="0"/>
              </a:rPr>
              <a:t>Testing Tools </a:t>
            </a:r>
            <a:r>
              <a:rPr lang="en-US" altLang="zh-TW" sz="2800" kern="0" dirty="0" smtClean="0">
                <a:solidFill>
                  <a:srgbClr val="003366"/>
                </a:solidFill>
                <a:latin typeface="Times New Roman" panose="02020603050405020304" pitchFamily="18" charset="0"/>
                <a:cs typeface="Times New Roman" panose="02020603050405020304" pitchFamily="18" charset="0"/>
              </a:rPr>
              <a:t>for Introduction &amp; Demo</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218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fade">
                                      <p:cBhvr>
                                        <p:cTn id="15" dur="250"/>
                                        <p:tgtEl>
                                          <p:spTgt spid="15362">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Effect transition="in" filter="fade">
                                      <p:cBhvr>
                                        <p:cTn id="19" dur="250"/>
                                        <p:tgtEl>
                                          <p:spTgt spid="15362">
                                            <p:txEl>
                                              <p:pRg st="2" end="2"/>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362">
                                            <p:txEl>
                                              <p:pRg st="3" end="3"/>
                                            </p:txEl>
                                          </p:spTgt>
                                        </p:tgtEl>
                                        <p:attrNameLst>
                                          <p:attrName>style.visibility</p:attrName>
                                        </p:attrNameLst>
                                      </p:cBhvr>
                                      <p:to>
                                        <p:strVal val="visible"/>
                                      </p:to>
                                    </p:set>
                                    <p:animEffect transition="in" filter="fade">
                                      <p:cBhvr>
                                        <p:cTn id="23" dur="250"/>
                                        <p:tgtEl>
                                          <p:spTgt spid="15362">
                                            <p:txEl>
                                              <p:pRg st="3" end="3"/>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50"/>
                                        <p:tgtEl>
                                          <p:spTgt spid="15362">
                                            <p:txEl>
                                              <p:pRg st="4" end="4"/>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5362">
                                            <p:txEl>
                                              <p:pRg st="5" end="5"/>
                                            </p:txEl>
                                          </p:spTgt>
                                        </p:tgtEl>
                                        <p:attrNameLst>
                                          <p:attrName>style.visibility</p:attrName>
                                        </p:attrNameLst>
                                      </p:cBhvr>
                                      <p:to>
                                        <p:strVal val="visible"/>
                                      </p:to>
                                    </p:set>
                                    <p:animEffect transition="in" filter="fade">
                                      <p:cBhvr>
                                        <p:cTn id="31" dur="250"/>
                                        <p:tgtEl>
                                          <p:spTgt spid="15362">
                                            <p:txEl>
                                              <p:pRg st="5" end="5"/>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5362">
                                            <p:txEl>
                                              <p:pRg st="6" end="6"/>
                                            </p:txEl>
                                          </p:spTgt>
                                        </p:tgtEl>
                                        <p:attrNameLst>
                                          <p:attrName>style.visibility</p:attrName>
                                        </p:attrNameLst>
                                      </p:cBhvr>
                                      <p:to>
                                        <p:strVal val="visible"/>
                                      </p:to>
                                    </p:set>
                                    <p:animEffect transition="in" filter="fade">
                                      <p:cBhvr>
                                        <p:cTn id="35" dur="250"/>
                                        <p:tgtEl>
                                          <p:spTgt spid="15362">
                                            <p:txEl>
                                              <p:pRg st="6" end="6"/>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5362">
                                            <p:txEl>
                                              <p:pRg st="7" end="7"/>
                                            </p:txEl>
                                          </p:spTgt>
                                        </p:tgtEl>
                                        <p:attrNameLst>
                                          <p:attrName>style.visibility</p:attrName>
                                        </p:attrNameLst>
                                      </p:cBhvr>
                                      <p:to>
                                        <p:strVal val="visible"/>
                                      </p:to>
                                    </p:set>
                                    <p:animEffect transition="in" filter="fade">
                                      <p:cBhvr>
                                        <p:cTn id="39" dur="250"/>
                                        <p:tgtEl>
                                          <p:spTgt spid="15362">
                                            <p:txEl>
                                              <p:pRg st="7" end="7"/>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5362">
                                            <p:txEl>
                                              <p:pRg st="8" end="8"/>
                                            </p:txEl>
                                          </p:spTgt>
                                        </p:tgtEl>
                                        <p:attrNameLst>
                                          <p:attrName>style.visibility</p:attrName>
                                        </p:attrNameLst>
                                      </p:cBhvr>
                                      <p:to>
                                        <p:strVal val="visible"/>
                                      </p:to>
                                    </p:set>
                                    <p:animEffect transition="in" filter="fade">
                                      <p:cBhvr>
                                        <p:cTn id="43" dur="250"/>
                                        <p:tgtEl>
                                          <p:spTgt spid="15362">
                                            <p:txEl>
                                              <p:pRg st="8" end="8"/>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362">
                                            <p:txEl>
                                              <p:pRg st="9" end="9"/>
                                            </p:txEl>
                                          </p:spTgt>
                                        </p:tgtEl>
                                        <p:attrNameLst>
                                          <p:attrName>style.visibility</p:attrName>
                                        </p:attrNameLst>
                                      </p:cBhvr>
                                      <p:to>
                                        <p:strVal val="visible"/>
                                      </p:to>
                                    </p:set>
                                    <p:animEffect transition="in" filter="fade">
                                      <p:cBhvr>
                                        <p:cTn id="47" dur="250"/>
                                        <p:tgtEl>
                                          <p:spTgt spid="15362">
                                            <p:txEl>
                                              <p:pRg st="9" end="9"/>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5362">
                                            <p:txEl>
                                              <p:pRg st="10" end="10"/>
                                            </p:txEl>
                                          </p:spTgt>
                                        </p:tgtEl>
                                        <p:attrNameLst>
                                          <p:attrName>style.visibility</p:attrName>
                                        </p:attrNameLst>
                                      </p:cBhvr>
                                      <p:to>
                                        <p:strVal val="visible"/>
                                      </p:to>
                                    </p:set>
                                    <p:animEffect transition="in" filter="fade">
                                      <p:cBhvr>
                                        <p:cTn id="51" dur="250"/>
                                        <p:tgtEl>
                                          <p:spTgt spid="15362">
                                            <p:txEl>
                                              <p:pRg st="10" end="10"/>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5362">
                                            <p:txEl>
                                              <p:pRg st="11" end="11"/>
                                            </p:txEl>
                                          </p:spTgt>
                                        </p:tgtEl>
                                        <p:attrNameLst>
                                          <p:attrName>style.visibility</p:attrName>
                                        </p:attrNameLst>
                                      </p:cBhvr>
                                      <p:to>
                                        <p:strVal val="visible"/>
                                      </p:to>
                                    </p:set>
                                    <p:animEffect transition="in" filter="fade">
                                      <p:cBhvr>
                                        <p:cTn id="55" dur="250"/>
                                        <p:tgtEl>
                                          <p:spTgt spid="1536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內容版面配置區 5"/>
          <p:cNvSpPr>
            <a:spLocks noGrp="1"/>
          </p:cNvSpPr>
          <p:nvPr>
            <p:ph idx="1"/>
          </p:nvPr>
        </p:nvSpPr>
        <p:spPr>
          <a:xfrm>
            <a:off x="457200" y="936625"/>
            <a:ext cx="8229600" cy="3575050"/>
          </a:xfrm>
        </p:spPr>
        <p:txBody>
          <a:bodyPr/>
          <a:lstStyle/>
          <a:p>
            <a:pPr eaLnBrk="1" hangingPunct="1">
              <a:buFont typeface="Arial" charset="0"/>
              <a:buChar char="•"/>
              <a:defRPr/>
            </a:pPr>
            <a:r>
              <a:rPr lang="en-US" altLang="zh-TW" sz="1800" dirty="0" smtClean="0">
                <a:latin typeface="Times New Roman" panose="02020603050405020304" pitchFamily="18" charset="0"/>
                <a:cs typeface="Times New Roman" panose="02020603050405020304" pitchFamily="18" charset="0"/>
              </a:rPr>
              <a:t>System Structure</a:t>
            </a:r>
          </a:p>
          <a:p>
            <a:pPr eaLnBrk="1" hangingPunct="1">
              <a:buFont typeface="Arial" charset="0"/>
              <a:buChar char="•"/>
              <a:defRPr/>
            </a:pPr>
            <a:endParaRPr lang="en-US" altLang="zh-TW" sz="1800" dirty="0">
              <a:latin typeface="Times New Roman" panose="02020603050405020304" pitchFamily="18" charset="0"/>
              <a:cs typeface="Times New Roman" panose="02020603050405020304" pitchFamily="18" charset="0"/>
            </a:endParaRPr>
          </a:p>
        </p:txBody>
      </p:sp>
      <p:sp>
        <p:nvSpPr>
          <p:cNvPr id="2" name="標題 4"/>
          <p:cNvSpPr>
            <a:spLocks noGrp="1"/>
          </p:cNvSpPr>
          <p:nvPr>
            <p:ph type="title"/>
          </p:nvPr>
        </p:nvSpPr>
        <p:spPr>
          <a:xfrm>
            <a:off x="457200" y="87313"/>
            <a:ext cx="8229600" cy="756000"/>
          </a:xfrm>
        </p:spPr>
        <p:txBody>
          <a:bodyPr/>
          <a:lstStyle/>
          <a:p>
            <a:pPr eaLnBrk="1" hangingPunct="1">
              <a:defRPr/>
            </a:pPr>
            <a:r>
              <a:rPr lang="en-US" altLang="zh-TW" sz="2800" kern="0" dirty="0" smtClean="0">
                <a:solidFill>
                  <a:srgbClr val="003366"/>
                </a:solidFill>
                <a:latin typeface="Times New Roman" panose="02020603050405020304" pitchFamily="18" charset="0"/>
                <a:cs typeface="Times New Roman" panose="02020603050405020304" pitchFamily="18" charset="0"/>
              </a:rPr>
              <a:t>Roaming automation</a:t>
            </a:r>
            <a:endParaRPr lang="zh-TW" altLang="en-US" sz="2800" kern="0" dirty="0">
              <a:solidFill>
                <a:srgbClr val="003366"/>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41" y="1582615"/>
            <a:ext cx="4595451" cy="3010190"/>
          </a:xfrm>
          <a:prstGeom prst="rect">
            <a:avLst/>
          </a:prstGeom>
          <a:noFill/>
        </p:spPr>
      </p:pic>
      <p:pic>
        <p:nvPicPr>
          <p:cNvPr id="1026" name="Picture 2" descr="D:\Users\ZL.chen\Desktop\P_setting_fff_1_90_end_5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142" y="982907"/>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7671" y="2178659"/>
            <a:ext cx="670047" cy="670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Users\ZL.chen\Desktop\P_setting_fff_1_nd_5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8338" y="2166936"/>
            <a:ext cx="670047" cy="67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9014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fade">
                                      <p:cBhvr>
                                        <p:cTn id="11" dur="250"/>
                                        <p:tgtEl>
                                          <p:spTgt spid="15362">
                                            <p:txEl>
                                              <p:pRg st="0" end="0"/>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25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2" grpId="0"/>
    </p:bldLst>
  </p:timing>
</p:sld>
</file>

<file path=ppt/theme/theme1.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15664</TotalTime>
  <Words>1060</Words>
  <Application>Microsoft Office PowerPoint</Application>
  <PresentationFormat>如螢幕大小 (16:9)</PresentationFormat>
  <Paragraphs>211</Paragraphs>
  <Slides>37</Slides>
  <Notes>35</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37</vt:i4>
      </vt:variant>
    </vt:vector>
  </HeadingPairs>
  <TitlesOfParts>
    <vt:vector size="39" baseType="lpstr">
      <vt:lpstr>自訂設計</vt:lpstr>
      <vt:lpstr>封裝程式殼層物件</vt:lpstr>
      <vt:lpstr>PowerPoint 簡報</vt:lpstr>
      <vt:lpstr>Agenda</vt:lpstr>
      <vt:lpstr>What is Test Automation?</vt:lpstr>
      <vt:lpstr>PowerPoint 簡報</vt:lpstr>
      <vt:lpstr>Why Automated Testing?</vt:lpstr>
      <vt:lpstr>What is Test Automation Pyramid?</vt:lpstr>
      <vt:lpstr>What is difference between Test Automation and Automation Testing?</vt:lpstr>
      <vt:lpstr>Automation Testing Tools for Introduction &amp; Demo</vt:lpstr>
      <vt:lpstr>Roaming automation</vt:lpstr>
      <vt:lpstr>Roaming automation – Selenium Web driver</vt:lpstr>
      <vt:lpstr>Roaming automation</vt:lpstr>
      <vt:lpstr>Roaming automation</vt:lpstr>
      <vt:lpstr>Roaming automation</vt:lpstr>
      <vt:lpstr>Wi-Fi frequency switch automation (2.4G, 5G)</vt:lpstr>
      <vt:lpstr>Wi-Fi frequency switch automation (2.4G, 5G)</vt:lpstr>
      <vt:lpstr>Wi-Fi frequency switch automation (2.4G, 5G)</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Airplane on/off mode automation</vt:lpstr>
      <vt:lpstr>Resolution automation</vt:lpstr>
      <vt:lpstr>Luminance automation</vt:lpstr>
      <vt:lpstr>Luminance automation</vt:lpstr>
      <vt:lpstr>Luminance automation</vt:lpstr>
      <vt:lpstr>PXE automatic installation</vt:lpstr>
      <vt:lpstr>PXE automatic installation</vt:lpstr>
      <vt:lpstr>BurnInTest automation</vt:lpstr>
      <vt:lpstr>BurnInTest automation</vt:lpstr>
      <vt:lpstr>ProgramIndex automation</vt:lpstr>
      <vt:lpstr>ProgramIndex automation</vt:lpstr>
      <vt:lpstr>Continuous Integration</vt:lpstr>
      <vt:lpstr>Continuous Integration</vt:lpstr>
      <vt:lpstr>Hyperlink</vt:lpstr>
      <vt:lpstr>PowerPoint 簡報</vt:lpstr>
    </vt:vector>
  </TitlesOfParts>
  <Company>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dc:creator>
  <cp:lastModifiedBy>ZL.Chen</cp:lastModifiedBy>
  <cp:revision>1185</cp:revision>
  <dcterms:created xsi:type="dcterms:W3CDTF">2004-01-16T02:40:24Z</dcterms:created>
  <dcterms:modified xsi:type="dcterms:W3CDTF">2020-02-11T02:51:49Z</dcterms:modified>
</cp:coreProperties>
</file>