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39"/>
  </p:notesMasterIdLst>
  <p:handoutMasterIdLst>
    <p:handoutMasterId r:id="rId40"/>
  </p:handoutMasterIdLst>
  <p:sldIdLst>
    <p:sldId id="524" r:id="rId2"/>
    <p:sldId id="529" r:id="rId3"/>
    <p:sldId id="545" r:id="rId4"/>
    <p:sldId id="546" r:id="rId5"/>
    <p:sldId id="547" r:id="rId6"/>
    <p:sldId id="536" r:id="rId7"/>
    <p:sldId id="532" r:id="rId8"/>
    <p:sldId id="550" r:id="rId9"/>
    <p:sldId id="552" r:id="rId10"/>
    <p:sldId id="576" r:id="rId11"/>
    <p:sldId id="561" r:id="rId12"/>
    <p:sldId id="562" r:id="rId13"/>
    <p:sldId id="574" r:id="rId14"/>
    <p:sldId id="560" r:id="rId15"/>
    <p:sldId id="577" r:id="rId16"/>
    <p:sldId id="571" r:id="rId17"/>
    <p:sldId id="553" r:id="rId18"/>
    <p:sldId id="582" r:id="rId19"/>
    <p:sldId id="581" r:id="rId20"/>
    <p:sldId id="585" r:id="rId21"/>
    <p:sldId id="564" r:id="rId22"/>
    <p:sldId id="586" r:id="rId23"/>
    <p:sldId id="572" r:id="rId24"/>
    <p:sldId id="555" r:id="rId25"/>
    <p:sldId id="556" r:id="rId26"/>
    <p:sldId id="575" r:id="rId27"/>
    <p:sldId id="569" r:id="rId28"/>
    <p:sldId id="557" r:id="rId29"/>
    <p:sldId id="568" r:id="rId30"/>
    <p:sldId id="565" r:id="rId31"/>
    <p:sldId id="567" r:id="rId32"/>
    <p:sldId id="578" r:id="rId33"/>
    <p:sldId id="579" r:id="rId34"/>
    <p:sldId id="559" r:id="rId35"/>
    <p:sldId id="566" r:id="rId36"/>
    <p:sldId id="551" r:id="rId37"/>
    <p:sldId id="523" r:id="rId38"/>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B1A9CF"/>
    <a:srgbClr val="FFD54F"/>
    <a:srgbClr val="FAA40A"/>
    <a:srgbClr val="FFCC00"/>
    <a:srgbClr val="FFCC81"/>
    <a:srgbClr val="00428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7618" autoAdjust="0"/>
  </p:normalViewPr>
  <p:slideViewPr>
    <p:cSldViewPr snapToGrid="0">
      <p:cViewPr varScale="1">
        <p:scale>
          <a:sx n="89" d="100"/>
          <a:sy n="89" d="100"/>
        </p:scale>
        <p:origin x="-102" y="-60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184" y="-11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10957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0DD667D0-8697-4E49-8AE8-959CB1F4557F}" type="slidenum">
              <a:rPr lang="en-US" altLang="zh-TW"/>
              <a:pPr/>
              <a:t>‹#›</a:t>
            </a:fld>
            <a:endParaRPr lang="en-US" altLang="zh-TW"/>
          </a:p>
        </p:txBody>
      </p:sp>
    </p:spTree>
    <p:extLst>
      <p:ext uri="{BB962C8B-B14F-4D97-AF65-F5344CB8AC3E}">
        <p14:creationId xmlns:p14="http://schemas.microsoft.com/office/powerpoint/2010/main" val="35586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5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5FAE23DA-1601-498D-B2E3-972800982184}" type="slidenum">
              <a:rPr lang="en-US" altLang="zh-TW"/>
              <a:pPr/>
              <a:t>‹#›</a:t>
            </a:fld>
            <a:endParaRPr lang="en-US" altLang="zh-TW"/>
          </a:p>
        </p:txBody>
      </p:sp>
    </p:spTree>
    <p:extLst>
      <p:ext uri="{BB962C8B-B14F-4D97-AF65-F5344CB8AC3E}">
        <p14:creationId xmlns:p14="http://schemas.microsoft.com/office/powerpoint/2010/main" val="2476045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2DD9BEA-C582-47D6-9AFC-DE3600F58423}" type="slidenum">
              <a:rPr lang="en-US" altLang="zh-TW" sz="1300">
                <a:latin typeface="Garamond" panose="02020404030301010803" pitchFamily="18" charset="0"/>
              </a:rPr>
              <a:pPr eaLnBrk="1" hangingPunct="1">
                <a:spcBef>
                  <a:spcPct val="0"/>
                </a:spcBef>
              </a:pPr>
              <a:t>1</a:t>
            </a:fld>
            <a:endParaRPr lang="en-US" altLang="zh-TW" sz="1300">
              <a:latin typeface="Garamond" panose="02020404030301010803"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解決方案</a:t>
            </a:r>
            <a:endParaRPr lang="en-US" altLang="zh-TW" dirty="0" smtClean="0"/>
          </a:p>
          <a:p>
            <a:r>
              <a:rPr lang="zh-TW" altLang="en-US" dirty="0" smtClean="0"/>
              <a:t>減少手動測試失誤問題</a:t>
            </a:r>
          </a:p>
          <a:p>
            <a:r>
              <a:rPr lang="zh-TW" altLang="en-US" dirty="0" smtClean="0"/>
              <a:t>省去手動切換 </a:t>
            </a:r>
            <a:r>
              <a:rPr lang="en-US" altLang="zh-TW" dirty="0" smtClean="0"/>
              <a:t>AP </a:t>
            </a:r>
            <a:r>
              <a:rPr lang="zh-TW" altLang="en-US" dirty="0" smtClean="0"/>
              <a:t>行為</a:t>
            </a:r>
          </a:p>
          <a:p>
            <a:r>
              <a:rPr lang="zh-TW" altLang="en-US" dirty="0" smtClean="0"/>
              <a:t>準確擷取 </a:t>
            </a:r>
            <a:r>
              <a:rPr lang="en-US" altLang="zh-TW" dirty="0" smtClean="0"/>
              <a:t>Ping </a:t>
            </a:r>
            <a:r>
              <a:rPr lang="zh-TW" altLang="en-US" dirty="0" smtClean="0"/>
              <a:t>紀錄檔</a:t>
            </a:r>
          </a:p>
          <a:p>
            <a:r>
              <a:rPr lang="zh-TW" altLang="en-US" dirty="0" smtClean="0"/>
              <a:t>長時間壓力測試執行</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解決方案</a:t>
            </a:r>
            <a:endParaRPr lang="en-US" altLang="zh-TW" dirty="0" smtClean="0"/>
          </a:p>
          <a:p>
            <a:r>
              <a:rPr lang="zh-TW" altLang="en-US" dirty="0" smtClean="0"/>
              <a:t>針對 </a:t>
            </a:r>
            <a:r>
              <a:rPr lang="en-US" altLang="zh-TW" dirty="0" smtClean="0"/>
              <a:t>Wi-Fi Mode </a:t>
            </a:r>
            <a:r>
              <a:rPr lang="zh-TW" altLang="en-US" dirty="0" smtClean="0"/>
              <a:t>中的 </a:t>
            </a:r>
            <a:r>
              <a:rPr lang="en-US" altLang="zh-TW" dirty="0" smtClean="0"/>
              <a:t>2.4 G </a:t>
            </a:r>
            <a:r>
              <a:rPr lang="zh-TW" altLang="en-US" dirty="0" smtClean="0"/>
              <a:t>中的 </a:t>
            </a:r>
            <a:r>
              <a:rPr lang="en-US" altLang="zh-TW" dirty="0" smtClean="0"/>
              <a:t>N Only, Legacy </a:t>
            </a:r>
            <a:r>
              <a:rPr lang="zh-TW" altLang="en-US" dirty="0" smtClean="0"/>
              <a:t>相互切換</a:t>
            </a:r>
          </a:p>
          <a:p>
            <a:r>
              <a:rPr lang="zh-TW" altLang="en-US" dirty="0" smtClean="0"/>
              <a:t>針對 </a:t>
            </a:r>
            <a:r>
              <a:rPr lang="en-US" altLang="zh-TW" dirty="0" smtClean="0"/>
              <a:t>Wi-Fi Mode </a:t>
            </a:r>
            <a:r>
              <a:rPr lang="zh-TW" altLang="en-US" dirty="0" smtClean="0"/>
              <a:t>中的 </a:t>
            </a:r>
            <a:r>
              <a:rPr lang="en-US" altLang="zh-TW" dirty="0" smtClean="0"/>
              <a:t>5 G </a:t>
            </a:r>
            <a:r>
              <a:rPr lang="zh-TW" altLang="en-US" dirty="0" smtClean="0"/>
              <a:t>中的 </a:t>
            </a:r>
            <a:r>
              <a:rPr lang="en-US" altLang="zh-TW" dirty="0" smtClean="0"/>
              <a:t>N/AC mixed, Legacy </a:t>
            </a:r>
            <a:r>
              <a:rPr lang="zh-TW" altLang="en-US" dirty="0" smtClean="0"/>
              <a:t>相互切換</a:t>
            </a:r>
          </a:p>
          <a:p>
            <a:r>
              <a:rPr lang="zh-TW" altLang="en-US" dirty="0" smtClean="0"/>
              <a:t>長時間做 </a:t>
            </a:r>
            <a:r>
              <a:rPr lang="en-US" altLang="zh-TW" dirty="0" smtClean="0"/>
              <a:t>2.4 G </a:t>
            </a:r>
            <a:r>
              <a:rPr lang="zh-TW" altLang="en-US" dirty="0" smtClean="0"/>
              <a:t>及 </a:t>
            </a:r>
            <a:r>
              <a:rPr lang="en-US" altLang="zh-TW" dirty="0" smtClean="0"/>
              <a:t>5 G </a:t>
            </a:r>
            <a:r>
              <a:rPr lang="zh-TW" altLang="en-US" dirty="0" smtClean="0"/>
              <a:t>之壓力測試</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軟體測試當中，自動化測試是利用軟體控制代測物上的行為上的測試並且去互相比較實際上與預期上的結果。</a:t>
            </a:r>
            <a:endParaRPr lang="en-US" altLang="zh-TW" dirty="0" smtClean="0"/>
          </a:p>
          <a:p>
            <a:r>
              <a:rPr lang="zh-TW" altLang="en-US" dirty="0" smtClean="0"/>
              <a:t>測試自動化是自動執行重複性且必要的的一個任務且比較難用手動的方式去呈現。</a:t>
            </a:r>
            <a:endParaRPr lang="en-US" altLang="zh-TW" dirty="0" smtClean="0"/>
          </a:p>
          <a:p>
            <a:r>
              <a:rPr lang="zh-TW" altLang="en-US" dirty="0" smtClean="0"/>
              <a:t>所以自動化測試是會持續交付與持續測試來說是非常重要的。</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a:t>
            </a:fld>
            <a:endParaRPr lang="en-US" altLang="zh-TW"/>
          </a:p>
        </p:txBody>
      </p:sp>
    </p:spTree>
    <p:extLst>
      <p:ext uri="{BB962C8B-B14F-4D97-AF65-F5344CB8AC3E}">
        <p14:creationId xmlns:p14="http://schemas.microsoft.com/office/powerpoint/2010/main" val="58612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解決方案</a:t>
            </a:r>
            <a:endParaRPr lang="en-US" altLang="zh-TW" dirty="0" smtClean="0"/>
          </a:p>
          <a:p>
            <a:r>
              <a:rPr lang="zh-TW" altLang="en-US" dirty="0" smtClean="0"/>
              <a:t>長時間壓力下且能完成飛航模式開關的穩定性</a:t>
            </a:r>
          </a:p>
          <a:p>
            <a:r>
              <a:rPr lang="zh-TW" altLang="en-US" dirty="0" smtClean="0"/>
              <a:t>大致區分為以下五種：</a:t>
            </a:r>
          </a:p>
          <a:p>
            <a:r>
              <a:rPr lang="zh-TW" altLang="en-US" dirty="0" smtClean="0"/>
              <a:t>透過 </a:t>
            </a:r>
            <a:r>
              <a:rPr lang="en-US" altLang="zh-TW" dirty="0" smtClean="0"/>
              <a:t>RJ-45 </a:t>
            </a:r>
            <a:r>
              <a:rPr lang="zh-TW" altLang="en-US" dirty="0" smtClean="0"/>
              <a:t>做 </a:t>
            </a:r>
            <a:r>
              <a:rPr lang="en-US" altLang="zh-TW" dirty="0" smtClean="0"/>
              <a:t>Android 6.0 </a:t>
            </a:r>
            <a:r>
              <a:rPr lang="zh-TW" altLang="en-US" dirty="0" smtClean="0"/>
              <a:t>系統中的 </a:t>
            </a:r>
            <a:r>
              <a:rPr lang="en-US" altLang="zh-TW" dirty="0" smtClean="0"/>
              <a:t>WLAN </a:t>
            </a:r>
            <a:r>
              <a:rPr lang="zh-TW" altLang="en-US" dirty="0" smtClean="0"/>
              <a:t>或 </a:t>
            </a:r>
            <a:r>
              <a:rPr lang="en-US" altLang="zh-TW" dirty="0" smtClean="0"/>
              <a:t>WWAN </a:t>
            </a:r>
            <a:r>
              <a:rPr lang="zh-TW" altLang="en-US" dirty="0" smtClean="0"/>
              <a:t>壓力測試</a:t>
            </a:r>
          </a:p>
          <a:p>
            <a:r>
              <a:rPr lang="zh-TW" altLang="en-US" dirty="0" smtClean="0"/>
              <a:t>透過 </a:t>
            </a:r>
            <a:r>
              <a:rPr lang="en-US" altLang="zh-TW" dirty="0" smtClean="0"/>
              <a:t>RJ-45 </a:t>
            </a:r>
            <a:r>
              <a:rPr lang="zh-TW" altLang="en-US" dirty="0" smtClean="0"/>
              <a:t>做 </a:t>
            </a:r>
            <a:r>
              <a:rPr lang="en-US" altLang="zh-TW" dirty="0" smtClean="0"/>
              <a:t>Android 8.0 </a:t>
            </a:r>
            <a:r>
              <a:rPr lang="zh-TW" altLang="en-US" dirty="0" smtClean="0"/>
              <a:t>系統中的 </a:t>
            </a:r>
            <a:r>
              <a:rPr lang="en-US" altLang="zh-TW" dirty="0" smtClean="0"/>
              <a:t>WLAN </a:t>
            </a:r>
            <a:r>
              <a:rPr lang="zh-TW" altLang="en-US" dirty="0" smtClean="0"/>
              <a:t>或 </a:t>
            </a:r>
            <a:r>
              <a:rPr lang="en-US" altLang="zh-TW" dirty="0" smtClean="0"/>
              <a:t>WWAN </a:t>
            </a:r>
            <a:r>
              <a:rPr lang="zh-TW" altLang="en-US" dirty="0" smtClean="0"/>
              <a:t>壓力測試</a:t>
            </a:r>
          </a:p>
          <a:p>
            <a:r>
              <a:rPr lang="zh-TW" altLang="en-US" dirty="0" smtClean="0"/>
              <a:t>透過 </a:t>
            </a:r>
            <a:r>
              <a:rPr lang="en-US" altLang="zh-TW" dirty="0" smtClean="0"/>
              <a:t>OTG </a:t>
            </a:r>
            <a:r>
              <a:rPr lang="zh-TW" altLang="en-US" dirty="0" smtClean="0"/>
              <a:t>做 </a:t>
            </a:r>
            <a:r>
              <a:rPr lang="en-US" altLang="zh-TW" dirty="0" smtClean="0"/>
              <a:t>Android 6.0 </a:t>
            </a:r>
            <a:r>
              <a:rPr lang="zh-TW" altLang="en-US" dirty="0" smtClean="0"/>
              <a:t>系統中的 </a:t>
            </a:r>
            <a:r>
              <a:rPr lang="en-US" altLang="zh-TW" dirty="0" smtClean="0"/>
              <a:t>WLAN </a:t>
            </a:r>
            <a:r>
              <a:rPr lang="zh-TW" altLang="en-US" dirty="0" smtClean="0"/>
              <a:t>或 </a:t>
            </a:r>
            <a:r>
              <a:rPr lang="en-US" altLang="zh-TW" dirty="0" smtClean="0"/>
              <a:t>WWAN </a:t>
            </a:r>
            <a:r>
              <a:rPr lang="zh-TW" altLang="en-US" dirty="0" smtClean="0"/>
              <a:t>壓力測試</a:t>
            </a:r>
          </a:p>
          <a:p>
            <a:r>
              <a:rPr lang="zh-TW" altLang="en-US" dirty="0" smtClean="0"/>
              <a:t>透過 </a:t>
            </a:r>
            <a:r>
              <a:rPr lang="en-US" altLang="zh-TW" dirty="0" smtClean="0"/>
              <a:t>OTG </a:t>
            </a:r>
            <a:r>
              <a:rPr lang="zh-TW" altLang="en-US" dirty="0" smtClean="0"/>
              <a:t>做 </a:t>
            </a:r>
            <a:r>
              <a:rPr lang="en-US" altLang="zh-TW" dirty="0" smtClean="0"/>
              <a:t>Android 8.0 </a:t>
            </a:r>
            <a:r>
              <a:rPr lang="zh-TW" altLang="en-US" dirty="0" smtClean="0"/>
              <a:t>系統中的 </a:t>
            </a:r>
            <a:r>
              <a:rPr lang="en-US" altLang="zh-TW" dirty="0" smtClean="0"/>
              <a:t>WLAN </a:t>
            </a:r>
            <a:r>
              <a:rPr lang="zh-TW" altLang="en-US" dirty="0" smtClean="0"/>
              <a:t>或 </a:t>
            </a:r>
            <a:r>
              <a:rPr lang="en-US" altLang="zh-TW" dirty="0" smtClean="0"/>
              <a:t>WWAN </a:t>
            </a:r>
            <a:r>
              <a:rPr lang="zh-TW" altLang="en-US" dirty="0" smtClean="0"/>
              <a:t>壓力測試</a:t>
            </a:r>
          </a:p>
          <a:p>
            <a:r>
              <a:rPr lang="en-US" altLang="zh-TW" dirty="0" smtClean="0"/>
              <a:t>Windows </a:t>
            </a:r>
            <a:r>
              <a:rPr lang="zh-TW" altLang="en-US" dirty="0" smtClean="0"/>
              <a:t>系統中的 </a:t>
            </a:r>
            <a:r>
              <a:rPr lang="en-US" altLang="zh-TW" dirty="0" smtClean="0"/>
              <a:t>WLAN </a:t>
            </a:r>
            <a:r>
              <a:rPr lang="zh-TW" altLang="en-US" dirty="0" smtClean="0"/>
              <a:t>壓力測試 </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解決方案</a:t>
            </a:r>
            <a:endParaRPr lang="en-US" altLang="zh-TW" dirty="0" smtClean="0"/>
          </a:p>
          <a:p>
            <a:r>
              <a:rPr lang="zh-TW" altLang="en-US" dirty="0" smtClean="0"/>
              <a:t>透過程式自動擷取主機 </a:t>
            </a:r>
            <a:r>
              <a:rPr lang="en-US" altLang="zh-TW" dirty="0" smtClean="0"/>
              <a:t>GPU </a:t>
            </a:r>
            <a:r>
              <a:rPr lang="zh-TW" altLang="en-US" dirty="0" smtClean="0"/>
              <a:t>解析度</a:t>
            </a:r>
          </a:p>
          <a:p>
            <a:r>
              <a:rPr lang="zh-TW" altLang="en-US" dirty="0" smtClean="0"/>
              <a:t>長時間重開機解析度擷取</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解決方案</a:t>
            </a:r>
            <a:endParaRPr lang="en-US" altLang="zh-TW" dirty="0" smtClean="0"/>
          </a:p>
          <a:p>
            <a:r>
              <a:rPr lang="zh-TW" altLang="en-US" dirty="0" smtClean="0"/>
              <a:t>依產品需求規格製作產圖之程式</a:t>
            </a:r>
          </a:p>
          <a:p>
            <a:r>
              <a:rPr lang="zh-TW" altLang="en-US" dirty="0" smtClean="0"/>
              <a:t>方便內部人員快速產圖並做量測 </a:t>
            </a:r>
            <a:r>
              <a:rPr lang="en-US" altLang="zh-TW" dirty="0" smtClean="0"/>
              <a:t>Panel  </a:t>
            </a:r>
            <a:r>
              <a:rPr lang="zh-TW" altLang="en-US" dirty="0" smtClean="0"/>
              <a:t>之程式</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解決方案</a:t>
            </a:r>
            <a:endParaRPr lang="en-US" altLang="zh-TW" dirty="0" smtClean="0"/>
          </a:p>
          <a:p>
            <a:r>
              <a:rPr lang="zh-TW" altLang="en-US" dirty="0" smtClean="0"/>
              <a:t>自動化安裝 </a:t>
            </a:r>
            <a:r>
              <a:rPr lang="en-US" altLang="zh-TW" dirty="0" smtClean="0"/>
              <a:t>Windows OS </a:t>
            </a:r>
            <a:r>
              <a:rPr lang="zh-TW" altLang="en-US" dirty="0" smtClean="0"/>
              <a:t>程序</a:t>
            </a:r>
          </a:p>
          <a:p>
            <a:r>
              <a:rPr lang="zh-TW" altLang="en-US" dirty="0" smtClean="0"/>
              <a:t>長時間自動安裝壓力測試</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TW" sz="1800" dirty="0" smtClean="0">
                <a:latin typeface="Times New Roman" panose="02020603050405020304" pitchFamily="18" charset="0"/>
                <a:cs typeface="Times New Roman" panose="02020603050405020304" pitchFamily="18" charset="0"/>
              </a:rPr>
              <a:t>bit.exe -c </a:t>
            </a:r>
            <a:r>
              <a:rPr lang="en-US" altLang="zh-TW" sz="1800" dirty="0" err="1" smtClean="0">
                <a:latin typeface="Times New Roman" panose="02020603050405020304" pitchFamily="18" charset="0"/>
                <a:cs typeface="Times New Roman" panose="02020603050405020304" pitchFamily="18" charset="0"/>
              </a:rPr>
              <a:t>dqa.bitcfg</a:t>
            </a:r>
            <a:r>
              <a:rPr lang="en-US" altLang="zh-TW" sz="1800" dirty="0" smtClean="0">
                <a:latin typeface="Times New Roman" panose="02020603050405020304" pitchFamily="18" charset="0"/>
                <a:cs typeface="Times New Roman" panose="02020603050405020304" pitchFamily="18" charset="0"/>
              </a:rPr>
              <a:t> -r -p -D “minutes”</a:t>
            </a:r>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4</a:t>
            </a:fld>
            <a:endParaRPr lang="en-US" altLang="zh-TW"/>
          </a:p>
        </p:txBody>
      </p:sp>
    </p:spTree>
    <p:extLst>
      <p:ext uri="{BB962C8B-B14F-4D97-AF65-F5344CB8AC3E}">
        <p14:creationId xmlns:p14="http://schemas.microsoft.com/office/powerpoint/2010/main" val="994676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解決方案</a:t>
            </a:r>
            <a:endParaRPr lang="en-US" altLang="zh-TW" dirty="0" smtClean="0"/>
          </a:p>
          <a:p>
            <a:r>
              <a:rPr lang="zh-TW" altLang="en-US" dirty="0" smtClean="0"/>
              <a:t>透過 </a:t>
            </a:r>
            <a:r>
              <a:rPr lang="en-US" altLang="zh-TW" dirty="0" err="1" smtClean="0"/>
              <a:t>BurnInTest</a:t>
            </a:r>
            <a:r>
              <a:rPr lang="en-US" altLang="zh-TW" dirty="0" smtClean="0"/>
              <a:t> </a:t>
            </a:r>
            <a:r>
              <a:rPr lang="zh-TW" altLang="en-US" dirty="0" smtClean="0"/>
              <a:t>的 </a:t>
            </a:r>
            <a:r>
              <a:rPr lang="en-US" altLang="zh-TW" dirty="0" smtClean="0"/>
              <a:t>Bash Script </a:t>
            </a:r>
            <a:r>
              <a:rPr lang="zh-TW" altLang="en-US" dirty="0" smtClean="0"/>
              <a:t>做長時間壓力測試</a:t>
            </a:r>
          </a:p>
          <a:p>
            <a:r>
              <a:rPr lang="zh-TW" altLang="en-US" dirty="0" smtClean="0"/>
              <a:t>自動產生及備份 </a:t>
            </a:r>
            <a:r>
              <a:rPr lang="en-US" altLang="zh-TW" dirty="0" smtClean="0"/>
              <a:t>Log </a:t>
            </a:r>
            <a:r>
              <a:rPr lang="zh-TW" altLang="en-US" dirty="0" smtClean="0"/>
              <a:t>檔案</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解決方案</a:t>
            </a:r>
            <a:endParaRPr lang="en-US" altLang="zh-TW" dirty="0" smtClean="0"/>
          </a:p>
          <a:p>
            <a:r>
              <a:rPr lang="zh-TW" altLang="en-US" dirty="0" smtClean="0"/>
              <a:t>透過 </a:t>
            </a:r>
            <a:r>
              <a:rPr lang="en-US" altLang="zh-TW" dirty="0" err="1" smtClean="0"/>
              <a:t>ProgramIndex</a:t>
            </a:r>
            <a:r>
              <a:rPr lang="en-US" altLang="zh-TW" dirty="0" smtClean="0"/>
              <a:t> </a:t>
            </a:r>
            <a:r>
              <a:rPr lang="zh-TW" altLang="en-US" dirty="0" smtClean="0"/>
              <a:t>程式方便下載相對應程式</a:t>
            </a:r>
          </a:p>
          <a:p>
            <a:r>
              <a:rPr lang="zh-TW" altLang="en-US" dirty="0" smtClean="0"/>
              <a:t>可以直接抓取 </a:t>
            </a:r>
            <a:r>
              <a:rPr lang="en-US" altLang="zh-TW" dirty="0" smtClean="0"/>
              <a:t>FTP </a:t>
            </a:r>
            <a:r>
              <a:rPr lang="zh-TW" altLang="en-US" dirty="0" smtClean="0"/>
              <a:t>上的資料直接下載</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36</a:t>
            </a:fld>
            <a:endParaRPr lang="en-US" altLang="zh-TW"/>
          </a:p>
        </p:txBody>
      </p:sp>
    </p:spTree>
    <p:extLst>
      <p:ext uri="{BB962C8B-B14F-4D97-AF65-F5344CB8AC3E}">
        <p14:creationId xmlns:p14="http://schemas.microsoft.com/office/powerpoint/2010/main" val="770017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4F672D5D-8C01-4901-B5D5-EB0622AA9DF3}" type="slidenum">
              <a:rPr lang="en-US" altLang="zh-TW" sz="1300">
                <a:latin typeface="Garamond" panose="02020404030301010803" pitchFamily="18" charset="0"/>
              </a:rPr>
              <a:pPr eaLnBrk="1" hangingPunct="1">
                <a:spcBef>
                  <a:spcPct val="0"/>
                </a:spcBef>
              </a:pPr>
              <a:t>37</a:t>
            </a:fld>
            <a:endParaRPr lang="en-US" altLang="zh-TW" sz="1300">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TW" sz="1500" dirty="0" smtClean="0">
                <a:latin typeface="Times New Roman" panose="02020603050405020304" pitchFamily="18" charset="0"/>
                <a:cs typeface="Times New Roman" panose="02020603050405020304" pitchFamily="18" charset="0"/>
              </a:rPr>
              <a:t>Automation does not require human intervention.</a:t>
            </a:r>
            <a:endParaRPr kumimoji="0" lang="en-US" altLang="zh-TW" sz="1500" dirty="0" smtClean="0">
              <a:latin typeface="Times New Roman" panose="02020603050405020304" pitchFamily="18" charset="0"/>
              <a:cs typeface="Times New Roman" panose="02020603050405020304" pitchFamily="18" charset="0"/>
            </a:endParaRPr>
          </a:p>
          <a:p>
            <a:pPr marL="0" marR="0" lvl="2" indent="0" algn="l" defTabSz="914400" rtl="0" eaLnBrk="0" fontAlgn="base" latinLnBrk="0" hangingPunct="0">
              <a:lnSpc>
                <a:spcPct val="100000"/>
              </a:lnSpc>
              <a:spcBef>
                <a:spcPct val="30000"/>
              </a:spcBef>
              <a:spcAft>
                <a:spcPct val="0"/>
              </a:spcAft>
              <a:buClrTx/>
              <a:buSzTx/>
              <a:buFontTx/>
              <a:buNone/>
              <a:tabLst/>
              <a:defRPr/>
            </a:pPr>
            <a:r>
              <a:rPr kumimoji="0" lang="en-US" altLang="zh-TW" sz="1500" dirty="0" smtClean="0">
                <a:latin typeface="Times New Roman" panose="02020603050405020304" pitchFamily="18" charset="0"/>
                <a:cs typeface="Times New Roman" panose="02020603050405020304" pitchFamily="18" charset="0"/>
              </a:rPr>
              <a:t>- You can run </a:t>
            </a:r>
            <a:r>
              <a:rPr kumimoji="0" lang="en-US" altLang="zh-TW" sz="1500" dirty="0" smtClean="0">
                <a:solidFill>
                  <a:srgbClr val="0033CC"/>
                </a:solidFill>
                <a:latin typeface="Times New Roman" panose="02020603050405020304" pitchFamily="18" charset="0"/>
                <a:cs typeface="Times New Roman" panose="02020603050405020304" pitchFamily="18" charset="0"/>
              </a:rPr>
              <a:t>automated test unattended (overnight)</a:t>
            </a:r>
            <a:r>
              <a:rPr kumimoji="0" lang="en-US" altLang="zh-TW" sz="1500" dirty="0" smtClean="0">
                <a:latin typeface="Times New Roman" panose="02020603050405020304" pitchFamily="18" charset="0"/>
                <a:cs typeface="Times New Roman" panose="02020603050405020304" pitchFamily="18" charset="0"/>
              </a:rPr>
              <a:t>.</a:t>
            </a:r>
          </a:p>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5</a:t>
            </a:fld>
            <a:endParaRPr lang="en-US" altLang="zh-TW"/>
          </a:p>
        </p:txBody>
      </p:sp>
    </p:spTree>
    <p:extLst>
      <p:ext uri="{BB962C8B-B14F-4D97-AF65-F5344CB8AC3E}">
        <p14:creationId xmlns:p14="http://schemas.microsoft.com/office/powerpoint/2010/main" val="3221369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6</a:t>
            </a:fld>
            <a:endParaRPr lang="en-US" altLang="zh-TW"/>
          </a:p>
        </p:txBody>
      </p:sp>
    </p:spTree>
    <p:extLst>
      <p:ext uri="{BB962C8B-B14F-4D97-AF65-F5344CB8AC3E}">
        <p14:creationId xmlns:p14="http://schemas.microsoft.com/office/powerpoint/2010/main" val="3869191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mtClean="0"/>
              <a:t>自動化</a:t>
            </a:r>
            <a:r>
              <a:rPr lang="zh-TW" altLang="en-US" dirty="0" smtClean="0"/>
              <a:t>測試就像利用自動化執行手動測試的行為，像是自動化的回歸測試。</a:t>
            </a:r>
            <a:endParaRPr lang="en-US" altLang="zh-TW" dirty="0" smtClean="0"/>
          </a:p>
          <a:p>
            <a:r>
              <a:rPr lang="zh-TW" altLang="en-US" dirty="0" smtClean="0"/>
              <a:t>測試自動化是一個測試流程的缺陷管理測試。</a:t>
            </a:r>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7</a:t>
            </a:fld>
            <a:endParaRPr lang="en-US" altLang="zh-TW"/>
          </a:p>
        </p:txBody>
      </p:sp>
    </p:spTree>
    <p:extLst>
      <p:ext uri="{BB962C8B-B14F-4D97-AF65-F5344CB8AC3E}">
        <p14:creationId xmlns:p14="http://schemas.microsoft.com/office/powerpoint/2010/main" val="19207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11355870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排標題 1"/>
          <p:cNvSpPr>
            <a:spLocks noGrp="1"/>
          </p:cNvSpPr>
          <p:nvPr>
            <p:ph type="title" orient="vert"/>
          </p:nvPr>
        </p:nvSpPr>
        <p:spPr>
          <a:xfrm>
            <a:off x="6629400" y="206375"/>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5"/>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330298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8941283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2" name="圖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90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79"/>
            <a:ext cx="8229600" cy="755650"/>
          </a:xfrm>
        </p:spPr>
        <p:txBody>
          <a:bodyPr/>
          <a:lstStyle>
            <a:lvl1pPr algn="l">
              <a:defRPr sz="32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00109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263460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94752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5706226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4782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457200" y="204788"/>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2289788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792288" y="3600450"/>
            <a:ext cx="5486400" cy="425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2862829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009196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392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新細明體" charset="-120"/>
              </a:defRPr>
            </a:lvl1pPr>
          </a:lstStyle>
          <a:p>
            <a:pPr>
              <a:defRPr/>
            </a:pPr>
            <a:endParaRPr lang="zh-TW" altLang="en-US"/>
          </a:p>
        </p:txBody>
      </p:sp>
      <p:sp>
        <p:nvSpPr>
          <p:cNvPr id="5" name="頁尾版面配置區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新細明體" charset="-120"/>
              </a:defRPr>
            </a:lvl1pPr>
          </a:lstStyle>
          <a:p>
            <a:pPr>
              <a:defRPr/>
            </a:pPr>
            <a:endParaRPr lang="zh-TW" altLang="en-US"/>
          </a:p>
        </p:txBody>
      </p:sp>
      <p:sp>
        <p:nvSpPr>
          <p:cNvPr id="6" name="投影片編號版面配置區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4EDFA52-C031-4916-9234-82754DBCEA40}"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7200" algn="ctr" rtl="0" fontAlgn="base">
        <a:spcBef>
          <a:spcPct val="0"/>
        </a:spcBef>
        <a:spcAft>
          <a:spcPct val="0"/>
        </a:spcAft>
        <a:defRPr sz="4000" b="1">
          <a:solidFill>
            <a:schemeClr val="tx1"/>
          </a:solidFill>
          <a:latin typeface="Arial" charset="0"/>
          <a:ea typeface="微軟正黑體" pitchFamily="34" charset="-120"/>
        </a:defRPr>
      </a:lvl6pPr>
      <a:lvl7pPr marL="914400" algn="ctr" rtl="0" fontAlgn="base">
        <a:spcBef>
          <a:spcPct val="0"/>
        </a:spcBef>
        <a:spcAft>
          <a:spcPct val="0"/>
        </a:spcAft>
        <a:defRPr sz="4000" b="1">
          <a:solidFill>
            <a:schemeClr val="tx1"/>
          </a:solidFill>
          <a:latin typeface="Arial" charset="0"/>
          <a:ea typeface="微軟正黑體" pitchFamily="34" charset="-120"/>
        </a:defRPr>
      </a:lvl7pPr>
      <a:lvl8pPr marL="1371600" algn="ctr" rtl="0" fontAlgn="base">
        <a:spcBef>
          <a:spcPct val="0"/>
        </a:spcBef>
        <a:spcAft>
          <a:spcPct val="0"/>
        </a:spcAft>
        <a:defRPr sz="4000" b="1">
          <a:solidFill>
            <a:schemeClr val="tx1"/>
          </a:solidFill>
          <a:latin typeface="Arial" charset="0"/>
          <a:ea typeface="微軟正黑體" pitchFamily="34" charset="-120"/>
        </a:defRPr>
      </a:lvl8pPr>
      <a:lvl9pPr marL="1828800"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jpe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0.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29.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6.bin"/><Relationship Id="rId4" Type="http://schemas.openxmlformats.org/officeDocument/2006/relationships/image" Target="../media/image40.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file:///\\172.17.9.225\dqa\iService\0G.DQA_Zone\50.Auto%20Test%20Tool\automatio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file:///\\172.17.9.225\dqa\iService\0G.DQA_Zone\50.Auto%20Test%20Tool\automation\sop\" TargetMode="External"/><Relationship Id="rId5" Type="http://schemas.openxmlformats.org/officeDocument/2006/relationships/hyperlink" Target="file:///\\172.17.9.225\dqa\iService\0G.DQA_Zone\50.Auto%20Test%20Tool\automation\suite\windows\luminance_pattern" TargetMode="External"/><Relationship Id="rId4" Type="http://schemas.openxmlformats.org/officeDocument/2006/relationships/hyperlink" Target="file:///\\172.17.9.225\dqa\iService\0G.DQA_Zone\50.Auto%20Test%20Tool\automation\installer\"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5325" y="1597025"/>
            <a:ext cx="6400800" cy="1314450"/>
          </a:xfrm>
        </p:spPr>
        <p:txBody>
          <a:bodyPr/>
          <a:lstStyle/>
          <a:p>
            <a:pPr>
              <a:buFont typeface="Arial" charset="0"/>
              <a:buNone/>
              <a:defRPr/>
            </a:pPr>
            <a:r>
              <a:rPr lang="en-US" altLang="zh-TW" dirty="0" smtClean="0">
                <a:latin typeface="Times New Roman" panose="02020603050405020304" pitchFamily="18" charset="0"/>
                <a:cs typeface="Times New Roman" panose="02020603050405020304" pitchFamily="18" charset="0"/>
              </a:rPr>
              <a:t>Test Automation</a:t>
            </a:r>
            <a:endParaRPr lang="en-US" altLang="zh-TW"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777875" y="4275138"/>
            <a:ext cx="4862513" cy="315912"/>
          </a:xfrm>
          <a:prstGeom prst="rect">
            <a:avLst/>
          </a:prstGeom>
        </p:spPr>
        <p:txBody>
          <a:bodyPr/>
          <a:lstStyle>
            <a:lvl1pPr marL="0" indent="0" algn="l" rtl="0" eaLnBrk="0" fontAlgn="base" hangingPunct="0">
              <a:spcBef>
                <a:spcPct val="20000"/>
              </a:spcBef>
              <a:spcAft>
                <a:spcPct val="0"/>
              </a:spcAft>
              <a:buClr>
                <a:srgbClr val="FFFF66"/>
              </a:buClr>
              <a:buSzPct val="80000"/>
              <a:buFontTx/>
              <a:buNone/>
              <a:defRPr kumimoji="1" sz="1800" b="1">
                <a:solidFill>
                  <a:srgbClr val="0070C0"/>
                </a:solidFill>
                <a:effectLst/>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Times New Roman" pitchFamily="18" charset="0"/>
              <a:buChar char="–"/>
              <a:defRPr kumimoji="1" sz="20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kumimoji="1"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70000"/>
              <a:buFont typeface="Times New Roman" pitchFamily="18" charset="0"/>
              <a:buChar char="–"/>
              <a:defRPr kumimoji="1" sz="12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9pPr>
          </a:lstStyle>
          <a:p>
            <a:pPr>
              <a:defRPr/>
            </a:pPr>
            <a:r>
              <a:rPr lang="en-US" altLang="zh-TW" sz="1600" kern="0" dirty="0" smtClean="0">
                <a:latin typeface="+mj-lt"/>
                <a:cs typeface="Times New Roman" panose="02020603050405020304" pitchFamily="18" charset="0"/>
              </a:rPr>
              <a:t>ZL Chen, </a:t>
            </a:r>
            <a:r>
              <a:rPr lang="en-US" altLang="zh-TW" sz="1600" kern="0" dirty="0" err="1" smtClean="0">
                <a:latin typeface="+mj-lt"/>
                <a:cs typeface="Times New Roman" panose="02020603050405020304" pitchFamily="18" charset="0"/>
              </a:rPr>
              <a:t>SIoT</a:t>
            </a:r>
            <a:r>
              <a:rPr lang="en-US" altLang="zh-TW" sz="1600" kern="0" dirty="0" smtClean="0">
                <a:latin typeface="+mj-lt"/>
                <a:cs typeface="Times New Roman" panose="02020603050405020304" pitchFamily="18" charset="0"/>
              </a:rPr>
              <a:t> DQA, Advantech</a:t>
            </a:r>
            <a:endParaRPr lang="zh-TW" altLang="en-US" sz="1600" kern="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Selenium’s </a:t>
            </a:r>
            <a:r>
              <a:rPr lang="en-US" altLang="zh-TW" sz="2000" dirty="0" smtClean="0">
                <a:latin typeface="Times New Roman" panose="02020603050405020304" pitchFamily="18" charset="0"/>
                <a:cs typeface="Times New Roman" panose="02020603050405020304" pitchFamily="18" charset="0"/>
              </a:rPr>
              <a:t>web driver </a:t>
            </a:r>
            <a:r>
              <a:rPr lang="en-US" altLang="zh-TW" sz="2000" dirty="0">
                <a:latin typeface="Times New Roman" panose="02020603050405020304" pitchFamily="18" charset="0"/>
                <a:cs typeface="Times New Roman" panose="02020603050405020304" pitchFamily="18" charset="0"/>
              </a:rPr>
              <a:t>application and </a:t>
            </a:r>
            <a:r>
              <a:rPr lang="en-US" altLang="zh-TW" sz="2000" dirty="0" smtClean="0">
                <a:latin typeface="Times New Roman" panose="02020603050405020304" pitchFamily="18" charset="0"/>
                <a:cs typeface="Times New Roman" panose="02020603050405020304" pitchFamily="18" charset="0"/>
              </a:rPr>
              <a:t>infrastructure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r>
              <a:rPr lang="zh-TW" altLang="en-US"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 Selenium Web driver</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2" descr="D:\Users\ZL.chen\Desktop\WebDriver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16" y="1521410"/>
            <a:ext cx="3869436" cy="29887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ZL.chen\Desktop\simplified_webdriver_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12" y="1521410"/>
            <a:ext cx="3498704" cy="303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00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roaming’s log is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1" name="圖片 10"/>
          <p:cNvPicPr/>
          <p:nvPr/>
        </p:nvPicPr>
        <p:blipFill>
          <a:blip r:embed="rId3">
            <a:extLst>
              <a:ext uri="{28A0092B-C50C-407E-A947-70E740481C1C}">
                <a14:useLocalDpi xmlns:a14="http://schemas.microsoft.com/office/drawing/2010/main" val="0"/>
              </a:ext>
            </a:extLst>
          </a:blip>
          <a:srcRect/>
          <a:stretch>
            <a:fillRect/>
          </a:stretch>
        </p:blipFill>
        <p:spPr bwMode="auto">
          <a:xfrm>
            <a:off x="2039140" y="1312373"/>
            <a:ext cx="5629352" cy="3415489"/>
          </a:xfrm>
          <a:prstGeom prst="rect">
            <a:avLst/>
          </a:prstGeom>
          <a:noFill/>
          <a:ln>
            <a:noFill/>
          </a:ln>
        </p:spPr>
      </p:pic>
      <p:sp>
        <p:nvSpPr>
          <p:cNvPr id="12" name="向右箭號 11"/>
          <p:cNvSpPr/>
          <p:nvPr/>
        </p:nvSpPr>
        <p:spPr>
          <a:xfrm rot="10800000">
            <a:off x="4252060" y="1574504"/>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3" name="向右箭號 12"/>
          <p:cNvSpPr/>
          <p:nvPr/>
        </p:nvSpPr>
        <p:spPr>
          <a:xfrm rot="10800000">
            <a:off x="6203113" y="309755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716828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roaming’s ping log are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2344614" y="1474665"/>
            <a:ext cx="2330450" cy="3225800"/>
          </a:xfrm>
          <a:prstGeom prst="rect">
            <a:avLst/>
          </a:prstGeom>
          <a:noFill/>
          <a:ln>
            <a:noFill/>
          </a:ln>
        </p:spPr>
      </p:pic>
      <p:pic>
        <p:nvPicPr>
          <p:cNvPr id="5" name="圖片 4"/>
          <p:cNvPicPr/>
          <p:nvPr/>
        </p:nvPicPr>
        <p:blipFill>
          <a:blip r:embed="rId4">
            <a:extLst>
              <a:ext uri="{28A0092B-C50C-407E-A947-70E740481C1C}">
                <a14:useLocalDpi xmlns:a14="http://schemas.microsoft.com/office/drawing/2010/main" val="0"/>
              </a:ext>
            </a:extLst>
          </a:blip>
          <a:srcRect/>
          <a:stretch>
            <a:fillRect/>
          </a:stretch>
        </p:blipFill>
        <p:spPr bwMode="auto">
          <a:xfrm>
            <a:off x="4675064" y="1474665"/>
            <a:ext cx="2790825" cy="3235960"/>
          </a:xfrm>
          <a:prstGeom prst="rect">
            <a:avLst/>
          </a:prstGeom>
          <a:noFill/>
          <a:ln>
            <a:noFill/>
          </a:ln>
        </p:spPr>
      </p:pic>
      <p:sp>
        <p:nvSpPr>
          <p:cNvPr id="7" name="向右箭號 6"/>
          <p:cNvSpPr/>
          <p:nvPr/>
        </p:nvSpPr>
        <p:spPr>
          <a:xfrm rot="10800000">
            <a:off x="3645241" y="146733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向右箭號 8"/>
          <p:cNvSpPr/>
          <p:nvPr/>
        </p:nvSpPr>
        <p:spPr>
          <a:xfrm rot="10800000">
            <a:off x="6070476" y="1467338"/>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6695259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Reduce the manual testing </a:t>
            </a:r>
            <a:r>
              <a:rPr lang="en-US" altLang="zh-TW" sz="1800" dirty="0" smtClean="0">
                <a:latin typeface="Times New Roman" panose="02020603050405020304" pitchFamily="18" charset="0"/>
                <a:cs typeface="Times New Roman" panose="02020603050405020304" pitchFamily="18" charset="0"/>
              </a:rPr>
              <a:t>errors.</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I</a:t>
            </a:r>
            <a:r>
              <a:rPr lang="en-US" altLang="zh-TW" sz="1800" dirty="0" smtClean="0">
                <a:latin typeface="Times New Roman" panose="02020603050405020304" pitchFamily="18" charset="0"/>
                <a:cs typeface="Times New Roman" panose="02020603050405020304" pitchFamily="18" charset="0"/>
              </a:rPr>
              <a:t>n </a:t>
            </a:r>
            <a:r>
              <a:rPr lang="en-US" altLang="zh-TW" sz="1800" dirty="0">
                <a:latin typeface="Times New Roman" panose="02020603050405020304" pitchFamily="18" charset="0"/>
                <a:cs typeface="Times New Roman" panose="02020603050405020304" pitchFamily="18" charset="0"/>
              </a:rPr>
              <a:t>order to switch the AP process</a:t>
            </a:r>
            <a:r>
              <a:rPr lang="en-US" altLang="zh-TW" sz="18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Accurately to capture the ping logs</a:t>
            </a:r>
            <a:r>
              <a:rPr lang="en-US" altLang="zh-TW" sz="18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Execute the </a:t>
            </a:r>
            <a:r>
              <a:rPr lang="en-US" altLang="zh-TW" sz="1800" dirty="0" smtClean="0">
                <a:latin typeface="Times New Roman" panose="02020603050405020304" pitchFamily="18" charset="0"/>
                <a:cs typeface="Times New Roman" panose="02020603050405020304" pitchFamily="18" charset="0"/>
              </a:rPr>
              <a:t>long-term load testing</a:t>
            </a:r>
            <a:r>
              <a:rPr lang="en-US" altLang="zh-TW" sz="1800" dirty="0">
                <a:latin typeface="Times New Roman" panose="02020603050405020304" pitchFamily="18" charset="0"/>
                <a:cs typeface="Times New Roman" panose="02020603050405020304" pitchFamily="18" charset="0"/>
              </a:rPr>
              <a:t>.</a:t>
            </a: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endParaRPr lang="en-US" altLang="zh-TW" sz="16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64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System </a:t>
            </a:r>
            <a:r>
              <a:rPr lang="en-US" altLang="zh-TW" sz="2000" dirty="0" smtClean="0">
                <a:latin typeface="Times New Roman" panose="02020603050405020304" pitchFamily="18" charset="0"/>
                <a:cs typeface="Times New Roman" panose="02020603050405020304" pitchFamily="18" charset="0"/>
              </a:rPr>
              <a:t>Structure</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542" y="1798771"/>
            <a:ext cx="3949523" cy="289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descr="D:\Users\ZL.chen\Desktop\P_setting_fff_1_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6281" y="1138168"/>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101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4"/>
            <a:ext cx="8229600" cy="3894867"/>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Wi-Fi switch’s screenshot and log are as below:</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734693282"/>
              </p:ext>
            </p:extLst>
          </p:nvPr>
        </p:nvGraphicFramePr>
        <p:xfrm>
          <a:off x="4055082" y="4343871"/>
          <a:ext cx="744538" cy="395287"/>
        </p:xfrm>
        <a:graphic>
          <a:graphicData uri="http://schemas.openxmlformats.org/presentationml/2006/ole">
            <mc:AlternateContent xmlns:mc="http://schemas.openxmlformats.org/markup-compatibility/2006">
              <mc:Choice xmlns:v="urn:schemas-microsoft-com:vml" Requires="v">
                <p:oleObj spid="_x0000_s5276"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4055082" y="4343871"/>
                        <a:ext cx="744538" cy="395287"/>
                      </a:xfrm>
                      <a:prstGeom prst="rect">
                        <a:avLst/>
                      </a:prstGeom>
                    </p:spPr>
                  </p:pic>
                </p:oleObj>
              </mc:Fallback>
            </mc:AlternateContent>
          </a:graphicData>
        </a:graphic>
      </p:graphicFrame>
      <p:pic>
        <p:nvPicPr>
          <p:cNvPr id="5129" name="Picture 9" descr="D:\Users\ZL.chen\Desktop\158088635595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198" y="1392699"/>
            <a:ext cx="3214050" cy="3323905"/>
          </a:xfrm>
          <a:prstGeom prst="rect">
            <a:avLst/>
          </a:prstGeom>
          <a:noFill/>
          <a:extLst>
            <a:ext uri="{909E8E84-426E-40DD-AFC4-6F175D3DCCD1}">
              <a14:hiddenFill xmlns:a14="http://schemas.microsoft.com/office/drawing/2010/main">
                <a:solidFill>
                  <a:srgbClr val="FFFFFF"/>
                </a:solidFill>
              </a14:hiddenFill>
            </a:ext>
          </a:extLst>
        </p:spPr>
      </p:pic>
      <p:sp>
        <p:nvSpPr>
          <p:cNvPr id="6" name="左-右雙向箭號 5"/>
          <p:cNvSpPr/>
          <p:nvPr/>
        </p:nvSpPr>
        <p:spPr>
          <a:xfrm>
            <a:off x="4107350" y="2904977"/>
            <a:ext cx="659723" cy="218049"/>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131" name="Picture 11" descr="D:\Users\ZL.chen\Desktop\158088665597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99620" y="1392699"/>
            <a:ext cx="3242300" cy="333061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479222" y="2539218"/>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399668" y="2538045"/>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60132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In order to fine-tune the switch function of the [N Only] and [Legacy] based on Wi-Fi AP switch of 2.4G.</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In order to fine-tune the switch function of the [N/AC mixed] and [Legacy] based on Wi-Fi AP switch of 5G.</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Load testing of 2.4G and 5G.</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15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Android 6.0.1 (</a:t>
            </a:r>
            <a:r>
              <a:rPr lang="en-US" altLang="zh-TW" sz="2000" dirty="0" smtClean="0">
                <a:latin typeface="Times New Roman" panose="02020603050405020304" pitchFamily="18" charset="0"/>
                <a:cs typeface="Times New Roman" panose="02020603050405020304" pitchFamily="18" charset="0"/>
              </a:rPr>
              <a:t>RJ-45) or Android </a:t>
            </a:r>
            <a:r>
              <a:rPr lang="en-US" altLang="zh-TW" sz="2000" dirty="0">
                <a:latin typeface="Times New Roman" panose="02020603050405020304" pitchFamily="18" charset="0"/>
                <a:cs typeface="Times New Roman" panose="02020603050405020304" pitchFamily="18" charset="0"/>
              </a:rPr>
              <a:t>8.0.1 </a:t>
            </a:r>
            <a:r>
              <a:rPr lang="en-US" altLang="zh-TW" sz="2000" dirty="0" smtClean="0">
                <a:latin typeface="Times New Roman" panose="02020603050405020304" pitchFamily="18" charset="0"/>
                <a:cs typeface="Times New Roman" panose="02020603050405020304" pitchFamily="18" charset="0"/>
              </a:rPr>
              <a:t>(RJ-45) </a:t>
            </a:r>
            <a:r>
              <a:rPr lang="en-US" altLang="zh-TW" sz="2000" dirty="0">
                <a:latin typeface="Times New Roman" panose="02020603050405020304" pitchFamily="18" charset="0"/>
                <a:cs typeface="Times New Roman" panose="02020603050405020304" pitchFamily="18" charset="0"/>
              </a:rPr>
              <a:t>for </a:t>
            </a:r>
            <a:r>
              <a:rPr lang="en-US" altLang="zh-TW" sz="2000" dirty="0" smtClean="0">
                <a:latin typeface="Times New Roman" panose="02020603050405020304" pitchFamily="18" charset="0"/>
                <a:cs typeface="Times New Roman" panose="02020603050405020304" pitchFamily="18" charset="0"/>
              </a:rPr>
              <a:t>WLAN and WWAN</a:t>
            </a:r>
            <a:endParaRPr lang="en-US" altLang="zh-TW" sz="20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err="1" smtClean="0">
                <a:solidFill>
                  <a:srgbClr val="003366"/>
                </a:solidFill>
                <a:latin typeface="Times New Roman" panose="02020603050405020304" pitchFamily="18" charset="0"/>
                <a:cs typeface="Times New Roman" panose="02020603050405020304" pitchFamily="18" charset="0"/>
              </a:rPr>
              <a:t>Androd</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rotWithShape="1">
          <a:blip r:embed="rId3">
            <a:extLst>
              <a:ext uri="{28A0092B-C50C-407E-A947-70E740481C1C}">
                <a14:useLocalDpi xmlns:a14="http://schemas.microsoft.com/office/drawing/2010/main" val="0"/>
              </a:ext>
            </a:extLst>
          </a:blip>
          <a:srcRect b="8098"/>
          <a:stretch/>
        </p:blipFill>
        <p:spPr bwMode="auto">
          <a:xfrm>
            <a:off x="1814119" y="2094599"/>
            <a:ext cx="5653405" cy="1907130"/>
          </a:xfrm>
          <a:prstGeom prst="rect">
            <a:avLst/>
          </a:prstGeom>
          <a:noFill/>
          <a:ln>
            <a:noFill/>
          </a:ln>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output screenshot and log are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t>
            </a:r>
            <a:r>
              <a:rPr lang="en-US" altLang="zh-TW" sz="1800" dirty="0" err="1" smtClean="0">
                <a:latin typeface="Times New Roman" panose="02020603050405020304" pitchFamily="18" charset="0"/>
                <a:cs typeface="Times New Roman" panose="02020603050405020304" pitchFamily="18" charset="0"/>
              </a:rPr>
              <a:t>wifi</a:t>
            </a:r>
            <a:r>
              <a:rPr lang="en-US" altLang="zh-TW" sz="1800" dirty="0" smtClean="0">
                <a:latin typeface="Times New Roman" panose="02020603050405020304" pitchFamily="18" charset="0"/>
                <a:cs typeface="Times New Roman" panose="02020603050405020304" pitchFamily="18" charset="0"/>
              </a:rPr>
              <a:t> off)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 name="Picture 5" descr="D:\Users\ZL.chen\Desktop\airplane_on_1_20200207_16414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243" y="1674568"/>
            <a:ext cx="3629064" cy="22681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ers\ZL.chen\Desktop\airplane_off_1_20200207_16420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199" y="1674569"/>
            <a:ext cx="3629061" cy="22681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物件 5"/>
          <p:cNvGraphicFramePr>
            <a:graphicFrameLocks noChangeAspect="1"/>
          </p:cNvGraphicFramePr>
          <p:nvPr>
            <p:extLst>
              <p:ext uri="{D42A27DB-BD31-4B8C-83A1-F6EECF244321}">
                <p14:modId xmlns:p14="http://schemas.microsoft.com/office/powerpoint/2010/main" val="520790892"/>
              </p:ext>
            </p:extLst>
          </p:nvPr>
        </p:nvGraphicFramePr>
        <p:xfrm>
          <a:off x="8070623" y="4284070"/>
          <a:ext cx="744538" cy="395287"/>
        </p:xfrm>
        <a:graphic>
          <a:graphicData uri="http://schemas.openxmlformats.org/presentationml/2006/ole">
            <mc:AlternateContent xmlns:mc="http://schemas.openxmlformats.org/markup-compatibility/2006">
              <mc:Choice xmlns:v="urn:schemas-microsoft-com:vml" Requires="v">
                <p:oleObj spid="_x0000_s6244"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70623" y="4284070"/>
                        <a:ext cx="744538" cy="395287"/>
                      </a:xfrm>
                      <a:prstGeom prst="rect">
                        <a:avLst/>
                      </a:prstGeom>
                    </p:spPr>
                  </p:pic>
                </p:oleObj>
              </mc:Fallback>
            </mc:AlternateContent>
          </a:graphicData>
        </a:graphic>
      </p:graphicFrame>
      <p:sp>
        <p:nvSpPr>
          <p:cNvPr id="3" name="矩形 2"/>
          <p:cNvSpPr/>
          <p:nvPr/>
        </p:nvSpPr>
        <p:spPr>
          <a:xfrm>
            <a:off x="3868615" y="1922585"/>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7573104" y="1922585"/>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5222408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Android 6.0.1 </a:t>
            </a:r>
            <a:r>
              <a:rPr lang="en-US" altLang="zh-TW" sz="2000" dirty="0" smtClean="0">
                <a:latin typeface="Times New Roman" panose="02020603050405020304" pitchFamily="18" charset="0"/>
                <a:cs typeface="Times New Roman" panose="02020603050405020304" pitchFamily="18" charset="0"/>
              </a:rPr>
              <a:t>or Android 8.0.1 (OTG) for WLAN and WWAN</a:t>
            </a:r>
            <a:endParaRPr lang="en-US" altLang="zh-TW" sz="20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(Android, OTG)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 name="圖片 5"/>
          <p:cNvPicPr/>
          <p:nvPr/>
        </p:nvPicPr>
        <p:blipFill rotWithShape="1">
          <a:blip r:embed="rId3">
            <a:extLst>
              <a:ext uri="{28A0092B-C50C-407E-A947-70E740481C1C}">
                <a14:useLocalDpi xmlns:a14="http://schemas.microsoft.com/office/drawing/2010/main" val="0"/>
              </a:ext>
            </a:extLst>
          </a:blip>
          <a:srcRect b="12310"/>
          <a:stretch/>
        </p:blipFill>
        <p:spPr bwMode="auto">
          <a:xfrm>
            <a:off x="1814119" y="2094599"/>
            <a:ext cx="5696585" cy="1904377"/>
          </a:xfrm>
          <a:prstGeom prst="rect">
            <a:avLst/>
          </a:prstGeom>
          <a:noFill/>
          <a:ln>
            <a:noFill/>
          </a:ln>
        </p:spPr>
      </p:pic>
    </p:spTree>
    <p:extLst>
      <p:ext uri="{BB962C8B-B14F-4D97-AF65-F5344CB8AC3E}">
        <p14:creationId xmlns:p14="http://schemas.microsoft.com/office/powerpoint/2010/main" val="391345170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Test Automation?</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the Test Automation Pyramid?</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a:t>
            </a:r>
            <a:r>
              <a:rPr lang="en-US" altLang="zh-TW" sz="2000" dirty="0">
                <a:latin typeface="Times New Roman" panose="02020603050405020304" pitchFamily="18" charset="0"/>
                <a:cs typeface="Times New Roman" panose="02020603050405020304" pitchFamily="18" charset="0"/>
              </a:rPr>
              <a:t>difference</a:t>
            </a:r>
            <a:r>
              <a:rPr lang="en-US" altLang="zh-TW" sz="1800" dirty="0">
                <a:latin typeface="Times New Roman" panose="02020603050405020304" pitchFamily="18" charset="0"/>
                <a:cs typeface="Times New Roman" panose="02020603050405020304" pitchFamily="18" charset="0"/>
              </a:rPr>
              <a:t> between Test Automation and Automation Testing?</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Automation </a:t>
            </a: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Tools </a:t>
            </a:r>
            <a:r>
              <a:rPr lang="en-US" altLang="zh-TW" sz="1800" dirty="0" smtClean="0">
                <a:latin typeface="Times New Roman" panose="02020603050405020304" pitchFamily="18" charset="0"/>
                <a:cs typeface="Times New Roman" panose="02020603050405020304" pitchFamily="18" charset="0"/>
              </a:rPr>
              <a:t>for Introduction</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&amp;</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Demo</a:t>
            </a:r>
          </a:p>
        </p:txBody>
      </p:sp>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Agenda</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1436452062"/>
              </p:ext>
            </p:extLst>
          </p:nvPr>
        </p:nvGraphicFramePr>
        <p:xfrm>
          <a:off x="8074091" y="4278922"/>
          <a:ext cx="744538" cy="395288"/>
        </p:xfrm>
        <a:graphic>
          <a:graphicData uri="http://schemas.openxmlformats.org/presentationml/2006/ole">
            <mc:AlternateContent xmlns:mc="http://schemas.openxmlformats.org/markup-compatibility/2006">
              <mc:Choice xmlns:v="urn:schemas-microsoft-com:vml" Requires="v">
                <p:oleObj spid="_x0000_s7264"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8074091" y="4278922"/>
                        <a:ext cx="744538" cy="395288"/>
                      </a:xfrm>
                      <a:prstGeom prst="rect">
                        <a:avLst/>
                      </a:prstGeom>
                    </p:spPr>
                  </p:pic>
                </p:oleObj>
              </mc:Fallback>
            </mc:AlternateContent>
          </a:graphicData>
        </a:graphic>
      </p:graphicFrame>
      <p:pic>
        <p:nvPicPr>
          <p:cNvPr id="7170" name="Picture 2" descr="D:\Users\ZL.chen\Desktop\airplane_on_1_20200207_16505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113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Users\ZL.chen\Desktop\airplane_off_1_20200207_16511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14246" y="1674567"/>
            <a:ext cx="3693922" cy="207681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021015" y="1910862"/>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7795846" y="1910862"/>
            <a:ext cx="234462" cy="1758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6474380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Windows for WLAN</a:t>
            </a:r>
            <a:endParaRPr lang="en-US" altLang="zh-TW" sz="20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test script base on </a:t>
            </a:r>
            <a:r>
              <a:rPr lang="en-US" altLang="zh-TW" sz="2000" dirty="0" err="1" smtClean="0">
                <a:latin typeface="Times New Roman" panose="02020603050405020304" pitchFamily="18" charset="0"/>
                <a:cs typeface="Times New Roman" panose="02020603050405020304" pitchFamily="18" charset="0"/>
              </a:rPr>
              <a:t>Sikuli</a:t>
            </a:r>
            <a:r>
              <a:rPr lang="en-US" altLang="zh-TW" sz="2000" dirty="0" smtClean="0">
                <a:latin typeface="Times New Roman" panose="02020603050405020304" pitchFamily="18" charset="0"/>
                <a:cs typeface="Times New Roman" panose="02020603050405020304" pitchFamily="18" charset="0"/>
              </a:rPr>
              <a:t> API under the windows environment.</a:t>
            </a:r>
          </a:p>
          <a:p>
            <a:pPr marL="742950" lvl="2"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Base on Python with Java </a:t>
            </a:r>
            <a:r>
              <a:rPr lang="en-US" altLang="zh-TW" sz="1800" dirty="0" smtClean="0">
                <a:latin typeface="Times New Roman" panose="02020603050405020304" pitchFamily="18" charset="0"/>
                <a:cs typeface="Times New Roman" panose="02020603050405020304" pitchFamily="18" charset="0"/>
              </a:rPr>
              <a:t>environment</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How </a:t>
            </a:r>
            <a:r>
              <a:rPr lang="en-US" altLang="zh-TW" sz="1800" dirty="0" err="1" smtClean="0">
                <a:latin typeface="Times New Roman" panose="02020603050405020304" pitchFamily="18" charset="0"/>
                <a:cs typeface="Times New Roman" panose="02020603050405020304" pitchFamily="18" charset="0"/>
              </a:rPr>
              <a:t>Sikuli</a:t>
            </a:r>
            <a:r>
              <a:rPr lang="en-US" altLang="zh-TW" sz="1800" dirty="0" smtClean="0">
                <a:latin typeface="Times New Roman" panose="02020603050405020304" pitchFamily="18" charset="0"/>
                <a:cs typeface="Times New Roman" panose="02020603050405020304" pitchFamily="18" charset="0"/>
              </a:rPr>
              <a:t> works ?</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err="1" smtClean="0">
                <a:latin typeface="Times New Roman" panose="02020603050405020304" pitchFamily="18" charset="0"/>
                <a:cs typeface="Times New Roman" panose="02020603050405020304" pitchFamily="18" charset="0"/>
              </a:rPr>
              <a:t>airplane_mode_on.sikuli</a:t>
            </a:r>
            <a:endParaRPr lang="en-US" altLang="zh-TW" sz="2000" dirty="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airplane_mode_</a:t>
            </a:r>
            <a:r>
              <a:rPr lang="en-US" altLang="zh-TW" sz="1800" dirty="0">
                <a:latin typeface="Times New Roman" panose="02020603050405020304" pitchFamily="18" charset="0"/>
                <a:cs typeface="Times New Roman" panose="02020603050405020304" pitchFamily="18" charset="0"/>
              </a:rPr>
              <a:t>on</a:t>
            </a:r>
            <a:r>
              <a:rPr lang="en-US" altLang="zh-TW" sz="1800" dirty="0" smtClean="0">
                <a:latin typeface="Times New Roman" panose="02020603050405020304" pitchFamily="18" charset="0"/>
                <a:cs typeface="Times New Roman" panose="02020603050405020304" pitchFamily="18" charset="0"/>
              </a:rPr>
              <a:t>.py</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err="1" smtClean="0">
                <a:latin typeface="Times New Roman" panose="02020603050405020304" pitchFamily="18" charset="0"/>
                <a:cs typeface="Times New Roman" panose="02020603050405020304" pitchFamily="18" charset="0"/>
              </a:rPr>
              <a:t>airplane_mode_off.sikuli</a:t>
            </a:r>
            <a:endParaRPr lang="en-US" altLang="zh-TW" sz="2000" dirty="0" smtClean="0">
              <a:latin typeface="Times New Roman" panose="02020603050405020304" pitchFamily="18" charset="0"/>
              <a:cs typeface="Times New Roman" panose="02020603050405020304" pitchFamily="18" charset="0"/>
            </a:endParaRP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airplane_mode_off.py</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218" name="Picture 2" descr="D:\Users\ZL.chen\Desktop\20160821133539214.png"/>
          <p:cNvPicPr>
            <a:picLocks noChangeAspect="1" noChangeArrowheads="1"/>
          </p:cNvPicPr>
          <p:nvPr/>
        </p:nvPicPr>
        <p:blipFill rotWithShape="1">
          <a:blip r:embed="rId3">
            <a:extLst>
              <a:ext uri="{28A0092B-C50C-407E-A947-70E740481C1C}">
                <a14:useLocalDpi xmlns:a14="http://schemas.microsoft.com/office/drawing/2010/main" val="0"/>
              </a:ext>
            </a:extLst>
          </a:blip>
          <a:srcRect l="6297" t="14116" r="10415" b="9025"/>
          <a:stretch/>
        </p:blipFill>
        <p:spPr bwMode="auto">
          <a:xfrm>
            <a:off x="3726493" y="2173265"/>
            <a:ext cx="4246323" cy="245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0602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 (window)</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3" descr="D:\Users\ZL.chen\Desktop\airplane_on_1_20200207_1723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34"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D:\Users\ZL.chen\Desktop\airplane_off_1_20200207_1724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4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物件 3"/>
          <p:cNvGraphicFramePr>
            <a:graphicFrameLocks noChangeAspect="1"/>
          </p:cNvGraphicFramePr>
          <p:nvPr>
            <p:extLst>
              <p:ext uri="{D42A27DB-BD31-4B8C-83A1-F6EECF244321}">
                <p14:modId xmlns:p14="http://schemas.microsoft.com/office/powerpoint/2010/main" val="188163934"/>
              </p:ext>
            </p:extLst>
          </p:nvPr>
        </p:nvGraphicFramePr>
        <p:xfrm>
          <a:off x="8081759" y="4277186"/>
          <a:ext cx="744537" cy="395287"/>
        </p:xfrm>
        <a:graphic>
          <a:graphicData uri="http://schemas.openxmlformats.org/presentationml/2006/ole">
            <mc:AlternateContent xmlns:mc="http://schemas.openxmlformats.org/markup-compatibility/2006">
              <mc:Choice xmlns:v="urn:schemas-microsoft-com:vml" Requires="v">
                <p:oleObj spid="_x0000_s8276"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81759" y="4277186"/>
                        <a:ext cx="744537" cy="395287"/>
                      </a:xfrm>
                      <a:prstGeom prst="rect">
                        <a:avLst/>
                      </a:prstGeom>
                    </p:spPr>
                  </p:pic>
                </p:oleObj>
              </mc:Fallback>
            </mc:AlternateContent>
          </a:graphicData>
        </a:graphic>
      </p:graphicFrame>
      <p:sp>
        <p:nvSpPr>
          <p:cNvPr id="3" name="矩形 2"/>
          <p:cNvSpPr/>
          <p:nvPr/>
        </p:nvSpPr>
        <p:spPr>
          <a:xfrm>
            <a:off x="4243754" y="3653629"/>
            <a:ext cx="117230" cy="8792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 name="矩形 8"/>
          <p:cNvSpPr/>
          <p:nvPr/>
        </p:nvSpPr>
        <p:spPr>
          <a:xfrm>
            <a:off x="8006838" y="3653630"/>
            <a:ext cx="117230" cy="8792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80770039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Finish the airplane switch on/off mode stability by load </a:t>
            </a:r>
            <a:r>
              <a:rPr lang="en-US" altLang="zh-TW" sz="1800" dirty="0" smtClean="0">
                <a:latin typeface="Times New Roman" panose="02020603050405020304" pitchFamily="18" charset="0"/>
                <a:cs typeface="Times New Roman" panose="02020603050405020304" pitchFamily="18" charset="0"/>
              </a:rPr>
              <a:t>testing.</a:t>
            </a:r>
          </a:p>
          <a:p>
            <a:pPr lvl="1"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#The classification are as below:</a:t>
            </a:r>
          </a:p>
          <a:p>
            <a:pPr marL="1200150" lvl="3" indent="-342900" eaLnBrk="1" hangingPunct="1">
              <a:buFont typeface="Wingdings" panose="05000000000000000000" pitchFamily="2" charset="2"/>
              <a:buChar char="ü"/>
              <a:defRPr/>
            </a:pPr>
            <a:r>
              <a:rPr lang="en-US" altLang="zh-TW" sz="1600" dirty="0" smtClean="0">
                <a:latin typeface="Times New Roman" panose="02020603050405020304" pitchFamily="18" charset="0"/>
                <a:cs typeface="Times New Roman" panose="02020603050405020304" pitchFamily="18" charset="0"/>
              </a:rPr>
              <a:t>#The WLAN or WWAN automated testing by RJ-45 in Android 6.0.</a:t>
            </a:r>
          </a:p>
          <a:p>
            <a:pPr marL="1200150" lvl="3" indent="-342900" eaLnBrk="1" hangingPunct="1">
              <a:buFont typeface="Wingdings" panose="05000000000000000000" pitchFamily="2" charset="2"/>
              <a:buChar char="ü"/>
              <a:defRPr/>
            </a:pPr>
            <a:r>
              <a:rPr lang="en-US" altLang="zh-TW" sz="1600" dirty="0" smtClean="0">
                <a:latin typeface="Times New Roman" panose="02020603050405020304" pitchFamily="18" charset="0"/>
                <a:cs typeface="Times New Roman" panose="02020603050405020304" pitchFamily="18" charset="0"/>
              </a:rPr>
              <a:t>#The WLAN or WWAN automated testing by RJ-45 in Android 8.0.</a:t>
            </a:r>
          </a:p>
          <a:p>
            <a:pPr marL="1200150" lvl="3" indent="-342900" eaLnBrk="1" hangingPunct="1">
              <a:buFont typeface="Wingdings" panose="05000000000000000000" pitchFamily="2" charset="2"/>
              <a:buChar char="ü"/>
              <a:defRPr/>
            </a:pPr>
            <a:r>
              <a:rPr lang="en-US" altLang="zh-TW" sz="1600" dirty="0" smtClean="0">
                <a:latin typeface="Times New Roman" panose="02020603050405020304" pitchFamily="18" charset="0"/>
                <a:cs typeface="Times New Roman" panose="02020603050405020304" pitchFamily="18" charset="0"/>
              </a:rPr>
              <a:t>#The WLAN </a:t>
            </a:r>
            <a:r>
              <a:rPr lang="en-US" altLang="zh-TW" sz="1600" dirty="0">
                <a:latin typeface="Times New Roman" panose="02020603050405020304" pitchFamily="18" charset="0"/>
                <a:cs typeface="Times New Roman" panose="02020603050405020304" pitchFamily="18" charset="0"/>
              </a:rPr>
              <a:t>or WWAN automated testing by </a:t>
            </a:r>
            <a:r>
              <a:rPr lang="en-US" altLang="zh-TW" sz="1600" dirty="0" smtClean="0">
                <a:latin typeface="Times New Roman" panose="02020603050405020304" pitchFamily="18" charset="0"/>
                <a:cs typeface="Times New Roman" panose="02020603050405020304" pitchFamily="18" charset="0"/>
              </a:rPr>
              <a:t>OTG </a:t>
            </a:r>
            <a:r>
              <a:rPr lang="en-US" altLang="zh-TW" sz="1600" dirty="0">
                <a:latin typeface="Times New Roman" panose="02020603050405020304" pitchFamily="18" charset="0"/>
                <a:cs typeface="Times New Roman" panose="02020603050405020304" pitchFamily="18" charset="0"/>
              </a:rPr>
              <a:t>in Android </a:t>
            </a:r>
            <a:r>
              <a:rPr lang="en-US" altLang="zh-TW" sz="1600" dirty="0" smtClean="0">
                <a:latin typeface="Times New Roman" panose="02020603050405020304" pitchFamily="18" charset="0"/>
                <a:cs typeface="Times New Roman" panose="02020603050405020304" pitchFamily="18" charset="0"/>
              </a:rPr>
              <a:t>6.0.</a:t>
            </a:r>
          </a:p>
          <a:p>
            <a:pPr marL="1200150" lvl="3" indent="-342900" eaLnBrk="1" hangingPunct="1">
              <a:buFont typeface="Wingdings" panose="05000000000000000000" pitchFamily="2" charset="2"/>
              <a:buChar char="ü"/>
              <a:defRPr/>
            </a:pPr>
            <a:r>
              <a:rPr lang="en-US" altLang="zh-TW" sz="1600" dirty="0" smtClean="0">
                <a:latin typeface="Times New Roman" panose="02020603050405020304" pitchFamily="18" charset="0"/>
                <a:cs typeface="Times New Roman" panose="02020603050405020304" pitchFamily="18" charset="0"/>
              </a:rPr>
              <a:t>#The WLAN </a:t>
            </a:r>
            <a:r>
              <a:rPr lang="en-US" altLang="zh-TW" sz="1600" dirty="0">
                <a:latin typeface="Times New Roman" panose="02020603050405020304" pitchFamily="18" charset="0"/>
                <a:cs typeface="Times New Roman" panose="02020603050405020304" pitchFamily="18" charset="0"/>
              </a:rPr>
              <a:t>or WWAN automated testing by OTG</a:t>
            </a:r>
            <a:r>
              <a:rPr lang="en-US" altLang="zh-TW" sz="1600" dirty="0" smtClean="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in Android </a:t>
            </a:r>
            <a:r>
              <a:rPr lang="en-US" altLang="zh-TW" sz="1600" dirty="0" smtClean="0">
                <a:latin typeface="Times New Roman" panose="02020603050405020304" pitchFamily="18" charset="0"/>
                <a:cs typeface="Times New Roman" panose="02020603050405020304" pitchFamily="18" charset="0"/>
              </a:rPr>
              <a:t>8.0.</a:t>
            </a:r>
          </a:p>
          <a:p>
            <a:pPr marL="1200150" lvl="3" indent="-342900" eaLnBrk="1" hangingPunct="1">
              <a:buFont typeface="Wingdings" panose="05000000000000000000" pitchFamily="2" charset="2"/>
              <a:buChar char="ü"/>
              <a:defRPr/>
            </a:pPr>
            <a:r>
              <a:rPr lang="en-US" altLang="zh-TW" sz="1600" dirty="0" smtClean="0">
                <a:latin typeface="Times New Roman" panose="02020603050405020304" pitchFamily="18" charset="0"/>
                <a:cs typeface="Times New Roman" panose="02020603050405020304" pitchFamily="18" charset="0"/>
              </a:rPr>
              <a:t>#The WLAN </a:t>
            </a:r>
            <a:r>
              <a:rPr lang="en-US" altLang="zh-TW" sz="1600" dirty="0">
                <a:latin typeface="Times New Roman" panose="02020603050405020304" pitchFamily="18" charset="0"/>
                <a:cs typeface="Times New Roman" panose="02020603050405020304" pitchFamily="18" charset="0"/>
              </a:rPr>
              <a:t>automated testing </a:t>
            </a:r>
            <a:r>
              <a:rPr lang="en-US" altLang="zh-TW" sz="1600" dirty="0" smtClean="0">
                <a:latin typeface="Times New Roman" panose="02020603050405020304" pitchFamily="18" charset="0"/>
                <a:cs typeface="Times New Roman" panose="02020603050405020304" pitchFamily="18" charset="0"/>
              </a:rPr>
              <a:t>in Windows.</a:t>
            </a:r>
          </a:p>
          <a:p>
            <a:pPr marL="742950" lvl="2" indent="-342900" eaLnBrk="1" hangingPunct="1">
              <a:buFont typeface="Arial" charset="0"/>
              <a:buChar char="•"/>
              <a:defRPr/>
            </a:pP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6967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The Tool base on the </a:t>
            </a:r>
            <a:r>
              <a:rPr lang="en-US" altLang="zh-TW" sz="2000" dirty="0" smtClean="0">
                <a:latin typeface="Times New Roman" panose="02020603050405020304" pitchFamily="18" charset="0"/>
                <a:cs typeface="Times New Roman" panose="02020603050405020304" pitchFamily="18" charset="0"/>
              </a:rPr>
              <a:t>GPU resolution</a:t>
            </a:r>
            <a:endParaRPr lang="en-US" altLang="zh-TW" sz="20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Auto catch the resolution by batch code</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 catch the resolution by batch </a:t>
            </a:r>
            <a:r>
              <a:rPr lang="en-US" altLang="zh-TW" sz="1800" dirty="0" smtClean="0">
                <a:latin typeface="Times New Roman" panose="02020603050405020304" pitchFamily="18" charset="0"/>
                <a:cs typeface="Times New Roman" panose="02020603050405020304" pitchFamily="18" charset="0"/>
              </a:rPr>
              <a:t>code. (Reboot)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Automatically capture the GPU resolution of the host/mainframe with </a:t>
            </a:r>
            <a:r>
              <a:rPr lang="en-US" altLang="zh-TW" sz="1800" dirty="0" smtClean="0">
                <a:latin typeface="Times New Roman" panose="02020603050405020304" pitchFamily="18" charset="0"/>
                <a:cs typeface="Times New Roman" panose="02020603050405020304" pitchFamily="18" charset="0"/>
              </a:rPr>
              <a:t>auto testing </a:t>
            </a:r>
            <a:r>
              <a:rPr lang="en-US" altLang="zh-TW" sz="1800" dirty="0">
                <a:latin typeface="Times New Roman" panose="02020603050405020304" pitchFamily="18" charset="0"/>
                <a:cs typeface="Times New Roman" panose="02020603050405020304" pitchFamily="18" charset="0"/>
              </a:rPr>
              <a:t>process.</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Reboot with long period to capture resolution.</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423480877"/>
              </p:ext>
            </p:extLst>
          </p:nvPr>
        </p:nvGraphicFramePr>
        <p:xfrm>
          <a:off x="1291653" y="2119096"/>
          <a:ext cx="871919" cy="513257"/>
        </p:xfrm>
        <a:graphic>
          <a:graphicData uri="http://schemas.openxmlformats.org/presentationml/2006/ole">
            <mc:AlternateContent xmlns:mc="http://schemas.openxmlformats.org/markup-compatibility/2006">
              <mc:Choice xmlns:v="urn:schemas-microsoft-com:vml" Requires="v">
                <p:oleObj spid="_x0000_s3311" name="封裝程式殼層物件" showAsIcon="1" r:id="rId4" imgW="671760" imgH="394920" progId="Package">
                  <p:embed/>
                </p:oleObj>
              </mc:Choice>
              <mc:Fallback>
                <p:oleObj name="封裝程式殼層物件" showAsIcon="1" r:id="rId4" imgW="671760" imgH="394920" progId="Package">
                  <p:embed/>
                  <p:pic>
                    <p:nvPicPr>
                      <p:cNvPr id="0" name=""/>
                      <p:cNvPicPr/>
                      <p:nvPr/>
                    </p:nvPicPr>
                    <p:blipFill>
                      <a:blip r:embed="rId5"/>
                      <a:stretch>
                        <a:fillRect/>
                      </a:stretch>
                    </p:blipFill>
                    <p:spPr>
                      <a:xfrm>
                        <a:off x="1291653" y="2119096"/>
                        <a:ext cx="871919" cy="513257"/>
                      </a:xfrm>
                      <a:prstGeom prst="rect">
                        <a:avLst/>
                      </a:prstGeom>
                    </p:spPr>
                  </p:pic>
                </p:oleObj>
              </mc:Fallback>
            </mc:AlternateContent>
          </a:graphicData>
        </a:graphic>
      </p:graphicFrame>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4"/>
            <a:ext cx="8229600" cy="3857815"/>
          </a:xfrm>
        </p:spPr>
        <p:txBody>
          <a:bodyPr/>
          <a:lstStyle/>
          <a:p>
            <a:pPr marL="342900" lvl="1" indent="-342900" eaLnBrk="1" hangingPunct="1">
              <a:buFont typeface="Arial" charset="0"/>
              <a:buChar char="•"/>
              <a:defRPr/>
            </a:pPr>
            <a:endParaRPr lang="en-US" altLang="zh-TW" sz="2000" dirty="0" smtClean="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tool </a:t>
            </a:r>
            <a:r>
              <a:rPr lang="en-US" altLang="zh-TW" sz="2000" dirty="0">
                <a:latin typeface="Times New Roman" panose="02020603050405020304" pitchFamily="18" charset="0"/>
                <a:cs typeface="Times New Roman" panose="02020603050405020304" pitchFamily="18" charset="0"/>
              </a:rPr>
              <a:t>of pre-conditions </a:t>
            </a:r>
            <a:r>
              <a:rPr lang="en-US" altLang="zh-TW" sz="2000" dirty="0" smtClean="0">
                <a:latin typeface="Times New Roman" panose="02020603050405020304" pitchFamily="18" charset="0"/>
                <a:cs typeface="Times New Roman" panose="02020603050405020304" pitchFamily="18" charset="0"/>
              </a:rPr>
              <a:t>base on the product specification.</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Width</a:t>
            </a:r>
          </a:p>
          <a:p>
            <a:pPr marL="742950" lvl="2"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H</a:t>
            </a:r>
            <a:r>
              <a:rPr lang="en-US" altLang="zh-TW" sz="1800" dirty="0" smtClean="0">
                <a:latin typeface="Times New Roman" panose="02020603050405020304" pitchFamily="18" charset="0"/>
                <a:cs typeface="Times New Roman" panose="02020603050405020304" pitchFamily="18" charset="0"/>
              </a:rPr>
              <a:t>eight</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Aliquots</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Pixel Pitch</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Point</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Edge</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942962" y="3030804"/>
            <a:ext cx="5759450" cy="1726565"/>
          </a:xfrm>
          <a:prstGeom prst="rect">
            <a:avLst/>
          </a:prstGeom>
          <a:noFill/>
          <a:ln>
            <a:noFill/>
          </a:ln>
        </p:spPr>
      </p:pic>
      <p:sp>
        <p:nvSpPr>
          <p:cNvPr id="5" name="矩形 4"/>
          <p:cNvSpPr/>
          <p:nvPr/>
        </p:nvSpPr>
        <p:spPr>
          <a:xfrm>
            <a:off x="954685" y="3526745"/>
            <a:ext cx="2060048" cy="10668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output luminance photo.</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5" name="圖片 4"/>
          <p:cNvPicPr/>
          <p:nvPr/>
        </p:nvPicPr>
        <p:blipFill rotWithShape="1">
          <a:blip r:embed="rId3">
            <a:extLst>
              <a:ext uri="{28A0092B-C50C-407E-A947-70E740481C1C}">
                <a14:useLocalDpi xmlns:a14="http://schemas.microsoft.com/office/drawing/2010/main" val="0"/>
              </a:ext>
            </a:extLst>
          </a:blip>
          <a:srcRect r="78588"/>
          <a:stretch/>
        </p:blipFill>
        <p:spPr bwMode="auto">
          <a:xfrm>
            <a:off x="6750050" y="1556426"/>
            <a:ext cx="1377174" cy="2204449"/>
          </a:xfrm>
          <a:prstGeom prst="rect">
            <a:avLst/>
          </a:prstGeom>
          <a:noFill/>
          <a:ln>
            <a:noFill/>
          </a:ln>
        </p:spPr>
      </p:pic>
      <p:pic>
        <p:nvPicPr>
          <p:cNvPr id="2050" name="Picture 2" descr="D:\code\automation\suite\windows\luminance_pattern\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95" y="1556426"/>
            <a:ext cx="2549488"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de\automation\suite\windows\luminance_pattern\blac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2073" y="1556425"/>
            <a:ext cx="2549489"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code\automation\suite\windows\luminance_pattern\write_ed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7241" y="3100241"/>
            <a:ext cx="2529542" cy="142286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code\automation\suite\windows\luminance_pattern\black_ed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2073" y="3100241"/>
            <a:ext cx="2529543" cy="142286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6796942" y="1746739"/>
            <a:ext cx="1330282" cy="201413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7032982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Develop a production program according to the product requirements and </a:t>
            </a:r>
            <a:r>
              <a:rPr lang="en-US" altLang="zh-TW" sz="1800" dirty="0" smtClean="0">
                <a:latin typeface="Times New Roman" panose="02020603050405020304" pitchFamily="18" charset="0"/>
                <a:cs typeface="Times New Roman" panose="02020603050405020304" pitchFamily="18" charset="0"/>
              </a:rPr>
              <a:t>spec.</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Fast generate picture and write program to measure the </a:t>
            </a:r>
            <a:r>
              <a:rPr lang="en-US" altLang="zh-TW" sz="1800" dirty="0" smtClean="0">
                <a:latin typeface="Times New Roman" panose="02020603050405020304" pitchFamily="18" charset="0"/>
                <a:cs typeface="Times New Roman" panose="02020603050405020304" pitchFamily="18" charset="0"/>
              </a:rPr>
              <a:t>panel.</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29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958" y="1180622"/>
            <a:ext cx="4840986" cy="35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#Operation System</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#Windows Server 2012 R2 for Legacy 32 bits</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#Windows </a:t>
            </a:r>
            <a:r>
              <a:rPr lang="en-US" altLang="zh-TW" sz="1800" dirty="0">
                <a:latin typeface="Times New Roman" panose="02020603050405020304" pitchFamily="18" charset="0"/>
                <a:cs typeface="Times New Roman" panose="02020603050405020304" pitchFamily="18" charset="0"/>
              </a:rPr>
              <a:t>Server 2012 R2 for Legacy </a:t>
            </a:r>
            <a:r>
              <a:rPr lang="en-US" altLang="zh-TW" sz="1800" dirty="0" smtClean="0">
                <a:latin typeface="Times New Roman" panose="02020603050405020304" pitchFamily="18" charset="0"/>
                <a:cs typeface="Times New Roman" panose="02020603050405020304" pitchFamily="18" charset="0"/>
              </a:rPr>
              <a:t>64 bits</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#Windows </a:t>
            </a:r>
            <a:r>
              <a:rPr lang="en-US" altLang="zh-TW" sz="1800" dirty="0">
                <a:latin typeface="Times New Roman" panose="02020603050405020304" pitchFamily="18" charset="0"/>
                <a:cs typeface="Times New Roman" panose="02020603050405020304" pitchFamily="18" charset="0"/>
              </a:rPr>
              <a:t>Server 2012 R2 for UEFI 64 </a:t>
            </a:r>
            <a:r>
              <a:rPr lang="en-US" altLang="zh-TW" sz="1800" dirty="0" smtClean="0">
                <a:latin typeface="Times New Roman" panose="02020603050405020304" pitchFamily="18" charset="0"/>
                <a:cs typeface="Times New Roman" panose="02020603050405020304" pitchFamily="18" charset="0"/>
              </a:rPr>
              <a:t>bits</a:t>
            </a: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Automatic process/procedure installing the Windows OS.</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Load testing of </a:t>
            </a:r>
            <a:r>
              <a:rPr lang="en-US" altLang="zh-TW" sz="1800" dirty="0" smtClean="0">
                <a:latin typeface="Times New Roman" panose="02020603050405020304" pitchFamily="18" charset="0"/>
                <a:cs typeface="Times New Roman" panose="02020603050405020304" pitchFamily="18" charset="0"/>
              </a:rPr>
              <a:t>long-term </a:t>
            </a:r>
            <a:r>
              <a:rPr lang="en-US" altLang="zh-TW" sz="1800" dirty="0">
                <a:latin typeface="Times New Roman" panose="02020603050405020304" pitchFamily="18" charset="0"/>
                <a:cs typeface="Times New Roman" panose="02020603050405020304" pitchFamily="18" charset="0"/>
              </a:rPr>
              <a:t>automatically install.</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03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In software testing, test automation is the use of software separate from the software being tested to control the execution of tests and the comparison of actual outcomes with predicted outcomes.</a:t>
            </a:r>
          </a:p>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Test automation can automate some repetitive but necessary tasks in a formalized testing process already in place, or perform additional testing that would be difficult to do manually. Test automation is critical for continuous delivery and continuous testing.</a:t>
            </a:r>
          </a:p>
        </p:txBody>
      </p:sp>
    </p:spTree>
    <p:extLst>
      <p:ext uri="{BB962C8B-B14F-4D97-AF65-F5344CB8AC3E}">
        <p14:creationId xmlns:p14="http://schemas.microsoft.com/office/powerpoint/2010/main" val="1580879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tool of pre-conditions base on </a:t>
            </a:r>
            <a:r>
              <a:rPr lang="en-US" altLang="zh-TW" sz="2000" dirty="0" smtClean="0">
                <a:latin typeface="Times New Roman" panose="02020603050405020304" pitchFamily="18" charset="0"/>
                <a:cs typeface="Times New Roman" panose="02020603050405020304" pitchFamily="18" charset="0"/>
              </a:rPr>
              <a:t>the</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exe script.</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t>
            </a: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131" y="1567677"/>
            <a:ext cx="5468421" cy="2997679"/>
          </a:xfrm>
          <a:prstGeom prst="rect">
            <a:avLst/>
          </a:prstGeom>
        </p:spPr>
      </p:pic>
      <p:graphicFrame>
        <p:nvGraphicFramePr>
          <p:cNvPr id="4" name="物件 3"/>
          <p:cNvGraphicFramePr>
            <a:graphicFrameLocks noChangeAspect="1"/>
          </p:cNvGraphicFramePr>
          <p:nvPr>
            <p:extLst>
              <p:ext uri="{D42A27DB-BD31-4B8C-83A1-F6EECF244321}">
                <p14:modId xmlns:p14="http://schemas.microsoft.com/office/powerpoint/2010/main" val="1238447509"/>
              </p:ext>
            </p:extLst>
          </p:nvPr>
        </p:nvGraphicFramePr>
        <p:xfrm>
          <a:off x="6712782" y="3442292"/>
          <a:ext cx="1789407" cy="482211"/>
        </p:xfrm>
        <a:graphic>
          <a:graphicData uri="http://schemas.openxmlformats.org/presentationml/2006/ole">
            <mc:AlternateContent xmlns:mc="http://schemas.openxmlformats.org/markup-compatibility/2006">
              <mc:Choice xmlns:v="urn:schemas-microsoft-com:vml" Requires="v">
                <p:oleObj spid="_x0000_s4402" name="封裝程式殼層物件" showAsIcon="1" r:id="rId5" imgW="1467360" imgH="394920" progId="Package">
                  <p:embed/>
                </p:oleObj>
              </mc:Choice>
              <mc:Fallback>
                <p:oleObj name="封裝程式殼層物件" showAsIcon="1" r:id="rId5" imgW="1467360" imgH="394920" progId="Package">
                  <p:embed/>
                  <p:pic>
                    <p:nvPicPr>
                      <p:cNvPr id="0" name=""/>
                      <p:cNvPicPr/>
                      <p:nvPr/>
                    </p:nvPicPr>
                    <p:blipFill>
                      <a:blip r:embed="rId6"/>
                      <a:stretch>
                        <a:fillRect/>
                      </a:stretch>
                    </p:blipFill>
                    <p:spPr>
                      <a:xfrm>
                        <a:off x="6712782" y="3442292"/>
                        <a:ext cx="1789407" cy="482211"/>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2997513312"/>
              </p:ext>
            </p:extLst>
          </p:nvPr>
        </p:nvGraphicFramePr>
        <p:xfrm>
          <a:off x="6712782" y="4139753"/>
          <a:ext cx="1800973" cy="494970"/>
        </p:xfrm>
        <a:graphic>
          <a:graphicData uri="http://schemas.openxmlformats.org/presentationml/2006/ole">
            <mc:AlternateContent xmlns:mc="http://schemas.openxmlformats.org/markup-compatibility/2006">
              <mc:Choice xmlns:v="urn:schemas-microsoft-com:vml" Requires="v">
                <p:oleObj spid="_x0000_s4403" name="封裝程式殼層物件" showAsIcon="1" r:id="rId7" imgW="1438200" imgH="394920" progId="Package">
                  <p:embed/>
                </p:oleObj>
              </mc:Choice>
              <mc:Fallback>
                <p:oleObj name="封裝程式殼層物件" showAsIcon="1" r:id="rId7" imgW="1438200" imgH="394920" progId="Package">
                  <p:embed/>
                  <p:pic>
                    <p:nvPicPr>
                      <p:cNvPr id="0" name=""/>
                      <p:cNvPicPr/>
                      <p:nvPr/>
                    </p:nvPicPr>
                    <p:blipFill>
                      <a:blip r:embed="rId8"/>
                      <a:stretch>
                        <a:fillRect/>
                      </a:stretch>
                    </p:blipFill>
                    <p:spPr>
                      <a:xfrm>
                        <a:off x="6712782" y="4139753"/>
                        <a:ext cx="1800973" cy="494970"/>
                      </a:xfrm>
                      <a:prstGeom prst="rect">
                        <a:avLst/>
                      </a:prstGeom>
                    </p:spPr>
                  </p:pic>
                </p:oleObj>
              </mc:Fallback>
            </mc:AlternateContent>
          </a:graphicData>
        </a:graphic>
      </p:graphicFrame>
    </p:spTree>
    <p:extLst>
      <p:ext uri="{BB962C8B-B14F-4D97-AF65-F5344CB8AC3E}">
        <p14:creationId xmlns:p14="http://schemas.microsoft.com/office/powerpoint/2010/main" val="1497499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Long-time </a:t>
            </a:r>
            <a:r>
              <a:rPr lang="en-US" altLang="zh-TW" sz="1800" dirty="0" smtClean="0">
                <a:latin typeface="Times New Roman" panose="02020603050405020304" pitchFamily="18" charset="0"/>
                <a:cs typeface="Times New Roman" panose="02020603050405020304" pitchFamily="18" charset="0"/>
              </a:rPr>
              <a:t>load testing </a:t>
            </a:r>
            <a:r>
              <a:rPr lang="en-US" altLang="zh-TW" sz="1800" dirty="0">
                <a:latin typeface="Times New Roman" panose="02020603050405020304" pitchFamily="18" charset="0"/>
                <a:cs typeface="Times New Roman" panose="02020603050405020304" pitchFamily="18" charset="0"/>
              </a:rPr>
              <a:t>through Bash Script under </a:t>
            </a:r>
            <a:r>
              <a:rPr lang="en-US" altLang="zh-TW" sz="1800" dirty="0" err="1">
                <a:latin typeface="Times New Roman" panose="02020603050405020304" pitchFamily="18" charset="0"/>
                <a:cs typeface="Times New Roman" panose="02020603050405020304" pitchFamily="18" charset="0"/>
              </a:rPr>
              <a:t>BurnlnTest</a:t>
            </a:r>
            <a:r>
              <a:rPr lang="en-US" altLang="zh-TW" sz="18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Automatically generate and backup the log file.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t>
            </a: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1385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Download the file by </a:t>
            </a:r>
            <a:r>
              <a:rPr lang="en-US" altLang="zh-TW" sz="2000" dirty="0" err="1" smtClean="0">
                <a:latin typeface="Times New Roman" panose="02020603050405020304" pitchFamily="18" charset="0"/>
                <a:cs typeface="Times New Roman" panose="02020603050405020304" pitchFamily="18" charset="0"/>
              </a:rPr>
              <a:t>ProgramIndex</a:t>
            </a:r>
            <a:r>
              <a:rPr lang="en-US" altLang="zh-TW" sz="2000" dirty="0" smtClean="0">
                <a:latin typeface="Times New Roman" panose="02020603050405020304" pitchFamily="18" charset="0"/>
                <a:cs typeface="Times New Roman" panose="02020603050405020304" pitchFamily="18" charset="0"/>
              </a:rPr>
              <a:t> user interface.</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Server IP</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Suite Folder</a:t>
            </a:r>
          </a:p>
          <a:p>
            <a:pPr marL="742950" lvl="2" indent="-342900"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Case Folder</a:t>
            </a:r>
          </a:p>
          <a:p>
            <a:pPr marL="742950" lvl="2" indent="-342900" eaLnBrk="1" hangingPunct="1">
              <a:buFont typeface="Wingdings" panose="05000000000000000000" pitchFamily="2" charset="2"/>
              <a:buChar char="Ø"/>
              <a:defRPr/>
            </a:pPr>
            <a:r>
              <a:rPr lang="en-US" altLang="zh-TW" sz="1800" dirty="0" err="1" smtClean="0">
                <a:latin typeface="Times New Roman" panose="02020603050405020304" pitchFamily="18" charset="0"/>
                <a:cs typeface="Times New Roman" panose="02020603050405020304" pitchFamily="18" charset="0"/>
              </a:rPr>
              <a:t>Downlod</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ProgramIndex</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384" y="1459281"/>
            <a:ext cx="3245431" cy="3048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199" y="2983335"/>
            <a:ext cx="2535802" cy="79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8699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Solution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Download corresponding programs using </a:t>
            </a: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Extract data/files on FTP Server and download right away</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a:solidFill>
                  <a:srgbClr val="003366"/>
                </a:solidFill>
                <a:latin typeface="Times New Roman" panose="02020603050405020304" pitchFamily="18" charset="0"/>
                <a:cs typeface="Times New Roman" panose="02020603050405020304" pitchFamily="18" charset="0"/>
              </a:rPr>
              <a:t>ProgramIndex</a:t>
            </a:r>
            <a:r>
              <a:rPr lang="en-US" altLang="zh-TW" sz="2800" kern="0" dirty="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3756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System </a:t>
            </a:r>
            <a:r>
              <a:rPr lang="en-US" altLang="zh-TW" sz="2000" dirty="0" smtClean="0">
                <a:latin typeface="Times New Roman" panose="02020603050405020304" pitchFamily="18" charset="0"/>
                <a:cs typeface="Times New Roman" panose="02020603050405020304" pitchFamily="18" charset="0"/>
              </a:rPr>
              <a:t>Structure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099" name="Picture 3" descr="D:\Users\ZL.chen\Desktop\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300162"/>
            <a:ext cx="53911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787740"/>
          </a:xfrm>
        </p:spPr>
        <p:txBody>
          <a:bodyPr/>
          <a:lstStyle/>
          <a:p>
            <a:pPr marL="342900" lvl="1" indent="-342900"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CI is as natural as the Enter key on the keyboard. In every change, the CI server helps us integrate all relevant services and feeds the results back to the entire team, just like a doctor is helping the system to be healthy all the time to examination</a:t>
            </a:r>
            <a:r>
              <a:rPr lang="en-US" altLang="zh-TW" sz="2000" dirty="0" smtClean="0">
                <a:latin typeface="Times New Roman" panose="02020603050405020304" pitchFamily="18" charset="0"/>
                <a:cs typeface="Times New Roman" panose="02020603050405020304" pitchFamily="18" charset="0"/>
              </a:rPr>
              <a:t>.</a:t>
            </a:r>
          </a:p>
          <a:p>
            <a:pPr marL="342900" lvl="1" indent="-342900"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Conclusion</a:t>
            </a:r>
            <a:endParaRPr lang="en-US" altLang="zh-TW" sz="2000" dirty="0">
              <a:latin typeface="Times New Roman" panose="02020603050405020304" pitchFamily="18" charset="0"/>
              <a:cs typeface="Times New Roman" panose="02020603050405020304" pitchFamily="18" charset="0"/>
            </a:endParaRP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 build source code</a:t>
            </a: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Automated Testing</a:t>
            </a: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Code analysis</a:t>
            </a: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Automatic deployment</a:t>
            </a:r>
          </a:p>
          <a:p>
            <a:pPr lvl="1" indent="-342900"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Database </a:t>
            </a:r>
            <a:r>
              <a:rPr lang="en-US" altLang="zh-TW" sz="1800" dirty="0" smtClean="0">
                <a:latin typeface="Times New Roman" panose="02020603050405020304" pitchFamily="18" charset="0"/>
                <a:cs typeface="Times New Roman" panose="02020603050405020304" pitchFamily="18" charset="0"/>
              </a:rPr>
              <a:t>integration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Picture 2" descr="D:\Users\ZL.chen\Desktop\單鍵整合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8701" y="2038843"/>
            <a:ext cx="2935678" cy="26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1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0" indent="0" eaLnBrk="1" hangingPunct="1">
              <a:buNone/>
              <a:defRPr/>
            </a:pPr>
            <a:r>
              <a:rPr lang="en-US" altLang="zh-TW" sz="2000" dirty="0" smtClean="0"/>
              <a:t>#Main:</a:t>
            </a:r>
            <a:endParaRPr lang="en-US" altLang="zh-TW" sz="2000" dirty="0" smtClean="0">
              <a:hlinkClick r:id="rId3" action="ppaction://hlinkfile"/>
            </a:endParaRPr>
          </a:p>
          <a:p>
            <a:pPr marL="0" indent="0" eaLnBrk="1" hangingPunct="1">
              <a:buNone/>
              <a:defRPr/>
            </a:pPr>
            <a:r>
              <a:rPr lang="en-US" altLang="zh-TW" sz="1800" dirty="0" smtClean="0">
                <a:hlinkClick r:id="rId3" action="ppaction://hlinkfile"/>
              </a:rPr>
              <a:t>\\172.17.9.225\dqa\iService\0G.DQA_Zone\50.Auto Test Tool\automation\</a:t>
            </a:r>
            <a:endParaRPr lang="en-US" altLang="zh-TW" sz="1800" dirty="0" smtClean="0"/>
          </a:p>
          <a:p>
            <a:pPr marL="0" indent="0" eaLnBrk="1" hangingPunct="1">
              <a:buNone/>
              <a:defRPr/>
            </a:pPr>
            <a:r>
              <a:rPr lang="en-US" altLang="zh-TW" sz="2000" dirty="0" smtClean="0"/>
              <a:t>#Installer:</a:t>
            </a:r>
            <a:endParaRPr lang="en-US" altLang="zh-TW" sz="2000" dirty="0"/>
          </a:p>
          <a:p>
            <a:pPr marL="0" indent="0" eaLnBrk="1" hangingPunct="1">
              <a:buNone/>
              <a:defRPr/>
            </a:pPr>
            <a:r>
              <a:rPr lang="en-US" altLang="zh-TW" sz="1800" dirty="0">
                <a:hlinkClick r:id="rId4" action="ppaction://hlinkfile"/>
              </a:rPr>
              <a:t>\\172.17.9.225\dqa\iService\0G.DQA_Zone\50.Auto Test Tool\automation\installer</a:t>
            </a:r>
            <a:r>
              <a:rPr lang="en-US" altLang="zh-TW" sz="1800" dirty="0" smtClean="0">
                <a:hlinkClick r:id="rId4" action="ppaction://hlinkfile"/>
              </a:rPr>
              <a:t>\</a:t>
            </a:r>
            <a:endParaRPr lang="en-US" altLang="zh-TW" sz="1800" dirty="0" smtClean="0"/>
          </a:p>
          <a:p>
            <a:pPr marL="0" indent="0" eaLnBrk="1" hangingPunct="1">
              <a:buNone/>
              <a:defRPr/>
            </a:pPr>
            <a:r>
              <a:rPr lang="en-US" altLang="zh-TW" sz="2000" dirty="0" smtClean="0"/>
              <a:t>#Test Tools:</a:t>
            </a:r>
            <a:endParaRPr lang="en-US" altLang="zh-TW" sz="2000" dirty="0"/>
          </a:p>
          <a:p>
            <a:pPr marL="0" indent="0" eaLnBrk="1" hangingPunct="1">
              <a:buNone/>
              <a:defRPr/>
            </a:pPr>
            <a:r>
              <a:rPr lang="en-US" altLang="zh-TW" sz="1800" dirty="0" smtClean="0">
                <a:hlinkClick r:id="rId5" action="ppaction://hlinkfile"/>
              </a:rPr>
              <a:t>\\172.17.9.225\dqa\iService\0G.DQA_Zone\50.Auto Test Tool\automation\suite\</a:t>
            </a:r>
            <a:endParaRPr lang="en-US" altLang="zh-TW" sz="1800" dirty="0"/>
          </a:p>
          <a:p>
            <a:pPr marL="0" indent="0" eaLnBrk="1" hangingPunct="1">
              <a:buNone/>
              <a:defRPr/>
            </a:pPr>
            <a:r>
              <a:rPr lang="en-US" altLang="zh-TW" sz="2000" dirty="0" smtClean="0"/>
              <a:t>#Standard Operation Procedure :</a:t>
            </a:r>
          </a:p>
          <a:p>
            <a:pPr marL="0" indent="0" eaLnBrk="1" hangingPunct="1">
              <a:buNone/>
              <a:defRPr/>
            </a:pPr>
            <a:r>
              <a:rPr lang="en-US" altLang="zh-TW" sz="1800" dirty="0">
                <a:hlinkClick r:id="rId6" action="ppaction://hlinkfile"/>
              </a:rPr>
              <a:t>\\172.17.9.225\dqa\iService\0G.DQA_Zone\50.Auto Test </a:t>
            </a:r>
            <a:r>
              <a:rPr lang="en-US" altLang="zh-TW" sz="1800" dirty="0" smtClean="0">
                <a:hlinkClick r:id="rId6" action="ppaction://hlinkfile"/>
              </a:rPr>
              <a:t>Tool\automation\sop\</a:t>
            </a:r>
            <a:endParaRPr lang="en-US" altLang="zh-TW" sz="1800" dirty="0" smtClean="0"/>
          </a:p>
          <a:p>
            <a:pPr marL="0" indent="0" eaLnBrk="1" hangingPunct="1">
              <a:buNone/>
              <a:defRPr/>
            </a:pPr>
            <a:endParaRPr lang="en-US" altLang="zh-TW" sz="1800" dirty="0"/>
          </a:p>
          <a:p>
            <a:pPr marL="0" indent="0" eaLnBrk="1" hangingPunct="1">
              <a:buNone/>
              <a:defRPr/>
            </a:pPr>
            <a:endParaRPr lang="en-US" altLang="zh-TW" sz="1800" dirty="0"/>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#Hyperlink</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445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字方塊 2"/>
          <p:cNvSpPr txBox="1">
            <a:spLocks noChangeArrowheads="1"/>
          </p:cNvSpPr>
          <p:nvPr/>
        </p:nvSpPr>
        <p:spPr bwMode="auto">
          <a:xfrm>
            <a:off x="358775" y="2205038"/>
            <a:ext cx="509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微軟正黑體" panose="020B0604030504040204" pitchFamily="34"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微軟正黑體" panose="020B0604030504040204" pitchFamily="34"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微軟正黑體" panose="020B0604030504040204" pitchFamily="34"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9pPr>
          </a:lstStyle>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Go Together, </a:t>
            </a:r>
          </a:p>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          We Go Far and Grow Big</a:t>
            </a:r>
            <a:endParaRPr lang="zh-TW" altLang="en-US"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endParaRPr kumimoji="0" lang="en-US" altLang="zh-TW" sz="1600" dirty="0"/>
          </a:p>
        </p:txBody>
      </p:sp>
      <p:pic>
        <p:nvPicPr>
          <p:cNvPr id="6146" name="Picture 2" descr="D:\Users\ZL.chen\Desktop\5d63aed729c4447f88b8c3bd88f4674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36091" y="839858"/>
            <a:ext cx="3671817" cy="3671817"/>
          </a:xfrm>
          <a:prstGeom prst="rect">
            <a:avLst/>
          </a:prstGeom>
          <a:noFill/>
          <a:extLst>
            <a:ext uri="{909E8E84-426E-40DD-AFC4-6F175D3DCCD1}">
              <a14:hiddenFill xmlns:a14="http://schemas.microsoft.com/office/drawing/2010/main">
                <a:solidFill>
                  <a:srgbClr val="FFFFFF"/>
                </a:solidFill>
              </a14:hiddenFill>
            </a:ext>
          </a:extLst>
        </p:spPr>
      </p:pic>
      <p:sp>
        <p:nvSpPr>
          <p:cNvPr id="2" name="橢圓形圖說文字 1"/>
          <p:cNvSpPr/>
          <p:nvPr/>
        </p:nvSpPr>
        <p:spPr>
          <a:xfrm>
            <a:off x="6039105" y="1306952"/>
            <a:ext cx="2427886" cy="1031291"/>
          </a:xfrm>
          <a:prstGeom prst="wedgeEllipseCallout">
            <a:avLst>
              <a:gd name="adj1" fmla="val -53712"/>
              <a:gd name="adj2" fmla="val 6649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Needs Humans?</a:t>
            </a:r>
            <a:endParaRPr lang="zh-TW" altLang="en-US" dirty="0"/>
          </a:p>
        </p:txBody>
      </p:sp>
      <p:sp>
        <p:nvSpPr>
          <p:cNvPr id="8" name="橢圓形圖說文字 7"/>
          <p:cNvSpPr/>
          <p:nvPr/>
        </p:nvSpPr>
        <p:spPr>
          <a:xfrm>
            <a:off x="457200" y="1459353"/>
            <a:ext cx="2427886" cy="878890"/>
          </a:xfrm>
          <a:prstGeom prst="wedgeEllipseCallout">
            <a:avLst>
              <a:gd name="adj1" fmla="val 58309"/>
              <a:gd name="adj2" fmla="val 5967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a:t>
            </a:r>
            <a:endParaRPr lang="zh-TW" altLang="en-US" dirty="0"/>
          </a:p>
        </p:txBody>
      </p:sp>
      <p:sp>
        <p:nvSpPr>
          <p:cNvPr id="9" name="橢圓形圖說文字 8"/>
          <p:cNvSpPr/>
          <p:nvPr/>
        </p:nvSpPr>
        <p:spPr>
          <a:xfrm>
            <a:off x="5995143" y="3209836"/>
            <a:ext cx="2515810" cy="1019569"/>
          </a:xfrm>
          <a:prstGeom prst="wedgeEllipseCallout">
            <a:avLst>
              <a:gd name="adj1" fmla="val -56358"/>
              <a:gd name="adj2" fmla="val -431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is NOT easy?</a:t>
            </a:r>
            <a:endParaRPr lang="zh-TW" altLang="en-US" dirty="0"/>
          </a:p>
        </p:txBody>
      </p:sp>
      <p:sp>
        <p:nvSpPr>
          <p:cNvPr id="10" name="橢圓形圖說文字 9"/>
          <p:cNvSpPr/>
          <p:nvPr/>
        </p:nvSpPr>
        <p:spPr>
          <a:xfrm>
            <a:off x="457200" y="3329356"/>
            <a:ext cx="2931979" cy="900049"/>
          </a:xfrm>
          <a:prstGeom prst="wedgeEllipseCallout">
            <a:avLst>
              <a:gd name="adj1" fmla="val 45091"/>
              <a:gd name="adj2" fmla="val -5533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Testing is important?</a:t>
            </a:r>
            <a:endParaRPr lang="zh-TW" altLang="en-US" dirty="0"/>
          </a:p>
        </p:txBody>
      </p:sp>
      <p:sp>
        <p:nvSpPr>
          <p:cNvPr id="12" name="橢圓形圖說文字 11"/>
          <p:cNvSpPr/>
          <p:nvPr/>
        </p:nvSpPr>
        <p:spPr>
          <a:xfrm>
            <a:off x="2614246" y="875386"/>
            <a:ext cx="3793662" cy="630860"/>
          </a:xfrm>
          <a:prstGeom prst="wedgeEllipseCallout">
            <a:avLst>
              <a:gd name="adj1" fmla="val -116"/>
              <a:gd name="adj2" fmla="val 7423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t>
            </a:r>
            <a:endParaRPr lang="zh-TW" altLang="en-US" dirty="0"/>
          </a:p>
        </p:txBody>
      </p:sp>
    </p:spTree>
    <p:extLst>
      <p:ext uri="{BB962C8B-B14F-4D97-AF65-F5344CB8AC3E}">
        <p14:creationId xmlns:p14="http://schemas.microsoft.com/office/powerpoint/2010/main" val="3316057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50"/>
                                        <p:tgtEl>
                                          <p:spTgt spid="614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50"/>
                                        <p:tgtEl>
                                          <p:spTgt spid="2"/>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50"/>
                                        <p:tgtEl>
                                          <p:spTgt spid="10"/>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Why Automated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Automated testing is important due to following reasons</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Time and cost consuming.</a:t>
            </a:r>
          </a:p>
          <a:p>
            <a:pPr lvl="1"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for multilingual sites manually.</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Automation does not require human intervention.</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Automation increases speed of test execution &amp; test coverage.</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Manual testing can become boring and hence error prone</a:t>
            </a:r>
            <a:r>
              <a:rPr lang="en-US" altLang="zh-TW" sz="1600" dirty="0">
                <a:latin typeface="Times New Roman" panose="02020603050405020304" pitchFamily="18" charset="0"/>
                <a:cs typeface="Times New Roman" panose="02020603050405020304" pitchFamily="18" charset="0"/>
              </a:rPr>
              <a:t>.</a:t>
            </a:r>
          </a:p>
          <a:p>
            <a:pPr lvl="1" eaLnBrk="1" hangingPunct="1">
              <a:buFont typeface="Arial" charset="0"/>
              <a:buChar char="•"/>
              <a:defRPr/>
            </a:pPr>
            <a:endParaRPr kumimoji="0" lang="en-US" altLang="zh-TW" sz="800" dirty="0" smtClean="0"/>
          </a:p>
        </p:txBody>
      </p:sp>
    </p:spTree>
    <p:extLst>
      <p:ext uri="{BB962C8B-B14F-4D97-AF65-F5344CB8AC3E}">
        <p14:creationId xmlns:p14="http://schemas.microsoft.com/office/powerpoint/2010/main" val="10573094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 Pyramid?</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There are many </a:t>
            </a:r>
            <a:r>
              <a:rPr lang="en-US" altLang="zh-TW" sz="2000" dirty="0" smtClean="0">
                <a:latin typeface="Times New Roman" panose="02020603050405020304" pitchFamily="18" charset="0"/>
                <a:cs typeface="Times New Roman" panose="02020603050405020304" pitchFamily="18" charset="0"/>
              </a:rPr>
              <a:t>approaches to </a:t>
            </a:r>
            <a:r>
              <a:rPr lang="en-US" altLang="zh-TW" sz="2000" dirty="0">
                <a:latin typeface="Times New Roman" panose="02020603050405020304" pitchFamily="18" charset="0"/>
                <a:cs typeface="Times New Roman" panose="02020603050405020304" pitchFamily="18" charset="0"/>
              </a:rPr>
              <a:t>test automation, however below are the general approaches </a:t>
            </a:r>
            <a:r>
              <a:rPr lang="en-US" altLang="zh-TW" sz="2000" dirty="0" smtClean="0">
                <a:latin typeface="Times New Roman" panose="02020603050405020304" pitchFamily="18" charset="0"/>
                <a:cs typeface="Times New Roman" panose="02020603050405020304" pitchFamily="18" charset="0"/>
              </a:rPr>
              <a:t>used widely:</a:t>
            </a: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800" dirty="0" smtClean="0">
                <a:latin typeface="Times New Roman" panose="02020603050405020304" pitchFamily="18" charset="0"/>
                <a:cs typeface="Times New Roman" panose="02020603050405020304" pitchFamily="18" charset="0"/>
              </a:rPr>
              <a:t>Graphical </a:t>
            </a:r>
            <a:r>
              <a:rPr lang="en-US" altLang="zh-TW" sz="1800" dirty="0">
                <a:latin typeface="Times New Roman" panose="02020603050405020304" pitchFamily="18" charset="0"/>
                <a:cs typeface="Times New Roman" panose="02020603050405020304" pitchFamily="18" charset="0"/>
              </a:rPr>
              <a:t>user interface testing</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API driven testing</a:t>
            </a:r>
          </a:p>
          <a:p>
            <a:pPr lvl="1" eaLnBrk="1" hangingPunct="1">
              <a:buFont typeface="Wingdings" panose="05000000000000000000" pitchFamily="2" charset="2"/>
              <a:buChar char="Ø"/>
              <a:defRPr/>
            </a:pPr>
            <a:r>
              <a:rPr lang="en-US" altLang="zh-TW" sz="1800" dirty="0">
                <a:latin typeface="Times New Roman" panose="02020603050405020304" pitchFamily="18" charset="0"/>
                <a:cs typeface="Times New Roman" panose="02020603050405020304" pitchFamily="18" charset="0"/>
              </a:rPr>
              <a:t>Unit testing</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77" y="1694843"/>
            <a:ext cx="3551658" cy="2816832"/>
          </a:xfrm>
          <a:prstGeom prst="rect">
            <a:avLst/>
          </a:prstGeom>
        </p:spPr>
      </p:pic>
    </p:spTree>
    <p:extLst>
      <p:ext uri="{BB962C8B-B14F-4D97-AF65-F5344CB8AC3E}">
        <p14:creationId xmlns:p14="http://schemas.microsoft.com/office/powerpoint/2010/main" val="5907765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1285103"/>
            <a:ext cx="8229600" cy="3226572"/>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Automated </a:t>
            </a:r>
            <a:r>
              <a:rPr lang="en-US" altLang="zh-TW" sz="2000" dirty="0">
                <a:latin typeface="Times New Roman" panose="02020603050405020304" pitchFamily="18" charset="0"/>
                <a:cs typeface="Times New Roman" panose="02020603050405020304" pitchFamily="18" charset="0"/>
              </a:rPr>
              <a:t>testing is the act of conducting specific tests via automation as opposed to conducting them manually. Just like a set of regression tests.</a:t>
            </a:r>
          </a:p>
          <a:p>
            <a:pPr eaLnBrk="1" hangingPunct="1">
              <a:buFont typeface="Arial" charset="0"/>
              <a:buChar char="•"/>
              <a:defRPr/>
            </a:pPr>
            <a:r>
              <a:rPr lang="en-US" altLang="zh-TW" sz="2000" dirty="0">
                <a:latin typeface="Times New Roman" panose="02020603050405020304" pitchFamily="18" charset="0"/>
                <a:cs typeface="Times New Roman" panose="02020603050405020304" pitchFamily="18" charset="0"/>
              </a:rPr>
              <a:t>Test automation refers to automating the process of tracking and managing the different tests.</a:t>
            </a:r>
          </a:p>
        </p:txBody>
      </p:sp>
      <p:sp>
        <p:nvSpPr>
          <p:cNvPr id="2" name="標題 4"/>
          <p:cNvSpPr>
            <a:spLocks noGrp="1"/>
          </p:cNvSpPr>
          <p:nvPr>
            <p:ph type="title"/>
          </p:nvPr>
        </p:nvSpPr>
        <p:spPr>
          <a:xfrm>
            <a:off x="457200" y="87313"/>
            <a:ext cx="8229600" cy="1205265"/>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difference between Test Automation and Automation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0710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729926"/>
            <a:ext cx="8229600" cy="3863975"/>
          </a:xfrm>
        </p:spPr>
        <p:txBody>
          <a:bodyPr/>
          <a:lstStyle/>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Roaming </a:t>
            </a:r>
            <a:r>
              <a:rPr lang="en-US" altLang="zh-TW" sz="1900" dirty="0">
                <a:latin typeface="Times New Roman" panose="02020603050405020304" pitchFamily="18" charset="0"/>
                <a:cs typeface="Times New Roman" panose="02020603050405020304" pitchFamily="18" charset="0"/>
              </a:rPr>
              <a:t>automation</a:t>
            </a:r>
            <a:endParaRPr lang="en-US" altLang="zh-TW" sz="19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900" dirty="0">
                <a:latin typeface="Times New Roman" panose="02020603050405020304" pitchFamily="18" charset="0"/>
                <a:cs typeface="Times New Roman" panose="02020603050405020304" pitchFamily="18" charset="0"/>
              </a:rPr>
              <a:t>Wi-Fi frequency switch automation (2.4G, 5G</a:t>
            </a:r>
            <a:r>
              <a:rPr lang="en-US" altLang="zh-TW" sz="1900" dirty="0" smtClean="0">
                <a:latin typeface="Times New Roman" panose="02020603050405020304" pitchFamily="18" charset="0"/>
                <a:cs typeface="Times New Roman" panose="02020603050405020304" pitchFamily="18" charset="0"/>
              </a:rPr>
              <a:t>)</a:t>
            </a:r>
          </a:p>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Airplane on/off </a:t>
            </a:r>
            <a:r>
              <a:rPr lang="en-US" altLang="zh-TW" sz="1900" dirty="0">
                <a:latin typeface="Times New Roman" panose="02020603050405020304" pitchFamily="18" charset="0"/>
                <a:cs typeface="Times New Roman" panose="02020603050405020304" pitchFamily="18" charset="0"/>
              </a:rPr>
              <a:t>mode </a:t>
            </a:r>
            <a:r>
              <a:rPr lang="en-US" altLang="zh-TW" sz="1900" dirty="0" smtClean="0">
                <a:latin typeface="Times New Roman" panose="02020603050405020304" pitchFamily="18" charset="0"/>
                <a:cs typeface="Times New Roman" panose="02020603050405020304" pitchFamily="18" charset="0"/>
              </a:rPr>
              <a:t>automation</a:t>
            </a:r>
          </a:p>
          <a:p>
            <a:pPr lvl="1" eaLnBrk="1" hangingPunct="1">
              <a:buFont typeface="Wingdings" panose="05000000000000000000" pitchFamily="2" charset="2"/>
              <a:buChar char="Ø"/>
              <a:defRPr/>
            </a:pPr>
            <a:r>
              <a:rPr lang="en-US" altLang="zh-TW" sz="1700" dirty="0">
                <a:latin typeface="Times New Roman" panose="02020603050405020304" pitchFamily="18" charset="0"/>
                <a:cs typeface="Times New Roman" panose="02020603050405020304" pitchFamily="18" charset="0"/>
              </a:rPr>
              <a:t>Android 6.0.1 (RJ-45) </a:t>
            </a:r>
            <a:r>
              <a:rPr lang="en-US" altLang="zh-TW" sz="1700" dirty="0" smtClean="0">
                <a:latin typeface="Times New Roman" panose="02020603050405020304" pitchFamily="18" charset="0"/>
                <a:cs typeface="Times New Roman" panose="02020603050405020304" pitchFamily="18" charset="0"/>
              </a:rPr>
              <a:t>or Android </a:t>
            </a:r>
            <a:r>
              <a:rPr lang="en-US" altLang="zh-TW" sz="1700" dirty="0">
                <a:latin typeface="Times New Roman" panose="02020603050405020304" pitchFamily="18" charset="0"/>
                <a:cs typeface="Times New Roman" panose="02020603050405020304" pitchFamily="18" charset="0"/>
              </a:rPr>
              <a:t>8.0.1 (RJ-45) for WLAN and WWAN</a:t>
            </a:r>
          </a:p>
          <a:p>
            <a:pPr lvl="1" eaLnBrk="1" hangingPunct="1">
              <a:buFont typeface="Wingdings" panose="05000000000000000000" pitchFamily="2" charset="2"/>
              <a:buChar char="Ø"/>
              <a:defRPr/>
            </a:pPr>
            <a:r>
              <a:rPr lang="en-US" altLang="zh-TW" sz="1700" dirty="0">
                <a:latin typeface="Times New Roman" panose="02020603050405020304" pitchFamily="18" charset="0"/>
                <a:cs typeface="Times New Roman" panose="02020603050405020304" pitchFamily="18" charset="0"/>
              </a:rPr>
              <a:t>Android 6.0.1 </a:t>
            </a:r>
            <a:r>
              <a:rPr lang="en-US" altLang="zh-TW" sz="1700" dirty="0" smtClean="0">
                <a:latin typeface="Times New Roman" panose="02020603050405020304" pitchFamily="18" charset="0"/>
                <a:cs typeface="Times New Roman" panose="02020603050405020304" pitchFamily="18" charset="0"/>
              </a:rPr>
              <a:t>(OTG) or Android </a:t>
            </a:r>
            <a:r>
              <a:rPr lang="en-US" altLang="zh-TW" sz="1700" dirty="0">
                <a:latin typeface="Times New Roman" panose="02020603050405020304" pitchFamily="18" charset="0"/>
                <a:cs typeface="Times New Roman" panose="02020603050405020304" pitchFamily="18" charset="0"/>
              </a:rPr>
              <a:t>8.0.1 </a:t>
            </a:r>
            <a:r>
              <a:rPr lang="en-US" altLang="zh-TW" sz="1700" dirty="0" smtClean="0">
                <a:latin typeface="Times New Roman" panose="02020603050405020304" pitchFamily="18" charset="0"/>
                <a:cs typeface="Times New Roman" panose="02020603050405020304" pitchFamily="18" charset="0"/>
              </a:rPr>
              <a:t>(OTG) </a:t>
            </a:r>
            <a:r>
              <a:rPr lang="en-US" altLang="zh-TW" sz="1700" dirty="0">
                <a:latin typeface="Times New Roman" panose="02020603050405020304" pitchFamily="18" charset="0"/>
                <a:cs typeface="Times New Roman" panose="02020603050405020304" pitchFamily="18" charset="0"/>
              </a:rPr>
              <a:t>for WLAN and WWAN</a:t>
            </a:r>
          </a:p>
          <a:p>
            <a:pPr lvl="1" eaLnBrk="1" hangingPunct="1">
              <a:buFont typeface="Wingdings" panose="05000000000000000000" pitchFamily="2" charset="2"/>
              <a:buChar char="Ø"/>
              <a:defRPr/>
            </a:pPr>
            <a:r>
              <a:rPr lang="en-US" altLang="zh-TW" sz="1700" dirty="0" smtClean="0">
                <a:latin typeface="Times New Roman" panose="02020603050405020304" pitchFamily="18" charset="0"/>
                <a:cs typeface="Times New Roman" panose="02020603050405020304" pitchFamily="18" charset="0"/>
              </a:rPr>
              <a:t>Windows for WLAN</a:t>
            </a:r>
          </a:p>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Resolution automation</a:t>
            </a:r>
          </a:p>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Luminance automation</a:t>
            </a:r>
          </a:p>
          <a:p>
            <a:pPr eaLnBrk="1" hangingPunct="1">
              <a:buFont typeface="Arial" charset="0"/>
              <a:buChar char="•"/>
              <a:defRPr/>
            </a:pPr>
            <a:r>
              <a:rPr lang="en-US" altLang="zh-TW" sz="1900" dirty="0" smtClean="0">
                <a:latin typeface="Times New Roman" panose="02020603050405020304" pitchFamily="18" charset="0"/>
                <a:cs typeface="Times New Roman" panose="02020603050405020304" pitchFamily="18" charset="0"/>
              </a:rPr>
              <a:t>PXE automatic installation</a:t>
            </a:r>
          </a:p>
          <a:p>
            <a:pPr eaLnBrk="1" hangingPunct="1">
              <a:buFont typeface="Arial" charset="0"/>
              <a:buChar char="•"/>
              <a:defRPr/>
            </a:pPr>
            <a:r>
              <a:rPr lang="en-US" altLang="zh-TW" sz="1900" dirty="0" err="1" smtClean="0">
                <a:latin typeface="Times New Roman" panose="02020603050405020304" pitchFamily="18" charset="0"/>
                <a:cs typeface="Times New Roman" panose="02020603050405020304" pitchFamily="18" charset="0"/>
              </a:rPr>
              <a:t>BurnInTest</a:t>
            </a:r>
            <a:r>
              <a:rPr lang="en-US" altLang="zh-TW" sz="1900" dirty="0" smtClean="0">
                <a:latin typeface="Times New Roman" panose="02020603050405020304" pitchFamily="18" charset="0"/>
                <a:cs typeface="Times New Roman" panose="02020603050405020304" pitchFamily="18" charset="0"/>
              </a:rPr>
              <a:t> automation</a:t>
            </a:r>
          </a:p>
          <a:p>
            <a:pPr eaLnBrk="1" hangingPunct="1">
              <a:buFont typeface="Arial" charset="0"/>
              <a:buChar char="•"/>
              <a:defRPr/>
            </a:pPr>
            <a:r>
              <a:rPr lang="en-US" altLang="zh-TW" sz="1900" dirty="0" err="1" smtClean="0">
                <a:latin typeface="Times New Roman" panose="02020603050405020304" pitchFamily="18" charset="0"/>
                <a:cs typeface="Times New Roman" panose="02020603050405020304" pitchFamily="18" charset="0"/>
              </a:rPr>
              <a:t>ProgramIndex</a:t>
            </a:r>
            <a:r>
              <a:rPr lang="en-US" altLang="zh-TW" sz="1900" dirty="0" smtClean="0">
                <a:latin typeface="Times New Roman" panose="02020603050405020304" pitchFamily="18" charset="0"/>
                <a:cs typeface="Times New Roman" panose="02020603050405020304" pitchFamily="18" charset="0"/>
              </a:rPr>
              <a:t> automation </a:t>
            </a:r>
          </a:p>
          <a:p>
            <a:pPr eaLnBrk="1" hangingPunct="1">
              <a:buFont typeface="Arial" charset="0"/>
              <a:buChar char="•"/>
              <a:defRPr/>
            </a:pPr>
            <a:r>
              <a:rPr lang="en-US" sz="1900" dirty="0" smtClean="0">
                <a:latin typeface="Times New Roman" panose="02020603050405020304" pitchFamily="18" charset="0"/>
                <a:cs typeface="Times New Roman" panose="02020603050405020304" pitchFamily="18" charset="0"/>
              </a:rPr>
              <a:t>Continuous Integration</a:t>
            </a:r>
            <a:endParaRPr lang="en-US" altLang="zh-TW" sz="19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Testing Tools </a:t>
            </a:r>
            <a:r>
              <a:rPr lang="en-US" altLang="zh-TW" sz="2800" kern="0" dirty="0" smtClean="0">
                <a:solidFill>
                  <a:srgbClr val="003366"/>
                </a:solidFill>
                <a:latin typeface="Times New Roman" panose="02020603050405020304" pitchFamily="18" charset="0"/>
                <a:cs typeface="Times New Roman" panose="02020603050405020304" pitchFamily="18" charset="0"/>
              </a:rPr>
              <a:t>for Introduction &amp; Demo</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21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2000" dirty="0" smtClean="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441" y="1582615"/>
            <a:ext cx="4595451" cy="3010190"/>
          </a:xfrm>
          <a:prstGeom prst="rect">
            <a:avLst/>
          </a:prstGeom>
          <a:noFill/>
        </p:spPr>
      </p:pic>
      <p:pic>
        <p:nvPicPr>
          <p:cNvPr id="1026" name="Picture 2" descr="D:\Users\ZL.chen\Desktop\P_setting_fff_1_90_e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142" y="982907"/>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7671" y="2178659"/>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8338" y="2166936"/>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theme/theme1.xml><?xml version="1.0" encoding="utf-8"?>
<a:theme xmlns:a="http://schemas.openxmlformats.org/drawingml/2006/main" name="自訂設計">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16064</TotalTime>
  <Words>1444</Words>
  <Application>Microsoft Office PowerPoint</Application>
  <PresentationFormat>如螢幕大小 (16:9)</PresentationFormat>
  <Paragraphs>250</Paragraphs>
  <Slides>37</Slides>
  <Notes>36</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37</vt:i4>
      </vt:variant>
    </vt:vector>
  </HeadingPairs>
  <TitlesOfParts>
    <vt:vector size="39" baseType="lpstr">
      <vt:lpstr>自訂設計</vt:lpstr>
      <vt:lpstr>封裝程式殼層物件</vt:lpstr>
      <vt:lpstr>PowerPoint 簡報</vt:lpstr>
      <vt:lpstr>Agenda</vt:lpstr>
      <vt:lpstr>What is Test Automation?</vt:lpstr>
      <vt:lpstr>PowerPoint 簡報</vt:lpstr>
      <vt:lpstr>Why Automated Testing?</vt:lpstr>
      <vt:lpstr>What is Test Automation Pyramid?</vt:lpstr>
      <vt:lpstr>What is difference between Test Automation and Automation Testing?</vt:lpstr>
      <vt:lpstr>Automation Testing Tools for Introduction &amp; Demo</vt:lpstr>
      <vt:lpstr>Roaming automation</vt:lpstr>
      <vt:lpstr>Roaming automation – Selenium Web driver</vt:lpstr>
      <vt:lpstr>Roaming automation</vt:lpstr>
      <vt:lpstr>Roaming automation</vt:lpstr>
      <vt:lpstr>Roaming automation</vt:lpstr>
      <vt:lpstr>Wi-Fi frequency switch automation (2.4G, 5G)</vt:lpstr>
      <vt:lpstr>Wi-Fi frequency switch automation (2.4G, 5G)</vt:lpstr>
      <vt:lpstr>Wi-Fi frequency switch automation (2.4G, 5G)</vt:lpstr>
      <vt:lpstr>Airplane on/off mode automation (Androd)</vt:lpstr>
      <vt:lpstr>Airplane on/off mode automation</vt:lpstr>
      <vt:lpstr>Airplane on/off mode automation (Android, OTG)</vt:lpstr>
      <vt:lpstr>Airplane on/off mode automation</vt:lpstr>
      <vt:lpstr>Airplane on/off mode automation</vt:lpstr>
      <vt:lpstr>Airplane on/off mode automation (window)</vt:lpstr>
      <vt:lpstr>Airplane on/off mode automation</vt:lpstr>
      <vt:lpstr>Resolution automation</vt:lpstr>
      <vt:lpstr>Luminance automation</vt:lpstr>
      <vt:lpstr>Luminance automation</vt:lpstr>
      <vt:lpstr>Luminance automation</vt:lpstr>
      <vt:lpstr>PXE automatic installation</vt:lpstr>
      <vt:lpstr>PXE automatic installation</vt:lpstr>
      <vt:lpstr>#BurnInTest automation</vt:lpstr>
      <vt:lpstr>#BurnInTest automation</vt:lpstr>
      <vt:lpstr>ProgramIndex automation</vt:lpstr>
      <vt:lpstr>ProgramIndex automation</vt:lpstr>
      <vt:lpstr>Continuous Integration</vt:lpstr>
      <vt:lpstr>Continuous Integration</vt:lpstr>
      <vt:lpstr>#Hyperlink</vt:lpstr>
      <vt:lpstr>PowerPoint 簡報</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dc:creator>
  <cp:lastModifiedBy>ZL.Chen</cp:lastModifiedBy>
  <cp:revision>1228</cp:revision>
  <dcterms:created xsi:type="dcterms:W3CDTF">2004-01-16T02:40:24Z</dcterms:created>
  <dcterms:modified xsi:type="dcterms:W3CDTF">2020-02-19T07:50:52Z</dcterms:modified>
</cp:coreProperties>
</file>