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9"/>
  </p:notesMasterIdLst>
  <p:handoutMasterIdLst>
    <p:handoutMasterId r:id="rId40"/>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82" r:id="rId19"/>
    <p:sldId id="581" r:id="rId20"/>
    <p:sldId id="585" r:id="rId21"/>
    <p:sldId id="564" r:id="rId22"/>
    <p:sldId id="586" r:id="rId23"/>
    <p:sldId id="572" r:id="rId24"/>
    <p:sldId id="555" r:id="rId25"/>
    <p:sldId id="556" r:id="rId26"/>
    <p:sldId id="575" r:id="rId27"/>
    <p:sldId id="569" r:id="rId28"/>
    <p:sldId id="557" r:id="rId29"/>
    <p:sldId id="568" r:id="rId30"/>
    <p:sldId id="565" r:id="rId31"/>
    <p:sldId id="567" r:id="rId32"/>
    <p:sldId id="578" r:id="rId33"/>
    <p:sldId id="579" r:id="rId34"/>
    <p:sldId id="559" r:id="rId35"/>
    <p:sldId id="566" r:id="rId36"/>
    <p:sldId id="551" r:id="rId37"/>
    <p:sldId id="523" r:id="rId38"/>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1453" autoAdjust="0"/>
  </p:normalViewPr>
  <p:slideViewPr>
    <p:cSldViewPr snapToGrid="0">
      <p:cViewPr varScale="1">
        <p:scale>
          <a:sx n="92" d="100"/>
          <a:sy n="92" d="100"/>
        </p:scale>
        <p:origin x="-522"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解決方案</a:t>
            </a:r>
            <a:endParaRPr lang="en-US" altLang="zh-TW" dirty="0" smtClean="0"/>
          </a:p>
          <a:p>
            <a:r>
              <a:rPr lang="zh-TW" altLang="en-US" dirty="0" smtClean="0"/>
              <a:t>減少手動測試失誤問題</a:t>
            </a:r>
          </a:p>
          <a:p>
            <a:r>
              <a:rPr lang="zh-TW" altLang="en-US" dirty="0" smtClean="0"/>
              <a:t>省去手動切換 </a:t>
            </a:r>
            <a:r>
              <a:rPr lang="en-US" altLang="zh-TW" dirty="0" smtClean="0"/>
              <a:t>AP </a:t>
            </a:r>
            <a:r>
              <a:rPr lang="zh-TW" altLang="en-US" dirty="0" smtClean="0"/>
              <a:t>行為</a:t>
            </a:r>
          </a:p>
          <a:p>
            <a:r>
              <a:rPr lang="zh-TW" altLang="en-US" dirty="0" smtClean="0"/>
              <a:t>準確擷取 </a:t>
            </a:r>
            <a:r>
              <a:rPr lang="en-US" altLang="zh-TW" dirty="0" smtClean="0"/>
              <a:t>Ping </a:t>
            </a:r>
            <a:r>
              <a:rPr lang="zh-TW" altLang="en-US" dirty="0" smtClean="0"/>
              <a:t>紀錄檔</a:t>
            </a:r>
          </a:p>
          <a:p>
            <a:r>
              <a:rPr lang="zh-TW" altLang="en-US" dirty="0" smtClean="0"/>
              <a:t>長時間壓力測試執行</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解決方案</a:t>
            </a:r>
            <a:endParaRPr lang="en-US" altLang="zh-TW" dirty="0" smtClean="0"/>
          </a:p>
          <a:p>
            <a:r>
              <a:rPr lang="zh-TW" altLang="en-US" dirty="0" smtClean="0"/>
              <a:t>針對 </a:t>
            </a:r>
            <a:r>
              <a:rPr lang="en-US" altLang="zh-TW" dirty="0" smtClean="0"/>
              <a:t>Wi-Fi Mode </a:t>
            </a:r>
            <a:r>
              <a:rPr lang="zh-TW" altLang="en-US" dirty="0" smtClean="0"/>
              <a:t>中的 </a:t>
            </a:r>
            <a:r>
              <a:rPr lang="en-US" altLang="zh-TW" dirty="0" smtClean="0"/>
              <a:t>2.4 G </a:t>
            </a:r>
            <a:r>
              <a:rPr lang="zh-TW" altLang="en-US" dirty="0" smtClean="0"/>
              <a:t>中的 </a:t>
            </a:r>
            <a:r>
              <a:rPr lang="en-US" altLang="zh-TW" dirty="0" smtClean="0"/>
              <a:t>N Only, Legacy </a:t>
            </a:r>
            <a:r>
              <a:rPr lang="zh-TW" altLang="en-US" dirty="0" smtClean="0"/>
              <a:t>相互切換</a:t>
            </a:r>
          </a:p>
          <a:p>
            <a:r>
              <a:rPr lang="zh-TW" altLang="en-US" dirty="0" smtClean="0"/>
              <a:t>針對 </a:t>
            </a:r>
            <a:r>
              <a:rPr lang="en-US" altLang="zh-TW" dirty="0" smtClean="0"/>
              <a:t>Wi-Fi Mode </a:t>
            </a:r>
            <a:r>
              <a:rPr lang="zh-TW" altLang="en-US" dirty="0" smtClean="0"/>
              <a:t>中的 </a:t>
            </a:r>
            <a:r>
              <a:rPr lang="en-US" altLang="zh-TW" dirty="0" smtClean="0"/>
              <a:t>5 G </a:t>
            </a:r>
            <a:r>
              <a:rPr lang="zh-TW" altLang="en-US" dirty="0" smtClean="0"/>
              <a:t>中的 </a:t>
            </a:r>
            <a:r>
              <a:rPr lang="en-US" altLang="zh-TW" dirty="0" smtClean="0"/>
              <a:t>N/AC mixed, Legacy </a:t>
            </a:r>
            <a:r>
              <a:rPr lang="zh-TW" altLang="en-US" dirty="0" smtClean="0"/>
              <a:t>相互切換</a:t>
            </a:r>
          </a:p>
          <a:p>
            <a:r>
              <a:rPr lang="zh-TW" altLang="en-US" dirty="0" smtClean="0"/>
              <a:t>長時間做 </a:t>
            </a:r>
            <a:r>
              <a:rPr lang="en-US" altLang="zh-TW" dirty="0" smtClean="0"/>
              <a:t>2.4 G </a:t>
            </a:r>
            <a:r>
              <a:rPr lang="zh-TW" altLang="en-US" dirty="0" smtClean="0"/>
              <a:t>及 </a:t>
            </a:r>
            <a:r>
              <a:rPr lang="en-US" altLang="zh-TW" dirty="0" smtClean="0"/>
              <a:t>5 G </a:t>
            </a:r>
            <a:r>
              <a:rPr lang="zh-TW" altLang="en-US" dirty="0" smtClean="0"/>
              <a:t>之壓力測試</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軟體測試當中，自動化測試是利用軟體控制代測物上的行為上的測試並且去互相比較實際上與預期上的結果。</a:t>
            </a:r>
            <a:endParaRPr lang="en-US" altLang="zh-TW" dirty="0" smtClean="0"/>
          </a:p>
          <a:p>
            <a:r>
              <a:rPr lang="zh-TW" altLang="en-US" dirty="0" smtClean="0"/>
              <a:t>測試自動化是自動執行重複性且必要的的一個任務且比較難用手動的方式去呈現。</a:t>
            </a:r>
            <a:endParaRPr lang="en-US" altLang="zh-TW" dirty="0" smtClean="0"/>
          </a:p>
          <a:p>
            <a:r>
              <a:rPr lang="zh-TW" altLang="en-US" dirty="0" smtClean="0"/>
              <a:t>所以自動化測試是會持續交付與持續測試來說是非常重要的。</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解決方案</a:t>
            </a:r>
            <a:endParaRPr lang="en-US" altLang="zh-TW" dirty="0" smtClean="0"/>
          </a:p>
          <a:p>
            <a:r>
              <a:rPr lang="zh-TW" altLang="en-US" dirty="0" smtClean="0"/>
              <a:t>長時間壓力下且能完成飛航模式開關的穩定性</a:t>
            </a:r>
          </a:p>
          <a:p>
            <a:r>
              <a:rPr lang="zh-TW" altLang="en-US" dirty="0" smtClean="0"/>
              <a:t>大致區分為以下五種：</a:t>
            </a:r>
          </a:p>
          <a:p>
            <a:r>
              <a:rPr lang="zh-TW" altLang="en-US" dirty="0" smtClean="0"/>
              <a:t>透過 </a:t>
            </a:r>
            <a:r>
              <a:rPr lang="en-US" altLang="zh-TW" dirty="0" smtClean="0"/>
              <a:t>RJ-45 </a:t>
            </a:r>
            <a:r>
              <a:rPr lang="zh-TW" altLang="en-US" dirty="0" smtClean="0"/>
              <a:t>做 </a:t>
            </a:r>
            <a:r>
              <a:rPr lang="en-US" altLang="zh-TW" dirty="0" smtClean="0"/>
              <a:t>Android 6.0 </a:t>
            </a:r>
            <a:r>
              <a:rPr lang="zh-TW" altLang="en-US" dirty="0" smtClean="0"/>
              <a:t>系統中的 </a:t>
            </a:r>
            <a:r>
              <a:rPr lang="en-US" altLang="zh-TW" dirty="0" smtClean="0"/>
              <a:t>WLAN </a:t>
            </a:r>
            <a:r>
              <a:rPr lang="zh-TW" altLang="en-US" dirty="0" smtClean="0"/>
              <a:t>或 </a:t>
            </a:r>
            <a:r>
              <a:rPr lang="en-US" altLang="zh-TW" dirty="0" smtClean="0"/>
              <a:t>WWAN </a:t>
            </a:r>
            <a:r>
              <a:rPr lang="zh-TW" altLang="en-US" dirty="0" smtClean="0"/>
              <a:t>壓力測試</a:t>
            </a:r>
          </a:p>
          <a:p>
            <a:r>
              <a:rPr lang="zh-TW" altLang="en-US" dirty="0" smtClean="0"/>
              <a:t>透過 </a:t>
            </a:r>
            <a:r>
              <a:rPr lang="en-US" altLang="zh-TW" dirty="0" smtClean="0"/>
              <a:t>RJ-45 </a:t>
            </a:r>
            <a:r>
              <a:rPr lang="zh-TW" altLang="en-US" dirty="0" smtClean="0"/>
              <a:t>做 </a:t>
            </a:r>
            <a:r>
              <a:rPr lang="en-US" altLang="zh-TW" dirty="0" smtClean="0"/>
              <a:t>Android 8.0 </a:t>
            </a:r>
            <a:r>
              <a:rPr lang="zh-TW" altLang="en-US" dirty="0" smtClean="0"/>
              <a:t>系統中的 </a:t>
            </a:r>
            <a:r>
              <a:rPr lang="en-US" altLang="zh-TW" dirty="0" smtClean="0"/>
              <a:t>WLAN </a:t>
            </a:r>
            <a:r>
              <a:rPr lang="zh-TW" altLang="en-US" dirty="0" smtClean="0"/>
              <a:t>或 </a:t>
            </a:r>
            <a:r>
              <a:rPr lang="en-US" altLang="zh-TW" dirty="0" smtClean="0"/>
              <a:t>WWAN </a:t>
            </a:r>
            <a:r>
              <a:rPr lang="zh-TW" altLang="en-US" dirty="0" smtClean="0"/>
              <a:t>壓力測試</a:t>
            </a:r>
          </a:p>
          <a:p>
            <a:r>
              <a:rPr lang="zh-TW" altLang="en-US" dirty="0" smtClean="0"/>
              <a:t>透過 </a:t>
            </a:r>
            <a:r>
              <a:rPr lang="en-US" altLang="zh-TW" dirty="0" smtClean="0"/>
              <a:t>OTG </a:t>
            </a:r>
            <a:r>
              <a:rPr lang="zh-TW" altLang="en-US" dirty="0" smtClean="0"/>
              <a:t>做 </a:t>
            </a:r>
            <a:r>
              <a:rPr lang="en-US" altLang="zh-TW" dirty="0" smtClean="0"/>
              <a:t>Android 6.0 </a:t>
            </a:r>
            <a:r>
              <a:rPr lang="zh-TW" altLang="en-US" dirty="0" smtClean="0"/>
              <a:t>系統中的 </a:t>
            </a:r>
            <a:r>
              <a:rPr lang="en-US" altLang="zh-TW" dirty="0" smtClean="0"/>
              <a:t>WLAN </a:t>
            </a:r>
            <a:r>
              <a:rPr lang="zh-TW" altLang="en-US" dirty="0" smtClean="0"/>
              <a:t>或 </a:t>
            </a:r>
            <a:r>
              <a:rPr lang="en-US" altLang="zh-TW" dirty="0" smtClean="0"/>
              <a:t>WWAN </a:t>
            </a:r>
            <a:r>
              <a:rPr lang="zh-TW" altLang="en-US" dirty="0" smtClean="0"/>
              <a:t>壓力測試</a:t>
            </a:r>
          </a:p>
          <a:p>
            <a:r>
              <a:rPr lang="zh-TW" altLang="en-US" dirty="0" smtClean="0"/>
              <a:t>透過 </a:t>
            </a:r>
            <a:r>
              <a:rPr lang="en-US" altLang="zh-TW" dirty="0" smtClean="0"/>
              <a:t>OTG </a:t>
            </a:r>
            <a:r>
              <a:rPr lang="zh-TW" altLang="en-US" dirty="0" smtClean="0"/>
              <a:t>做 </a:t>
            </a:r>
            <a:r>
              <a:rPr lang="en-US" altLang="zh-TW" dirty="0" smtClean="0"/>
              <a:t>Android 8.0 </a:t>
            </a:r>
            <a:r>
              <a:rPr lang="zh-TW" altLang="en-US" dirty="0" smtClean="0"/>
              <a:t>系統中的 </a:t>
            </a:r>
            <a:r>
              <a:rPr lang="en-US" altLang="zh-TW" dirty="0" smtClean="0"/>
              <a:t>WLAN </a:t>
            </a:r>
            <a:r>
              <a:rPr lang="zh-TW" altLang="en-US" dirty="0" smtClean="0"/>
              <a:t>或 </a:t>
            </a:r>
            <a:r>
              <a:rPr lang="en-US" altLang="zh-TW" dirty="0" smtClean="0"/>
              <a:t>WWAN </a:t>
            </a:r>
            <a:r>
              <a:rPr lang="zh-TW" altLang="en-US" dirty="0" smtClean="0"/>
              <a:t>壓力測試</a:t>
            </a:r>
          </a:p>
          <a:p>
            <a:r>
              <a:rPr lang="en-US" altLang="zh-TW" dirty="0" smtClean="0"/>
              <a:t>Windows </a:t>
            </a:r>
            <a:r>
              <a:rPr lang="zh-TW" altLang="en-US" dirty="0" smtClean="0"/>
              <a:t>系統中的 </a:t>
            </a:r>
            <a:r>
              <a:rPr lang="en-US" altLang="zh-TW" dirty="0" smtClean="0"/>
              <a:t>WLAN </a:t>
            </a:r>
            <a:r>
              <a:rPr lang="zh-TW" altLang="en-US" dirty="0" smtClean="0"/>
              <a:t>壓力測試 </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解決方案</a:t>
            </a:r>
            <a:endParaRPr lang="en-US" altLang="zh-TW" dirty="0" smtClean="0"/>
          </a:p>
          <a:p>
            <a:r>
              <a:rPr lang="zh-TW" altLang="en-US" dirty="0" smtClean="0"/>
              <a:t>透過程式自動擷取主機 </a:t>
            </a:r>
            <a:r>
              <a:rPr lang="en-US" altLang="zh-TW" dirty="0" smtClean="0"/>
              <a:t>GPU </a:t>
            </a:r>
            <a:r>
              <a:rPr lang="zh-TW" altLang="en-US" dirty="0" smtClean="0"/>
              <a:t>解析度</a:t>
            </a:r>
          </a:p>
          <a:p>
            <a:r>
              <a:rPr lang="zh-TW" altLang="en-US" dirty="0" smtClean="0"/>
              <a:t>長時間重開機解析度擷取</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解決方案</a:t>
            </a:r>
            <a:endParaRPr lang="en-US" altLang="zh-TW" dirty="0" smtClean="0"/>
          </a:p>
          <a:p>
            <a:r>
              <a:rPr lang="zh-TW" altLang="en-US" dirty="0" smtClean="0"/>
              <a:t>依產品需求規格製作產圖之程式</a:t>
            </a:r>
          </a:p>
          <a:p>
            <a:r>
              <a:rPr lang="zh-TW" altLang="en-US" dirty="0" smtClean="0"/>
              <a:t>方便內部人員快速產圖並做量測 </a:t>
            </a:r>
            <a:r>
              <a:rPr lang="en-US" altLang="zh-TW" dirty="0" smtClean="0"/>
              <a:t>Panel  </a:t>
            </a:r>
            <a:r>
              <a:rPr lang="zh-TW" altLang="en-US" dirty="0" smtClean="0"/>
              <a:t>之程式</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解決方案</a:t>
            </a:r>
            <a:endParaRPr lang="en-US" altLang="zh-TW" dirty="0" smtClean="0"/>
          </a:p>
          <a:p>
            <a:r>
              <a:rPr lang="zh-TW" altLang="en-US" dirty="0" smtClean="0"/>
              <a:t>自動化安裝 </a:t>
            </a:r>
            <a:r>
              <a:rPr lang="en-US" altLang="zh-TW" dirty="0" smtClean="0"/>
              <a:t>Windows OS </a:t>
            </a:r>
            <a:r>
              <a:rPr lang="zh-TW" altLang="en-US" dirty="0" smtClean="0"/>
              <a:t>程序</a:t>
            </a:r>
          </a:p>
          <a:p>
            <a:r>
              <a:rPr lang="zh-TW" altLang="en-US" dirty="0" smtClean="0"/>
              <a:t>長時間自動安裝壓力測試</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TW" sz="1800" dirty="0" smtClean="0">
                <a:latin typeface="Times New Roman" panose="02020603050405020304" pitchFamily="18" charset="0"/>
                <a:cs typeface="Times New Roman" panose="02020603050405020304" pitchFamily="18" charset="0"/>
              </a:rPr>
              <a:t>bit.exe -c </a:t>
            </a:r>
            <a:r>
              <a:rPr lang="en-US" altLang="zh-TW" sz="1800" dirty="0" err="1" smtClean="0">
                <a:latin typeface="Times New Roman" panose="02020603050405020304" pitchFamily="18" charset="0"/>
                <a:cs typeface="Times New Roman" panose="02020603050405020304" pitchFamily="18" charset="0"/>
              </a:rPr>
              <a:t>dqa.bitcfg</a:t>
            </a:r>
            <a:r>
              <a:rPr lang="en-US" altLang="zh-TW" sz="1800" dirty="0" smtClean="0">
                <a:latin typeface="Times New Roman" panose="02020603050405020304" pitchFamily="18" charset="0"/>
                <a:cs typeface="Times New Roman" panose="02020603050405020304" pitchFamily="18" charset="0"/>
              </a:rPr>
              <a:t> -r -p -D “minutes”</a:t>
            </a:r>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解決方案</a:t>
            </a:r>
            <a:endParaRPr lang="en-US" altLang="zh-TW" dirty="0" smtClean="0"/>
          </a:p>
          <a:p>
            <a:r>
              <a:rPr lang="zh-TW" altLang="en-US" dirty="0" smtClean="0"/>
              <a:t>透過 </a:t>
            </a:r>
            <a:r>
              <a:rPr lang="en-US" altLang="zh-TW" dirty="0" err="1" smtClean="0"/>
              <a:t>BurnInTest</a:t>
            </a:r>
            <a:r>
              <a:rPr lang="en-US" altLang="zh-TW" dirty="0" smtClean="0"/>
              <a:t> </a:t>
            </a:r>
            <a:r>
              <a:rPr lang="zh-TW" altLang="en-US" dirty="0" smtClean="0"/>
              <a:t>的 </a:t>
            </a:r>
            <a:r>
              <a:rPr lang="en-US" altLang="zh-TW" dirty="0" smtClean="0"/>
              <a:t>Bash Script </a:t>
            </a:r>
            <a:r>
              <a:rPr lang="zh-TW" altLang="en-US" dirty="0" smtClean="0"/>
              <a:t>做長時間壓力測試</a:t>
            </a:r>
          </a:p>
          <a:p>
            <a:r>
              <a:rPr lang="zh-TW" altLang="en-US" dirty="0" smtClean="0"/>
              <a:t>自動產生及備份 </a:t>
            </a:r>
            <a:r>
              <a:rPr lang="en-US" altLang="zh-TW" dirty="0" smtClean="0"/>
              <a:t>Log </a:t>
            </a:r>
            <a:r>
              <a:rPr lang="zh-TW" altLang="en-US" dirty="0" smtClean="0"/>
              <a:t>檔案</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解決方案</a:t>
            </a:r>
            <a:endParaRPr lang="en-US" altLang="zh-TW" dirty="0" smtClean="0"/>
          </a:p>
          <a:p>
            <a:r>
              <a:rPr lang="zh-TW" altLang="en-US" dirty="0" smtClean="0"/>
              <a:t>透過 </a:t>
            </a:r>
            <a:r>
              <a:rPr lang="en-US" altLang="zh-TW" dirty="0" err="1" smtClean="0"/>
              <a:t>ProgramIndex</a:t>
            </a:r>
            <a:r>
              <a:rPr lang="en-US" altLang="zh-TW" dirty="0" smtClean="0"/>
              <a:t> </a:t>
            </a:r>
            <a:r>
              <a:rPr lang="zh-TW" altLang="en-US" dirty="0" smtClean="0"/>
              <a:t>程式方便下載相對應程式</a:t>
            </a:r>
          </a:p>
          <a:p>
            <a:r>
              <a:rPr lang="zh-TW" altLang="en-US" dirty="0" smtClean="0"/>
              <a:t>可以直接抓取 </a:t>
            </a:r>
            <a:r>
              <a:rPr lang="en-US" altLang="zh-TW" dirty="0" smtClean="0"/>
              <a:t>FTP </a:t>
            </a:r>
            <a:r>
              <a:rPr lang="zh-TW" altLang="en-US" dirty="0" smtClean="0"/>
              <a:t>上的資料直接下載</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36</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37</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TW" sz="1500" dirty="0" smtClean="0">
                <a:latin typeface="Times New Roman" panose="02020603050405020304" pitchFamily="18" charset="0"/>
                <a:cs typeface="Times New Roman" panose="02020603050405020304" pitchFamily="18" charset="0"/>
              </a:rPr>
              <a:t>Automation does not require human intervention.</a:t>
            </a:r>
            <a:endParaRPr kumimoji="0" lang="en-US" altLang="zh-TW" sz="1500" dirty="0" smtClean="0">
              <a:latin typeface="Times New Roman" panose="02020603050405020304" pitchFamily="18" charset="0"/>
              <a:cs typeface="Times New Roman" panose="02020603050405020304" pitchFamily="18" charset="0"/>
            </a:endParaRPr>
          </a:p>
          <a:p>
            <a:pPr marL="0" marR="0" lvl="2" indent="0" algn="l" defTabSz="914400" rtl="0" eaLnBrk="0" fontAlgn="base" latinLnBrk="0" hangingPunct="0">
              <a:lnSpc>
                <a:spcPct val="100000"/>
              </a:lnSpc>
              <a:spcBef>
                <a:spcPct val="30000"/>
              </a:spcBef>
              <a:spcAft>
                <a:spcPct val="0"/>
              </a:spcAft>
              <a:buClrTx/>
              <a:buSzTx/>
              <a:buFontTx/>
              <a:buNone/>
              <a:tabLst/>
              <a:defRPr/>
            </a:pPr>
            <a:r>
              <a:rPr kumimoji="0" lang="en-US" altLang="zh-TW" sz="1500" dirty="0" smtClean="0">
                <a:latin typeface="Times New Roman" panose="02020603050405020304" pitchFamily="18" charset="0"/>
                <a:cs typeface="Times New Roman" panose="02020603050405020304" pitchFamily="18" charset="0"/>
              </a:rPr>
              <a:t>- You can run </a:t>
            </a:r>
            <a:r>
              <a:rPr kumimoji="0" lang="en-US" altLang="zh-TW" sz="15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500" dirty="0" smtClean="0">
                <a:latin typeface="Times New Roman" panose="02020603050405020304" pitchFamily="18" charset="0"/>
                <a:cs typeface="Times New Roman" panose="02020603050405020304" pitchFamily="18" charset="0"/>
              </a:rPr>
              <a:t>.</a:t>
            </a:r>
          </a:p>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5</a:t>
            </a:fld>
            <a:endParaRPr lang="en-US" altLang="zh-TW"/>
          </a:p>
        </p:txBody>
      </p:sp>
    </p:spTree>
    <p:extLst>
      <p:ext uri="{BB962C8B-B14F-4D97-AF65-F5344CB8AC3E}">
        <p14:creationId xmlns:p14="http://schemas.microsoft.com/office/powerpoint/2010/main" val="322136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解決方案</a:t>
            </a:r>
            <a:endParaRPr lang="en-US" altLang="zh-TW" dirty="0" smtClean="0"/>
          </a:p>
          <a:p>
            <a:r>
              <a:rPr lang="zh-TW" altLang="en-US" dirty="0" smtClean="0"/>
              <a:t>自動化測試就像利用自動化執行手動測試的行為，像是自動化的回歸測試。</a:t>
            </a:r>
            <a:endParaRPr lang="en-US" altLang="zh-TW" dirty="0" smtClean="0"/>
          </a:p>
          <a:p>
            <a:r>
              <a:rPr lang="zh-TW" altLang="en-US" dirty="0" smtClean="0"/>
              <a:t>測試自動化是一個測試流程的缺陷管理測試。</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29.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6.bin"/><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file:///\\172.17.9.225\dqa\iService\0G.DQA_Zone\50.Auto%20Test%20Tool\automation\sop\" TargetMode="External"/><Relationship Id="rId5" Type="http://schemas.openxmlformats.org/officeDocument/2006/relationships/hyperlink" Target="file:///\\172.17.9.225\dqa\iService\0G.DQA_Zone\50.Auto%20Test%20Tool\automation\suite\windows\luminance_pattern" TargetMode="External"/><Relationship Id="rId4" Type="http://schemas.openxmlformats.org/officeDocument/2006/relationships/hyperlink" Target="file:///\\172.17.9.225\dqa\iService\0G.DQA_Zone\50.Auto%20Test%20Tool\automation\installer\"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Selenium’s </a:t>
            </a:r>
            <a:r>
              <a:rPr lang="en-US" altLang="zh-TW" sz="2000" dirty="0" smtClean="0">
                <a:latin typeface="Times New Roman" panose="02020603050405020304" pitchFamily="18" charset="0"/>
                <a:cs typeface="Times New Roman" panose="02020603050405020304" pitchFamily="18" charset="0"/>
              </a:rPr>
              <a:t>web driver </a:t>
            </a:r>
            <a:r>
              <a:rPr lang="en-US" altLang="zh-TW" sz="2000" dirty="0">
                <a:latin typeface="Times New Roman" panose="02020603050405020304" pitchFamily="18" charset="0"/>
                <a:cs typeface="Times New Roman" panose="02020603050405020304" pitchFamily="18" charset="0"/>
              </a:rPr>
              <a:t>application and </a:t>
            </a:r>
            <a:r>
              <a:rPr lang="en-US" altLang="zh-TW" sz="20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roaming’s log is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2039140" y="1312373"/>
            <a:ext cx="5629352" cy="3415489"/>
          </a:xfrm>
          <a:prstGeom prst="rect">
            <a:avLst/>
          </a:prstGeom>
          <a:noFill/>
          <a:ln>
            <a:noFill/>
          </a:ln>
        </p:spPr>
      </p:pic>
      <p:sp>
        <p:nvSpPr>
          <p:cNvPr id="12" name="向右箭號 11"/>
          <p:cNvSpPr/>
          <p:nvPr/>
        </p:nvSpPr>
        <p:spPr>
          <a:xfrm rot="10800000">
            <a:off x="4252060" y="157450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03113" y="309755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roaming’s ping log are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Reduce the manual testing </a:t>
            </a:r>
            <a:r>
              <a:rPr lang="en-US" altLang="zh-TW" sz="1800" dirty="0" smtClean="0">
                <a:latin typeface="Times New Roman" panose="02020603050405020304" pitchFamily="18" charset="0"/>
                <a:cs typeface="Times New Roman" panose="02020603050405020304" pitchFamily="18" charset="0"/>
              </a:rPr>
              <a:t>errors.</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I</a:t>
            </a:r>
            <a:r>
              <a:rPr lang="en-US" altLang="zh-TW" sz="1800" dirty="0" smtClean="0">
                <a:latin typeface="Times New Roman" panose="02020603050405020304" pitchFamily="18" charset="0"/>
                <a:cs typeface="Times New Roman" panose="02020603050405020304" pitchFamily="18" charset="0"/>
              </a:rPr>
              <a:t>n </a:t>
            </a:r>
            <a:r>
              <a:rPr lang="en-US" altLang="zh-TW" sz="1800" dirty="0">
                <a:latin typeface="Times New Roman" panose="02020603050405020304" pitchFamily="18" charset="0"/>
                <a:cs typeface="Times New Roman" panose="02020603050405020304" pitchFamily="18" charset="0"/>
              </a:rPr>
              <a:t>order to switch the AP process</a:t>
            </a:r>
            <a:r>
              <a:rPr lang="en-US" altLang="zh-TW" sz="18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Accurately to capture the ping logs</a:t>
            </a:r>
            <a:r>
              <a:rPr lang="en-US" altLang="zh-TW" sz="18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Execute the </a:t>
            </a:r>
            <a:r>
              <a:rPr lang="en-US" altLang="zh-TW" sz="1800" dirty="0" smtClean="0">
                <a:latin typeface="Times New Roman" panose="02020603050405020304" pitchFamily="18" charset="0"/>
                <a:cs typeface="Times New Roman" panose="02020603050405020304" pitchFamily="18" charset="0"/>
              </a:rPr>
              <a:t>long-term load testing</a:t>
            </a:r>
            <a:r>
              <a:rPr lang="en-US" altLang="zh-TW" sz="1800" dirty="0">
                <a:latin typeface="Times New Roman" panose="02020603050405020304" pitchFamily="18" charset="0"/>
                <a:cs typeface="Times New Roman" panose="02020603050405020304" pitchFamily="18" charset="0"/>
              </a:rPr>
              <a:t>.</a:t>
            </a: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endParaRPr lang="en-US" altLang="zh-TW" sz="16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System </a:t>
            </a:r>
            <a:r>
              <a:rPr lang="en-US" altLang="zh-TW" sz="20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798771"/>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138168"/>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4"/>
            <a:ext cx="8229600" cy="3894867"/>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Wi-Fi switch’s screenshot and log are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695960036"/>
              </p:ext>
            </p:extLst>
          </p:nvPr>
        </p:nvGraphicFramePr>
        <p:xfrm>
          <a:off x="4055082" y="4333480"/>
          <a:ext cx="744538" cy="395287"/>
        </p:xfrm>
        <a:graphic>
          <a:graphicData uri="http://schemas.openxmlformats.org/presentationml/2006/ole">
            <mc:AlternateContent xmlns:mc="http://schemas.openxmlformats.org/markup-compatibility/2006">
              <mc:Choice xmlns:v="urn:schemas-microsoft-com:vml" Requires="v">
                <p:oleObj spid="_x0000_s5273"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33480"/>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In order to fine-tune the switch function of the [N Only] and [Legacy] based on Wi-Fi AP switch of 2.4G.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In order to fine-tune the switch function of the [N/AC mixed] and [Legacy] based on Wi-Fi AP switch of 5G.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Load testing of 2.4G and 5G.</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Android 6.0.1 (</a:t>
            </a:r>
            <a:r>
              <a:rPr lang="en-US" altLang="zh-TW" sz="2000" dirty="0" smtClean="0">
                <a:latin typeface="Times New Roman" panose="02020603050405020304" pitchFamily="18" charset="0"/>
                <a:cs typeface="Times New Roman" panose="02020603050405020304" pitchFamily="18" charset="0"/>
              </a:rPr>
              <a:t>RJ-45) or Android </a:t>
            </a:r>
            <a:r>
              <a:rPr lang="en-US" altLang="zh-TW" sz="2000" dirty="0">
                <a:latin typeface="Times New Roman" panose="02020603050405020304" pitchFamily="18" charset="0"/>
                <a:cs typeface="Times New Roman" panose="02020603050405020304" pitchFamily="18" charset="0"/>
              </a:rPr>
              <a:t>8.0.1 </a:t>
            </a:r>
            <a:r>
              <a:rPr lang="en-US" altLang="zh-TW" sz="2000" dirty="0" smtClean="0">
                <a:latin typeface="Times New Roman" panose="02020603050405020304" pitchFamily="18" charset="0"/>
                <a:cs typeface="Times New Roman" panose="02020603050405020304" pitchFamily="18" charset="0"/>
              </a:rPr>
              <a:t>(RJ-45) </a:t>
            </a:r>
            <a:r>
              <a:rPr lang="en-US" altLang="zh-TW" sz="2000" dirty="0">
                <a:latin typeface="Times New Roman" panose="02020603050405020304" pitchFamily="18" charset="0"/>
                <a:cs typeface="Times New Roman" panose="02020603050405020304" pitchFamily="18" charset="0"/>
              </a:rPr>
              <a:t>for </a:t>
            </a:r>
            <a:r>
              <a:rPr lang="en-US" altLang="zh-TW" sz="2000" dirty="0" smtClean="0">
                <a:latin typeface="Times New Roman" panose="02020603050405020304" pitchFamily="18" charset="0"/>
                <a:cs typeface="Times New Roman" panose="02020603050405020304" pitchFamily="18" charset="0"/>
              </a:rPr>
              <a:t>WLAN and WWAN</a:t>
            </a:r>
            <a:endParaRPr lang="en-US" altLang="zh-TW" sz="20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rotWithShape="1">
          <a:blip r:embed="rId3">
            <a:extLst>
              <a:ext uri="{28A0092B-C50C-407E-A947-70E740481C1C}">
                <a14:useLocalDpi xmlns:a14="http://schemas.microsoft.com/office/drawing/2010/main" val="0"/>
              </a:ext>
            </a:extLst>
          </a:blip>
          <a:srcRect b="8098"/>
          <a:stretch/>
        </p:blipFill>
        <p:spPr bwMode="auto">
          <a:xfrm>
            <a:off x="1814119" y="2094599"/>
            <a:ext cx="5653405" cy="1907130"/>
          </a:xfrm>
          <a:prstGeom prst="rect">
            <a:avLst/>
          </a:prstGeom>
          <a:noFill/>
          <a:ln>
            <a:noFill/>
          </a:ln>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screenshot and log are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 name="Picture 5" descr="D:\Users\ZL.chen\Desktop\airplane_on_1_20200207_1641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43" y="1674568"/>
            <a:ext cx="3629064" cy="22681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ers\ZL.chen\Desktop\airplane_off_1_20200207_16420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199" y="1674569"/>
            <a:ext cx="3629061" cy="22681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物件 5"/>
          <p:cNvGraphicFramePr>
            <a:graphicFrameLocks noChangeAspect="1"/>
          </p:cNvGraphicFramePr>
          <p:nvPr>
            <p:extLst>
              <p:ext uri="{D42A27DB-BD31-4B8C-83A1-F6EECF244321}">
                <p14:modId xmlns:p14="http://schemas.microsoft.com/office/powerpoint/2010/main" val="520790892"/>
              </p:ext>
            </p:extLst>
          </p:nvPr>
        </p:nvGraphicFramePr>
        <p:xfrm>
          <a:off x="8070623" y="4284070"/>
          <a:ext cx="744538" cy="395287"/>
        </p:xfrm>
        <a:graphic>
          <a:graphicData uri="http://schemas.openxmlformats.org/presentationml/2006/ole">
            <mc:AlternateContent xmlns:mc="http://schemas.openxmlformats.org/markup-compatibility/2006">
              <mc:Choice xmlns:v="urn:schemas-microsoft-com:vml" Requires="v">
                <p:oleObj spid="_x0000_s6240"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70623" y="4284070"/>
                        <a:ext cx="744538" cy="395287"/>
                      </a:xfrm>
                      <a:prstGeom prst="rect">
                        <a:avLst/>
                      </a:prstGeom>
                    </p:spPr>
                  </p:pic>
                </p:oleObj>
              </mc:Fallback>
            </mc:AlternateContent>
          </a:graphicData>
        </a:graphic>
      </p:graphicFrame>
      <p:sp>
        <p:nvSpPr>
          <p:cNvPr id="3" name="矩形 2"/>
          <p:cNvSpPr/>
          <p:nvPr/>
        </p:nvSpPr>
        <p:spPr>
          <a:xfrm>
            <a:off x="3868615" y="1922585"/>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7573104" y="1922585"/>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5222408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Android 6.0.1 </a:t>
            </a:r>
            <a:r>
              <a:rPr lang="en-US" altLang="zh-TW" sz="2000" dirty="0" smtClean="0">
                <a:latin typeface="Times New Roman" panose="02020603050405020304" pitchFamily="18" charset="0"/>
                <a:cs typeface="Times New Roman" panose="02020603050405020304" pitchFamily="18" charset="0"/>
              </a:rPr>
              <a:t>(OTG) or Android 8.0.1 (OTG) for WLAN and WWAN</a:t>
            </a:r>
            <a:endParaRPr lang="en-US" altLang="zh-TW" sz="20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 name="圖片 5"/>
          <p:cNvPicPr/>
          <p:nvPr/>
        </p:nvPicPr>
        <p:blipFill rotWithShape="1">
          <a:blip r:embed="rId3">
            <a:extLst>
              <a:ext uri="{28A0092B-C50C-407E-A947-70E740481C1C}">
                <a14:useLocalDpi xmlns:a14="http://schemas.microsoft.com/office/drawing/2010/main" val="0"/>
              </a:ext>
            </a:extLst>
          </a:blip>
          <a:srcRect b="12310"/>
          <a:stretch/>
        </p:blipFill>
        <p:spPr bwMode="auto">
          <a:xfrm>
            <a:off x="1814119" y="2094599"/>
            <a:ext cx="5696585" cy="1904377"/>
          </a:xfrm>
          <a:prstGeom prst="rect">
            <a:avLst/>
          </a:prstGeom>
          <a:noFill/>
          <a:ln>
            <a:noFill/>
          </a:ln>
        </p:spPr>
      </p:pic>
    </p:spTree>
    <p:extLst>
      <p:ext uri="{BB962C8B-B14F-4D97-AF65-F5344CB8AC3E}">
        <p14:creationId xmlns:p14="http://schemas.microsoft.com/office/powerpoint/2010/main" val="39134517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a:t>
            </a:r>
            <a:r>
              <a:rPr lang="en-US" altLang="zh-TW" sz="2000" dirty="0">
                <a:latin typeface="Times New Roman" panose="02020603050405020304" pitchFamily="18" charset="0"/>
                <a:cs typeface="Times New Roman" panose="02020603050405020304" pitchFamily="18" charset="0"/>
              </a:rPr>
              <a:t>difference</a:t>
            </a:r>
            <a:r>
              <a:rPr lang="en-US" altLang="zh-TW" sz="1800" dirty="0">
                <a:latin typeface="Times New Roman" panose="02020603050405020304" pitchFamily="18" charset="0"/>
                <a:cs typeface="Times New Roman" panose="02020603050405020304" pitchFamily="18" charset="0"/>
              </a:rPr>
              <a:t>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08579386"/>
              </p:ext>
            </p:extLst>
          </p:nvPr>
        </p:nvGraphicFramePr>
        <p:xfrm>
          <a:off x="8074091" y="4278922"/>
          <a:ext cx="744538" cy="395288"/>
        </p:xfrm>
        <a:graphic>
          <a:graphicData uri="http://schemas.openxmlformats.org/presentationml/2006/ole">
            <mc:AlternateContent xmlns:mc="http://schemas.openxmlformats.org/markup-compatibility/2006">
              <mc:Choice xmlns:v="urn:schemas-microsoft-com:vml" Requires="v">
                <p:oleObj spid="_x0000_s7260"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8074091" y="4278922"/>
                        <a:ext cx="744538" cy="395288"/>
                      </a:xfrm>
                      <a:prstGeom prst="rect">
                        <a:avLst/>
                      </a:prstGeom>
                    </p:spPr>
                  </p:pic>
                </p:oleObj>
              </mc:Fallback>
            </mc:AlternateContent>
          </a:graphicData>
        </a:graphic>
      </p:graphicFrame>
      <p:pic>
        <p:nvPicPr>
          <p:cNvPr id="7170" name="Picture 2" descr="D:\Users\ZL.chen\Desktop\airplane_on_1_20200207_16505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13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Users\ZL.chen\Desktop\airplane_off_1_20200207_16511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4246" y="1674567"/>
            <a:ext cx="3693922" cy="207681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021015" y="1910862"/>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7795846" y="1910862"/>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6474380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Windows for WLAN</a:t>
            </a:r>
            <a:endParaRPr lang="en-US" altLang="zh-TW" sz="20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test script base on </a:t>
            </a:r>
            <a:r>
              <a:rPr lang="en-US" altLang="zh-TW" sz="2000" dirty="0" err="1" smtClean="0">
                <a:latin typeface="Times New Roman" panose="02020603050405020304" pitchFamily="18" charset="0"/>
                <a:cs typeface="Times New Roman" panose="02020603050405020304" pitchFamily="18" charset="0"/>
              </a:rPr>
              <a:t>Sikuli</a:t>
            </a:r>
            <a:r>
              <a:rPr lang="en-US" altLang="zh-TW" sz="2000" dirty="0" smtClean="0">
                <a:latin typeface="Times New Roman" panose="02020603050405020304" pitchFamily="18" charset="0"/>
                <a:cs typeface="Times New Roman" panose="02020603050405020304" pitchFamily="18" charset="0"/>
              </a:rPr>
              <a:t> API under the windows environment.</a:t>
            </a:r>
          </a:p>
          <a:p>
            <a:pPr marL="742950" lvl="2"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Base on Python with Java </a:t>
            </a:r>
            <a:r>
              <a:rPr lang="en-US" altLang="zh-TW" sz="1800" dirty="0" smtClean="0">
                <a:latin typeface="Times New Roman" panose="02020603050405020304" pitchFamily="18" charset="0"/>
                <a:cs typeface="Times New Roman" panose="02020603050405020304" pitchFamily="18" charset="0"/>
              </a:rPr>
              <a:t>environment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How </a:t>
            </a:r>
            <a:r>
              <a:rPr lang="en-US" altLang="zh-TW" sz="1800" dirty="0" err="1" smtClean="0">
                <a:latin typeface="Times New Roman" panose="02020603050405020304" pitchFamily="18" charset="0"/>
                <a:cs typeface="Times New Roman" panose="02020603050405020304" pitchFamily="18" charset="0"/>
              </a:rPr>
              <a:t>Sikuli</a:t>
            </a:r>
            <a:r>
              <a:rPr lang="en-US" altLang="zh-TW" sz="1800" dirty="0" smtClean="0">
                <a:latin typeface="Times New Roman" panose="02020603050405020304" pitchFamily="18" charset="0"/>
                <a:cs typeface="Times New Roman" panose="02020603050405020304" pitchFamily="18" charset="0"/>
              </a:rPr>
              <a:t> works ?</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err="1" smtClean="0">
                <a:latin typeface="Times New Roman" panose="02020603050405020304" pitchFamily="18" charset="0"/>
                <a:cs typeface="Times New Roman" panose="02020603050405020304" pitchFamily="18" charset="0"/>
              </a:rPr>
              <a:t>airplane_mode_on.sikuli</a:t>
            </a:r>
            <a:endParaRPr lang="en-US" altLang="zh-TW" sz="20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airplane_mode_</a:t>
            </a:r>
            <a:r>
              <a:rPr lang="en-US" altLang="zh-TW" sz="1800" dirty="0">
                <a:latin typeface="Times New Roman" panose="02020603050405020304" pitchFamily="18" charset="0"/>
                <a:cs typeface="Times New Roman" panose="02020603050405020304" pitchFamily="18" charset="0"/>
              </a:rPr>
              <a:t>on</a:t>
            </a:r>
            <a:r>
              <a:rPr lang="en-US" altLang="zh-TW" sz="1800" dirty="0" smtClean="0">
                <a:latin typeface="Times New Roman" panose="02020603050405020304" pitchFamily="18" charset="0"/>
                <a:cs typeface="Times New Roman" panose="02020603050405020304" pitchFamily="18" charset="0"/>
              </a:rPr>
              <a:t>.py</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err="1" smtClean="0">
                <a:latin typeface="Times New Roman" panose="02020603050405020304" pitchFamily="18" charset="0"/>
                <a:cs typeface="Times New Roman" panose="02020603050405020304" pitchFamily="18" charset="0"/>
              </a:rPr>
              <a:t>airplane_mode_off.sikuli</a:t>
            </a:r>
            <a:endParaRPr lang="en-US" altLang="zh-TW" sz="2000" dirty="0" smtClean="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airplane_mode_off.py</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218" name="Picture 2" descr="D:\Users\ZL.chen\Desktop\20160821133539214.png"/>
          <p:cNvPicPr>
            <a:picLocks noChangeAspect="1" noChangeArrowheads="1"/>
          </p:cNvPicPr>
          <p:nvPr/>
        </p:nvPicPr>
        <p:blipFill rotWithShape="1">
          <a:blip r:embed="rId3">
            <a:extLst>
              <a:ext uri="{28A0092B-C50C-407E-A947-70E740481C1C}">
                <a14:useLocalDpi xmlns:a14="http://schemas.microsoft.com/office/drawing/2010/main" val="0"/>
              </a:ext>
            </a:extLst>
          </a:blip>
          <a:srcRect l="6297" t="14116" r="10415" b="9025"/>
          <a:stretch/>
        </p:blipFill>
        <p:spPr bwMode="auto">
          <a:xfrm>
            <a:off x="3726493" y="2173265"/>
            <a:ext cx="4246323" cy="245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3" descr="D:\Users\ZL.chen\Desktop\airplane_on_1_20200207_1723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D:\Users\ZL.chen\Desktop\airplane_off_1_20200207_1724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4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188163934"/>
              </p:ext>
            </p:extLst>
          </p:nvPr>
        </p:nvGraphicFramePr>
        <p:xfrm>
          <a:off x="8081759" y="4277186"/>
          <a:ext cx="744537" cy="395287"/>
        </p:xfrm>
        <a:graphic>
          <a:graphicData uri="http://schemas.openxmlformats.org/presentationml/2006/ole">
            <mc:AlternateContent xmlns:mc="http://schemas.openxmlformats.org/markup-compatibility/2006">
              <mc:Choice xmlns:v="urn:schemas-microsoft-com:vml" Requires="v">
                <p:oleObj spid="_x0000_s8272"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81759" y="4277186"/>
                        <a:ext cx="744537" cy="395287"/>
                      </a:xfrm>
                      <a:prstGeom prst="rect">
                        <a:avLst/>
                      </a:prstGeom>
                    </p:spPr>
                  </p:pic>
                </p:oleObj>
              </mc:Fallback>
            </mc:AlternateContent>
          </a:graphicData>
        </a:graphic>
      </p:graphicFrame>
      <p:sp>
        <p:nvSpPr>
          <p:cNvPr id="3" name="矩形 2"/>
          <p:cNvSpPr/>
          <p:nvPr/>
        </p:nvSpPr>
        <p:spPr>
          <a:xfrm>
            <a:off x="4243754" y="3653629"/>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矩形 8"/>
          <p:cNvSpPr/>
          <p:nvPr/>
        </p:nvSpPr>
        <p:spPr>
          <a:xfrm>
            <a:off x="8006838" y="3653630"/>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807700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Finish the airplane switch on/off mode stability by load </a:t>
            </a:r>
            <a:r>
              <a:rPr lang="en-US" altLang="zh-TW" sz="1800" dirty="0" smtClean="0">
                <a:latin typeface="Times New Roman" panose="02020603050405020304" pitchFamily="18" charset="0"/>
                <a:cs typeface="Times New Roman" panose="02020603050405020304" pitchFamily="18" charset="0"/>
              </a:rPr>
              <a:t>testing.</a:t>
            </a: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The classification are as below:</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or WWAN automated testing by RJ-45 in Android 6.0.</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or WWAN automated testing by RJ-45 in Android 8.0.</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a:t>
            </a:r>
            <a:r>
              <a:rPr lang="en-US" altLang="zh-TW" sz="1600" dirty="0">
                <a:latin typeface="Times New Roman" panose="02020603050405020304" pitchFamily="18" charset="0"/>
                <a:cs typeface="Times New Roman" panose="02020603050405020304" pitchFamily="18" charset="0"/>
              </a:rPr>
              <a:t>or WWAN automated testing by </a:t>
            </a:r>
            <a:r>
              <a:rPr lang="en-US" altLang="zh-TW" sz="1600" dirty="0" smtClean="0">
                <a:latin typeface="Times New Roman" panose="02020603050405020304" pitchFamily="18" charset="0"/>
                <a:cs typeface="Times New Roman" panose="02020603050405020304" pitchFamily="18" charset="0"/>
              </a:rPr>
              <a:t>OTG </a:t>
            </a:r>
            <a:r>
              <a:rPr lang="en-US" altLang="zh-TW" sz="1600" dirty="0">
                <a:latin typeface="Times New Roman" panose="02020603050405020304" pitchFamily="18" charset="0"/>
                <a:cs typeface="Times New Roman" panose="02020603050405020304" pitchFamily="18" charset="0"/>
              </a:rPr>
              <a:t>in Android </a:t>
            </a:r>
            <a:r>
              <a:rPr lang="en-US" altLang="zh-TW" sz="1600" dirty="0" smtClean="0">
                <a:latin typeface="Times New Roman" panose="02020603050405020304" pitchFamily="18" charset="0"/>
                <a:cs typeface="Times New Roman" panose="02020603050405020304" pitchFamily="18" charset="0"/>
              </a:rPr>
              <a:t>6.0.</a:t>
            </a:r>
          </a:p>
          <a:p>
            <a:pPr marL="1200150" lvl="3" indent="-342900" eaLnBrk="1" hangingPunct="1">
              <a:buFont typeface="Wingdings" panose="05000000000000000000" pitchFamily="2" charset="2"/>
              <a:buChar char="ü"/>
              <a:defRPr/>
            </a:pPr>
            <a:r>
              <a:rPr lang="en-US" altLang="zh-TW" sz="1600" dirty="0">
                <a:latin typeface="Times New Roman" panose="02020603050405020304" pitchFamily="18" charset="0"/>
                <a:cs typeface="Times New Roman" panose="02020603050405020304" pitchFamily="18" charset="0"/>
              </a:rPr>
              <a:t>The </a:t>
            </a:r>
            <a:r>
              <a:rPr lang="en-US" altLang="zh-TW" sz="1600" dirty="0" smtClean="0">
                <a:latin typeface="Times New Roman" panose="02020603050405020304" pitchFamily="18" charset="0"/>
                <a:cs typeface="Times New Roman" panose="02020603050405020304" pitchFamily="18" charset="0"/>
              </a:rPr>
              <a:t>WLAN </a:t>
            </a:r>
            <a:r>
              <a:rPr lang="en-US" altLang="zh-TW" sz="1600" dirty="0">
                <a:latin typeface="Times New Roman" panose="02020603050405020304" pitchFamily="18" charset="0"/>
                <a:cs typeface="Times New Roman" panose="02020603050405020304" pitchFamily="18" charset="0"/>
              </a:rPr>
              <a:t>or WWAN automated testing by OTG</a:t>
            </a:r>
            <a:r>
              <a:rPr lang="en-US" altLang="zh-TW"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in Android </a:t>
            </a:r>
            <a:r>
              <a:rPr lang="en-US" altLang="zh-TW" sz="1600" dirty="0" smtClean="0">
                <a:latin typeface="Times New Roman" panose="02020603050405020304" pitchFamily="18" charset="0"/>
                <a:cs typeface="Times New Roman" panose="02020603050405020304" pitchFamily="18" charset="0"/>
              </a:rPr>
              <a:t>8.0.</a:t>
            </a:r>
          </a:p>
          <a:p>
            <a:pPr marL="1200150" lvl="3" indent="-342900" eaLnBrk="1" hangingPunct="1">
              <a:buFont typeface="Wingdings" panose="05000000000000000000" pitchFamily="2" charset="2"/>
              <a:buChar char="ü"/>
              <a:defRPr/>
            </a:pPr>
            <a:r>
              <a:rPr lang="en-US" altLang="zh-TW" sz="1600" dirty="0">
                <a:latin typeface="Times New Roman" panose="02020603050405020304" pitchFamily="18" charset="0"/>
                <a:cs typeface="Times New Roman" panose="02020603050405020304" pitchFamily="18" charset="0"/>
              </a:rPr>
              <a:t>The </a:t>
            </a:r>
            <a:r>
              <a:rPr lang="en-US" altLang="zh-TW" sz="1600" dirty="0" smtClean="0">
                <a:latin typeface="Times New Roman" panose="02020603050405020304" pitchFamily="18" charset="0"/>
                <a:cs typeface="Times New Roman" panose="02020603050405020304" pitchFamily="18" charset="0"/>
              </a:rPr>
              <a:t>WLAN </a:t>
            </a:r>
            <a:r>
              <a:rPr lang="en-US" altLang="zh-TW" sz="1600" dirty="0">
                <a:latin typeface="Times New Roman" panose="02020603050405020304" pitchFamily="18" charset="0"/>
                <a:cs typeface="Times New Roman" panose="02020603050405020304" pitchFamily="18" charset="0"/>
              </a:rPr>
              <a:t>automated testing </a:t>
            </a:r>
            <a:r>
              <a:rPr lang="en-US" altLang="zh-TW" sz="1600" dirty="0" smtClean="0">
                <a:latin typeface="Times New Roman" panose="02020603050405020304" pitchFamily="18" charset="0"/>
                <a:cs typeface="Times New Roman" panose="02020603050405020304" pitchFamily="18" charset="0"/>
              </a:rPr>
              <a:t>in Windows.</a:t>
            </a:r>
          </a:p>
          <a:p>
            <a:pPr marL="742950" lvl="2" indent="-342900" eaLnBrk="1" hangingPunct="1">
              <a:buFont typeface="Arial" charset="0"/>
              <a:buChar char="•"/>
              <a:defRPr/>
            </a:pP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The Tool base on the </a:t>
            </a:r>
            <a:r>
              <a:rPr lang="en-US" altLang="zh-TW" sz="2000" dirty="0" smtClean="0">
                <a:latin typeface="Times New Roman" panose="02020603050405020304" pitchFamily="18" charset="0"/>
                <a:cs typeface="Times New Roman" panose="02020603050405020304" pitchFamily="18" charset="0"/>
              </a:rPr>
              <a:t>GPU resolution</a:t>
            </a:r>
            <a:endParaRPr lang="en-US" altLang="zh-TW"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 catch the resolution by batch </a:t>
            </a:r>
            <a:r>
              <a:rPr lang="en-US" altLang="zh-TW" sz="1800" dirty="0" smtClean="0">
                <a:latin typeface="Times New Roman" panose="02020603050405020304" pitchFamily="18" charset="0"/>
                <a:cs typeface="Times New Roman" panose="02020603050405020304" pitchFamily="18" charset="0"/>
              </a:rPr>
              <a:t>code. (Reboot)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Automatically capture the GPU resolution of the host/mainframe with </a:t>
            </a:r>
            <a:r>
              <a:rPr lang="en-US" altLang="zh-TW" sz="1800" dirty="0" smtClean="0">
                <a:latin typeface="Times New Roman" panose="02020603050405020304" pitchFamily="18" charset="0"/>
                <a:cs typeface="Times New Roman" panose="02020603050405020304" pitchFamily="18" charset="0"/>
              </a:rPr>
              <a:t>auto testing </a:t>
            </a:r>
            <a:r>
              <a:rPr lang="en-US" altLang="zh-TW" sz="1800" dirty="0">
                <a:latin typeface="Times New Roman" panose="02020603050405020304" pitchFamily="18" charset="0"/>
                <a:cs typeface="Times New Roman" panose="02020603050405020304" pitchFamily="18" charset="0"/>
              </a:rPr>
              <a:t>process.</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Reboot with long period to capture resolution.</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136691051"/>
              </p:ext>
            </p:extLst>
          </p:nvPr>
        </p:nvGraphicFramePr>
        <p:xfrm>
          <a:off x="1291653" y="2119096"/>
          <a:ext cx="871919" cy="513257"/>
        </p:xfrm>
        <a:graphic>
          <a:graphicData uri="http://schemas.openxmlformats.org/presentationml/2006/ole">
            <mc:AlternateContent xmlns:mc="http://schemas.openxmlformats.org/markup-compatibility/2006">
              <mc:Choice xmlns:v="urn:schemas-microsoft-com:vml" Requires="v">
                <p:oleObj spid="_x0000_s3307"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2119096"/>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4"/>
            <a:ext cx="8229600" cy="3857815"/>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tool </a:t>
            </a:r>
            <a:r>
              <a:rPr lang="en-US" altLang="zh-TW" sz="2000" dirty="0">
                <a:latin typeface="Times New Roman" panose="02020603050405020304" pitchFamily="18" charset="0"/>
                <a:cs typeface="Times New Roman" panose="02020603050405020304" pitchFamily="18" charset="0"/>
              </a:rPr>
              <a:t>of pre-conditions </a:t>
            </a:r>
            <a:r>
              <a:rPr lang="en-US" altLang="zh-TW" sz="2000" dirty="0" smtClean="0">
                <a:latin typeface="Times New Roman" panose="02020603050405020304" pitchFamily="18" charset="0"/>
                <a:cs typeface="Times New Roman" panose="02020603050405020304" pitchFamily="18" charset="0"/>
              </a:rPr>
              <a:t>base on the product specification.</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Width</a:t>
            </a:r>
          </a:p>
          <a:p>
            <a:pPr marL="742950" lvl="2"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H</a:t>
            </a:r>
            <a:r>
              <a:rPr lang="en-US" altLang="zh-TW" sz="1800" dirty="0" smtClean="0">
                <a:latin typeface="Times New Roman" panose="02020603050405020304" pitchFamily="18" charset="0"/>
                <a:cs typeface="Times New Roman" panose="02020603050405020304" pitchFamily="18" charset="0"/>
              </a:rPr>
              <a:t>eight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Aliquots</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Point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Edge</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42962" y="3030804"/>
            <a:ext cx="5759450" cy="1726565"/>
          </a:xfrm>
          <a:prstGeom prst="rect">
            <a:avLst/>
          </a:prstGeom>
          <a:noFill/>
          <a:ln>
            <a:noFill/>
          </a:ln>
        </p:spPr>
      </p:pic>
      <p:sp>
        <p:nvSpPr>
          <p:cNvPr id="5" name="矩形 4"/>
          <p:cNvSpPr/>
          <p:nvPr/>
        </p:nvSpPr>
        <p:spPr>
          <a:xfrm>
            <a:off x="954685" y="3526745"/>
            <a:ext cx="2060048" cy="10668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luminance photo.</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6796942" y="1746739"/>
            <a:ext cx="1330282" cy="201413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Develop a production program according to the product requirements and </a:t>
            </a:r>
            <a:r>
              <a:rPr lang="en-US" altLang="zh-TW" sz="1800" dirty="0" smtClean="0">
                <a:latin typeface="Times New Roman" panose="02020603050405020304" pitchFamily="18" charset="0"/>
                <a:cs typeface="Times New Roman" panose="02020603050405020304" pitchFamily="18" charset="0"/>
              </a:rPr>
              <a:t>spec.</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Fast generate picture and write program to measure the </a:t>
            </a:r>
            <a:r>
              <a:rPr lang="en-US" altLang="zh-TW" sz="1800" dirty="0" smtClean="0">
                <a:latin typeface="Times New Roman" panose="02020603050405020304" pitchFamily="18" charset="0"/>
                <a:cs typeface="Times New Roman" panose="02020603050405020304" pitchFamily="18" charset="0"/>
              </a:rPr>
              <a:t>panel.</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Windows </a:t>
            </a:r>
            <a:r>
              <a:rPr lang="en-US" altLang="zh-TW" sz="1800" dirty="0">
                <a:latin typeface="Times New Roman" panose="02020603050405020304" pitchFamily="18" charset="0"/>
                <a:cs typeface="Times New Roman" panose="02020603050405020304" pitchFamily="18" charset="0"/>
              </a:rPr>
              <a:t>Server 2012 R2 for Legacy </a:t>
            </a:r>
            <a:r>
              <a:rPr lang="en-US" altLang="zh-TW" sz="1800" dirty="0" smtClean="0">
                <a:latin typeface="Times New Roman" panose="02020603050405020304" pitchFamily="18" charset="0"/>
                <a:cs typeface="Times New Roman" panose="02020603050405020304" pitchFamily="18" charset="0"/>
              </a:rPr>
              <a:t>64 bits</a:t>
            </a:r>
          </a:p>
          <a:p>
            <a:pPr marL="742950" lvl="2"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Windows Server 2012 R2 for UEFI 64 </a:t>
            </a:r>
            <a:r>
              <a:rPr lang="en-US" altLang="zh-TW" sz="18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 process/procedure installing the Windows OS.</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Load testing of </a:t>
            </a:r>
            <a:r>
              <a:rPr lang="en-US" altLang="zh-TW" sz="1800" dirty="0" smtClean="0">
                <a:latin typeface="Times New Roman" panose="02020603050405020304" pitchFamily="18" charset="0"/>
                <a:cs typeface="Times New Roman" panose="02020603050405020304" pitchFamily="18" charset="0"/>
              </a:rPr>
              <a:t>long-term </a:t>
            </a:r>
            <a:r>
              <a:rPr lang="en-US" altLang="zh-TW" sz="1800" dirty="0">
                <a:latin typeface="Times New Roman" panose="02020603050405020304" pitchFamily="18" charset="0"/>
                <a:cs typeface="Times New Roman" panose="02020603050405020304" pitchFamily="18" charset="0"/>
              </a:rPr>
              <a:t>automatically install.</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The tool of pre-conditions base on </a:t>
            </a:r>
            <a:r>
              <a:rPr lang="en-US" altLang="zh-TW" sz="2000" dirty="0" smtClean="0">
                <a:latin typeface="Times New Roman" panose="02020603050405020304" pitchFamily="18" charset="0"/>
                <a:cs typeface="Times New Roman" panose="02020603050405020304" pitchFamily="18" charset="0"/>
              </a:rPr>
              <a:t>the</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exe script.</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131" y="1567677"/>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1238447509"/>
              </p:ext>
            </p:extLst>
          </p:nvPr>
        </p:nvGraphicFramePr>
        <p:xfrm>
          <a:off x="6712782" y="3442292"/>
          <a:ext cx="1789407" cy="482211"/>
        </p:xfrm>
        <a:graphic>
          <a:graphicData uri="http://schemas.openxmlformats.org/presentationml/2006/ole">
            <mc:AlternateContent xmlns:mc="http://schemas.openxmlformats.org/markup-compatibility/2006">
              <mc:Choice xmlns:v="urn:schemas-microsoft-com:vml" Requires="v">
                <p:oleObj spid="_x0000_s4394"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442292"/>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2997513312"/>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395"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Long-time </a:t>
            </a:r>
            <a:r>
              <a:rPr lang="en-US" altLang="zh-TW" sz="1800" dirty="0" smtClean="0">
                <a:latin typeface="Times New Roman" panose="02020603050405020304" pitchFamily="18" charset="0"/>
                <a:cs typeface="Times New Roman" panose="02020603050405020304" pitchFamily="18" charset="0"/>
              </a:rPr>
              <a:t>load testing </a:t>
            </a:r>
            <a:r>
              <a:rPr lang="en-US" altLang="zh-TW" sz="1800" dirty="0">
                <a:latin typeface="Times New Roman" panose="02020603050405020304" pitchFamily="18" charset="0"/>
                <a:cs typeface="Times New Roman" panose="02020603050405020304" pitchFamily="18" charset="0"/>
              </a:rPr>
              <a:t>through Bash Script under </a:t>
            </a:r>
            <a:r>
              <a:rPr lang="en-US" altLang="zh-TW" sz="1800" dirty="0" err="1">
                <a:latin typeface="Times New Roman" panose="02020603050405020304" pitchFamily="18" charset="0"/>
                <a:cs typeface="Times New Roman" panose="02020603050405020304" pitchFamily="18" charset="0"/>
              </a:rPr>
              <a:t>BurnlnTest</a:t>
            </a:r>
            <a:r>
              <a:rPr lang="en-US" altLang="zh-TW" sz="18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Automatically generate and backup the log file.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Download the file by </a:t>
            </a:r>
            <a:r>
              <a:rPr lang="en-US" altLang="zh-TW" sz="2000" dirty="0" err="1" smtClean="0">
                <a:latin typeface="Times New Roman" panose="02020603050405020304" pitchFamily="18" charset="0"/>
                <a:cs typeface="Times New Roman" panose="02020603050405020304" pitchFamily="18" charset="0"/>
              </a:rPr>
              <a:t>ProgramIndex</a:t>
            </a:r>
            <a:r>
              <a:rPr lang="en-US" altLang="zh-TW" sz="2000" dirty="0" smtClean="0">
                <a:latin typeface="Times New Roman" panose="02020603050405020304" pitchFamily="18" charset="0"/>
                <a:cs typeface="Times New Roman" panose="02020603050405020304" pitchFamily="18" charset="0"/>
              </a:rPr>
              <a:t> user interface.</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Server IP</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Suite Folder</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Case Folder</a:t>
            </a:r>
          </a:p>
          <a:p>
            <a:pPr marL="742950" lvl="2" indent="-342900" eaLnBrk="1" hangingPunct="1">
              <a:buFont typeface="Wingdings" panose="05000000000000000000" pitchFamily="2" charset="2"/>
              <a:buChar char="Ø"/>
              <a:defRPr/>
            </a:pPr>
            <a:r>
              <a:rPr lang="en-US" altLang="zh-TW" sz="1800" dirty="0" err="1" smtClean="0">
                <a:latin typeface="Times New Roman" panose="02020603050405020304" pitchFamily="18" charset="0"/>
                <a:cs typeface="Times New Roman" panose="02020603050405020304" pitchFamily="18" charset="0"/>
              </a:rPr>
              <a:t>Downlod</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ProgramIndex</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384" y="1459281"/>
            <a:ext cx="3245431" cy="304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199" y="2983335"/>
            <a:ext cx="2535802" cy="79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869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Download corresponding programs using </a:t>
            </a: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Extract data/files on FTP Server and download right away</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a:solidFill>
                  <a:srgbClr val="003366"/>
                </a:solidFill>
                <a:latin typeface="Times New Roman" panose="02020603050405020304" pitchFamily="18" charset="0"/>
                <a:cs typeface="Times New Roman" panose="02020603050405020304" pitchFamily="18" charset="0"/>
              </a:rPr>
              <a:t>ProgramIndex</a:t>
            </a:r>
            <a:r>
              <a:rPr lang="en-US" altLang="zh-TW" sz="2800" kern="0" dirty="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375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System </a:t>
            </a:r>
            <a:r>
              <a:rPr lang="en-US" altLang="zh-TW" sz="20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78774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20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Conclusion</a:t>
            </a:r>
            <a:endParaRPr lang="en-US" altLang="zh-TW" sz="2000" dirty="0">
              <a:latin typeface="Times New Roman" panose="02020603050405020304" pitchFamily="18" charset="0"/>
              <a:cs typeface="Times New Roman" panose="02020603050405020304" pitchFamily="18" charset="0"/>
            </a:endParaRP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 build source code</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Automated Testing</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Code analysis</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 deployment</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Database </a:t>
            </a:r>
            <a:r>
              <a:rPr lang="en-US" altLang="zh-TW" sz="1800" dirty="0" smtClean="0">
                <a:latin typeface="Times New Roman" panose="02020603050405020304" pitchFamily="18" charset="0"/>
                <a:cs typeface="Times New Roman" panose="02020603050405020304" pitchFamily="18" charset="0"/>
              </a:rPr>
              <a:t>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701" y="2038843"/>
            <a:ext cx="2935678" cy="26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2000" dirty="0" smtClean="0"/>
              <a:t>Main:</a:t>
            </a:r>
            <a:endParaRPr lang="en-US" altLang="zh-TW" sz="2000" dirty="0" smtClean="0">
              <a:hlinkClick r:id="rId3" action="ppaction://hlinkfile"/>
            </a:endParaRPr>
          </a:p>
          <a:p>
            <a:pPr marL="0" indent="0" eaLnBrk="1" hangingPunct="1">
              <a:buNone/>
              <a:defRPr/>
            </a:pPr>
            <a:r>
              <a:rPr lang="en-US" altLang="zh-TW" sz="1800" dirty="0" smtClean="0">
                <a:hlinkClick r:id="rId3" action="ppaction://hlinkfile"/>
              </a:rPr>
              <a:t>\\172.17.9.225\dqa\iService\0G.DQA_Zone\50.Auto Test Tool\automation\</a:t>
            </a:r>
            <a:endParaRPr lang="en-US" altLang="zh-TW" sz="1800" dirty="0" smtClean="0"/>
          </a:p>
          <a:p>
            <a:pPr marL="0" indent="0" eaLnBrk="1" hangingPunct="1">
              <a:buNone/>
              <a:defRPr/>
            </a:pPr>
            <a:r>
              <a:rPr lang="en-US" altLang="zh-TW" sz="2000" dirty="0" smtClean="0"/>
              <a:t>Installer:</a:t>
            </a:r>
            <a:endParaRPr lang="en-US" altLang="zh-TW" sz="2000" dirty="0"/>
          </a:p>
          <a:p>
            <a:pPr marL="0" indent="0" eaLnBrk="1" hangingPunct="1">
              <a:buNone/>
              <a:defRPr/>
            </a:pPr>
            <a:r>
              <a:rPr lang="en-US" altLang="zh-TW" sz="1800" dirty="0">
                <a:hlinkClick r:id="rId4" action="ppaction://hlinkfile"/>
              </a:rPr>
              <a:t>\\172.17.9.225\dqa\iService\0G.DQA_Zone\50.Auto Test Tool\automation\installer</a:t>
            </a:r>
            <a:r>
              <a:rPr lang="en-US" altLang="zh-TW" sz="1800" dirty="0" smtClean="0">
                <a:hlinkClick r:id="rId4" action="ppaction://hlinkfile"/>
              </a:rPr>
              <a:t>\</a:t>
            </a:r>
            <a:endParaRPr lang="en-US" altLang="zh-TW" sz="1800" dirty="0" smtClean="0"/>
          </a:p>
          <a:p>
            <a:pPr marL="0" indent="0" eaLnBrk="1" hangingPunct="1">
              <a:buNone/>
              <a:defRPr/>
            </a:pPr>
            <a:r>
              <a:rPr lang="en-US" altLang="zh-TW" sz="2000" dirty="0" smtClean="0"/>
              <a:t>Test Tools:</a:t>
            </a:r>
            <a:endParaRPr lang="en-US" altLang="zh-TW" sz="2000" dirty="0"/>
          </a:p>
          <a:p>
            <a:pPr marL="0" indent="0" eaLnBrk="1" hangingPunct="1">
              <a:buNone/>
              <a:defRPr/>
            </a:pPr>
            <a:r>
              <a:rPr lang="en-US" altLang="zh-TW" sz="1800" dirty="0" smtClean="0">
                <a:hlinkClick r:id="rId5" action="ppaction://hlinkfile"/>
              </a:rPr>
              <a:t>\\172.17.9.225\dqa\iService\0G.DQA_Zone\50.Auto Test Tool\automation\suite\</a:t>
            </a:r>
            <a:endParaRPr lang="en-US" altLang="zh-TW" sz="1800" dirty="0"/>
          </a:p>
          <a:p>
            <a:pPr marL="0" indent="0" eaLnBrk="1" hangingPunct="1">
              <a:buNone/>
              <a:defRPr/>
            </a:pPr>
            <a:r>
              <a:rPr lang="en-US" altLang="zh-TW" sz="2000" dirty="0" smtClean="0"/>
              <a:t>Standard Operation Procedure :</a:t>
            </a:r>
          </a:p>
          <a:p>
            <a:pPr marL="0" indent="0" eaLnBrk="1" hangingPunct="1">
              <a:buNone/>
              <a:defRPr/>
            </a:pPr>
            <a:r>
              <a:rPr lang="en-US" altLang="zh-TW" sz="1800" dirty="0">
                <a:hlinkClick r:id="rId6" action="ppaction://hlinkfile"/>
              </a:rPr>
              <a:t>\\172.17.9.225\dqa\iService\0G.DQA_Zone\50.Auto Test </a:t>
            </a:r>
            <a:r>
              <a:rPr lang="en-US" altLang="zh-TW" sz="1800" dirty="0" smtClean="0">
                <a:hlinkClick r:id="rId6" action="ppaction://hlinkfile"/>
              </a:rPr>
              <a:t>Tool\automation\sop\</a:t>
            </a:r>
            <a:endParaRPr lang="en-US" altLang="zh-TW" sz="1800" dirty="0" smtClean="0"/>
          </a:p>
          <a:p>
            <a:pPr marL="0" indent="0" eaLnBrk="1" hangingPunct="1">
              <a:buNone/>
              <a:defRPr/>
            </a:pPr>
            <a:endParaRPr lang="en-US" altLang="zh-TW" sz="1800" dirty="0"/>
          </a:p>
          <a:p>
            <a:pPr marL="0" indent="0" eaLnBrk="1" hangingPunct="1">
              <a:buNone/>
              <a:defRPr/>
            </a:pPr>
            <a:endParaRPr lang="en-US" altLang="zh-TW" sz="1800" dirty="0"/>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50"/>
                                        <p:tgtEl>
                                          <p:spTgt spid="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50"/>
                                        <p:tgtEl>
                                          <p:spTgt spid="10"/>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Automated testing is important due to following reasons</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Time and cost consuming.</a:t>
            </a: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for multilingual sites manually.</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Automation does not require human intervention.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Automation increases speed of test execution &amp; test coverage.</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Manual testing can become boring and hence error prone</a:t>
            </a:r>
            <a:r>
              <a:rPr lang="en-US" altLang="zh-TW" sz="16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There are many </a:t>
            </a:r>
            <a:r>
              <a:rPr lang="en-US" altLang="zh-TW" sz="2000" dirty="0" smtClean="0">
                <a:latin typeface="Times New Roman" panose="02020603050405020304" pitchFamily="18" charset="0"/>
                <a:cs typeface="Times New Roman" panose="02020603050405020304" pitchFamily="18" charset="0"/>
              </a:rPr>
              <a:t>approaches to </a:t>
            </a:r>
            <a:r>
              <a:rPr lang="en-US" altLang="zh-TW" sz="2000" dirty="0">
                <a:latin typeface="Times New Roman" panose="02020603050405020304" pitchFamily="18" charset="0"/>
                <a:cs typeface="Times New Roman" panose="02020603050405020304" pitchFamily="18" charset="0"/>
              </a:rPr>
              <a:t>test automation, however below are the general approaches </a:t>
            </a:r>
            <a:r>
              <a:rPr lang="en-US" altLang="zh-TW" sz="2000" dirty="0" smtClean="0">
                <a:latin typeface="Times New Roman" panose="02020603050405020304" pitchFamily="18" charset="0"/>
                <a:cs typeface="Times New Roman" panose="02020603050405020304" pitchFamily="18" charset="0"/>
              </a:rPr>
              <a:t>used widely:</a:t>
            </a: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Graphical </a:t>
            </a:r>
            <a:r>
              <a:rPr lang="en-US" altLang="zh-TW" sz="1800" dirty="0">
                <a:latin typeface="Times New Roman" panose="02020603050405020304" pitchFamily="18" charset="0"/>
                <a:cs typeface="Times New Roman" panose="02020603050405020304" pitchFamily="18" charset="0"/>
              </a:rPr>
              <a:t>user interface testing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1285103"/>
            <a:ext cx="8229600" cy="3226572"/>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Automated </a:t>
            </a:r>
            <a:r>
              <a:rPr lang="en-US" altLang="zh-TW" sz="2000" dirty="0">
                <a:latin typeface="Times New Roman" panose="02020603050405020304" pitchFamily="18" charset="0"/>
                <a:cs typeface="Times New Roman" panose="02020603050405020304" pitchFamily="18" charset="0"/>
              </a:rPr>
              <a:t>testing is the act of conducting specific tests via automation as opposed to conducting them manually. Just like a set of regression tests.</a:t>
            </a:r>
          </a:p>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729926"/>
            <a:ext cx="8229600" cy="3863975"/>
          </a:xfrm>
        </p:spPr>
        <p:txBody>
          <a:bodyPr/>
          <a:lstStyle/>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Roaming </a:t>
            </a:r>
            <a:r>
              <a:rPr lang="en-US" altLang="zh-TW" sz="1900" dirty="0">
                <a:latin typeface="Times New Roman" panose="02020603050405020304" pitchFamily="18" charset="0"/>
                <a:cs typeface="Times New Roman" panose="02020603050405020304" pitchFamily="18" charset="0"/>
              </a:rPr>
              <a:t>automation</a:t>
            </a:r>
            <a:endParaRPr lang="en-US" altLang="zh-TW" sz="19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900" dirty="0">
                <a:latin typeface="Times New Roman" panose="02020603050405020304" pitchFamily="18" charset="0"/>
                <a:cs typeface="Times New Roman" panose="02020603050405020304" pitchFamily="18" charset="0"/>
              </a:rPr>
              <a:t>Wi-Fi frequency switch automation (2.4G, 5G</a:t>
            </a:r>
            <a:r>
              <a:rPr lang="en-US" altLang="zh-TW" sz="19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Airplane on/off </a:t>
            </a:r>
            <a:r>
              <a:rPr lang="en-US" altLang="zh-TW" sz="1900" dirty="0">
                <a:latin typeface="Times New Roman" panose="02020603050405020304" pitchFamily="18" charset="0"/>
                <a:cs typeface="Times New Roman" panose="02020603050405020304" pitchFamily="18" charset="0"/>
              </a:rPr>
              <a:t>mode </a:t>
            </a:r>
            <a:r>
              <a:rPr lang="en-US" altLang="zh-TW" sz="1900" dirty="0" smtClean="0">
                <a:latin typeface="Times New Roman" panose="02020603050405020304" pitchFamily="18" charset="0"/>
                <a:cs typeface="Times New Roman" panose="02020603050405020304" pitchFamily="18" charset="0"/>
              </a:rPr>
              <a:t>automation</a:t>
            </a:r>
          </a:p>
          <a:p>
            <a:pPr lvl="1" eaLnBrk="1" hangingPunct="1">
              <a:buFont typeface="Wingdings" panose="05000000000000000000" pitchFamily="2" charset="2"/>
              <a:buChar char="Ø"/>
              <a:defRPr/>
            </a:pPr>
            <a:r>
              <a:rPr lang="en-US" altLang="zh-TW" sz="1700" dirty="0">
                <a:latin typeface="Times New Roman" panose="02020603050405020304" pitchFamily="18" charset="0"/>
                <a:cs typeface="Times New Roman" panose="02020603050405020304" pitchFamily="18" charset="0"/>
              </a:rPr>
              <a:t>Android 6.0.1 (RJ-45) </a:t>
            </a:r>
            <a:r>
              <a:rPr lang="en-US" altLang="zh-TW" sz="1700" dirty="0" smtClean="0">
                <a:latin typeface="Times New Roman" panose="02020603050405020304" pitchFamily="18" charset="0"/>
                <a:cs typeface="Times New Roman" panose="02020603050405020304" pitchFamily="18" charset="0"/>
              </a:rPr>
              <a:t>or Android </a:t>
            </a:r>
            <a:r>
              <a:rPr lang="en-US" altLang="zh-TW" sz="1700" dirty="0">
                <a:latin typeface="Times New Roman" panose="02020603050405020304" pitchFamily="18" charset="0"/>
                <a:cs typeface="Times New Roman" panose="02020603050405020304" pitchFamily="18" charset="0"/>
              </a:rPr>
              <a:t>8.0.1 (RJ-45) for WLAN and WWAN</a:t>
            </a:r>
          </a:p>
          <a:p>
            <a:pPr lvl="1" eaLnBrk="1" hangingPunct="1">
              <a:buFont typeface="Wingdings" panose="05000000000000000000" pitchFamily="2" charset="2"/>
              <a:buChar char="Ø"/>
              <a:defRPr/>
            </a:pPr>
            <a:r>
              <a:rPr lang="en-US" altLang="zh-TW" sz="1700" dirty="0">
                <a:latin typeface="Times New Roman" panose="02020603050405020304" pitchFamily="18" charset="0"/>
                <a:cs typeface="Times New Roman" panose="02020603050405020304" pitchFamily="18" charset="0"/>
              </a:rPr>
              <a:t>Android 6.0.1 </a:t>
            </a:r>
            <a:r>
              <a:rPr lang="en-US" altLang="zh-TW" sz="1700" dirty="0" smtClean="0">
                <a:latin typeface="Times New Roman" panose="02020603050405020304" pitchFamily="18" charset="0"/>
                <a:cs typeface="Times New Roman" panose="02020603050405020304" pitchFamily="18" charset="0"/>
              </a:rPr>
              <a:t>(OTG) or Android </a:t>
            </a:r>
            <a:r>
              <a:rPr lang="en-US" altLang="zh-TW" sz="1700" dirty="0">
                <a:latin typeface="Times New Roman" panose="02020603050405020304" pitchFamily="18" charset="0"/>
                <a:cs typeface="Times New Roman" panose="02020603050405020304" pitchFamily="18" charset="0"/>
              </a:rPr>
              <a:t>8.0.1 </a:t>
            </a:r>
            <a:r>
              <a:rPr lang="en-US" altLang="zh-TW" sz="1700" dirty="0" smtClean="0">
                <a:latin typeface="Times New Roman" panose="02020603050405020304" pitchFamily="18" charset="0"/>
                <a:cs typeface="Times New Roman" panose="02020603050405020304" pitchFamily="18" charset="0"/>
              </a:rPr>
              <a:t>(OTG) </a:t>
            </a:r>
            <a:r>
              <a:rPr lang="en-US" altLang="zh-TW" sz="1700" dirty="0">
                <a:latin typeface="Times New Roman" panose="02020603050405020304" pitchFamily="18" charset="0"/>
                <a:cs typeface="Times New Roman" panose="02020603050405020304" pitchFamily="18" charset="0"/>
              </a:rPr>
              <a:t>for WLAN and WWAN</a:t>
            </a:r>
          </a:p>
          <a:p>
            <a:pPr lvl="1" eaLnBrk="1" hangingPunct="1">
              <a:buFont typeface="Wingdings" panose="05000000000000000000" pitchFamily="2" charset="2"/>
              <a:buChar char="Ø"/>
              <a:defRPr/>
            </a:pPr>
            <a:r>
              <a:rPr lang="en-US" altLang="zh-TW" sz="1700" dirty="0" smtClean="0">
                <a:latin typeface="Times New Roman" panose="02020603050405020304" pitchFamily="18" charset="0"/>
                <a:cs typeface="Times New Roman" panose="02020603050405020304" pitchFamily="18" charset="0"/>
              </a:rPr>
              <a:t>Windows for WLAN</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900" dirty="0" err="1" smtClean="0">
                <a:latin typeface="Times New Roman" panose="02020603050405020304" pitchFamily="18" charset="0"/>
                <a:cs typeface="Times New Roman" panose="02020603050405020304" pitchFamily="18" charset="0"/>
              </a:rPr>
              <a:t>BurnInTest</a:t>
            </a:r>
            <a:r>
              <a:rPr lang="en-US" altLang="zh-TW" sz="19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altLang="zh-TW" sz="1900" dirty="0" err="1" smtClean="0">
                <a:latin typeface="Times New Roman" panose="02020603050405020304" pitchFamily="18" charset="0"/>
                <a:cs typeface="Times New Roman" panose="02020603050405020304" pitchFamily="18" charset="0"/>
              </a:rPr>
              <a:t>ProgramIndex</a:t>
            </a:r>
            <a:r>
              <a:rPr lang="en-US" altLang="zh-TW" sz="1900" dirty="0" smtClean="0">
                <a:latin typeface="Times New Roman" panose="02020603050405020304" pitchFamily="18" charset="0"/>
                <a:cs typeface="Times New Roman" panose="02020603050405020304" pitchFamily="18" charset="0"/>
              </a:rPr>
              <a:t> automation </a:t>
            </a:r>
          </a:p>
          <a:p>
            <a:pPr eaLnBrk="1" hangingPunct="1">
              <a:buFont typeface="Arial" charset="0"/>
              <a:buChar char="•"/>
              <a:defRPr/>
            </a:pPr>
            <a:r>
              <a:rPr lang="en-US" sz="1900" dirty="0" smtClean="0">
                <a:latin typeface="Times New Roman" panose="02020603050405020304" pitchFamily="18" charset="0"/>
                <a:cs typeface="Times New Roman" panose="02020603050405020304" pitchFamily="18" charset="0"/>
              </a:rPr>
              <a:t>Continuous Integration</a:t>
            </a:r>
            <a:endParaRPr lang="en-US" altLang="zh-TW" sz="19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15954</TotalTime>
  <Words>1419</Words>
  <Application>Microsoft Office PowerPoint</Application>
  <PresentationFormat>如螢幕大小 (16:9)</PresentationFormat>
  <Paragraphs>250</Paragraphs>
  <Slides>37</Slides>
  <Notes>36</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37</vt:i4>
      </vt:variant>
    </vt:vector>
  </HeadingPairs>
  <TitlesOfParts>
    <vt:vector size="40" baseType="lpstr">
      <vt:lpstr>自訂設計</vt:lpstr>
      <vt:lpstr>封裝程式殼層物件</vt:lpstr>
      <vt:lpstr>封裝</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ProgramIndex automation</vt:lpstr>
      <vt:lpstr>ProgramIndex automation</vt:lpstr>
      <vt:lpstr>Continuous Integration</vt:lpstr>
      <vt:lpstr>Continuous Integration</vt:lpstr>
      <vt:lpstr>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1224</cp:revision>
  <dcterms:created xsi:type="dcterms:W3CDTF">2004-01-16T02:40:24Z</dcterms:created>
  <dcterms:modified xsi:type="dcterms:W3CDTF">2020-02-16T11:20:05Z</dcterms:modified>
</cp:coreProperties>
</file>