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76" r:id="rId1"/>
  </p:sldMasterIdLst>
  <p:notesMasterIdLst>
    <p:notesMasterId r:id="rId34"/>
  </p:notesMasterIdLst>
  <p:handoutMasterIdLst>
    <p:handoutMasterId r:id="rId35"/>
  </p:handoutMasterIdLst>
  <p:sldIdLst>
    <p:sldId id="524" r:id="rId2"/>
    <p:sldId id="529" r:id="rId3"/>
    <p:sldId id="545" r:id="rId4"/>
    <p:sldId id="546" r:id="rId5"/>
    <p:sldId id="547" r:id="rId6"/>
    <p:sldId id="536" r:id="rId7"/>
    <p:sldId id="532" r:id="rId8"/>
    <p:sldId id="550" r:id="rId9"/>
    <p:sldId id="552" r:id="rId10"/>
    <p:sldId id="576" r:id="rId11"/>
    <p:sldId id="561" r:id="rId12"/>
    <p:sldId id="562" r:id="rId13"/>
    <p:sldId id="574" r:id="rId14"/>
    <p:sldId id="560" r:id="rId15"/>
    <p:sldId id="571" r:id="rId16"/>
    <p:sldId id="553" r:id="rId17"/>
    <p:sldId id="573" r:id="rId18"/>
    <p:sldId id="564" r:id="rId19"/>
    <p:sldId id="572" r:id="rId20"/>
    <p:sldId id="555" r:id="rId21"/>
    <p:sldId id="570" r:id="rId22"/>
    <p:sldId id="556" r:id="rId23"/>
    <p:sldId id="575" r:id="rId24"/>
    <p:sldId id="569" r:id="rId25"/>
    <p:sldId id="557" r:id="rId26"/>
    <p:sldId id="568" r:id="rId27"/>
    <p:sldId id="565" r:id="rId28"/>
    <p:sldId id="567" r:id="rId29"/>
    <p:sldId id="559" r:id="rId30"/>
    <p:sldId id="566" r:id="rId31"/>
    <p:sldId id="551" r:id="rId32"/>
    <p:sldId id="523" r:id="rId33"/>
  </p:sldIdLst>
  <p:sldSz cx="9144000" cy="5143500" type="screen16x9"/>
  <p:notesSz cx="7099300" cy="10234613"/>
  <p:defaultTextStyle>
    <a:defPPr>
      <a:defRPr lang="zh-TW"/>
    </a:defPPr>
    <a:lvl1pPr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B1A9CF"/>
    <a:srgbClr val="FFD54F"/>
    <a:srgbClr val="FAA40A"/>
    <a:srgbClr val="FFCC00"/>
    <a:srgbClr val="FFCC81"/>
    <a:srgbClr val="00428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5420" autoAdjust="0"/>
  </p:normalViewPr>
  <p:slideViewPr>
    <p:cSldViewPr snapToGrid="0">
      <p:cViewPr varScale="1">
        <p:scale>
          <a:sx n="97" d="100"/>
          <a:sy n="97" d="100"/>
        </p:scale>
        <p:origin x="-372" y="-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2184" y="-114"/>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1"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109572"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3"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0DD667D0-8697-4E49-8AE8-959CB1F4557F}" type="slidenum">
              <a:rPr lang="en-US" altLang="zh-TW"/>
              <a:pPr/>
              <a:t>‹#›</a:t>
            </a:fld>
            <a:endParaRPr lang="en-US" altLang="zh-TW"/>
          </a:p>
        </p:txBody>
      </p:sp>
    </p:spTree>
    <p:extLst>
      <p:ext uri="{BB962C8B-B14F-4D97-AF65-F5344CB8AC3E}">
        <p14:creationId xmlns:p14="http://schemas.microsoft.com/office/powerpoint/2010/main" val="3558646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59"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3174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9462"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63"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5FAE23DA-1601-498D-B2E3-972800982184}" type="slidenum">
              <a:rPr lang="en-US" altLang="zh-TW"/>
              <a:pPr/>
              <a:t>‹#›</a:t>
            </a:fld>
            <a:endParaRPr lang="en-US" altLang="zh-TW"/>
          </a:p>
        </p:txBody>
      </p:sp>
    </p:spTree>
    <p:extLst>
      <p:ext uri="{BB962C8B-B14F-4D97-AF65-F5344CB8AC3E}">
        <p14:creationId xmlns:p14="http://schemas.microsoft.com/office/powerpoint/2010/main" val="2476045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C2DD9BEA-C582-47D6-9AFC-DE3600F58423}" type="slidenum">
              <a:rPr lang="en-US" altLang="zh-TW" sz="1300">
                <a:latin typeface="Garamond" panose="02020404030301010803" pitchFamily="18" charset="0"/>
              </a:rPr>
              <a:pPr eaLnBrk="1" hangingPunct="1">
                <a:spcBef>
                  <a:spcPct val="0"/>
                </a:spcBef>
              </a:pPr>
              <a:t>1</a:t>
            </a:fld>
            <a:endParaRPr lang="en-US" altLang="zh-TW" sz="1300">
              <a:latin typeface="Garamond" panose="02020404030301010803"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dirty="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a:t>
            </a:fld>
            <a:endParaRPr lang="en-US" altLang="zh-TW"/>
          </a:p>
        </p:txBody>
      </p:sp>
    </p:spTree>
    <p:extLst>
      <p:ext uri="{BB962C8B-B14F-4D97-AF65-F5344CB8AC3E}">
        <p14:creationId xmlns:p14="http://schemas.microsoft.com/office/powerpoint/2010/main" val="586126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31</a:t>
            </a:fld>
            <a:endParaRPr lang="en-US" altLang="zh-TW"/>
          </a:p>
        </p:txBody>
      </p:sp>
    </p:spTree>
    <p:extLst>
      <p:ext uri="{BB962C8B-B14F-4D97-AF65-F5344CB8AC3E}">
        <p14:creationId xmlns:p14="http://schemas.microsoft.com/office/powerpoint/2010/main" val="770017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4</a:t>
            </a:fld>
            <a:endParaRPr lang="en-US" altLang="zh-TW"/>
          </a:p>
        </p:txBody>
      </p:sp>
    </p:spTree>
    <p:extLst>
      <p:ext uri="{BB962C8B-B14F-4D97-AF65-F5344CB8AC3E}">
        <p14:creationId xmlns:p14="http://schemas.microsoft.com/office/powerpoint/2010/main" val="994676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a:ln/>
        </p:spPr>
      </p:sp>
      <p:sp>
        <p:nvSpPr>
          <p:cNvPr id="450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smtClean="0">
              <a:latin typeface="Arial" panose="020B0604020202020204" pitchFamily="34" charset="0"/>
            </a:endParaRPr>
          </a:p>
        </p:txBody>
      </p:sp>
      <p:sp>
        <p:nvSpPr>
          <p:cNvPr id="450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4F672D5D-8C01-4901-B5D5-EB0622AA9DF3}" type="slidenum">
              <a:rPr lang="en-US" altLang="zh-TW" sz="1300">
                <a:latin typeface="Garamond" panose="02020404030301010803" pitchFamily="18" charset="0"/>
              </a:rPr>
              <a:pPr eaLnBrk="1" hangingPunct="1">
                <a:spcBef>
                  <a:spcPct val="0"/>
                </a:spcBef>
              </a:pPr>
              <a:t>32</a:t>
            </a:fld>
            <a:endParaRPr lang="en-US" altLang="zh-TW" sz="1300">
              <a:latin typeface="Garamond" panose="02020404030301010803"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6</a:t>
            </a:fld>
            <a:endParaRPr lang="en-US" altLang="zh-TW"/>
          </a:p>
        </p:txBody>
      </p:sp>
    </p:spTree>
    <p:extLst>
      <p:ext uri="{BB962C8B-B14F-4D97-AF65-F5344CB8AC3E}">
        <p14:creationId xmlns:p14="http://schemas.microsoft.com/office/powerpoint/2010/main" val="3869191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7</a:t>
            </a:fld>
            <a:endParaRPr lang="en-US" altLang="zh-TW"/>
          </a:p>
        </p:txBody>
      </p:sp>
    </p:spTree>
    <p:extLst>
      <p:ext uri="{BB962C8B-B14F-4D97-AF65-F5344CB8AC3E}">
        <p14:creationId xmlns:p14="http://schemas.microsoft.com/office/powerpoint/2010/main" val="1920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4707" y="1596488"/>
            <a:ext cx="6400800" cy="1314450"/>
          </a:xfrm>
          <a:effectLst/>
        </p:spPr>
        <p:txBody>
          <a:bodyPr>
            <a:normAutofit/>
          </a:bodyPr>
          <a:lstStyle>
            <a:lvl1pPr marL="0" indent="0" algn="l">
              <a:buNone/>
              <a:defRPr kumimoji="1" lang="zh-TW" altLang="en-US" sz="4000" b="1" kern="0" baseline="0" dirty="0">
                <a:solidFill>
                  <a:srgbClr val="002060"/>
                </a:solidFill>
                <a:effectLst/>
                <a:latin typeface="Calibri" panose="020F0502020204030204" pitchFamily="34" charset="0"/>
                <a:ea typeface="微軟正黑體" panose="020B0604030504040204" pitchFamily="34" charset="-12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Tree>
    <p:extLst>
      <p:ext uri="{BB962C8B-B14F-4D97-AF65-F5344CB8AC3E}">
        <p14:creationId xmlns:p14="http://schemas.microsoft.com/office/powerpoint/2010/main" val="113558703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直排標題 1"/>
          <p:cNvSpPr>
            <a:spLocks noGrp="1"/>
          </p:cNvSpPr>
          <p:nvPr>
            <p:ph type="title" orient="vert"/>
          </p:nvPr>
        </p:nvSpPr>
        <p:spPr>
          <a:xfrm>
            <a:off x="6629400" y="206375"/>
            <a:ext cx="2057400" cy="43878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6375"/>
            <a:ext cx="6019800" cy="43878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330298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89412835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pic>
        <p:nvPicPr>
          <p:cNvPr id="2" name="圖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8490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內容版面配置區 2"/>
          <p:cNvSpPr>
            <a:spLocks noGrp="1"/>
          </p:cNvSpPr>
          <p:nvPr>
            <p:ph idx="1"/>
          </p:nvPr>
        </p:nvSpPr>
        <p:spPr>
          <a:xfrm>
            <a:off x="457200" y="936051"/>
            <a:ext cx="8229600" cy="3575050"/>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8" name="標題 7"/>
          <p:cNvSpPr>
            <a:spLocks noGrp="1"/>
          </p:cNvSpPr>
          <p:nvPr>
            <p:ph type="title"/>
          </p:nvPr>
        </p:nvSpPr>
        <p:spPr>
          <a:xfrm>
            <a:off x="457200" y="86879"/>
            <a:ext cx="8229600" cy="755650"/>
          </a:xfrm>
        </p:spPr>
        <p:txBody>
          <a:bodyPr/>
          <a:lstStyle>
            <a:lvl1pPr algn="l">
              <a:defRPr sz="3200"/>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200109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effectLst/>
        </p:spPr>
        <p:txBody>
          <a:bodyPr/>
          <a:lstStyle>
            <a:lvl1pPr>
              <a:defRPr b="1"/>
            </a:lvl1p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72634603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7"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9475243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5706226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4782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457200" y="204788"/>
            <a:ext cx="3008313" cy="871537"/>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22289788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1792288" y="3600450"/>
            <a:ext cx="5486400" cy="42545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328628299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009196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圖片 7"/>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392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標題版面配置區 1"/>
          <p:cNvSpPr>
            <a:spLocks noGrp="1"/>
          </p:cNvSpPr>
          <p:nvPr>
            <p:ph type="title"/>
          </p:nvPr>
        </p:nvSpPr>
        <p:spPr bwMode="auto">
          <a:xfrm>
            <a:off x="457200" y="3968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文字版面配置區 2"/>
          <p:cNvSpPr>
            <a:spLocks noGrp="1"/>
          </p:cNvSpPr>
          <p:nvPr>
            <p:ph type="body" idx="1"/>
          </p:nvPr>
        </p:nvSpPr>
        <p:spPr bwMode="auto">
          <a:xfrm>
            <a:off x="457200" y="974725"/>
            <a:ext cx="82296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ea typeface="新細明體" charset="-120"/>
              </a:defRPr>
            </a:lvl1pPr>
          </a:lstStyle>
          <a:p>
            <a:pPr>
              <a:defRPr/>
            </a:pPr>
            <a:endParaRPr lang="zh-TW" altLang="en-US"/>
          </a:p>
        </p:txBody>
      </p:sp>
      <p:sp>
        <p:nvSpPr>
          <p:cNvPr id="5" name="頁尾版面配置區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ea typeface="新細明體" charset="-120"/>
              </a:defRPr>
            </a:lvl1pPr>
          </a:lstStyle>
          <a:p>
            <a:pPr>
              <a:defRPr/>
            </a:pPr>
            <a:endParaRPr lang="zh-TW" altLang="en-US"/>
          </a:p>
        </p:txBody>
      </p:sp>
      <p:sp>
        <p:nvSpPr>
          <p:cNvPr id="6" name="投影片編號版面配置區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4EDFA52-C031-4916-9234-82754DBCEA40}"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 id="2147484429" r:id="rId12"/>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Calibri" pitchFamily="34" charset="0"/>
          <a:ea typeface="微軟正黑體" pitchFamily="34" charset="-120"/>
        </a:defRPr>
      </a:lvl2pPr>
      <a:lvl3pPr algn="l" rtl="0" eaLnBrk="0" fontAlgn="base" hangingPunct="0">
        <a:spcBef>
          <a:spcPct val="0"/>
        </a:spcBef>
        <a:spcAft>
          <a:spcPct val="0"/>
        </a:spcAft>
        <a:defRPr sz="3200" b="1">
          <a:solidFill>
            <a:schemeClr val="tx1"/>
          </a:solidFill>
          <a:latin typeface="Calibri" pitchFamily="34" charset="0"/>
          <a:ea typeface="微軟正黑體" pitchFamily="34" charset="-120"/>
        </a:defRPr>
      </a:lvl3pPr>
      <a:lvl4pPr algn="l" rtl="0" eaLnBrk="0" fontAlgn="base" hangingPunct="0">
        <a:spcBef>
          <a:spcPct val="0"/>
        </a:spcBef>
        <a:spcAft>
          <a:spcPct val="0"/>
        </a:spcAft>
        <a:defRPr sz="3200" b="1">
          <a:solidFill>
            <a:schemeClr val="tx1"/>
          </a:solidFill>
          <a:latin typeface="Calibri" pitchFamily="34" charset="0"/>
          <a:ea typeface="微軟正黑體" pitchFamily="34" charset="-120"/>
        </a:defRPr>
      </a:lvl4pPr>
      <a:lvl5pPr algn="l" rtl="0" eaLnBrk="0" fontAlgn="base" hangingPunct="0">
        <a:spcBef>
          <a:spcPct val="0"/>
        </a:spcBef>
        <a:spcAft>
          <a:spcPct val="0"/>
        </a:spcAft>
        <a:defRPr sz="3200" b="1">
          <a:solidFill>
            <a:schemeClr val="tx1"/>
          </a:solidFill>
          <a:latin typeface="Calibri" pitchFamily="34" charset="0"/>
          <a:ea typeface="微軟正黑體" pitchFamily="34" charset="-120"/>
        </a:defRPr>
      </a:lvl5pPr>
      <a:lvl6pPr marL="457200" algn="ctr" rtl="0" fontAlgn="base">
        <a:spcBef>
          <a:spcPct val="0"/>
        </a:spcBef>
        <a:spcAft>
          <a:spcPct val="0"/>
        </a:spcAft>
        <a:defRPr sz="4000" b="1">
          <a:solidFill>
            <a:schemeClr val="tx1"/>
          </a:solidFill>
          <a:latin typeface="Arial" charset="0"/>
          <a:ea typeface="微軟正黑體" pitchFamily="34" charset="-120"/>
        </a:defRPr>
      </a:lvl6pPr>
      <a:lvl7pPr marL="914400" algn="ctr" rtl="0" fontAlgn="base">
        <a:spcBef>
          <a:spcPct val="0"/>
        </a:spcBef>
        <a:spcAft>
          <a:spcPct val="0"/>
        </a:spcAft>
        <a:defRPr sz="4000" b="1">
          <a:solidFill>
            <a:schemeClr val="tx1"/>
          </a:solidFill>
          <a:latin typeface="Arial" charset="0"/>
          <a:ea typeface="微軟正黑體" pitchFamily="34" charset="-120"/>
        </a:defRPr>
      </a:lvl7pPr>
      <a:lvl8pPr marL="1371600" algn="ctr" rtl="0" fontAlgn="base">
        <a:spcBef>
          <a:spcPct val="0"/>
        </a:spcBef>
        <a:spcAft>
          <a:spcPct val="0"/>
        </a:spcAft>
        <a:defRPr sz="4000" b="1">
          <a:solidFill>
            <a:schemeClr val="tx1"/>
          </a:solidFill>
          <a:latin typeface="Arial" charset="0"/>
          <a:ea typeface="微軟正黑體" pitchFamily="34" charset="-120"/>
        </a:defRPr>
      </a:lvl8pPr>
      <a:lvl9pPr marL="1828800" algn="ctr" rtl="0" fontAlgn="base">
        <a:spcBef>
          <a:spcPct val="0"/>
        </a:spcBef>
        <a:spcAft>
          <a:spcPct val="0"/>
        </a:spcAft>
        <a:defRPr sz="4000" b="1">
          <a:solidFill>
            <a:schemeClr val="tx1"/>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file:///\\172.17.9.225\dqa\iService\0G.DQA_Zone\50.Auto%20Test%20Tool\automation\suite"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5325" y="1597025"/>
            <a:ext cx="6400800" cy="1314450"/>
          </a:xfrm>
        </p:spPr>
        <p:txBody>
          <a:bodyPr/>
          <a:lstStyle/>
          <a:p>
            <a:pPr>
              <a:buFont typeface="Arial" charset="0"/>
              <a:buNone/>
              <a:defRPr/>
            </a:pPr>
            <a:r>
              <a:rPr lang="en-US" altLang="zh-TW" dirty="0" smtClean="0">
                <a:latin typeface="Times New Roman" panose="02020603050405020304" pitchFamily="18" charset="0"/>
                <a:cs typeface="Times New Roman" panose="02020603050405020304" pitchFamily="18" charset="0"/>
              </a:rPr>
              <a:t>Test Automation</a:t>
            </a:r>
            <a:endParaRPr lang="en-US" altLang="zh-TW"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777875" y="4275138"/>
            <a:ext cx="4862513" cy="315912"/>
          </a:xfrm>
          <a:prstGeom prst="rect">
            <a:avLst/>
          </a:prstGeom>
        </p:spPr>
        <p:txBody>
          <a:bodyPr/>
          <a:lstStyle>
            <a:lvl1pPr marL="0" indent="0" algn="l" rtl="0" eaLnBrk="0" fontAlgn="base" hangingPunct="0">
              <a:spcBef>
                <a:spcPct val="20000"/>
              </a:spcBef>
              <a:spcAft>
                <a:spcPct val="0"/>
              </a:spcAft>
              <a:buClr>
                <a:srgbClr val="FFFF66"/>
              </a:buClr>
              <a:buSzPct val="80000"/>
              <a:buFontTx/>
              <a:buNone/>
              <a:defRPr kumimoji="1" sz="1800" b="1">
                <a:solidFill>
                  <a:srgbClr val="0070C0"/>
                </a:solidFill>
                <a:effectLst/>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Times New Roman" pitchFamily="18" charset="0"/>
              <a:buChar char="–"/>
              <a:defRPr kumimoji="1" sz="2000" b="1">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
              <a:defRPr kumimoji="1" b="1">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70000"/>
              <a:buFont typeface="Times New Roman" pitchFamily="18" charset="0"/>
              <a:buChar char="–"/>
              <a:defRPr kumimoji="1" sz="1200" b="1">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9pPr>
          </a:lstStyle>
          <a:p>
            <a:pPr>
              <a:defRPr/>
            </a:pPr>
            <a:r>
              <a:rPr lang="en-US" altLang="zh-TW" sz="1600" kern="0" dirty="0" smtClean="0">
                <a:latin typeface="+mj-lt"/>
                <a:cs typeface="Times New Roman" panose="02020603050405020304" pitchFamily="18" charset="0"/>
              </a:rPr>
              <a:t>ZL Chen, </a:t>
            </a:r>
            <a:r>
              <a:rPr lang="en-US" altLang="zh-TW" sz="1600" kern="0" dirty="0" err="1" smtClean="0">
                <a:latin typeface="+mj-lt"/>
                <a:cs typeface="Times New Roman" panose="02020603050405020304" pitchFamily="18" charset="0"/>
              </a:rPr>
              <a:t>SIoT</a:t>
            </a:r>
            <a:r>
              <a:rPr lang="en-US" altLang="zh-TW" sz="1600" kern="0" dirty="0" smtClean="0">
                <a:latin typeface="+mj-lt"/>
                <a:cs typeface="Times New Roman" panose="02020603050405020304" pitchFamily="18" charset="0"/>
              </a:rPr>
              <a:t> DQA, Advantech</a:t>
            </a:r>
            <a:endParaRPr lang="zh-TW" altLang="en-US" sz="1600" kern="0" dirty="0">
              <a:latin typeface="+mj-lt"/>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Selenium’s </a:t>
            </a:r>
            <a:r>
              <a:rPr lang="en-US" altLang="zh-TW" sz="1800" dirty="0" smtClean="0">
                <a:latin typeface="Times New Roman" panose="02020603050405020304" pitchFamily="18" charset="0"/>
                <a:cs typeface="Times New Roman" panose="02020603050405020304" pitchFamily="18" charset="0"/>
              </a:rPr>
              <a:t>web driver </a:t>
            </a:r>
            <a:r>
              <a:rPr lang="en-US" altLang="zh-TW" sz="1800" dirty="0">
                <a:latin typeface="Times New Roman" panose="02020603050405020304" pitchFamily="18" charset="0"/>
                <a:cs typeface="Times New Roman" panose="02020603050405020304" pitchFamily="18" charset="0"/>
              </a:rPr>
              <a:t>application and </a:t>
            </a:r>
            <a:r>
              <a:rPr lang="en-US" altLang="zh-TW" sz="1800" dirty="0" smtClean="0">
                <a:latin typeface="Times New Roman" panose="02020603050405020304" pitchFamily="18" charset="0"/>
                <a:cs typeface="Times New Roman" panose="02020603050405020304" pitchFamily="18" charset="0"/>
              </a:rPr>
              <a:t>infrastructure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r>
              <a:rPr lang="zh-TW" altLang="en-US" sz="2800" kern="0" dirty="0" smtClean="0">
                <a:solidFill>
                  <a:srgbClr val="003366"/>
                </a:solidFill>
                <a:latin typeface="Times New Roman" panose="02020603050405020304" pitchFamily="18" charset="0"/>
                <a:cs typeface="Times New Roman" panose="02020603050405020304" pitchFamily="18" charset="0"/>
              </a:rPr>
              <a:t> </a:t>
            </a:r>
            <a:r>
              <a:rPr lang="en-US" altLang="zh-TW" sz="2800" kern="0" dirty="0" smtClean="0">
                <a:solidFill>
                  <a:srgbClr val="003366"/>
                </a:solidFill>
                <a:latin typeface="Times New Roman" panose="02020603050405020304" pitchFamily="18" charset="0"/>
                <a:cs typeface="Times New Roman" panose="02020603050405020304" pitchFamily="18" charset="0"/>
              </a:rPr>
              <a:t>– Selenium Web driver</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8" name="Picture 2" descr="D:\Users\ZL.chen\Desktop\WebDriver_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516" y="1521410"/>
            <a:ext cx="3869436" cy="29887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Users\ZL.chen\Desktop\simplified_webdriver_archite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12" y="1521410"/>
            <a:ext cx="3498704" cy="303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006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roaming’s log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1" name="圖片 10"/>
          <p:cNvPicPr/>
          <p:nvPr/>
        </p:nvPicPr>
        <p:blipFill>
          <a:blip r:embed="rId3">
            <a:extLst>
              <a:ext uri="{28A0092B-C50C-407E-A947-70E740481C1C}">
                <a14:useLocalDpi xmlns:a14="http://schemas.microsoft.com/office/drawing/2010/main" val="0"/>
              </a:ext>
            </a:extLst>
          </a:blip>
          <a:srcRect/>
          <a:stretch>
            <a:fillRect/>
          </a:stretch>
        </p:blipFill>
        <p:spPr bwMode="auto">
          <a:xfrm>
            <a:off x="1685848" y="1301984"/>
            <a:ext cx="5752465" cy="3670935"/>
          </a:xfrm>
          <a:prstGeom prst="rect">
            <a:avLst/>
          </a:prstGeom>
          <a:noFill/>
          <a:ln>
            <a:noFill/>
          </a:ln>
        </p:spPr>
      </p:pic>
      <p:sp>
        <p:nvSpPr>
          <p:cNvPr id="12" name="向右箭號 11"/>
          <p:cNvSpPr/>
          <p:nvPr/>
        </p:nvSpPr>
        <p:spPr>
          <a:xfrm rot="10800000">
            <a:off x="4387139" y="1608134"/>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3" name="向右箭號 12"/>
          <p:cNvSpPr/>
          <p:nvPr/>
        </p:nvSpPr>
        <p:spPr>
          <a:xfrm rot="10800000">
            <a:off x="6268864" y="3213655"/>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716828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5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roaming’s ping log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2344614" y="1474665"/>
            <a:ext cx="2330450" cy="3225800"/>
          </a:xfrm>
          <a:prstGeom prst="rect">
            <a:avLst/>
          </a:prstGeom>
          <a:noFill/>
          <a:ln>
            <a:noFill/>
          </a:ln>
        </p:spPr>
      </p:pic>
      <p:pic>
        <p:nvPicPr>
          <p:cNvPr id="5" name="圖片 4"/>
          <p:cNvPicPr/>
          <p:nvPr/>
        </p:nvPicPr>
        <p:blipFill>
          <a:blip r:embed="rId4">
            <a:extLst>
              <a:ext uri="{28A0092B-C50C-407E-A947-70E740481C1C}">
                <a14:useLocalDpi xmlns:a14="http://schemas.microsoft.com/office/drawing/2010/main" val="0"/>
              </a:ext>
            </a:extLst>
          </a:blip>
          <a:srcRect/>
          <a:stretch>
            <a:fillRect/>
          </a:stretch>
        </p:blipFill>
        <p:spPr bwMode="auto">
          <a:xfrm>
            <a:off x="4675064" y="1474665"/>
            <a:ext cx="2790825" cy="3235960"/>
          </a:xfrm>
          <a:prstGeom prst="rect">
            <a:avLst/>
          </a:prstGeom>
          <a:noFill/>
          <a:ln>
            <a:noFill/>
          </a:ln>
        </p:spPr>
      </p:pic>
      <p:sp>
        <p:nvSpPr>
          <p:cNvPr id="7" name="向右箭號 6"/>
          <p:cNvSpPr/>
          <p:nvPr/>
        </p:nvSpPr>
        <p:spPr>
          <a:xfrm rot="10800000">
            <a:off x="3645241" y="1467337"/>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9" name="向右箭號 8"/>
          <p:cNvSpPr/>
          <p:nvPr/>
        </p:nvSpPr>
        <p:spPr>
          <a:xfrm rot="10800000">
            <a:off x="6070476" y="1467338"/>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6695259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5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25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減少手動測試失誤問題</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省去手動切換 </a:t>
            </a:r>
            <a:r>
              <a:rPr lang="en-US" altLang="zh-TW" sz="1400" dirty="0" smtClean="0">
                <a:latin typeface="Times New Roman" panose="02020603050405020304" pitchFamily="18" charset="0"/>
                <a:cs typeface="Times New Roman" panose="02020603050405020304" pitchFamily="18" charset="0"/>
              </a:rPr>
              <a:t>AP</a:t>
            </a:r>
            <a:r>
              <a:rPr lang="zh-TW" altLang="en-US" sz="1400" dirty="0" smtClean="0">
                <a:latin typeface="Times New Roman" panose="02020603050405020304" pitchFamily="18" charset="0"/>
                <a:cs typeface="Times New Roman" panose="02020603050405020304" pitchFamily="18" charset="0"/>
              </a:rPr>
              <a:t> 行為</a:t>
            </a:r>
            <a:endParaRPr lang="en-US" altLang="zh-TW" sz="14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準確擷取 </a:t>
            </a:r>
            <a:r>
              <a:rPr lang="en-US" altLang="zh-TW" sz="1400" dirty="0" smtClean="0">
                <a:latin typeface="Times New Roman" panose="02020603050405020304" pitchFamily="18" charset="0"/>
                <a:cs typeface="Times New Roman" panose="02020603050405020304" pitchFamily="18" charset="0"/>
              </a:rPr>
              <a:t>Ping </a:t>
            </a:r>
            <a:r>
              <a:rPr lang="zh-TW" altLang="en-US" sz="1400" dirty="0" smtClean="0">
                <a:latin typeface="Times New Roman" panose="02020603050405020304" pitchFamily="18" charset="0"/>
                <a:cs typeface="Times New Roman" panose="02020603050405020304" pitchFamily="18" charset="0"/>
              </a:rPr>
              <a:t>紀錄檔</a:t>
            </a:r>
            <a:endParaRPr lang="en-US" altLang="zh-TW" sz="14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長時間壓力測試執行</a:t>
            </a: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64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8101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Conclusion</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8155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Android 6.0.1 (RJ-45), Android 6.0.1 (OTG</a:t>
            </a:r>
            <a:r>
              <a:rPr lang="en-US" altLang="zh-TW" sz="1800" dirty="0" smtClean="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System Structure</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Android 8.1.0</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(RJ-45), Android 8.1.0 (OTG)</a:t>
            </a: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System </a:t>
            </a:r>
            <a:r>
              <a:rPr lang="en-US" altLang="zh-TW" sz="1800" dirty="0">
                <a:latin typeface="Times New Roman" panose="02020603050405020304" pitchFamily="18" charset="0"/>
                <a:cs typeface="Times New Roman" panose="02020603050405020304" pitchFamily="18" charset="0"/>
              </a:rPr>
              <a:t>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51232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Windows</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06028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Conclusion</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69678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Test Automation?</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the Test Automation Pyramid?</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difference between Test Automation and Automation Testing?</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Automation </a:t>
            </a:r>
            <a:r>
              <a:rPr lang="en-US" altLang="zh-TW" sz="1800" dirty="0" smtClean="0">
                <a:latin typeface="Times New Roman" panose="02020603050405020304" pitchFamily="18" charset="0"/>
                <a:cs typeface="Times New Roman" panose="02020603050405020304" pitchFamily="18" charset="0"/>
              </a:rPr>
              <a:t>Testing </a:t>
            </a:r>
            <a:r>
              <a:rPr lang="en-US" altLang="zh-TW" sz="1800" dirty="0">
                <a:latin typeface="Times New Roman" panose="02020603050405020304" pitchFamily="18" charset="0"/>
                <a:cs typeface="Times New Roman" panose="02020603050405020304" pitchFamily="18" charset="0"/>
              </a:rPr>
              <a:t>Tools </a:t>
            </a:r>
            <a:r>
              <a:rPr lang="en-US" altLang="zh-TW" sz="1800" dirty="0" smtClean="0">
                <a:latin typeface="Times New Roman" panose="02020603050405020304" pitchFamily="18" charset="0"/>
                <a:cs typeface="Times New Roman" panose="02020603050405020304" pitchFamily="18" charset="0"/>
              </a:rPr>
              <a:t>for Introduction</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&amp;</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Demo</a:t>
            </a:r>
          </a:p>
        </p:txBody>
      </p:sp>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Agenda</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 Tool base on the </a:t>
            </a:r>
            <a:r>
              <a:rPr lang="en-US" altLang="zh-TW" sz="1800" dirty="0" smtClean="0">
                <a:latin typeface="Times New Roman" panose="02020603050405020304" pitchFamily="18" charset="0"/>
                <a:cs typeface="Times New Roman" panose="02020603050405020304" pitchFamily="18" charset="0"/>
              </a:rPr>
              <a:t>GPU resolution</a:t>
            </a:r>
            <a:endParaRPr lang="en-US" altLang="zh-TW" sz="18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Auto catch the resolution by batch code</a:t>
            </a:r>
          </a:p>
          <a:p>
            <a:pPr lvl="1"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Auto catch the resolution by batch </a:t>
            </a:r>
            <a:r>
              <a:rPr lang="en-US" altLang="zh-TW" sz="1400" dirty="0" smtClean="0">
                <a:latin typeface="Times New Roman" panose="02020603050405020304" pitchFamily="18" charset="0"/>
                <a:cs typeface="Times New Roman" panose="02020603050405020304" pitchFamily="18" charset="0"/>
              </a:rPr>
              <a:t>code. (Reboot)</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Resolution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386067684"/>
              </p:ext>
            </p:extLst>
          </p:nvPr>
        </p:nvGraphicFramePr>
        <p:xfrm>
          <a:off x="1291653" y="1983169"/>
          <a:ext cx="871919" cy="513257"/>
        </p:xfrm>
        <a:graphic>
          <a:graphicData uri="http://schemas.openxmlformats.org/presentationml/2006/ole">
            <mc:AlternateContent xmlns:mc="http://schemas.openxmlformats.org/markup-compatibility/2006">
              <mc:Choice xmlns:v="urn:schemas-microsoft-com:vml" Requires="v">
                <p:oleObj spid="_x0000_s3153" name="封裝程式殼層物件" showAsIcon="1" r:id="rId4" imgW="671760" imgH="394920" progId="Package">
                  <p:embed/>
                </p:oleObj>
              </mc:Choice>
              <mc:Fallback>
                <p:oleObj name="封裝程式殼層物件" showAsIcon="1" r:id="rId4" imgW="671760" imgH="394920" progId="Package">
                  <p:embed/>
                  <p:pic>
                    <p:nvPicPr>
                      <p:cNvPr id="0" name=""/>
                      <p:cNvPicPr/>
                      <p:nvPr/>
                    </p:nvPicPr>
                    <p:blipFill>
                      <a:blip r:embed="rId5"/>
                      <a:stretch>
                        <a:fillRect/>
                      </a:stretch>
                    </p:blipFill>
                    <p:spPr>
                      <a:xfrm>
                        <a:off x="1291653" y="1983169"/>
                        <a:ext cx="871919" cy="513257"/>
                      </a:xfrm>
                      <a:prstGeom prst="rect">
                        <a:avLst/>
                      </a:prstGeom>
                    </p:spPr>
                  </p:pic>
                </p:oleObj>
              </mc:Fallback>
            </mc:AlternateContent>
          </a:graphicData>
        </a:graphic>
      </p:graphicFrame>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透過程式自動擷取主機 </a:t>
            </a:r>
            <a:r>
              <a:rPr lang="en-US" altLang="zh-TW" sz="1400" dirty="0" smtClean="0">
                <a:latin typeface="Times New Roman" panose="02020603050405020304" pitchFamily="18" charset="0"/>
                <a:cs typeface="Times New Roman" panose="02020603050405020304" pitchFamily="18" charset="0"/>
              </a:rPr>
              <a:t>GPU </a:t>
            </a:r>
            <a:r>
              <a:rPr lang="zh-TW" altLang="en-US" sz="1400" dirty="0" smtClean="0">
                <a:latin typeface="Times New Roman" panose="02020603050405020304" pitchFamily="18" charset="0"/>
                <a:cs typeface="Times New Roman" panose="02020603050405020304" pitchFamily="18" charset="0"/>
              </a:rPr>
              <a:t>解析度</a:t>
            </a:r>
            <a:endParaRPr lang="en-US" altLang="zh-TW" sz="14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長時間重開機解析度擷取</a:t>
            </a:r>
            <a:endParaRPr lang="en-US" altLang="zh-TW" sz="14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Resolution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701684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362">
                                            <p:txEl>
                                              <p:pRg st="1" end="1"/>
                                            </p:txEl>
                                          </p:spTgt>
                                        </p:tgtEl>
                                        <p:attrNameLst>
                                          <p:attrName>style.visibility</p:attrName>
                                        </p:attrNameLst>
                                      </p:cBhvr>
                                      <p:to>
                                        <p:strVal val="visible"/>
                                      </p:to>
                                    </p:set>
                                    <p:animEffect transition="in" filter="fade">
                                      <p:cBhvr>
                                        <p:cTn id="14" dur="250"/>
                                        <p:tgtEl>
                                          <p:spTgt spid="15362">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Effect transition="in" filter="fade">
                                      <p:cBhvr>
                                        <p:cTn id="17"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tool </a:t>
            </a:r>
            <a:r>
              <a:rPr lang="en-US" altLang="zh-TW" sz="1800" dirty="0">
                <a:latin typeface="Times New Roman" panose="02020603050405020304" pitchFamily="18" charset="0"/>
                <a:cs typeface="Times New Roman" panose="02020603050405020304" pitchFamily="18" charset="0"/>
              </a:rPr>
              <a:t>of pre-conditions </a:t>
            </a:r>
            <a:r>
              <a:rPr lang="en-US" altLang="zh-TW" sz="1800" dirty="0" smtClean="0">
                <a:latin typeface="Times New Roman" panose="02020603050405020304" pitchFamily="18" charset="0"/>
                <a:cs typeface="Times New Roman" panose="02020603050405020304" pitchFamily="18" charset="0"/>
              </a:rPr>
              <a:t>base on the product </a:t>
            </a:r>
            <a:r>
              <a:rPr lang="en-US" altLang="zh-TW" sz="1800" dirty="0">
                <a:latin typeface="Times New Roman" panose="02020603050405020304" pitchFamily="18" charset="0"/>
                <a:cs typeface="Times New Roman" panose="02020603050405020304" pitchFamily="18" charset="0"/>
              </a:rPr>
              <a:t>s</a:t>
            </a:r>
            <a:r>
              <a:rPr lang="en-US" altLang="zh-TW" sz="1800" dirty="0" smtClean="0">
                <a:latin typeface="Times New Roman" panose="02020603050405020304" pitchFamily="18" charset="0"/>
                <a:cs typeface="Times New Roman" panose="02020603050405020304" pitchFamily="18" charset="0"/>
              </a:rPr>
              <a:t>pecification</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Width</a:t>
            </a:r>
          </a:p>
          <a:p>
            <a:pPr marL="742950" lvl="2"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H</a:t>
            </a:r>
            <a:r>
              <a:rPr lang="en-US" altLang="zh-TW" sz="1400" dirty="0" smtClean="0">
                <a:latin typeface="Times New Roman" panose="02020603050405020304" pitchFamily="18" charset="0"/>
                <a:cs typeface="Times New Roman" panose="02020603050405020304" pitchFamily="18" charset="0"/>
              </a:rPr>
              <a:t>eight</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Aliquots</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Pixel Pitch</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Point</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Edge</a:t>
            </a: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905891" y="2897187"/>
            <a:ext cx="5759450" cy="1726565"/>
          </a:xfrm>
          <a:prstGeom prst="rect">
            <a:avLst/>
          </a:prstGeom>
          <a:noFill/>
          <a:ln>
            <a:noFill/>
          </a:ln>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500"/>
                                        <p:tgtEl>
                                          <p:spTgt spid="15362">
                                            <p:txEl>
                                              <p:pRg st="0" end="0"/>
                                            </p:txEl>
                                          </p:spTgt>
                                        </p:tgtEl>
                                      </p:cBhvr>
                                    </p:animEffect>
                                  </p:childTnLst>
                                </p:cTn>
                              </p:par>
                            </p:childTnLst>
                          </p:cTn>
                        </p:par>
                        <p:par>
                          <p:cTn id="12" fill="hold">
                            <p:stCondLst>
                              <p:cond delay="75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500"/>
                                        <p:tgtEl>
                                          <p:spTgt spid="15362">
                                            <p:txEl>
                                              <p:pRg st="1" end="1"/>
                                            </p:txEl>
                                          </p:spTgt>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500"/>
                                        <p:tgtEl>
                                          <p:spTgt spid="15362">
                                            <p:txEl>
                                              <p:pRg st="2" end="2"/>
                                            </p:txEl>
                                          </p:spTgt>
                                        </p:tgtEl>
                                      </p:cBhvr>
                                    </p:animEffect>
                                  </p:childTnLst>
                                </p:cTn>
                              </p:par>
                            </p:childTnLst>
                          </p:cTn>
                        </p:par>
                        <p:par>
                          <p:cTn id="20" fill="hold">
                            <p:stCondLst>
                              <p:cond delay="175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500"/>
                                        <p:tgtEl>
                                          <p:spTgt spid="15362">
                                            <p:txEl>
                                              <p:pRg st="4" end="4"/>
                                            </p:txEl>
                                          </p:spTgt>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500"/>
                                        <p:tgtEl>
                                          <p:spTgt spid="15362">
                                            <p:txEl>
                                              <p:pRg st="5" end="5"/>
                                            </p:txEl>
                                          </p:spTgt>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500"/>
                                        <p:tgtEl>
                                          <p:spTgt spid="15362">
                                            <p:txEl>
                                              <p:pRg st="6" end="6"/>
                                            </p:txEl>
                                          </p:spTgt>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output luminance photo </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5" name="圖片 4"/>
          <p:cNvPicPr/>
          <p:nvPr/>
        </p:nvPicPr>
        <p:blipFill rotWithShape="1">
          <a:blip r:embed="rId3">
            <a:extLst>
              <a:ext uri="{28A0092B-C50C-407E-A947-70E740481C1C}">
                <a14:useLocalDpi xmlns:a14="http://schemas.microsoft.com/office/drawing/2010/main" val="0"/>
              </a:ext>
            </a:extLst>
          </a:blip>
          <a:srcRect r="78588"/>
          <a:stretch/>
        </p:blipFill>
        <p:spPr bwMode="auto">
          <a:xfrm>
            <a:off x="6750050" y="1556426"/>
            <a:ext cx="1377174" cy="2204449"/>
          </a:xfrm>
          <a:prstGeom prst="rect">
            <a:avLst/>
          </a:prstGeom>
          <a:noFill/>
          <a:ln>
            <a:noFill/>
          </a:ln>
        </p:spPr>
      </p:pic>
      <p:pic>
        <p:nvPicPr>
          <p:cNvPr id="2050" name="Picture 2" descr="D:\code\automation\suite\windows\luminance_pattern\writ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95" y="1556426"/>
            <a:ext cx="2549488"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code\automation\suite\windows\luminance_pattern\blac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2073" y="1556425"/>
            <a:ext cx="2549489"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code\automation\suite\windows\luminance_pattern\write_ed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7241" y="3100241"/>
            <a:ext cx="2529542" cy="1422868"/>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D:\code\automation\suite\windows\luminance_pattern\black_edg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32073" y="3100241"/>
            <a:ext cx="2529543" cy="142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29822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250"/>
                                        <p:tgtEl>
                                          <p:spTgt spid="2050"/>
                                        </p:tgtEl>
                                      </p:cBhvr>
                                    </p:animEffect>
                                  </p:childTnLst>
                                </p:cTn>
                              </p:par>
                              <p:par>
                                <p:cTn id="16" presetID="10" presetClass="entr" presetSubtype="0" fill="hold" nodeType="withEffect">
                                  <p:stCondLst>
                                    <p:cond delay="0"/>
                                  </p:stCondLst>
                                  <p:childTnLst>
                                    <p:set>
                                      <p:cBhvr>
                                        <p:cTn id="17" dur="1" fill="hold">
                                          <p:stCondLst>
                                            <p:cond delay="0"/>
                                          </p:stCondLst>
                                        </p:cTn>
                                        <p:tgtEl>
                                          <p:spTgt spid="2051"/>
                                        </p:tgtEl>
                                        <p:attrNameLst>
                                          <p:attrName>style.visibility</p:attrName>
                                        </p:attrNameLst>
                                      </p:cBhvr>
                                      <p:to>
                                        <p:strVal val="visible"/>
                                      </p:to>
                                    </p:set>
                                    <p:animEffect transition="in" filter="fade">
                                      <p:cBhvr>
                                        <p:cTn id="18" dur="250"/>
                                        <p:tgtEl>
                                          <p:spTgt spid="2051"/>
                                        </p:tgtEl>
                                      </p:cBhvr>
                                    </p:animEffect>
                                  </p:childTnLst>
                                </p:cTn>
                              </p:par>
                              <p:par>
                                <p:cTn id="19" presetID="10" presetClass="entr" presetSubtype="0" fill="hold" nodeType="withEffect">
                                  <p:stCondLst>
                                    <p:cond delay="0"/>
                                  </p:stCondLst>
                                  <p:childTnLst>
                                    <p:set>
                                      <p:cBhvr>
                                        <p:cTn id="20" dur="1" fill="hold">
                                          <p:stCondLst>
                                            <p:cond delay="0"/>
                                          </p:stCondLst>
                                        </p:cTn>
                                        <p:tgtEl>
                                          <p:spTgt spid="2052"/>
                                        </p:tgtEl>
                                        <p:attrNameLst>
                                          <p:attrName>style.visibility</p:attrName>
                                        </p:attrNameLst>
                                      </p:cBhvr>
                                      <p:to>
                                        <p:strVal val="visible"/>
                                      </p:to>
                                    </p:set>
                                    <p:animEffect transition="in" filter="fade">
                                      <p:cBhvr>
                                        <p:cTn id="21" dur="250"/>
                                        <p:tgtEl>
                                          <p:spTgt spid="2052"/>
                                        </p:tgtEl>
                                      </p:cBhvr>
                                    </p:animEffect>
                                  </p:childTnLst>
                                </p:cTn>
                              </p:par>
                              <p:par>
                                <p:cTn id="22" presetID="10" presetClass="entr" presetSubtype="0" fill="hold" nodeType="withEffect">
                                  <p:stCondLst>
                                    <p:cond delay="0"/>
                                  </p:stCondLst>
                                  <p:childTnLst>
                                    <p:set>
                                      <p:cBhvr>
                                        <p:cTn id="23" dur="1" fill="hold">
                                          <p:stCondLst>
                                            <p:cond delay="0"/>
                                          </p:stCondLst>
                                        </p:cTn>
                                        <p:tgtEl>
                                          <p:spTgt spid="2053"/>
                                        </p:tgtEl>
                                        <p:attrNameLst>
                                          <p:attrName>style.visibility</p:attrName>
                                        </p:attrNameLst>
                                      </p:cBhvr>
                                      <p:to>
                                        <p:strVal val="visible"/>
                                      </p:to>
                                    </p:set>
                                    <p:animEffect transition="in" filter="fade">
                                      <p:cBhvr>
                                        <p:cTn id="24" dur="250"/>
                                        <p:tgtEl>
                                          <p:spTgt spid="2053"/>
                                        </p:tgtEl>
                                      </p:cBhvr>
                                    </p:animEffect>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依產品需求規格製作產圖之程式</a:t>
            </a:r>
            <a:endParaRPr lang="en-US" altLang="zh-TW" sz="14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方便內部</a:t>
            </a:r>
            <a:r>
              <a:rPr lang="zh-TW" altLang="en-US" sz="1400" dirty="0" smtClean="0">
                <a:latin typeface="Times New Roman" panose="02020603050405020304" pitchFamily="18" charset="0"/>
                <a:cs typeface="Times New Roman" panose="02020603050405020304" pitchFamily="18" charset="0"/>
              </a:rPr>
              <a:t>人員快速產圖並做量測 </a:t>
            </a:r>
            <a:r>
              <a:rPr lang="en-US" altLang="zh-TW" sz="1400" dirty="0" smtClean="0">
                <a:latin typeface="Times New Roman" panose="02020603050405020304" pitchFamily="18" charset="0"/>
                <a:cs typeface="Times New Roman" panose="02020603050405020304" pitchFamily="18" charset="0"/>
              </a:rPr>
              <a:t>Panel</a:t>
            </a:r>
            <a:r>
              <a:rPr lang="zh-TW" altLang="en-US" sz="1400" dirty="0" smtClean="0">
                <a:latin typeface="Times New Roman" panose="02020603050405020304" pitchFamily="18" charset="0"/>
                <a:cs typeface="Times New Roman" panose="02020603050405020304" pitchFamily="18" charset="0"/>
              </a:rPr>
              <a:t> 、明暗度之程式</a:t>
            </a:r>
            <a:endParaRPr lang="en-US" altLang="zh-TW" sz="14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1295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362">
                                            <p:txEl>
                                              <p:pRg st="1" end="1"/>
                                            </p:txEl>
                                          </p:spTgt>
                                        </p:tgtEl>
                                        <p:attrNameLst>
                                          <p:attrName>style.visibility</p:attrName>
                                        </p:attrNameLst>
                                      </p:cBhvr>
                                      <p:to>
                                        <p:strVal val="visible"/>
                                      </p:to>
                                    </p:set>
                                    <p:animEffect transition="in" filter="fade">
                                      <p:cBhvr>
                                        <p:cTn id="14" dur="250"/>
                                        <p:tgtEl>
                                          <p:spTgt spid="15362">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Effect transition="in" filter="fade">
                                      <p:cBhvr>
                                        <p:cTn id="17"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9958" y="1180622"/>
            <a:ext cx="4840986" cy="353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Operation System</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Windows Server 2012 R2 for Legacy 32 bits</a:t>
            </a:r>
          </a:p>
          <a:p>
            <a:pPr marL="742950" lvl="2"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Windows </a:t>
            </a:r>
            <a:r>
              <a:rPr lang="en-US" altLang="zh-TW" sz="1400" dirty="0">
                <a:latin typeface="Times New Roman" panose="02020603050405020304" pitchFamily="18" charset="0"/>
                <a:cs typeface="Times New Roman" panose="02020603050405020304" pitchFamily="18" charset="0"/>
              </a:rPr>
              <a:t>Server 2012 R2 for Legacy </a:t>
            </a:r>
            <a:r>
              <a:rPr lang="en-US" altLang="zh-TW" sz="1400" dirty="0" smtClean="0">
                <a:latin typeface="Times New Roman" panose="02020603050405020304" pitchFamily="18" charset="0"/>
                <a:cs typeface="Times New Roman" panose="02020603050405020304" pitchFamily="18" charset="0"/>
              </a:rPr>
              <a:t>64 bits</a:t>
            </a:r>
          </a:p>
          <a:p>
            <a:pPr marL="742950" lvl="2"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Windows Server 2012 R2 for UEFI 64 </a:t>
            </a:r>
            <a:r>
              <a:rPr lang="en-US" altLang="zh-TW" sz="1400" dirty="0" smtClean="0">
                <a:latin typeface="Times New Roman" panose="02020603050405020304" pitchFamily="18" charset="0"/>
                <a:cs typeface="Times New Roman" panose="02020603050405020304" pitchFamily="18" charset="0"/>
              </a:rPr>
              <a:t>bits</a:t>
            </a:r>
          </a:p>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自動化</a:t>
            </a:r>
            <a:r>
              <a:rPr lang="zh-TW" altLang="en-US" sz="1400" dirty="0" smtClean="0">
                <a:latin typeface="Times New Roman" panose="02020603050405020304" pitchFamily="18" charset="0"/>
                <a:cs typeface="Times New Roman" panose="02020603050405020304" pitchFamily="18" charset="0"/>
              </a:rPr>
              <a:t>安裝 </a:t>
            </a:r>
            <a:r>
              <a:rPr lang="en-US" altLang="zh-TW" sz="1400" dirty="0" smtClean="0">
                <a:latin typeface="Times New Roman" panose="02020603050405020304" pitchFamily="18" charset="0"/>
                <a:cs typeface="Times New Roman" panose="02020603050405020304" pitchFamily="18" charset="0"/>
              </a:rPr>
              <a:t>Windows OS</a:t>
            </a:r>
            <a:r>
              <a:rPr lang="zh-TW" altLang="en-US" sz="1400" dirty="0" smtClean="0">
                <a:latin typeface="Times New Roman" panose="02020603050405020304" pitchFamily="18" charset="0"/>
                <a:cs typeface="Times New Roman" panose="02020603050405020304" pitchFamily="18" charset="0"/>
              </a:rPr>
              <a:t> 程序</a:t>
            </a:r>
            <a:endParaRPr lang="en-US" altLang="zh-TW" sz="14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長</a:t>
            </a:r>
            <a:r>
              <a:rPr lang="zh-TW" altLang="en-US" sz="1400" dirty="0" smtClean="0">
                <a:latin typeface="Times New Roman" panose="02020603050405020304" pitchFamily="18" charset="0"/>
                <a:cs typeface="Times New Roman" panose="02020603050405020304" pitchFamily="18" charset="0"/>
              </a:rPr>
              <a:t>時間自動安裝壓力測試</a:t>
            </a:r>
            <a:endParaRPr lang="en-US" altLang="zh-TW" sz="14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03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62">
                                            <p:txEl>
                                              <p:pRg st="0" end="0"/>
                                            </p:txEl>
                                          </p:spTgt>
                                        </p:tgtEl>
                                        <p:attrNameLst>
                                          <p:attrName>style.visibility</p:attrName>
                                        </p:attrNameLst>
                                      </p:cBhvr>
                                      <p:to>
                                        <p:strVal val="visible"/>
                                      </p:to>
                                    </p:set>
                                    <p:animEffect transition="in" filter="fade">
                                      <p:cBhvr>
                                        <p:cTn id="10" dur="250"/>
                                        <p:tgtEl>
                                          <p:spTgt spid="1536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362">
                                            <p:txEl>
                                              <p:pRg st="1" end="1"/>
                                            </p:txEl>
                                          </p:spTgt>
                                        </p:tgtEl>
                                        <p:attrNameLst>
                                          <p:attrName>style.visibility</p:attrName>
                                        </p:attrNameLst>
                                      </p:cBhvr>
                                      <p:to>
                                        <p:strVal val="visible"/>
                                      </p:to>
                                    </p:set>
                                    <p:animEffect transition="in" filter="fade">
                                      <p:cBhvr>
                                        <p:cTn id="13" dur="250"/>
                                        <p:tgtEl>
                                          <p:spTgt spid="15362">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362">
                                            <p:txEl>
                                              <p:pRg st="2" end="2"/>
                                            </p:txEl>
                                          </p:spTgt>
                                        </p:tgtEl>
                                        <p:attrNameLst>
                                          <p:attrName>style.visibility</p:attrName>
                                        </p:attrNameLst>
                                      </p:cBhvr>
                                      <p:to>
                                        <p:strVal val="visible"/>
                                      </p:to>
                                    </p:set>
                                    <p:animEffect transition="in" filter="fade">
                                      <p:cBhvr>
                                        <p:cTn id="16" dur="250"/>
                                        <p:tgtEl>
                                          <p:spTgt spid="15362">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362">
                                            <p:txEl>
                                              <p:pRg st="3" end="3"/>
                                            </p:txEl>
                                          </p:spTgt>
                                        </p:tgtEl>
                                        <p:attrNameLst>
                                          <p:attrName>style.visibility</p:attrName>
                                        </p:attrNameLst>
                                      </p:cBhvr>
                                      <p:to>
                                        <p:strVal val="visible"/>
                                      </p:to>
                                    </p:set>
                                    <p:animEffect transition="in" filter="fade">
                                      <p:cBhvr>
                                        <p:cTn id="19" dur="250"/>
                                        <p:tgtEl>
                                          <p:spTgt spid="15362">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362">
                                            <p:txEl>
                                              <p:pRg st="4" end="4"/>
                                            </p:txEl>
                                          </p:spTgt>
                                        </p:tgtEl>
                                        <p:attrNameLst>
                                          <p:attrName>style.visibility</p:attrName>
                                        </p:attrNameLst>
                                      </p:cBhvr>
                                      <p:to>
                                        <p:strVal val="visible"/>
                                      </p:to>
                                    </p:set>
                                    <p:animEffect transition="in" filter="fade">
                                      <p:cBhvr>
                                        <p:cTn id="22" dur="250"/>
                                        <p:tgtEl>
                                          <p:spTgt spid="15362">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2">
                                            <p:txEl>
                                              <p:pRg st="5" end="5"/>
                                            </p:txEl>
                                          </p:spTgt>
                                        </p:tgtEl>
                                        <p:attrNameLst>
                                          <p:attrName>style.visibility</p:attrName>
                                        </p:attrNameLst>
                                      </p:cBhvr>
                                      <p:to>
                                        <p:strVal val="visible"/>
                                      </p:to>
                                    </p:set>
                                    <p:animEffect transition="in" filter="fade">
                                      <p:cBhvr>
                                        <p:cTn id="25" dur="250"/>
                                        <p:tgtEl>
                                          <p:spTgt spid="15362">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362">
                                            <p:txEl>
                                              <p:pRg st="6" end="6"/>
                                            </p:txEl>
                                          </p:spTgt>
                                        </p:tgtEl>
                                        <p:attrNameLst>
                                          <p:attrName>style.visibility</p:attrName>
                                        </p:attrNameLst>
                                      </p:cBhvr>
                                      <p:to>
                                        <p:strVal val="visible"/>
                                      </p:to>
                                    </p:set>
                                    <p:animEffect transition="in" filter="fade">
                                      <p:cBhvr>
                                        <p:cTn id="28" dur="250"/>
                                        <p:tgtEl>
                                          <p:spTgt spid="153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499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Conclusion</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1385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a:t>
            </a:r>
            <a:r>
              <a:rPr lang="en-US" altLang="zh-TW" sz="1800" dirty="0" smtClean="0">
                <a:latin typeface="Times New Roman" panose="02020603050405020304" pitchFamily="18" charset="0"/>
                <a:cs typeface="Times New Roman" panose="02020603050405020304" pitchFamily="18" charset="0"/>
              </a:rPr>
              <a:t>Structure</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099" name="Picture 3" descr="D:\Users\ZL.chen\Desktop\C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300162"/>
            <a:ext cx="53911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fade">
                                      <p:cBhvr>
                                        <p:cTn id="15"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In software testing, test automation is the use of software separate from the software being tested to control the execution of tests and the comparison of actual outcomes with predicted outcomes.</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Test automation can automate some repetitive but necessary tasks in a formalized testing process already in place, or perform additional testing that would be difficult to do manually. Test automation is critical for continuous delivery and continuous testing.</a:t>
            </a:r>
          </a:p>
        </p:txBody>
      </p:sp>
    </p:spTree>
    <p:extLst>
      <p:ext uri="{BB962C8B-B14F-4D97-AF65-F5344CB8AC3E}">
        <p14:creationId xmlns:p14="http://schemas.microsoft.com/office/powerpoint/2010/main" val="1580879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CI is as natural as the Enter key on the keyboard. In every change, the CI server helps us integrate all relevant services and feeds the results back to the entire team, just like a doctor is helping the system to be healthy all the time to examination</a:t>
            </a:r>
            <a:r>
              <a:rPr lang="en-US" altLang="zh-TW" sz="1800" dirty="0" smtClean="0">
                <a:latin typeface="Times New Roman" panose="02020603050405020304" pitchFamily="18" charset="0"/>
                <a:cs typeface="Times New Roman" panose="02020603050405020304" pitchFamily="18" charset="0"/>
              </a:rPr>
              <a:t>.</a:t>
            </a: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Conclusion</a:t>
            </a:r>
            <a:endParaRPr lang="en-US" altLang="zh-TW" sz="1800" dirty="0">
              <a:latin typeface="Times New Roman" panose="02020603050405020304" pitchFamily="18" charset="0"/>
              <a:cs typeface="Times New Roman" panose="02020603050405020304" pitchFamily="18" charset="0"/>
            </a:endParaRP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Auto build source code</a:t>
            </a: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Automated Testing</a:t>
            </a: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Code analysis</a:t>
            </a: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Automatic deployment</a:t>
            </a:r>
          </a:p>
          <a:p>
            <a:pPr lvl="1" indent="-342900"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Database integration</a:t>
            </a:r>
          </a:p>
          <a:p>
            <a:pPr marL="342900" lvl="1" indent="-342900"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Picture 2" descr="D:\Users\ZL.chen\Desktop\單鍵整合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495" y="2144107"/>
            <a:ext cx="2820610" cy="258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91604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0" indent="0" eaLnBrk="1" hangingPunct="1">
              <a:buNone/>
              <a:defRPr/>
            </a:pPr>
            <a:r>
              <a:rPr lang="en-US" altLang="zh-TW" sz="1800" dirty="0">
                <a:hlinkClick r:id="rId3" action="ppaction://hlinkfile"/>
              </a:rPr>
              <a:t>\\172.17.9.225\dqa\iService\0G.DQA_Zone\50.Auto Test Tool\automation\suite</a:t>
            </a:r>
            <a:endParaRPr lang="en-US" altLang="zh-TW" sz="1800" dirty="0"/>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Automation </a:t>
            </a:r>
            <a:r>
              <a:rPr lang="en-US" altLang="zh-TW" sz="2800" kern="0" dirty="0">
                <a:solidFill>
                  <a:srgbClr val="003366"/>
                </a:solidFill>
                <a:latin typeface="Times New Roman" panose="02020603050405020304" pitchFamily="18" charset="0"/>
                <a:cs typeface="Times New Roman" panose="02020603050405020304" pitchFamily="18" charset="0"/>
              </a:rPr>
              <a:t>Tools </a:t>
            </a:r>
            <a:r>
              <a:rPr lang="en-US" altLang="zh-TW" sz="2800" kern="0" dirty="0" smtClean="0">
                <a:solidFill>
                  <a:srgbClr val="003366"/>
                </a:solidFill>
                <a:latin typeface="Times New Roman" panose="02020603050405020304" pitchFamily="18" charset="0"/>
                <a:cs typeface="Times New Roman" panose="02020603050405020304" pitchFamily="18" charset="0"/>
              </a:rPr>
              <a:t>hyperlink</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8445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字方塊 2"/>
          <p:cNvSpPr txBox="1">
            <a:spLocks noChangeArrowheads="1"/>
          </p:cNvSpPr>
          <p:nvPr/>
        </p:nvSpPr>
        <p:spPr bwMode="auto">
          <a:xfrm>
            <a:off x="358775" y="2205038"/>
            <a:ext cx="50927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微軟正黑體" panose="020B0604030504040204" pitchFamily="34"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微軟正黑體" panose="020B0604030504040204" pitchFamily="34"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微軟正黑體" panose="020B0604030504040204" pitchFamily="34"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9pPr>
          </a:lstStyle>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Go Together, </a:t>
            </a:r>
          </a:p>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          We Go Far and Grow Big</a:t>
            </a:r>
            <a:endParaRPr lang="zh-TW" altLang="en-US"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fade">
                                      <p:cBhvr>
                                        <p:cTn id="7" dur="1000"/>
                                        <p:tgtEl>
                                          <p:spTgt spid="30722"/>
                                        </p:tgtEl>
                                      </p:cBhvr>
                                    </p:animEffect>
                                    <p:anim calcmode="lin" valueType="num">
                                      <p:cBhvr>
                                        <p:cTn id="8" dur="1000" fill="hold"/>
                                        <p:tgtEl>
                                          <p:spTgt spid="30722"/>
                                        </p:tgtEl>
                                        <p:attrNameLst>
                                          <p:attrName>ppt_x</p:attrName>
                                        </p:attrNameLst>
                                      </p:cBhvr>
                                      <p:tavLst>
                                        <p:tav tm="0">
                                          <p:val>
                                            <p:strVal val="#ppt_x"/>
                                          </p:val>
                                        </p:tav>
                                        <p:tav tm="100000">
                                          <p:val>
                                            <p:strVal val="#ppt_x"/>
                                          </p:val>
                                        </p:tav>
                                      </p:tavLst>
                                    </p:anim>
                                    <p:anim calcmode="lin" valueType="num">
                                      <p:cBhvr>
                                        <p:cTn id="9" dur="1000" fill="hold"/>
                                        <p:tgtEl>
                                          <p:spTgt spid="307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endParaRPr kumimoji="0" lang="en-US" altLang="zh-TW" sz="1600" dirty="0"/>
          </a:p>
        </p:txBody>
      </p:sp>
      <p:pic>
        <p:nvPicPr>
          <p:cNvPr id="6146" name="Picture 2" descr="D:\Users\ZL.chen\Desktop\5d63aed729c4447f88b8c3bd88f46747.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36091" y="839858"/>
            <a:ext cx="3671817" cy="3671817"/>
          </a:xfrm>
          <a:prstGeom prst="rect">
            <a:avLst/>
          </a:prstGeom>
          <a:noFill/>
          <a:extLst>
            <a:ext uri="{909E8E84-426E-40DD-AFC4-6F175D3DCCD1}">
              <a14:hiddenFill xmlns:a14="http://schemas.microsoft.com/office/drawing/2010/main">
                <a:solidFill>
                  <a:srgbClr val="FFFFFF"/>
                </a:solidFill>
              </a14:hiddenFill>
            </a:ext>
          </a:extLst>
        </p:spPr>
      </p:pic>
      <p:sp>
        <p:nvSpPr>
          <p:cNvPr id="2" name="橢圓形圖說文字 1"/>
          <p:cNvSpPr/>
          <p:nvPr/>
        </p:nvSpPr>
        <p:spPr>
          <a:xfrm>
            <a:off x="6039105" y="1306952"/>
            <a:ext cx="2427886" cy="1031291"/>
          </a:xfrm>
          <a:prstGeom prst="wedgeEllipseCallout">
            <a:avLst>
              <a:gd name="adj1" fmla="val -53712"/>
              <a:gd name="adj2" fmla="val 66493"/>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Needs Humans?</a:t>
            </a:r>
            <a:endParaRPr lang="zh-TW" altLang="en-US" dirty="0"/>
          </a:p>
        </p:txBody>
      </p:sp>
      <p:sp>
        <p:nvSpPr>
          <p:cNvPr id="8" name="橢圓形圖說文字 7"/>
          <p:cNvSpPr/>
          <p:nvPr/>
        </p:nvSpPr>
        <p:spPr>
          <a:xfrm>
            <a:off x="457200" y="1459353"/>
            <a:ext cx="2427886" cy="878890"/>
          </a:xfrm>
          <a:prstGeom prst="wedgeEllipseCallout">
            <a:avLst>
              <a:gd name="adj1" fmla="val 58309"/>
              <a:gd name="adj2" fmla="val 5967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a:t>
            </a:r>
            <a:endParaRPr lang="zh-TW" altLang="en-US" dirty="0"/>
          </a:p>
        </p:txBody>
      </p:sp>
      <p:sp>
        <p:nvSpPr>
          <p:cNvPr id="9" name="橢圓形圖說文字 8"/>
          <p:cNvSpPr/>
          <p:nvPr/>
        </p:nvSpPr>
        <p:spPr>
          <a:xfrm>
            <a:off x="5995143" y="3209836"/>
            <a:ext cx="2515810" cy="1019569"/>
          </a:xfrm>
          <a:prstGeom prst="wedgeEllipseCallout">
            <a:avLst>
              <a:gd name="adj1" fmla="val -56358"/>
              <a:gd name="adj2" fmla="val -43186"/>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is NOT easy?</a:t>
            </a:r>
            <a:endParaRPr lang="zh-TW" altLang="en-US" dirty="0"/>
          </a:p>
        </p:txBody>
      </p:sp>
      <p:sp>
        <p:nvSpPr>
          <p:cNvPr id="10" name="橢圓形圖說文字 9"/>
          <p:cNvSpPr/>
          <p:nvPr/>
        </p:nvSpPr>
        <p:spPr>
          <a:xfrm>
            <a:off x="457200" y="3329356"/>
            <a:ext cx="2931979" cy="900049"/>
          </a:xfrm>
          <a:prstGeom prst="wedgeEllipseCallout">
            <a:avLst>
              <a:gd name="adj1" fmla="val 45091"/>
              <a:gd name="adj2" fmla="val -55330"/>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Testing is important?</a:t>
            </a:r>
            <a:endParaRPr lang="zh-TW" altLang="en-US" dirty="0"/>
          </a:p>
        </p:txBody>
      </p:sp>
      <p:sp>
        <p:nvSpPr>
          <p:cNvPr id="12" name="橢圓形圖說文字 11"/>
          <p:cNvSpPr/>
          <p:nvPr/>
        </p:nvSpPr>
        <p:spPr>
          <a:xfrm>
            <a:off x="2614246" y="875386"/>
            <a:ext cx="3793662" cy="630860"/>
          </a:xfrm>
          <a:prstGeom prst="wedgeEllipseCallout">
            <a:avLst>
              <a:gd name="adj1" fmla="val -116"/>
              <a:gd name="adj2" fmla="val 7423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t>
            </a:r>
            <a:endParaRPr lang="zh-TW" altLang="en-US" dirty="0"/>
          </a:p>
        </p:txBody>
      </p:sp>
    </p:spTree>
    <p:extLst>
      <p:ext uri="{BB962C8B-B14F-4D97-AF65-F5344CB8AC3E}">
        <p14:creationId xmlns:p14="http://schemas.microsoft.com/office/powerpoint/2010/main" val="3316057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fade">
                                      <p:cBhvr>
                                        <p:cTn id="11" dur="250"/>
                                        <p:tgtEl>
                                          <p:spTgt spid="614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50"/>
                                        <p:tgtEl>
                                          <p:spTgt spid="8"/>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50"/>
                                        <p:tgtEl>
                                          <p:spTgt spid="2"/>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50"/>
                                        <p:tgtEl>
                                          <p:spTgt spid="10"/>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Why Automated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Automated testing is important due to following reasons</a:t>
            </a:r>
            <a:r>
              <a:rPr lang="en-US" altLang="zh-TW" sz="1800" dirty="0" smtClean="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Manual Testing of all work flows, all fields, all negative scenarios </a:t>
            </a:r>
            <a:r>
              <a:rPr lang="en-US" altLang="zh-TW" sz="1200" dirty="0" smtClean="0">
                <a:latin typeface="Times New Roman" panose="02020603050405020304" pitchFamily="18" charset="0"/>
                <a:cs typeface="Times New Roman" panose="02020603050405020304" pitchFamily="18" charset="0"/>
              </a:rPr>
              <a:t>is </a:t>
            </a:r>
            <a:r>
              <a:rPr lang="en-US" altLang="zh-TW" sz="1200" dirty="0">
                <a:solidFill>
                  <a:srgbClr val="0033CC"/>
                </a:solidFill>
                <a:latin typeface="Times New Roman" panose="02020603050405020304" pitchFamily="18" charset="0"/>
                <a:cs typeface="Times New Roman" panose="02020603050405020304" pitchFamily="18" charset="0"/>
              </a:rPr>
              <a:t>time and cost consuming</a:t>
            </a:r>
            <a:r>
              <a:rPr lang="en-US" altLang="zh-TW" sz="12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It is difficult to </a:t>
            </a:r>
            <a:r>
              <a:rPr lang="en-US" altLang="zh-TW" sz="1200" dirty="0">
                <a:solidFill>
                  <a:srgbClr val="0033CC"/>
                </a:solidFill>
                <a:latin typeface="Times New Roman" panose="02020603050405020304" pitchFamily="18" charset="0"/>
                <a:cs typeface="Times New Roman" panose="02020603050405020304" pitchFamily="18" charset="0"/>
              </a:rPr>
              <a:t>test for multilingual sites manually</a:t>
            </a:r>
            <a:r>
              <a:rPr lang="en-US" altLang="zh-TW" sz="12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Automation does not require human intervention.</a:t>
            </a:r>
          </a:p>
          <a:p>
            <a:pPr lvl="2" eaLnBrk="1" hangingPunct="1">
              <a:buFont typeface="Wingdings" panose="05000000000000000000" pitchFamily="2" charset="2"/>
              <a:buChar char="ü"/>
              <a:defRPr/>
            </a:pPr>
            <a:r>
              <a:rPr kumimoji="0" lang="en-US" altLang="zh-TW" sz="1200" dirty="0" smtClean="0">
                <a:latin typeface="Times New Roman" panose="02020603050405020304" pitchFamily="18" charset="0"/>
                <a:cs typeface="Times New Roman" panose="02020603050405020304" pitchFamily="18" charset="0"/>
              </a:rPr>
              <a:t>You can run </a:t>
            </a:r>
            <a:r>
              <a:rPr kumimoji="0" lang="en-US" altLang="zh-TW" sz="1200" dirty="0" smtClean="0">
                <a:solidFill>
                  <a:srgbClr val="0033CC"/>
                </a:solidFill>
                <a:latin typeface="Times New Roman" panose="02020603050405020304" pitchFamily="18" charset="0"/>
                <a:cs typeface="Times New Roman" panose="02020603050405020304" pitchFamily="18" charset="0"/>
              </a:rPr>
              <a:t>automated test unattended (overnight)</a:t>
            </a:r>
            <a:r>
              <a:rPr kumimoji="0" lang="en-US" altLang="zh-TW" sz="1200" dirty="0" smtClean="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Automation increases </a:t>
            </a:r>
            <a:r>
              <a:rPr lang="en-US" altLang="zh-TW" sz="1200" dirty="0">
                <a:solidFill>
                  <a:srgbClr val="0033CC"/>
                </a:solidFill>
                <a:latin typeface="Times New Roman" panose="02020603050405020304" pitchFamily="18" charset="0"/>
                <a:cs typeface="Times New Roman" panose="02020603050405020304" pitchFamily="18" charset="0"/>
              </a:rPr>
              <a:t>speed of test execution &amp; test coverage</a:t>
            </a:r>
            <a:r>
              <a:rPr lang="en-US" altLang="zh-TW" sz="12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200" dirty="0">
                <a:latin typeface="Times New Roman" panose="02020603050405020304" pitchFamily="18" charset="0"/>
                <a:cs typeface="Times New Roman" panose="02020603050405020304" pitchFamily="18" charset="0"/>
              </a:rPr>
              <a:t>Manual testing can become boring and hence </a:t>
            </a:r>
            <a:r>
              <a:rPr lang="en-US" altLang="zh-TW" sz="1200" dirty="0">
                <a:solidFill>
                  <a:srgbClr val="0033CC"/>
                </a:solidFill>
                <a:latin typeface="Times New Roman" panose="02020603050405020304" pitchFamily="18" charset="0"/>
                <a:cs typeface="Times New Roman" panose="02020603050405020304" pitchFamily="18" charset="0"/>
              </a:rPr>
              <a:t>error prone</a:t>
            </a:r>
            <a:r>
              <a:rPr lang="en-US" altLang="zh-TW" sz="1200" dirty="0">
                <a:latin typeface="Times New Roman" panose="02020603050405020304" pitchFamily="18" charset="0"/>
                <a:cs typeface="Times New Roman" panose="02020603050405020304" pitchFamily="18" charset="0"/>
              </a:rPr>
              <a:t>.</a:t>
            </a:r>
          </a:p>
          <a:p>
            <a:pPr lvl="1" eaLnBrk="1" hangingPunct="1">
              <a:buFont typeface="Arial" charset="0"/>
              <a:buChar char="•"/>
              <a:defRPr/>
            </a:pPr>
            <a:endParaRPr kumimoji="0" lang="en-US" altLang="zh-TW" sz="800" dirty="0" smtClean="0"/>
          </a:p>
        </p:txBody>
      </p:sp>
    </p:spTree>
    <p:extLst>
      <p:ext uri="{BB962C8B-B14F-4D97-AF65-F5344CB8AC3E}">
        <p14:creationId xmlns:p14="http://schemas.microsoft.com/office/powerpoint/2010/main" val="10573094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25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25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25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50"/>
                                        <p:tgtEl>
                                          <p:spTgt spid="4">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fade">
                                      <p:cBhvr>
                                        <p:cTn id="30" dur="25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 Pyramid?</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There are many approaches to test automation, however below are the general approaches used widely:</a:t>
            </a:r>
          </a:p>
          <a:p>
            <a:pPr lvl="1" eaLnBrk="1" hangingPunct="1">
              <a:buFont typeface="Wingdings" panose="05000000000000000000" pitchFamily="2" charset="2"/>
              <a:buChar char="Ø"/>
              <a:defRPr/>
            </a:pPr>
            <a:r>
              <a:rPr lang="en-US" altLang="zh-TW" sz="1400" dirty="0">
                <a:latin typeface="Times New Roman" panose="02020603050405020304" pitchFamily="18" charset="0"/>
                <a:cs typeface="Times New Roman" panose="02020603050405020304" pitchFamily="18" charset="0"/>
              </a:rPr>
              <a:t>Graphical user interface testing</a:t>
            </a:r>
          </a:p>
          <a:p>
            <a:pPr lvl="1" eaLnBrk="1" hangingPunct="1">
              <a:buFont typeface="Wingdings" panose="05000000000000000000" pitchFamily="2" charset="2"/>
              <a:buChar char="Ø"/>
              <a:defRPr/>
            </a:pPr>
            <a:r>
              <a:rPr lang="en-US" altLang="zh-TW" sz="1400" dirty="0">
                <a:latin typeface="Times New Roman" panose="02020603050405020304" pitchFamily="18" charset="0"/>
                <a:cs typeface="Times New Roman" panose="02020603050405020304" pitchFamily="18" charset="0"/>
              </a:rPr>
              <a:t>API driven testing</a:t>
            </a:r>
          </a:p>
          <a:p>
            <a:pPr lvl="1" eaLnBrk="1" hangingPunct="1">
              <a:buFont typeface="Wingdings" panose="05000000000000000000" pitchFamily="2" charset="2"/>
              <a:buChar char="Ø"/>
              <a:defRPr/>
            </a:pPr>
            <a:r>
              <a:rPr lang="en-US" altLang="zh-TW" sz="1400" dirty="0">
                <a:latin typeface="Times New Roman" panose="02020603050405020304" pitchFamily="18" charset="0"/>
                <a:cs typeface="Times New Roman" panose="02020603050405020304" pitchFamily="18" charset="0"/>
              </a:rPr>
              <a:t>Unit testing</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377" y="1694843"/>
            <a:ext cx="3551658" cy="2816832"/>
          </a:xfrm>
          <a:prstGeom prst="rect">
            <a:avLst/>
          </a:prstGeom>
        </p:spPr>
      </p:pic>
    </p:spTree>
    <p:extLst>
      <p:ext uri="{BB962C8B-B14F-4D97-AF65-F5344CB8AC3E}">
        <p14:creationId xmlns:p14="http://schemas.microsoft.com/office/powerpoint/2010/main" val="5907765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25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25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457200" lvl="1" indent="0" eaLnBrk="1" hangingPunct="1">
              <a:buNone/>
              <a:defRPr/>
            </a:pPr>
            <a:endParaRPr lang="en-US" altLang="zh-TW" sz="1600" dirty="0" smtClean="0"/>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Automated testing is the act of conducting specific tests via automation as opposed to conducting them manually. Just like a set of regression tests.</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Test automation refers to automating the process of tracking and managing the different tests.</a:t>
            </a:r>
          </a:p>
        </p:txBody>
      </p:sp>
      <p:sp>
        <p:nvSpPr>
          <p:cNvPr id="2" name="標題 4"/>
          <p:cNvSpPr>
            <a:spLocks noGrp="1"/>
          </p:cNvSpPr>
          <p:nvPr>
            <p:ph type="title"/>
          </p:nvPr>
        </p:nvSpPr>
        <p:spPr>
          <a:xfrm>
            <a:off x="457200" y="87313"/>
            <a:ext cx="8229600" cy="1205265"/>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difference between Test Automation and Automation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07101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animEffect transition="in" filter="fade">
                                      <p:cBhvr>
                                        <p:cTn id="11" dur="250"/>
                                        <p:tgtEl>
                                          <p:spTgt spid="15362">
                                            <p:txEl>
                                              <p:pRg st="1" end="1"/>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Effect transition="in" filter="fade">
                                      <p:cBhvr>
                                        <p:cTn id="15"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Roaming </a:t>
            </a:r>
            <a:r>
              <a:rPr lang="en-US" altLang="zh-TW" sz="1800" dirty="0">
                <a:latin typeface="Times New Roman" panose="02020603050405020304" pitchFamily="18" charset="0"/>
                <a:cs typeface="Times New Roman" panose="02020603050405020304" pitchFamily="18" charset="0"/>
              </a:rPr>
              <a:t>automation</a:t>
            </a: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Wi-Fi frequency switch automation (2.4G, 5G</a:t>
            </a:r>
            <a:r>
              <a:rPr lang="en-US" altLang="zh-TW" sz="1800" dirty="0" smtClean="0">
                <a:latin typeface="Times New Roman" panose="02020603050405020304" pitchFamily="18" charset="0"/>
                <a:cs typeface="Times New Roman" panose="02020603050405020304" pitchFamily="18" charset="0"/>
              </a:rPr>
              <a:t>)</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Airplane on/off </a:t>
            </a:r>
            <a:r>
              <a:rPr lang="en-US" altLang="zh-TW" sz="1800" dirty="0">
                <a:latin typeface="Times New Roman" panose="02020603050405020304" pitchFamily="18" charset="0"/>
                <a:cs typeface="Times New Roman" panose="02020603050405020304" pitchFamily="18" charset="0"/>
              </a:rPr>
              <a:t>mode </a:t>
            </a:r>
            <a:r>
              <a:rPr lang="en-US" altLang="zh-TW" sz="1800" dirty="0" smtClean="0">
                <a:latin typeface="Times New Roman" panose="02020603050405020304" pitchFamily="18" charset="0"/>
                <a:cs typeface="Times New Roman" panose="02020603050405020304" pitchFamily="18" charset="0"/>
              </a:rPr>
              <a:t>automation</a:t>
            </a:r>
          </a:p>
          <a:p>
            <a:pPr lvl="1" eaLnBrk="1" hangingPunct="1">
              <a:buFont typeface="Arial" charset="0"/>
              <a:buChar char="•"/>
              <a:defRPr/>
            </a:pPr>
            <a:r>
              <a:rPr lang="en-US" altLang="zh-TW" sz="1400" dirty="0">
                <a:latin typeface="Times New Roman" panose="02020603050405020304" pitchFamily="18" charset="0"/>
                <a:cs typeface="Times New Roman" panose="02020603050405020304" pitchFamily="18" charset="0"/>
              </a:rPr>
              <a:t>Android 6.0.1 (RJ-45), Android 6.0.1 (OTG)</a:t>
            </a:r>
          </a:p>
          <a:p>
            <a:pPr lvl="1"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Android 8.1.0</a:t>
            </a:r>
            <a:r>
              <a:rPr lang="zh-TW" altLang="en-US" sz="1400" dirty="0" smtClean="0">
                <a:latin typeface="Times New Roman" panose="02020603050405020304" pitchFamily="18" charset="0"/>
                <a:cs typeface="Times New Roman" panose="02020603050405020304" pitchFamily="18" charset="0"/>
              </a:rPr>
              <a:t> </a:t>
            </a:r>
            <a:r>
              <a:rPr lang="en-US" altLang="zh-TW" sz="1400" dirty="0">
                <a:latin typeface="Times New Roman" panose="02020603050405020304" pitchFamily="18" charset="0"/>
                <a:cs typeface="Times New Roman" panose="02020603050405020304" pitchFamily="18" charset="0"/>
              </a:rPr>
              <a:t>(</a:t>
            </a:r>
            <a:r>
              <a:rPr lang="en-US" altLang="zh-TW" sz="1400" dirty="0" smtClean="0">
                <a:latin typeface="Times New Roman" panose="02020603050405020304" pitchFamily="18" charset="0"/>
                <a:cs typeface="Times New Roman" panose="02020603050405020304" pitchFamily="18" charset="0"/>
              </a:rPr>
              <a:t>RJ-45), Android 8.1.0 (OTG)</a:t>
            </a:r>
          </a:p>
          <a:p>
            <a:pPr lvl="1"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Windows</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Resolution automation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Luminance automation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PXE automatic installation</a:t>
            </a:r>
          </a:p>
          <a:p>
            <a:pPr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BurnInTest</a:t>
            </a:r>
            <a:r>
              <a:rPr lang="en-US" altLang="zh-TW" sz="1800" dirty="0" smtClean="0">
                <a:latin typeface="Times New Roman" panose="02020603050405020304" pitchFamily="18" charset="0"/>
                <a:cs typeface="Times New Roman" panose="02020603050405020304" pitchFamily="18" charset="0"/>
              </a:rPr>
              <a:t> automation</a:t>
            </a:r>
          </a:p>
          <a:p>
            <a:pPr eaLnBrk="1" hangingPunct="1">
              <a:buFont typeface="Arial" charset="0"/>
              <a:buChar char="•"/>
              <a:defRPr/>
            </a:pPr>
            <a:r>
              <a:rPr lang="en-US" sz="1800" dirty="0" smtClean="0">
                <a:latin typeface="Times New Roman" panose="02020603050405020304" pitchFamily="18" charset="0"/>
                <a:cs typeface="Times New Roman" panose="02020603050405020304" pitchFamily="18" charset="0"/>
              </a:rPr>
              <a:t>Continuous Integration</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Automation </a:t>
            </a:r>
            <a:r>
              <a:rPr lang="en-US" altLang="zh-TW" sz="2800" kern="0" dirty="0">
                <a:solidFill>
                  <a:srgbClr val="003366"/>
                </a:solidFill>
                <a:latin typeface="Times New Roman" panose="02020603050405020304" pitchFamily="18" charset="0"/>
                <a:cs typeface="Times New Roman" panose="02020603050405020304" pitchFamily="18" charset="0"/>
              </a:rPr>
              <a:t>Testing Tools </a:t>
            </a:r>
            <a:r>
              <a:rPr lang="en-US" altLang="zh-TW" sz="2800" kern="0" dirty="0" smtClean="0">
                <a:solidFill>
                  <a:srgbClr val="003366"/>
                </a:solidFill>
                <a:latin typeface="Times New Roman" panose="02020603050405020304" pitchFamily="18" charset="0"/>
                <a:cs typeface="Times New Roman" panose="02020603050405020304" pitchFamily="18" charset="0"/>
              </a:rPr>
              <a:t>for Introduction &amp; Demo</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62184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362">
                                            <p:txEl>
                                              <p:pRg st="1" end="1"/>
                                            </p:txEl>
                                          </p:spTgt>
                                        </p:tgtEl>
                                        <p:attrNameLst>
                                          <p:attrName>style.visibility</p:attrName>
                                        </p:attrNameLst>
                                      </p:cBhvr>
                                      <p:to>
                                        <p:strVal val="visible"/>
                                      </p:to>
                                    </p:set>
                                    <p:animEffect transition="in" filter="fade">
                                      <p:cBhvr>
                                        <p:cTn id="16" dur="250"/>
                                        <p:tgtEl>
                                          <p:spTgt spid="15362">
                                            <p:txEl>
                                              <p:pRg st="1" end="1"/>
                                            </p:txEl>
                                          </p:spTgt>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15362">
                                            <p:txEl>
                                              <p:pRg st="2" end="2"/>
                                            </p:txEl>
                                          </p:spTgt>
                                        </p:tgtEl>
                                        <p:attrNameLst>
                                          <p:attrName>style.visibility</p:attrName>
                                        </p:attrNameLst>
                                      </p:cBhvr>
                                      <p:to>
                                        <p:strVal val="visible"/>
                                      </p:to>
                                    </p:set>
                                    <p:animEffect transition="in" filter="fade">
                                      <p:cBhvr>
                                        <p:cTn id="20" dur="250"/>
                                        <p:tgtEl>
                                          <p:spTgt spid="15362">
                                            <p:txEl>
                                              <p:pRg st="2" end="2"/>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5362">
                                            <p:txEl>
                                              <p:pRg st="3" end="3"/>
                                            </p:txEl>
                                          </p:spTgt>
                                        </p:tgtEl>
                                        <p:attrNameLst>
                                          <p:attrName>style.visibility</p:attrName>
                                        </p:attrNameLst>
                                      </p:cBhvr>
                                      <p:to>
                                        <p:strVal val="visible"/>
                                      </p:to>
                                    </p:set>
                                    <p:animEffect transition="in" filter="fade">
                                      <p:cBhvr>
                                        <p:cTn id="24" dur="250"/>
                                        <p:tgtEl>
                                          <p:spTgt spid="15362">
                                            <p:txEl>
                                              <p:pRg st="3" end="3"/>
                                            </p:txEl>
                                          </p:spTgt>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15362">
                                            <p:txEl>
                                              <p:pRg st="4" end="4"/>
                                            </p:txEl>
                                          </p:spTgt>
                                        </p:tgtEl>
                                        <p:attrNameLst>
                                          <p:attrName>style.visibility</p:attrName>
                                        </p:attrNameLst>
                                      </p:cBhvr>
                                      <p:to>
                                        <p:strVal val="visible"/>
                                      </p:to>
                                    </p:set>
                                    <p:animEffect transition="in" filter="fade">
                                      <p:cBhvr>
                                        <p:cTn id="28" dur="250"/>
                                        <p:tgtEl>
                                          <p:spTgt spid="15362">
                                            <p:txEl>
                                              <p:pRg st="4" end="4"/>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5362">
                                            <p:txEl>
                                              <p:pRg st="5" end="5"/>
                                            </p:txEl>
                                          </p:spTgt>
                                        </p:tgtEl>
                                        <p:attrNameLst>
                                          <p:attrName>style.visibility</p:attrName>
                                        </p:attrNameLst>
                                      </p:cBhvr>
                                      <p:to>
                                        <p:strVal val="visible"/>
                                      </p:to>
                                    </p:set>
                                    <p:animEffect transition="in" filter="fade">
                                      <p:cBhvr>
                                        <p:cTn id="32" dur="250"/>
                                        <p:tgtEl>
                                          <p:spTgt spid="15362">
                                            <p:txEl>
                                              <p:pRg st="5" end="5"/>
                                            </p:txEl>
                                          </p:spTgt>
                                        </p:tgtEl>
                                      </p:cBhvr>
                                    </p:animEffect>
                                  </p:childTnLst>
                                </p:cTn>
                              </p:par>
                            </p:childTnLst>
                          </p:cTn>
                        </p:par>
                        <p:par>
                          <p:cTn id="33" fill="hold">
                            <p:stCondLst>
                              <p:cond delay="1250"/>
                            </p:stCondLst>
                            <p:childTnLst>
                              <p:par>
                                <p:cTn id="34" presetID="10" presetClass="entr" presetSubtype="0" fill="hold" grpId="0" nodeType="afterEffect">
                                  <p:stCondLst>
                                    <p:cond delay="0"/>
                                  </p:stCondLst>
                                  <p:childTnLst>
                                    <p:set>
                                      <p:cBhvr>
                                        <p:cTn id="35" dur="1" fill="hold">
                                          <p:stCondLst>
                                            <p:cond delay="0"/>
                                          </p:stCondLst>
                                        </p:cTn>
                                        <p:tgtEl>
                                          <p:spTgt spid="15362">
                                            <p:txEl>
                                              <p:pRg st="6" end="6"/>
                                            </p:txEl>
                                          </p:spTgt>
                                        </p:tgtEl>
                                        <p:attrNameLst>
                                          <p:attrName>style.visibility</p:attrName>
                                        </p:attrNameLst>
                                      </p:cBhvr>
                                      <p:to>
                                        <p:strVal val="visible"/>
                                      </p:to>
                                    </p:set>
                                    <p:animEffect transition="in" filter="fade">
                                      <p:cBhvr>
                                        <p:cTn id="36" dur="250"/>
                                        <p:tgtEl>
                                          <p:spTgt spid="15362">
                                            <p:txEl>
                                              <p:pRg st="6" end="6"/>
                                            </p:txEl>
                                          </p:spTgt>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15362">
                                            <p:txEl>
                                              <p:pRg st="7" end="7"/>
                                            </p:txEl>
                                          </p:spTgt>
                                        </p:tgtEl>
                                        <p:attrNameLst>
                                          <p:attrName>style.visibility</p:attrName>
                                        </p:attrNameLst>
                                      </p:cBhvr>
                                      <p:to>
                                        <p:strVal val="visible"/>
                                      </p:to>
                                    </p:set>
                                    <p:animEffect transition="in" filter="fade">
                                      <p:cBhvr>
                                        <p:cTn id="40" dur="250"/>
                                        <p:tgtEl>
                                          <p:spTgt spid="15362">
                                            <p:txEl>
                                              <p:pRg st="7" end="7"/>
                                            </p:txEl>
                                          </p:spTgt>
                                        </p:tgtEl>
                                      </p:cBhvr>
                                    </p:animEffect>
                                  </p:childTnLst>
                                </p:cTn>
                              </p:par>
                            </p:childTnLst>
                          </p:cTn>
                        </p:par>
                        <p:par>
                          <p:cTn id="41" fill="hold">
                            <p:stCondLst>
                              <p:cond delay="1750"/>
                            </p:stCondLst>
                            <p:childTnLst>
                              <p:par>
                                <p:cTn id="42" presetID="10" presetClass="entr" presetSubtype="0" fill="hold" grpId="0" nodeType="afterEffect">
                                  <p:stCondLst>
                                    <p:cond delay="0"/>
                                  </p:stCondLst>
                                  <p:childTnLst>
                                    <p:set>
                                      <p:cBhvr>
                                        <p:cTn id="43" dur="1" fill="hold">
                                          <p:stCondLst>
                                            <p:cond delay="0"/>
                                          </p:stCondLst>
                                        </p:cTn>
                                        <p:tgtEl>
                                          <p:spTgt spid="15362">
                                            <p:txEl>
                                              <p:pRg st="8" end="8"/>
                                            </p:txEl>
                                          </p:spTgt>
                                        </p:tgtEl>
                                        <p:attrNameLst>
                                          <p:attrName>style.visibility</p:attrName>
                                        </p:attrNameLst>
                                      </p:cBhvr>
                                      <p:to>
                                        <p:strVal val="visible"/>
                                      </p:to>
                                    </p:set>
                                    <p:animEffect transition="in" filter="fade">
                                      <p:cBhvr>
                                        <p:cTn id="44" dur="250"/>
                                        <p:tgtEl>
                                          <p:spTgt spid="15362">
                                            <p:txEl>
                                              <p:pRg st="8" end="8"/>
                                            </p:txEl>
                                          </p:spTgt>
                                        </p:tgtEl>
                                      </p:cBhvr>
                                    </p:animEffect>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15362">
                                            <p:txEl>
                                              <p:pRg st="9" end="9"/>
                                            </p:txEl>
                                          </p:spTgt>
                                        </p:tgtEl>
                                        <p:attrNameLst>
                                          <p:attrName>style.visibility</p:attrName>
                                        </p:attrNameLst>
                                      </p:cBhvr>
                                      <p:to>
                                        <p:strVal val="visible"/>
                                      </p:to>
                                    </p:set>
                                    <p:animEffect transition="in" filter="fade">
                                      <p:cBhvr>
                                        <p:cTn id="48" dur="250"/>
                                        <p:tgtEl>
                                          <p:spTgt spid="15362">
                                            <p:txEl>
                                              <p:pRg st="9" end="9"/>
                                            </p:txEl>
                                          </p:spTgt>
                                        </p:tgtEl>
                                      </p:cBhvr>
                                    </p:animEffect>
                                  </p:childTnLst>
                                </p:cTn>
                              </p:par>
                            </p:childTnLst>
                          </p:cTn>
                        </p:par>
                        <p:par>
                          <p:cTn id="49" fill="hold">
                            <p:stCondLst>
                              <p:cond delay="2250"/>
                            </p:stCondLst>
                            <p:childTnLst>
                              <p:par>
                                <p:cTn id="50" presetID="10" presetClass="entr" presetSubtype="0" fill="hold" grpId="0" nodeType="afterEffect">
                                  <p:stCondLst>
                                    <p:cond delay="0"/>
                                  </p:stCondLst>
                                  <p:childTnLst>
                                    <p:set>
                                      <p:cBhvr>
                                        <p:cTn id="51" dur="1" fill="hold">
                                          <p:stCondLst>
                                            <p:cond delay="0"/>
                                          </p:stCondLst>
                                        </p:cTn>
                                        <p:tgtEl>
                                          <p:spTgt spid="15362">
                                            <p:txEl>
                                              <p:pRg st="10" end="10"/>
                                            </p:txEl>
                                          </p:spTgt>
                                        </p:tgtEl>
                                        <p:attrNameLst>
                                          <p:attrName>style.visibility</p:attrName>
                                        </p:attrNameLst>
                                      </p:cBhvr>
                                      <p:to>
                                        <p:strVal val="visible"/>
                                      </p:to>
                                    </p:set>
                                    <p:animEffect transition="in" filter="fade">
                                      <p:cBhvr>
                                        <p:cTn id="52" dur="250"/>
                                        <p:tgtEl>
                                          <p:spTgt spid="1536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9441" y="1582615"/>
            <a:ext cx="4595451" cy="3010190"/>
          </a:xfrm>
          <a:prstGeom prst="rect">
            <a:avLst/>
          </a:prstGeom>
          <a:noFill/>
        </p:spPr>
      </p:pic>
      <p:pic>
        <p:nvPicPr>
          <p:cNvPr id="1026" name="Picture 2" descr="D:\Users\ZL.chen\Desktop\P_setting_fff_1_90_e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2142" y="982907"/>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7671" y="2178659"/>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8338" y="2166936"/>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500"/>
                                        <p:tgtEl>
                                          <p:spTgt spid="1027"/>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theme/theme1.xml><?xml version="1.0" encoding="utf-8"?>
<a:theme xmlns:a="http://schemas.openxmlformats.org/drawingml/2006/main" name="自訂設計">
  <a:themeElements>
    <a:clrScheme name="沉穩">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dvantech">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13692</TotalTime>
  <Words>742</Words>
  <Application>Microsoft Office PowerPoint</Application>
  <PresentationFormat>如螢幕大小 (16:9)</PresentationFormat>
  <Paragraphs>153</Paragraphs>
  <Slides>32</Slides>
  <Notes>30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32</vt:i4>
      </vt:variant>
    </vt:vector>
  </HeadingPairs>
  <TitlesOfParts>
    <vt:vector size="34" baseType="lpstr">
      <vt:lpstr>自訂設計</vt:lpstr>
      <vt:lpstr>封裝程式殼層物件</vt:lpstr>
      <vt:lpstr>PowerPoint 簡報</vt:lpstr>
      <vt:lpstr>Agenda</vt:lpstr>
      <vt:lpstr>What is Test Automation?</vt:lpstr>
      <vt:lpstr>PowerPoint 簡報</vt:lpstr>
      <vt:lpstr>Why Automated Testing?</vt:lpstr>
      <vt:lpstr>What is Test Automation Pyramid?</vt:lpstr>
      <vt:lpstr>What is difference between Test Automation and Automation Testing?</vt:lpstr>
      <vt:lpstr>Automation Testing Tools for Introduction &amp; Demo</vt:lpstr>
      <vt:lpstr>Roaming automation</vt:lpstr>
      <vt:lpstr>Roaming automation – Selenium Web driver</vt:lpstr>
      <vt:lpstr>Roaming automation</vt:lpstr>
      <vt:lpstr>Roaming automation</vt:lpstr>
      <vt:lpstr>Roaming automation</vt:lpstr>
      <vt:lpstr>Wi-Fi frequency switch automation (2.4G, 5G)</vt:lpstr>
      <vt:lpstr>Wi-Fi frequency switch automation (2.4G, 5G)</vt:lpstr>
      <vt:lpstr>Airplane on/off mode automation</vt:lpstr>
      <vt:lpstr>Airplane on/off mode automation</vt:lpstr>
      <vt:lpstr>Airplane on/off mode automation</vt:lpstr>
      <vt:lpstr>Airplane on/off mode automation</vt:lpstr>
      <vt:lpstr>Resolution automation</vt:lpstr>
      <vt:lpstr>Resolution automation</vt:lpstr>
      <vt:lpstr>Luminance automation</vt:lpstr>
      <vt:lpstr>Luminance automation</vt:lpstr>
      <vt:lpstr>Luminance automation</vt:lpstr>
      <vt:lpstr>PXE automatic installation</vt:lpstr>
      <vt:lpstr>PXE automatic installation</vt:lpstr>
      <vt:lpstr>BurnInTest Automation</vt:lpstr>
      <vt:lpstr>BurnInTest Automation</vt:lpstr>
      <vt:lpstr>Continuous Integration</vt:lpstr>
      <vt:lpstr>Continuous Integration</vt:lpstr>
      <vt:lpstr>Automation Tools hyperlink</vt:lpstr>
      <vt:lpstr>PowerPoint 簡報</vt:lpstr>
    </vt:vector>
  </TitlesOfParts>
  <Company>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x</dc:creator>
  <cp:lastModifiedBy>ZL.Chen</cp:lastModifiedBy>
  <cp:revision>1119</cp:revision>
  <dcterms:created xsi:type="dcterms:W3CDTF">2004-01-16T02:40:24Z</dcterms:created>
  <dcterms:modified xsi:type="dcterms:W3CDTF">2020-01-10T07:45:29Z</dcterms:modified>
</cp:coreProperties>
</file>