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33"/>
  </p:notesMasterIdLst>
  <p:handoutMasterIdLst>
    <p:handoutMasterId r:id="rId34"/>
  </p:handoutMasterIdLst>
  <p:sldIdLst>
    <p:sldId id="524" r:id="rId2"/>
    <p:sldId id="529" r:id="rId3"/>
    <p:sldId id="545" r:id="rId4"/>
    <p:sldId id="546" r:id="rId5"/>
    <p:sldId id="547" r:id="rId6"/>
    <p:sldId id="536" r:id="rId7"/>
    <p:sldId id="532" r:id="rId8"/>
    <p:sldId id="550" r:id="rId9"/>
    <p:sldId id="552" r:id="rId10"/>
    <p:sldId id="561" r:id="rId11"/>
    <p:sldId id="562" r:id="rId12"/>
    <p:sldId id="574" r:id="rId13"/>
    <p:sldId id="553" r:id="rId14"/>
    <p:sldId id="573" r:id="rId15"/>
    <p:sldId id="564" r:id="rId16"/>
    <p:sldId id="572" r:id="rId17"/>
    <p:sldId id="560" r:id="rId18"/>
    <p:sldId id="571" r:id="rId19"/>
    <p:sldId id="555" r:id="rId20"/>
    <p:sldId id="570" r:id="rId21"/>
    <p:sldId id="556" r:id="rId22"/>
    <p:sldId id="575" r:id="rId23"/>
    <p:sldId id="569" r:id="rId24"/>
    <p:sldId id="557" r:id="rId25"/>
    <p:sldId id="568" r:id="rId26"/>
    <p:sldId id="565" r:id="rId27"/>
    <p:sldId id="567" r:id="rId28"/>
    <p:sldId id="559" r:id="rId29"/>
    <p:sldId id="566" r:id="rId30"/>
    <p:sldId id="551" r:id="rId31"/>
    <p:sldId id="523" r:id="rId32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B1A9CF"/>
    <a:srgbClr val="FFD54F"/>
    <a:srgbClr val="FAA40A"/>
    <a:srgbClr val="FFCC00"/>
    <a:srgbClr val="FFCC81"/>
    <a:srgbClr val="00428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85420" autoAdjust="0"/>
  </p:normalViewPr>
  <p:slideViewPr>
    <p:cSldViewPr snapToGrid="0">
      <p:cViewPr>
        <p:scale>
          <a:sx n="150" d="100"/>
          <a:sy n="150" d="100"/>
        </p:scale>
        <p:origin x="-504" y="-1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6126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174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9191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07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file:///\\172.17.9.225\dqa\iService\0G.DQA_Zone\50.Auto%20Test%20Tool\automation\suit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roaming’s log as below:</a:t>
            </a:r>
          </a:p>
          <a:p>
            <a:pPr marL="0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向右箭號 6"/>
          <p:cNvSpPr/>
          <p:nvPr/>
        </p:nvSpPr>
        <p:spPr>
          <a:xfrm rot="10800000">
            <a:off x="3646781" y="1474665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6070476" y="1467338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11" name="圖片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33" y="1295714"/>
            <a:ext cx="5752465" cy="367093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向右箭號 11"/>
          <p:cNvSpPr/>
          <p:nvPr/>
        </p:nvSpPr>
        <p:spPr>
          <a:xfrm rot="10800000">
            <a:off x="4387139" y="1608134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0800000">
            <a:off x="6268864" y="3213655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82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roaming’s ping log as below:</a:t>
            </a:r>
          </a:p>
          <a:p>
            <a:pPr marL="0" indent="0" eaLnBrk="1" hangingPunct="1">
              <a:buNone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614" y="1474665"/>
            <a:ext cx="2330450" cy="32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064" y="1474665"/>
            <a:ext cx="2790825" cy="32359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向右箭號 6"/>
          <p:cNvSpPr/>
          <p:nvPr/>
        </p:nvSpPr>
        <p:spPr>
          <a:xfrm rot="10800000">
            <a:off x="3645241" y="1467337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0800000">
            <a:off x="6070476" y="1467338"/>
            <a:ext cx="349885" cy="11557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6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(RJ-45), Android 6.0.1 (OTG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automation</a:t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8.1.0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(RJ-45), Android 8.1.0 (OTG)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automation</a:t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51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automation</a:t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 mode automation</a:t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9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automation (2.4G, 5G)</a:t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1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switch automation (2.4G, 5G)</a:t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base on the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GPU resolution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catch the resolution by batch code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catch the resolution by batch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code. (Reboot)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Arial" charset="0"/>
              <a:buChar char="•"/>
              <a:defRPr/>
            </a:pP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479267"/>
              </p:ext>
            </p:extLst>
          </p:nvPr>
        </p:nvGraphicFramePr>
        <p:xfrm>
          <a:off x="1291653" y="1868869"/>
          <a:ext cx="871919" cy="513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封裝程式殼層物件" showAsIcon="1" r:id="rId4" imgW="671760" imgH="394920" progId="Package">
                  <p:embed/>
                </p:oleObj>
              </mc:Choice>
              <mc:Fallback>
                <p:oleObj name="封裝程式殼層物件" showAsIcon="1" r:id="rId4" imgW="67176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1653" y="1868869"/>
                        <a:ext cx="871919" cy="513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Test Automation Pyramid?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difference between Test Automation and Automation Testing?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Introduction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uiExpand="1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01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base on the Product Specification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eight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Aliquots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 Pitch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91" y="2897187"/>
            <a:ext cx="5759450" cy="1726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luminance photo 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88"/>
          <a:stretch/>
        </p:blipFill>
        <p:spPr bwMode="auto">
          <a:xfrm>
            <a:off x="6750050" y="1556426"/>
            <a:ext cx="1377174" cy="220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D:\code\automation\suite\windows\luminance_pattern\writ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95" y="1556426"/>
            <a:ext cx="2549488" cy="143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code\automation\suite\windows\luminance_pattern\black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073" y="1556425"/>
            <a:ext cx="2549489" cy="143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code\automation\suite\windows\luminance_pattern\write_edg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41" y="3100241"/>
            <a:ext cx="2529542" cy="1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code\automation\suite\windows\luminance_pattern\black_edg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073" y="3100241"/>
            <a:ext cx="2529543" cy="1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29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1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958" y="1180622"/>
            <a:ext cx="4840986" cy="353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6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BurnInTest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BurnInTest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3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ntegration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1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software testing, test automation is the use of software separate from the software being tested to control the execution of tests and the comparison of actual outcomes with predicted outcomes.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can automate some repetitive but necessary tasks in a formalized testing process already in place, or perform additional testing that would be difficult to do manually. Test automation is critical for continuous delivery and continuous testing.</a:t>
            </a:r>
          </a:p>
        </p:txBody>
      </p:sp>
    </p:spTree>
    <p:extLst>
      <p:ext uri="{BB962C8B-B14F-4D97-AF65-F5344CB8AC3E}">
        <p14:creationId xmlns:p14="http://schemas.microsoft.com/office/powerpoint/2010/main" val="15808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sz="1800" dirty="0">
                <a:hlinkClick r:id="rId3" action="ppaction://hlinkfile"/>
              </a:rPr>
              <a:t>\\172.17.9.225\dqa\iService\0G.DQA_Zone\50.Auto Test Tool\automation\suite</a:t>
            </a:r>
            <a:endParaRPr lang="en-US" altLang="zh-TW" sz="1800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hyperlink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4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endParaRPr kumimoji="0" lang="en-US" altLang="zh-TW" sz="1600" dirty="0"/>
          </a:p>
        </p:txBody>
      </p:sp>
      <p:pic>
        <p:nvPicPr>
          <p:cNvPr id="6146" name="Picture 2" descr="D:\Users\ZL.chen\Desktop\5d63aed729c4447f88b8c3bd88f46747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91" y="839858"/>
            <a:ext cx="3671817" cy="367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橢圓形圖說文字 1"/>
          <p:cNvSpPr/>
          <p:nvPr/>
        </p:nvSpPr>
        <p:spPr>
          <a:xfrm>
            <a:off x="6039105" y="1306952"/>
            <a:ext cx="2427886" cy="1031291"/>
          </a:xfrm>
          <a:prstGeom prst="wedgeEllipseCallout">
            <a:avLst>
              <a:gd name="adj1" fmla="val -53712"/>
              <a:gd name="adj2" fmla="val 6649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Needs Humans?</a:t>
            </a:r>
            <a:endParaRPr lang="zh-TW" altLang="en-US" dirty="0"/>
          </a:p>
        </p:txBody>
      </p:sp>
      <p:sp>
        <p:nvSpPr>
          <p:cNvPr id="8" name="橢圓形圖說文字 7"/>
          <p:cNvSpPr/>
          <p:nvPr/>
        </p:nvSpPr>
        <p:spPr>
          <a:xfrm>
            <a:off x="457200" y="1459353"/>
            <a:ext cx="2427886" cy="878890"/>
          </a:xfrm>
          <a:prstGeom prst="wedgeEllipseCallout">
            <a:avLst>
              <a:gd name="adj1" fmla="val 58309"/>
              <a:gd name="adj2" fmla="val 5967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Automation?</a:t>
            </a:r>
            <a:endParaRPr lang="zh-TW" altLang="en-US" dirty="0"/>
          </a:p>
        </p:txBody>
      </p:sp>
      <p:sp>
        <p:nvSpPr>
          <p:cNvPr id="9" name="橢圓形圖說文字 8"/>
          <p:cNvSpPr/>
          <p:nvPr/>
        </p:nvSpPr>
        <p:spPr>
          <a:xfrm>
            <a:off x="5995143" y="3209836"/>
            <a:ext cx="2515810" cy="1019569"/>
          </a:xfrm>
          <a:prstGeom prst="wedgeEllipseCallout">
            <a:avLst>
              <a:gd name="adj1" fmla="val -56358"/>
              <a:gd name="adj2" fmla="val -4318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is NOT easy?</a:t>
            </a:r>
            <a:endParaRPr lang="zh-TW" altLang="en-US" dirty="0"/>
          </a:p>
        </p:txBody>
      </p:sp>
      <p:sp>
        <p:nvSpPr>
          <p:cNvPr id="10" name="橢圓形圖說文字 9"/>
          <p:cNvSpPr/>
          <p:nvPr/>
        </p:nvSpPr>
        <p:spPr>
          <a:xfrm>
            <a:off x="457200" y="3329356"/>
            <a:ext cx="2931979" cy="900049"/>
          </a:xfrm>
          <a:prstGeom prst="wedgeEllipseCallout">
            <a:avLst>
              <a:gd name="adj1" fmla="val 45091"/>
              <a:gd name="adj2" fmla="val -5533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Testing is important?</a:t>
            </a:r>
            <a:endParaRPr lang="zh-TW" altLang="en-US" dirty="0"/>
          </a:p>
        </p:txBody>
      </p:sp>
      <p:sp>
        <p:nvSpPr>
          <p:cNvPr id="12" name="橢圓形圖說文字 11"/>
          <p:cNvSpPr/>
          <p:nvPr/>
        </p:nvSpPr>
        <p:spPr>
          <a:xfrm>
            <a:off x="2614246" y="875386"/>
            <a:ext cx="3793662" cy="630860"/>
          </a:xfrm>
          <a:prstGeom prst="wedgeEllipseCallout">
            <a:avLst>
              <a:gd name="adj1" fmla="val -116"/>
              <a:gd name="adj2" fmla="val 7423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???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605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Automated Testing?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is important due to following reasons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of all work flows, all fields, all negative scenarios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and cost consuming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difficult to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for multilingual sites manually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does not require human intervention.</a:t>
            </a:r>
          </a:p>
          <a:p>
            <a:pPr lvl="2" eaLnBrk="1" hangingPunct="1">
              <a:buFont typeface="Wingdings" panose="05000000000000000000" pitchFamily="2" charset="2"/>
              <a:buChar char="ü"/>
              <a:defRPr/>
            </a:pPr>
            <a:r>
              <a:rPr kumimoji="0"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run </a:t>
            </a:r>
            <a:r>
              <a:rPr kumimoji="0" lang="en-US" altLang="zh-TW" sz="12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 unattended (overnight)</a:t>
            </a:r>
            <a:r>
              <a:rPr kumimoji="0"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increases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of test execution &amp; test coverage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can become boring and hence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prone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Arial" charset="0"/>
              <a:buChar char="•"/>
              <a:defRPr/>
            </a:pPr>
            <a:endParaRPr kumimoji="0" lang="en-US" altLang="zh-TW" sz="800" dirty="0" smtClean="0"/>
          </a:p>
        </p:txBody>
      </p:sp>
    </p:spTree>
    <p:extLst>
      <p:ext uri="{BB962C8B-B14F-4D97-AF65-F5344CB8AC3E}">
        <p14:creationId xmlns:p14="http://schemas.microsoft.com/office/powerpoint/2010/main" val="105730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 Pyramid?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approaches to test automation, however below are the general approaches used widely: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testing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driven testing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77" y="1694843"/>
            <a:ext cx="3551658" cy="28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7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457200" lvl="1" indent="0" eaLnBrk="1" hangingPunct="1">
              <a:buNone/>
              <a:defRPr/>
            </a:pPr>
            <a:endParaRPr lang="en-US" altLang="zh-TW" sz="1600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is the act of conducting specific tests via automation as opposed to conducting them manually. Just like a set of regression tests.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refers to automating the process of tracking and managing the different tests.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difference between Test Automation and Automation Testing?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0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Roaming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(RJ-45), Android 6.0.1 (OTG)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8.1.0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RJ-45), Android 8.1.0 (OTG)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automation (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2.4G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5G)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BurnInTest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Tools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Introduction &amp; Demo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62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441" y="1582615"/>
            <a:ext cx="4595451" cy="3010190"/>
          </a:xfrm>
          <a:prstGeom prst="rect">
            <a:avLst/>
          </a:prstGeom>
          <a:noFill/>
        </p:spPr>
      </p:pic>
      <p:pic>
        <p:nvPicPr>
          <p:cNvPr id="1026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142" y="982907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71" y="2178659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38" y="2166936"/>
            <a:ext cx="670047" cy="6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13591</TotalTime>
  <Words>568</Words>
  <Application>Microsoft Office PowerPoint</Application>
  <PresentationFormat>如螢幕大小 (16:9)</PresentationFormat>
  <Paragraphs>130</Paragraphs>
  <Slides>31</Slides>
  <Notes>29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3" baseType="lpstr">
      <vt:lpstr>自訂設計</vt:lpstr>
      <vt:lpstr>封裝程式殼層物件</vt:lpstr>
      <vt:lpstr>PowerPoint 簡報</vt:lpstr>
      <vt:lpstr>Agenda</vt:lpstr>
      <vt:lpstr>What is Test Automation?</vt:lpstr>
      <vt:lpstr>PowerPoint 簡報</vt:lpstr>
      <vt:lpstr>Why Automated Testing?</vt:lpstr>
      <vt:lpstr>What is Test Automation Pyramid?</vt:lpstr>
      <vt:lpstr>What is difference between Test Automation and Automation Testing?</vt:lpstr>
      <vt:lpstr>Automation Testing Tools for Introduction &amp; Demo </vt:lpstr>
      <vt:lpstr>Roaming automation </vt:lpstr>
      <vt:lpstr>Roaming automation </vt:lpstr>
      <vt:lpstr>Roaming automation </vt:lpstr>
      <vt:lpstr>Roaming automation </vt:lpstr>
      <vt:lpstr>Airplane on/off mode automation </vt:lpstr>
      <vt:lpstr>Airplane on/off mode automation </vt:lpstr>
      <vt:lpstr>Airplane on/off mode automation </vt:lpstr>
      <vt:lpstr>Airplane on/off mode automation </vt:lpstr>
      <vt:lpstr>Wi-Fi frequency switch automation (2.4G, 5G) </vt:lpstr>
      <vt:lpstr>Wi-Fi frequency switch automation (2.4G, 5G) </vt:lpstr>
      <vt:lpstr>Resolution automation </vt:lpstr>
      <vt:lpstr>Resolution automation </vt:lpstr>
      <vt:lpstr>Luminance automation </vt:lpstr>
      <vt:lpstr>Luminance automation </vt:lpstr>
      <vt:lpstr>Luminance automation </vt:lpstr>
      <vt:lpstr>PXE automatic installation </vt:lpstr>
      <vt:lpstr>PXE automatic installation </vt:lpstr>
      <vt:lpstr>BurnInTest Automation </vt:lpstr>
      <vt:lpstr>BurnInTest Automation </vt:lpstr>
      <vt:lpstr>Continuous Integration </vt:lpstr>
      <vt:lpstr>Continuous Integration </vt:lpstr>
      <vt:lpstr>Automation Tools hyperlink 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1070</cp:revision>
  <dcterms:created xsi:type="dcterms:W3CDTF">2004-01-16T02:40:24Z</dcterms:created>
  <dcterms:modified xsi:type="dcterms:W3CDTF">2020-01-08T01:26:34Z</dcterms:modified>
</cp:coreProperties>
</file>