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9"/>
  </p:notesMasterIdLst>
  <p:handoutMasterIdLst>
    <p:handoutMasterId r:id="rId40"/>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82" r:id="rId19"/>
    <p:sldId id="581" r:id="rId20"/>
    <p:sldId id="585" r:id="rId21"/>
    <p:sldId id="564" r:id="rId22"/>
    <p:sldId id="586" r:id="rId23"/>
    <p:sldId id="572" r:id="rId24"/>
    <p:sldId id="555" r:id="rId25"/>
    <p:sldId id="556" r:id="rId26"/>
    <p:sldId id="575" r:id="rId27"/>
    <p:sldId id="569" r:id="rId28"/>
    <p:sldId id="557" r:id="rId29"/>
    <p:sldId id="568" r:id="rId30"/>
    <p:sldId id="565" r:id="rId31"/>
    <p:sldId id="567" r:id="rId32"/>
    <p:sldId id="578" r:id="rId33"/>
    <p:sldId id="579" r:id="rId34"/>
    <p:sldId id="559" r:id="rId35"/>
    <p:sldId id="566" r:id="rId36"/>
    <p:sldId id="551" r:id="rId37"/>
    <p:sldId id="523" r:id="rId3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5420" autoAdjust="0"/>
  </p:normalViewPr>
  <p:slideViewPr>
    <p:cSldViewPr snapToGrid="0">
      <p:cViewPr varScale="1">
        <p:scale>
          <a:sx n="97" d="100"/>
          <a:sy n="97" d="100"/>
        </p:scale>
        <p:origin x="-37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36</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37</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28.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6.bin"/><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file:///\\172.17.9.225\dqa\iService\0G.DQA_Zone\50.Auto%20Test%20Tool\automation\sop\" TargetMode="External"/><Relationship Id="rId5" Type="http://schemas.openxmlformats.org/officeDocument/2006/relationships/hyperlink" Target="file:///\\172.17.9.225\dqa\iService\0G.DQA_Zone\50.Auto%20Test%20Tool\automation\suite\windows\luminance_pattern" TargetMode="External"/><Relationship Id="rId4" Type="http://schemas.openxmlformats.org/officeDocument/2006/relationships/hyperlink" Target="file:///\\172.17.9.225\dqa\iService\0G.DQA_Zone\50.Auto%20Test%20Tool\automation\install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減少手動測試失誤問題</a:t>
            </a:r>
            <a:endParaRPr lang="en-US" altLang="zh-TW" sz="16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zh-TW" altLang="en-US" sz="1600" dirty="0" smtClean="0">
                <a:latin typeface="Times New Roman" panose="02020603050405020304" pitchFamily="18" charset="0"/>
                <a:cs typeface="Times New Roman" panose="02020603050405020304" pitchFamily="18" charset="0"/>
              </a:rPr>
              <a:t>省去手動切換 </a:t>
            </a:r>
            <a:r>
              <a:rPr lang="en-US" altLang="zh-TW" sz="1600" dirty="0" smtClean="0">
                <a:latin typeface="Times New Roman" panose="02020603050405020304" pitchFamily="18" charset="0"/>
                <a:cs typeface="Times New Roman" panose="02020603050405020304" pitchFamily="18" charset="0"/>
              </a:rPr>
              <a:t>AP</a:t>
            </a:r>
            <a:r>
              <a:rPr lang="zh-TW" altLang="en-US" sz="1600" dirty="0" smtClean="0">
                <a:latin typeface="Times New Roman" panose="02020603050405020304" pitchFamily="18" charset="0"/>
                <a:cs typeface="Times New Roman" panose="02020603050405020304" pitchFamily="18" charset="0"/>
              </a:rPr>
              <a:t> 行為</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zh-TW" altLang="en-US" sz="1600" dirty="0" smtClean="0">
                <a:latin typeface="Times New Roman" panose="02020603050405020304" pitchFamily="18" charset="0"/>
                <a:cs typeface="Times New Roman" panose="02020603050405020304" pitchFamily="18" charset="0"/>
              </a:rPr>
              <a:t>準確擷取 </a:t>
            </a:r>
            <a:r>
              <a:rPr lang="en-US" altLang="zh-TW" sz="1600" dirty="0" smtClean="0">
                <a:latin typeface="Times New Roman" panose="02020603050405020304" pitchFamily="18" charset="0"/>
                <a:cs typeface="Times New Roman" panose="02020603050405020304" pitchFamily="18" charset="0"/>
              </a:rPr>
              <a:t>Ping </a:t>
            </a:r>
            <a:r>
              <a:rPr lang="zh-TW" altLang="en-US" sz="1600" dirty="0" smtClean="0">
                <a:latin typeface="Times New Roman" panose="02020603050405020304" pitchFamily="18" charset="0"/>
                <a:cs typeface="Times New Roman" panose="02020603050405020304" pitchFamily="18" charset="0"/>
              </a:rPr>
              <a:t>紀錄檔</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zh-TW" altLang="en-US" sz="1600" dirty="0" smtClean="0">
                <a:latin typeface="Times New Roman" panose="02020603050405020304" pitchFamily="18" charset="0"/>
                <a:cs typeface="Times New Roman" panose="02020603050405020304" pitchFamily="18" charset="0"/>
              </a:rPr>
              <a:t>長時間壓力測試執行</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897627"/>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237024"/>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250"/>
                                        <p:tgtEl>
                                          <p:spTgt spid="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Wi-Fi switch’s screenshot and log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219"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129"/>
                                        </p:tgtEl>
                                        <p:attrNameLst>
                                          <p:attrName>style.visibility</p:attrName>
                                        </p:attrNameLst>
                                      </p:cBhvr>
                                      <p:to>
                                        <p:strVal val="visible"/>
                                      </p:to>
                                    </p:set>
                                    <p:animEffect transition="in" filter="fade">
                                      <p:cBhvr>
                                        <p:cTn id="15" dur="250"/>
                                        <p:tgtEl>
                                          <p:spTgt spid="5129"/>
                                        </p:tgtEl>
                                      </p:cBhvr>
                                    </p:animEffect>
                                  </p:childTnLst>
                                </p:cTn>
                              </p:par>
                              <p:par>
                                <p:cTn id="16" presetID="10" presetClass="entr" presetSubtype="0" fill="hold" nodeType="withEffect">
                                  <p:stCondLst>
                                    <p:cond delay="0"/>
                                  </p:stCondLst>
                                  <p:childTnLst>
                                    <p:set>
                                      <p:cBhvr>
                                        <p:cTn id="17" dur="1" fill="hold">
                                          <p:stCondLst>
                                            <p:cond delay="0"/>
                                          </p:stCondLst>
                                        </p:cTn>
                                        <p:tgtEl>
                                          <p:spTgt spid="5131"/>
                                        </p:tgtEl>
                                        <p:attrNameLst>
                                          <p:attrName>style.visibility</p:attrName>
                                        </p:attrNameLst>
                                      </p:cBhvr>
                                      <p:to>
                                        <p:strVal val="visible"/>
                                      </p:to>
                                    </p:set>
                                    <p:animEffect transition="in" filter="fade">
                                      <p:cBhvr>
                                        <p:cTn id="18" dur="250"/>
                                        <p:tgtEl>
                                          <p:spTgt spid="5131"/>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2.4</a:t>
            </a:r>
            <a:r>
              <a:rPr lang="zh-TW" altLang="en-US"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smtClean="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N Only, Legacy </a:t>
            </a:r>
            <a:r>
              <a:rPr lang="zh-TW" altLang="en-US" sz="1600" dirty="0" smtClean="0">
                <a:latin typeface="Times New Roman" panose="02020603050405020304" pitchFamily="18" charset="0"/>
                <a:cs typeface="Times New Roman" panose="02020603050405020304" pitchFamily="18" charset="0"/>
              </a:rPr>
              <a:t>相互切換</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5 G </a:t>
            </a:r>
            <a:r>
              <a:rPr lang="zh-TW" altLang="en-US" sz="1600" dirty="0">
                <a:latin typeface="Times New Roman" panose="02020603050405020304" pitchFamily="18" charset="0"/>
                <a:cs typeface="Times New Roman" panose="02020603050405020304" pitchFamily="18" charset="0"/>
              </a:rPr>
              <a:t>中的 </a:t>
            </a:r>
            <a:r>
              <a:rPr lang="en-US" altLang="zh-TW" sz="1600" dirty="0">
                <a:latin typeface="Times New Roman" panose="02020603050405020304" pitchFamily="18" charset="0"/>
                <a:cs typeface="Times New Roman" panose="02020603050405020304" pitchFamily="18" charset="0"/>
              </a:rPr>
              <a:t>N/AC mixed, Legacy </a:t>
            </a:r>
            <a:r>
              <a:rPr lang="zh-TW" altLang="en-US" sz="1600" dirty="0">
                <a:latin typeface="Times New Roman" panose="02020603050405020304" pitchFamily="18" charset="0"/>
                <a:cs typeface="Times New Roman" panose="02020603050405020304" pitchFamily="18" charset="0"/>
              </a:rPr>
              <a:t>相互</a:t>
            </a:r>
            <a:r>
              <a:rPr lang="zh-TW" altLang="en-US" sz="1600" dirty="0" smtClean="0">
                <a:latin typeface="Times New Roman" panose="02020603050405020304" pitchFamily="18" charset="0"/>
                <a:cs typeface="Times New Roman" panose="02020603050405020304" pitchFamily="18" charset="0"/>
              </a:rPr>
              <a:t>切換</a:t>
            </a:r>
            <a:endParaRPr lang="en-US" altLang="zh-TW" sz="16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長時間做 </a:t>
            </a:r>
            <a:r>
              <a:rPr lang="en-US" altLang="zh-TW" sz="1600" dirty="0">
                <a:latin typeface="Times New Roman" panose="02020603050405020304" pitchFamily="18" charset="0"/>
                <a:cs typeface="Times New Roman" panose="02020603050405020304" pitchFamily="18" charset="0"/>
              </a:rPr>
              <a:t>2.4 G </a:t>
            </a:r>
            <a:r>
              <a:rPr lang="zh-TW" altLang="en-US" sz="1600" dirty="0">
                <a:latin typeface="Times New Roman" panose="02020603050405020304" pitchFamily="18" charset="0"/>
                <a:cs typeface="Times New Roman" panose="02020603050405020304" pitchFamily="18" charset="0"/>
              </a:rPr>
              <a:t>及 </a:t>
            </a:r>
            <a:r>
              <a:rPr lang="en-US" altLang="zh-TW" sz="1600" dirty="0">
                <a:latin typeface="Times New Roman" panose="02020603050405020304" pitchFamily="18" charset="0"/>
                <a:cs typeface="Times New Roman" panose="02020603050405020304" pitchFamily="18" charset="0"/>
              </a:rPr>
              <a:t>5</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a:latin typeface="Times New Roman" panose="02020603050405020304" pitchFamily="18" charset="0"/>
                <a:cs typeface="Times New Roman" panose="02020603050405020304" pitchFamily="18" charset="0"/>
              </a:rPr>
              <a:t>之壓力</a:t>
            </a:r>
            <a:r>
              <a:rPr lang="zh-TW" altLang="en-US" sz="1600" dirty="0" smtClean="0">
                <a:latin typeface="Times New Roman" panose="02020603050405020304" pitchFamily="18" charset="0"/>
                <a:cs typeface="Times New Roman" panose="02020603050405020304" pitchFamily="18" charset="0"/>
              </a:rPr>
              <a:t>測試</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RJ-45) or Android </a:t>
            </a:r>
            <a:r>
              <a:rPr lang="en-US" altLang="zh-TW" sz="1800" dirty="0">
                <a:latin typeface="Times New Roman" panose="02020603050405020304" pitchFamily="18" charset="0"/>
                <a:cs typeface="Times New Roman" panose="02020603050405020304" pitchFamily="18" charset="0"/>
              </a:rPr>
              <a:t>8.0.1 </a:t>
            </a:r>
            <a:r>
              <a:rPr lang="en-US" altLang="zh-TW" sz="1800" dirty="0" smtClean="0">
                <a:latin typeface="Times New Roman" panose="02020603050405020304" pitchFamily="18" charset="0"/>
                <a:cs typeface="Times New Roman" panose="02020603050405020304" pitchFamily="18" charset="0"/>
              </a:rPr>
              <a:t>(RJ-45) </a:t>
            </a:r>
            <a:r>
              <a:rPr lang="en-US" altLang="zh-TW" sz="1800" dirty="0">
                <a:latin typeface="Times New Roman" panose="02020603050405020304" pitchFamily="18" charset="0"/>
                <a:cs typeface="Times New Roman" panose="02020603050405020304" pitchFamily="18" charset="0"/>
              </a:rPr>
              <a:t>for </a:t>
            </a:r>
            <a:r>
              <a:rPr lang="en-US" altLang="zh-TW" sz="1800" dirty="0" smtClean="0">
                <a:latin typeface="Times New Roman" panose="02020603050405020304" pitchFamily="18" charset="0"/>
                <a:cs typeface="Times New Roman" panose="02020603050405020304" pitchFamily="18" charset="0"/>
              </a:rPr>
              <a:t>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rotWithShape="1">
          <a:blip r:embed="rId3">
            <a:extLst>
              <a:ext uri="{28A0092B-C50C-407E-A947-70E740481C1C}">
                <a14:useLocalDpi xmlns:a14="http://schemas.microsoft.com/office/drawing/2010/main" val="0"/>
              </a:ext>
            </a:extLst>
          </a:blip>
          <a:srcRect b="8098"/>
          <a:stretch/>
        </p:blipFill>
        <p:spPr bwMode="auto">
          <a:xfrm>
            <a:off x="1814119" y="2094599"/>
            <a:ext cx="5653405" cy="1907130"/>
          </a:xfrm>
          <a:prstGeom prst="rect">
            <a:avLst/>
          </a:prstGeom>
          <a:noFill/>
          <a:ln>
            <a:noFill/>
          </a:ln>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 name="Picture 5" descr="D:\Users\ZL.chen\Desktop\airplane_on_1_20200207_164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43" y="1674568"/>
            <a:ext cx="3629064" cy="22681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ers\ZL.chen\Desktop\airplane_off_1_20200207_1642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199" y="1674569"/>
            <a:ext cx="3629061" cy="2268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203783720"/>
              </p:ext>
            </p:extLst>
          </p:nvPr>
        </p:nvGraphicFramePr>
        <p:xfrm>
          <a:off x="8070623" y="4263288"/>
          <a:ext cx="744538" cy="395287"/>
        </p:xfrm>
        <a:graphic>
          <a:graphicData uri="http://schemas.openxmlformats.org/presentationml/2006/ole">
            <mc:AlternateContent xmlns:mc="http://schemas.openxmlformats.org/markup-compatibility/2006">
              <mc:Choice xmlns:v="urn:schemas-microsoft-com:vml" Requires="v">
                <p:oleObj spid="_x0000_s6186"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70623" y="4263288"/>
                        <a:ext cx="744538" cy="395287"/>
                      </a:xfrm>
                      <a:prstGeom prst="rect">
                        <a:avLst/>
                      </a:prstGeom>
                    </p:spPr>
                  </p:pic>
                </p:oleObj>
              </mc:Fallback>
            </mc:AlternateContent>
          </a:graphicData>
        </a:graphic>
      </p:graphicFrame>
      <p:sp>
        <p:nvSpPr>
          <p:cNvPr id="3" name="矩形 2"/>
          <p:cNvSpPr/>
          <p:nvPr/>
        </p:nvSpPr>
        <p:spPr>
          <a:xfrm>
            <a:off x="3868615"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573104"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5222408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50"/>
                                        <p:tgtEl>
                                          <p:spTgt spid="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25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(OTG) or Android 8.0.1 (OTG) for 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 name="圖片 5"/>
          <p:cNvPicPr/>
          <p:nvPr/>
        </p:nvPicPr>
        <p:blipFill rotWithShape="1">
          <a:blip r:embed="rId3">
            <a:extLst>
              <a:ext uri="{28A0092B-C50C-407E-A947-70E740481C1C}">
                <a14:useLocalDpi xmlns:a14="http://schemas.microsoft.com/office/drawing/2010/main" val="0"/>
              </a:ext>
            </a:extLst>
          </a:blip>
          <a:srcRect b="12310"/>
          <a:stretch/>
        </p:blipFill>
        <p:spPr bwMode="auto">
          <a:xfrm>
            <a:off x="1814119" y="2094599"/>
            <a:ext cx="5696585" cy="1904377"/>
          </a:xfrm>
          <a:prstGeom prst="rect">
            <a:avLst/>
          </a:prstGeom>
          <a:noFill/>
          <a:ln>
            <a:noFill/>
          </a:ln>
        </p:spPr>
      </p:pic>
    </p:spTree>
    <p:extLst>
      <p:ext uri="{BB962C8B-B14F-4D97-AF65-F5344CB8AC3E}">
        <p14:creationId xmlns:p14="http://schemas.microsoft.com/office/powerpoint/2010/main" val="39134517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836651711"/>
              </p:ext>
            </p:extLst>
          </p:nvPr>
        </p:nvGraphicFramePr>
        <p:xfrm>
          <a:off x="8074091" y="4278922"/>
          <a:ext cx="744538" cy="395288"/>
        </p:xfrm>
        <a:graphic>
          <a:graphicData uri="http://schemas.openxmlformats.org/presentationml/2006/ole">
            <mc:AlternateContent xmlns:mc="http://schemas.openxmlformats.org/markup-compatibility/2006">
              <mc:Choice xmlns:v="urn:schemas-microsoft-com:vml" Requires="v">
                <p:oleObj spid="_x0000_s7206"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8074091" y="4278922"/>
                        <a:ext cx="744538" cy="395288"/>
                      </a:xfrm>
                      <a:prstGeom prst="rect">
                        <a:avLst/>
                      </a:prstGeom>
                    </p:spPr>
                  </p:pic>
                </p:oleObj>
              </mc:Fallback>
            </mc:AlternateContent>
          </a:graphicData>
        </a:graphic>
      </p:graphicFrame>
      <p:pic>
        <p:nvPicPr>
          <p:cNvPr id="7170" name="Picture 2" descr="D:\Users\ZL.chen\Desktop\airplane_on_1_20200207_1650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13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Users\ZL.chen\Desktop\airplane_off_1_20200207_1651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4246" y="1674567"/>
            <a:ext cx="3693922" cy="207681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021015"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795846"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6474380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fade">
                                      <p:cBhvr>
                                        <p:cTn id="18" dur="250"/>
                                        <p:tgtEl>
                                          <p:spTgt spid="7170"/>
                                        </p:tgtEl>
                                      </p:cBhvr>
                                    </p:animEffect>
                                  </p:childTnLst>
                                </p:cTn>
                              </p:par>
                              <p:par>
                                <p:cTn id="19" presetID="10" presetClass="entr" presetSubtype="0" fill="hold" nodeType="with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fade">
                                      <p:cBhvr>
                                        <p:cTn id="21" dur="250"/>
                                        <p:tgtEl>
                                          <p:spTgt spid="717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50"/>
                                        <p:tgtEl>
                                          <p:spTgt spid="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5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 for WLAN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test script base on </a:t>
            </a:r>
            <a:r>
              <a:rPr lang="en-US" altLang="zh-TW" sz="1800" dirty="0" err="1" smtClean="0">
                <a:latin typeface="Times New Roman" panose="02020603050405020304" pitchFamily="18" charset="0"/>
                <a:cs typeface="Times New Roman" panose="02020603050405020304" pitchFamily="18" charset="0"/>
              </a:rPr>
              <a:t>Sikuli</a:t>
            </a:r>
            <a:r>
              <a:rPr lang="en-US" altLang="zh-TW" sz="1800" dirty="0" smtClean="0">
                <a:latin typeface="Times New Roman" panose="02020603050405020304" pitchFamily="18" charset="0"/>
                <a:cs typeface="Times New Roman" panose="02020603050405020304" pitchFamily="18" charset="0"/>
              </a:rPr>
              <a:t> API under the windows environment.</a:t>
            </a:r>
          </a:p>
          <a:p>
            <a:pPr marL="742950" lvl="2"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Base on Python with Java </a:t>
            </a:r>
            <a:r>
              <a:rPr lang="en-US" altLang="zh-TW" sz="1600" dirty="0" smtClean="0">
                <a:latin typeface="Times New Roman" panose="02020603050405020304" pitchFamily="18" charset="0"/>
                <a:cs typeface="Times New Roman" panose="02020603050405020304" pitchFamily="18" charset="0"/>
              </a:rPr>
              <a:t>environment</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How </a:t>
            </a:r>
            <a:r>
              <a:rPr lang="en-US" altLang="zh-TW" sz="1600" dirty="0" err="1" smtClean="0">
                <a:latin typeface="Times New Roman" panose="02020603050405020304" pitchFamily="18" charset="0"/>
                <a:cs typeface="Times New Roman" panose="02020603050405020304" pitchFamily="18" charset="0"/>
              </a:rPr>
              <a:t>Sikuli</a:t>
            </a:r>
            <a:r>
              <a:rPr lang="en-US" altLang="zh-TW" sz="1600" dirty="0" smtClean="0">
                <a:latin typeface="Times New Roman" panose="02020603050405020304" pitchFamily="18" charset="0"/>
                <a:cs typeface="Times New Roman" panose="02020603050405020304" pitchFamily="18" charset="0"/>
              </a:rPr>
              <a:t> works ?</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airplane_mode_on.sikuli</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airplane_mode_</a:t>
            </a:r>
            <a:r>
              <a:rPr lang="en-US" altLang="zh-TW" sz="1600" dirty="0">
                <a:latin typeface="Times New Roman" panose="02020603050405020304" pitchFamily="18" charset="0"/>
                <a:cs typeface="Times New Roman" panose="02020603050405020304" pitchFamily="18" charset="0"/>
              </a:rPr>
              <a:t>on</a:t>
            </a:r>
            <a:r>
              <a:rPr lang="en-US" altLang="zh-TW" sz="1600" dirty="0" smtClean="0">
                <a:latin typeface="Times New Roman" panose="02020603050405020304" pitchFamily="18" charset="0"/>
                <a:cs typeface="Times New Roman" panose="02020603050405020304" pitchFamily="18" charset="0"/>
              </a:rPr>
              <a:t>.py</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airplane_mode_off.sikuli</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airplane_mode_off.py</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218" name="Picture 2" descr="D:\Users\ZL.chen\Desktop\20160821133539214.png"/>
          <p:cNvPicPr>
            <a:picLocks noChangeAspect="1" noChangeArrowheads="1"/>
          </p:cNvPicPr>
          <p:nvPr/>
        </p:nvPicPr>
        <p:blipFill rotWithShape="1">
          <a:blip r:embed="rId3">
            <a:extLst>
              <a:ext uri="{28A0092B-C50C-407E-A947-70E740481C1C}">
                <a14:useLocalDpi xmlns:a14="http://schemas.microsoft.com/office/drawing/2010/main" val="0"/>
              </a:ext>
            </a:extLst>
          </a:blip>
          <a:srcRect l="6297" t="14116" r="10415" b="9025"/>
          <a:stretch/>
        </p:blipFill>
        <p:spPr bwMode="auto">
          <a:xfrm>
            <a:off x="3726493" y="2173265"/>
            <a:ext cx="4246323" cy="24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9218"/>
                                        </p:tgtEl>
                                        <p:attrNameLst>
                                          <p:attrName>style.visibility</p:attrName>
                                        </p:attrNameLst>
                                      </p:cBhvr>
                                      <p:to>
                                        <p:strVal val="visible"/>
                                      </p:to>
                                    </p:set>
                                    <p:animEffect transition="in" filter="fade">
                                      <p:cBhvr>
                                        <p:cTn id="43" dur="25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3" descr="D:\Users\ZL.chen\Desktop\airplane_on_1_20200207_172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Users\ZL.chen\Desktop\airplane_off_1_20200207_172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4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394483103"/>
              </p:ext>
            </p:extLst>
          </p:nvPr>
        </p:nvGraphicFramePr>
        <p:xfrm>
          <a:off x="8081759" y="4277186"/>
          <a:ext cx="744537" cy="395287"/>
        </p:xfrm>
        <a:graphic>
          <a:graphicData uri="http://schemas.openxmlformats.org/presentationml/2006/ole">
            <mc:AlternateContent xmlns:mc="http://schemas.openxmlformats.org/markup-compatibility/2006">
              <mc:Choice xmlns:v="urn:schemas-microsoft-com:vml" Requires="v">
                <p:oleObj spid="_x0000_s8218"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81759" y="4277186"/>
                        <a:ext cx="744537" cy="395287"/>
                      </a:xfrm>
                      <a:prstGeom prst="rect">
                        <a:avLst/>
                      </a:prstGeom>
                    </p:spPr>
                  </p:pic>
                </p:oleObj>
              </mc:Fallback>
            </mc:AlternateContent>
          </a:graphicData>
        </a:graphic>
      </p:graphicFrame>
      <p:sp>
        <p:nvSpPr>
          <p:cNvPr id="3" name="矩形 2"/>
          <p:cNvSpPr/>
          <p:nvPr/>
        </p:nvSpPr>
        <p:spPr>
          <a:xfrm>
            <a:off x="4243754" y="3653629"/>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矩形 8"/>
          <p:cNvSpPr/>
          <p:nvPr/>
        </p:nvSpPr>
        <p:spPr>
          <a:xfrm>
            <a:off x="8006838" y="3653630"/>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8077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50"/>
                                        <p:tgtEl>
                                          <p:spTgt spid="10"/>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25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長</a:t>
            </a:r>
            <a:r>
              <a:rPr lang="zh-TW" altLang="en-US" sz="1600" dirty="0">
                <a:latin typeface="Times New Roman" panose="02020603050405020304" pitchFamily="18" charset="0"/>
                <a:cs typeface="Times New Roman" panose="02020603050405020304" pitchFamily="18" charset="0"/>
              </a:rPr>
              <a:t>時間壓力下且能完成飛航模式開關的穩定性</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大致</a:t>
            </a:r>
            <a:r>
              <a:rPr lang="zh-TW" altLang="en-US" sz="1600" dirty="0">
                <a:latin typeface="Times New Roman" panose="02020603050405020304" pitchFamily="18" charset="0"/>
                <a:cs typeface="Times New Roman" panose="02020603050405020304" pitchFamily="18" charset="0"/>
              </a:rPr>
              <a:t>區分為三</a:t>
            </a:r>
            <a:r>
              <a:rPr lang="zh-TW" altLang="en-US" sz="1600" dirty="0" smtClean="0">
                <a:latin typeface="Times New Roman" panose="02020603050405020304" pitchFamily="18" charset="0"/>
                <a:cs typeface="Times New Roman" panose="02020603050405020304" pitchFamily="18" charset="0"/>
              </a:rPr>
              <a:t>種：</a:t>
            </a:r>
            <a:endParaRPr lang="en-US" altLang="zh-TW" sz="1600" dirty="0" smtClean="0">
              <a:latin typeface="Times New Roman" panose="02020603050405020304" pitchFamily="18" charset="0"/>
              <a:cs typeface="Times New Roman" panose="02020603050405020304" pitchFamily="18" charset="0"/>
            </a:endParaRPr>
          </a:p>
          <a:p>
            <a:pPr marL="1200150" lvl="3" indent="-342900" eaLnBrk="1" hangingPunct="1">
              <a:buFont typeface="Wingdings" panose="05000000000000000000" pitchFamily="2" charset="2"/>
              <a:buChar char="Ø"/>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RJ-45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或 </a:t>
            </a:r>
            <a:r>
              <a:rPr lang="en-US" altLang="zh-TW" sz="1400" dirty="0" smtClean="0">
                <a:latin typeface="Times New Roman" panose="02020603050405020304" pitchFamily="18" charset="0"/>
                <a:cs typeface="Times New Roman" panose="02020603050405020304" pitchFamily="18" charset="0"/>
              </a:rPr>
              <a:t>WWAN</a:t>
            </a:r>
            <a:r>
              <a:rPr lang="zh-TW" altLang="en-US" sz="1400" dirty="0" smtClean="0">
                <a:latin typeface="Times New Roman" panose="02020603050405020304" pitchFamily="18" charset="0"/>
                <a:cs typeface="Times New Roman" panose="02020603050405020304" pitchFamily="18" charset="0"/>
              </a:rPr>
              <a:t> 壓力測試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Wingdings" panose="05000000000000000000" pitchFamily="2" charset="2"/>
              <a:buChar char="Ø"/>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RJ-45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a:t>
            </a:r>
            <a:r>
              <a:rPr lang="zh-TW" altLang="en-US" sz="1400" dirty="0">
                <a:latin typeface="Times New Roman" panose="02020603050405020304" pitchFamily="18" charset="0"/>
                <a:cs typeface="Times New Roman" panose="02020603050405020304" pitchFamily="18" charset="0"/>
              </a:rPr>
              <a:t> 或 </a:t>
            </a:r>
            <a:r>
              <a:rPr lang="en-US" altLang="zh-TW" sz="1400" dirty="0">
                <a:latin typeface="Times New Roman" panose="02020603050405020304" pitchFamily="18" charset="0"/>
                <a:cs typeface="Times New Roman" panose="02020603050405020304" pitchFamily="18" charset="0"/>
              </a:rPr>
              <a:t>WWAN</a:t>
            </a:r>
            <a:r>
              <a:rPr lang="zh-TW" altLang="en-US" sz="1400" dirty="0">
                <a:latin typeface="Times New Roman" panose="02020603050405020304" pitchFamily="18" charset="0"/>
                <a:cs typeface="Times New Roman" panose="02020603050405020304" pitchFamily="18" charset="0"/>
              </a:rPr>
              <a:t> 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Wingdings" panose="05000000000000000000" pitchFamily="2" charset="2"/>
              <a:buChar char="Ø"/>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OTG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 </a:t>
            </a:r>
            <a:r>
              <a:rPr lang="zh-TW" altLang="en-US" sz="1400" dirty="0" smtClean="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Wingdings" panose="05000000000000000000" pitchFamily="2" charset="2"/>
              <a:buChar char="Ø"/>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OTG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 </a:t>
            </a:r>
            <a:r>
              <a:rPr lang="zh-TW" altLang="en-US" sz="1400" dirty="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Wingdings" panose="05000000000000000000" pitchFamily="2" charset="2"/>
              <a:buChar char="Ø"/>
              <a:defRPr/>
            </a:pPr>
            <a:r>
              <a:rPr lang="en-US" altLang="zh-TW" sz="1400" dirty="0" smtClean="0">
                <a:latin typeface="Times New Roman" panose="02020603050405020304" pitchFamily="18" charset="0"/>
                <a:cs typeface="Times New Roman" panose="02020603050405020304" pitchFamily="18" charset="0"/>
              </a:rPr>
              <a:t>Windows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壓力</a:t>
            </a:r>
            <a:r>
              <a:rPr lang="zh-TW" altLang="en-US" sz="1400" dirty="0">
                <a:latin typeface="Times New Roman" panose="02020603050405020304" pitchFamily="18" charset="0"/>
                <a:cs typeface="Times New Roman" panose="02020603050405020304" pitchFamily="18" charset="0"/>
              </a:rPr>
              <a:t>測試</a:t>
            </a:r>
            <a:r>
              <a:rPr lang="en-US" altLang="zh-TW" sz="1400" dirty="0">
                <a:latin typeface="Times New Roman" panose="02020603050405020304" pitchFamily="18" charset="0"/>
                <a:cs typeface="Times New Roman" panose="02020603050405020304" pitchFamily="18" charset="0"/>
              </a:rPr>
              <a:t> </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Auto catch the resolution by batch </a:t>
            </a:r>
            <a:r>
              <a:rPr lang="en-US" altLang="zh-TW" sz="1600" dirty="0" smtClean="0">
                <a:latin typeface="Times New Roman" panose="02020603050405020304" pitchFamily="18" charset="0"/>
                <a:cs typeface="Times New Roman" panose="02020603050405020304" pitchFamily="18" charset="0"/>
              </a:rPr>
              <a:t>code. (Reboot)</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透過程式自動擷取主機 </a:t>
            </a:r>
            <a:r>
              <a:rPr lang="en-US" altLang="zh-TW" sz="1600" dirty="0">
                <a:latin typeface="Times New Roman" panose="02020603050405020304" pitchFamily="18" charset="0"/>
                <a:cs typeface="Times New Roman" panose="02020603050405020304" pitchFamily="18" charset="0"/>
              </a:rPr>
              <a:t>GPU </a:t>
            </a:r>
            <a:r>
              <a:rPr lang="zh-TW" altLang="en-US" sz="1600" dirty="0">
                <a:latin typeface="Times New Roman" panose="02020603050405020304" pitchFamily="18" charset="0"/>
                <a:cs typeface="Times New Roman" panose="02020603050405020304" pitchFamily="18" charset="0"/>
              </a:rPr>
              <a:t>解析度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長時間重開機解析度</a:t>
            </a:r>
            <a:r>
              <a:rPr lang="zh-TW" altLang="en-US" sz="1600" dirty="0" smtClean="0">
                <a:latin typeface="Times New Roman" panose="02020603050405020304" pitchFamily="18" charset="0"/>
                <a:cs typeface="Times New Roman" panose="02020603050405020304" pitchFamily="18" charset="0"/>
              </a:rPr>
              <a:t>擷取</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118606093"/>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251"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50"/>
                                        <p:tgtEl>
                                          <p:spTgt spid="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animEffect transition="in" filter="fade">
                                      <p:cBhvr>
                                        <p:cTn id="27" dur="250"/>
                                        <p:tgtEl>
                                          <p:spTgt spid="15362">
                                            <p:txEl>
                                              <p:pRg st="6" end="6"/>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animEffect transition="in" filter="fade">
                                      <p:cBhvr>
                                        <p:cTn id="31" dur="250"/>
                                        <p:tgtEl>
                                          <p:spTgt spid="15362">
                                            <p:txEl>
                                              <p:pRg st="7" end="7"/>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8" end="8"/>
                                            </p:txEl>
                                          </p:spTgt>
                                        </p:tgtEl>
                                        <p:attrNameLst>
                                          <p:attrName>style.visibility</p:attrName>
                                        </p:attrNameLst>
                                      </p:cBhvr>
                                      <p:to>
                                        <p:strVal val="visible"/>
                                      </p:to>
                                    </p:set>
                                    <p:animEffect transition="in" filter="fade">
                                      <p:cBhvr>
                                        <p:cTn id="35" dur="250"/>
                                        <p:tgtEl>
                                          <p:spTgt spid="153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Width</a:t>
            </a:r>
          </a:p>
          <a:p>
            <a:pPr marL="742950" lvl="2"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H</a:t>
            </a:r>
            <a:r>
              <a:rPr lang="en-US" altLang="zh-TW" sz="1600" dirty="0" smtClean="0">
                <a:latin typeface="Times New Roman" panose="02020603050405020304" pitchFamily="18" charset="0"/>
                <a:cs typeface="Times New Roman" panose="02020603050405020304" pitchFamily="18" charset="0"/>
              </a:rPr>
              <a:t>eight</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Aliquots</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Point</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Edge</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3067875"/>
            <a:ext cx="5759450" cy="1726565"/>
          </a:xfrm>
          <a:prstGeom prst="rect">
            <a:avLst/>
          </a:prstGeom>
          <a:noFill/>
          <a:ln>
            <a:noFill/>
          </a:ln>
        </p:spPr>
      </p:pic>
      <p:sp>
        <p:nvSpPr>
          <p:cNvPr id="5" name="矩形 4"/>
          <p:cNvSpPr/>
          <p:nvPr/>
        </p:nvSpPr>
        <p:spPr>
          <a:xfrm>
            <a:off x="917614" y="3563816"/>
            <a:ext cx="2060048" cy="10668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6796942" y="1746739"/>
            <a:ext cx="1330282" cy="201413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250"/>
                                        <p:tgtEl>
                                          <p:spTgt spid="205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250"/>
                                        <p:tgtEl>
                                          <p:spTgt spid="2052"/>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53"/>
                                        </p:tgtEl>
                                        <p:attrNameLst>
                                          <p:attrName>style.visibility</p:attrName>
                                        </p:attrNameLst>
                                      </p:cBhvr>
                                      <p:to>
                                        <p:strVal val="visible"/>
                                      </p:to>
                                    </p:set>
                                    <p:animEffect transition="in" filter="fade">
                                      <p:cBhvr>
                                        <p:cTn id="27" dur="250"/>
                                        <p:tgtEl>
                                          <p:spTgt spid="205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5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smtClean="0">
                <a:latin typeface="Times New Roman" panose="02020603050405020304" pitchFamily="18" charset="0"/>
                <a:cs typeface="Times New Roman" panose="02020603050405020304" pitchFamily="18" charset="0"/>
              </a:rPr>
              <a:t>依產品需求規格製作產圖之程式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方便內部</a:t>
            </a:r>
            <a:r>
              <a:rPr lang="zh-TW" altLang="en-US" sz="1600" dirty="0" smtClean="0">
                <a:latin typeface="Times New Roman" panose="02020603050405020304" pitchFamily="18" charset="0"/>
                <a:cs typeface="Times New Roman" panose="02020603050405020304" pitchFamily="18" charset="0"/>
              </a:rPr>
              <a:t>人員快速產圖並做量測 </a:t>
            </a:r>
            <a:r>
              <a:rPr lang="en-US" altLang="zh-TW" sz="1600" dirty="0" smtClean="0">
                <a:latin typeface="Times New Roman" panose="02020603050405020304" pitchFamily="18" charset="0"/>
                <a:cs typeface="Times New Roman" panose="02020603050405020304" pitchFamily="18" charset="0"/>
              </a:rPr>
              <a:t>Panel</a:t>
            </a:r>
            <a:r>
              <a:rPr lang="zh-TW" altLang="en-US" sz="1600" dirty="0" smtClean="0">
                <a:latin typeface="Times New Roman" panose="02020603050405020304" pitchFamily="18" charset="0"/>
                <a:cs typeface="Times New Roman" panose="02020603050405020304" pitchFamily="18" charset="0"/>
              </a:rPr>
              <a:t> 、明暗度之程式</a:t>
            </a:r>
            <a:endParaRPr lang="en-US" altLang="zh-TW" sz="16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Windows </a:t>
            </a:r>
            <a:r>
              <a:rPr lang="en-US" altLang="zh-TW" sz="1600" dirty="0">
                <a:latin typeface="Times New Roman" panose="02020603050405020304" pitchFamily="18" charset="0"/>
                <a:cs typeface="Times New Roman" panose="02020603050405020304" pitchFamily="18" charset="0"/>
              </a:rPr>
              <a:t>Server 2012 R2 for Legacy </a:t>
            </a:r>
            <a:r>
              <a:rPr lang="en-US" altLang="zh-TW" sz="1600" dirty="0" smtClean="0">
                <a:latin typeface="Times New Roman" panose="02020603050405020304" pitchFamily="18" charset="0"/>
                <a:cs typeface="Times New Roman" panose="02020603050405020304" pitchFamily="18" charset="0"/>
              </a:rPr>
              <a:t>64 bits</a:t>
            </a:r>
          </a:p>
          <a:p>
            <a:pPr marL="742950" lvl="2"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Windows Server 2012 R2 for UEFI 64 </a:t>
            </a:r>
            <a:r>
              <a:rPr lang="en-US" altLang="zh-TW" sz="16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自動化</a:t>
            </a:r>
            <a:r>
              <a:rPr lang="zh-TW" altLang="en-US" sz="1600" dirty="0" smtClean="0">
                <a:latin typeface="Times New Roman" panose="02020603050405020304" pitchFamily="18" charset="0"/>
                <a:cs typeface="Times New Roman" panose="02020603050405020304" pitchFamily="18" charset="0"/>
              </a:rPr>
              <a:t>安裝 </a:t>
            </a:r>
            <a:r>
              <a:rPr lang="en-US" altLang="zh-TW" sz="1600" dirty="0" smtClean="0">
                <a:latin typeface="Times New Roman" panose="02020603050405020304" pitchFamily="18" charset="0"/>
                <a:cs typeface="Times New Roman" panose="02020603050405020304" pitchFamily="18" charset="0"/>
              </a:rPr>
              <a:t>Windows OS</a:t>
            </a:r>
            <a:r>
              <a:rPr lang="zh-TW" altLang="en-US" sz="1600" dirty="0" smtClean="0">
                <a:latin typeface="Times New Roman" panose="02020603050405020304" pitchFamily="18" charset="0"/>
                <a:cs typeface="Times New Roman" panose="02020603050405020304" pitchFamily="18" charset="0"/>
              </a:rPr>
              <a:t> 程序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長</a:t>
            </a:r>
            <a:r>
              <a:rPr lang="zh-TW" altLang="en-US" sz="1600" dirty="0" smtClean="0">
                <a:latin typeface="Times New Roman" panose="02020603050405020304" pitchFamily="18" charset="0"/>
                <a:cs typeface="Times New Roman" panose="02020603050405020304" pitchFamily="18" charset="0"/>
              </a:rPr>
              <a:t>時間自動安裝壓力測試</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of pre-conditions base on </a:t>
            </a:r>
            <a:r>
              <a:rPr lang="en-US" altLang="zh-TW" sz="1800" dirty="0" smtClean="0">
                <a:latin typeface="Times New Roman" panose="02020603050405020304" pitchFamily="18" charset="0"/>
                <a:cs typeface="Times New Roman" panose="02020603050405020304" pitchFamily="18" charset="0"/>
              </a:rPr>
              <a:t>the</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bit.exe -c </a:t>
            </a:r>
            <a:r>
              <a:rPr lang="en-US" altLang="zh-TW" sz="1600" dirty="0" err="1" smtClean="0">
                <a:latin typeface="Times New Roman" panose="02020603050405020304" pitchFamily="18" charset="0"/>
                <a:cs typeface="Times New Roman" panose="02020603050405020304" pitchFamily="18" charset="0"/>
              </a:rPr>
              <a:t>dqa.bitcfg</a:t>
            </a:r>
            <a:r>
              <a:rPr lang="en-US" altLang="zh-TW" sz="16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47" y="1637044"/>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379958713"/>
              </p:ext>
            </p:extLst>
          </p:nvPr>
        </p:nvGraphicFramePr>
        <p:xfrm>
          <a:off x="6712782" y="3541148"/>
          <a:ext cx="1789407" cy="482211"/>
        </p:xfrm>
        <a:graphic>
          <a:graphicData uri="http://schemas.openxmlformats.org/presentationml/2006/ole">
            <mc:AlternateContent xmlns:mc="http://schemas.openxmlformats.org/markup-compatibility/2006">
              <mc:Choice xmlns:v="urn:schemas-microsoft-com:vml" Requires="v">
                <p:oleObj spid="_x0000_s4286"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541148"/>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929643888"/>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287"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50"/>
                                        <p:tgtEl>
                                          <p:spTgt spid="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BurnInTest</a:t>
            </a:r>
            <a:r>
              <a:rPr lang="zh-TW" altLang="en-US" sz="1600" dirty="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的</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Bash Script</a:t>
            </a:r>
            <a:r>
              <a:rPr lang="zh-TW" altLang="en-US" sz="1600" dirty="0" smtClean="0">
                <a:latin typeface="Times New Roman" panose="02020603050405020304" pitchFamily="18" charset="0"/>
                <a:cs typeface="Times New Roman" panose="02020603050405020304" pitchFamily="18" charset="0"/>
              </a:rPr>
              <a:t> 做長時間壓力測試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a:latin typeface="Times New Roman" panose="02020603050405020304" pitchFamily="18" charset="0"/>
                <a:cs typeface="Times New Roman" panose="02020603050405020304" pitchFamily="18" charset="0"/>
              </a:rPr>
              <a:t>自動</a:t>
            </a:r>
            <a:r>
              <a:rPr lang="zh-TW" altLang="en-US" sz="1600" dirty="0" smtClean="0">
                <a:latin typeface="Times New Roman" panose="02020603050405020304" pitchFamily="18" charset="0"/>
                <a:cs typeface="Times New Roman" panose="02020603050405020304" pitchFamily="18" charset="0"/>
              </a:rPr>
              <a:t>產生及備份 </a:t>
            </a:r>
            <a:r>
              <a:rPr lang="en-US" altLang="zh-TW" sz="1600" dirty="0" smtClean="0">
                <a:latin typeface="Times New Roman" panose="02020603050405020304" pitchFamily="18" charset="0"/>
                <a:cs typeface="Times New Roman" panose="02020603050405020304" pitchFamily="18" charset="0"/>
              </a:rPr>
              <a:t>Log</a:t>
            </a:r>
            <a:r>
              <a:rPr lang="zh-TW" altLang="en-US" sz="1600" dirty="0" smtClean="0">
                <a:latin typeface="Times New Roman" panose="02020603050405020304" pitchFamily="18" charset="0"/>
                <a:cs typeface="Times New Roman" panose="02020603050405020304" pitchFamily="18" charset="0"/>
              </a:rPr>
              <a:t> 檔案</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Download the file by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Wingdings" panose="05000000000000000000" pitchFamily="2" charset="2"/>
              <a:buChar char="Ø"/>
              <a:defRPr/>
            </a:pPr>
            <a:r>
              <a:rPr lang="en-US" altLang="zh-TW" sz="1600" dirty="0" err="1" smtClean="0">
                <a:latin typeface="Times New Roman" panose="02020603050405020304" pitchFamily="18" charset="0"/>
                <a:cs typeface="Times New Roman" panose="02020603050405020304" pitchFamily="18" charset="0"/>
              </a:rPr>
              <a:t>Downlod</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147"/>
                                        </p:tgtEl>
                                        <p:attrNameLst>
                                          <p:attrName>style.visibility</p:attrName>
                                        </p:attrNameLst>
                                      </p:cBhvr>
                                      <p:to>
                                        <p:strVal val="visible"/>
                                      </p:to>
                                    </p:set>
                                    <p:animEffect transition="in" filter="fade">
                                      <p:cBhvr>
                                        <p:cTn id="31" dur="250"/>
                                        <p:tgtEl>
                                          <p:spTgt spid="6147"/>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fade">
                                      <p:cBhvr>
                                        <p:cTn id="35" dur="25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ProgramIndex</a:t>
            </a:r>
            <a:r>
              <a:rPr lang="en-US" altLang="zh-TW" sz="1600" dirty="0" smtClean="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程式方便下載相對應程式</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zh-TW" altLang="en-US" sz="1600" dirty="0" smtClean="0">
                <a:latin typeface="Times New Roman" panose="02020603050405020304" pitchFamily="18" charset="0"/>
                <a:cs typeface="Times New Roman" panose="02020603050405020304" pitchFamily="18" charset="0"/>
              </a:rPr>
              <a:t>可以直接抓取 </a:t>
            </a:r>
            <a:r>
              <a:rPr lang="en-US" altLang="zh-TW" sz="1600" dirty="0" smtClean="0">
                <a:latin typeface="Times New Roman" panose="02020603050405020304" pitchFamily="18" charset="0"/>
                <a:cs typeface="Times New Roman" panose="02020603050405020304" pitchFamily="18" charset="0"/>
              </a:rPr>
              <a:t>FTP </a:t>
            </a:r>
            <a:r>
              <a:rPr lang="zh-TW" altLang="en-US" sz="1600" dirty="0" smtClean="0">
                <a:latin typeface="Times New Roman" panose="02020603050405020304" pitchFamily="18" charset="0"/>
                <a:cs typeface="Times New Roman" panose="02020603050405020304" pitchFamily="18" charset="0"/>
              </a:rPr>
              <a:t>上的資料直接下載</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5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Auto build source code</a:t>
            </a:r>
          </a:p>
          <a:p>
            <a:pPr lvl="1"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Automated Testing</a:t>
            </a:r>
          </a:p>
          <a:p>
            <a:pPr lvl="1"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Code analysis</a:t>
            </a:r>
          </a:p>
          <a:p>
            <a:pPr lvl="1"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Automatic deployment</a:t>
            </a:r>
          </a:p>
          <a:p>
            <a:pPr lvl="1" indent="-342900"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Database </a:t>
            </a:r>
            <a:r>
              <a:rPr lang="en-US" altLang="zh-TW" sz="1600" dirty="0" smtClean="0">
                <a:latin typeface="Times New Roman" panose="02020603050405020304" pitchFamily="18" charset="0"/>
                <a:cs typeface="Times New Roman" panose="02020603050405020304" pitchFamily="18" charset="0"/>
              </a:rPr>
              <a:t>integration</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smtClean="0"/>
              <a:t>Main:</a:t>
            </a:r>
            <a:endParaRPr lang="en-US" altLang="zh-TW" sz="1800" dirty="0" smtClean="0">
              <a:hlinkClick r:id="rId3" action="ppaction://hlinkfile"/>
            </a:endParaRPr>
          </a:p>
          <a:p>
            <a:pPr marL="0" indent="0" eaLnBrk="1" hangingPunct="1">
              <a:buNone/>
              <a:defRPr/>
            </a:pPr>
            <a:r>
              <a:rPr lang="en-US" altLang="zh-TW" sz="1600" dirty="0" smtClean="0">
                <a:hlinkClick r:id="rId3" action="ppaction://hlinkfile"/>
              </a:rPr>
              <a:t>\\172.17.9.225\dqa\iService\0G.DQA_Zone\50.Auto Test Tool\automation\</a:t>
            </a:r>
            <a:endParaRPr lang="en-US" altLang="zh-TW" sz="1600" dirty="0" smtClean="0"/>
          </a:p>
          <a:p>
            <a:pPr marL="0" indent="0" eaLnBrk="1" hangingPunct="1">
              <a:buNone/>
              <a:defRPr/>
            </a:pPr>
            <a:r>
              <a:rPr lang="en-US" altLang="zh-TW" sz="1800" dirty="0" smtClean="0"/>
              <a:t>Installer:</a:t>
            </a:r>
            <a:endParaRPr lang="en-US" altLang="zh-TW" sz="1800" dirty="0"/>
          </a:p>
          <a:p>
            <a:pPr marL="0" indent="0" eaLnBrk="1" hangingPunct="1">
              <a:buNone/>
              <a:defRPr/>
            </a:pPr>
            <a:r>
              <a:rPr lang="en-US" altLang="zh-TW" sz="1600" dirty="0">
                <a:hlinkClick r:id="rId4" action="ppaction://hlinkfile"/>
              </a:rPr>
              <a:t>\\172.17.9.225\dqa\iService\0G.DQA_Zone\50.Auto Test Tool\automation\installer</a:t>
            </a:r>
            <a:r>
              <a:rPr lang="en-US" altLang="zh-TW" sz="1600" dirty="0" smtClean="0">
                <a:hlinkClick r:id="rId4" action="ppaction://hlinkfile"/>
              </a:rPr>
              <a:t>\</a:t>
            </a:r>
            <a:endParaRPr lang="en-US" altLang="zh-TW" sz="1600" dirty="0" smtClean="0"/>
          </a:p>
          <a:p>
            <a:pPr marL="0" indent="0" eaLnBrk="1" hangingPunct="1">
              <a:buNone/>
              <a:defRPr/>
            </a:pPr>
            <a:r>
              <a:rPr lang="en-US" altLang="zh-TW" sz="1800" dirty="0" smtClean="0"/>
              <a:t>Test Tools:</a:t>
            </a:r>
            <a:endParaRPr lang="en-US" altLang="zh-TW" sz="1800" dirty="0"/>
          </a:p>
          <a:p>
            <a:pPr marL="0" indent="0" eaLnBrk="1" hangingPunct="1">
              <a:buNone/>
              <a:defRPr/>
            </a:pPr>
            <a:r>
              <a:rPr lang="en-US" altLang="zh-TW" sz="1600" dirty="0" smtClean="0">
                <a:hlinkClick r:id="rId5" action="ppaction://hlinkfile"/>
              </a:rPr>
              <a:t>\\172.17.9.225\dqa\iService\0G.DQA_Zone\50.Auto Test Tool\automation\suite\</a:t>
            </a:r>
            <a:endParaRPr lang="en-US" altLang="zh-TW" sz="1600" dirty="0"/>
          </a:p>
          <a:p>
            <a:pPr marL="0" indent="0" eaLnBrk="1" hangingPunct="1">
              <a:buNone/>
              <a:defRPr/>
            </a:pPr>
            <a:r>
              <a:rPr lang="en-US" altLang="zh-TW" sz="1800" dirty="0" smtClean="0"/>
              <a:t>Standard Operation Procedure :</a:t>
            </a:r>
          </a:p>
          <a:p>
            <a:pPr marL="0" indent="0" eaLnBrk="1" hangingPunct="1">
              <a:buNone/>
              <a:defRPr/>
            </a:pPr>
            <a:r>
              <a:rPr lang="en-US" altLang="zh-TW" sz="1600" dirty="0">
                <a:hlinkClick r:id="rId6" action="ppaction://hlinkfile"/>
              </a:rPr>
              <a:t>\\172.17.9.225\dqa\iService\0G.DQA_Zone\50.Auto Test </a:t>
            </a:r>
            <a:r>
              <a:rPr lang="en-US" altLang="zh-TW" sz="1600" dirty="0" smtClean="0">
                <a:hlinkClick r:id="rId6" action="ppaction://hlinkfile"/>
              </a:rPr>
              <a:t>Tool\automation\sop\</a:t>
            </a:r>
            <a:endParaRPr lang="en-US" altLang="zh-TW" sz="1600" dirty="0" smtClean="0"/>
          </a:p>
          <a:p>
            <a:pPr marL="0" indent="0" eaLnBrk="1" hangingPunct="1">
              <a:buNone/>
              <a:defRPr/>
            </a:pPr>
            <a:endParaRPr lang="en-US" altLang="zh-TW" sz="1800" dirty="0"/>
          </a:p>
          <a:p>
            <a:pPr marL="0" indent="0" eaLnBrk="1" hangingPunct="1">
              <a:buNone/>
              <a:defRPr/>
            </a:pP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5362">
                                            <p:txEl>
                                              <p:pRg st="2" end="2"/>
                                            </p:txEl>
                                          </p:spTgt>
                                        </p:tgtEl>
                                        <p:attrNameLst>
                                          <p:attrName>style.visibility</p:attrName>
                                        </p:attrNameLst>
                                      </p:cBhvr>
                                      <p:to>
                                        <p:strVal val="visible"/>
                                      </p:to>
                                    </p:set>
                                    <p:animEffect transition="in" filter="fade">
                                      <p:cBhvr>
                                        <p:cTn id="18" dur="250"/>
                                        <p:tgtEl>
                                          <p:spTgt spid="1536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2">
                                            <p:txEl>
                                              <p:pRg st="3" end="3"/>
                                            </p:txEl>
                                          </p:spTgt>
                                        </p:tgtEl>
                                        <p:attrNameLst>
                                          <p:attrName>style.visibility</p:attrName>
                                        </p:attrNameLst>
                                      </p:cBhvr>
                                      <p:to>
                                        <p:strVal val="visible"/>
                                      </p:to>
                                    </p:set>
                                    <p:animEffect transition="in" filter="fade">
                                      <p:cBhvr>
                                        <p:cTn id="21" dur="250"/>
                                        <p:tgtEl>
                                          <p:spTgt spid="15362">
                                            <p:txEl>
                                              <p:pRg st="3" end="3"/>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15362">
                                            <p:txEl>
                                              <p:pRg st="4" end="4"/>
                                            </p:txEl>
                                          </p:spTgt>
                                        </p:tgtEl>
                                        <p:attrNameLst>
                                          <p:attrName>style.visibility</p:attrName>
                                        </p:attrNameLst>
                                      </p:cBhvr>
                                      <p:to>
                                        <p:strVal val="visible"/>
                                      </p:to>
                                    </p:set>
                                    <p:animEffect transition="in" filter="fade">
                                      <p:cBhvr>
                                        <p:cTn id="25" dur="250"/>
                                        <p:tgtEl>
                                          <p:spTgt spid="1536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animEffect transition="in" filter="fade">
                                      <p:cBhvr>
                                        <p:cTn id="28" dur="250"/>
                                        <p:tgtEl>
                                          <p:spTgt spid="15362">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animEffect transition="in" filter="fade">
                                      <p:cBhvr>
                                        <p:cTn id="32" dur="250"/>
                                        <p:tgtEl>
                                          <p:spTgt spid="15362">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62">
                                            <p:txEl>
                                              <p:pRg st="7" end="7"/>
                                            </p:txEl>
                                          </p:spTgt>
                                        </p:tgtEl>
                                        <p:attrNameLst>
                                          <p:attrName>style.visibility</p:attrName>
                                        </p:attrNameLst>
                                      </p:cBhvr>
                                      <p:to>
                                        <p:strVal val="visible"/>
                                      </p:to>
                                    </p:set>
                                    <p:animEffect transition="in" filter="fade">
                                      <p:cBhvr>
                                        <p:cTn id="35"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50"/>
                                        <p:tgtEl>
                                          <p:spTgt spid="30722"/>
                                        </p:tgtEl>
                                      </p:cBhvr>
                                    </p:animEffect>
                                    <p:anim calcmode="lin" valueType="num">
                                      <p:cBhvr>
                                        <p:cTn id="8" dur="250" fill="hold"/>
                                        <p:tgtEl>
                                          <p:spTgt spid="30722"/>
                                        </p:tgtEl>
                                        <p:attrNameLst>
                                          <p:attrName>ppt_x</p:attrName>
                                        </p:attrNameLst>
                                      </p:cBhvr>
                                      <p:tavLst>
                                        <p:tav tm="0">
                                          <p:val>
                                            <p:strVal val="#ppt_x"/>
                                          </p:val>
                                        </p:tav>
                                        <p:tav tm="100000">
                                          <p:val>
                                            <p:strVal val="#ppt_x"/>
                                          </p:val>
                                        </p:tav>
                                      </p:tavLst>
                                    </p:anim>
                                    <p:anim calcmode="lin" valueType="num">
                                      <p:cBhvr>
                                        <p:cTn id="9" dur="25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500" dirty="0" smtClean="0">
                <a:latin typeface="Times New Roman" panose="02020603050405020304" pitchFamily="18" charset="0"/>
                <a:cs typeface="Times New Roman" panose="02020603050405020304" pitchFamily="18" charset="0"/>
              </a:rPr>
              <a:t>is </a:t>
            </a:r>
            <a:r>
              <a:rPr lang="en-US" altLang="zh-TW" sz="1500" dirty="0">
                <a:solidFill>
                  <a:srgbClr val="0033CC"/>
                </a:solidFill>
                <a:latin typeface="Times New Roman" panose="02020603050405020304" pitchFamily="18" charset="0"/>
                <a:cs typeface="Times New Roman" panose="02020603050405020304" pitchFamily="18" charset="0"/>
              </a:rPr>
              <a:t>time and cost consuming</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It is difficult to </a:t>
            </a:r>
            <a:r>
              <a:rPr lang="en-US" altLang="zh-TW" sz="15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500" dirty="0" smtClean="0">
                <a:latin typeface="Times New Roman" panose="02020603050405020304" pitchFamily="18" charset="0"/>
                <a:cs typeface="Times New Roman" panose="02020603050405020304" pitchFamily="18" charset="0"/>
              </a:rPr>
              <a:t>You can run </a:t>
            </a:r>
            <a:r>
              <a:rPr kumimoji="0" lang="en-US" altLang="zh-TW" sz="15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5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Automation increases </a:t>
            </a:r>
            <a:r>
              <a:rPr lang="en-US" altLang="zh-TW" sz="15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Manual testing can become boring and hence </a:t>
            </a:r>
            <a:r>
              <a:rPr lang="en-US" altLang="zh-TW" sz="1500" dirty="0">
                <a:solidFill>
                  <a:srgbClr val="0033CC"/>
                </a:solidFill>
                <a:latin typeface="Times New Roman" panose="02020603050405020304" pitchFamily="18" charset="0"/>
                <a:cs typeface="Times New Roman" panose="02020603050405020304" pitchFamily="18" charset="0"/>
              </a:rPr>
              <a:t>error prone</a:t>
            </a:r>
            <a:r>
              <a:rPr lang="en-US" altLang="zh-TW" sz="15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50"/>
                                        <p:tgtEl>
                                          <p:spTgt spid="4">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250"/>
                                        <p:tgtEl>
                                          <p:spTgt spid="4">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Android 6.0.1 (RJ-45) </a:t>
            </a:r>
            <a:r>
              <a:rPr lang="en-US" altLang="zh-TW" sz="1600" dirty="0" smtClean="0">
                <a:latin typeface="Times New Roman" panose="02020603050405020304" pitchFamily="18" charset="0"/>
                <a:cs typeface="Times New Roman" panose="02020603050405020304" pitchFamily="18" charset="0"/>
              </a:rPr>
              <a:t>or Android </a:t>
            </a:r>
            <a:r>
              <a:rPr lang="en-US" altLang="zh-TW" sz="1600" dirty="0">
                <a:latin typeface="Times New Roman" panose="02020603050405020304" pitchFamily="18" charset="0"/>
                <a:cs typeface="Times New Roman" panose="02020603050405020304" pitchFamily="18" charset="0"/>
              </a:rPr>
              <a:t>8.0.1 (RJ-45) for WLAN and WWAN</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Android 6.0.1 </a:t>
            </a:r>
            <a:r>
              <a:rPr lang="en-US" altLang="zh-TW" sz="1600" dirty="0" smtClean="0">
                <a:latin typeface="Times New Roman" panose="02020603050405020304" pitchFamily="18" charset="0"/>
                <a:cs typeface="Times New Roman" panose="02020603050405020304" pitchFamily="18" charset="0"/>
              </a:rPr>
              <a:t>(OTG) or Android </a:t>
            </a:r>
            <a:r>
              <a:rPr lang="en-US" altLang="zh-TW" sz="1600" dirty="0">
                <a:latin typeface="Times New Roman" panose="02020603050405020304" pitchFamily="18" charset="0"/>
                <a:cs typeface="Times New Roman" panose="02020603050405020304" pitchFamily="18" charset="0"/>
              </a:rPr>
              <a:t>8.0.1 </a:t>
            </a:r>
            <a:r>
              <a:rPr lang="en-US" altLang="zh-TW" sz="1600" dirty="0" smtClean="0">
                <a:latin typeface="Times New Roman" panose="02020603050405020304" pitchFamily="18" charset="0"/>
                <a:cs typeface="Times New Roman" panose="02020603050405020304" pitchFamily="18" charset="0"/>
              </a:rPr>
              <a:t>(OTG) </a:t>
            </a:r>
            <a:r>
              <a:rPr lang="en-US" altLang="zh-TW" sz="1600" dirty="0">
                <a:latin typeface="Times New Roman" panose="02020603050405020304" pitchFamily="18" charset="0"/>
                <a:cs typeface="Times New Roman" panose="02020603050405020304" pitchFamily="18" charset="0"/>
              </a:rPr>
              <a:t>for WLAN and WWAN</a:t>
            </a:r>
          </a:p>
          <a:p>
            <a:pPr lvl="1" eaLnBrk="1" hangingPunct="1">
              <a:buFont typeface="Wingdings" panose="05000000000000000000" pitchFamily="2" charset="2"/>
              <a:buChar char="Ø"/>
              <a:defRPr/>
            </a:pPr>
            <a:r>
              <a:rPr lang="en-US" altLang="zh-TW" sz="1600" dirty="0" smtClean="0">
                <a:latin typeface="Times New Roman" panose="02020603050405020304" pitchFamily="18" charset="0"/>
                <a:cs typeface="Times New Roman" panose="02020603050405020304" pitchFamily="18" charset="0"/>
              </a:rPr>
              <a:t>Windows for WLAN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5362">
                                            <p:txEl>
                                              <p:pRg st="8" end="8"/>
                                            </p:txEl>
                                          </p:spTgt>
                                        </p:tgtEl>
                                        <p:attrNameLst>
                                          <p:attrName>style.visibility</p:attrName>
                                        </p:attrNameLst>
                                      </p:cBhvr>
                                      <p:to>
                                        <p:strVal val="visible"/>
                                      </p:to>
                                    </p:set>
                                    <p:animEffect transition="in" filter="fade">
                                      <p:cBhvr>
                                        <p:cTn id="43" dur="250"/>
                                        <p:tgtEl>
                                          <p:spTgt spid="15362">
                                            <p:txEl>
                                              <p:pRg st="8" end="8"/>
                                            </p:tx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362">
                                            <p:txEl>
                                              <p:pRg st="9" end="9"/>
                                            </p:txEl>
                                          </p:spTgt>
                                        </p:tgtEl>
                                        <p:attrNameLst>
                                          <p:attrName>style.visibility</p:attrName>
                                        </p:attrNameLst>
                                      </p:cBhvr>
                                      <p:to>
                                        <p:strVal val="visible"/>
                                      </p:to>
                                    </p:set>
                                    <p:animEffect transition="in" filter="fade">
                                      <p:cBhvr>
                                        <p:cTn id="47" dur="250"/>
                                        <p:tgtEl>
                                          <p:spTgt spid="15362">
                                            <p:txEl>
                                              <p:pRg st="9" end="9"/>
                                            </p:tx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5362">
                                            <p:txEl>
                                              <p:pRg st="10" end="10"/>
                                            </p:txEl>
                                          </p:spTgt>
                                        </p:tgtEl>
                                        <p:attrNameLst>
                                          <p:attrName>style.visibility</p:attrName>
                                        </p:attrNameLst>
                                      </p:cBhvr>
                                      <p:to>
                                        <p:strVal val="visible"/>
                                      </p:to>
                                    </p:set>
                                    <p:animEffect transition="in" filter="fade">
                                      <p:cBhvr>
                                        <p:cTn id="51" dur="250"/>
                                        <p:tgtEl>
                                          <p:spTgt spid="15362">
                                            <p:txEl>
                                              <p:pRg st="10" end="10"/>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362">
                                            <p:txEl>
                                              <p:pRg st="11" end="11"/>
                                            </p:txEl>
                                          </p:spTgt>
                                        </p:tgtEl>
                                        <p:attrNameLst>
                                          <p:attrName>style.visibility</p:attrName>
                                        </p:attrNameLst>
                                      </p:cBhvr>
                                      <p:to>
                                        <p:strVal val="visible"/>
                                      </p:to>
                                    </p:set>
                                    <p:animEffect transition="in" filter="fade">
                                      <p:cBhvr>
                                        <p:cTn id="55" dur="250"/>
                                        <p:tgtEl>
                                          <p:spTgt spid="153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5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25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15763</TotalTime>
  <Words>1060</Words>
  <Application>Microsoft Office PowerPoint</Application>
  <PresentationFormat>如螢幕大小 (16:9)</PresentationFormat>
  <Paragraphs>211</Paragraphs>
  <Slides>37</Slides>
  <Notes>35</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39" baseType="lpstr">
      <vt:lpstr>自訂設計</vt:lpstr>
      <vt:lpstr>封裝程式殼層物件</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1189</cp:revision>
  <dcterms:created xsi:type="dcterms:W3CDTF">2004-01-16T02:40:24Z</dcterms:created>
  <dcterms:modified xsi:type="dcterms:W3CDTF">2020-02-11T05:29:53Z</dcterms:modified>
</cp:coreProperties>
</file>