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97" d="100"/>
          <a:sy n="97" d="100"/>
        </p:scale>
        <p:origin x="-37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8.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減少手動測試失誤問題</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省去手動切換 </a:t>
            </a:r>
            <a:r>
              <a:rPr lang="en-US" altLang="zh-TW" sz="1600" dirty="0" smtClean="0">
                <a:latin typeface="Times New Roman" panose="02020603050405020304" pitchFamily="18" charset="0"/>
                <a:cs typeface="Times New Roman" panose="02020603050405020304" pitchFamily="18" charset="0"/>
              </a:rPr>
              <a:t>AP</a:t>
            </a:r>
            <a:r>
              <a:rPr lang="zh-TW" altLang="en-US" sz="1600" dirty="0" smtClean="0">
                <a:latin typeface="Times New Roman" panose="02020603050405020304" pitchFamily="18" charset="0"/>
                <a:cs typeface="Times New Roman" panose="02020603050405020304" pitchFamily="18" charset="0"/>
              </a:rPr>
              <a:t> 行為</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準確擷取 </a:t>
            </a:r>
            <a:r>
              <a:rPr lang="en-US" altLang="zh-TW" sz="1600" dirty="0" smtClean="0">
                <a:latin typeface="Times New Roman" panose="02020603050405020304" pitchFamily="18" charset="0"/>
                <a:cs typeface="Times New Roman" panose="02020603050405020304" pitchFamily="18" charset="0"/>
              </a:rPr>
              <a:t>Ping </a:t>
            </a:r>
            <a:r>
              <a:rPr lang="zh-TW" altLang="en-US" sz="1600" dirty="0" smtClean="0">
                <a:latin typeface="Times New Roman" panose="02020603050405020304" pitchFamily="18" charset="0"/>
                <a:cs typeface="Times New Roman" panose="02020603050405020304" pitchFamily="18" charset="0"/>
              </a:rPr>
              <a:t>紀錄檔</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長時間壓力測試執行</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09"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129"/>
                                        </p:tgtEl>
                                        <p:attrNameLst>
                                          <p:attrName>style.visibility</p:attrName>
                                        </p:attrNameLst>
                                      </p:cBhvr>
                                      <p:to>
                                        <p:strVal val="visible"/>
                                      </p:to>
                                    </p:set>
                                    <p:animEffect transition="in" filter="fade">
                                      <p:cBhvr>
                                        <p:cTn id="15" dur="250"/>
                                        <p:tgtEl>
                                          <p:spTgt spid="5129"/>
                                        </p:tgtEl>
                                      </p:cBhvr>
                                    </p:animEffect>
                                  </p:childTnLst>
                                </p:cTn>
                              </p:par>
                              <p:par>
                                <p:cTn id="16" presetID="10" presetClass="entr" presetSubtype="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fade">
                                      <p:cBhvr>
                                        <p:cTn id="18" dur="250"/>
                                        <p:tgtEl>
                                          <p:spTgt spid="513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2.4</a:t>
            </a:r>
            <a:r>
              <a:rPr lang="zh-TW" altLang="en-US"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smtClean="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N Only, Legacy </a:t>
            </a:r>
            <a:r>
              <a:rPr lang="zh-TW" altLang="en-US" sz="1600" dirty="0" smtClean="0">
                <a:latin typeface="Times New Roman" panose="02020603050405020304" pitchFamily="18" charset="0"/>
                <a:cs typeface="Times New Roman" panose="02020603050405020304" pitchFamily="18" charset="0"/>
              </a:rPr>
              <a:t>相互切換</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5 G </a:t>
            </a:r>
            <a:r>
              <a:rPr lang="zh-TW" altLang="en-US" sz="1600" dirty="0">
                <a:latin typeface="Times New Roman" panose="02020603050405020304" pitchFamily="18" charset="0"/>
                <a:cs typeface="Times New Roman" panose="02020603050405020304" pitchFamily="18" charset="0"/>
              </a:rPr>
              <a:t>中的 </a:t>
            </a:r>
            <a:r>
              <a:rPr lang="en-US" altLang="zh-TW" sz="1600" dirty="0">
                <a:latin typeface="Times New Roman" panose="02020603050405020304" pitchFamily="18" charset="0"/>
                <a:cs typeface="Times New Roman" panose="02020603050405020304" pitchFamily="18" charset="0"/>
              </a:rPr>
              <a:t>N/AC mixed, Legacy </a:t>
            </a:r>
            <a:r>
              <a:rPr lang="zh-TW" altLang="en-US" sz="1600" dirty="0">
                <a:latin typeface="Times New Roman" panose="02020603050405020304" pitchFamily="18" charset="0"/>
                <a:cs typeface="Times New Roman" panose="02020603050405020304" pitchFamily="18" charset="0"/>
              </a:rPr>
              <a:t>相互</a:t>
            </a:r>
            <a:r>
              <a:rPr lang="zh-TW" altLang="en-US" sz="1600" dirty="0" smtClean="0">
                <a:latin typeface="Times New Roman" panose="02020603050405020304" pitchFamily="18" charset="0"/>
                <a:cs typeface="Times New Roman" panose="02020603050405020304" pitchFamily="18" charset="0"/>
              </a:rPr>
              <a:t>切換</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長時間做 </a:t>
            </a:r>
            <a:r>
              <a:rPr lang="en-US" altLang="zh-TW" sz="1600" dirty="0">
                <a:latin typeface="Times New Roman" panose="02020603050405020304" pitchFamily="18" charset="0"/>
                <a:cs typeface="Times New Roman" panose="02020603050405020304" pitchFamily="18" charset="0"/>
              </a:rPr>
              <a:t>2.4 G </a:t>
            </a:r>
            <a:r>
              <a:rPr lang="zh-TW" altLang="en-US" sz="1600" dirty="0">
                <a:latin typeface="Times New Roman" panose="02020603050405020304" pitchFamily="18" charset="0"/>
                <a:cs typeface="Times New Roman" panose="02020603050405020304" pitchFamily="18" charset="0"/>
              </a:rPr>
              <a:t>及 </a:t>
            </a:r>
            <a:r>
              <a:rPr lang="en-US" altLang="zh-TW" sz="1600" dirty="0">
                <a:latin typeface="Times New Roman" panose="02020603050405020304" pitchFamily="18" charset="0"/>
                <a:cs typeface="Times New Roman" panose="02020603050405020304" pitchFamily="18" charset="0"/>
              </a:rPr>
              <a:t>5</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a:latin typeface="Times New Roman" panose="02020603050405020304" pitchFamily="18" charset="0"/>
                <a:cs typeface="Times New Roman" panose="02020603050405020304" pitchFamily="18" charset="0"/>
              </a:rPr>
              <a:t>之壓力</a:t>
            </a:r>
            <a:r>
              <a:rPr lang="zh-TW" altLang="en-US" sz="1600" dirty="0" smtClean="0">
                <a:latin typeface="Times New Roman" panose="02020603050405020304" pitchFamily="18" charset="0"/>
                <a:cs typeface="Times New Roman" panose="02020603050405020304" pitchFamily="18" charset="0"/>
              </a:rPr>
              <a:t>測試</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RJ-45) or Android </a:t>
            </a:r>
            <a:r>
              <a:rPr lang="en-US" altLang="zh-TW" sz="1800" dirty="0">
                <a:latin typeface="Times New Roman" panose="02020603050405020304" pitchFamily="18" charset="0"/>
                <a:cs typeface="Times New Roman" panose="02020603050405020304" pitchFamily="18" charset="0"/>
              </a:rPr>
              <a:t>8.0.1 </a:t>
            </a:r>
            <a:r>
              <a:rPr lang="en-US" altLang="zh-TW" sz="1800" dirty="0" smtClean="0">
                <a:latin typeface="Times New Roman" panose="02020603050405020304" pitchFamily="18" charset="0"/>
                <a:cs typeface="Times New Roman" panose="02020603050405020304" pitchFamily="18" charset="0"/>
              </a:rPr>
              <a:t>(RJ-45) </a:t>
            </a:r>
            <a:r>
              <a:rPr lang="en-US" altLang="zh-TW" sz="1800" dirty="0">
                <a:latin typeface="Times New Roman" panose="02020603050405020304" pitchFamily="18" charset="0"/>
                <a:cs typeface="Times New Roman" panose="02020603050405020304" pitchFamily="18" charset="0"/>
              </a:rPr>
              <a:t>for </a:t>
            </a:r>
            <a:r>
              <a:rPr lang="en-US" altLang="zh-TW" sz="1800" dirty="0" smtClean="0">
                <a:latin typeface="Times New Roman" panose="02020603050405020304" pitchFamily="18" charset="0"/>
                <a:cs typeface="Times New Roman" panose="02020603050405020304" pitchFamily="18" charset="0"/>
              </a:rPr>
              <a:t>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53405" cy="207518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203783720"/>
              </p:ext>
            </p:extLst>
          </p:nvPr>
        </p:nvGraphicFramePr>
        <p:xfrm>
          <a:off x="8070623" y="4263288"/>
          <a:ext cx="744538" cy="395287"/>
        </p:xfrm>
        <a:graphic>
          <a:graphicData uri="http://schemas.openxmlformats.org/presentationml/2006/ole">
            <mc:AlternateContent xmlns:mc="http://schemas.openxmlformats.org/markup-compatibility/2006">
              <mc:Choice xmlns:v="urn:schemas-microsoft-com:vml" Requires="v">
                <p:oleObj spid="_x0000_s6176"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63288"/>
                        <a:ext cx="744538" cy="395287"/>
                      </a:xfrm>
                      <a:prstGeom prst="rect">
                        <a:avLst/>
                      </a:prstGeom>
                    </p:spPr>
                  </p:pic>
                </p:oleObj>
              </mc:Fallback>
            </mc:AlternateContent>
          </a:graphicData>
        </a:graphic>
      </p:graphicFrame>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(OTG) or Android 8.0.1 (OTG)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96585" cy="2171700"/>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36651711"/>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196"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250"/>
                                        <p:tgtEl>
                                          <p:spTgt spid="7170"/>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250"/>
                                        <p:tgtEl>
                                          <p:spTgt spid="717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test script base on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Base on Python with Java </a:t>
            </a:r>
            <a:r>
              <a:rPr lang="en-US" altLang="zh-TW" sz="16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How </a:t>
            </a:r>
            <a:r>
              <a:rPr lang="en-US" altLang="zh-TW" sz="1600" dirty="0" err="1" smtClean="0">
                <a:latin typeface="Times New Roman" panose="02020603050405020304" pitchFamily="18" charset="0"/>
                <a:cs typeface="Times New Roman" panose="02020603050405020304" pitchFamily="18" charset="0"/>
              </a:rPr>
              <a:t>Sikuli</a:t>
            </a:r>
            <a:r>
              <a:rPr lang="en-US" altLang="zh-TW" sz="1600" dirty="0" smtClean="0">
                <a:latin typeface="Times New Roman" panose="02020603050405020304" pitchFamily="18" charset="0"/>
                <a:cs typeface="Times New Roman" panose="02020603050405020304" pitchFamily="18" charset="0"/>
              </a:rPr>
              <a:t> works ?</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airplane_mode_on.sikuli</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a:t>
            </a:r>
            <a:r>
              <a:rPr lang="en-US" altLang="zh-TW" sz="1600" dirty="0">
                <a:latin typeface="Times New Roman" panose="02020603050405020304" pitchFamily="18" charset="0"/>
                <a:cs typeface="Times New Roman" panose="02020603050405020304" pitchFamily="18" charset="0"/>
              </a:rPr>
              <a:t>on</a:t>
            </a:r>
            <a:r>
              <a:rPr lang="en-US" altLang="zh-TW" sz="1600" dirty="0" smtClean="0">
                <a:latin typeface="Times New Roman" panose="02020603050405020304" pitchFamily="18" charset="0"/>
                <a:cs typeface="Times New Roman" panose="02020603050405020304" pitchFamily="18" charset="0"/>
              </a:rPr>
              <a:t>.py</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airplane_mode_off.sikuli</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9218"/>
                                        </p:tgtEl>
                                        <p:attrNameLst>
                                          <p:attrName>style.visibility</p:attrName>
                                        </p:attrNameLst>
                                      </p:cBhvr>
                                      <p:to>
                                        <p:strVal val="visible"/>
                                      </p:to>
                                    </p:set>
                                    <p:animEffect transition="in" filter="fade">
                                      <p:cBhvr>
                                        <p:cTn id="43"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94483103"/>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08"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50"/>
                                        <p:tgtEl>
                                          <p:spTgt spid="10"/>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a:t>
            </a:r>
            <a:r>
              <a:rPr lang="zh-TW" altLang="en-US" sz="1600" dirty="0">
                <a:latin typeface="Times New Roman" panose="02020603050405020304" pitchFamily="18" charset="0"/>
                <a:cs typeface="Times New Roman" panose="02020603050405020304" pitchFamily="18" charset="0"/>
              </a:rPr>
              <a:t>時間壓力下且能完成飛航模式開關的穩定性</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大致</a:t>
            </a:r>
            <a:r>
              <a:rPr lang="zh-TW" altLang="en-US" sz="1600" dirty="0">
                <a:latin typeface="Times New Roman" panose="02020603050405020304" pitchFamily="18" charset="0"/>
                <a:cs typeface="Times New Roman" panose="02020603050405020304" pitchFamily="18" charset="0"/>
              </a:rPr>
              <a:t>區分為三</a:t>
            </a:r>
            <a:r>
              <a:rPr lang="zh-TW" altLang="en-US" sz="1600" dirty="0" smtClean="0">
                <a:latin typeface="Times New Roman" panose="02020603050405020304" pitchFamily="18" charset="0"/>
                <a:cs typeface="Times New Roman" panose="02020603050405020304" pitchFamily="18" charset="0"/>
              </a:rPr>
              <a:t>種：</a:t>
            </a:r>
            <a:endParaRPr lang="en-US" altLang="zh-TW" sz="16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RJ-45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或 </a:t>
            </a:r>
            <a:r>
              <a:rPr lang="en-US" altLang="zh-TW" sz="1400" dirty="0" smtClean="0">
                <a:latin typeface="Times New Roman" panose="02020603050405020304" pitchFamily="18" charset="0"/>
                <a:cs typeface="Times New Roman" panose="02020603050405020304" pitchFamily="18" charset="0"/>
              </a:rPr>
              <a:t>WWAN</a:t>
            </a:r>
            <a:r>
              <a:rPr lang="zh-TW" altLang="en-US" sz="1400" dirty="0" smtClean="0">
                <a:latin typeface="Times New Roman" panose="02020603050405020304" pitchFamily="18" charset="0"/>
                <a:cs typeface="Times New Roman" panose="02020603050405020304" pitchFamily="18" charset="0"/>
              </a:rPr>
              <a:t> 壓力測試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RJ-45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a:t>
            </a:r>
            <a:r>
              <a:rPr lang="zh-TW" altLang="en-US" sz="1400" dirty="0">
                <a:latin typeface="Times New Roman" panose="02020603050405020304" pitchFamily="18" charset="0"/>
                <a:cs typeface="Times New Roman" panose="02020603050405020304" pitchFamily="18" charset="0"/>
              </a:rPr>
              <a:t> 或 </a:t>
            </a:r>
            <a:r>
              <a:rPr lang="en-US" altLang="zh-TW" sz="1400" dirty="0">
                <a:latin typeface="Times New Roman" panose="02020603050405020304" pitchFamily="18" charset="0"/>
                <a:cs typeface="Times New Roman" panose="02020603050405020304" pitchFamily="18" charset="0"/>
              </a:rPr>
              <a:t>WWAN</a:t>
            </a:r>
            <a:r>
              <a:rPr lang="zh-TW" altLang="en-US" sz="1400" dirty="0">
                <a:latin typeface="Times New Roman" panose="02020603050405020304" pitchFamily="18" charset="0"/>
                <a:cs typeface="Times New Roman" panose="02020603050405020304" pitchFamily="18" charset="0"/>
              </a:rPr>
              <a:t> 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OTG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 </a:t>
            </a:r>
            <a:r>
              <a:rPr lang="zh-TW" altLang="en-US" sz="1400" dirty="0" smtClean="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OTG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 </a:t>
            </a:r>
            <a:r>
              <a:rPr lang="zh-TW" altLang="en-US" sz="1400" dirty="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壓力</a:t>
            </a:r>
            <a:r>
              <a:rPr lang="zh-TW" altLang="en-US" sz="1400" dirty="0">
                <a:latin typeface="Times New Roman" panose="02020603050405020304" pitchFamily="18" charset="0"/>
                <a:cs typeface="Times New Roman" panose="02020603050405020304" pitchFamily="18" charset="0"/>
              </a:rPr>
              <a:t>測試</a:t>
            </a:r>
            <a:r>
              <a:rPr lang="en-US" altLang="zh-TW" sz="1400" dirty="0">
                <a:latin typeface="Times New Roman" panose="02020603050405020304" pitchFamily="18" charset="0"/>
                <a:cs typeface="Times New Roman" panose="02020603050405020304" pitchFamily="18" charset="0"/>
              </a:rPr>
              <a:t> </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catch the resolution by batch </a:t>
            </a:r>
            <a:r>
              <a:rPr lang="en-US" altLang="zh-TW" sz="1600" dirty="0" smtClean="0">
                <a:latin typeface="Times New Roman" panose="02020603050405020304" pitchFamily="18" charset="0"/>
                <a:cs typeface="Times New Roman" panose="02020603050405020304" pitchFamily="18" charset="0"/>
              </a:rPr>
              <a:t>code. (Reboot)</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透過程式自動擷取主機 </a:t>
            </a:r>
            <a:r>
              <a:rPr lang="en-US" altLang="zh-TW" sz="1600" dirty="0">
                <a:latin typeface="Times New Roman" panose="02020603050405020304" pitchFamily="18" charset="0"/>
                <a:cs typeface="Times New Roman" panose="02020603050405020304" pitchFamily="18" charset="0"/>
              </a:rPr>
              <a:t>GPU </a:t>
            </a:r>
            <a:r>
              <a:rPr lang="zh-TW" altLang="en-US" sz="1600" dirty="0">
                <a:latin typeface="Times New Roman" panose="02020603050405020304" pitchFamily="18" charset="0"/>
                <a:cs typeface="Times New Roman" panose="02020603050405020304" pitchFamily="18" charset="0"/>
              </a:rPr>
              <a:t>解析度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長時間重開機解析度</a:t>
            </a:r>
            <a:r>
              <a:rPr lang="zh-TW" altLang="en-US" sz="1600" dirty="0" smtClean="0">
                <a:latin typeface="Times New Roman" panose="02020603050405020304" pitchFamily="18" charset="0"/>
                <a:cs typeface="Times New Roman" panose="02020603050405020304" pitchFamily="18" charset="0"/>
              </a:rPr>
              <a:t>擷取</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118606093"/>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241"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fade">
                                      <p:cBhvr>
                                        <p:cTn id="27" dur="250"/>
                                        <p:tgtEl>
                                          <p:spTgt spid="15362">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animEffect transition="in" filter="fade">
                                      <p:cBhvr>
                                        <p:cTn id="35" dur="25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H</a:t>
            </a:r>
            <a:r>
              <a:rPr lang="en-US" altLang="zh-TW" sz="16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Edge</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3067875"/>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50"/>
                                        <p:tgtEl>
                                          <p:spTgt spid="205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250"/>
                                        <p:tgtEl>
                                          <p:spTgt spid="2052"/>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50"/>
                                        <p:tgtEl>
                                          <p:spTgt spid="205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依產品需求規格製作產圖之程式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方便內部</a:t>
            </a:r>
            <a:r>
              <a:rPr lang="zh-TW" altLang="en-US" sz="1600" dirty="0" smtClean="0">
                <a:latin typeface="Times New Roman" panose="02020603050405020304" pitchFamily="18" charset="0"/>
                <a:cs typeface="Times New Roman" panose="02020603050405020304" pitchFamily="18" charset="0"/>
              </a:rPr>
              <a:t>人員快速產圖並做量測 </a:t>
            </a:r>
            <a:r>
              <a:rPr lang="en-US" altLang="zh-TW" sz="1600" dirty="0" smtClean="0">
                <a:latin typeface="Times New Roman" panose="02020603050405020304" pitchFamily="18" charset="0"/>
                <a:cs typeface="Times New Roman" panose="02020603050405020304" pitchFamily="18" charset="0"/>
              </a:rPr>
              <a:t>Panel</a:t>
            </a:r>
            <a:r>
              <a:rPr lang="zh-TW" altLang="en-US" sz="1600" dirty="0" smtClean="0">
                <a:latin typeface="Times New Roman" panose="02020603050405020304" pitchFamily="18" charset="0"/>
                <a:cs typeface="Times New Roman" panose="02020603050405020304" pitchFamily="18" charset="0"/>
              </a:rPr>
              <a:t> 、明暗度之程式</a:t>
            </a: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a:t>
            </a:r>
            <a:r>
              <a:rPr lang="en-US" altLang="zh-TW" sz="1600" dirty="0">
                <a:latin typeface="Times New Roman" panose="02020603050405020304" pitchFamily="18" charset="0"/>
                <a:cs typeface="Times New Roman" panose="02020603050405020304" pitchFamily="18" charset="0"/>
              </a:rPr>
              <a:t>Server 2012 R2 for Legacy </a:t>
            </a:r>
            <a:r>
              <a:rPr lang="en-US" altLang="zh-TW" sz="16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Windows Server 2012 R2 for UEFI 64 </a:t>
            </a:r>
            <a:r>
              <a:rPr lang="en-US" altLang="zh-TW" sz="16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自動化</a:t>
            </a:r>
            <a:r>
              <a:rPr lang="zh-TW" altLang="en-US" sz="1600" dirty="0" smtClean="0">
                <a:latin typeface="Times New Roman" panose="02020603050405020304" pitchFamily="18" charset="0"/>
                <a:cs typeface="Times New Roman" panose="02020603050405020304" pitchFamily="18" charset="0"/>
              </a:rPr>
              <a:t>安裝 </a:t>
            </a:r>
            <a:r>
              <a:rPr lang="en-US" altLang="zh-TW" sz="1600" dirty="0" smtClean="0">
                <a:latin typeface="Times New Roman" panose="02020603050405020304" pitchFamily="18" charset="0"/>
                <a:cs typeface="Times New Roman" panose="02020603050405020304" pitchFamily="18" charset="0"/>
              </a:rPr>
              <a:t>Windows OS</a:t>
            </a:r>
            <a:r>
              <a:rPr lang="zh-TW" altLang="en-US" sz="1600" dirty="0" smtClean="0">
                <a:latin typeface="Times New Roman" panose="02020603050405020304" pitchFamily="18" charset="0"/>
                <a:cs typeface="Times New Roman" panose="02020603050405020304" pitchFamily="18" charset="0"/>
              </a:rPr>
              <a:t> 程序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a:t>
            </a:r>
            <a:r>
              <a:rPr lang="zh-TW" altLang="en-US" sz="1600" dirty="0" smtClean="0">
                <a:latin typeface="Times New Roman" panose="02020603050405020304" pitchFamily="18" charset="0"/>
                <a:cs typeface="Times New Roman" panose="02020603050405020304" pitchFamily="18" charset="0"/>
              </a:rPr>
              <a:t>時間自動安裝壓力測試</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bit.exe -c </a:t>
            </a:r>
            <a:r>
              <a:rPr lang="en-US" altLang="zh-TW" sz="1600" dirty="0" err="1" smtClean="0">
                <a:latin typeface="Times New Roman" panose="02020603050405020304" pitchFamily="18" charset="0"/>
                <a:cs typeface="Times New Roman" panose="02020603050405020304" pitchFamily="18" charset="0"/>
              </a:rPr>
              <a:t>dqa.bitcfg</a:t>
            </a:r>
            <a:r>
              <a:rPr lang="en-US" altLang="zh-TW" sz="16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266"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267"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BurnInTest</a:t>
            </a:r>
            <a:r>
              <a:rPr lang="zh-TW" altLang="en-US" sz="1600" dirty="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的</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Bash Script</a:t>
            </a:r>
            <a:r>
              <a:rPr lang="zh-TW" altLang="en-US" sz="1600" dirty="0" smtClean="0">
                <a:latin typeface="Times New Roman" panose="02020603050405020304" pitchFamily="18" charset="0"/>
                <a:cs typeface="Times New Roman" panose="02020603050405020304" pitchFamily="18" charset="0"/>
              </a:rPr>
              <a:t> 做長時間壓力測試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a:t>
            </a:r>
            <a:r>
              <a:rPr lang="zh-TW" altLang="en-US" sz="1600" dirty="0" smtClean="0">
                <a:latin typeface="Times New Roman" panose="02020603050405020304" pitchFamily="18" charset="0"/>
                <a:cs typeface="Times New Roman" panose="02020603050405020304" pitchFamily="18" charset="0"/>
              </a:rPr>
              <a:t>產生及備份 </a:t>
            </a:r>
            <a:r>
              <a:rPr lang="en-US" altLang="zh-TW" sz="1600" dirty="0" smtClean="0">
                <a:latin typeface="Times New Roman" panose="02020603050405020304" pitchFamily="18" charset="0"/>
                <a:cs typeface="Times New Roman" panose="02020603050405020304" pitchFamily="18" charset="0"/>
              </a:rPr>
              <a:t>Log</a:t>
            </a:r>
            <a:r>
              <a:rPr lang="zh-TW" altLang="en-US" sz="1600" dirty="0" smtClean="0">
                <a:latin typeface="Times New Roman" panose="02020603050405020304" pitchFamily="18" charset="0"/>
                <a:cs typeface="Times New Roman" panose="02020603050405020304" pitchFamily="18" charset="0"/>
              </a:rPr>
              <a:t> 檔案</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Arial" charset="0"/>
              <a:buChar char="•"/>
              <a:defRPr/>
            </a:pPr>
            <a:r>
              <a:rPr lang="en-US" altLang="zh-TW" sz="1600" dirty="0" err="1" smtClean="0">
                <a:latin typeface="Times New Roman" panose="02020603050405020304" pitchFamily="18" charset="0"/>
                <a:cs typeface="Times New Roman" panose="02020603050405020304" pitchFamily="18" charset="0"/>
              </a:rPr>
              <a:t>Downlod</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147"/>
                                        </p:tgtEl>
                                        <p:attrNameLst>
                                          <p:attrName>style.visibility</p:attrName>
                                        </p:attrNameLst>
                                      </p:cBhvr>
                                      <p:to>
                                        <p:strVal val="visible"/>
                                      </p:to>
                                    </p:set>
                                    <p:animEffect transition="in" filter="fade">
                                      <p:cBhvr>
                                        <p:cTn id="31" dur="250"/>
                                        <p:tgtEl>
                                          <p:spTgt spid="614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ProgramIndex</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程式方便下載相對應程式</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可以直接抓取 </a:t>
            </a:r>
            <a:r>
              <a:rPr lang="en-US" altLang="zh-TW" sz="1600" dirty="0" smtClean="0">
                <a:latin typeface="Times New Roman" panose="02020603050405020304" pitchFamily="18" charset="0"/>
                <a:cs typeface="Times New Roman" panose="02020603050405020304" pitchFamily="18" charset="0"/>
              </a:rPr>
              <a:t>FTP </a:t>
            </a:r>
            <a:r>
              <a:rPr lang="zh-TW" altLang="en-US" sz="1600" dirty="0" smtClean="0">
                <a:latin typeface="Times New Roman" panose="02020603050405020304" pitchFamily="18" charset="0"/>
                <a:cs typeface="Times New Roman" panose="02020603050405020304" pitchFamily="18" charset="0"/>
              </a:rPr>
              <a:t>上的資料直接下載</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Database </a:t>
            </a:r>
            <a:r>
              <a:rPr lang="en-US" altLang="zh-TW" sz="1600" dirty="0" smtClean="0">
                <a:latin typeface="Times New Roman" panose="02020603050405020304" pitchFamily="18" charset="0"/>
                <a:cs typeface="Times New Roman" panose="02020603050405020304" pitchFamily="18" charset="0"/>
              </a:rPr>
              <a:t>integration</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smtClean="0"/>
              <a:t>Main:</a:t>
            </a:r>
            <a:endParaRPr lang="en-US" altLang="zh-TW" sz="1800" dirty="0" smtClean="0">
              <a:hlinkClick r:id="rId3" action="ppaction://hlinkfile"/>
            </a:endParaRPr>
          </a:p>
          <a:p>
            <a:pPr marL="0" indent="0" eaLnBrk="1" hangingPunct="1">
              <a:buNone/>
              <a:defRPr/>
            </a:pPr>
            <a:r>
              <a:rPr lang="en-US" altLang="zh-TW" sz="1600" dirty="0" smtClean="0">
                <a:hlinkClick r:id="rId3" action="ppaction://hlinkfile"/>
              </a:rPr>
              <a:t>\\172.17.9.225\dqa\iService\0G.DQA_Zone\50.Auto Test Tool\automation\</a:t>
            </a:r>
            <a:endParaRPr lang="en-US" altLang="zh-TW" sz="1600" dirty="0" smtClean="0"/>
          </a:p>
          <a:p>
            <a:pPr marL="0" indent="0" eaLnBrk="1" hangingPunct="1">
              <a:buNone/>
              <a:defRPr/>
            </a:pPr>
            <a:r>
              <a:rPr lang="en-US" altLang="zh-TW" sz="1800" dirty="0" smtClean="0"/>
              <a:t>Installer:</a:t>
            </a:r>
            <a:endParaRPr lang="en-US" altLang="zh-TW" sz="1800" dirty="0"/>
          </a:p>
          <a:p>
            <a:pPr marL="0" indent="0" eaLnBrk="1" hangingPunct="1">
              <a:buNone/>
              <a:defRPr/>
            </a:pPr>
            <a:r>
              <a:rPr lang="en-US" altLang="zh-TW" sz="1600" dirty="0">
                <a:hlinkClick r:id="rId4" action="ppaction://hlinkfile"/>
              </a:rPr>
              <a:t>\\172.17.9.225\dqa\iService\0G.DQA_Zone\50.Auto Test Tool\automation\installer</a:t>
            </a:r>
            <a:r>
              <a:rPr lang="en-US" altLang="zh-TW" sz="1600" dirty="0" smtClean="0">
                <a:hlinkClick r:id="rId4" action="ppaction://hlinkfile"/>
              </a:rPr>
              <a:t>\</a:t>
            </a:r>
            <a:endParaRPr lang="en-US" altLang="zh-TW" sz="1600" dirty="0" smtClean="0"/>
          </a:p>
          <a:p>
            <a:pPr marL="0" indent="0" eaLnBrk="1" hangingPunct="1">
              <a:buNone/>
              <a:defRPr/>
            </a:pPr>
            <a:r>
              <a:rPr lang="en-US" altLang="zh-TW" sz="1800" dirty="0" smtClean="0"/>
              <a:t>Test Tools:</a:t>
            </a:r>
            <a:endParaRPr lang="en-US" altLang="zh-TW" sz="1800" dirty="0"/>
          </a:p>
          <a:p>
            <a:pPr marL="0" indent="0" eaLnBrk="1" hangingPunct="1">
              <a:buNone/>
              <a:defRPr/>
            </a:pPr>
            <a:r>
              <a:rPr lang="en-US" altLang="zh-TW" sz="1600" dirty="0" smtClean="0">
                <a:hlinkClick r:id="rId5" action="ppaction://hlinkfile"/>
              </a:rPr>
              <a:t>\\172.17.9.225\dqa\iService\0G.DQA_Zone\50.Auto Test Tool\automation\suite\</a:t>
            </a:r>
            <a:endParaRPr lang="en-US" altLang="zh-TW" sz="1600" dirty="0"/>
          </a:p>
          <a:p>
            <a:pPr marL="0" indent="0" eaLnBrk="1" hangingPunct="1">
              <a:buNone/>
              <a:defRPr/>
            </a:pPr>
            <a:r>
              <a:rPr lang="en-US" altLang="zh-TW" sz="1800" dirty="0" smtClean="0"/>
              <a:t>Standard Operation Procedure :</a:t>
            </a:r>
          </a:p>
          <a:p>
            <a:pPr marL="0" indent="0" eaLnBrk="1" hangingPunct="1">
              <a:buNone/>
              <a:defRPr/>
            </a:pPr>
            <a:r>
              <a:rPr lang="en-US" altLang="zh-TW" sz="1600" dirty="0">
                <a:hlinkClick r:id="rId6" action="ppaction://hlinkfile"/>
              </a:rPr>
              <a:t>\\172.17.9.225\dqa\iService\0G.DQA_Zone\50.Auto Test </a:t>
            </a:r>
            <a:r>
              <a:rPr lang="en-US" altLang="zh-TW" sz="1600" dirty="0" smtClean="0">
                <a:hlinkClick r:id="rId6" action="ppaction://hlinkfile"/>
              </a:rPr>
              <a:t>Tool\automation\sop\</a:t>
            </a:r>
            <a:endParaRPr lang="en-US" altLang="zh-TW" sz="16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5362">
                                            <p:txEl>
                                              <p:pRg st="2" end="2"/>
                                            </p:txEl>
                                          </p:spTgt>
                                        </p:tgtEl>
                                        <p:attrNameLst>
                                          <p:attrName>style.visibility</p:attrName>
                                        </p:attrNameLst>
                                      </p:cBhvr>
                                      <p:to>
                                        <p:strVal val="visible"/>
                                      </p:to>
                                    </p:set>
                                    <p:animEffect transition="in" filter="fade">
                                      <p:cBhvr>
                                        <p:cTn id="18" dur="250"/>
                                        <p:tgtEl>
                                          <p:spTgt spid="1536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Effect transition="in" filter="fade">
                                      <p:cBhvr>
                                        <p:cTn id="21" dur="250"/>
                                        <p:tgtEl>
                                          <p:spTgt spid="15362">
                                            <p:txEl>
                                              <p:pRg st="3" end="3"/>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15362">
                                            <p:txEl>
                                              <p:pRg st="4" end="4"/>
                                            </p:txEl>
                                          </p:spTgt>
                                        </p:tgtEl>
                                        <p:attrNameLst>
                                          <p:attrName>style.visibility</p:attrName>
                                        </p:attrNameLst>
                                      </p:cBhvr>
                                      <p:to>
                                        <p:strVal val="visible"/>
                                      </p:to>
                                    </p:set>
                                    <p:animEffect transition="in" filter="fade">
                                      <p:cBhvr>
                                        <p:cTn id="25" dur="250"/>
                                        <p:tgtEl>
                                          <p:spTgt spid="1536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Effect transition="in" filter="fade">
                                      <p:cBhvr>
                                        <p:cTn id="28" dur="250"/>
                                        <p:tgtEl>
                                          <p:spTgt spid="15362">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fade">
                                      <p:cBhvr>
                                        <p:cTn id="32" dur="250"/>
                                        <p:tgtEl>
                                          <p:spTgt spid="1536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2">
                                            <p:txEl>
                                              <p:pRg st="7" end="7"/>
                                            </p:txEl>
                                          </p:spTgt>
                                        </p:tgtEl>
                                        <p:attrNameLst>
                                          <p:attrName>style.visibility</p:attrName>
                                        </p:attrNameLst>
                                      </p:cBhvr>
                                      <p:to>
                                        <p:strVal val="visible"/>
                                      </p:to>
                                    </p:set>
                                    <p:animEffect transition="in" filter="fade">
                                      <p:cBhvr>
                                        <p:cTn id="35"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50"/>
                                        <p:tgtEl>
                                          <p:spTgt spid="30722"/>
                                        </p:tgtEl>
                                      </p:cBhvr>
                                    </p:animEffect>
                                    <p:anim calcmode="lin" valueType="num">
                                      <p:cBhvr>
                                        <p:cTn id="8" dur="250" fill="hold"/>
                                        <p:tgtEl>
                                          <p:spTgt spid="30722"/>
                                        </p:tgtEl>
                                        <p:attrNameLst>
                                          <p:attrName>ppt_x</p:attrName>
                                        </p:attrNameLst>
                                      </p:cBhvr>
                                      <p:tavLst>
                                        <p:tav tm="0">
                                          <p:val>
                                            <p:strVal val="#ppt_x"/>
                                          </p:val>
                                        </p:tav>
                                        <p:tav tm="100000">
                                          <p:val>
                                            <p:strVal val="#ppt_x"/>
                                          </p:val>
                                        </p:tav>
                                      </p:tavLst>
                                    </p:anim>
                                    <p:anim calcmode="lin" valueType="num">
                                      <p:cBhvr>
                                        <p:cTn id="9" dur="25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500" dirty="0" smtClean="0">
                <a:latin typeface="Times New Roman" panose="02020603050405020304" pitchFamily="18" charset="0"/>
                <a:cs typeface="Times New Roman" panose="02020603050405020304" pitchFamily="18" charset="0"/>
              </a:rPr>
              <a:t>is </a:t>
            </a:r>
            <a:r>
              <a:rPr lang="en-US" altLang="zh-TW" sz="1500" dirty="0">
                <a:solidFill>
                  <a:srgbClr val="0033CC"/>
                </a:solidFill>
                <a:latin typeface="Times New Roman" panose="02020603050405020304" pitchFamily="18" charset="0"/>
                <a:cs typeface="Times New Roman" panose="02020603050405020304" pitchFamily="18" charset="0"/>
              </a:rPr>
              <a:t>time and cost consuming</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It is difficult to </a:t>
            </a:r>
            <a:r>
              <a:rPr lang="en-US" altLang="zh-TW" sz="15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500" dirty="0" smtClean="0">
                <a:latin typeface="Times New Roman" panose="02020603050405020304" pitchFamily="18" charset="0"/>
                <a:cs typeface="Times New Roman" panose="02020603050405020304" pitchFamily="18" charset="0"/>
              </a:rPr>
              <a:t>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increases </a:t>
            </a:r>
            <a:r>
              <a:rPr lang="en-US" altLang="zh-TW" sz="15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can become boring and hence </a:t>
            </a:r>
            <a:r>
              <a:rPr lang="en-US" altLang="zh-TW" sz="1500" dirty="0">
                <a:solidFill>
                  <a:srgbClr val="0033CC"/>
                </a:solidFill>
                <a:latin typeface="Times New Roman" panose="02020603050405020304" pitchFamily="18" charset="0"/>
                <a:cs typeface="Times New Roman" panose="02020603050405020304" pitchFamily="18" charset="0"/>
              </a:rPr>
              <a:t>error prone</a:t>
            </a:r>
            <a:r>
              <a:rPr lang="en-US" altLang="zh-TW" sz="15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50"/>
                                        <p:tgtEl>
                                          <p:spTgt spid="4">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250"/>
                                        <p:tgtEl>
                                          <p:spTgt spid="4">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(RJ-45) </a:t>
            </a:r>
            <a:r>
              <a:rPr lang="en-US" altLang="zh-TW" sz="1600" dirty="0" smtClean="0">
                <a:latin typeface="Times New Roman" panose="02020603050405020304" pitchFamily="18" charset="0"/>
                <a:cs typeface="Times New Roman" panose="02020603050405020304" pitchFamily="18" charset="0"/>
              </a:rPr>
              <a:t>or Android </a:t>
            </a:r>
            <a:r>
              <a:rPr lang="en-US" altLang="zh-TW" sz="1600" dirty="0">
                <a:latin typeface="Times New Roman" panose="02020603050405020304" pitchFamily="18" charset="0"/>
                <a:cs typeface="Times New Roman" panose="02020603050405020304" pitchFamily="18" charset="0"/>
              </a:rPr>
              <a:t>8.0.1 (RJ-45) for WLAN and WWAN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a:t>
            </a:r>
            <a:r>
              <a:rPr lang="en-US" altLang="zh-TW" sz="1600" dirty="0" smtClean="0">
                <a:latin typeface="Times New Roman" panose="02020603050405020304" pitchFamily="18" charset="0"/>
                <a:cs typeface="Times New Roman" panose="02020603050405020304" pitchFamily="18" charset="0"/>
              </a:rPr>
              <a:t>(OTG) or Android </a:t>
            </a:r>
            <a:r>
              <a:rPr lang="en-US" altLang="zh-TW" sz="1600" dirty="0">
                <a:latin typeface="Times New Roman" panose="02020603050405020304" pitchFamily="18" charset="0"/>
                <a:cs typeface="Times New Roman" panose="02020603050405020304" pitchFamily="18" charset="0"/>
              </a:rPr>
              <a:t>8.0.1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for WLAN and WWAN</a:t>
            </a: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5362">
                                            <p:txEl>
                                              <p:pRg st="8" end="8"/>
                                            </p:txEl>
                                          </p:spTgt>
                                        </p:tgtEl>
                                        <p:attrNameLst>
                                          <p:attrName>style.visibility</p:attrName>
                                        </p:attrNameLst>
                                      </p:cBhvr>
                                      <p:to>
                                        <p:strVal val="visible"/>
                                      </p:to>
                                    </p:set>
                                    <p:animEffect transition="in" filter="fade">
                                      <p:cBhvr>
                                        <p:cTn id="43" dur="250"/>
                                        <p:tgtEl>
                                          <p:spTgt spid="15362">
                                            <p:txEl>
                                              <p:pRg st="8" end="8"/>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362">
                                            <p:txEl>
                                              <p:pRg st="9" end="9"/>
                                            </p:txEl>
                                          </p:spTgt>
                                        </p:tgtEl>
                                        <p:attrNameLst>
                                          <p:attrName>style.visibility</p:attrName>
                                        </p:attrNameLst>
                                      </p:cBhvr>
                                      <p:to>
                                        <p:strVal val="visible"/>
                                      </p:to>
                                    </p:set>
                                    <p:animEffect transition="in" filter="fade">
                                      <p:cBhvr>
                                        <p:cTn id="47" dur="250"/>
                                        <p:tgtEl>
                                          <p:spTgt spid="15362">
                                            <p:txEl>
                                              <p:pRg st="9" end="9"/>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5362">
                                            <p:txEl>
                                              <p:pRg st="10" end="10"/>
                                            </p:txEl>
                                          </p:spTgt>
                                        </p:tgtEl>
                                        <p:attrNameLst>
                                          <p:attrName>style.visibility</p:attrName>
                                        </p:attrNameLst>
                                      </p:cBhvr>
                                      <p:to>
                                        <p:strVal val="visible"/>
                                      </p:to>
                                    </p:set>
                                    <p:animEffect transition="in" filter="fade">
                                      <p:cBhvr>
                                        <p:cTn id="51" dur="250"/>
                                        <p:tgtEl>
                                          <p:spTgt spid="15362">
                                            <p:txEl>
                                              <p:pRg st="10" end="10"/>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362">
                                            <p:txEl>
                                              <p:pRg st="11" end="11"/>
                                            </p:txEl>
                                          </p:spTgt>
                                        </p:tgtEl>
                                        <p:attrNameLst>
                                          <p:attrName>style.visibility</p:attrName>
                                        </p:attrNameLst>
                                      </p:cBhvr>
                                      <p:to>
                                        <p:strVal val="visible"/>
                                      </p:to>
                                    </p:set>
                                    <p:animEffect transition="in" filter="fade">
                                      <p:cBhvr>
                                        <p:cTn id="5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25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15652</TotalTime>
  <Words>1060</Words>
  <Application>Microsoft Office PowerPoint</Application>
  <PresentationFormat>如螢幕大小 (16:9)</PresentationFormat>
  <Paragraphs>211</Paragraphs>
  <Slides>37</Slides>
  <Notes>35</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1184</cp:revision>
  <dcterms:created xsi:type="dcterms:W3CDTF">2004-01-16T02:40:24Z</dcterms:created>
  <dcterms:modified xsi:type="dcterms:W3CDTF">2020-02-11T02:34:28Z</dcterms:modified>
</cp:coreProperties>
</file>