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17.xml"/>
  <Override ContentType="application/vnd.openxmlformats-officedocument.presentationml.comments+xml" PartName="/ppt/comments/comment8.xml"/>
  <Override ContentType="application/vnd.openxmlformats-officedocument.presentationml.comments+xml" PartName="/ppt/comments/comment6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5.xml"/>
  <Override ContentType="application/vnd.openxmlformats-officedocument.presentationml.comments+xml" PartName="/ppt/comments/comment13.xml"/>
  <Override ContentType="application/vnd.openxmlformats-officedocument.presentationml.comments+xml" PartName="/ppt/comments/comment16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18.xml"/>
  <Override ContentType="application/vnd.openxmlformats-officedocument.presentationml.comments+xml" PartName="/ppt/comments/comment12.xml"/>
  <Override ContentType="application/vnd.openxmlformats-officedocument.presentationml.comments+xml" PartName="/ppt/comments/comment1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03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383">
          <p15:clr>
            <a:srgbClr val="9AA0A6"/>
          </p15:clr>
        </p15:guide>
        <p15:guide id="6" pos="5377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8" name="Isabel Knofczynski"/>
  <p:cmAuthor clrIdx="1" id="1" initials="" lastIdx="1" name="Pete Rowlett"/>
  <p:cmAuthor clrIdx="2" id="2" initials="" lastIdx="12" name="Ethan Nguyen-Tu"/>
  <p:cmAuthor clrIdx="3" id="3" initials="" lastIdx="4" name="Jackie Chamber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8AFD0C-3254-4667-ADBC-6FBF013FE727}">
  <a:tblStyle styleId="{988AFD0C-3254-4667-ADBC-6FBF013FE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03" orient="horz"/>
        <p:guide pos="2880"/>
        <p:guide pos="576"/>
        <p:guide pos="5184"/>
        <p:guide pos="383"/>
        <p:guide pos="537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1-28T14:06:35.114">
    <p:pos x="6000" y="0"/>
    <p:text>Pete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6" dt="2022-11-17T16:09:40.649">
    <p:pos x="6000" y="0"/>
    <p:text>Ethan</p:tex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7" dt="2022-11-17T16:09:20.812">
    <p:pos x="6000" y="0"/>
    <p:text>Ethan</p:text>
  </p:cm>
</p:cmLst>
</file>

<file path=ppt/comments/comment1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8" dt="2022-11-17T16:09:34.548">
    <p:pos x="6000" y="0"/>
    <p:text>Ethan</p:text>
  </p:cm>
</p:cmLst>
</file>

<file path=ppt/comments/comment1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3" idx="1" dt="2022-11-23T02:36:17.291">
    <p:pos x="196" y="280"/>
    <p:text>Jackie</p:text>
  </p:cm>
</p:cmLst>
</file>

<file path=ppt/comments/comment1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3" idx="2" dt="2022-11-23T02:29:24.456">
    <p:pos x="196" y="280"/>
    <p:text>Jackie</p:text>
  </p:cm>
</p:cmLst>
</file>

<file path=ppt/comments/comment1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3" idx="3" dt="2022-11-18T18:56:12.001">
    <p:pos x="196" y="280"/>
    <p:text>Jackie</p:text>
  </p:cm>
</p:cmLst>
</file>

<file path=ppt/comments/comment1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9" dt="2022-11-28T06:51:49.824">
    <p:pos x="6000" y="0"/>
    <p:text>Ethan</p:text>
  </p:cm>
</p:cmLst>
</file>

<file path=ppt/comments/comment1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10" dt="2022-11-23T04:36:08.230">
    <p:pos x="6000" y="0"/>
    <p:text>Ethan</p:text>
  </p:cm>
  <p:cm authorId="2" idx="11" dt="2022-11-22T05:28:13.016">
    <p:pos x="6000" y="0"/>
    <p:text>If anyone thinks of any other limitations, go ahead and add them. Ideally, we have 3. :)</p:text>
  </p:cm>
  <p:cm authorId="0" idx="8" dt="2022-11-23T04:21:25.477">
    <p:pos x="6000" y="0"/>
    <p:text>Insufficient sample size?</p:text>
  </p:cm>
  <p:cm authorId="2" idx="12" dt="2022-11-23T04:36:08.230">
    <p:pos x="6000" y="0"/>
    <p:text>Insufficient sample size to test for differences between the form types yes. Everything else should meet the central limit theorem's 30.</p:text>
  </p:cm>
</p:cmLst>
</file>

<file path=ppt/comments/comment1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3" idx="4" dt="2022-11-23T01:56:08.295">
    <p:pos x="196" y="280"/>
    <p:text>Jackie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1-28T14:07:43.584">
    <p:pos x="6000" y="0"/>
    <p:text>Pete</p:text>
  </p:cm>
  <p:cm authorId="1" idx="1" dt="2022-11-23T04:05:34.493">
    <p:pos x="196" y="935"/>
    <p:text>Alternative: A common cognitive bias that occurs when people do not adequately adjust their perceived importance of an issue based on its magnitude</p:text>
  </p:cm>
  <p:cm authorId="0" idx="3" dt="2022-11-21T20:56:19.196">
    <p:pos x="196" y="935"/>
    <p:text>Regardless of the actual definition I think it would be helpful to provide an example at this point in the presentation. Does not need to be on the slide just in the notes/what we say</p:text>
  </p:cm>
  <p:cm authorId="2" idx="1" dt="2022-11-23T03:58:03.902">
    <p:pos x="196" y="935"/>
    <p:text>I agree with saying an example. If someone wants to create an example slide with an image to help visually represent it, that would be even better.</p:text>
  </p:cm>
  <p:cm authorId="2" idx="2" dt="2022-11-23T04:05:34.493">
    <p:pos x="196" y="935"/>
    <p:text>I believe I slightly reworded the definition of scope insensitivity found on Google. While your definition, Pete, is close, I do not think it is the correct definition because it implies that people should value an issue more the more the issue affects. This implies an exponential increase in proportion while i am pretty sure the definition of scope insensitivity is talking about a linear increase in proportion.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11-28T14:07:56.402">
    <p:pos x="6000" y="0"/>
    <p:text>Pete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11-23T03:02:48.254">
    <p:pos x="196" y="280"/>
    <p:text>Isabel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2-11-28T13:35:18.401">
    <p:pos x="6000" y="0"/>
    <p:text>Isabel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2-11-28T13:35:31.692">
    <p:pos x="6000" y="0"/>
    <p:text>Isabel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3" dt="2022-11-17T18:47:25.500">
    <p:pos x="6000" y="0"/>
    <p:text>Ethan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4" dt="2022-11-22T04:34:10.890">
    <p:pos x="6000" y="0"/>
    <p:text>Ethan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5" dt="2022-11-22T04:37:16.721">
    <p:pos x="6000" y="0"/>
    <p:text>Ethan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5678266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5678266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d7af821b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d7af821b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Include summary stats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i. Demographic description of sample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ii. Sample size and characteristics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Present any statistical differences in control and experiment groups: A rigorous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statistical comparison is required. You may use any statistical tools you have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learned thus far in your academic career. Regression is not expected but may be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included if thoroughly explained for students who are unfamiliar.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Visual presentation of data to easily show results is required.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d7af821b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d7af821b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Include summary stats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i. Demographic description of sample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ii. Sample size and characteristics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Present any statistical differences in control and experiment groups: A rigorous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statistical comparison is required. You may use any statistical tools you have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learned thus far in your academic career. Regression is not expected but may be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included if thoroughly explained for students who are unfamiliar.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Visual presentation of data to easily show results is required.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GATech Gender Distribution Fall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30031 Male      - 68.50%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13813 Female  - 31.50%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43844 Total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d7af821b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d7af821b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Include summary stats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i. Demographic description of sample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ii. Sample size and characteristics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Present any statistical differences in control and experiment groups: A rigorous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statistical comparison is required. You may use any statistical tools you have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learned thus far in your academic career. Regression is not expected but may be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included if thoroughly explained for students who are unfamiliar.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Visual presentation of data to easily show results is required.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d7af821b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8d7af821b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will you statistically test your data to determine your results?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Regression to determine variables that have a strong relationship with participants’ scope-scaling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will you present your results so that they are clear?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Screenshots of STATA output tables that have compelling results - NO COMPELLING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700bd10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700bd10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each variable and why it could have a strong enough relationship with our dependent variable to be </a:t>
            </a:r>
            <a:r>
              <a:rPr lang="en"/>
              <a:t>statistically</a:t>
            </a:r>
            <a:r>
              <a:rPr lang="en"/>
              <a:t> significant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1450e81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1450e81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Briefly explain the what a regression is - Line of best fit - R^2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things in nature are not linear. Logarithms often fit data points more accurately, so we tested different models to find the one with the lowest adjusted-R^2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outputs from Stata due to results not being significant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a2c5b00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a2c5b00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b955fc926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b955fc926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people are unwilling to donate anything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very wide range of values that people are willing to donate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value humans &gt; turtles &gt; birds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People are insensitive to scope in the way that we expected: per-life valuations are higher for small vs medium or large in all but 2 cases (in parentheses)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grammar activity valuations are consistently much larger than the math ones: we don’t have a good explanation for this but it may be driven by some very large answers in the grammar responses (3 or 4 of these)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also see that people value turtles more than birds and humans more than turtles or birds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b955fc926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b955fc926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does show math people being more ‘accurate’ and mores sensitive to scope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1450e81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1450e81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d7af821b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d7af821b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anticipated limitations of your study?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What do results indicate?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What are the policy implications of your results?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Are there any nudges that may be implemented to get better human behavior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based on these results?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d7af821b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d7af821b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my gut agree with this conclusion? Personally, yes.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people understand hypothetical scenarios the same way. For example, some people reported a willingness to donate millions of $, but probably doesn’t currently or ever will have millions to donate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b955fc92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b955fc92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9b955fc926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9b955fc926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b955fc926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9b955fc926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b955fc926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b955fc926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b955fc926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9b955fc926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d7af821b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d7af821b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Why is this topic important?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How were you motivated to study this topic?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What is the base experiment you are replicating (if any)?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700bd101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700bd101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People are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consistently insensitive to scope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 altruistic contexts. (Hsee &amp; Rottenstreich, 2004; Hasford et al., 2015; Kogut &amp; Harel, 2021).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People are scope insensitive even when they expect not to be Dunn et al 2008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Cultural norms: people from collectivist cultures are more sensitive to scope, people with better numeracy / more numerate people are more sensitive / self focused people are less sensitive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4d32776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4d32776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Calculation over emotions specifically for #3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4d327763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4d327763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d7af821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d7af821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d7af821b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d7af821b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independent and dependent variables will you record from your experiments?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How do you define each?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Do you potentially have any confounding variables that should be addressed?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What methods will you use to record these data?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Do you anticipate any issues in getting clean data?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Methodology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What did you do to organize your experiment?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i. Materials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ii. Methods of contacting participants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Sampling Methods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i. How did you control for bias/selection issues?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ii. How are your Control/Experiment groups defined?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Please include full text of sample questions, interviews. Or any other materials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used with participants.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 Description of how you complied with IRB standards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e. Description of how you complied with Covid standards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b955fc92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b955fc92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>
                <a:solidFill>
                  <a:schemeClr val="dk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>
                <a:solidFill>
                  <a:schemeClr val="dk1"/>
                </a:solidFill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>
                <a:solidFill>
                  <a:schemeClr val="dk1"/>
                </a:solidFill>
              </a:defRPr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Georgia"/>
              <a:buChar char="●"/>
              <a:defRPr sz="15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11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300"/>
              <a:buFont typeface="Georgia"/>
              <a:buChar char="○"/>
              <a:defRPr sz="13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111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300"/>
              <a:buFont typeface="Georgia"/>
              <a:buChar char="■"/>
              <a:defRPr sz="13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11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300"/>
              <a:buFont typeface="Georgia"/>
              <a:buChar char="●"/>
              <a:defRPr sz="13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11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300"/>
              <a:buFont typeface="Georgia"/>
              <a:buChar char="○"/>
              <a:defRPr sz="13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Font typeface="Georgia"/>
              <a:buChar char="■"/>
              <a:defRPr sz="10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Font typeface="Georgia"/>
              <a:buChar char="●"/>
              <a:defRPr sz="10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Font typeface="Georgia"/>
              <a:buChar char="○"/>
              <a:defRPr sz="10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Font typeface="Georgia"/>
              <a:buChar char="■"/>
              <a:defRPr sz="10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9.xm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0.xm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1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2.xml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4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5.xml"/><Relationship Id="rId4" Type="http://schemas.openxmlformats.org/officeDocument/2006/relationships/image" Target="../media/image3.png"/><Relationship Id="rId5" Type="http://schemas.openxmlformats.org/officeDocument/2006/relationships/hyperlink" Target="https://www.kdnuggets.com/2017/10/learn-generalized-linear-models-glm-r.html/2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6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17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18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81950" y="896975"/>
            <a:ext cx="7580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Georgia"/>
                <a:ea typeface="Georgia"/>
                <a:cs typeface="Georgia"/>
                <a:sym typeface="Georgia"/>
              </a:rPr>
              <a:t>Scope </a:t>
            </a:r>
            <a:r>
              <a:rPr lang="en" sz="4500"/>
              <a:t>Ins</a:t>
            </a:r>
            <a:r>
              <a:rPr lang="en" sz="4500">
                <a:latin typeface="Georgia"/>
                <a:ea typeface="Georgia"/>
                <a:cs typeface="Georgia"/>
                <a:sym typeface="Georgia"/>
              </a:rPr>
              <a:t>ensitivity &amp; Charitable Giving</a:t>
            </a:r>
            <a:endParaRPr sz="4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Ethan Nguyen-Tu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Jackie Chambers, Isabel Knofczynski, Pete Rowlett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ECON4803: Behavioral Economics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Dr. Whitney Buser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1071566">
            <a:off x="7074322" y="2660519"/>
            <a:ext cx="890808" cy="1367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141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Overview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 rot="147267">
            <a:off x="5553961" y="750298"/>
            <a:ext cx="465880" cy="84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 rot="-651235">
            <a:off x="2331544" y="3481954"/>
            <a:ext cx="417437" cy="84384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608450" y="1991700"/>
            <a:ext cx="7927200" cy="21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Sample size</a:t>
            </a:r>
            <a:r>
              <a:rPr lang="en" sz="1600"/>
              <a:t> is </a:t>
            </a:r>
            <a:r>
              <a:rPr b="1" lang="en" sz="1600"/>
              <a:t>77 participants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includes both </a:t>
            </a:r>
            <a:r>
              <a:rPr b="1" lang="en" sz="1600"/>
              <a:t>paid </a:t>
            </a:r>
            <a:r>
              <a:rPr lang="en" sz="1600"/>
              <a:t>and</a:t>
            </a:r>
            <a:r>
              <a:rPr b="1" lang="en" sz="1600"/>
              <a:t> unpaid </a:t>
            </a:r>
            <a:r>
              <a:rPr lang="en" sz="1600"/>
              <a:t>participants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Most paid participant responses could not be identified because the survey was designed to be anonymous, but confirmation of having completed the survey and payment did occur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collection </a:t>
            </a:r>
            <a:r>
              <a:rPr b="1" lang="en" sz="1600"/>
              <a:t>spanned a month </a:t>
            </a:r>
            <a:r>
              <a:rPr lang="en" sz="1600"/>
              <a:t>from 10/18/22 to 11/18/22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Intervention Score</a:t>
            </a:r>
            <a:endParaRPr/>
          </a:p>
        </p:txBody>
      </p:sp>
      <p:pic>
        <p:nvPicPr>
          <p:cNvPr id="121" name="Google Shape;121;p23" title="Math Activity Score Distribu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300" y="1127098"/>
            <a:ext cx="3789249" cy="234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 title="Grammar Activity Score Distributio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450" y="1127093"/>
            <a:ext cx="3789249" cy="23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585450"/>
            <a:ext cx="85206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39 participants</a:t>
            </a:r>
            <a:r>
              <a:rPr lang="en" sz="1600"/>
              <a:t> </a:t>
            </a:r>
            <a:r>
              <a:rPr lang="en" sz="1600"/>
              <a:t>received</a:t>
            </a:r>
            <a:r>
              <a:rPr lang="en" sz="1600"/>
              <a:t> the Math Activity (</a:t>
            </a:r>
            <a:r>
              <a:rPr b="1" lang="en" sz="1600"/>
              <a:t>Intervention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38</a:t>
            </a:r>
            <a:r>
              <a:rPr b="1" lang="en" sz="1600"/>
              <a:t> participants </a:t>
            </a:r>
            <a:r>
              <a:rPr lang="en" sz="1600"/>
              <a:t>received the Grammar Activity (</a:t>
            </a:r>
            <a:r>
              <a:rPr b="1" lang="en" sz="1600"/>
              <a:t>Control)</a:t>
            </a:r>
            <a:endParaRPr b="1"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Math Activity</a:t>
            </a:r>
            <a:r>
              <a:rPr lang="en" sz="1600"/>
              <a:t> </a:t>
            </a:r>
            <a:r>
              <a:rPr b="1" lang="en" sz="1600"/>
              <a:t>participants</a:t>
            </a:r>
            <a:r>
              <a:rPr lang="en" sz="1600"/>
              <a:t> </a:t>
            </a:r>
            <a:r>
              <a:rPr b="1" lang="en" sz="1600"/>
              <a:t>scored 32% on average higher</a:t>
            </a:r>
            <a:r>
              <a:rPr lang="en" sz="1600"/>
              <a:t> (90% avg. score) than Grammar Activity participants (58% avg. score)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 title="Age Distribu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50" y="1127047"/>
            <a:ext cx="3789249" cy="234722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Age and Gender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3585450"/>
            <a:ext cx="85206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Average </a:t>
            </a:r>
            <a:r>
              <a:rPr b="1" lang="en" sz="1600"/>
              <a:t>age</a:t>
            </a:r>
            <a:r>
              <a:rPr lang="en" sz="1600"/>
              <a:t> is approximately </a:t>
            </a:r>
            <a:r>
              <a:rPr b="1" lang="en" sz="1600"/>
              <a:t>31 years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Gender</a:t>
            </a:r>
            <a:r>
              <a:rPr lang="en" sz="1600"/>
              <a:t> is </a:t>
            </a:r>
            <a:r>
              <a:rPr b="1" lang="en" sz="1600"/>
              <a:t>majority Male </a:t>
            </a:r>
            <a:r>
              <a:rPr lang="en" sz="1600"/>
              <a:t>(50.0%) with 35.1% Female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GATech has a gender distribution of 68.50% Male and 31.50% Female (Fall 2021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U.S. has a gender distribution of 49.5 percent male and 50.47 percent female</a:t>
            </a:r>
            <a:endParaRPr sz="1600"/>
          </a:p>
        </p:txBody>
      </p:sp>
      <p:pic>
        <p:nvPicPr>
          <p:cNvPr id="131" name="Google Shape;131;p24" title="Gender Distributio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6300" y="1127058"/>
            <a:ext cx="3789249" cy="2346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28400" y="1477375"/>
            <a:ext cx="5912149" cy="21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 title="Ethnicity Distribu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50" y="1127047"/>
            <a:ext cx="3789249" cy="2347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 title="Education Distributio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6300" y="1127058"/>
            <a:ext cx="3789249" cy="234616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Ethnicity and Education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3585450"/>
            <a:ext cx="85206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Majority</a:t>
            </a:r>
            <a:r>
              <a:rPr lang="en" sz="1600"/>
              <a:t> </a:t>
            </a:r>
            <a:r>
              <a:rPr b="1" lang="en" sz="1600"/>
              <a:t>White</a:t>
            </a:r>
            <a:r>
              <a:rPr lang="en" sz="1600"/>
              <a:t> </a:t>
            </a:r>
            <a:r>
              <a:rPr b="1" lang="en" sz="1600"/>
              <a:t>ethnicity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91% </a:t>
            </a:r>
            <a:r>
              <a:rPr b="1" lang="en" sz="1600"/>
              <a:t>higher </a:t>
            </a:r>
            <a:r>
              <a:rPr b="1" lang="en" sz="1600"/>
              <a:t>education</a:t>
            </a:r>
            <a:r>
              <a:rPr lang="en" sz="1600"/>
              <a:t> (Undergraduate and above)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63.3%</a:t>
            </a:r>
            <a:r>
              <a:rPr lang="en" sz="1600"/>
              <a:t> of U.S. people age 25 and older have higher </a:t>
            </a:r>
            <a:r>
              <a:rPr lang="en" sz="1600"/>
              <a:t>education (some college or more)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Overview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Clean the data</a:t>
            </a:r>
            <a:endParaRPr/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Import survey results into excel</a:t>
            </a:r>
            <a:endParaRPr/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Remove invalid responses</a:t>
            </a:r>
            <a:endParaRPr/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Pre-calculations: determine accuracy scores and important averages</a:t>
            </a:r>
            <a:endParaRPr/>
          </a:p>
          <a:p>
            <a:pPr indent="-298767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‘</a:t>
            </a:r>
            <a:r>
              <a:rPr lang="en"/>
              <a:t>a</a:t>
            </a:r>
            <a:r>
              <a:rPr lang="en"/>
              <a:t>ccuracy_bird’, ‘accuracy_turtle’, ‘accuracy_human’</a:t>
            </a:r>
            <a:endParaRPr/>
          </a:p>
          <a:p>
            <a:pPr indent="-298767" lvl="3" marL="18288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Both"/>
            </a:pPr>
            <a:r>
              <a:rPr lang="en"/>
              <a:t>Found by calculating each participant’s  per life value, calculating the absolute value difference of per life values between increasing scope questions, and averaging the differences </a:t>
            </a:r>
            <a:r>
              <a:rPr lang="en"/>
              <a:t>for each question group</a:t>
            </a:r>
            <a:endParaRPr/>
          </a:p>
          <a:p>
            <a:pPr indent="-298767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‘</a:t>
            </a:r>
            <a:r>
              <a:rPr lang="en"/>
              <a:t>accuracy_score’</a:t>
            </a:r>
            <a:r>
              <a:rPr lang="en"/>
              <a:t> - the sum of the three calculated question group accuracy variables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Determine variables for regression</a:t>
            </a:r>
            <a:endParaRPr/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Dependent variable(s): ‘accuracy_score’, ‘accuracy_bird’, ‘accuracy_turtle’, ‘accuracy_human’</a:t>
            </a:r>
            <a:endParaRPr/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Independent variable: ‘math_activity’</a:t>
            </a:r>
            <a:endParaRPr/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Explanatory variables: see next slide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Run regressions and joint-significance tests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Explanatory Variables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activity_score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Form type variables: ‘msl’, ‘slm’, ‘lsm’, ‘lms’, ‘mls</a:t>
            </a:r>
            <a:r>
              <a:rPr lang="en"/>
              <a:t>’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</a:t>
            </a:r>
            <a:r>
              <a:rPr lang="en"/>
              <a:t>ge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</a:t>
            </a:r>
            <a:r>
              <a:rPr lang="en"/>
              <a:t>ender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race/ethnicity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</a:t>
            </a:r>
            <a:r>
              <a:rPr lang="en"/>
              <a:t>ducation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</a:t>
            </a:r>
            <a:r>
              <a:rPr lang="en"/>
              <a:t>ncome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</a:t>
            </a:r>
            <a:r>
              <a:rPr lang="en"/>
              <a:t>ssential</a:t>
            </a:r>
            <a:r>
              <a:rPr lang="en"/>
              <a:t> spending: ‘ess_spend’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non-essential spending: ‘noness_spend’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‘charity_past’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‘charity_future’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017725"/>
            <a:ext cx="3930600" cy="25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</a:t>
            </a:r>
            <a:r>
              <a:rPr lang="en"/>
              <a:t>Multivariable Linear Regression Model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β</a:t>
            </a:r>
            <a:r>
              <a:rPr baseline="-25000" lang="en"/>
              <a:t>1</a:t>
            </a:r>
            <a:r>
              <a:rPr lang="en"/>
              <a:t>x</a:t>
            </a:r>
            <a:r>
              <a:rPr baseline="-25000" lang="en"/>
              <a:t>1</a:t>
            </a:r>
            <a:r>
              <a:rPr lang="en"/>
              <a:t>+β</a:t>
            </a:r>
            <a:r>
              <a:rPr baseline="-25000" lang="en"/>
              <a:t>2</a:t>
            </a:r>
            <a:r>
              <a:rPr lang="en"/>
              <a:t>x</a:t>
            </a:r>
            <a:r>
              <a:rPr baseline="-25000" lang="en"/>
              <a:t>2</a:t>
            </a:r>
            <a:r>
              <a:rPr lang="en"/>
              <a:t>+β</a:t>
            </a:r>
            <a:r>
              <a:rPr baseline="-25000" lang="en"/>
              <a:t>3</a:t>
            </a:r>
            <a:r>
              <a:rPr lang="en"/>
              <a:t>x</a:t>
            </a:r>
            <a:r>
              <a:rPr baseline="-25000" lang="en"/>
              <a:t>3</a:t>
            </a:r>
            <a:r>
              <a:rPr lang="en"/>
              <a:t>+... β</a:t>
            </a:r>
            <a:r>
              <a:rPr baseline="-25000" lang="en"/>
              <a:t>n</a:t>
            </a:r>
            <a:r>
              <a:rPr lang="en"/>
              <a:t>x</a:t>
            </a:r>
            <a:r>
              <a:rPr baseline="-25000" lang="en"/>
              <a:t>n</a:t>
            </a:r>
            <a:r>
              <a:rPr lang="en"/>
              <a:t>+ ε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where, y = accuracy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n</a:t>
            </a:r>
            <a:r>
              <a:rPr lang="en"/>
              <a:t> = the nth independent variable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β</a:t>
            </a:r>
            <a:r>
              <a:rPr baseline="-25000" lang="en"/>
              <a:t>n</a:t>
            </a:r>
            <a:r>
              <a:rPr lang="en"/>
              <a:t> = the nth coefficient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 = error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075" y="1017725"/>
            <a:ext cx="4192475" cy="21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4343063" y="3183000"/>
            <a:ext cx="41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https://www.kdnuggets.com/2017/10/learn-generalized-linear-models-glm-r.html/2</a:t>
            </a:r>
            <a:r>
              <a:rPr lang="en" sz="8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multiple </a:t>
            </a:r>
            <a:r>
              <a:rPr lang="en"/>
              <a:t>regressions testing for joint significance with different models: linear-linear, linear-log, log-linear and log-log,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It has been concluded that there is no significance between:</a:t>
            </a:r>
            <a:endParaRPr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/>
              <a:t>Overall</a:t>
            </a:r>
            <a:r>
              <a:rPr lang="en"/>
              <a:t> accuracy score,</a:t>
            </a:r>
            <a:endParaRPr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Accuracy score for the </a:t>
            </a:r>
            <a:r>
              <a:rPr b="1" lang="en"/>
              <a:t>bird-related</a:t>
            </a:r>
            <a:r>
              <a:rPr lang="en"/>
              <a:t> questions,</a:t>
            </a:r>
            <a:endParaRPr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Accuracy score for the </a:t>
            </a:r>
            <a:r>
              <a:rPr b="1" lang="en"/>
              <a:t>turtle-related</a:t>
            </a:r>
            <a:r>
              <a:rPr lang="en"/>
              <a:t> questions, &amp;</a:t>
            </a:r>
            <a:endParaRPr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Accuracy score for the </a:t>
            </a:r>
            <a:r>
              <a:rPr b="1" lang="en"/>
              <a:t>human-related</a:t>
            </a:r>
            <a:r>
              <a:rPr lang="en"/>
              <a:t>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and the </a:t>
            </a:r>
            <a:r>
              <a:rPr b="1" lang="en"/>
              <a:t>Math activity</a:t>
            </a:r>
            <a:r>
              <a:rPr lang="en"/>
              <a:t>, considering the other explanatory variables of interest as well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2545500" y="294100"/>
            <a:ext cx="40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Descriptive Statistics: Per-Life Valuations </a:t>
            </a:r>
            <a:endParaRPr b="1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72" name="Google Shape;172;p30"/>
          <p:cNvGraphicFramePr/>
          <p:nvPr/>
        </p:nvGraphicFramePr>
        <p:xfrm>
          <a:off x="1236000" y="1352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{988AFD0C-3254-4667-ADBC-6FBF013FE727}</a:tableStyleId>
              </a:tblPr>
              <a:tblGrid>
                <a:gridCol w="1141300"/>
                <a:gridCol w="1141300"/>
                <a:gridCol w="1141300"/>
                <a:gridCol w="1141300"/>
                <a:gridCol w="1141300"/>
                <a:gridCol w="1141300"/>
              </a:tblGrid>
              <a:tr h="64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Mean</a:t>
                      </a:r>
                      <a:endParaRPr b="1"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Median</a:t>
                      </a:r>
                      <a:endParaRPr b="1"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Mode</a:t>
                      </a:r>
                      <a:endParaRPr b="1"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Minimum</a:t>
                      </a:r>
                      <a:endParaRPr b="1"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Maximum</a:t>
                      </a:r>
                      <a:endParaRPr b="1"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Bird</a:t>
                      </a:r>
                      <a:endParaRPr b="1"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$9.63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$.01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$500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1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Turtle</a:t>
                      </a:r>
                      <a:endParaRPr b="1"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$152.49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$.50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$.50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$25,000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63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Human</a:t>
                      </a:r>
                      <a:endParaRPr b="1"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$74,737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$5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$10,000,000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/>
        </p:nvSpPr>
        <p:spPr>
          <a:xfrm>
            <a:off x="2545500" y="294100"/>
            <a:ext cx="40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Calculated Accuracy Scores</a:t>
            </a:r>
            <a:endParaRPr b="1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78" name="Google Shape;178;p3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{988AFD0C-3254-4667-ADBC-6FBF013FE727}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Grammar Activity</a:t>
                      </a:r>
                      <a:endParaRPr b="1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Math Activity </a:t>
                      </a:r>
                      <a:endParaRPr b="1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Bird</a:t>
                      </a:r>
                      <a:endParaRPr b="1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7.24</a:t>
                      </a:r>
                      <a:endParaRPr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.356</a:t>
                      </a:r>
                      <a:endParaRPr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Turtle</a:t>
                      </a:r>
                      <a:endParaRPr b="1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351</a:t>
                      </a:r>
                      <a:endParaRPr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4.83</a:t>
                      </a:r>
                      <a:endParaRPr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Human</a:t>
                      </a:r>
                      <a:endParaRPr b="1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144,478</a:t>
                      </a:r>
                      <a:endParaRPr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562</a:t>
                      </a:r>
                      <a:endParaRPr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Overall</a:t>
                      </a:r>
                      <a:endParaRPr b="1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144,863</a:t>
                      </a:r>
                      <a:endParaRPr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568</a:t>
                      </a:r>
                      <a:endParaRPr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31"/>
          <p:cNvSpPr txBox="1"/>
          <p:nvPr/>
        </p:nvSpPr>
        <p:spPr>
          <a:xfrm>
            <a:off x="1219350" y="3948050"/>
            <a:ext cx="670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Larger scores corresponds with more discrepancy between an individual’s answers, </a:t>
            </a:r>
            <a:r>
              <a:rPr i="1" lang="en" sz="12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meaning</a:t>
            </a:r>
            <a:r>
              <a:rPr i="1" lang="en" sz="12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 they were less sensitive to scope. A score of 0 would indicate perfect sensitivity to scope. </a:t>
            </a:r>
            <a:endParaRPr i="1" sz="12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8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Scope </a:t>
            </a:r>
            <a:r>
              <a:rPr lang="en"/>
              <a:t>Insensitivity</a:t>
            </a:r>
            <a:r>
              <a:rPr lang="en"/>
              <a:t>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099200" y="2057400"/>
            <a:ext cx="69456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</a:t>
            </a:r>
            <a:r>
              <a:rPr lang="en"/>
              <a:t> common cognitive bias that occurs when people make judgments that show no concern to the number - or scope - of the things they are evaluating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Since the Grammar Activity was</a:t>
            </a:r>
            <a:r>
              <a:rPr lang="en"/>
              <a:t> </a:t>
            </a:r>
            <a:r>
              <a:rPr b="1" lang="en"/>
              <a:t>more difficult</a:t>
            </a:r>
            <a:r>
              <a:rPr lang="en"/>
              <a:t> than the Math Activity, it serves as an </a:t>
            </a:r>
            <a:r>
              <a:rPr b="1" lang="en"/>
              <a:t>imperfect control </a:t>
            </a:r>
            <a:r>
              <a:rPr lang="en"/>
              <a:t>to compare with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Frustration from knowing fewer correct answers </a:t>
            </a:r>
            <a:r>
              <a:rPr b="1" lang="en"/>
              <a:t>may affect willingness to pay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/>
              <a:t>Non-Response Bias</a:t>
            </a:r>
            <a:r>
              <a:rPr lang="en"/>
              <a:t> - More participants who received the grammar activity </a:t>
            </a:r>
            <a:r>
              <a:rPr b="1" lang="en"/>
              <a:t>chose to not complete</a:t>
            </a:r>
            <a:r>
              <a:rPr lang="en"/>
              <a:t> the survey compared with participants who received the math activity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Our results </a:t>
            </a:r>
            <a:r>
              <a:rPr b="1" lang="en"/>
              <a:t>cannot be generalized to the United States population</a:t>
            </a:r>
            <a:r>
              <a:rPr lang="en"/>
              <a:t> due to a disproportionate number of young people, men, and people with some </a:t>
            </a:r>
            <a:r>
              <a:rPr lang="en"/>
              <a:t>higher education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Incomplete/Insufficient responses</a:t>
            </a:r>
            <a:r>
              <a:rPr lang="en"/>
              <a:t> result in </a:t>
            </a:r>
            <a:r>
              <a:rPr b="1" lang="en"/>
              <a:t>not meeting </a:t>
            </a:r>
            <a:r>
              <a:rPr lang="en"/>
              <a:t>the Central Limit Theorem’s requirement of 30 minimum responses for approximately normal distribution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Results from comparisons between the 6 different form types might not accurately reflect the true nature of the differences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conclusion, we can not confidently say that our math intervention led to statistically significant results.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Areas of future </a:t>
            </a:r>
            <a:r>
              <a:rPr lang="en"/>
              <a:t>research</a:t>
            </a:r>
            <a:r>
              <a:rPr lang="en"/>
              <a:t> include: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Ensuring similar difficulty levels between the control activity and treatment activity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Testing different control activities - physical fitness, meditation, etc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Increasing sample size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Alternate wording of survey questions to decrease confusion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Hypotheticals and self-reported guesses are unreliable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42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(n.d.). Table 2 Sample data for binary logistic regression [Review of Table 2 Sample data for binary logistic regression]. In KDNuggets. Retrieved November 22, 2022, from https://www.kdnuggets.com/2017/10/learn-generalized-linear-models-glm-r.html/2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Baron, J., &amp; Greene, J. (1996). Determinants of insensitivity to quantity in valuation of public goods: Contribution, warm glow, budget constraints, availability, and prominence. Journal of Experimental Psychology: Applied, 2(2), 107.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Bateman, I. J., Cole, M., Cooper, P., Georgiou, S., Hadley, D., &amp; Poe, G. L. (2004). On visible choice sets and scope sensitivity. Journal of environmental economics and management, 47(1), 71-93.  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Bateman, I. J., Cooper, P., Georgiou, S., Navrud, S., Poe, G. L., Ready, R. C., Riera, P., Ryan, M., &amp; Vossler, C. A. (2005). Economic valuation of policies for managing acidity in remote mountain lakes: Examining validity through scope sensitivity testing. Aquatic Sciences, 67(3), 274–291. https://doi.org/10.1007/s00027-004-0744-3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Cameron, C. D., &amp; Payne, B. K. (2011). Escaping affect: how motivated emotion regulation creates insensitivity to mass suffering. Journal of personality and social psychology, 100(1), 1.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Carson, R. T., &amp; Mitchell, R. C. (1995). Sequencing and nesting in contingent valuation surveys. Journal of environmental economics and Management, 28(2), 155-173.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Chang, H. H., &amp; Hung, I. W. (2018). Mirror, Mirror on the Retail Wall: Self-Focused Attention Promotes Reliance on Feelings in Consumer Decisions. Journal of Marketing Research, 55(4), 586–599. https://doi.org/10.1509/jmr.15.0080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Chang, Hannah H, and Pham, Michel Tuan. “Affective Boundaries of Scope Insensitivity.” Journal of Consumer Research, Volume 45, Issue 2, August 2018, Pages 403–428, https://doi.org/10.1093/jcr/ucy007 Published 05 March 2018.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Czajkowski, M., &amp; Hanley, N. (2009). Using Labels to Investigate Scope Effects in Stated Preference Methods. Environmental and Resource Economics, 44(4), 521–535. https://doi.org/10.1007/s10640-009-9299-z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Desvousges, W., Johnson, F. R., Dunford, R., Boyle, K., Hudson, S., &amp; Wilson, K. N. (2010). Measuring Nonuse Damages Using Contingent Valuation: An Experimental Evaluation of Accuracy. https://doi.org/10.3768/rtipress.2009.bk.0001.1009</a:t>
            </a:r>
            <a:endParaRPr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42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Dickert, S., Kleber, J., Peters, E., &amp; Slovic, P. (2011). Numeracy as a precursor to pro-social behavior: The impact of numeracy and presentation format on the cognitive mechanisms underlying donation decisions. Scholarsbank.uoregon.edu. http://hdl.handle.net/1794/22050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Dickert, S., Västfjäll, D., Kleber, J., &amp; Slovic, P. (2012). Valuations of human lives: normative expectations and psychological mechanisms of (ir)rationality. Synthese, 189(S1), 95–105. https://doi.org/10.1007/s11229-012-0137-4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Dickert, S., Västfjäll, D., Kleber, J., &amp; Slovic, P. (2015). Scope insensitivity: The limits of intuitive valuation of human lives in public policy. Journal of Applied Research in Memory and Cognition, 4(3), 248-255.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Duffin, Erin. (2022, September 30). Total population in the United States by gender from 2010 to 2027. Statista. https://www.statista.com/statistics/737923/us-population-by-gender/#:~:text=Projection%20estimates%20calculated%20using%20the,US%20Census%20data%20for%202021.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Dunn, E. W., &amp; Ashton-James, C. (2008). On emotional innumeracy: Predicted and actual affective responses to grand-scale tragedies. Journal of Experimental Social Psychology, 44(3), 692–698. https://doi.org/10.1016/j.jesp.2007.04.011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Erlandsson, A., Västfjäll, D., Sundfelt, O., &amp; Slovic, P. (2016). Argument-inconsistency in charity appeals: Statistical information about the scope of the problem decrease helping toward a single identified victim but not helping toward many non-identified victims in a refugee crisis context. Journal of Economic Psychology, 56, 126–140. https://doi.org/10.1016/j.joep.2016.06.007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Fetherstonhaugh, D., Slovic, P., Johnson, S., &amp; Friedrich, J. (1997). Insensitivity to the value of human life: A study of psychophysical numbing. Journal of Risk and uncertainty, 14(3), 283-300.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Harel, I., &amp; Kogut, T. (2021). The Effect of the Number and Identification of Recipients on Organ-Donation Decisions. Frontiers in Psychology, 12. https://doi.org/10.3389/fpsyg.2021.794422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Hasford, J., Farmer, A., &amp; Waites, S. F. (2015). Thinking, feeling, and giving: the effects of scope and valuation on consumer donations. International Journal of Research in Marketing, 32(4), 435-438.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Hsee, C. K., &amp; Rottenstreich, Y. (2004). Music, pandas, and muggers: on the affective psychology of value. Journal of Experimental Psychology: General, 133(1), 23.</a:t>
            </a:r>
            <a:endParaRPr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152475"/>
            <a:ext cx="842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Hsee, C. K., Zhang, J., Lu, Z. Y., &amp; Xu, F. (2013). Unit Asking. Psychological Science, 24(9), 1801–1808. https://doi.org/10.1177/0956797613482947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Imas, A., &amp; Loewenstein, G. (2018, May). Is altruism sensitive to scope? The role of tangibility. In AEA Papers and Proceedings (Vol. 108, pp. 143-47).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Kogut, T., Slovic, P., &amp; Västfjäll, D. (2015). Scope insensitivity in helping decisions: Is it a matter of culture and values?. Journal of Experimental Psychology: General, 144(6), 1042.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Krüg, Kris. “A Deadly Toll.” Center for Biological Diversity, https://www.biologicaldiversity.org/programs/public_lands/energy/dirty_energy_development/oil_and_gas/gulf_oil_spill/a_deadly_toll.html. Accessed 23 September 2022.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Lipponen, Matilda. “How can I help save Sea Turtles from Plastic Pollution?” Projects Abroad, 12 July 2022, https://www.projects-abroad.org/blog/how-we-can-help-save-sea-turtles/. Accessed 23 September 2022.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Serebrisky, Denise. “Pediatric Asthma: A Global Epidemic - PMC.” NCBI, 22 January 2019, https://www.ncbi.nlm.nih.gov/pmc/articles/PMC7052318/. Accessed 23 September 2022.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Small, D. A., Loewenstein, G., &amp; Slovic, P. (2007). Sympathy and callousness: The impact of deliberative thought on donations to identifiable and statistical victims. Organizational Behavior and Human Decision Processes, 102(2), 143–153. https://doi.org/10.1016/j.obhdp.2006.01.005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United States Census Bureau. (2022, February 24). Census Bureau releases New Educational Attainment Data. Census.gov. Retrieved November 22, 2022, from https://www.census.gov/newsroom/press-releases/2022/educational-attainment.html#:~:text=In%202021%2C%20the%20highest%20level,college%20but%20not%20a%20degree.</a:t>
            </a:r>
            <a:endParaRPr sz="800">
              <a:solidFill>
                <a:srgbClr val="EFEFEF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00"/>
              <a:buChar char="●"/>
            </a:pPr>
            <a:r>
              <a:rPr lang="en" sz="800">
                <a:solidFill>
                  <a:srgbClr val="EFEFEF"/>
                </a:solidFill>
              </a:rPr>
              <a:t>“Scope insensitivity: failing to appreciate the number of those who need our help.” Effective Altruism Forum. https://forum.effectivealtruism.org/s/B79ro5zkhndbBKRRX/p/NmDrpKdmjr. Published 22 August 2022.</a:t>
            </a:r>
            <a:endParaRPr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261475" y="579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/>
              <a:t>Appendices </a:t>
            </a:r>
            <a:endParaRPr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/>
        </p:nvSpPr>
        <p:spPr>
          <a:xfrm>
            <a:off x="2545500" y="294100"/>
            <a:ext cx="40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Descriptive Statistics:</a:t>
            </a:r>
            <a:r>
              <a:rPr b="1"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 P</a:t>
            </a:r>
            <a:r>
              <a:rPr b="1"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er-Life Valuations </a:t>
            </a:r>
            <a:endParaRPr b="1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20" name="Google Shape;220;p38"/>
          <p:cNvGraphicFramePr/>
          <p:nvPr/>
        </p:nvGraphicFramePr>
        <p:xfrm>
          <a:off x="952475" y="601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{988AFD0C-3254-4667-ADBC-6FBF013FE727}</a:tableStyleId>
              </a:tblPr>
              <a:tblGrid>
                <a:gridCol w="1059275"/>
                <a:gridCol w="1059275"/>
                <a:gridCol w="1059275"/>
                <a:gridCol w="1059275"/>
                <a:gridCol w="1059275"/>
                <a:gridCol w="1018125"/>
                <a:gridCol w="1100425"/>
              </a:tblGrid>
              <a:tr h="3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Mean</a:t>
                      </a:r>
                      <a:endParaRPr b="1"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Median</a:t>
                      </a:r>
                      <a:endParaRPr b="1"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Mode</a:t>
                      </a:r>
                      <a:endParaRPr b="1"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Minimum</a:t>
                      </a:r>
                      <a:endParaRPr b="1"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Maximum</a:t>
                      </a:r>
                      <a:endParaRPr b="1"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Small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$14.17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$.03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$500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Bird</a:t>
                      </a:r>
                      <a:endParaRPr b="1"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Medium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$7.89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$.10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$.001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$500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Large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$6.83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$.001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$.001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$500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Small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$365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$1.25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$100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$25,000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Turtle</a:t>
                      </a:r>
                      <a:endParaRPr b="1"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Medium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$75.67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$.50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$5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$5,000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40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Large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$16.93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$.10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$.05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$1,000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Small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$144,044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$50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$100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$10,000,000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Human</a:t>
                      </a:r>
                      <a:endParaRPr b="1"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Medium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$78,744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$5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$5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$5,000,000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Large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$1,421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$.62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$.25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$50,000</a:t>
                      </a:r>
                      <a:endParaRPr sz="1200">
                        <a:solidFill>
                          <a:srgbClr val="EFEFE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8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08450" y="2057400"/>
            <a:ext cx="79272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</a:t>
            </a:r>
            <a:r>
              <a:rPr lang="en"/>
              <a:t>xplore how scope insensitivity affects decision-making about charitable giving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Test the effect of a framing treatment on people’s ability to overcome scope insensitivity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Literature Review</a:t>
            </a:r>
            <a:r>
              <a:rPr lang="en" sz="2577"/>
              <a:t>: Scope Insensitivi</a:t>
            </a:r>
            <a:r>
              <a:rPr lang="en" sz="2577"/>
              <a:t>ty</a:t>
            </a:r>
            <a:endParaRPr sz="2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EFEFEF"/>
                </a:solidFill>
              </a:rPr>
              <a:t>Past literature shows that people are</a:t>
            </a:r>
            <a:r>
              <a:rPr b="1" lang="en" sz="1650">
                <a:solidFill>
                  <a:srgbClr val="EFEFEF"/>
                </a:solidFill>
              </a:rPr>
              <a:t> consistently insensitive to scope</a:t>
            </a:r>
            <a:r>
              <a:rPr lang="en" sz="1650">
                <a:solidFill>
                  <a:srgbClr val="EFEFEF"/>
                </a:solidFill>
              </a:rPr>
              <a:t> in altruistic contexts. </a:t>
            </a:r>
            <a:endParaRPr sz="165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94800" y="1517025"/>
            <a:ext cx="55449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reasons for scope insensitivity are not fully understood.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arenBoth"/>
            </a:pPr>
            <a:r>
              <a:rPr b="1" lang="en"/>
              <a:t>Emotional Response </a:t>
            </a:r>
            <a:r>
              <a:rPr lang="en"/>
              <a:t>(Dickert et al., 2012)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 sz="1400"/>
              <a:t>Unaffected by scope (Dunn &amp; Ashton-James, 2008; Dunn et al., 2008)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 sz="1400"/>
              <a:t>‘Warm Glow’ Effect (Baron &amp; Green, 1996)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 sz="1400"/>
              <a:t>‘Collapse of Compassion’ (Cameron &amp; Payne, 2011)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b="1" lang="en"/>
              <a:t>Real-world Limitations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 sz="1400"/>
              <a:t>Budget constraints (</a:t>
            </a:r>
            <a:r>
              <a:rPr lang="en" sz="1400"/>
              <a:t>Baron &amp; Green, 1996)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b="1" lang="en"/>
              <a:t>Irrationality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 sz="1400"/>
              <a:t>‘</a:t>
            </a:r>
            <a:r>
              <a:rPr lang="en" sz="1400"/>
              <a:t>Psychophysical numbing’ (Fetherstonhaugh et al., 1997)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 sz="1400"/>
              <a:t>Marginal utility (Dickert et al., 2015) </a:t>
            </a:r>
            <a:endParaRPr sz="1400"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5963325" y="1517025"/>
            <a:ext cx="29736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sensitivity varies by group.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arenBoth"/>
            </a:pPr>
            <a:r>
              <a:rPr b="1" lang="en"/>
              <a:t>Cultural Norms              </a:t>
            </a:r>
            <a:r>
              <a:rPr lang="en"/>
              <a:t>(Kogut et al., 2015)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b="1" lang="en"/>
              <a:t>Numeracy                     </a:t>
            </a:r>
            <a:r>
              <a:rPr lang="en"/>
              <a:t>(Dickert et al., 2018)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b="1" lang="en"/>
              <a:t>Self-Focus                       </a:t>
            </a:r>
            <a:r>
              <a:rPr lang="en"/>
              <a:t> (Chang &amp; Hung, 2018) 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5963325" y="1466375"/>
            <a:ext cx="2973600" cy="24675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94800" y="1469175"/>
            <a:ext cx="5662500" cy="31476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Literature Review: What makes people more scope sensitive? </a:t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Both"/>
            </a:pPr>
            <a:r>
              <a:rPr lang="en" sz="1600"/>
              <a:t>Increasing tangibility </a:t>
            </a:r>
            <a:r>
              <a:rPr lang="en" sz="1600"/>
              <a:t>(Imas &amp; Lowenstein, 2018)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Both"/>
            </a:pPr>
            <a:r>
              <a:rPr lang="en" sz="1600"/>
              <a:t>Identifiable victims </a:t>
            </a:r>
            <a:r>
              <a:rPr lang="en" sz="1600"/>
              <a:t>(Kogut et al., 2015)</a:t>
            </a:r>
            <a:endParaRPr sz="16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Teaching people to notice scope insensitivity can cause participants to decrease giving to identifiable victims (Small et al., 2007)</a:t>
            </a:r>
            <a:endParaRPr sz="1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Both"/>
            </a:pPr>
            <a:r>
              <a:rPr lang="en" sz="1600"/>
              <a:t>Relying on calculation </a:t>
            </a:r>
            <a:r>
              <a:rPr lang="en" sz="1600"/>
              <a:t>(Hsee &amp; Rottenstreich, 2004; Hasford et al., 2015) </a:t>
            </a:r>
            <a:endParaRPr sz="1600"/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</a:t>
            </a:r>
            <a:r>
              <a:rPr lang="en" sz="1400"/>
              <a:t>Combining statistics &amp; emotional info decreases </a:t>
            </a:r>
            <a:r>
              <a:rPr lang="en" sz="1400"/>
              <a:t>donations </a:t>
            </a:r>
            <a:r>
              <a:rPr lang="en" sz="1400"/>
              <a:t>(Erlandsson et al. 2016)</a:t>
            </a:r>
            <a:endParaRPr sz="1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Both"/>
            </a:pPr>
            <a:r>
              <a:rPr lang="en" sz="1600"/>
              <a:t>Caring about the issue (</a:t>
            </a:r>
            <a:r>
              <a:rPr lang="en" sz="1600"/>
              <a:t>Bateman</a:t>
            </a:r>
            <a:r>
              <a:rPr lang="en" sz="1600"/>
              <a:t> et al., 2005)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Both"/>
            </a:pPr>
            <a:r>
              <a:rPr lang="en" sz="1600"/>
              <a:t>‘Unit asking’ </a:t>
            </a:r>
            <a:r>
              <a:rPr lang="en" sz="1600"/>
              <a:t> (Hsee et al., 2013)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to Literature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Finds scope </a:t>
            </a:r>
            <a:r>
              <a:rPr lang="en"/>
              <a:t>insensitivit</a:t>
            </a:r>
            <a:r>
              <a:rPr lang="en"/>
              <a:t>y</a:t>
            </a:r>
            <a:r>
              <a:rPr lang="en"/>
              <a:t> bias in donations, consistent with the vast majority of the literature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Investigates scope insensitivity for both human and nonhuman animals, which occurs in fewer studies </a:t>
            </a:r>
            <a:r>
              <a:rPr lang="en"/>
              <a:t> (Desvousges et al. 2010)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Mixes order of options to control for order effects, which may have caused issues in other studies </a:t>
            </a:r>
            <a:r>
              <a:rPr lang="en"/>
              <a:t>(Bateman et al. 2004; Carson &amp; Mitchell 1995)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Controls for demographic variables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608450" y="2057400"/>
            <a:ext cx="7927200" cy="1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Participants who complete a math activity</a:t>
            </a:r>
            <a:r>
              <a:rPr lang="en"/>
              <a:t> </a:t>
            </a:r>
            <a:r>
              <a:rPr lang="en"/>
              <a:t>are less affected by scope insensitivity. Their valuations will change in a way that is closer to proportional than the valuations of those who complete a grammar activity.</a:t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48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</a:t>
            </a: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Design &amp; </a:t>
            </a:r>
            <a:r>
              <a:rPr lang="en"/>
              <a:t>Methodology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a three-part Qualtrics survey: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Activity</a:t>
            </a:r>
            <a:r>
              <a:rPr lang="en" sz="1600"/>
              <a:t>: Math (intervention) &amp; Grammar (control)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Contingent Valuation Questions</a:t>
            </a:r>
            <a:r>
              <a:rPr lang="en" sz="1600"/>
              <a:t>: 3 groups of 3 open-ended questions that evaluated people’s willingness to save the lives of birds, turtles, and humans with small, medium, and large scope; 6 different </a:t>
            </a:r>
            <a:r>
              <a:rPr lang="en" sz="1600"/>
              <a:t>versions were used that swapped the placement of the scope questions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Demographic Questions</a:t>
            </a:r>
            <a:r>
              <a:rPr lang="en" sz="1600"/>
              <a:t> (age, gender, ethnicity, education, etc.)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Released</a:t>
            </a:r>
            <a:r>
              <a:rPr b="1" lang="en" sz="1600"/>
              <a:t> </a:t>
            </a:r>
            <a:r>
              <a:rPr lang="en" sz="1600"/>
              <a:t>survey to GATech clubs and organizations, Reddit survey collection subreddits, and various discord communities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No personal identifiers were collected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Participants were randomly distributed between activities and form types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Contingent Valuation Questions Example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Everything on a separate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Background Info/Prompt: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“At least 102 species of birds are known to have been harmed by the BP oil spill [in 2010], including black skimmers, brown pelicans, clapper rails, common loons, laughing gulls, northern gannets and several species of tern” (krüg). Consider a hypothetical scenario in which birds are dying due to oil spills, but your donation would guarantee the lives of many birds.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Questions of </a:t>
            </a:r>
            <a:r>
              <a:rPr b="1" lang="en"/>
              <a:t>Increasing Scope</a:t>
            </a:r>
            <a:r>
              <a:rPr lang="en"/>
              <a:t>:</a:t>
            </a:r>
            <a:endParaRPr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How much would you be willing to pay (in US dollars) to prevent oil spills with certainty and therefore save the lives of around 2,000 birds?</a:t>
            </a:r>
            <a:endParaRPr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How much would you be willing to pay (in US dollars) to prevent oil spills with certainty and therefore save the lives of around 20,000 birds?</a:t>
            </a:r>
            <a:endParaRPr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How much would you be willing to pay (in US dollars) to prevent oil spills with certainty and therefore save the lives of around 200,000 birds?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