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ITC Avant Garde Gothic Bold" charset="1" panose="020B0802020202020204"/>
      <p:regular r:id="rId12"/>
    </p:embeddedFont>
    <p:embeddedFont>
      <p:font typeface="ITC Avant Garde Gothic Bold Italics" charset="1" panose="020B0802020202090204"/>
      <p:regular r:id="rId13"/>
    </p:embeddedFont>
    <p:embeddedFont>
      <p:font typeface="Gotham Bold" charset="1" panose="00000000000000000000"/>
      <p:regular r:id="rId14"/>
    </p:embeddedFont>
    <p:embeddedFont>
      <p:font typeface="Canva Sans" charset="1" panose="020B0503030501040103"/>
      <p:regular r:id="rId15"/>
    </p:embeddedFont>
    <p:embeddedFont>
      <p:font typeface="Gotham"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576263" y="569459"/>
            <a:ext cx="17135475" cy="9148082"/>
            <a:chOff x="0" y="0"/>
            <a:chExt cx="4513047" cy="2409371"/>
          </a:xfrm>
        </p:grpSpPr>
        <p:sp>
          <p:nvSpPr>
            <p:cNvPr name="Freeform 3" id="3"/>
            <p:cNvSpPr/>
            <p:nvPr/>
          </p:nvSpPr>
          <p:spPr>
            <a:xfrm flipH="false" flipV="false" rot="0">
              <a:off x="0" y="0"/>
              <a:ext cx="4513047" cy="2409371"/>
            </a:xfrm>
            <a:custGeom>
              <a:avLst/>
              <a:gdLst/>
              <a:ahLst/>
              <a:cxnLst/>
              <a:rect r="r" b="b" t="t" l="l"/>
              <a:pathLst>
                <a:path h="2409371" w="4513047">
                  <a:moveTo>
                    <a:pt x="0" y="0"/>
                  </a:moveTo>
                  <a:lnTo>
                    <a:pt x="4513047" y="0"/>
                  </a:lnTo>
                  <a:lnTo>
                    <a:pt x="4513047" y="2409371"/>
                  </a:lnTo>
                  <a:lnTo>
                    <a:pt x="0" y="2409371"/>
                  </a:lnTo>
                  <a:close/>
                </a:path>
              </a:pathLst>
            </a:custGeom>
            <a:solidFill>
              <a:srgbClr val="000000">
                <a:alpha val="0"/>
              </a:srgbClr>
            </a:solidFill>
            <a:ln w="19050" cap="sq">
              <a:solidFill>
                <a:srgbClr val="404040"/>
              </a:solidFill>
              <a:prstDash val="solid"/>
              <a:miter/>
            </a:ln>
          </p:spPr>
        </p:sp>
        <p:sp>
          <p:nvSpPr>
            <p:cNvPr name="TextBox 4" id="4"/>
            <p:cNvSpPr txBox="true"/>
            <p:nvPr/>
          </p:nvSpPr>
          <p:spPr>
            <a:xfrm>
              <a:off x="0" y="-28575"/>
              <a:ext cx="4513047" cy="2437946"/>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3782194" y="4965188"/>
            <a:ext cx="10678886" cy="1012763"/>
            <a:chOff x="0" y="0"/>
            <a:chExt cx="2812546" cy="266736"/>
          </a:xfrm>
        </p:grpSpPr>
        <p:sp>
          <p:nvSpPr>
            <p:cNvPr name="Freeform 6" id="6"/>
            <p:cNvSpPr/>
            <p:nvPr/>
          </p:nvSpPr>
          <p:spPr>
            <a:xfrm flipH="false" flipV="false" rot="0">
              <a:off x="0" y="0"/>
              <a:ext cx="2812546" cy="266736"/>
            </a:xfrm>
            <a:custGeom>
              <a:avLst/>
              <a:gdLst/>
              <a:ahLst/>
              <a:cxnLst/>
              <a:rect r="r" b="b" t="t" l="l"/>
              <a:pathLst>
                <a:path h="266736" w="2812546">
                  <a:moveTo>
                    <a:pt x="0" y="0"/>
                  </a:moveTo>
                  <a:lnTo>
                    <a:pt x="2812546" y="0"/>
                  </a:lnTo>
                  <a:lnTo>
                    <a:pt x="2812546" y="266736"/>
                  </a:lnTo>
                  <a:lnTo>
                    <a:pt x="0" y="266736"/>
                  </a:lnTo>
                  <a:close/>
                </a:path>
              </a:pathLst>
            </a:custGeom>
            <a:solidFill>
              <a:srgbClr val="F8DF8C"/>
            </a:solidFill>
          </p:spPr>
        </p:sp>
        <p:sp>
          <p:nvSpPr>
            <p:cNvPr name="TextBox 7" id="7"/>
            <p:cNvSpPr txBox="true"/>
            <p:nvPr/>
          </p:nvSpPr>
          <p:spPr>
            <a:xfrm>
              <a:off x="0" y="-28575"/>
              <a:ext cx="2812546" cy="295311"/>
            </a:xfrm>
            <a:prstGeom prst="rect">
              <a:avLst/>
            </a:prstGeom>
          </p:spPr>
          <p:txBody>
            <a:bodyPr anchor="ctr" rtlCol="false" tIns="50800" lIns="50800" bIns="50800" rIns="50800"/>
            <a:lstStyle/>
            <a:p>
              <a:pPr algn="ctr">
                <a:lnSpc>
                  <a:spcPts val="1960"/>
                </a:lnSpc>
              </a:pPr>
            </a:p>
          </p:txBody>
        </p:sp>
      </p:grpSp>
      <p:sp>
        <p:nvSpPr>
          <p:cNvPr name="Freeform 8" id="8"/>
          <p:cNvSpPr/>
          <p:nvPr/>
        </p:nvSpPr>
        <p:spPr>
          <a:xfrm flipH="false" flipV="false" rot="0">
            <a:off x="15354490" y="7390825"/>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0"/>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220736" y="2000470"/>
            <a:ext cx="13443443" cy="2463006"/>
          </a:xfrm>
          <a:prstGeom prst="rect">
            <a:avLst/>
          </a:prstGeom>
        </p:spPr>
        <p:txBody>
          <a:bodyPr anchor="t" rtlCol="false" tIns="0" lIns="0" bIns="0" rIns="0">
            <a:spAutoFit/>
          </a:bodyPr>
          <a:lstStyle/>
          <a:p>
            <a:pPr algn="ctr" marL="0" indent="0" lvl="0">
              <a:lnSpc>
                <a:spcPts val="8781"/>
              </a:lnSpc>
            </a:pPr>
            <a:r>
              <a:rPr lang="en-US" sz="8781">
                <a:solidFill>
                  <a:srgbClr val="404040"/>
                </a:solidFill>
                <a:latin typeface="ITC Avant Garde Gothic Bold"/>
                <a:ea typeface="ITC Avant Garde Gothic Bold"/>
                <a:cs typeface="ITC Avant Garde Gothic Bold"/>
                <a:sym typeface="ITC Avant Garde Gothic Bold"/>
              </a:rPr>
              <a:t>VALUE STREAM MAPPING</a:t>
            </a:r>
          </a:p>
        </p:txBody>
      </p:sp>
      <p:sp>
        <p:nvSpPr>
          <p:cNvPr name="TextBox 11" id="11"/>
          <p:cNvSpPr txBox="true"/>
          <p:nvPr/>
        </p:nvSpPr>
        <p:spPr>
          <a:xfrm rot="0">
            <a:off x="4139102" y="4549202"/>
            <a:ext cx="9128975" cy="1428749"/>
          </a:xfrm>
          <a:prstGeom prst="rect">
            <a:avLst/>
          </a:prstGeom>
        </p:spPr>
        <p:txBody>
          <a:bodyPr anchor="t" rtlCol="false" tIns="0" lIns="0" bIns="0" rIns="0">
            <a:spAutoFit/>
          </a:bodyPr>
          <a:lstStyle/>
          <a:p>
            <a:pPr algn="ctr" marL="0" indent="0" lvl="0">
              <a:lnSpc>
                <a:spcPts val="8999"/>
              </a:lnSpc>
              <a:spcBef>
                <a:spcPct val="0"/>
              </a:spcBef>
            </a:pPr>
            <a:r>
              <a:rPr lang="en-US" sz="9999" spc="-199">
                <a:solidFill>
                  <a:srgbClr val="404040"/>
                </a:solidFill>
                <a:latin typeface="ITC Avant Garde Gothic Bold Italics"/>
                <a:ea typeface="ITC Avant Garde Gothic Bold Italics"/>
                <a:cs typeface="ITC Avant Garde Gothic Bold Italics"/>
                <a:sym typeface="ITC Avant Garde Gothic Bold Italics"/>
              </a:rPr>
              <a:t>VSM</a:t>
            </a:r>
          </a:p>
        </p:txBody>
      </p:sp>
      <p:sp>
        <p:nvSpPr>
          <p:cNvPr name="TextBox 12" id="12"/>
          <p:cNvSpPr txBox="true"/>
          <p:nvPr/>
        </p:nvSpPr>
        <p:spPr>
          <a:xfrm rot="0">
            <a:off x="3291185" y="7991630"/>
            <a:ext cx="10824808" cy="2295370"/>
          </a:xfrm>
          <a:prstGeom prst="rect">
            <a:avLst/>
          </a:prstGeom>
        </p:spPr>
        <p:txBody>
          <a:bodyPr anchor="t" rtlCol="false" tIns="0" lIns="0" bIns="0" rIns="0">
            <a:spAutoFit/>
          </a:bodyPr>
          <a:lstStyle/>
          <a:p>
            <a:pPr algn="ctr">
              <a:lnSpc>
                <a:spcPts val="4563"/>
              </a:lnSpc>
            </a:pPr>
            <a:r>
              <a:rPr lang="en-US" sz="3259" spc="651">
                <a:solidFill>
                  <a:srgbClr val="404040"/>
                </a:solidFill>
                <a:latin typeface="Gotham Bold"/>
                <a:ea typeface="Gotham Bold"/>
                <a:cs typeface="Gotham Bold"/>
                <a:sym typeface="Gotham Bold"/>
              </a:rPr>
              <a:t>JACKIE SCOTT</a:t>
            </a:r>
          </a:p>
          <a:p>
            <a:pPr algn="ctr">
              <a:lnSpc>
                <a:spcPts val="4563"/>
              </a:lnSpc>
            </a:pPr>
            <a:r>
              <a:rPr lang="en-US" sz="3259" spc="651">
                <a:solidFill>
                  <a:srgbClr val="404040"/>
                </a:solidFill>
                <a:latin typeface="Gotham Bold"/>
                <a:ea typeface="Gotham Bold"/>
                <a:cs typeface="Gotham Bold"/>
                <a:sym typeface="Gotham Bold"/>
              </a:rPr>
              <a:t>MODULE 5.2</a:t>
            </a:r>
          </a:p>
          <a:p>
            <a:pPr algn="ctr">
              <a:lnSpc>
                <a:spcPts val="4563"/>
              </a:lnSpc>
            </a:pPr>
            <a:r>
              <a:rPr lang="en-US" sz="3259" spc="651">
                <a:solidFill>
                  <a:srgbClr val="404040"/>
                </a:solidFill>
                <a:latin typeface="Gotham Bold"/>
                <a:ea typeface="Gotham Bold"/>
                <a:cs typeface="Gotham Bold"/>
                <a:sym typeface="Gotham Bold"/>
              </a:rPr>
              <a:t>9/9/24</a:t>
            </a:r>
          </a:p>
          <a:p>
            <a:pPr algn="ctr">
              <a:lnSpc>
                <a:spcPts val="456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sp>
        <p:nvSpPr>
          <p:cNvPr name="Freeform 2" id="2"/>
          <p:cNvSpPr/>
          <p:nvPr/>
        </p:nvSpPr>
        <p:spPr>
          <a:xfrm flipH="false" flipV="false" rot="0">
            <a:off x="871403" y="-72693"/>
            <a:ext cx="17025653" cy="10432385"/>
          </a:xfrm>
          <a:custGeom>
            <a:avLst/>
            <a:gdLst/>
            <a:ahLst/>
            <a:cxnLst/>
            <a:rect r="r" b="b" t="t" l="l"/>
            <a:pathLst>
              <a:path h="10432385" w="17025653">
                <a:moveTo>
                  <a:pt x="0" y="0"/>
                </a:moveTo>
                <a:lnTo>
                  <a:pt x="17025653" y="0"/>
                </a:lnTo>
                <a:lnTo>
                  <a:pt x="17025653" y="10432386"/>
                </a:lnTo>
                <a:lnTo>
                  <a:pt x="0" y="10432386"/>
                </a:lnTo>
                <a:lnTo>
                  <a:pt x="0" y="0"/>
                </a:lnTo>
                <a:close/>
              </a:path>
            </a:pathLst>
          </a:custGeom>
          <a:blipFill>
            <a:blip r:embed="rId2"/>
            <a:stretch>
              <a:fillRect l="0" t="0" r="0" b="0"/>
            </a:stretch>
          </a:blipFill>
        </p:spPr>
      </p:sp>
      <p:sp>
        <p:nvSpPr>
          <p:cNvPr name="TextBox 3" id="3"/>
          <p:cNvSpPr txBox="true"/>
          <p:nvPr/>
        </p:nvSpPr>
        <p:spPr>
          <a:xfrm rot="0">
            <a:off x="78395" y="180340"/>
            <a:ext cx="2435487" cy="848360"/>
          </a:xfrm>
          <a:prstGeom prst="rect">
            <a:avLst/>
          </a:prstGeom>
        </p:spPr>
        <p:txBody>
          <a:bodyPr anchor="t" rtlCol="false" tIns="0" lIns="0" bIns="0" rIns="0">
            <a:spAutoFit/>
          </a:bodyPr>
          <a:lstStyle/>
          <a:p>
            <a:pPr algn="l">
              <a:lnSpc>
                <a:spcPts val="6399"/>
              </a:lnSpc>
            </a:pPr>
            <a:r>
              <a:rPr lang="en-US" sz="6399" spc="639">
                <a:solidFill>
                  <a:srgbClr val="404040"/>
                </a:solidFill>
                <a:latin typeface="Gotham Bold"/>
                <a:ea typeface="Gotham Bold"/>
                <a:cs typeface="Gotham Bold"/>
                <a:sym typeface="Gotham Bold"/>
              </a:rPr>
              <a:t>VSM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575582" y="569459"/>
            <a:ext cx="17135475" cy="9148082"/>
            <a:chOff x="0" y="0"/>
            <a:chExt cx="4513047" cy="2409371"/>
          </a:xfrm>
        </p:grpSpPr>
        <p:sp>
          <p:nvSpPr>
            <p:cNvPr name="Freeform 3" id="3"/>
            <p:cNvSpPr/>
            <p:nvPr/>
          </p:nvSpPr>
          <p:spPr>
            <a:xfrm flipH="false" flipV="false" rot="0">
              <a:off x="0" y="0"/>
              <a:ext cx="4513047" cy="2409371"/>
            </a:xfrm>
            <a:custGeom>
              <a:avLst/>
              <a:gdLst/>
              <a:ahLst/>
              <a:cxnLst/>
              <a:rect r="r" b="b" t="t" l="l"/>
              <a:pathLst>
                <a:path h="2409371" w="4513047">
                  <a:moveTo>
                    <a:pt x="0" y="0"/>
                  </a:moveTo>
                  <a:lnTo>
                    <a:pt x="4513047" y="0"/>
                  </a:lnTo>
                  <a:lnTo>
                    <a:pt x="4513047" y="2409371"/>
                  </a:lnTo>
                  <a:lnTo>
                    <a:pt x="0" y="2409371"/>
                  </a:lnTo>
                  <a:close/>
                </a:path>
              </a:pathLst>
            </a:custGeom>
            <a:solidFill>
              <a:srgbClr val="000000">
                <a:alpha val="0"/>
              </a:srgbClr>
            </a:solidFill>
            <a:ln w="19050" cap="sq">
              <a:solidFill>
                <a:srgbClr val="404040"/>
              </a:solidFill>
              <a:prstDash val="solid"/>
              <a:miter/>
            </a:ln>
          </p:spPr>
        </p:sp>
        <p:sp>
          <p:nvSpPr>
            <p:cNvPr name="TextBox 4" id="4"/>
            <p:cNvSpPr txBox="true"/>
            <p:nvPr/>
          </p:nvSpPr>
          <p:spPr>
            <a:xfrm>
              <a:off x="0" y="-28575"/>
              <a:ext cx="4513047" cy="2437946"/>
            </a:xfrm>
            <a:prstGeom prst="rect">
              <a:avLst/>
            </a:prstGeom>
          </p:spPr>
          <p:txBody>
            <a:bodyPr anchor="ctr" rtlCol="false" tIns="50800" lIns="50800" bIns="50800" rIns="50800"/>
            <a:lstStyle/>
            <a:p>
              <a:pPr algn="ctr">
                <a:lnSpc>
                  <a:spcPts val="1960"/>
                </a:lnSpc>
              </a:pPr>
            </a:p>
          </p:txBody>
        </p:sp>
      </p:grpSp>
      <p:sp>
        <p:nvSpPr>
          <p:cNvPr name="Freeform 5" id="5"/>
          <p:cNvSpPr/>
          <p:nvPr/>
        </p:nvSpPr>
        <p:spPr>
          <a:xfrm flipH="false" flipV="false" rot="0">
            <a:off x="15354490" y="7390825"/>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2933510" cy="2896175"/>
          </a:xfrm>
          <a:custGeom>
            <a:avLst/>
            <a:gdLst/>
            <a:ahLst/>
            <a:cxnLst/>
            <a:rect r="r" b="b" t="t" l="l"/>
            <a:pathLst>
              <a:path h="2896175" w="2933510">
                <a:moveTo>
                  <a:pt x="0" y="0"/>
                </a:moveTo>
                <a:lnTo>
                  <a:pt x="2933510" y="0"/>
                </a:lnTo>
                <a:lnTo>
                  <a:pt x="2933510" y="2896175"/>
                </a:lnTo>
                <a:lnTo>
                  <a:pt x="0" y="2896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687743" y="785946"/>
            <a:ext cx="14912515" cy="848360"/>
          </a:xfrm>
          <a:prstGeom prst="rect">
            <a:avLst/>
          </a:prstGeom>
        </p:spPr>
        <p:txBody>
          <a:bodyPr anchor="t" rtlCol="false" tIns="0" lIns="0" bIns="0" rIns="0">
            <a:spAutoFit/>
          </a:bodyPr>
          <a:lstStyle/>
          <a:p>
            <a:pPr algn="ctr">
              <a:lnSpc>
                <a:spcPts val="6399"/>
              </a:lnSpc>
            </a:pPr>
            <a:r>
              <a:rPr lang="en-US" sz="6399" spc="639">
                <a:solidFill>
                  <a:srgbClr val="404040"/>
                </a:solidFill>
                <a:latin typeface="Gotham Bold"/>
                <a:ea typeface="Gotham Bold"/>
                <a:cs typeface="Gotham Bold"/>
                <a:sym typeface="Gotham Bold"/>
              </a:rPr>
              <a:t>ANALYZING LEAN METRICS</a:t>
            </a:r>
          </a:p>
        </p:txBody>
      </p:sp>
      <p:sp>
        <p:nvSpPr>
          <p:cNvPr name="TextBox 8" id="8"/>
          <p:cNvSpPr txBox="true"/>
          <p:nvPr/>
        </p:nvSpPr>
        <p:spPr>
          <a:xfrm rot="0">
            <a:off x="5635136" y="2886650"/>
            <a:ext cx="6499799" cy="428625"/>
          </a:xfrm>
          <a:prstGeom prst="rect">
            <a:avLst/>
          </a:prstGeom>
        </p:spPr>
        <p:txBody>
          <a:bodyPr anchor="t" rtlCol="false" tIns="0" lIns="0" bIns="0" rIns="0">
            <a:spAutoFit/>
          </a:bodyPr>
          <a:lstStyle/>
          <a:p>
            <a:pPr algn="ctr">
              <a:lnSpc>
                <a:spcPts val="3359"/>
              </a:lnSpc>
            </a:pPr>
            <a:r>
              <a:rPr lang="en-US" sz="2799">
                <a:solidFill>
                  <a:srgbClr val="404040"/>
                </a:solidFill>
                <a:latin typeface="Gotham Bold"/>
                <a:ea typeface="Gotham Bold"/>
                <a:cs typeface="Gotham Bold"/>
                <a:sym typeface="Gotham Bold"/>
              </a:rPr>
              <a:t>Estimated Average Flow Time</a:t>
            </a:r>
          </a:p>
        </p:txBody>
      </p:sp>
      <p:graphicFrame>
        <p:nvGraphicFramePr>
          <p:cNvPr name="Table 9" id="9"/>
          <p:cNvGraphicFramePr>
            <a:graphicFrameLocks noGrp="true"/>
          </p:cNvGraphicFramePr>
          <p:nvPr/>
        </p:nvGraphicFramePr>
        <p:xfrm>
          <a:off x="5074458" y="3406399"/>
          <a:ext cx="7621155" cy="4793386"/>
        </p:xfrm>
        <a:graphic>
          <a:graphicData uri="http://schemas.openxmlformats.org/drawingml/2006/table">
            <a:tbl>
              <a:tblPr/>
              <a:tblGrid>
                <a:gridCol w="5341156"/>
                <a:gridCol w="2279998"/>
              </a:tblGrid>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Cleaning</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solidFill>
                      <a:srgbClr val="F7F3FF"/>
                    </a:solidFill>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120 mins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solidFill>
                      <a:srgbClr val="F7F3FF"/>
                    </a:solidFill>
                  </a:tcPr>
                </a:tc>
              </a:tr>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Laundry</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180 mins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r>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Grocery Shopping</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100 mins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r>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Meal Prep</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95 mins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r>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Review &amp; Setup</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30 mins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tcPr>
                </a:tc>
              </a:tr>
              <a:tr h="798898">
                <a:tc>
                  <a:txBody>
                    <a:bodyPr anchor="t" rtlCol="false"/>
                    <a:lstStyle/>
                    <a:p>
                      <a:pPr algn="ctr">
                        <a:lnSpc>
                          <a:spcPts val="2519"/>
                        </a:lnSpc>
                        <a:defRPr/>
                      </a:pPr>
                      <a:r>
                        <a:rPr lang="en-US" sz="1799">
                          <a:solidFill>
                            <a:srgbClr val="000000"/>
                          </a:solidFill>
                          <a:latin typeface="Canva Sans"/>
                          <a:ea typeface="Canva Sans"/>
                          <a:cs typeface="Canva Sans"/>
                          <a:sym typeface="Canva Sans"/>
                        </a:rPr>
                        <a:t>Estimated Cycle Time</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solidFill>
                      <a:srgbClr val="CDB8F6"/>
                    </a:solidFill>
                  </a:tcPr>
                </a:tc>
                <a:tc>
                  <a:txBody>
                    <a:bodyPr anchor="t" rtlCol="false"/>
                    <a:lstStyle/>
                    <a:p>
                      <a:pPr algn="ctr">
                        <a:lnSpc>
                          <a:spcPts val="2519"/>
                        </a:lnSpc>
                        <a:defRPr/>
                      </a:pPr>
                      <a:r>
                        <a:rPr lang="en-US" sz="1799">
                          <a:solidFill>
                            <a:srgbClr val="000000"/>
                          </a:solidFill>
                          <a:latin typeface="Canva Sans"/>
                          <a:ea typeface="Canva Sans"/>
                          <a:cs typeface="Canva Sans"/>
                          <a:sym typeface="Canva Sans"/>
                        </a:rPr>
                        <a:t>8.45 hrs</a:t>
                      </a:r>
                      <a:endParaRPr lang="en-US" sz="1100"/>
                    </a:p>
                  </a:txBody>
                  <a:tcPr marL="152400" marR="152400" marT="152400" marB="152400" anchor="ctr">
                    <a:lnL cmpd="sng" algn="ctr" cap="flat" w="28575">
                      <a:solidFill>
                        <a:srgbClr val="BB99FF"/>
                      </a:solidFill>
                      <a:prstDash val="solid"/>
                      <a:round/>
                      <a:headEnd type="none" w="med" len="med"/>
                      <a:tailEnd type="none" w="med" len="med"/>
                    </a:lnL>
                    <a:lnR cmpd="sng" algn="ctr" cap="flat" w="28575">
                      <a:solidFill>
                        <a:srgbClr val="BB99FF"/>
                      </a:solidFill>
                      <a:prstDash val="solid"/>
                      <a:round/>
                      <a:headEnd type="none" w="med" len="med"/>
                      <a:tailEnd type="none" w="med" len="med"/>
                    </a:lnR>
                    <a:lnT cmpd="sng" algn="ctr" cap="flat" w="28575">
                      <a:solidFill>
                        <a:srgbClr val="BB99FF"/>
                      </a:solidFill>
                      <a:prstDash val="solid"/>
                      <a:round/>
                      <a:headEnd type="none" w="med" len="med"/>
                      <a:tailEnd type="none" w="med" len="med"/>
                    </a:lnT>
                    <a:lnB cmpd="sng" algn="ctr" cap="flat" w="28575">
                      <a:solidFill>
                        <a:srgbClr val="BB99FF"/>
                      </a:solidFill>
                      <a:prstDash val="solid"/>
                      <a:round/>
                      <a:headEnd type="none" w="med" len="med"/>
                      <a:tailEnd type="none" w="med" len="med"/>
                    </a:lnB>
                    <a:solidFill>
                      <a:srgbClr val="CDB8F6"/>
                    </a:solidFill>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p:cSld>
    <p:bg>
      <p:bgPr>
        <a:solidFill>
          <a:srgbClr val="FAF6F6"/>
        </a:solidFill>
      </p:bgPr>
    </p:bg>
    <p:spTree>
      <p:nvGrpSpPr>
        <p:cNvPr id="1" name=""/>
        <p:cNvGrpSpPr/>
        <p:nvPr/>
      </p:nvGrpSpPr>
      <p:grpSpPr>
        <a:xfrm>
          <a:off x="0" y="0"/>
          <a:ext cx="0" cy="0"/>
          <a:chOff x="0" y="0"/>
          <a:chExt cx="0" cy="0"/>
        </a:xfrm>
      </p:grpSpPr>
      <p:grpSp>
        <p:nvGrpSpPr>
          <p:cNvPr name="Group 2" id="2"/>
          <p:cNvGrpSpPr/>
          <p:nvPr/>
        </p:nvGrpSpPr>
        <p:grpSpPr>
          <a:xfrm rot="0">
            <a:off x="6193507" y="2549749"/>
            <a:ext cx="3458466" cy="6903892"/>
            <a:chOff x="0" y="0"/>
            <a:chExt cx="848258" cy="1693318"/>
          </a:xfrm>
        </p:grpSpPr>
        <p:sp>
          <p:nvSpPr>
            <p:cNvPr name="Freeform 3" id="3"/>
            <p:cNvSpPr/>
            <p:nvPr/>
          </p:nvSpPr>
          <p:spPr>
            <a:xfrm flipH="false" flipV="false" rot="0">
              <a:off x="0" y="0"/>
              <a:ext cx="848258" cy="1693318"/>
            </a:xfrm>
            <a:custGeom>
              <a:avLst/>
              <a:gdLst/>
              <a:ahLst/>
              <a:cxnLst/>
              <a:rect r="r" b="b" t="t" l="l"/>
              <a:pathLst>
                <a:path h="1693318" w="848258">
                  <a:moveTo>
                    <a:pt x="0" y="0"/>
                  </a:moveTo>
                  <a:lnTo>
                    <a:pt x="848258" y="0"/>
                  </a:lnTo>
                  <a:lnTo>
                    <a:pt x="848258" y="1693318"/>
                  </a:lnTo>
                  <a:lnTo>
                    <a:pt x="0" y="1693318"/>
                  </a:lnTo>
                  <a:close/>
                </a:path>
              </a:pathLst>
            </a:custGeom>
            <a:solidFill>
              <a:srgbClr val="A1DBF8"/>
            </a:solidFill>
            <a:ln w="19050" cap="sq">
              <a:solidFill>
                <a:srgbClr val="404040"/>
              </a:solidFill>
              <a:prstDash val="solid"/>
              <a:miter/>
            </a:ln>
          </p:spPr>
        </p:sp>
        <p:sp>
          <p:nvSpPr>
            <p:cNvPr name="TextBox 4" id="4"/>
            <p:cNvSpPr txBox="true"/>
            <p:nvPr/>
          </p:nvSpPr>
          <p:spPr>
            <a:xfrm>
              <a:off x="0" y="-28575"/>
              <a:ext cx="848258" cy="1721893"/>
            </a:xfrm>
            <a:prstGeom prst="rect">
              <a:avLst/>
            </a:prstGeom>
          </p:spPr>
          <p:txBody>
            <a:bodyPr anchor="ctr" rtlCol="false" tIns="50800" lIns="50800" bIns="50800" rIns="50800"/>
            <a:lstStyle/>
            <a:p>
              <a:pPr algn="ctr">
                <a:lnSpc>
                  <a:spcPts val="1988"/>
                </a:lnSpc>
              </a:pPr>
            </a:p>
          </p:txBody>
        </p:sp>
      </p:grpSp>
      <p:grpSp>
        <p:nvGrpSpPr>
          <p:cNvPr name="Group 5" id="5"/>
          <p:cNvGrpSpPr/>
          <p:nvPr/>
        </p:nvGrpSpPr>
        <p:grpSpPr>
          <a:xfrm rot="0">
            <a:off x="9997170" y="1714038"/>
            <a:ext cx="3458466" cy="6903892"/>
            <a:chOff x="0" y="0"/>
            <a:chExt cx="848258" cy="1693318"/>
          </a:xfrm>
        </p:grpSpPr>
        <p:sp>
          <p:nvSpPr>
            <p:cNvPr name="Freeform 6" id="6"/>
            <p:cNvSpPr/>
            <p:nvPr/>
          </p:nvSpPr>
          <p:spPr>
            <a:xfrm flipH="false" flipV="false" rot="0">
              <a:off x="0" y="0"/>
              <a:ext cx="848258" cy="1693318"/>
            </a:xfrm>
            <a:custGeom>
              <a:avLst/>
              <a:gdLst/>
              <a:ahLst/>
              <a:cxnLst/>
              <a:rect r="r" b="b" t="t" l="l"/>
              <a:pathLst>
                <a:path h="1693318" w="848258">
                  <a:moveTo>
                    <a:pt x="0" y="0"/>
                  </a:moveTo>
                  <a:lnTo>
                    <a:pt x="848258" y="0"/>
                  </a:lnTo>
                  <a:lnTo>
                    <a:pt x="848258" y="1693318"/>
                  </a:lnTo>
                  <a:lnTo>
                    <a:pt x="0" y="1693318"/>
                  </a:lnTo>
                  <a:close/>
                </a:path>
              </a:pathLst>
            </a:custGeom>
            <a:solidFill>
              <a:srgbClr val="E1A4B6"/>
            </a:solidFill>
            <a:ln w="19050" cap="sq">
              <a:solidFill>
                <a:srgbClr val="404040"/>
              </a:solidFill>
              <a:prstDash val="solid"/>
              <a:miter/>
            </a:ln>
          </p:spPr>
        </p:sp>
        <p:sp>
          <p:nvSpPr>
            <p:cNvPr name="TextBox 7" id="7"/>
            <p:cNvSpPr txBox="true"/>
            <p:nvPr/>
          </p:nvSpPr>
          <p:spPr>
            <a:xfrm>
              <a:off x="0" y="-28575"/>
              <a:ext cx="848258" cy="1721893"/>
            </a:xfrm>
            <a:prstGeom prst="rect">
              <a:avLst/>
            </a:prstGeom>
          </p:spPr>
          <p:txBody>
            <a:bodyPr anchor="ctr" rtlCol="false" tIns="50800" lIns="50800" bIns="50800" rIns="50800"/>
            <a:lstStyle/>
            <a:p>
              <a:pPr algn="ctr">
                <a:lnSpc>
                  <a:spcPts val="1988"/>
                </a:lnSpc>
              </a:pPr>
            </a:p>
          </p:txBody>
        </p:sp>
      </p:grpSp>
      <p:grpSp>
        <p:nvGrpSpPr>
          <p:cNvPr name="Group 8" id="8"/>
          <p:cNvGrpSpPr/>
          <p:nvPr/>
        </p:nvGrpSpPr>
        <p:grpSpPr>
          <a:xfrm rot="5400000">
            <a:off x="5960690" y="5405321"/>
            <a:ext cx="7727762" cy="345198"/>
            <a:chOff x="0" y="0"/>
            <a:chExt cx="1895389" cy="84667"/>
          </a:xfrm>
        </p:grpSpPr>
        <p:sp>
          <p:nvSpPr>
            <p:cNvPr name="Freeform 9" id="9"/>
            <p:cNvSpPr/>
            <p:nvPr/>
          </p:nvSpPr>
          <p:spPr>
            <a:xfrm flipH="false" flipV="false" rot="0">
              <a:off x="0" y="0"/>
              <a:ext cx="1895389" cy="84667"/>
            </a:xfrm>
            <a:custGeom>
              <a:avLst/>
              <a:gdLst/>
              <a:ahLst/>
              <a:cxnLst/>
              <a:rect r="r" b="b" t="t" l="l"/>
              <a:pathLst>
                <a:path h="84667" w="1895389">
                  <a:moveTo>
                    <a:pt x="1692189" y="0"/>
                  </a:moveTo>
                  <a:lnTo>
                    <a:pt x="0" y="0"/>
                  </a:lnTo>
                  <a:lnTo>
                    <a:pt x="203200" y="84667"/>
                  </a:lnTo>
                  <a:lnTo>
                    <a:pt x="1895389" y="84667"/>
                  </a:lnTo>
                  <a:lnTo>
                    <a:pt x="1692189" y="0"/>
                  </a:lnTo>
                  <a:close/>
                </a:path>
              </a:pathLst>
            </a:custGeom>
            <a:solidFill>
              <a:srgbClr val="EBDBDB"/>
            </a:solidFill>
            <a:ln cap="sq">
              <a:noFill/>
              <a:prstDash val="solid"/>
              <a:miter/>
            </a:ln>
          </p:spPr>
        </p:sp>
        <p:sp>
          <p:nvSpPr>
            <p:cNvPr name="TextBox 10" id="10"/>
            <p:cNvSpPr txBox="true"/>
            <p:nvPr/>
          </p:nvSpPr>
          <p:spPr>
            <a:xfrm>
              <a:off x="101600" y="0"/>
              <a:ext cx="1692189" cy="84667"/>
            </a:xfrm>
            <a:prstGeom prst="rect">
              <a:avLst/>
            </a:prstGeom>
          </p:spPr>
          <p:txBody>
            <a:bodyPr anchor="ctr" rtlCol="false" tIns="50800" lIns="50800" bIns="50800" rIns="50800"/>
            <a:lstStyle/>
            <a:p>
              <a:pPr algn="ctr">
                <a:lnSpc>
                  <a:spcPts val="1680"/>
                </a:lnSpc>
              </a:pPr>
            </a:p>
          </p:txBody>
        </p:sp>
      </p:grpSp>
      <p:grpSp>
        <p:nvGrpSpPr>
          <p:cNvPr name="Group 11" id="11"/>
          <p:cNvGrpSpPr/>
          <p:nvPr/>
        </p:nvGrpSpPr>
        <p:grpSpPr>
          <a:xfrm rot="5400000">
            <a:off x="9764354" y="4524641"/>
            <a:ext cx="7727762" cy="345198"/>
            <a:chOff x="0" y="0"/>
            <a:chExt cx="1895389" cy="84667"/>
          </a:xfrm>
        </p:grpSpPr>
        <p:sp>
          <p:nvSpPr>
            <p:cNvPr name="Freeform 12" id="12"/>
            <p:cNvSpPr/>
            <p:nvPr/>
          </p:nvSpPr>
          <p:spPr>
            <a:xfrm flipH="false" flipV="false" rot="0">
              <a:off x="0" y="0"/>
              <a:ext cx="1895389" cy="84667"/>
            </a:xfrm>
            <a:custGeom>
              <a:avLst/>
              <a:gdLst/>
              <a:ahLst/>
              <a:cxnLst/>
              <a:rect r="r" b="b" t="t" l="l"/>
              <a:pathLst>
                <a:path h="84667" w="1895389">
                  <a:moveTo>
                    <a:pt x="1692189" y="0"/>
                  </a:moveTo>
                  <a:lnTo>
                    <a:pt x="0" y="0"/>
                  </a:lnTo>
                  <a:lnTo>
                    <a:pt x="203200" y="84667"/>
                  </a:lnTo>
                  <a:lnTo>
                    <a:pt x="1895389" y="84667"/>
                  </a:lnTo>
                  <a:lnTo>
                    <a:pt x="1692189" y="0"/>
                  </a:lnTo>
                  <a:close/>
                </a:path>
              </a:pathLst>
            </a:custGeom>
            <a:solidFill>
              <a:srgbClr val="EBDBDB"/>
            </a:solidFill>
            <a:ln cap="sq">
              <a:noFill/>
              <a:prstDash val="solid"/>
              <a:miter/>
            </a:ln>
          </p:spPr>
        </p:sp>
        <p:sp>
          <p:nvSpPr>
            <p:cNvPr name="TextBox 13" id="13"/>
            <p:cNvSpPr txBox="true"/>
            <p:nvPr/>
          </p:nvSpPr>
          <p:spPr>
            <a:xfrm>
              <a:off x="101600" y="0"/>
              <a:ext cx="1692189" cy="84667"/>
            </a:xfrm>
            <a:prstGeom prst="rect">
              <a:avLst/>
            </a:prstGeom>
          </p:spPr>
          <p:txBody>
            <a:bodyPr anchor="ctr" rtlCol="false" tIns="50800" lIns="50800" bIns="50800" rIns="50800"/>
            <a:lstStyle/>
            <a:p>
              <a:pPr algn="ctr">
                <a:lnSpc>
                  <a:spcPts val="1680"/>
                </a:lnSpc>
              </a:pPr>
            </a:p>
          </p:txBody>
        </p:sp>
      </p:grpSp>
      <p:grpSp>
        <p:nvGrpSpPr>
          <p:cNvPr name="Group 14" id="14"/>
          <p:cNvGrpSpPr/>
          <p:nvPr/>
        </p:nvGrpSpPr>
        <p:grpSpPr>
          <a:xfrm rot="0">
            <a:off x="13800834" y="833359"/>
            <a:ext cx="3458466" cy="6903892"/>
            <a:chOff x="0" y="0"/>
            <a:chExt cx="848258" cy="1693318"/>
          </a:xfrm>
        </p:grpSpPr>
        <p:sp>
          <p:nvSpPr>
            <p:cNvPr name="Freeform 15" id="15"/>
            <p:cNvSpPr/>
            <p:nvPr/>
          </p:nvSpPr>
          <p:spPr>
            <a:xfrm flipH="false" flipV="false" rot="0">
              <a:off x="0" y="0"/>
              <a:ext cx="848258" cy="1693318"/>
            </a:xfrm>
            <a:custGeom>
              <a:avLst/>
              <a:gdLst/>
              <a:ahLst/>
              <a:cxnLst/>
              <a:rect r="r" b="b" t="t" l="l"/>
              <a:pathLst>
                <a:path h="1693318" w="848258">
                  <a:moveTo>
                    <a:pt x="0" y="0"/>
                  </a:moveTo>
                  <a:lnTo>
                    <a:pt x="848258" y="0"/>
                  </a:lnTo>
                  <a:lnTo>
                    <a:pt x="848258" y="1693318"/>
                  </a:lnTo>
                  <a:lnTo>
                    <a:pt x="0" y="1693318"/>
                  </a:lnTo>
                  <a:close/>
                </a:path>
              </a:pathLst>
            </a:custGeom>
            <a:solidFill>
              <a:srgbClr val="A2A2E1"/>
            </a:solidFill>
            <a:ln w="19050" cap="sq">
              <a:solidFill>
                <a:srgbClr val="404040"/>
              </a:solidFill>
              <a:prstDash val="solid"/>
              <a:miter/>
            </a:ln>
          </p:spPr>
        </p:sp>
        <p:sp>
          <p:nvSpPr>
            <p:cNvPr name="TextBox 16" id="16"/>
            <p:cNvSpPr txBox="true"/>
            <p:nvPr/>
          </p:nvSpPr>
          <p:spPr>
            <a:xfrm>
              <a:off x="0" y="-28575"/>
              <a:ext cx="848258" cy="1721893"/>
            </a:xfrm>
            <a:prstGeom prst="rect">
              <a:avLst/>
            </a:prstGeom>
          </p:spPr>
          <p:txBody>
            <a:bodyPr anchor="ctr" rtlCol="false" tIns="50800" lIns="50800" bIns="50800" rIns="50800"/>
            <a:lstStyle/>
            <a:p>
              <a:pPr algn="ctr">
                <a:lnSpc>
                  <a:spcPts val="1988"/>
                </a:lnSpc>
              </a:pPr>
            </a:p>
          </p:txBody>
        </p:sp>
      </p:grpSp>
      <p:sp>
        <p:nvSpPr>
          <p:cNvPr name="TextBox 17" id="17"/>
          <p:cNvSpPr txBox="true"/>
          <p:nvPr/>
        </p:nvSpPr>
        <p:spPr>
          <a:xfrm rot="0">
            <a:off x="10333688" y="1849351"/>
            <a:ext cx="2863215" cy="981075"/>
          </a:xfrm>
          <a:prstGeom prst="rect">
            <a:avLst/>
          </a:prstGeom>
        </p:spPr>
        <p:txBody>
          <a:bodyPr anchor="t" rtlCol="false" tIns="0" lIns="0" bIns="0" rIns="0">
            <a:spAutoFit/>
          </a:bodyPr>
          <a:lstStyle/>
          <a:p>
            <a:pPr algn="l">
              <a:lnSpc>
                <a:spcPts val="3839"/>
              </a:lnSpc>
            </a:pPr>
            <a:r>
              <a:rPr lang="en-US" sz="3199">
                <a:solidFill>
                  <a:srgbClr val="404040"/>
                </a:solidFill>
                <a:latin typeface="Gotham"/>
                <a:ea typeface="Gotham"/>
                <a:cs typeface="Gotham"/>
                <a:sym typeface="Gotham"/>
              </a:rPr>
              <a:t>Workflow</a:t>
            </a:r>
          </a:p>
          <a:p>
            <a:pPr algn="l">
              <a:lnSpc>
                <a:spcPts val="3839"/>
              </a:lnSpc>
            </a:pPr>
            <a:r>
              <a:rPr lang="en-US" sz="3199">
                <a:solidFill>
                  <a:srgbClr val="404040"/>
                </a:solidFill>
                <a:latin typeface="Gotham"/>
                <a:ea typeface="Gotham"/>
                <a:cs typeface="Gotham"/>
                <a:sym typeface="Gotham"/>
              </a:rPr>
              <a:t>Orchestration</a:t>
            </a:r>
          </a:p>
        </p:txBody>
      </p:sp>
      <p:sp>
        <p:nvSpPr>
          <p:cNvPr name="TextBox 18" id="18"/>
          <p:cNvSpPr txBox="true"/>
          <p:nvPr/>
        </p:nvSpPr>
        <p:spPr>
          <a:xfrm rot="0">
            <a:off x="6554824" y="2980182"/>
            <a:ext cx="2589176" cy="981075"/>
          </a:xfrm>
          <a:prstGeom prst="rect">
            <a:avLst/>
          </a:prstGeom>
        </p:spPr>
        <p:txBody>
          <a:bodyPr anchor="t" rtlCol="false" tIns="0" lIns="0" bIns="0" rIns="0">
            <a:spAutoFit/>
          </a:bodyPr>
          <a:lstStyle/>
          <a:p>
            <a:pPr algn="l">
              <a:lnSpc>
                <a:spcPts val="3839"/>
              </a:lnSpc>
            </a:pPr>
            <a:r>
              <a:rPr lang="en-US" sz="3199">
                <a:solidFill>
                  <a:srgbClr val="404040"/>
                </a:solidFill>
                <a:latin typeface="Gotham"/>
                <a:ea typeface="Gotham"/>
                <a:cs typeface="Gotham"/>
                <a:sym typeface="Gotham"/>
              </a:rPr>
              <a:t>Eliminating Waste</a:t>
            </a:r>
          </a:p>
        </p:txBody>
      </p:sp>
      <p:sp>
        <p:nvSpPr>
          <p:cNvPr name="TextBox 19" id="19"/>
          <p:cNvSpPr txBox="true"/>
          <p:nvPr/>
        </p:nvSpPr>
        <p:spPr>
          <a:xfrm rot="0">
            <a:off x="14235479" y="1019175"/>
            <a:ext cx="2589176" cy="981075"/>
          </a:xfrm>
          <a:prstGeom prst="rect">
            <a:avLst/>
          </a:prstGeom>
        </p:spPr>
        <p:txBody>
          <a:bodyPr anchor="t" rtlCol="false" tIns="0" lIns="0" bIns="0" rIns="0">
            <a:spAutoFit/>
          </a:bodyPr>
          <a:lstStyle/>
          <a:p>
            <a:pPr algn="l">
              <a:lnSpc>
                <a:spcPts val="3839"/>
              </a:lnSpc>
            </a:pPr>
            <a:r>
              <a:rPr lang="en-US" sz="3199">
                <a:solidFill>
                  <a:srgbClr val="404040"/>
                </a:solidFill>
                <a:latin typeface="Gotham"/>
                <a:ea typeface="Gotham"/>
                <a:cs typeface="Gotham"/>
                <a:sym typeface="Gotham"/>
              </a:rPr>
              <a:t>Governance</a:t>
            </a:r>
          </a:p>
          <a:p>
            <a:pPr algn="l">
              <a:lnSpc>
                <a:spcPts val="3839"/>
              </a:lnSpc>
            </a:pPr>
            <a:r>
              <a:rPr lang="en-US" sz="3199">
                <a:solidFill>
                  <a:srgbClr val="404040"/>
                </a:solidFill>
                <a:latin typeface="Gotham"/>
                <a:ea typeface="Gotham"/>
                <a:cs typeface="Gotham"/>
                <a:sym typeface="Gotham"/>
              </a:rPr>
              <a:t>Models</a:t>
            </a:r>
          </a:p>
        </p:txBody>
      </p:sp>
      <p:sp>
        <p:nvSpPr>
          <p:cNvPr name="TextBox 20" id="20"/>
          <p:cNvSpPr txBox="true"/>
          <p:nvPr/>
        </p:nvSpPr>
        <p:spPr>
          <a:xfrm rot="0">
            <a:off x="469748" y="528202"/>
            <a:ext cx="5723759" cy="2234246"/>
          </a:xfrm>
          <a:prstGeom prst="rect">
            <a:avLst/>
          </a:prstGeom>
        </p:spPr>
        <p:txBody>
          <a:bodyPr anchor="t" rtlCol="false" tIns="0" lIns="0" bIns="0" rIns="0">
            <a:spAutoFit/>
          </a:bodyPr>
          <a:lstStyle/>
          <a:p>
            <a:pPr algn="l">
              <a:lnSpc>
                <a:spcPts val="5837"/>
              </a:lnSpc>
            </a:pPr>
            <a:r>
              <a:rPr lang="en-US" sz="5837" spc="583">
                <a:solidFill>
                  <a:srgbClr val="404040"/>
                </a:solidFill>
                <a:latin typeface="Gotham Bold"/>
                <a:ea typeface="Gotham Bold"/>
                <a:cs typeface="Gotham Bold"/>
                <a:sym typeface="Gotham Bold"/>
              </a:rPr>
              <a:t>OPTIMIZE</a:t>
            </a:r>
          </a:p>
          <a:p>
            <a:pPr algn="just">
              <a:lnSpc>
                <a:spcPts val="5837"/>
              </a:lnSpc>
            </a:pPr>
            <a:r>
              <a:rPr lang="en-US" sz="5837" spc="583">
                <a:solidFill>
                  <a:srgbClr val="404040"/>
                </a:solidFill>
                <a:latin typeface="Gotham Bold"/>
                <a:ea typeface="Gotham Bold"/>
                <a:cs typeface="Gotham Bold"/>
                <a:sym typeface="Gotham Bold"/>
              </a:rPr>
              <a:t>MY</a:t>
            </a:r>
          </a:p>
          <a:p>
            <a:pPr algn="l">
              <a:lnSpc>
                <a:spcPts val="5837"/>
              </a:lnSpc>
            </a:pPr>
            <a:r>
              <a:rPr lang="en-US" sz="5837" spc="583">
                <a:solidFill>
                  <a:srgbClr val="404040"/>
                </a:solidFill>
                <a:latin typeface="Gotham Bold"/>
                <a:ea typeface="Gotham Bold"/>
                <a:cs typeface="Gotham Bold"/>
                <a:sym typeface="Gotham Bold"/>
              </a:rPr>
              <a:t>PROCESSES</a:t>
            </a:r>
          </a:p>
        </p:txBody>
      </p:sp>
      <p:sp>
        <p:nvSpPr>
          <p:cNvPr name="TextBox 21" id="21"/>
          <p:cNvSpPr txBox="true"/>
          <p:nvPr/>
        </p:nvSpPr>
        <p:spPr>
          <a:xfrm rot="0">
            <a:off x="6452240" y="4538211"/>
            <a:ext cx="2941000" cy="4435475"/>
          </a:xfrm>
          <a:prstGeom prst="rect">
            <a:avLst/>
          </a:prstGeom>
        </p:spPr>
        <p:txBody>
          <a:bodyPr anchor="t" rtlCol="false" tIns="0" lIns="0" bIns="0" rIns="0">
            <a:spAutoFit/>
          </a:bodyPr>
          <a:lstStyle/>
          <a:p>
            <a:pPr algn="ctr">
              <a:lnSpc>
                <a:spcPts val="2200"/>
              </a:lnSpc>
            </a:pPr>
            <a:r>
              <a:rPr lang="en-US" sz="2000">
                <a:solidFill>
                  <a:srgbClr val="404040"/>
                </a:solidFill>
                <a:latin typeface="Gotham"/>
                <a:ea typeface="Gotham"/>
                <a:cs typeface="Gotham"/>
                <a:sym typeface="Gotham"/>
              </a:rPr>
              <a:t>I can cut down on time by starting laundry first and using that time to tackle cleaning tasks. Preparing my grocery list and cleaning out the fridge the day before will help speed up shopping. Also, investing in a meal prep service or pre-cut ingredients can trim down the 95 minutes I spend on meal prep.</a:t>
            </a:r>
          </a:p>
          <a:p>
            <a:pPr algn="ctr">
              <a:lnSpc>
                <a:spcPts val="2200"/>
              </a:lnSpc>
            </a:pPr>
          </a:p>
        </p:txBody>
      </p:sp>
      <p:sp>
        <p:nvSpPr>
          <p:cNvPr name="AutoShape 22" id="22"/>
          <p:cNvSpPr/>
          <p:nvPr/>
        </p:nvSpPr>
        <p:spPr>
          <a:xfrm>
            <a:off x="6193507" y="4304355"/>
            <a:ext cx="3458466" cy="0"/>
          </a:xfrm>
          <a:prstGeom prst="line">
            <a:avLst/>
          </a:prstGeom>
          <a:ln cap="rnd" w="38100">
            <a:solidFill>
              <a:srgbClr val="404040"/>
            </a:solidFill>
            <a:prstDash val="sysDot"/>
            <a:headEnd type="none" len="sm" w="sm"/>
            <a:tailEnd type="none" len="sm" w="sm"/>
          </a:ln>
        </p:spPr>
      </p:sp>
      <p:sp>
        <p:nvSpPr>
          <p:cNvPr name="AutoShape 23" id="23"/>
          <p:cNvSpPr/>
          <p:nvPr/>
        </p:nvSpPr>
        <p:spPr>
          <a:xfrm>
            <a:off x="9997170" y="2970657"/>
            <a:ext cx="3458466" cy="0"/>
          </a:xfrm>
          <a:prstGeom prst="line">
            <a:avLst/>
          </a:prstGeom>
          <a:ln cap="rnd" w="38100">
            <a:solidFill>
              <a:srgbClr val="404040"/>
            </a:solidFill>
            <a:prstDash val="sysDot"/>
            <a:headEnd type="none" len="sm" w="sm"/>
            <a:tailEnd type="none" len="sm" w="sm"/>
          </a:ln>
        </p:spPr>
      </p:sp>
      <p:sp>
        <p:nvSpPr>
          <p:cNvPr name="AutoShape 24" id="24"/>
          <p:cNvSpPr/>
          <p:nvPr/>
        </p:nvSpPr>
        <p:spPr>
          <a:xfrm>
            <a:off x="13800834" y="2134946"/>
            <a:ext cx="3458466" cy="0"/>
          </a:xfrm>
          <a:prstGeom prst="line">
            <a:avLst/>
          </a:prstGeom>
          <a:ln cap="rnd" w="38100">
            <a:solidFill>
              <a:srgbClr val="404040"/>
            </a:solidFill>
            <a:prstDash val="sysDot"/>
            <a:headEnd type="none" len="sm" w="sm"/>
            <a:tailEnd type="none" len="sm" w="sm"/>
          </a:ln>
        </p:spPr>
      </p:sp>
      <p:sp>
        <p:nvSpPr>
          <p:cNvPr name="TextBox 25" id="25"/>
          <p:cNvSpPr txBox="true"/>
          <p:nvPr/>
        </p:nvSpPr>
        <p:spPr>
          <a:xfrm rot="0">
            <a:off x="10254345" y="3296224"/>
            <a:ext cx="2941000" cy="4711700"/>
          </a:xfrm>
          <a:prstGeom prst="rect">
            <a:avLst/>
          </a:prstGeom>
        </p:spPr>
        <p:txBody>
          <a:bodyPr anchor="t" rtlCol="false" tIns="0" lIns="0" bIns="0" rIns="0">
            <a:spAutoFit/>
          </a:bodyPr>
          <a:lstStyle/>
          <a:p>
            <a:pPr algn="ctr">
              <a:lnSpc>
                <a:spcPts val="2200"/>
              </a:lnSpc>
            </a:pPr>
            <a:r>
              <a:rPr lang="en-US" sz="2000">
                <a:solidFill>
                  <a:srgbClr val="404040"/>
                </a:solidFill>
                <a:latin typeface="Gotham"/>
                <a:ea typeface="Gotham"/>
                <a:cs typeface="Gotham"/>
                <a:sym typeface="Gotham"/>
              </a:rPr>
              <a:t>I can overlap tasks to make things run smoother. While the laundry is washing, I can clean the house or prep meals. Cleaning the fridge and making a shopping list while waiting for the laundry to dry can also save time. Moving meal prep to the end of the routine ensures it doesn’t interfere with other tasks, making everything flow better.</a:t>
            </a:r>
          </a:p>
          <a:p>
            <a:pPr algn="ctr">
              <a:lnSpc>
                <a:spcPts val="2200"/>
              </a:lnSpc>
            </a:pPr>
          </a:p>
        </p:txBody>
      </p:sp>
      <p:sp>
        <p:nvSpPr>
          <p:cNvPr name="TextBox 26" id="26"/>
          <p:cNvSpPr txBox="true"/>
          <p:nvPr/>
        </p:nvSpPr>
        <p:spPr>
          <a:xfrm rot="0">
            <a:off x="14058009" y="2480656"/>
            <a:ext cx="2941000" cy="2501900"/>
          </a:xfrm>
          <a:prstGeom prst="rect">
            <a:avLst/>
          </a:prstGeom>
        </p:spPr>
        <p:txBody>
          <a:bodyPr anchor="t" rtlCol="false" tIns="0" lIns="0" bIns="0" rIns="0">
            <a:spAutoFit/>
          </a:bodyPr>
          <a:lstStyle/>
          <a:p>
            <a:pPr algn="ctr">
              <a:lnSpc>
                <a:spcPts val="2200"/>
              </a:lnSpc>
            </a:pPr>
            <a:r>
              <a:rPr lang="en-US" sz="2000">
                <a:solidFill>
                  <a:srgbClr val="404040"/>
                </a:solidFill>
                <a:latin typeface="Gotham"/>
                <a:ea typeface="Gotham"/>
                <a:cs typeface="Gotham"/>
                <a:sym typeface="Gotham"/>
              </a:rPr>
              <a:t>To avoid missing steps or supplies, I can make a checklist for each task and set reminders for key points. This will help keep everything on track and make sure nothing gets overlooked.</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6F6"/>
        </a:solidFill>
      </p:bgPr>
    </p:bg>
    <p:spTree>
      <p:nvGrpSpPr>
        <p:cNvPr id="1" name=""/>
        <p:cNvGrpSpPr/>
        <p:nvPr/>
      </p:nvGrpSpPr>
      <p:grpSpPr>
        <a:xfrm>
          <a:off x="0" y="0"/>
          <a:ext cx="0" cy="0"/>
          <a:chOff x="0" y="0"/>
          <a:chExt cx="0" cy="0"/>
        </a:xfrm>
      </p:grpSpPr>
      <p:sp>
        <p:nvSpPr>
          <p:cNvPr name="TextBox 2" id="2"/>
          <p:cNvSpPr txBox="true"/>
          <p:nvPr/>
        </p:nvSpPr>
        <p:spPr>
          <a:xfrm rot="0">
            <a:off x="1987127" y="2506520"/>
            <a:ext cx="14313746" cy="1885950"/>
          </a:xfrm>
          <a:prstGeom prst="rect">
            <a:avLst/>
          </a:prstGeom>
        </p:spPr>
        <p:txBody>
          <a:bodyPr anchor="t" rtlCol="false" tIns="0" lIns="0" bIns="0" rIns="0">
            <a:spAutoFit/>
          </a:bodyPr>
          <a:lstStyle/>
          <a:p>
            <a:pPr algn="ctr">
              <a:lnSpc>
                <a:spcPts val="2520"/>
              </a:lnSpc>
            </a:pPr>
            <a:r>
              <a:rPr lang="en-US" sz="2100">
                <a:solidFill>
                  <a:srgbClr val="404040"/>
                </a:solidFill>
                <a:latin typeface="Gotham"/>
                <a:ea typeface="Gotham"/>
                <a:cs typeface="Gotham"/>
                <a:sym typeface="Gotham"/>
              </a:rPr>
              <a:t>Lance KnightLance Knight is the President and Chief Operating Officer of ConnectALL. His responsibilities include sales. (2020, October 29). 3 easy steps for using VSM in everyday life. ConnectALL. https://www.connectall.com/3-easy-steps-for-using-vsm-in-everyday-life/</a:t>
            </a:r>
          </a:p>
          <a:p>
            <a:pPr algn="l">
              <a:lnSpc>
                <a:spcPts val="2520"/>
              </a:lnSpc>
            </a:pPr>
          </a:p>
          <a:p>
            <a:pPr algn="l">
              <a:lnSpc>
                <a:spcPts val="2520"/>
              </a:lnSpc>
            </a:pPr>
          </a:p>
          <a:p>
            <a:pPr algn="l">
              <a:lnSpc>
                <a:spcPts val="2520"/>
              </a:lnSpc>
            </a:pPr>
          </a:p>
        </p:txBody>
      </p:sp>
      <p:sp>
        <p:nvSpPr>
          <p:cNvPr name="TextBox 3" id="3"/>
          <p:cNvSpPr txBox="true"/>
          <p:nvPr/>
        </p:nvSpPr>
        <p:spPr>
          <a:xfrm rot="0">
            <a:off x="4927367" y="907467"/>
            <a:ext cx="7766415" cy="848360"/>
          </a:xfrm>
          <a:prstGeom prst="rect">
            <a:avLst/>
          </a:prstGeom>
        </p:spPr>
        <p:txBody>
          <a:bodyPr anchor="t" rtlCol="false" tIns="0" lIns="0" bIns="0" rIns="0">
            <a:spAutoFit/>
          </a:bodyPr>
          <a:lstStyle/>
          <a:p>
            <a:pPr algn="ctr">
              <a:lnSpc>
                <a:spcPts val="6399"/>
              </a:lnSpc>
            </a:pPr>
            <a:r>
              <a:rPr lang="en-US" sz="6399" spc="639">
                <a:solidFill>
                  <a:srgbClr val="404040"/>
                </a:solidFill>
                <a:latin typeface="Gotham Bold"/>
                <a:ea typeface="Gotham Bold"/>
                <a:cs typeface="Gotham Bold"/>
                <a:sym typeface="Gotham Bold"/>
              </a:rPr>
              <a:t>WORKS CITED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AF6F6"/>
        </a:solidFill>
      </p:bgPr>
    </p:bg>
    <p:spTree>
      <p:nvGrpSpPr>
        <p:cNvPr id="1" name=""/>
        <p:cNvGrpSpPr/>
        <p:nvPr/>
      </p:nvGrpSpPr>
      <p:grpSpPr>
        <a:xfrm>
          <a:off x="0" y="0"/>
          <a:ext cx="0" cy="0"/>
          <a:chOff x="0" y="0"/>
          <a:chExt cx="0" cy="0"/>
        </a:xfrm>
      </p:grpSpPr>
      <p:sp>
        <p:nvSpPr>
          <p:cNvPr name="TextBox 2" id="2"/>
          <p:cNvSpPr txBox="true"/>
          <p:nvPr/>
        </p:nvSpPr>
        <p:spPr>
          <a:xfrm rot="0">
            <a:off x="4052535" y="3635747"/>
            <a:ext cx="10414809" cy="1507753"/>
          </a:xfrm>
          <a:prstGeom prst="rect">
            <a:avLst/>
          </a:prstGeom>
        </p:spPr>
        <p:txBody>
          <a:bodyPr anchor="t" rtlCol="false" tIns="0" lIns="0" bIns="0" rIns="0">
            <a:spAutoFit/>
          </a:bodyPr>
          <a:lstStyle/>
          <a:p>
            <a:pPr algn="l">
              <a:lnSpc>
                <a:spcPts val="11305"/>
              </a:lnSpc>
            </a:pPr>
            <a:r>
              <a:rPr lang="en-US" sz="11305" spc="1130">
                <a:solidFill>
                  <a:srgbClr val="404040"/>
                </a:solidFill>
                <a:latin typeface="Gotham Bold"/>
                <a:ea typeface="Gotham Bold"/>
                <a:cs typeface="Gotham Bold"/>
                <a:sym typeface="Gotham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DAGOdQFJ5Gc</dc:identifier>
  <dcterms:modified xsi:type="dcterms:W3CDTF">2011-08-01T06:04:30Z</dcterms:modified>
  <cp:revision>1</cp:revision>
  <dc:title>Scott-Module-5.2</dc:title>
</cp:coreProperties>
</file>