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Poppins Bold" charset="1" panose="00000800000000000000"/>
      <p:regular r:id="rId17"/>
    </p:embeddedFont>
    <p:embeddedFont>
      <p:font typeface="Poppins" charset="1" panose="00000500000000000000"/>
      <p:regular r:id="rId18"/>
    </p:embeddedFont>
    <p:embeddedFont>
      <p:font typeface="Canva Sans Bold" charset="1" panose="020B08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9315D"/>
        </a:solidFill>
      </p:bgPr>
    </p:bg>
    <p:spTree>
      <p:nvGrpSpPr>
        <p:cNvPr id="1" name=""/>
        <p:cNvGrpSpPr/>
        <p:nvPr/>
      </p:nvGrpSpPr>
      <p:grpSpPr>
        <a:xfrm>
          <a:off x="0" y="0"/>
          <a:ext cx="0" cy="0"/>
          <a:chOff x="0" y="0"/>
          <a:chExt cx="0" cy="0"/>
        </a:xfrm>
      </p:grpSpPr>
      <p:sp>
        <p:nvSpPr>
          <p:cNvPr name="Freeform 2" id="2"/>
          <p:cNvSpPr/>
          <p:nvPr/>
        </p:nvSpPr>
        <p:spPr>
          <a:xfrm flipH="true" flipV="false" rot="1179401">
            <a:off x="6681264" y="-3751632"/>
            <a:ext cx="16497169" cy="13407699"/>
          </a:xfrm>
          <a:custGeom>
            <a:avLst/>
            <a:gdLst/>
            <a:ahLst/>
            <a:cxnLst/>
            <a:rect r="r" b="b" t="t" l="l"/>
            <a:pathLst>
              <a:path h="13407699" w="16497169">
                <a:moveTo>
                  <a:pt x="16497169" y="0"/>
                </a:moveTo>
                <a:lnTo>
                  <a:pt x="0" y="0"/>
                </a:lnTo>
                <a:lnTo>
                  <a:pt x="0" y="13407698"/>
                </a:lnTo>
                <a:lnTo>
                  <a:pt x="16497169" y="13407698"/>
                </a:lnTo>
                <a:lnTo>
                  <a:pt x="16497169" y="0"/>
                </a:lnTo>
                <a:close/>
              </a:path>
            </a:pathLst>
          </a:custGeom>
          <a:blipFill>
            <a:blip r:embed="rId2">
              <a:alphaModFix amt="17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374367" y="2474373"/>
            <a:ext cx="10958152" cy="3299633"/>
          </a:xfrm>
          <a:prstGeom prst="rect">
            <a:avLst/>
          </a:prstGeom>
        </p:spPr>
        <p:txBody>
          <a:bodyPr anchor="t" rtlCol="false" tIns="0" lIns="0" bIns="0" rIns="0">
            <a:spAutoFit/>
          </a:bodyPr>
          <a:lstStyle/>
          <a:p>
            <a:pPr algn="l">
              <a:lnSpc>
                <a:spcPts val="12578"/>
              </a:lnSpc>
            </a:pPr>
            <a:r>
              <a:rPr lang="en-US" sz="11435">
                <a:solidFill>
                  <a:srgbClr val="FAFAFA"/>
                </a:solidFill>
                <a:latin typeface="Poppins Bold"/>
                <a:ea typeface="Poppins Bold"/>
                <a:cs typeface="Poppins Bold"/>
                <a:sym typeface="Poppins Bold"/>
              </a:rPr>
              <a:t>TECHNOLOGY</a:t>
            </a:r>
          </a:p>
          <a:p>
            <a:pPr algn="l">
              <a:lnSpc>
                <a:spcPts val="12578"/>
              </a:lnSpc>
            </a:pPr>
            <a:r>
              <a:rPr lang="en-US" sz="11435">
                <a:solidFill>
                  <a:srgbClr val="FAFAFA"/>
                </a:solidFill>
                <a:latin typeface="Poppins Bold"/>
                <a:ea typeface="Poppins Bold"/>
                <a:cs typeface="Poppins Bold"/>
                <a:sym typeface="Poppins Bold"/>
              </a:rPr>
              <a:t>VALUE STREAM</a:t>
            </a:r>
          </a:p>
        </p:txBody>
      </p:sp>
      <p:sp>
        <p:nvSpPr>
          <p:cNvPr name="TextBox 4" id="4"/>
          <p:cNvSpPr txBox="true"/>
          <p:nvPr/>
        </p:nvSpPr>
        <p:spPr>
          <a:xfrm rot="0">
            <a:off x="2443519" y="1038225"/>
            <a:ext cx="2770520" cy="1717669"/>
          </a:xfrm>
          <a:prstGeom prst="rect">
            <a:avLst/>
          </a:prstGeom>
        </p:spPr>
        <p:txBody>
          <a:bodyPr anchor="t" rtlCol="false" tIns="0" lIns="0" bIns="0" rIns="0">
            <a:spAutoFit/>
          </a:bodyPr>
          <a:lstStyle/>
          <a:p>
            <a:pPr algn="l">
              <a:lnSpc>
                <a:spcPts val="12578"/>
              </a:lnSpc>
            </a:pPr>
            <a:r>
              <a:rPr lang="en-US" sz="11435">
                <a:solidFill>
                  <a:srgbClr val="049EE3"/>
                </a:solidFill>
                <a:latin typeface="Poppins Bold"/>
                <a:ea typeface="Poppins Bold"/>
                <a:cs typeface="Poppins Bold"/>
                <a:sym typeface="Poppins Bold"/>
              </a:rPr>
              <a:t>THE</a:t>
            </a:r>
          </a:p>
        </p:txBody>
      </p:sp>
      <p:sp>
        <p:nvSpPr>
          <p:cNvPr name="TextBox 5" id="5"/>
          <p:cNvSpPr txBox="true"/>
          <p:nvPr/>
        </p:nvSpPr>
        <p:spPr>
          <a:xfrm rot="0">
            <a:off x="11790551" y="6965315"/>
            <a:ext cx="6608014" cy="1931824"/>
          </a:xfrm>
          <a:prstGeom prst="rect">
            <a:avLst/>
          </a:prstGeom>
        </p:spPr>
        <p:txBody>
          <a:bodyPr anchor="t" rtlCol="false" tIns="0" lIns="0" bIns="0" rIns="0">
            <a:spAutoFit/>
          </a:bodyPr>
          <a:lstStyle/>
          <a:p>
            <a:pPr algn="ctr">
              <a:lnSpc>
                <a:spcPts val="5131"/>
              </a:lnSpc>
            </a:pPr>
            <a:r>
              <a:rPr lang="en-US" sz="3665">
                <a:solidFill>
                  <a:srgbClr val="F4F4F4"/>
                </a:solidFill>
                <a:latin typeface="Poppins Bold"/>
                <a:ea typeface="Poppins Bold"/>
                <a:cs typeface="Poppins Bold"/>
                <a:sym typeface="Poppins Bold"/>
              </a:rPr>
              <a:t>JACKIE SCOTT</a:t>
            </a:r>
          </a:p>
          <a:p>
            <a:pPr algn="ctr">
              <a:lnSpc>
                <a:spcPts val="5131"/>
              </a:lnSpc>
            </a:pPr>
            <a:r>
              <a:rPr lang="en-US" sz="3665">
                <a:solidFill>
                  <a:srgbClr val="F4F4F4"/>
                </a:solidFill>
                <a:latin typeface="Poppins Bold"/>
                <a:ea typeface="Poppins Bold"/>
                <a:cs typeface="Poppins Bold"/>
                <a:sym typeface="Poppins Bold"/>
              </a:rPr>
              <a:t>MODULE 1</a:t>
            </a:r>
          </a:p>
          <a:p>
            <a:pPr algn="ctr">
              <a:lnSpc>
                <a:spcPts val="5131"/>
              </a:lnSpc>
            </a:pPr>
            <a:r>
              <a:rPr lang="en-US" sz="3665">
                <a:solidFill>
                  <a:srgbClr val="F4F4F4"/>
                </a:solidFill>
                <a:latin typeface="Poppins Bold"/>
                <a:ea typeface="Poppins Bold"/>
                <a:cs typeface="Poppins Bold"/>
                <a:sym typeface="Poppins Bold"/>
              </a:rPr>
              <a:t>8/13/24</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19315D"/>
        </a:solidFill>
      </p:bgPr>
    </p:bg>
    <p:spTree>
      <p:nvGrpSpPr>
        <p:cNvPr id="1" name=""/>
        <p:cNvGrpSpPr/>
        <p:nvPr/>
      </p:nvGrpSpPr>
      <p:grpSpPr>
        <a:xfrm>
          <a:off x="0" y="0"/>
          <a:ext cx="0" cy="0"/>
          <a:chOff x="0" y="0"/>
          <a:chExt cx="0" cy="0"/>
        </a:xfrm>
      </p:grpSpPr>
      <p:sp>
        <p:nvSpPr>
          <p:cNvPr name="TextBox 2" id="2"/>
          <p:cNvSpPr txBox="true"/>
          <p:nvPr/>
        </p:nvSpPr>
        <p:spPr>
          <a:xfrm rot="0">
            <a:off x="6175750" y="300990"/>
            <a:ext cx="6086891" cy="727710"/>
          </a:xfrm>
          <a:prstGeom prst="rect">
            <a:avLst/>
          </a:prstGeom>
        </p:spPr>
        <p:txBody>
          <a:bodyPr anchor="t" rtlCol="false" tIns="0" lIns="0" bIns="0" rIns="0">
            <a:spAutoFit/>
          </a:bodyPr>
          <a:lstStyle/>
          <a:p>
            <a:pPr algn="ctr" marL="0" indent="0" lvl="1">
              <a:lnSpc>
                <a:spcPts val="5279"/>
              </a:lnSpc>
              <a:spcBef>
                <a:spcPct val="0"/>
              </a:spcBef>
            </a:pPr>
            <a:r>
              <a:rPr lang="en-US" sz="4799">
                <a:solidFill>
                  <a:srgbClr val="FAFAFA"/>
                </a:solidFill>
                <a:latin typeface="Poppins Bold"/>
                <a:ea typeface="Poppins Bold"/>
                <a:cs typeface="Poppins Bold"/>
                <a:sym typeface="Poppins Bold"/>
              </a:rPr>
              <a:t>WORKS CITED</a:t>
            </a:r>
          </a:p>
        </p:txBody>
      </p:sp>
      <p:sp>
        <p:nvSpPr>
          <p:cNvPr name="TextBox 3" id="3"/>
          <p:cNvSpPr txBox="true"/>
          <p:nvPr/>
        </p:nvSpPr>
        <p:spPr>
          <a:xfrm rot="0">
            <a:off x="2354550" y="1538106"/>
            <a:ext cx="13729291" cy="6893291"/>
          </a:xfrm>
          <a:prstGeom prst="rect">
            <a:avLst/>
          </a:prstGeom>
        </p:spPr>
        <p:txBody>
          <a:bodyPr anchor="t" rtlCol="false" tIns="0" lIns="0" bIns="0" rIns="0">
            <a:spAutoFit/>
          </a:bodyPr>
          <a:lstStyle/>
          <a:p>
            <a:pPr algn="just" marL="599940" indent="-299970" lvl="1">
              <a:lnSpc>
                <a:spcPts val="3056"/>
              </a:lnSpc>
              <a:buFont typeface="Arial"/>
              <a:buChar char="•"/>
            </a:pPr>
            <a:r>
              <a:rPr lang="en-US" sz="2778">
                <a:solidFill>
                  <a:srgbClr val="FAFAFA"/>
                </a:solidFill>
                <a:latin typeface="Poppins"/>
                <a:ea typeface="Poppins"/>
                <a:cs typeface="Poppins"/>
                <a:sym typeface="Poppins"/>
              </a:rPr>
              <a:t>BLOGS, P. (2019, DECEMBER 27). VALUE STREAMS IN SOFTWARE: A DEFINITION AND DETAILED GUIDE. HTTPS://WWW.PLUTORA.COM/BLOG/VALUE-STREAMS-IN-SOFTWARE-GUIDE</a:t>
            </a:r>
          </a:p>
          <a:p>
            <a:pPr algn="just">
              <a:lnSpc>
                <a:spcPts val="3056"/>
              </a:lnSpc>
            </a:pPr>
          </a:p>
          <a:p>
            <a:pPr algn="just" marL="599940" indent="-299970" lvl="1">
              <a:lnSpc>
                <a:spcPts val="3056"/>
              </a:lnSpc>
              <a:buFont typeface="Arial"/>
              <a:buChar char="•"/>
            </a:pPr>
            <a:r>
              <a:rPr lang="en-US" sz="2778">
                <a:solidFill>
                  <a:srgbClr val="FAFAFA"/>
                </a:solidFill>
                <a:latin typeface="Poppins"/>
                <a:ea typeface="Poppins"/>
                <a:cs typeface="Poppins"/>
                <a:sym typeface="Poppins"/>
              </a:rPr>
              <a:t>KAUFMAN GLOBAL. (2020, FEBRUARY 27). LEAD TIME - KAUFMAN GLOBAL: THE TIME FROM JOB SCHEDULE TO JOB COMPLETE. HTTPS://WWW.KAUFMANGLOBAL.COM/GLOSSARY/LEAD-TIME/</a:t>
            </a:r>
          </a:p>
          <a:p>
            <a:pPr algn="just">
              <a:lnSpc>
                <a:spcPts val="3056"/>
              </a:lnSpc>
            </a:pPr>
          </a:p>
          <a:p>
            <a:pPr algn="just" marL="599940" indent="-299970" lvl="1">
              <a:lnSpc>
                <a:spcPts val="3056"/>
              </a:lnSpc>
              <a:buFont typeface="Arial"/>
              <a:buChar char="•"/>
            </a:pPr>
            <a:r>
              <a:rPr lang="en-US" sz="2778">
                <a:solidFill>
                  <a:srgbClr val="FAFAFA"/>
                </a:solidFill>
                <a:latin typeface="Poppins"/>
                <a:ea typeface="Poppins"/>
                <a:cs typeface="Poppins"/>
                <a:sym typeface="Poppins"/>
              </a:rPr>
              <a:t>KIM, G., DEBOIS, P., WILLIS, J., HUMBLE, J., &amp; ALLSPAW, J. (2015). THE DEVOPS HANDBOOK HOW TO CREATE WORLD-CLASS AGILITY, RELIABILITY, AND SECURITY IN TECHNOLOGY ORGANIZATIONS. IT REVOLUTION PR.</a:t>
            </a:r>
          </a:p>
          <a:p>
            <a:pPr algn="just">
              <a:lnSpc>
                <a:spcPts val="3056"/>
              </a:lnSpc>
            </a:pPr>
          </a:p>
          <a:p>
            <a:pPr algn="just" marL="599940" indent="-299970" lvl="1">
              <a:lnSpc>
                <a:spcPts val="3056"/>
              </a:lnSpc>
              <a:buFont typeface="Arial"/>
              <a:buChar char="•"/>
            </a:pPr>
            <a:r>
              <a:rPr lang="en-US" sz="2778">
                <a:solidFill>
                  <a:srgbClr val="FAFAFA"/>
                </a:solidFill>
                <a:latin typeface="Poppins"/>
                <a:ea typeface="Poppins"/>
                <a:cs typeface="Poppins"/>
                <a:sym typeface="Poppins"/>
              </a:rPr>
              <a:t>LAWRENCE, C. (2023, APRIL 11). LEAD TIME – A KEY METRIC IN DEVOPS: HUMANITEC. RSS. HTTPS://HUMANITEC.COM/BLOG/LEAD-TIME-A-KEY-METRIC-IN-DEVOPS</a:t>
            </a:r>
          </a:p>
          <a:p>
            <a:pPr algn="just">
              <a:lnSpc>
                <a:spcPts val="3056"/>
              </a:lnSpc>
            </a:pPr>
          </a:p>
          <a:p>
            <a:pPr algn="just">
              <a:lnSpc>
                <a:spcPts val="3056"/>
              </a:lnSpc>
            </a:pPr>
          </a:p>
          <a:p>
            <a:pPr algn="just">
              <a:lnSpc>
                <a:spcPts val="3056"/>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9315D"/>
        </a:solidFill>
      </p:bgPr>
    </p:bg>
    <p:spTree>
      <p:nvGrpSpPr>
        <p:cNvPr id="1" name=""/>
        <p:cNvGrpSpPr/>
        <p:nvPr/>
      </p:nvGrpSpPr>
      <p:grpSpPr>
        <a:xfrm>
          <a:off x="0" y="0"/>
          <a:ext cx="0" cy="0"/>
          <a:chOff x="0" y="0"/>
          <a:chExt cx="0" cy="0"/>
        </a:xfrm>
      </p:grpSpPr>
      <p:sp>
        <p:nvSpPr>
          <p:cNvPr name="Freeform 2" id="2"/>
          <p:cNvSpPr/>
          <p:nvPr/>
        </p:nvSpPr>
        <p:spPr>
          <a:xfrm flipH="false" flipV="false" rot="-779136">
            <a:off x="9376376" y="1085102"/>
            <a:ext cx="16497169" cy="13407699"/>
          </a:xfrm>
          <a:custGeom>
            <a:avLst/>
            <a:gdLst/>
            <a:ahLst/>
            <a:cxnLst/>
            <a:rect r="r" b="b" t="t" l="l"/>
            <a:pathLst>
              <a:path h="13407699" w="16497169">
                <a:moveTo>
                  <a:pt x="0" y="0"/>
                </a:moveTo>
                <a:lnTo>
                  <a:pt x="16497168" y="0"/>
                </a:lnTo>
                <a:lnTo>
                  <a:pt x="16497168" y="13407699"/>
                </a:lnTo>
                <a:lnTo>
                  <a:pt x="0" y="13407699"/>
                </a:lnTo>
                <a:lnTo>
                  <a:pt x="0" y="0"/>
                </a:lnTo>
                <a:close/>
              </a:path>
            </a:pathLst>
          </a:custGeom>
          <a:blipFill>
            <a:blip r:embed="rId2">
              <a:alphaModFix amt="7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4392950" y="2493506"/>
            <a:ext cx="9502099" cy="3848879"/>
          </a:xfrm>
          <a:prstGeom prst="rect">
            <a:avLst/>
          </a:prstGeom>
        </p:spPr>
        <p:txBody>
          <a:bodyPr anchor="t" rtlCol="false" tIns="0" lIns="0" bIns="0" rIns="0">
            <a:spAutoFit/>
          </a:bodyPr>
          <a:lstStyle/>
          <a:p>
            <a:pPr algn="ctr">
              <a:lnSpc>
                <a:spcPts val="14532"/>
              </a:lnSpc>
            </a:pPr>
            <a:r>
              <a:rPr lang="en-US" sz="13211" spc="2919">
                <a:solidFill>
                  <a:srgbClr val="FAFAFA"/>
                </a:solidFill>
                <a:latin typeface="Poppins Bold"/>
                <a:ea typeface="Poppins Bold"/>
                <a:cs typeface="Poppins Bold"/>
                <a:sym typeface="Poppins Bold"/>
              </a:rPr>
              <a:t>THANK</a:t>
            </a:r>
          </a:p>
          <a:p>
            <a:pPr algn="ctr" marL="0" indent="0" lvl="1">
              <a:lnSpc>
                <a:spcPts val="14532"/>
              </a:lnSpc>
              <a:spcBef>
                <a:spcPct val="0"/>
              </a:spcBef>
            </a:pPr>
            <a:r>
              <a:rPr lang="en-US" sz="13211" spc="2919">
                <a:solidFill>
                  <a:srgbClr val="FAFAFA"/>
                </a:solidFill>
                <a:latin typeface="Poppins Bold"/>
                <a:ea typeface="Poppins Bold"/>
                <a:cs typeface="Poppins Bold"/>
                <a:sym typeface="Poppins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9315D"/>
        </a:solidFill>
      </p:bgPr>
    </p:bg>
    <p:spTree>
      <p:nvGrpSpPr>
        <p:cNvPr id="1" name=""/>
        <p:cNvGrpSpPr/>
        <p:nvPr/>
      </p:nvGrpSpPr>
      <p:grpSpPr>
        <a:xfrm>
          <a:off x="0" y="0"/>
          <a:ext cx="0" cy="0"/>
          <a:chOff x="0" y="0"/>
          <a:chExt cx="0" cy="0"/>
        </a:xfrm>
      </p:grpSpPr>
      <p:grpSp>
        <p:nvGrpSpPr>
          <p:cNvPr name="Group 2" id="2"/>
          <p:cNvGrpSpPr/>
          <p:nvPr/>
        </p:nvGrpSpPr>
        <p:grpSpPr>
          <a:xfrm rot="0">
            <a:off x="5615453" y="1196867"/>
            <a:ext cx="2515996" cy="6991708"/>
            <a:chOff x="0" y="0"/>
            <a:chExt cx="5825721" cy="16189108"/>
          </a:xfrm>
        </p:grpSpPr>
        <p:sp>
          <p:nvSpPr>
            <p:cNvPr name="Freeform 3" id="3"/>
            <p:cNvSpPr/>
            <p:nvPr/>
          </p:nvSpPr>
          <p:spPr>
            <a:xfrm flipH="false" flipV="false" rot="0">
              <a:off x="0" y="0"/>
              <a:ext cx="5825721" cy="16189108"/>
            </a:xfrm>
            <a:custGeom>
              <a:avLst/>
              <a:gdLst/>
              <a:ahLst/>
              <a:cxnLst/>
              <a:rect r="r" b="b" t="t" l="l"/>
              <a:pathLst>
                <a:path h="16189108" w="5825721">
                  <a:moveTo>
                    <a:pt x="0" y="0"/>
                  </a:moveTo>
                  <a:lnTo>
                    <a:pt x="5825721" y="0"/>
                  </a:lnTo>
                  <a:lnTo>
                    <a:pt x="5825721" y="16189108"/>
                  </a:lnTo>
                  <a:lnTo>
                    <a:pt x="0" y="16189108"/>
                  </a:lnTo>
                  <a:close/>
                </a:path>
              </a:pathLst>
            </a:custGeom>
            <a:solidFill>
              <a:srgbClr val="049EE3"/>
            </a:solidFill>
          </p:spPr>
        </p:sp>
        <p:sp>
          <p:nvSpPr>
            <p:cNvPr name="TextBox 4" id="4"/>
            <p:cNvSpPr txBox="true"/>
            <p:nvPr/>
          </p:nvSpPr>
          <p:spPr>
            <a:xfrm>
              <a:off x="0" y="-57150"/>
              <a:ext cx="5825721" cy="16246258"/>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1882611" y="2687513"/>
            <a:ext cx="6480887" cy="3869799"/>
            <a:chOff x="0" y="0"/>
            <a:chExt cx="8641183" cy="5159732"/>
          </a:xfrm>
        </p:grpSpPr>
        <p:pic>
          <p:nvPicPr>
            <p:cNvPr name="Picture 6" id="6"/>
            <p:cNvPicPr>
              <a:picLocks noChangeAspect="true"/>
            </p:cNvPicPr>
            <p:nvPr/>
          </p:nvPicPr>
          <p:blipFill>
            <a:blip r:embed="rId2"/>
            <a:srcRect l="0" t="5188" r="0" b="5188"/>
            <a:stretch>
              <a:fillRect/>
            </a:stretch>
          </p:blipFill>
          <p:spPr>
            <a:xfrm flipH="false" flipV="false">
              <a:off x="0" y="0"/>
              <a:ext cx="8641183" cy="5159732"/>
            </a:xfrm>
            <a:prstGeom prst="rect">
              <a:avLst/>
            </a:prstGeom>
          </p:spPr>
        </p:pic>
      </p:grpSp>
      <p:sp>
        <p:nvSpPr>
          <p:cNvPr name="Freeform 7" id="7"/>
          <p:cNvSpPr/>
          <p:nvPr/>
        </p:nvSpPr>
        <p:spPr>
          <a:xfrm flipH="false" flipV="false" rot="-779136">
            <a:off x="12350740" y="-5297713"/>
            <a:ext cx="16497169" cy="13407699"/>
          </a:xfrm>
          <a:custGeom>
            <a:avLst/>
            <a:gdLst/>
            <a:ahLst/>
            <a:cxnLst/>
            <a:rect r="r" b="b" t="t" l="l"/>
            <a:pathLst>
              <a:path h="13407699" w="16497169">
                <a:moveTo>
                  <a:pt x="0" y="0"/>
                </a:moveTo>
                <a:lnTo>
                  <a:pt x="16497168" y="0"/>
                </a:lnTo>
                <a:lnTo>
                  <a:pt x="16497168" y="13407698"/>
                </a:lnTo>
                <a:lnTo>
                  <a:pt x="0" y="13407698"/>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9144000" y="728872"/>
            <a:ext cx="6153929" cy="935989"/>
          </a:xfrm>
          <a:prstGeom prst="rect">
            <a:avLst/>
          </a:prstGeom>
        </p:spPr>
        <p:txBody>
          <a:bodyPr anchor="t" rtlCol="false" tIns="0" lIns="0" bIns="0" rIns="0">
            <a:spAutoFit/>
          </a:bodyPr>
          <a:lstStyle/>
          <a:p>
            <a:pPr algn="l">
              <a:lnSpc>
                <a:spcPts val="6819"/>
              </a:lnSpc>
            </a:pPr>
            <a:r>
              <a:rPr lang="en-US" sz="6199">
                <a:solidFill>
                  <a:srgbClr val="FAFAFA"/>
                </a:solidFill>
                <a:latin typeface="Poppins Bold"/>
                <a:ea typeface="Poppins Bold"/>
                <a:cs typeface="Poppins Bold"/>
                <a:sym typeface="Poppins Bold"/>
              </a:rPr>
              <a:t>VALUE STREAM</a:t>
            </a:r>
          </a:p>
        </p:txBody>
      </p:sp>
      <p:sp>
        <p:nvSpPr>
          <p:cNvPr name="TextBox 9" id="9"/>
          <p:cNvSpPr txBox="true"/>
          <p:nvPr/>
        </p:nvSpPr>
        <p:spPr>
          <a:xfrm rot="0">
            <a:off x="8998134" y="2270959"/>
            <a:ext cx="8591540" cy="5736993"/>
          </a:xfrm>
          <a:prstGeom prst="rect">
            <a:avLst/>
          </a:prstGeom>
        </p:spPr>
        <p:txBody>
          <a:bodyPr anchor="t" rtlCol="false" tIns="0" lIns="0" bIns="0" rIns="0">
            <a:spAutoFit/>
          </a:bodyPr>
          <a:lstStyle/>
          <a:p>
            <a:pPr algn="l">
              <a:lnSpc>
                <a:spcPts val="4173"/>
              </a:lnSpc>
            </a:pPr>
            <a:r>
              <a:rPr lang="en-US" sz="2980">
                <a:solidFill>
                  <a:srgbClr val="F4F4F4"/>
                </a:solidFill>
                <a:latin typeface="Poppins"/>
                <a:ea typeface="Poppins"/>
                <a:cs typeface="Poppins"/>
                <a:sym typeface="Poppins"/>
              </a:rPr>
              <a:t>The value stream process is required to convert a business hypothesis into a technology-enabled service or a feature that delivers value to the end user. This involves any activities required to deliver a working product, from the initial idea through development, testing, deployment, and delivery. The end goal of the value stream is to minimize waste and delays, ensuring that the final product delivers maximum value to the customer as efficiently as possible.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9315D"/>
        </a:solidFill>
      </p:bgPr>
    </p:bg>
    <p:spTree>
      <p:nvGrpSpPr>
        <p:cNvPr id="1" name=""/>
        <p:cNvGrpSpPr/>
        <p:nvPr/>
      </p:nvGrpSpPr>
      <p:grpSpPr>
        <a:xfrm>
          <a:off x="0" y="0"/>
          <a:ext cx="0" cy="0"/>
          <a:chOff x="0" y="0"/>
          <a:chExt cx="0" cy="0"/>
        </a:xfrm>
      </p:grpSpPr>
      <p:grpSp>
        <p:nvGrpSpPr>
          <p:cNvPr name="Group 2" id="2"/>
          <p:cNvGrpSpPr/>
          <p:nvPr/>
        </p:nvGrpSpPr>
        <p:grpSpPr>
          <a:xfrm rot="0">
            <a:off x="5542520" y="1889156"/>
            <a:ext cx="2515996" cy="6508688"/>
            <a:chOff x="0" y="0"/>
            <a:chExt cx="5825721" cy="15070689"/>
          </a:xfrm>
        </p:grpSpPr>
        <p:sp>
          <p:nvSpPr>
            <p:cNvPr name="Freeform 3" id="3"/>
            <p:cNvSpPr/>
            <p:nvPr/>
          </p:nvSpPr>
          <p:spPr>
            <a:xfrm flipH="false" flipV="false" rot="0">
              <a:off x="0" y="0"/>
              <a:ext cx="5825721" cy="15070689"/>
            </a:xfrm>
            <a:custGeom>
              <a:avLst/>
              <a:gdLst/>
              <a:ahLst/>
              <a:cxnLst/>
              <a:rect r="r" b="b" t="t" l="l"/>
              <a:pathLst>
                <a:path h="15070689" w="5825721">
                  <a:moveTo>
                    <a:pt x="0" y="0"/>
                  </a:moveTo>
                  <a:lnTo>
                    <a:pt x="5825721" y="0"/>
                  </a:lnTo>
                  <a:lnTo>
                    <a:pt x="5825721" y="15070689"/>
                  </a:lnTo>
                  <a:lnTo>
                    <a:pt x="0" y="15070689"/>
                  </a:lnTo>
                  <a:close/>
                </a:path>
              </a:pathLst>
            </a:custGeom>
            <a:solidFill>
              <a:srgbClr val="049EE3"/>
            </a:solidFill>
          </p:spPr>
        </p:sp>
        <p:sp>
          <p:nvSpPr>
            <p:cNvPr name="TextBox 4" id="4"/>
            <p:cNvSpPr txBox="true"/>
            <p:nvPr/>
          </p:nvSpPr>
          <p:spPr>
            <a:xfrm>
              <a:off x="0" y="-57150"/>
              <a:ext cx="5825721" cy="15127839"/>
            </a:xfrm>
            <a:prstGeom prst="rect">
              <a:avLst/>
            </a:prstGeom>
          </p:spPr>
          <p:txBody>
            <a:bodyPr anchor="ctr" rtlCol="false" tIns="50800" lIns="50800" bIns="50800" rIns="50800"/>
            <a:lstStyle/>
            <a:p>
              <a:pPr algn="ctr">
                <a:lnSpc>
                  <a:spcPts val="2520"/>
                </a:lnSpc>
              </a:pPr>
            </a:p>
          </p:txBody>
        </p:sp>
      </p:grpSp>
      <p:grpSp>
        <p:nvGrpSpPr>
          <p:cNvPr name="Group 5" id="5"/>
          <p:cNvGrpSpPr/>
          <p:nvPr/>
        </p:nvGrpSpPr>
        <p:grpSpPr>
          <a:xfrm rot="0">
            <a:off x="1966926" y="2406335"/>
            <a:ext cx="5484133" cy="5474329"/>
            <a:chOff x="0" y="0"/>
            <a:chExt cx="7312178" cy="7299105"/>
          </a:xfrm>
        </p:grpSpPr>
        <p:pic>
          <p:nvPicPr>
            <p:cNvPr name="Picture 6" id="6"/>
            <p:cNvPicPr>
              <a:picLocks noChangeAspect="true"/>
            </p:cNvPicPr>
            <p:nvPr/>
          </p:nvPicPr>
          <p:blipFill>
            <a:blip r:embed="rId2"/>
            <a:srcRect l="28103" t="0" r="17924" b="0"/>
            <a:stretch>
              <a:fillRect/>
            </a:stretch>
          </p:blipFill>
          <p:spPr>
            <a:xfrm flipH="false" flipV="false">
              <a:off x="0" y="0"/>
              <a:ext cx="7312178" cy="7299105"/>
            </a:xfrm>
            <a:prstGeom prst="rect">
              <a:avLst/>
            </a:prstGeom>
          </p:spPr>
        </p:pic>
      </p:grpSp>
      <p:sp>
        <p:nvSpPr>
          <p:cNvPr name="Freeform 7" id="7"/>
          <p:cNvSpPr/>
          <p:nvPr/>
        </p:nvSpPr>
        <p:spPr>
          <a:xfrm flipH="false" flipV="false" rot="-779136">
            <a:off x="12326429" y="-5297713"/>
            <a:ext cx="16497169" cy="13407699"/>
          </a:xfrm>
          <a:custGeom>
            <a:avLst/>
            <a:gdLst/>
            <a:ahLst/>
            <a:cxnLst/>
            <a:rect r="r" b="b" t="t" l="l"/>
            <a:pathLst>
              <a:path h="13407699" w="16497169">
                <a:moveTo>
                  <a:pt x="0" y="0"/>
                </a:moveTo>
                <a:lnTo>
                  <a:pt x="16497168" y="0"/>
                </a:lnTo>
                <a:lnTo>
                  <a:pt x="16497168" y="13407698"/>
                </a:lnTo>
                <a:lnTo>
                  <a:pt x="0" y="13407698"/>
                </a:lnTo>
                <a:lnTo>
                  <a:pt x="0" y="0"/>
                </a:lnTo>
                <a:close/>
              </a:path>
            </a:pathLst>
          </a:custGeom>
          <a:blipFill>
            <a:blip r:embed="rId3">
              <a:alphaModFix amt="74000"/>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355502" y="711517"/>
            <a:ext cx="11576995" cy="634365"/>
          </a:xfrm>
          <a:prstGeom prst="rect">
            <a:avLst/>
          </a:prstGeom>
        </p:spPr>
        <p:txBody>
          <a:bodyPr anchor="t" rtlCol="false" tIns="0" lIns="0" bIns="0" rIns="0">
            <a:spAutoFit/>
          </a:bodyPr>
          <a:lstStyle/>
          <a:p>
            <a:pPr algn="l">
              <a:lnSpc>
                <a:spcPts val="4620"/>
              </a:lnSpc>
            </a:pPr>
            <a:r>
              <a:rPr lang="en-US" sz="4200">
                <a:solidFill>
                  <a:srgbClr val="FAFAFA"/>
                </a:solidFill>
                <a:latin typeface="Poppins Bold"/>
                <a:ea typeface="Poppins Bold"/>
                <a:cs typeface="Poppins Bold"/>
                <a:sym typeface="Poppins Bold"/>
              </a:rPr>
              <a:t>UNDERSTANDING VALUE IN VALUE STREAM</a:t>
            </a:r>
          </a:p>
        </p:txBody>
      </p:sp>
      <p:sp>
        <p:nvSpPr>
          <p:cNvPr name="TextBox 9" id="9"/>
          <p:cNvSpPr txBox="true"/>
          <p:nvPr/>
        </p:nvSpPr>
        <p:spPr>
          <a:xfrm rot="0">
            <a:off x="8801871" y="3044823"/>
            <a:ext cx="6130626" cy="3482023"/>
          </a:xfrm>
          <a:prstGeom prst="rect">
            <a:avLst/>
          </a:prstGeom>
        </p:spPr>
        <p:txBody>
          <a:bodyPr anchor="t" rtlCol="false" tIns="0" lIns="0" bIns="0" rIns="0">
            <a:spAutoFit/>
          </a:bodyPr>
          <a:lstStyle/>
          <a:p>
            <a:pPr algn="ctr">
              <a:lnSpc>
                <a:spcPts val="3902"/>
              </a:lnSpc>
            </a:pPr>
            <a:r>
              <a:rPr lang="en-US" sz="2787">
                <a:solidFill>
                  <a:srgbClr val="F4F4F4"/>
                </a:solidFill>
                <a:latin typeface="Poppins"/>
                <a:ea typeface="Poppins"/>
                <a:cs typeface="Poppins"/>
                <a:sym typeface="Poppins"/>
              </a:rPr>
              <a:t>Value is any good, service, or product that can be delivered to a customer. </a:t>
            </a:r>
          </a:p>
          <a:p>
            <a:pPr algn="ctr">
              <a:lnSpc>
                <a:spcPts val="3902"/>
              </a:lnSpc>
            </a:pPr>
          </a:p>
          <a:p>
            <a:pPr algn="ctr">
              <a:lnSpc>
                <a:spcPts val="3902"/>
              </a:lnSpc>
            </a:pPr>
            <a:r>
              <a:rPr lang="en-US" sz="2787">
                <a:solidFill>
                  <a:srgbClr val="F4F4F4"/>
                </a:solidFill>
                <a:latin typeface="Poppins"/>
                <a:ea typeface="Poppins"/>
                <a:cs typeface="Poppins"/>
                <a:sym typeface="Poppins"/>
              </a:rPr>
              <a:t>Identifying and delivering value is crucial to have an effective value stream.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9315D"/>
        </a:solidFill>
      </p:bgPr>
    </p:bg>
    <p:spTree>
      <p:nvGrpSpPr>
        <p:cNvPr id="1" name=""/>
        <p:cNvGrpSpPr/>
        <p:nvPr/>
      </p:nvGrpSpPr>
      <p:grpSpPr>
        <a:xfrm>
          <a:off x="0" y="0"/>
          <a:ext cx="0" cy="0"/>
          <a:chOff x="0" y="0"/>
          <a:chExt cx="0" cy="0"/>
        </a:xfrm>
      </p:grpSpPr>
      <p:sp>
        <p:nvSpPr>
          <p:cNvPr name="Freeform 2" id="2"/>
          <p:cNvSpPr/>
          <p:nvPr/>
        </p:nvSpPr>
        <p:spPr>
          <a:xfrm flipH="false" flipV="false" rot="1179401">
            <a:off x="4028532" y="-4159184"/>
            <a:ext cx="16497169" cy="13407699"/>
          </a:xfrm>
          <a:custGeom>
            <a:avLst/>
            <a:gdLst/>
            <a:ahLst/>
            <a:cxnLst/>
            <a:rect r="r" b="b" t="t" l="l"/>
            <a:pathLst>
              <a:path h="13407699" w="16497169">
                <a:moveTo>
                  <a:pt x="0" y="0"/>
                </a:moveTo>
                <a:lnTo>
                  <a:pt x="16497168" y="0"/>
                </a:lnTo>
                <a:lnTo>
                  <a:pt x="16497168" y="13407699"/>
                </a:lnTo>
                <a:lnTo>
                  <a:pt x="0" y="13407699"/>
                </a:lnTo>
                <a:lnTo>
                  <a:pt x="0" y="0"/>
                </a:lnTo>
                <a:close/>
              </a:path>
            </a:pathLst>
          </a:custGeom>
          <a:blipFill>
            <a:blip r:embed="rId2">
              <a:alphaModFix amt="17000"/>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68798" y="3272434"/>
            <a:ext cx="10428962" cy="4534118"/>
          </a:xfrm>
          <a:custGeom>
            <a:avLst/>
            <a:gdLst/>
            <a:ahLst/>
            <a:cxnLst/>
            <a:rect r="r" b="b" t="t" l="l"/>
            <a:pathLst>
              <a:path h="4534118" w="10428962">
                <a:moveTo>
                  <a:pt x="0" y="0"/>
                </a:moveTo>
                <a:lnTo>
                  <a:pt x="10428962" y="0"/>
                </a:lnTo>
                <a:lnTo>
                  <a:pt x="10428962" y="4534118"/>
                </a:lnTo>
                <a:lnTo>
                  <a:pt x="0" y="4534118"/>
                </a:lnTo>
                <a:lnTo>
                  <a:pt x="0" y="0"/>
                </a:lnTo>
                <a:close/>
              </a:path>
            </a:pathLst>
          </a:custGeom>
          <a:blipFill>
            <a:blip r:embed="rId4"/>
            <a:stretch>
              <a:fillRect l="0" t="-536" r="0" b="0"/>
            </a:stretch>
          </a:blipFill>
        </p:spPr>
      </p:sp>
      <p:sp>
        <p:nvSpPr>
          <p:cNvPr name="TextBox 4" id="4"/>
          <p:cNvSpPr txBox="true"/>
          <p:nvPr/>
        </p:nvSpPr>
        <p:spPr>
          <a:xfrm rot="0">
            <a:off x="1804620" y="335953"/>
            <a:ext cx="15454680" cy="915016"/>
          </a:xfrm>
          <a:prstGeom prst="rect">
            <a:avLst/>
          </a:prstGeom>
        </p:spPr>
        <p:txBody>
          <a:bodyPr anchor="t" rtlCol="false" tIns="0" lIns="0" bIns="0" rIns="0">
            <a:spAutoFit/>
          </a:bodyPr>
          <a:lstStyle/>
          <a:p>
            <a:pPr algn="ctr">
              <a:lnSpc>
                <a:spcPts val="6653"/>
              </a:lnSpc>
            </a:pPr>
            <a:r>
              <a:rPr lang="en-US" sz="6048">
                <a:solidFill>
                  <a:srgbClr val="F4F4F4"/>
                </a:solidFill>
                <a:latin typeface="Poppins Bold"/>
                <a:ea typeface="Poppins Bold"/>
                <a:cs typeface="Poppins Bold"/>
                <a:sym typeface="Poppins Bold"/>
              </a:rPr>
              <a:t>LEAD TIME VS PROCESSING TIME</a:t>
            </a:r>
          </a:p>
        </p:txBody>
      </p:sp>
      <p:grpSp>
        <p:nvGrpSpPr>
          <p:cNvPr name="Group 5" id="5"/>
          <p:cNvGrpSpPr/>
          <p:nvPr/>
        </p:nvGrpSpPr>
        <p:grpSpPr>
          <a:xfrm rot="0">
            <a:off x="11154831" y="2544665"/>
            <a:ext cx="6964867" cy="6588295"/>
            <a:chOff x="0" y="0"/>
            <a:chExt cx="1834368" cy="1735189"/>
          </a:xfrm>
        </p:grpSpPr>
        <p:sp>
          <p:nvSpPr>
            <p:cNvPr name="Freeform 6" id="6"/>
            <p:cNvSpPr/>
            <p:nvPr/>
          </p:nvSpPr>
          <p:spPr>
            <a:xfrm flipH="false" flipV="false" rot="0">
              <a:off x="0" y="0"/>
              <a:ext cx="1834368" cy="1735189"/>
            </a:xfrm>
            <a:custGeom>
              <a:avLst/>
              <a:gdLst/>
              <a:ahLst/>
              <a:cxnLst/>
              <a:rect r="r" b="b" t="t" l="l"/>
              <a:pathLst>
                <a:path h="1735189" w="1834368">
                  <a:moveTo>
                    <a:pt x="56690" y="0"/>
                  </a:moveTo>
                  <a:lnTo>
                    <a:pt x="1777678" y="0"/>
                  </a:lnTo>
                  <a:cubicBezTo>
                    <a:pt x="1808987" y="0"/>
                    <a:pt x="1834368" y="25381"/>
                    <a:pt x="1834368" y="56690"/>
                  </a:cubicBezTo>
                  <a:lnTo>
                    <a:pt x="1834368" y="1678499"/>
                  </a:lnTo>
                  <a:cubicBezTo>
                    <a:pt x="1834368" y="1709808"/>
                    <a:pt x="1808987" y="1735189"/>
                    <a:pt x="1777678" y="1735189"/>
                  </a:cubicBezTo>
                  <a:lnTo>
                    <a:pt x="56690" y="1735189"/>
                  </a:lnTo>
                  <a:cubicBezTo>
                    <a:pt x="25381" y="1735189"/>
                    <a:pt x="0" y="1709808"/>
                    <a:pt x="0" y="1678499"/>
                  </a:cubicBezTo>
                  <a:lnTo>
                    <a:pt x="0" y="56690"/>
                  </a:lnTo>
                  <a:cubicBezTo>
                    <a:pt x="0" y="25381"/>
                    <a:pt x="25381" y="0"/>
                    <a:pt x="56690" y="0"/>
                  </a:cubicBezTo>
                  <a:close/>
                </a:path>
              </a:pathLst>
            </a:custGeom>
            <a:solidFill>
              <a:srgbClr val="049EE3"/>
            </a:solidFill>
          </p:spPr>
        </p:sp>
        <p:sp>
          <p:nvSpPr>
            <p:cNvPr name="TextBox 7" id="7"/>
            <p:cNvSpPr txBox="true"/>
            <p:nvPr/>
          </p:nvSpPr>
          <p:spPr>
            <a:xfrm>
              <a:off x="0" y="-57150"/>
              <a:ext cx="1834368" cy="1792339"/>
            </a:xfrm>
            <a:prstGeom prst="rect">
              <a:avLst/>
            </a:prstGeom>
          </p:spPr>
          <p:txBody>
            <a:bodyPr anchor="ctr" rtlCol="false" tIns="50800" lIns="50800" bIns="50800" rIns="50800"/>
            <a:lstStyle/>
            <a:p>
              <a:pPr algn="ctr">
                <a:lnSpc>
                  <a:spcPts val="2520"/>
                </a:lnSpc>
              </a:pPr>
            </a:p>
          </p:txBody>
        </p:sp>
      </p:grpSp>
      <p:grpSp>
        <p:nvGrpSpPr>
          <p:cNvPr name="Group 8" id="8"/>
          <p:cNvGrpSpPr/>
          <p:nvPr/>
        </p:nvGrpSpPr>
        <p:grpSpPr>
          <a:xfrm rot="0">
            <a:off x="12067916" y="2753867"/>
            <a:ext cx="5390282" cy="2933637"/>
            <a:chOff x="0" y="0"/>
            <a:chExt cx="7187043" cy="3911516"/>
          </a:xfrm>
        </p:grpSpPr>
        <p:sp>
          <p:nvSpPr>
            <p:cNvPr name="TextBox 9" id="9"/>
            <p:cNvSpPr txBox="true"/>
            <p:nvPr/>
          </p:nvSpPr>
          <p:spPr>
            <a:xfrm rot="0">
              <a:off x="544130" y="-85725"/>
              <a:ext cx="5321385" cy="628689"/>
            </a:xfrm>
            <a:prstGeom prst="rect">
              <a:avLst/>
            </a:prstGeom>
          </p:spPr>
          <p:txBody>
            <a:bodyPr anchor="t" rtlCol="false" tIns="0" lIns="0" bIns="0" rIns="0">
              <a:spAutoFit/>
            </a:bodyPr>
            <a:lstStyle/>
            <a:p>
              <a:pPr algn="ctr" marL="0" indent="0" lvl="0">
                <a:lnSpc>
                  <a:spcPts val="3804"/>
                </a:lnSpc>
                <a:spcBef>
                  <a:spcPct val="0"/>
                </a:spcBef>
              </a:pPr>
              <a:r>
                <a:rPr lang="en-US" sz="2717">
                  <a:solidFill>
                    <a:srgbClr val="F4F4F4"/>
                  </a:solidFill>
                  <a:latin typeface="Poppins Bold"/>
                  <a:ea typeface="Poppins Bold"/>
                  <a:cs typeface="Poppins Bold"/>
                  <a:sym typeface="Poppins Bold"/>
                </a:rPr>
                <a:t>What is Lead Time?</a:t>
              </a:r>
            </a:p>
          </p:txBody>
        </p:sp>
        <p:sp>
          <p:nvSpPr>
            <p:cNvPr name="TextBox 10" id="10"/>
            <p:cNvSpPr txBox="true"/>
            <p:nvPr/>
          </p:nvSpPr>
          <p:spPr>
            <a:xfrm rot="0">
              <a:off x="0" y="731435"/>
              <a:ext cx="7187043" cy="3180080"/>
            </a:xfrm>
            <a:prstGeom prst="rect">
              <a:avLst/>
            </a:prstGeom>
          </p:spPr>
          <p:txBody>
            <a:bodyPr anchor="t" rtlCol="false" tIns="0" lIns="0" bIns="0" rIns="0">
              <a:spAutoFit/>
            </a:bodyPr>
            <a:lstStyle/>
            <a:p>
              <a:pPr algn="ctr" marL="0" indent="0" lvl="0">
                <a:lnSpc>
                  <a:spcPts val="3202"/>
                </a:lnSpc>
                <a:spcBef>
                  <a:spcPct val="0"/>
                </a:spcBef>
              </a:pPr>
              <a:r>
                <a:rPr lang="en-US" sz="2287">
                  <a:solidFill>
                    <a:srgbClr val="F4F4F4"/>
                  </a:solidFill>
                  <a:latin typeface="Poppins"/>
                  <a:ea typeface="Poppins"/>
                  <a:cs typeface="Poppins"/>
                  <a:sym typeface="Poppins"/>
                </a:rPr>
                <a:t>Lead time is commonly used to help measure performance in the value stream. It is the total time it takes for a request to be fulfilled. Starting from when the request is made until that request is delivered.</a:t>
              </a:r>
              <a:r>
                <a:rPr lang="en-US" sz="2287">
                  <a:solidFill>
                    <a:srgbClr val="F4F4F4"/>
                  </a:solidFill>
                  <a:latin typeface="Poppins"/>
                  <a:ea typeface="Poppins"/>
                  <a:cs typeface="Poppins"/>
                  <a:sym typeface="Poppins"/>
                </a:rPr>
                <a:t> </a:t>
              </a:r>
            </a:p>
          </p:txBody>
        </p:sp>
      </p:grpSp>
      <p:grpSp>
        <p:nvGrpSpPr>
          <p:cNvPr name="Group 11" id="11"/>
          <p:cNvGrpSpPr/>
          <p:nvPr/>
        </p:nvGrpSpPr>
        <p:grpSpPr>
          <a:xfrm rot="0">
            <a:off x="11942123" y="6460122"/>
            <a:ext cx="5390282" cy="1730246"/>
            <a:chOff x="0" y="0"/>
            <a:chExt cx="7187043" cy="2306994"/>
          </a:xfrm>
        </p:grpSpPr>
        <p:sp>
          <p:nvSpPr>
            <p:cNvPr name="TextBox 12" id="12"/>
            <p:cNvSpPr txBox="true"/>
            <p:nvPr/>
          </p:nvSpPr>
          <p:spPr>
            <a:xfrm rot="0">
              <a:off x="50431" y="-85725"/>
              <a:ext cx="7136611" cy="628689"/>
            </a:xfrm>
            <a:prstGeom prst="rect">
              <a:avLst/>
            </a:prstGeom>
          </p:spPr>
          <p:txBody>
            <a:bodyPr anchor="t" rtlCol="false" tIns="0" lIns="0" bIns="0" rIns="0">
              <a:spAutoFit/>
            </a:bodyPr>
            <a:lstStyle/>
            <a:p>
              <a:pPr algn="ctr" marL="0" indent="0" lvl="0">
                <a:lnSpc>
                  <a:spcPts val="3804"/>
                </a:lnSpc>
                <a:spcBef>
                  <a:spcPct val="0"/>
                </a:spcBef>
              </a:pPr>
              <a:r>
                <a:rPr lang="en-US" sz="2717">
                  <a:solidFill>
                    <a:srgbClr val="F4F4F4"/>
                  </a:solidFill>
                  <a:latin typeface="Poppins Bold"/>
                  <a:ea typeface="Poppins Bold"/>
                  <a:cs typeface="Poppins Bold"/>
                  <a:sym typeface="Poppins Bold"/>
                </a:rPr>
                <a:t>What is Processing Time?</a:t>
              </a:r>
            </a:p>
          </p:txBody>
        </p:sp>
        <p:sp>
          <p:nvSpPr>
            <p:cNvPr name="TextBox 13" id="13"/>
            <p:cNvSpPr txBox="true"/>
            <p:nvPr/>
          </p:nvSpPr>
          <p:spPr>
            <a:xfrm rot="0">
              <a:off x="0" y="727114"/>
              <a:ext cx="7187043" cy="1579880"/>
            </a:xfrm>
            <a:prstGeom prst="rect">
              <a:avLst/>
            </a:prstGeom>
          </p:spPr>
          <p:txBody>
            <a:bodyPr anchor="t" rtlCol="false" tIns="0" lIns="0" bIns="0" rIns="0">
              <a:spAutoFit/>
            </a:bodyPr>
            <a:lstStyle/>
            <a:p>
              <a:pPr algn="ctr" marL="0" indent="0" lvl="0">
                <a:lnSpc>
                  <a:spcPts val="3202"/>
                </a:lnSpc>
                <a:spcBef>
                  <a:spcPct val="0"/>
                </a:spcBef>
              </a:pPr>
              <a:r>
                <a:rPr lang="en-US" sz="2287">
                  <a:solidFill>
                    <a:srgbClr val="F4F4F4"/>
                  </a:solidFill>
                  <a:latin typeface="Poppins"/>
                  <a:ea typeface="Poppins"/>
                  <a:cs typeface="Poppins"/>
                  <a:sym typeface="Poppins"/>
                </a:rPr>
                <a:t>A way to measure efficiency. While part of lead time, processing time only measures actual working time. </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9315D"/>
        </a:solidFill>
      </p:bgPr>
    </p:bg>
    <p:spTree>
      <p:nvGrpSpPr>
        <p:cNvPr id="1" name=""/>
        <p:cNvGrpSpPr/>
        <p:nvPr/>
      </p:nvGrpSpPr>
      <p:grpSpPr>
        <a:xfrm>
          <a:off x="0" y="0"/>
          <a:ext cx="0" cy="0"/>
          <a:chOff x="0" y="0"/>
          <a:chExt cx="0" cy="0"/>
        </a:xfrm>
      </p:grpSpPr>
      <p:grpSp>
        <p:nvGrpSpPr>
          <p:cNvPr name="Group 2" id="2"/>
          <p:cNvGrpSpPr/>
          <p:nvPr/>
        </p:nvGrpSpPr>
        <p:grpSpPr>
          <a:xfrm rot="0">
            <a:off x="-474057" y="3483143"/>
            <a:ext cx="18845919" cy="5626638"/>
            <a:chOff x="0" y="0"/>
            <a:chExt cx="43637208" cy="13028327"/>
          </a:xfrm>
        </p:grpSpPr>
        <p:sp>
          <p:nvSpPr>
            <p:cNvPr name="Freeform 3" id="3"/>
            <p:cNvSpPr/>
            <p:nvPr/>
          </p:nvSpPr>
          <p:spPr>
            <a:xfrm flipH="false" flipV="false" rot="0">
              <a:off x="0" y="0"/>
              <a:ext cx="43637209" cy="13028327"/>
            </a:xfrm>
            <a:custGeom>
              <a:avLst/>
              <a:gdLst/>
              <a:ahLst/>
              <a:cxnLst/>
              <a:rect r="r" b="b" t="t" l="l"/>
              <a:pathLst>
                <a:path h="13028327" w="43637209">
                  <a:moveTo>
                    <a:pt x="0" y="0"/>
                  </a:moveTo>
                  <a:lnTo>
                    <a:pt x="43637209" y="0"/>
                  </a:lnTo>
                  <a:lnTo>
                    <a:pt x="43637209" y="13028327"/>
                  </a:lnTo>
                  <a:lnTo>
                    <a:pt x="0" y="13028327"/>
                  </a:lnTo>
                  <a:close/>
                </a:path>
              </a:pathLst>
            </a:custGeom>
            <a:solidFill>
              <a:srgbClr val="049EE3"/>
            </a:solidFill>
          </p:spPr>
        </p:sp>
        <p:sp>
          <p:nvSpPr>
            <p:cNvPr name="TextBox 4" id="4"/>
            <p:cNvSpPr txBox="true"/>
            <p:nvPr/>
          </p:nvSpPr>
          <p:spPr>
            <a:xfrm>
              <a:off x="0" y="-57150"/>
              <a:ext cx="43637208" cy="13085477"/>
            </a:xfrm>
            <a:prstGeom prst="rect">
              <a:avLst/>
            </a:prstGeom>
          </p:spPr>
          <p:txBody>
            <a:bodyPr anchor="ctr" rtlCol="false" tIns="50800" lIns="50800" bIns="50800" rIns="50800"/>
            <a:lstStyle/>
            <a:p>
              <a:pPr algn="ctr">
                <a:lnSpc>
                  <a:spcPts val="2520"/>
                </a:lnSpc>
              </a:pPr>
            </a:p>
          </p:txBody>
        </p:sp>
      </p:grpSp>
      <p:sp>
        <p:nvSpPr>
          <p:cNvPr name="Freeform 5" id="5"/>
          <p:cNvSpPr/>
          <p:nvPr/>
        </p:nvSpPr>
        <p:spPr>
          <a:xfrm flipH="false" flipV="false" rot="0">
            <a:off x="4526199" y="3941811"/>
            <a:ext cx="9459234" cy="2670691"/>
          </a:xfrm>
          <a:custGeom>
            <a:avLst/>
            <a:gdLst/>
            <a:ahLst/>
            <a:cxnLst/>
            <a:rect r="r" b="b" t="t" l="l"/>
            <a:pathLst>
              <a:path h="2670691" w="9459234">
                <a:moveTo>
                  <a:pt x="0" y="0"/>
                </a:moveTo>
                <a:lnTo>
                  <a:pt x="9459234" y="0"/>
                </a:lnTo>
                <a:lnTo>
                  <a:pt x="9459234" y="2670691"/>
                </a:lnTo>
                <a:lnTo>
                  <a:pt x="0" y="2670691"/>
                </a:lnTo>
                <a:lnTo>
                  <a:pt x="0" y="0"/>
                </a:lnTo>
                <a:close/>
              </a:path>
            </a:pathLst>
          </a:custGeom>
          <a:blipFill>
            <a:blip r:embed="rId2"/>
            <a:stretch>
              <a:fillRect l="-2659" t="0" r="-2364" b="-6280"/>
            </a:stretch>
          </a:blipFill>
        </p:spPr>
      </p:sp>
      <p:sp>
        <p:nvSpPr>
          <p:cNvPr name="TextBox 6" id="6"/>
          <p:cNvSpPr txBox="true"/>
          <p:nvPr/>
        </p:nvSpPr>
        <p:spPr>
          <a:xfrm rot="0">
            <a:off x="5989729" y="2278746"/>
            <a:ext cx="7084463" cy="634365"/>
          </a:xfrm>
          <a:prstGeom prst="rect">
            <a:avLst/>
          </a:prstGeom>
        </p:spPr>
        <p:txBody>
          <a:bodyPr anchor="t" rtlCol="false" tIns="0" lIns="0" bIns="0" rIns="0">
            <a:spAutoFit/>
          </a:bodyPr>
          <a:lstStyle/>
          <a:p>
            <a:pPr algn="ctr">
              <a:lnSpc>
                <a:spcPts val="4620"/>
              </a:lnSpc>
            </a:pPr>
            <a:r>
              <a:rPr lang="en-US" sz="4200">
                <a:solidFill>
                  <a:srgbClr val="FAFAFA"/>
                </a:solidFill>
                <a:latin typeface="Poppins Bold"/>
                <a:ea typeface="Poppins Bold"/>
                <a:cs typeface="Poppins Bold"/>
                <a:sym typeface="Poppins Bold"/>
              </a:rPr>
              <a:t>WHAT’S THE DIFFERENCE?</a:t>
            </a:r>
          </a:p>
        </p:txBody>
      </p:sp>
      <p:sp>
        <p:nvSpPr>
          <p:cNvPr name="TextBox 7" id="7"/>
          <p:cNvSpPr txBox="true"/>
          <p:nvPr/>
        </p:nvSpPr>
        <p:spPr>
          <a:xfrm rot="0">
            <a:off x="2155729" y="6986952"/>
            <a:ext cx="14200174" cy="1571743"/>
          </a:xfrm>
          <a:prstGeom prst="rect">
            <a:avLst/>
          </a:prstGeom>
        </p:spPr>
        <p:txBody>
          <a:bodyPr anchor="t" rtlCol="false" tIns="0" lIns="0" bIns="0" rIns="0">
            <a:spAutoFit/>
          </a:bodyPr>
          <a:lstStyle/>
          <a:p>
            <a:pPr algn="ctr" marL="0" indent="0" lvl="0">
              <a:lnSpc>
                <a:spcPts val="4193"/>
              </a:lnSpc>
              <a:spcBef>
                <a:spcPct val="0"/>
              </a:spcBef>
            </a:pPr>
            <a:r>
              <a:rPr lang="en-US" sz="2995">
                <a:solidFill>
                  <a:srgbClr val="F4F4F4"/>
                </a:solidFill>
                <a:latin typeface="Poppins"/>
                <a:ea typeface="Poppins"/>
                <a:cs typeface="Poppins"/>
                <a:sym typeface="Poppins"/>
              </a:rPr>
              <a:t>Lead time measures all phases. This gives a holistic view of how it takes to deliver or complete a task. While processing time only focuses on the actual productive work involved.</a:t>
            </a:r>
            <a:r>
              <a:rPr lang="en-US" sz="2995">
                <a:solidFill>
                  <a:srgbClr val="F4F4F4"/>
                </a:solidFill>
                <a:latin typeface="Poppins"/>
                <a:ea typeface="Poppins"/>
                <a:cs typeface="Poppins"/>
                <a:sym typeface="Poppins"/>
              </a:rPr>
              <a:t> This is where value is added.</a:t>
            </a:r>
          </a:p>
        </p:txBody>
      </p:sp>
      <p:sp>
        <p:nvSpPr>
          <p:cNvPr name="TextBox 8" id="8"/>
          <p:cNvSpPr txBox="true"/>
          <p:nvPr/>
        </p:nvSpPr>
        <p:spPr>
          <a:xfrm rot="0">
            <a:off x="1804620" y="335953"/>
            <a:ext cx="15454680" cy="915016"/>
          </a:xfrm>
          <a:prstGeom prst="rect">
            <a:avLst/>
          </a:prstGeom>
        </p:spPr>
        <p:txBody>
          <a:bodyPr anchor="t" rtlCol="false" tIns="0" lIns="0" bIns="0" rIns="0">
            <a:spAutoFit/>
          </a:bodyPr>
          <a:lstStyle/>
          <a:p>
            <a:pPr algn="ctr">
              <a:lnSpc>
                <a:spcPts val="6653"/>
              </a:lnSpc>
            </a:pPr>
            <a:r>
              <a:rPr lang="en-US" sz="6048">
                <a:solidFill>
                  <a:srgbClr val="F4F4F4"/>
                </a:solidFill>
                <a:latin typeface="Poppins Bold"/>
                <a:ea typeface="Poppins Bold"/>
                <a:cs typeface="Poppins Bold"/>
                <a:sym typeface="Poppins Bold"/>
              </a:rPr>
              <a:t>LEAD TIME VS PROCESSING TIME</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19315D"/>
        </a:solidFill>
      </p:bgPr>
    </p:bg>
    <p:spTree>
      <p:nvGrpSpPr>
        <p:cNvPr id="1" name=""/>
        <p:cNvGrpSpPr/>
        <p:nvPr/>
      </p:nvGrpSpPr>
      <p:grpSpPr>
        <a:xfrm>
          <a:off x="0" y="0"/>
          <a:ext cx="0" cy="0"/>
          <a:chOff x="0" y="0"/>
          <a:chExt cx="0" cy="0"/>
        </a:xfrm>
      </p:grpSpPr>
      <p:sp>
        <p:nvSpPr>
          <p:cNvPr name="AutoShape 2" id="2"/>
          <p:cNvSpPr/>
          <p:nvPr/>
        </p:nvSpPr>
        <p:spPr>
          <a:xfrm>
            <a:off x="6277687" y="2924946"/>
            <a:ext cx="2333593" cy="0"/>
          </a:xfrm>
          <a:prstGeom prst="line">
            <a:avLst/>
          </a:prstGeom>
          <a:ln cap="flat" w="47625">
            <a:solidFill>
              <a:srgbClr val="F4F4F4"/>
            </a:solidFill>
            <a:prstDash val="solid"/>
            <a:headEnd type="none" len="sm" w="sm"/>
            <a:tailEnd type="arrow" len="sm" w="med"/>
          </a:ln>
        </p:spPr>
      </p:sp>
      <p:sp>
        <p:nvSpPr>
          <p:cNvPr name="AutoShape 3" id="3"/>
          <p:cNvSpPr/>
          <p:nvPr/>
        </p:nvSpPr>
        <p:spPr>
          <a:xfrm>
            <a:off x="6277687" y="4552647"/>
            <a:ext cx="2333593" cy="0"/>
          </a:xfrm>
          <a:prstGeom prst="line">
            <a:avLst/>
          </a:prstGeom>
          <a:ln cap="flat" w="47625">
            <a:solidFill>
              <a:srgbClr val="F4F4F4"/>
            </a:solidFill>
            <a:prstDash val="solid"/>
            <a:headEnd type="none" len="sm" w="sm"/>
            <a:tailEnd type="arrow" len="sm" w="med"/>
          </a:ln>
        </p:spPr>
      </p:sp>
      <p:sp>
        <p:nvSpPr>
          <p:cNvPr name="AutoShape 4" id="4"/>
          <p:cNvSpPr/>
          <p:nvPr/>
        </p:nvSpPr>
        <p:spPr>
          <a:xfrm>
            <a:off x="6277687" y="6180348"/>
            <a:ext cx="2333593" cy="0"/>
          </a:xfrm>
          <a:prstGeom prst="line">
            <a:avLst/>
          </a:prstGeom>
          <a:ln cap="flat" w="47625">
            <a:solidFill>
              <a:srgbClr val="F4F4F4"/>
            </a:solidFill>
            <a:prstDash val="solid"/>
            <a:headEnd type="none" len="sm" w="sm"/>
            <a:tailEnd type="arrow" len="sm" w="med"/>
          </a:ln>
        </p:spPr>
      </p:sp>
      <p:sp>
        <p:nvSpPr>
          <p:cNvPr name="TextBox 5" id="5"/>
          <p:cNvSpPr txBox="true"/>
          <p:nvPr/>
        </p:nvSpPr>
        <p:spPr>
          <a:xfrm rot="0">
            <a:off x="9866347" y="2535914"/>
            <a:ext cx="7230776" cy="798488"/>
          </a:xfrm>
          <a:prstGeom prst="rect">
            <a:avLst/>
          </a:prstGeom>
        </p:spPr>
        <p:txBody>
          <a:bodyPr anchor="t" rtlCol="false" tIns="0" lIns="0" bIns="0" rIns="0">
            <a:spAutoFit/>
          </a:bodyPr>
          <a:lstStyle/>
          <a:p>
            <a:pPr algn="l" marL="0" indent="0" lvl="0">
              <a:lnSpc>
                <a:spcPts val="3187"/>
              </a:lnSpc>
              <a:spcBef>
                <a:spcPct val="0"/>
              </a:spcBef>
            </a:pPr>
            <a:r>
              <a:rPr lang="en-US" sz="2277">
                <a:solidFill>
                  <a:srgbClr val="F4F4F4"/>
                </a:solidFill>
                <a:latin typeface="Poppins"/>
                <a:ea typeface="Poppins"/>
                <a:cs typeface="Poppins"/>
                <a:sym typeface="Poppins"/>
              </a:rPr>
              <a:t>It can often extend to several months, especially when there is a large or complex organizations</a:t>
            </a:r>
          </a:p>
        </p:txBody>
      </p:sp>
      <p:sp>
        <p:nvSpPr>
          <p:cNvPr name="TextBox 6" id="6"/>
          <p:cNvSpPr txBox="true"/>
          <p:nvPr/>
        </p:nvSpPr>
        <p:spPr>
          <a:xfrm rot="0">
            <a:off x="9866347" y="5783786"/>
            <a:ext cx="7230776" cy="798488"/>
          </a:xfrm>
          <a:prstGeom prst="rect">
            <a:avLst/>
          </a:prstGeom>
        </p:spPr>
        <p:txBody>
          <a:bodyPr anchor="t" rtlCol="false" tIns="0" lIns="0" bIns="0" rIns="0">
            <a:spAutoFit/>
          </a:bodyPr>
          <a:lstStyle/>
          <a:p>
            <a:pPr algn="l" marL="0" indent="0" lvl="0">
              <a:lnSpc>
                <a:spcPts val="3187"/>
              </a:lnSpc>
              <a:spcBef>
                <a:spcPct val="0"/>
              </a:spcBef>
            </a:pPr>
            <a:r>
              <a:rPr lang="en-US" sz="2277">
                <a:solidFill>
                  <a:srgbClr val="F4F4F4"/>
                </a:solidFill>
                <a:latin typeface="Poppins"/>
                <a:ea typeface="Poppins"/>
                <a:cs typeface="Poppins"/>
                <a:sym typeface="Poppins"/>
              </a:rPr>
              <a:t>Limited testing environments and reliance on manual testing. </a:t>
            </a:r>
          </a:p>
        </p:txBody>
      </p:sp>
      <p:sp>
        <p:nvSpPr>
          <p:cNvPr name="TextBox 7" id="7"/>
          <p:cNvSpPr txBox="true"/>
          <p:nvPr/>
        </p:nvSpPr>
        <p:spPr>
          <a:xfrm rot="0">
            <a:off x="9866347" y="4358693"/>
            <a:ext cx="7230776" cy="403662"/>
          </a:xfrm>
          <a:prstGeom prst="rect">
            <a:avLst/>
          </a:prstGeom>
        </p:spPr>
        <p:txBody>
          <a:bodyPr anchor="t" rtlCol="false" tIns="0" lIns="0" bIns="0" rIns="0">
            <a:spAutoFit/>
          </a:bodyPr>
          <a:lstStyle/>
          <a:p>
            <a:pPr algn="l" marL="0" indent="0" lvl="0">
              <a:lnSpc>
                <a:spcPts val="3187"/>
              </a:lnSpc>
              <a:spcBef>
                <a:spcPct val="0"/>
              </a:spcBef>
            </a:pPr>
            <a:r>
              <a:rPr lang="en-US" sz="2277">
                <a:solidFill>
                  <a:srgbClr val="F4F4F4"/>
                </a:solidFill>
                <a:latin typeface="Poppins"/>
                <a:ea typeface="Poppins"/>
                <a:cs typeface="Poppins"/>
                <a:sym typeface="Poppins"/>
              </a:rPr>
              <a:t>Involves tightly integrated, monolithic systems.</a:t>
            </a:r>
          </a:p>
        </p:txBody>
      </p:sp>
      <p:sp>
        <p:nvSpPr>
          <p:cNvPr name="TextBox 8" id="8"/>
          <p:cNvSpPr txBox="true"/>
          <p:nvPr/>
        </p:nvSpPr>
        <p:spPr>
          <a:xfrm rot="0">
            <a:off x="715660" y="547884"/>
            <a:ext cx="16856680" cy="1215390"/>
          </a:xfrm>
          <a:prstGeom prst="rect">
            <a:avLst/>
          </a:prstGeom>
        </p:spPr>
        <p:txBody>
          <a:bodyPr anchor="t" rtlCol="false" tIns="0" lIns="0" bIns="0" rIns="0">
            <a:spAutoFit/>
          </a:bodyPr>
          <a:lstStyle/>
          <a:p>
            <a:pPr algn="ctr">
              <a:lnSpc>
                <a:spcPts val="4620"/>
              </a:lnSpc>
            </a:pPr>
            <a:r>
              <a:rPr lang="en-US" sz="4200">
                <a:solidFill>
                  <a:srgbClr val="FAFAFA"/>
                </a:solidFill>
                <a:latin typeface="Poppins Bold"/>
                <a:ea typeface="Poppins Bold"/>
                <a:cs typeface="Poppins Bold"/>
                <a:sym typeface="Poppins Bold"/>
              </a:rPr>
              <a:t>THE COMMON SCENARIO: DEPLOYMENT LEAD TIMES REQUIRING MONTHS</a:t>
            </a:r>
          </a:p>
        </p:txBody>
      </p:sp>
      <p:grpSp>
        <p:nvGrpSpPr>
          <p:cNvPr name="Group 9" id="9"/>
          <p:cNvGrpSpPr/>
          <p:nvPr/>
        </p:nvGrpSpPr>
        <p:grpSpPr>
          <a:xfrm rot="0">
            <a:off x="1768952" y="2370856"/>
            <a:ext cx="3641333" cy="1066619"/>
            <a:chOff x="0" y="0"/>
            <a:chExt cx="4855110" cy="1422159"/>
          </a:xfrm>
        </p:grpSpPr>
        <p:grpSp>
          <p:nvGrpSpPr>
            <p:cNvPr name="Group 10" id="10"/>
            <p:cNvGrpSpPr/>
            <p:nvPr/>
          </p:nvGrpSpPr>
          <p:grpSpPr>
            <a:xfrm rot="0">
              <a:off x="0" y="0"/>
              <a:ext cx="4855110" cy="1422159"/>
              <a:chOff x="0" y="0"/>
              <a:chExt cx="697159" cy="204212"/>
            </a:xfrm>
          </p:grpSpPr>
          <p:sp>
            <p:nvSpPr>
              <p:cNvPr name="Freeform 11" id="11"/>
              <p:cNvSpPr/>
              <p:nvPr/>
            </p:nvSpPr>
            <p:spPr>
              <a:xfrm flipH="false" flipV="false" rot="0">
                <a:off x="0" y="0"/>
                <a:ext cx="697159" cy="204212"/>
              </a:xfrm>
              <a:custGeom>
                <a:avLst/>
                <a:gdLst/>
                <a:ahLst/>
                <a:cxnLst/>
                <a:rect r="r" b="b" t="t" l="l"/>
                <a:pathLst>
                  <a:path h="204212" w="697159">
                    <a:moveTo>
                      <a:pt x="0" y="0"/>
                    </a:moveTo>
                    <a:lnTo>
                      <a:pt x="697159" y="0"/>
                    </a:lnTo>
                    <a:lnTo>
                      <a:pt x="697159" y="204212"/>
                    </a:lnTo>
                    <a:lnTo>
                      <a:pt x="0" y="204212"/>
                    </a:lnTo>
                    <a:close/>
                  </a:path>
                </a:pathLst>
              </a:custGeom>
              <a:solidFill>
                <a:srgbClr val="049EE3"/>
              </a:solidFill>
            </p:spPr>
          </p:sp>
          <p:sp>
            <p:nvSpPr>
              <p:cNvPr name="TextBox 12" id="12"/>
              <p:cNvSpPr txBox="true"/>
              <p:nvPr/>
            </p:nvSpPr>
            <p:spPr>
              <a:xfrm>
                <a:off x="0" y="-57150"/>
                <a:ext cx="697159" cy="261362"/>
              </a:xfrm>
              <a:prstGeom prst="rect">
                <a:avLst/>
              </a:prstGeom>
            </p:spPr>
            <p:txBody>
              <a:bodyPr anchor="ctr" rtlCol="false" tIns="50800" lIns="50800" bIns="50800" rIns="50800"/>
              <a:lstStyle/>
              <a:p>
                <a:pPr algn="ctr">
                  <a:lnSpc>
                    <a:spcPts val="2520"/>
                  </a:lnSpc>
                </a:pPr>
              </a:p>
            </p:txBody>
          </p:sp>
        </p:grpSp>
        <p:sp>
          <p:nvSpPr>
            <p:cNvPr name="TextBox 13" id="13"/>
            <p:cNvSpPr txBox="true"/>
            <p:nvPr/>
          </p:nvSpPr>
          <p:spPr>
            <a:xfrm rot="0">
              <a:off x="261167" y="102931"/>
              <a:ext cx="4279848" cy="1140098"/>
            </a:xfrm>
            <a:prstGeom prst="rect">
              <a:avLst/>
            </a:prstGeom>
          </p:spPr>
          <p:txBody>
            <a:bodyPr anchor="t" rtlCol="false" tIns="0" lIns="0" bIns="0" rIns="0">
              <a:spAutoFit/>
            </a:bodyPr>
            <a:lstStyle/>
            <a:p>
              <a:pPr algn="ctr">
                <a:lnSpc>
                  <a:spcPts val="3449"/>
                </a:lnSpc>
                <a:spcBef>
                  <a:spcPct val="0"/>
                </a:spcBef>
              </a:pPr>
              <a:r>
                <a:rPr lang="en-US" sz="2463" spc="68">
                  <a:solidFill>
                    <a:srgbClr val="FFFFFF"/>
                  </a:solidFill>
                  <a:latin typeface="Poppins Bold"/>
                  <a:ea typeface="Poppins Bold"/>
                  <a:cs typeface="Poppins Bold"/>
                  <a:sym typeface="Poppins Bold"/>
                </a:rPr>
                <a:t>LONG DEPLOYMENT LEAD TIMES</a:t>
              </a:r>
            </a:p>
          </p:txBody>
        </p:sp>
      </p:grpSp>
      <p:grpSp>
        <p:nvGrpSpPr>
          <p:cNvPr name="Group 14" id="14"/>
          <p:cNvGrpSpPr/>
          <p:nvPr/>
        </p:nvGrpSpPr>
        <p:grpSpPr>
          <a:xfrm rot="0">
            <a:off x="1768952" y="3998557"/>
            <a:ext cx="3641333" cy="1066619"/>
            <a:chOff x="0" y="0"/>
            <a:chExt cx="4855110" cy="1422159"/>
          </a:xfrm>
        </p:grpSpPr>
        <p:grpSp>
          <p:nvGrpSpPr>
            <p:cNvPr name="Group 15" id="15"/>
            <p:cNvGrpSpPr/>
            <p:nvPr/>
          </p:nvGrpSpPr>
          <p:grpSpPr>
            <a:xfrm rot="0">
              <a:off x="0" y="0"/>
              <a:ext cx="4855110" cy="1422159"/>
              <a:chOff x="0" y="0"/>
              <a:chExt cx="697159" cy="204212"/>
            </a:xfrm>
          </p:grpSpPr>
          <p:sp>
            <p:nvSpPr>
              <p:cNvPr name="Freeform 16" id="16"/>
              <p:cNvSpPr/>
              <p:nvPr/>
            </p:nvSpPr>
            <p:spPr>
              <a:xfrm flipH="false" flipV="false" rot="0">
                <a:off x="0" y="0"/>
                <a:ext cx="697159" cy="204212"/>
              </a:xfrm>
              <a:custGeom>
                <a:avLst/>
                <a:gdLst/>
                <a:ahLst/>
                <a:cxnLst/>
                <a:rect r="r" b="b" t="t" l="l"/>
                <a:pathLst>
                  <a:path h="204212" w="697159">
                    <a:moveTo>
                      <a:pt x="0" y="0"/>
                    </a:moveTo>
                    <a:lnTo>
                      <a:pt x="697159" y="0"/>
                    </a:lnTo>
                    <a:lnTo>
                      <a:pt x="697159" y="204212"/>
                    </a:lnTo>
                    <a:lnTo>
                      <a:pt x="0" y="204212"/>
                    </a:lnTo>
                    <a:close/>
                  </a:path>
                </a:pathLst>
              </a:custGeom>
              <a:solidFill>
                <a:srgbClr val="049EE3"/>
              </a:solidFill>
            </p:spPr>
          </p:sp>
          <p:sp>
            <p:nvSpPr>
              <p:cNvPr name="TextBox 17" id="17"/>
              <p:cNvSpPr txBox="true"/>
              <p:nvPr/>
            </p:nvSpPr>
            <p:spPr>
              <a:xfrm>
                <a:off x="0" y="-57150"/>
                <a:ext cx="697159" cy="261362"/>
              </a:xfrm>
              <a:prstGeom prst="rect">
                <a:avLst/>
              </a:prstGeom>
            </p:spPr>
            <p:txBody>
              <a:bodyPr anchor="ctr" rtlCol="false" tIns="50800" lIns="50800" bIns="50800" rIns="50800"/>
              <a:lstStyle/>
              <a:p>
                <a:pPr algn="ctr">
                  <a:lnSpc>
                    <a:spcPts val="2520"/>
                  </a:lnSpc>
                </a:pPr>
              </a:p>
            </p:txBody>
          </p:sp>
        </p:grpSp>
        <p:sp>
          <p:nvSpPr>
            <p:cNvPr name="TextBox 18" id="18"/>
            <p:cNvSpPr txBox="true"/>
            <p:nvPr/>
          </p:nvSpPr>
          <p:spPr>
            <a:xfrm rot="0">
              <a:off x="261167" y="102931"/>
              <a:ext cx="4279848" cy="1140098"/>
            </a:xfrm>
            <a:prstGeom prst="rect">
              <a:avLst/>
            </a:prstGeom>
          </p:spPr>
          <p:txBody>
            <a:bodyPr anchor="t" rtlCol="false" tIns="0" lIns="0" bIns="0" rIns="0">
              <a:spAutoFit/>
            </a:bodyPr>
            <a:lstStyle/>
            <a:p>
              <a:pPr algn="ctr">
                <a:lnSpc>
                  <a:spcPts val="3449"/>
                </a:lnSpc>
                <a:spcBef>
                  <a:spcPct val="0"/>
                </a:spcBef>
              </a:pPr>
              <a:r>
                <a:rPr lang="en-US" sz="2463" spc="68">
                  <a:solidFill>
                    <a:srgbClr val="FFFFFF"/>
                  </a:solidFill>
                  <a:latin typeface="Poppins Bold"/>
                  <a:ea typeface="Poppins Bold"/>
                  <a:cs typeface="Poppins Bold"/>
                  <a:sym typeface="Poppins Bold"/>
                </a:rPr>
                <a:t>SYSTEM COMPLEXITY</a:t>
              </a:r>
            </a:p>
          </p:txBody>
        </p:sp>
      </p:grpSp>
      <p:grpSp>
        <p:nvGrpSpPr>
          <p:cNvPr name="Group 19" id="19"/>
          <p:cNvGrpSpPr/>
          <p:nvPr/>
        </p:nvGrpSpPr>
        <p:grpSpPr>
          <a:xfrm rot="0">
            <a:off x="1768952" y="5626258"/>
            <a:ext cx="3641333" cy="1066619"/>
            <a:chOff x="0" y="0"/>
            <a:chExt cx="4855110" cy="1422159"/>
          </a:xfrm>
        </p:grpSpPr>
        <p:grpSp>
          <p:nvGrpSpPr>
            <p:cNvPr name="Group 20" id="20"/>
            <p:cNvGrpSpPr/>
            <p:nvPr/>
          </p:nvGrpSpPr>
          <p:grpSpPr>
            <a:xfrm rot="0">
              <a:off x="0" y="0"/>
              <a:ext cx="4855110" cy="1422159"/>
              <a:chOff x="0" y="0"/>
              <a:chExt cx="697159" cy="204212"/>
            </a:xfrm>
          </p:grpSpPr>
          <p:sp>
            <p:nvSpPr>
              <p:cNvPr name="Freeform 21" id="21"/>
              <p:cNvSpPr/>
              <p:nvPr/>
            </p:nvSpPr>
            <p:spPr>
              <a:xfrm flipH="false" flipV="false" rot="0">
                <a:off x="0" y="0"/>
                <a:ext cx="697159" cy="204212"/>
              </a:xfrm>
              <a:custGeom>
                <a:avLst/>
                <a:gdLst/>
                <a:ahLst/>
                <a:cxnLst/>
                <a:rect r="r" b="b" t="t" l="l"/>
                <a:pathLst>
                  <a:path h="204212" w="697159">
                    <a:moveTo>
                      <a:pt x="0" y="0"/>
                    </a:moveTo>
                    <a:lnTo>
                      <a:pt x="697159" y="0"/>
                    </a:lnTo>
                    <a:lnTo>
                      <a:pt x="697159" y="204212"/>
                    </a:lnTo>
                    <a:lnTo>
                      <a:pt x="0" y="204212"/>
                    </a:lnTo>
                    <a:close/>
                  </a:path>
                </a:pathLst>
              </a:custGeom>
              <a:solidFill>
                <a:srgbClr val="049EE3"/>
              </a:solidFill>
            </p:spPr>
          </p:sp>
          <p:sp>
            <p:nvSpPr>
              <p:cNvPr name="TextBox 22" id="22"/>
              <p:cNvSpPr txBox="true"/>
              <p:nvPr/>
            </p:nvSpPr>
            <p:spPr>
              <a:xfrm>
                <a:off x="0" y="-57150"/>
                <a:ext cx="697159" cy="261362"/>
              </a:xfrm>
              <a:prstGeom prst="rect">
                <a:avLst/>
              </a:prstGeom>
            </p:spPr>
            <p:txBody>
              <a:bodyPr anchor="ctr" rtlCol="false" tIns="50800" lIns="50800" bIns="50800" rIns="50800"/>
              <a:lstStyle/>
              <a:p>
                <a:pPr algn="ctr">
                  <a:lnSpc>
                    <a:spcPts val="2520"/>
                  </a:lnSpc>
                </a:pPr>
              </a:p>
            </p:txBody>
          </p:sp>
        </p:grpSp>
        <p:sp>
          <p:nvSpPr>
            <p:cNvPr name="TextBox 23" id="23"/>
            <p:cNvSpPr txBox="true"/>
            <p:nvPr/>
          </p:nvSpPr>
          <p:spPr>
            <a:xfrm rot="0">
              <a:off x="261167" y="102931"/>
              <a:ext cx="4279848" cy="1140098"/>
            </a:xfrm>
            <a:prstGeom prst="rect">
              <a:avLst/>
            </a:prstGeom>
          </p:spPr>
          <p:txBody>
            <a:bodyPr anchor="t" rtlCol="false" tIns="0" lIns="0" bIns="0" rIns="0">
              <a:spAutoFit/>
            </a:bodyPr>
            <a:lstStyle/>
            <a:p>
              <a:pPr algn="ctr">
                <a:lnSpc>
                  <a:spcPts val="3449"/>
                </a:lnSpc>
              </a:pPr>
              <a:r>
                <a:rPr lang="en-US" sz="2463" spc="68">
                  <a:solidFill>
                    <a:srgbClr val="FFFFFF"/>
                  </a:solidFill>
                  <a:latin typeface="Poppins Bold"/>
                  <a:ea typeface="Poppins Bold"/>
                  <a:cs typeface="Poppins Bold"/>
                  <a:sym typeface="Poppins Bold"/>
                </a:rPr>
                <a:t>TESTING</a:t>
              </a:r>
            </a:p>
            <a:p>
              <a:pPr algn="ctr">
                <a:lnSpc>
                  <a:spcPts val="3449"/>
                </a:lnSpc>
                <a:spcBef>
                  <a:spcPct val="0"/>
                </a:spcBef>
              </a:pPr>
              <a:r>
                <a:rPr lang="en-US" sz="2463" spc="68">
                  <a:solidFill>
                    <a:srgbClr val="FFFFFF"/>
                  </a:solidFill>
                  <a:latin typeface="Poppins Bold"/>
                  <a:ea typeface="Poppins Bold"/>
                  <a:cs typeface="Poppins Bold"/>
                  <a:sym typeface="Poppins Bold"/>
                </a:rPr>
                <a:t>BOTTLENECKS</a:t>
              </a:r>
            </a:p>
          </p:txBody>
        </p:sp>
      </p:grpSp>
      <p:grpSp>
        <p:nvGrpSpPr>
          <p:cNvPr name="Group 24" id="24"/>
          <p:cNvGrpSpPr/>
          <p:nvPr/>
        </p:nvGrpSpPr>
        <p:grpSpPr>
          <a:xfrm rot="0">
            <a:off x="1768952" y="7253959"/>
            <a:ext cx="3641333" cy="1066619"/>
            <a:chOff x="0" y="0"/>
            <a:chExt cx="4855110" cy="1422159"/>
          </a:xfrm>
        </p:grpSpPr>
        <p:grpSp>
          <p:nvGrpSpPr>
            <p:cNvPr name="Group 25" id="25"/>
            <p:cNvGrpSpPr/>
            <p:nvPr/>
          </p:nvGrpSpPr>
          <p:grpSpPr>
            <a:xfrm rot="0">
              <a:off x="0" y="0"/>
              <a:ext cx="4855110" cy="1422159"/>
              <a:chOff x="0" y="0"/>
              <a:chExt cx="697159" cy="204212"/>
            </a:xfrm>
          </p:grpSpPr>
          <p:sp>
            <p:nvSpPr>
              <p:cNvPr name="Freeform 26" id="26"/>
              <p:cNvSpPr/>
              <p:nvPr/>
            </p:nvSpPr>
            <p:spPr>
              <a:xfrm flipH="false" flipV="false" rot="0">
                <a:off x="0" y="0"/>
                <a:ext cx="697159" cy="204212"/>
              </a:xfrm>
              <a:custGeom>
                <a:avLst/>
                <a:gdLst/>
                <a:ahLst/>
                <a:cxnLst/>
                <a:rect r="r" b="b" t="t" l="l"/>
                <a:pathLst>
                  <a:path h="204212" w="697159">
                    <a:moveTo>
                      <a:pt x="0" y="0"/>
                    </a:moveTo>
                    <a:lnTo>
                      <a:pt x="697159" y="0"/>
                    </a:lnTo>
                    <a:lnTo>
                      <a:pt x="697159" y="204212"/>
                    </a:lnTo>
                    <a:lnTo>
                      <a:pt x="0" y="204212"/>
                    </a:lnTo>
                    <a:close/>
                  </a:path>
                </a:pathLst>
              </a:custGeom>
              <a:solidFill>
                <a:srgbClr val="049EE3"/>
              </a:solidFill>
            </p:spPr>
          </p:sp>
          <p:sp>
            <p:nvSpPr>
              <p:cNvPr name="TextBox 27" id="27"/>
              <p:cNvSpPr txBox="true"/>
              <p:nvPr/>
            </p:nvSpPr>
            <p:spPr>
              <a:xfrm>
                <a:off x="0" y="-57150"/>
                <a:ext cx="697159" cy="261362"/>
              </a:xfrm>
              <a:prstGeom prst="rect">
                <a:avLst/>
              </a:prstGeom>
            </p:spPr>
            <p:txBody>
              <a:bodyPr anchor="ctr" rtlCol="false" tIns="50800" lIns="50800" bIns="50800" rIns="50800"/>
              <a:lstStyle/>
              <a:p>
                <a:pPr algn="ctr">
                  <a:lnSpc>
                    <a:spcPts val="2520"/>
                  </a:lnSpc>
                </a:pPr>
              </a:p>
            </p:txBody>
          </p:sp>
        </p:grpSp>
        <p:sp>
          <p:nvSpPr>
            <p:cNvPr name="TextBox 28" id="28"/>
            <p:cNvSpPr txBox="true"/>
            <p:nvPr/>
          </p:nvSpPr>
          <p:spPr>
            <a:xfrm rot="0">
              <a:off x="261167" y="102931"/>
              <a:ext cx="4279848" cy="1140098"/>
            </a:xfrm>
            <a:prstGeom prst="rect">
              <a:avLst/>
            </a:prstGeom>
          </p:spPr>
          <p:txBody>
            <a:bodyPr anchor="t" rtlCol="false" tIns="0" lIns="0" bIns="0" rIns="0">
              <a:spAutoFit/>
            </a:bodyPr>
            <a:lstStyle/>
            <a:p>
              <a:pPr algn="ctr">
                <a:lnSpc>
                  <a:spcPts val="3449"/>
                </a:lnSpc>
              </a:pPr>
              <a:r>
                <a:rPr lang="en-US" sz="2463" spc="68">
                  <a:solidFill>
                    <a:srgbClr val="FFFFFF"/>
                  </a:solidFill>
                  <a:latin typeface="Poppins Bold"/>
                  <a:ea typeface="Poppins Bold"/>
                  <a:cs typeface="Poppins Bold"/>
                  <a:sym typeface="Poppins Bold"/>
                </a:rPr>
                <a:t>APPROVAL </a:t>
              </a:r>
            </a:p>
            <a:p>
              <a:pPr algn="ctr">
                <a:lnSpc>
                  <a:spcPts val="3449"/>
                </a:lnSpc>
                <a:spcBef>
                  <a:spcPct val="0"/>
                </a:spcBef>
              </a:pPr>
              <a:r>
                <a:rPr lang="en-US" sz="2463" spc="68">
                  <a:solidFill>
                    <a:srgbClr val="FFFFFF"/>
                  </a:solidFill>
                  <a:latin typeface="Poppins Bold"/>
                  <a:ea typeface="Poppins Bold"/>
                  <a:cs typeface="Poppins Bold"/>
                  <a:sym typeface="Poppins Bold"/>
                </a:rPr>
                <a:t>DELAYS</a:t>
              </a:r>
            </a:p>
          </p:txBody>
        </p:sp>
      </p:grpSp>
      <p:sp>
        <p:nvSpPr>
          <p:cNvPr name="AutoShape 29" id="29"/>
          <p:cNvSpPr/>
          <p:nvPr/>
        </p:nvSpPr>
        <p:spPr>
          <a:xfrm>
            <a:off x="6277687" y="7808049"/>
            <a:ext cx="2333593" cy="0"/>
          </a:xfrm>
          <a:prstGeom prst="line">
            <a:avLst/>
          </a:prstGeom>
          <a:ln cap="flat" w="47625">
            <a:solidFill>
              <a:srgbClr val="F4F4F4"/>
            </a:solidFill>
            <a:prstDash val="solid"/>
            <a:headEnd type="none" len="sm" w="sm"/>
            <a:tailEnd type="arrow" len="sm" w="med"/>
          </a:ln>
        </p:spPr>
      </p:sp>
      <p:sp>
        <p:nvSpPr>
          <p:cNvPr name="TextBox 30" id="30"/>
          <p:cNvSpPr txBox="true"/>
          <p:nvPr/>
        </p:nvSpPr>
        <p:spPr>
          <a:xfrm rot="0">
            <a:off x="9866347" y="7603704"/>
            <a:ext cx="7230776" cy="403662"/>
          </a:xfrm>
          <a:prstGeom prst="rect">
            <a:avLst/>
          </a:prstGeom>
        </p:spPr>
        <p:txBody>
          <a:bodyPr anchor="t" rtlCol="false" tIns="0" lIns="0" bIns="0" rIns="0">
            <a:spAutoFit/>
          </a:bodyPr>
          <a:lstStyle/>
          <a:p>
            <a:pPr algn="l" marL="0" indent="0" lvl="0">
              <a:lnSpc>
                <a:spcPts val="3187"/>
              </a:lnSpc>
              <a:spcBef>
                <a:spcPct val="0"/>
              </a:spcBef>
            </a:pPr>
            <a:r>
              <a:rPr lang="en-US" sz="2277">
                <a:solidFill>
                  <a:srgbClr val="F4F4F4"/>
                </a:solidFill>
                <a:latin typeface="Poppins"/>
                <a:ea typeface="Poppins"/>
                <a:cs typeface="Poppins"/>
                <a:sym typeface="Poppins"/>
              </a:rPr>
              <a:t>Multiple stages of approvals can add to delays.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9315D"/>
        </a:solidFill>
      </p:bgPr>
    </p:bg>
    <p:spTree>
      <p:nvGrpSpPr>
        <p:cNvPr id="1" name=""/>
        <p:cNvGrpSpPr/>
        <p:nvPr/>
      </p:nvGrpSpPr>
      <p:grpSpPr>
        <a:xfrm>
          <a:off x="0" y="0"/>
          <a:ext cx="0" cy="0"/>
          <a:chOff x="0" y="0"/>
          <a:chExt cx="0" cy="0"/>
        </a:xfrm>
      </p:grpSpPr>
      <p:sp>
        <p:nvSpPr>
          <p:cNvPr name="Freeform 2" id="2"/>
          <p:cNvSpPr/>
          <p:nvPr/>
        </p:nvSpPr>
        <p:spPr>
          <a:xfrm flipH="true" flipV="false" rot="1179401">
            <a:off x="-5799887" y="408354"/>
            <a:ext cx="16497169" cy="13407699"/>
          </a:xfrm>
          <a:custGeom>
            <a:avLst/>
            <a:gdLst/>
            <a:ahLst/>
            <a:cxnLst/>
            <a:rect r="r" b="b" t="t" l="l"/>
            <a:pathLst>
              <a:path h="13407699" w="16497169">
                <a:moveTo>
                  <a:pt x="16497169" y="0"/>
                </a:moveTo>
                <a:lnTo>
                  <a:pt x="0" y="0"/>
                </a:lnTo>
                <a:lnTo>
                  <a:pt x="0" y="13407699"/>
                </a:lnTo>
                <a:lnTo>
                  <a:pt x="16497169" y="13407699"/>
                </a:lnTo>
                <a:lnTo>
                  <a:pt x="16497169" y="0"/>
                </a:lnTo>
                <a:close/>
              </a:path>
            </a:pathLst>
          </a:custGeom>
          <a:blipFill>
            <a:blip r:embed="rId2">
              <a:alphaModFix amt="17000"/>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769549" y="3371025"/>
            <a:ext cx="1291955" cy="1239503"/>
            <a:chOff x="0" y="0"/>
            <a:chExt cx="847195" cy="812800"/>
          </a:xfrm>
        </p:grpSpPr>
        <p:sp>
          <p:nvSpPr>
            <p:cNvPr name="Freeform 4" id="4"/>
            <p:cNvSpPr/>
            <p:nvPr/>
          </p:nvSpPr>
          <p:spPr>
            <a:xfrm flipH="false" flipV="false" rot="0">
              <a:off x="0" y="0"/>
              <a:ext cx="847195" cy="812800"/>
            </a:xfrm>
            <a:custGeom>
              <a:avLst/>
              <a:gdLst/>
              <a:ahLst/>
              <a:cxnLst/>
              <a:rect r="r" b="b" t="t" l="l"/>
              <a:pathLst>
                <a:path h="812800" w="847195">
                  <a:moveTo>
                    <a:pt x="0" y="0"/>
                  </a:moveTo>
                  <a:lnTo>
                    <a:pt x="847195" y="0"/>
                  </a:lnTo>
                  <a:lnTo>
                    <a:pt x="847195" y="812800"/>
                  </a:lnTo>
                  <a:lnTo>
                    <a:pt x="0" y="812800"/>
                  </a:lnTo>
                  <a:close/>
                </a:path>
              </a:pathLst>
            </a:custGeom>
            <a:solidFill>
              <a:srgbClr val="049EE3"/>
            </a:solidFill>
          </p:spPr>
        </p:sp>
        <p:sp>
          <p:nvSpPr>
            <p:cNvPr name="TextBox 5" id="5"/>
            <p:cNvSpPr txBox="true"/>
            <p:nvPr/>
          </p:nvSpPr>
          <p:spPr>
            <a:xfrm>
              <a:off x="0" y="-47625"/>
              <a:ext cx="847195" cy="860425"/>
            </a:xfrm>
            <a:prstGeom prst="rect">
              <a:avLst/>
            </a:prstGeom>
          </p:spPr>
          <p:txBody>
            <a:bodyPr anchor="ctr" rtlCol="false" tIns="50800" lIns="50800" bIns="50800" rIns="50800"/>
            <a:lstStyle/>
            <a:p>
              <a:pPr algn="ctr">
                <a:lnSpc>
                  <a:spcPts val="2800"/>
                </a:lnSpc>
              </a:pPr>
              <a:r>
                <a:rPr lang="en-US" sz="2000">
                  <a:solidFill>
                    <a:srgbClr val="FFFFFF"/>
                  </a:solidFill>
                  <a:latin typeface="Canva Sans Bold"/>
                  <a:ea typeface="Canva Sans Bold"/>
                  <a:cs typeface="Canva Sans Bold"/>
                  <a:sym typeface="Canva Sans Bold"/>
                </a:rPr>
                <a:t>1</a:t>
              </a:r>
            </a:p>
          </p:txBody>
        </p:sp>
      </p:grpSp>
      <p:grpSp>
        <p:nvGrpSpPr>
          <p:cNvPr name="Group 6" id="6"/>
          <p:cNvGrpSpPr/>
          <p:nvPr/>
        </p:nvGrpSpPr>
        <p:grpSpPr>
          <a:xfrm rot="0">
            <a:off x="10769549" y="5651321"/>
            <a:ext cx="1291955" cy="1239503"/>
            <a:chOff x="0" y="0"/>
            <a:chExt cx="847195" cy="812800"/>
          </a:xfrm>
        </p:grpSpPr>
        <p:sp>
          <p:nvSpPr>
            <p:cNvPr name="Freeform 7" id="7"/>
            <p:cNvSpPr/>
            <p:nvPr/>
          </p:nvSpPr>
          <p:spPr>
            <a:xfrm flipH="false" flipV="false" rot="0">
              <a:off x="0" y="0"/>
              <a:ext cx="847195" cy="812800"/>
            </a:xfrm>
            <a:custGeom>
              <a:avLst/>
              <a:gdLst/>
              <a:ahLst/>
              <a:cxnLst/>
              <a:rect r="r" b="b" t="t" l="l"/>
              <a:pathLst>
                <a:path h="812800" w="847195">
                  <a:moveTo>
                    <a:pt x="0" y="0"/>
                  </a:moveTo>
                  <a:lnTo>
                    <a:pt x="847195" y="0"/>
                  </a:lnTo>
                  <a:lnTo>
                    <a:pt x="847195" y="812800"/>
                  </a:lnTo>
                  <a:lnTo>
                    <a:pt x="0" y="812800"/>
                  </a:lnTo>
                  <a:close/>
                </a:path>
              </a:pathLst>
            </a:custGeom>
            <a:solidFill>
              <a:srgbClr val="FAFAFA"/>
            </a:solidFill>
          </p:spPr>
        </p:sp>
        <p:sp>
          <p:nvSpPr>
            <p:cNvPr name="TextBox 8" id="8"/>
            <p:cNvSpPr txBox="true"/>
            <p:nvPr/>
          </p:nvSpPr>
          <p:spPr>
            <a:xfrm>
              <a:off x="0" y="-47625"/>
              <a:ext cx="847195" cy="860425"/>
            </a:xfrm>
            <a:prstGeom prst="rect">
              <a:avLst/>
            </a:prstGeom>
          </p:spPr>
          <p:txBody>
            <a:bodyPr anchor="ctr" rtlCol="false" tIns="50800" lIns="50800" bIns="50800" rIns="50800"/>
            <a:lstStyle/>
            <a:p>
              <a:pPr algn="ctr">
                <a:lnSpc>
                  <a:spcPts val="2800"/>
                </a:lnSpc>
              </a:pPr>
              <a:r>
                <a:rPr lang="en-US" sz="2000">
                  <a:solidFill>
                    <a:srgbClr val="000000"/>
                  </a:solidFill>
                  <a:latin typeface="Canva Sans Bold"/>
                  <a:ea typeface="Canva Sans Bold"/>
                  <a:cs typeface="Canva Sans Bold"/>
                  <a:sym typeface="Canva Sans Bold"/>
                </a:rPr>
                <a:t>2</a:t>
              </a:r>
            </a:p>
          </p:txBody>
        </p:sp>
      </p:grpSp>
      <p:grpSp>
        <p:nvGrpSpPr>
          <p:cNvPr name="Group 9" id="9"/>
          <p:cNvGrpSpPr/>
          <p:nvPr/>
        </p:nvGrpSpPr>
        <p:grpSpPr>
          <a:xfrm rot="0">
            <a:off x="10769549" y="7690560"/>
            <a:ext cx="1291955" cy="1239503"/>
            <a:chOff x="0" y="0"/>
            <a:chExt cx="847195" cy="812800"/>
          </a:xfrm>
        </p:grpSpPr>
        <p:sp>
          <p:nvSpPr>
            <p:cNvPr name="Freeform 10" id="10"/>
            <p:cNvSpPr/>
            <p:nvPr/>
          </p:nvSpPr>
          <p:spPr>
            <a:xfrm flipH="false" flipV="false" rot="0">
              <a:off x="0" y="0"/>
              <a:ext cx="847195" cy="812800"/>
            </a:xfrm>
            <a:custGeom>
              <a:avLst/>
              <a:gdLst/>
              <a:ahLst/>
              <a:cxnLst/>
              <a:rect r="r" b="b" t="t" l="l"/>
              <a:pathLst>
                <a:path h="812800" w="847195">
                  <a:moveTo>
                    <a:pt x="0" y="0"/>
                  </a:moveTo>
                  <a:lnTo>
                    <a:pt x="847195" y="0"/>
                  </a:lnTo>
                  <a:lnTo>
                    <a:pt x="847195" y="812800"/>
                  </a:lnTo>
                  <a:lnTo>
                    <a:pt x="0" y="812800"/>
                  </a:lnTo>
                  <a:close/>
                </a:path>
              </a:pathLst>
            </a:custGeom>
            <a:solidFill>
              <a:srgbClr val="049EE3"/>
            </a:solidFill>
          </p:spPr>
        </p:sp>
        <p:sp>
          <p:nvSpPr>
            <p:cNvPr name="TextBox 11" id="11"/>
            <p:cNvSpPr txBox="true"/>
            <p:nvPr/>
          </p:nvSpPr>
          <p:spPr>
            <a:xfrm>
              <a:off x="0" y="-47625"/>
              <a:ext cx="847195" cy="860425"/>
            </a:xfrm>
            <a:prstGeom prst="rect">
              <a:avLst/>
            </a:prstGeom>
          </p:spPr>
          <p:txBody>
            <a:bodyPr anchor="ctr" rtlCol="false" tIns="50800" lIns="50800" bIns="50800" rIns="50800"/>
            <a:lstStyle/>
            <a:p>
              <a:pPr algn="ctr">
                <a:lnSpc>
                  <a:spcPts val="2800"/>
                </a:lnSpc>
              </a:pPr>
              <a:r>
                <a:rPr lang="en-US" sz="2000">
                  <a:solidFill>
                    <a:srgbClr val="FFFFFF"/>
                  </a:solidFill>
                  <a:latin typeface="Canva Sans Bold"/>
                  <a:ea typeface="Canva Sans Bold"/>
                  <a:cs typeface="Canva Sans Bold"/>
                  <a:sym typeface="Canva Sans Bold"/>
                </a:rPr>
                <a:t>3</a:t>
              </a:r>
            </a:p>
          </p:txBody>
        </p:sp>
      </p:grpSp>
      <p:sp>
        <p:nvSpPr>
          <p:cNvPr name="Freeform 12" id="12"/>
          <p:cNvSpPr/>
          <p:nvPr/>
        </p:nvSpPr>
        <p:spPr>
          <a:xfrm flipH="false" flipV="false" rot="0">
            <a:off x="293517" y="3702123"/>
            <a:ext cx="9611558" cy="3577804"/>
          </a:xfrm>
          <a:custGeom>
            <a:avLst/>
            <a:gdLst/>
            <a:ahLst/>
            <a:cxnLst/>
            <a:rect r="r" b="b" t="t" l="l"/>
            <a:pathLst>
              <a:path h="3577804" w="9611558">
                <a:moveTo>
                  <a:pt x="0" y="0"/>
                </a:moveTo>
                <a:lnTo>
                  <a:pt x="9611558" y="0"/>
                </a:lnTo>
                <a:lnTo>
                  <a:pt x="9611558" y="3577804"/>
                </a:lnTo>
                <a:lnTo>
                  <a:pt x="0" y="3577804"/>
                </a:lnTo>
                <a:lnTo>
                  <a:pt x="0" y="0"/>
                </a:lnTo>
                <a:close/>
              </a:path>
            </a:pathLst>
          </a:custGeom>
          <a:blipFill>
            <a:blip r:embed="rId4"/>
            <a:stretch>
              <a:fillRect l="0" t="0" r="0" b="0"/>
            </a:stretch>
          </a:blipFill>
        </p:spPr>
      </p:sp>
      <p:sp>
        <p:nvSpPr>
          <p:cNvPr name="TextBox 13" id="13"/>
          <p:cNvSpPr txBox="true"/>
          <p:nvPr/>
        </p:nvSpPr>
        <p:spPr>
          <a:xfrm rot="0">
            <a:off x="603844" y="196607"/>
            <a:ext cx="16856680" cy="1215390"/>
          </a:xfrm>
          <a:prstGeom prst="rect">
            <a:avLst/>
          </a:prstGeom>
        </p:spPr>
        <p:txBody>
          <a:bodyPr anchor="t" rtlCol="false" tIns="0" lIns="0" bIns="0" rIns="0">
            <a:spAutoFit/>
          </a:bodyPr>
          <a:lstStyle/>
          <a:p>
            <a:pPr algn="ctr">
              <a:lnSpc>
                <a:spcPts val="4620"/>
              </a:lnSpc>
            </a:pPr>
            <a:r>
              <a:rPr lang="en-US" sz="4200">
                <a:solidFill>
                  <a:srgbClr val="FAFAFA"/>
                </a:solidFill>
                <a:latin typeface="Poppins Bold"/>
                <a:ea typeface="Poppins Bold"/>
                <a:cs typeface="Poppins Bold"/>
                <a:sym typeface="Poppins Bold"/>
              </a:rPr>
              <a:t>THE COMMON SCENARIO: DEPLOYMENT LEAD TIMES REQUIRING MONTHS</a:t>
            </a:r>
          </a:p>
        </p:txBody>
      </p:sp>
      <p:sp>
        <p:nvSpPr>
          <p:cNvPr name="TextBox 14" id="14"/>
          <p:cNvSpPr txBox="true"/>
          <p:nvPr/>
        </p:nvSpPr>
        <p:spPr>
          <a:xfrm rot="0">
            <a:off x="11415526" y="1983497"/>
            <a:ext cx="5510836" cy="827405"/>
          </a:xfrm>
          <a:prstGeom prst="rect">
            <a:avLst/>
          </a:prstGeom>
        </p:spPr>
        <p:txBody>
          <a:bodyPr anchor="t" rtlCol="false" tIns="0" lIns="0" bIns="0" rIns="0">
            <a:spAutoFit/>
          </a:bodyPr>
          <a:lstStyle/>
          <a:p>
            <a:pPr algn="ctr" marL="0" indent="0" lvl="1">
              <a:lnSpc>
                <a:spcPts val="3190"/>
              </a:lnSpc>
              <a:spcBef>
                <a:spcPct val="0"/>
              </a:spcBef>
            </a:pPr>
            <a:r>
              <a:rPr lang="en-US" sz="2900">
                <a:solidFill>
                  <a:srgbClr val="FAFAFA"/>
                </a:solidFill>
                <a:latin typeface="Poppins Bold"/>
                <a:ea typeface="Poppins Bold"/>
                <a:cs typeface="Poppins Bold"/>
                <a:sym typeface="Poppins Bold"/>
              </a:rPr>
              <a:t>IMPACT ON THE </a:t>
            </a:r>
            <a:r>
              <a:rPr lang="en-US" sz="2900">
                <a:solidFill>
                  <a:srgbClr val="FAFAFA"/>
                </a:solidFill>
                <a:latin typeface="Poppins Bold"/>
                <a:ea typeface="Poppins Bold"/>
                <a:cs typeface="Poppins Bold"/>
                <a:sym typeface="Poppins Bold"/>
              </a:rPr>
              <a:t>VALUE STREAM:</a:t>
            </a:r>
          </a:p>
        </p:txBody>
      </p:sp>
      <p:grpSp>
        <p:nvGrpSpPr>
          <p:cNvPr name="Group 15" id="15"/>
          <p:cNvGrpSpPr/>
          <p:nvPr/>
        </p:nvGrpSpPr>
        <p:grpSpPr>
          <a:xfrm rot="0">
            <a:off x="12652665" y="3371025"/>
            <a:ext cx="4919675" cy="1581882"/>
            <a:chOff x="0" y="0"/>
            <a:chExt cx="6559566" cy="2109176"/>
          </a:xfrm>
        </p:grpSpPr>
        <p:sp>
          <p:nvSpPr>
            <p:cNvPr name="TextBox 16" id="16"/>
            <p:cNvSpPr txBox="true"/>
            <p:nvPr/>
          </p:nvSpPr>
          <p:spPr>
            <a:xfrm rot="0">
              <a:off x="0" y="-76200"/>
              <a:ext cx="6559566" cy="581126"/>
            </a:xfrm>
            <a:prstGeom prst="rect">
              <a:avLst/>
            </a:prstGeom>
          </p:spPr>
          <p:txBody>
            <a:bodyPr anchor="t" rtlCol="false" tIns="0" lIns="0" bIns="0" rIns="0">
              <a:spAutoFit/>
            </a:bodyPr>
            <a:lstStyle/>
            <a:p>
              <a:pPr algn="l" marL="0" indent="0" lvl="0">
                <a:lnSpc>
                  <a:spcPts val="3506"/>
                </a:lnSpc>
                <a:spcBef>
                  <a:spcPct val="0"/>
                </a:spcBef>
              </a:pPr>
              <a:r>
                <a:rPr lang="en-US" sz="2504">
                  <a:solidFill>
                    <a:srgbClr val="F4F4F4"/>
                  </a:solidFill>
                  <a:latin typeface="Poppins Bold"/>
                  <a:ea typeface="Poppins Bold"/>
                  <a:cs typeface="Poppins Bold"/>
                  <a:sym typeface="Poppins Bold"/>
                </a:rPr>
                <a:t>End-of-Project Issues:</a:t>
              </a:r>
            </a:p>
          </p:txBody>
        </p:sp>
        <p:sp>
          <p:nvSpPr>
            <p:cNvPr name="TextBox 17" id="17"/>
            <p:cNvSpPr txBox="true"/>
            <p:nvPr/>
          </p:nvSpPr>
          <p:spPr>
            <a:xfrm rot="0">
              <a:off x="0" y="735005"/>
              <a:ext cx="5994054" cy="1374171"/>
            </a:xfrm>
            <a:prstGeom prst="rect">
              <a:avLst/>
            </a:prstGeom>
          </p:spPr>
          <p:txBody>
            <a:bodyPr anchor="t" rtlCol="false" tIns="0" lIns="0" bIns="0" rIns="0">
              <a:spAutoFit/>
            </a:bodyPr>
            <a:lstStyle/>
            <a:p>
              <a:pPr algn="l" marL="0" indent="0" lvl="0">
                <a:lnSpc>
                  <a:spcPts val="2793"/>
                </a:lnSpc>
                <a:spcBef>
                  <a:spcPct val="0"/>
                </a:spcBef>
              </a:pPr>
              <a:r>
                <a:rPr lang="en-US" sz="1995">
                  <a:solidFill>
                    <a:srgbClr val="F4F4F4"/>
                  </a:solidFill>
                  <a:latin typeface="Poppins"/>
                  <a:ea typeface="Poppins"/>
                  <a:cs typeface="Poppins"/>
                  <a:sym typeface="Poppins"/>
                </a:rPr>
                <a:t>Problems are often found when merging development changes, leading to development failures.</a:t>
              </a:r>
            </a:p>
          </p:txBody>
        </p:sp>
      </p:grpSp>
      <p:sp>
        <p:nvSpPr>
          <p:cNvPr name="TextBox 18" id="18"/>
          <p:cNvSpPr txBox="true"/>
          <p:nvPr/>
        </p:nvSpPr>
        <p:spPr>
          <a:xfrm rot="0">
            <a:off x="12652665" y="5575121"/>
            <a:ext cx="4919675" cy="454894"/>
          </a:xfrm>
          <a:prstGeom prst="rect">
            <a:avLst/>
          </a:prstGeom>
        </p:spPr>
        <p:txBody>
          <a:bodyPr anchor="t" rtlCol="false" tIns="0" lIns="0" bIns="0" rIns="0">
            <a:spAutoFit/>
          </a:bodyPr>
          <a:lstStyle/>
          <a:p>
            <a:pPr algn="l" marL="0" indent="0" lvl="0">
              <a:lnSpc>
                <a:spcPts val="3506"/>
              </a:lnSpc>
              <a:spcBef>
                <a:spcPct val="0"/>
              </a:spcBef>
            </a:pPr>
            <a:r>
              <a:rPr lang="en-US" sz="2504">
                <a:solidFill>
                  <a:srgbClr val="F4F4F4"/>
                </a:solidFill>
                <a:latin typeface="Poppins Bold"/>
                <a:ea typeface="Poppins Bold"/>
                <a:cs typeface="Poppins Bold"/>
                <a:sym typeface="Poppins Bold"/>
              </a:rPr>
              <a:t>Extended Troubleshooting:</a:t>
            </a:r>
          </a:p>
        </p:txBody>
      </p:sp>
      <p:sp>
        <p:nvSpPr>
          <p:cNvPr name="TextBox 19" id="19"/>
          <p:cNvSpPr txBox="true"/>
          <p:nvPr/>
        </p:nvSpPr>
        <p:spPr>
          <a:xfrm rot="0">
            <a:off x="12652665" y="6192061"/>
            <a:ext cx="4495541" cy="698763"/>
          </a:xfrm>
          <a:prstGeom prst="rect">
            <a:avLst/>
          </a:prstGeom>
        </p:spPr>
        <p:txBody>
          <a:bodyPr anchor="t" rtlCol="false" tIns="0" lIns="0" bIns="0" rIns="0">
            <a:spAutoFit/>
          </a:bodyPr>
          <a:lstStyle/>
          <a:p>
            <a:pPr algn="l" marL="0" indent="0" lvl="0">
              <a:lnSpc>
                <a:spcPts val="2793"/>
              </a:lnSpc>
              <a:spcBef>
                <a:spcPct val="0"/>
              </a:spcBef>
            </a:pPr>
            <a:r>
              <a:rPr lang="en-US" sz="1995">
                <a:solidFill>
                  <a:srgbClr val="F4F4F4"/>
                </a:solidFill>
                <a:latin typeface="Poppins"/>
                <a:ea typeface="Poppins"/>
                <a:cs typeface="Poppins"/>
                <a:sym typeface="Poppins"/>
              </a:rPr>
              <a:t>Identifying and fixing issues can take days or even weeks.</a:t>
            </a:r>
          </a:p>
        </p:txBody>
      </p:sp>
      <p:sp>
        <p:nvSpPr>
          <p:cNvPr name="TextBox 20" id="20"/>
          <p:cNvSpPr txBox="true"/>
          <p:nvPr/>
        </p:nvSpPr>
        <p:spPr>
          <a:xfrm rot="0">
            <a:off x="12652665" y="7513029"/>
            <a:ext cx="4919675" cy="454894"/>
          </a:xfrm>
          <a:prstGeom prst="rect">
            <a:avLst/>
          </a:prstGeom>
        </p:spPr>
        <p:txBody>
          <a:bodyPr anchor="t" rtlCol="false" tIns="0" lIns="0" bIns="0" rIns="0">
            <a:spAutoFit/>
          </a:bodyPr>
          <a:lstStyle/>
          <a:p>
            <a:pPr algn="l" marL="0" indent="0" lvl="0">
              <a:lnSpc>
                <a:spcPts val="3506"/>
              </a:lnSpc>
              <a:spcBef>
                <a:spcPct val="0"/>
              </a:spcBef>
            </a:pPr>
            <a:r>
              <a:rPr lang="en-US" sz="2504">
                <a:solidFill>
                  <a:srgbClr val="F4F4F4"/>
                </a:solidFill>
                <a:latin typeface="Poppins Bold"/>
                <a:ea typeface="Poppins Bold"/>
                <a:cs typeface="Poppins Bold"/>
                <a:sym typeface="Poppins Bold"/>
              </a:rPr>
              <a:t>Poor Customer Outcomes:</a:t>
            </a:r>
          </a:p>
        </p:txBody>
      </p:sp>
      <p:sp>
        <p:nvSpPr>
          <p:cNvPr name="TextBox 21" id="21"/>
          <p:cNvSpPr txBox="true"/>
          <p:nvPr/>
        </p:nvSpPr>
        <p:spPr>
          <a:xfrm rot="0">
            <a:off x="12652665" y="8096928"/>
            <a:ext cx="4495541" cy="1044915"/>
          </a:xfrm>
          <a:prstGeom prst="rect">
            <a:avLst/>
          </a:prstGeom>
        </p:spPr>
        <p:txBody>
          <a:bodyPr anchor="t" rtlCol="false" tIns="0" lIns="0" bIns="0" rIns="0">
            <a:spAutoFit/>
          </a:bodyPr>
          <a:lstStyle/>
          <a:p>
            <a:pPr algn="l" marL="0" indent="0" lvl="0">
              <a:lnSpc>
                <a:spcPts val="2793"/>
              </a:lnSpc>
              <a:spcBef>
                <a:spcPct val="0"/>
              </a:spcBef>
            </a:pPr>
            <a:r>
              <a:rPr lang="en-US" sz="1995">
                <a:solidFill>
                  <a:srgbClr val="F4F4F4"/>
                </a:solidFill>
                <a:latin typeface="Poppins"/>
                <a:ea typeface="Poppins"/>
                <a:cs typeface="Poppins"/>
                <a:sym typeface="Poppins"/>
              </a:rPr>
              <a:t>Delays and failures can result in negative experiences for customers or end users.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9315D"/>
        </a:solidFill>
      </p:bgPr>
    </p:bg>
    <p:spTree>
      <p:nvGrpSpPr>
        <p:cNvPr id="1" name=""/>
        <p:cNvGrpSpPr/>
        <p:nvPr/>
      </p:nvGrpSpPr>
      <p:grpSpPr>
        <a:xfrm>
          <a:off x="0" y="0"/>
          <a:ext cx="0" cy="0"/>
          <a:chOff x="0" y="0"/>
          <a:chExt cx="0" cy="0"/>
        </a:xfrm>
      </p:grpSpPr>
      <p:sp>
        <p:nvSpPr>
          <p:cNvPr name="Freeform 2" id="2"/>
          <p:cNvSpPr/>
          <p:nvPr/>
        </p:nvSpPr>
        <p:spPr>
          <a:xfrm flipH="false" flipV="false" rot="0">
            <a:off x="1802120" y="3273758"/>
            <a:ext cx="15162561" cy="4878588"/>
          </a:xfrm>
          <a:custGeom>
            <a:avLst/>
            <a:gdLst/>
            <a:ahLst/>
            <a:cxnLst/>
            <a:rect r="r" b="b" t="t" l="l"/>
            <a:pathLst>
              <a:path h="4878588" w="15162561">
                <a:moveTo>
                  <a:pt x="0" y="0"/>
                </a:moveTo>
                <a:lnTo>
                  <a:pt x="15162561" y="0"/>
                </a:lnTo>
                <a:lnTo>
                  <a:pt x="15162561" y="4878588"/>
                </a:lnTo>
                <a:lnTo>
                  <a:pt x="0" y="4878588"/>
                </a:lnTo>
                <a:lnTo>
                  <a:pt x="0" y="0"/>
                </a:lnTo>
                <a:close/>
              </a:path>
            </a:pathLst>
          </a:custGeom>
          <a:blipFill>
            <a:blip r:embed="rId2"/>
            <a:stretch>
              <a:fillRect l="0" t="0" r="0" b="0"/>
            </a:stretch>
          </a:blipFill>
        </p:spPr>
      </p:sp>
      <p:sp>
        <p:nvSpPr>
          <p:cNvPr name="TextBox 3" id="3"/>
          <p:cNvSpPr txBox="true"/>
          <p:nvPr/>
        </p:nvSpPr>
        <p:spPr>
          <a:xfrm rot="0">
            <a:off x="1802120" y="711518"/>
            <a:ext cx="15457180" cy="634365"/>
          </a:xfrm>
          <a:prstGeom prst="rect">
            <a:avLst/>
          </a:prstGeom>
        </p:spPr>
        <p:txBody>
          <a:bodyPr anchor="t" rtlCol="false" tIns="0" lIns="0" bIns="0" rIns="0">
            <a:spAutoFit/>
          </a:bodyPr>
          <a:lstStyle/>
          <a:p>
            <a:pPr algn="l">
              <a:lnSpc>
                <a:spcPts val="4620"/>
              </a:lnSpc>
            </a:pPr>
            <a:r>
              <a:rPr lang="en-US" sz="4200">
                <a:solidFill>
                  <a:srgbClr val="FAFAFA"/>
                </a:solidFill>
                <a:latin typeface="Poppins Bold"/>
                <a:ea typeface="Poppins Bold"/>
                <a:cs typeface="Poppins Bold"/>
                <a:sym typeface="Poppins Bold"/>
              </a:rPr>
              <a:t> OUR DEVOPS IDEAL: DEPLOYMENT LEAD TIMES OF MINUTES</a:t>
            </a:r>
          </a:p>
        </p:txBody>
      </p:sp>
      <p:sp>
        <p:nvSpPr>
          <p:cNvPr name="TextBox 4" id="4"/>
          <p:cNvSpPr txBox="true"/>
          <p:nvPr/>
        </p:nvSpPr>
        <p:spPr>
          <a:xfrm rot="0">
            <a:off x="4673280" y="2489745"/>
            <a:ext cx="9714860" cy="457388"/>
          </a:xfrm>
          <a:prstGeom prst="rect">
            <a:avLst/>
          </a:prstGeom>
        </p:spPr>
        <p:txBody>
          <a:bodyPr anchor="t" rtlCol="false" tIns="0" lIns="0" bIns="0" rIns="0">
            <a:spAutoFit/>
          </a:bodyPr>
          <a:lstStyle/>
          <a:p>
            <a:pPr algn="l" marL="0" indent="0" lvl="0">
              <a:lnSpc>
                <a:spcPts val="3664"/>
              </a:lnSpc>
              <a:spcBef>
                <a:spcPct val="0"/>
              </a:spcBef>
            </a:pPr>
            <a:r>
              <a:rPr lang="en-US" sz="2617">
                <a:solidFill>
                  <a:srgbClr val="F4F4F4"/>
                </a:solidFill>
                <a:latin typeface="Poppins Bold"/>
                <a:ea typeface="Poppins Bold"/>
                <a:cs typeface="Poppins Bold"/>
                <a:sym typeface="Poppins Bold"/>
              </a:rPr>
              <a:t> A Technology Value Stream with a Lead Time of Minutes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9315D"/>
        </a:solidFill>
      </p:bgPr>
    </p:bg>
    <p:spTree>
      <p:nvGrpSpPr>
        <p:cNvPr id="1" name=""/>
        <p:cNvGrpSpPr/>
        <p:nvPr/>
      </p:nvGrpSpPr>
      <p:grpSpPr>
        <a:xfrm>
          <a:off x="0" y="0"/>
          <a:ext cx="0" cy="0"/>
          <a:chOff x="0" y="0"/>
          <a:chExt cx="0" cy="0"/>
        </a:xfrm>
      </p:grpSpPr>
      <p:grpSp>
        <p:nvGrpSpPr>
          <p:cNvPr name="Group 2" id="2"/>
          <p:cNvGrpSpPr/>
          <p:nvPr/>
        </p:nvGrpSpPr>
        <p:grpSpPr>
          <a:xfrm rot="-5400000">
            <a:off x="-1275204" y="6136382"/>
            <a:ext cx="12646260" cy="7003002"/>
            <a:chOff x="0" y="0"/>
            <a:chExt cx="733891" cy="406400"/>
          </a:xfrm>
        </p:grpSpPr>
        <p:sp>
          <p:nvSpPr>
            <p:cNvPr name="Freeform 3" id="3"/>
            <p:cNvSpPr/>
            <p:nvPr/>
          </p:nvSpPr>
          <p:spPr>
            <a:xfrm flipH="false" flipV="false" rot="0">
              <a:off x="0" y="0"/>
              <a:ext cx="733891" cy="406400"/>
            </a:xfrm>
            <a:custGeom>
              <a:avLst/>
              <a:gdLst/>
              <a:ahLst/>
              <a:cxnLst/>
              <a:rect r="r" b="b" t="t" l="l"/>
              <a:pathLst>
                <a:path h="406400" w="733891">
                  <a:moveTo>
                    <a:pt x="530691" y="0"/>
                  </a:moveTo>
                  <a:cubicBezTo>
                    <a:pt x="642915" y="0"/>
                    <a:pt x="733891" y="90976"/>
                    <a:pt x="733891" y="203200"/>
                  </a:cubicBezTo>
                  <a:cubicBezTo>
                    <a:pt x="733891" y="315424"/>
                    <a:pt x="642915" y="406400"/>
                    <a:pt x="530691" y="406400"/>
                  </a:cubicBezTo>
                  <a:lnTo>
                    <a:pt x="203200" y="406400"/>
                  </a:lnTo>
                  <a:cubicBezTo>
                    <a:pt x="90976" y="406400"/>
                    <a:pt x="0" y="315424"/>
                    <a:pt x="0" y="203200"/>
                  </a:cubicBezTo>
                  <a:cubicBezTo>
                    <a:pt x="0" y="90976"/>
                    <a:pt x="90976" y="0"/>
                    <a:pt x="203200" y="0"/>
                  </a:cubicBezTo>
                  <a:close/>
                </a:path>
              </a:pathLst>
            </a:custGeom>
            <a:solidFill>
              <a:srgbClr val="334776"/>
            </a:solidFill>
            <a:ln w="123825" cap="sq">
              <a:solidFill>
                <a:srgbClr val="FFFFFF"/>
              </a:solidFill>
              <a:prstDash val="solid"/>
              <a:miter/>
            </a:ln>
          </p:spPr>
        </p:sp>
        <p:sp>
          <p:nvSpPr>
            <p:cNvPr name="TextBox 4" id="4"/>
            <p:cNvSpPr txBox="true"/>
            <p:nvPr/>
          </p:nvSpPr>
          <p:spPr>
            <a:xfrm>
              <a:off x="0" y="0"/>
              <a:ext cx="733891" cy="406400"/>
            </a:xfrm>
            <a:prstGeom prst="rect">
              <a:avLst/>
            </a:prstGeom>
          </p:spPr>
          <p:txBody>
            <a:bodyPr anchor="ctr" rtlCol="false" tIns="50800" lIns="50800" bIns="50800" rIns="50800"/>
            <a:lstStyle/>
            <a:p>
              <a:pPr algn="ctr">
                <a:lnSpc>
                  <a:spcPts val="1855"/>
                </a:lnSpc>
              </a:pPr>
            </a:p>
          </p:txBody>
        </p:sp>
      </p:grpSp>
      <p:grpSp>
        <p:nvGrpSpPr>
          <p:cNvPr name="Group 5" id="5"/>
          <p:cNvGrpSpPr/>
          <p:nvPr/>
        </p:nvGrpSpPr>
        <p:grpSpPr>
          <a:xfrm rot="-5400000">
            <a:off x="6752637" y="6051029"/>
            <a:ext cx="12646260" cy="7003002"/>
            <a:chOff x="0" y="0"/>
            <a:chExt cx="733891" cy="406400"/>
          </a:xfrm>
        </p:grpSpPr>
        <p:sp>
          <p:nvSpPr>
            <p:cNvPr name="Freeform 6" id="6"/>
            <p:cNvSpPr/>
            <p:nvPr/>
          </p:nvSpPr>
          <p:spPr>
            <a:xfrm flipH="false" flipV="false" rot="0">
              <a:off x="0" y="0"/>
              <a:ext cx="733891" cy="406400"/>
            </a:xfrm>
            <a:custGeom>
              <a:avLst/>
              <a:gdLst/>
              <a:ahLst/>
              <a:cxnLst/>
              <a:rect r="r" b="b" t="t" l="l"/>
              <a:pathLst>
                <a:path h="406400" w="733891">
                  <a:moveTo>
                    <a:pt x="530691" y="0"/>
                  </a:moveTo>
                  <a:cubicBezTo>
                    <a:pt x="642915" y="0"/>
                    <a:pt x="733891" y="90976"/>
                    <a:pt x="733891" y="203200"/>
                  </a:cubicBezTo>
                  <a:cubicBezTo>
                    <a:pt x="733891" y="315424"/>
                    <a:pt x="642915" y="406400"/>
                    <a:pt x="530691" y="406400"/>
                  </a:cubicBezTo>
                  <a:lnTo>
                    <a:pt x="203200" y="406400"/>
                  </a:lnTo>
                  <a:cubicBezTo>
                    <a:pt x="90976" y="406400"/>
                    <a:pt x="0" y="315424"/>
                    <a:pt x="0" y="203200"/>
                  </a:cubicBezTo>
                  <a:cubicBezTo>
                    <a:pt x="0" y="90976"/>
                    <a:pt x="90976" y="0"/>
                    <a:pt x="203200" y="0"/>
                  </a:cubicBezTo>
                  <a:close/>
                </a:path>
              </a:pathLst>
            </a:custGeom>
            <a:solidFill>
              <a:srgbClr val="334776"/>
            </a:solidFill>
            <a:ln w="123825" cap="sq">
              <a:solidFill>
                <a:srgbClr val="F4F4F4"/>
              </a:solidFill>
              <a:prstDash val="solid"/>
              <a:miter/>
            </a:ln>
          </p:spPr>
        </p:sp>
        <p:sp>
          <p:nvSpPr>
            <p:cNvPr name="TextBox 7" id="7"/>
            <p:cNvSpPr txBox="true"/>
            <p:nvPr/>
          </p:nvSpPr>
          <p:spPr>
            <a:xfrm>
              <a:off x="0" y="0"/>
              <a:ext cx="733891" cy="406400"/>
            </a:xfrm>
            <a:prstGeom prst="rect">
              <a:avLst/>
            </a:prstGeom>
          </p:spPr>
          <p:txBody>
            <a:bodyPr anchor="ctr" rtlCol="false" tIns="50800" lIns="50800" bIns="50800" rIns="50800"/>
            <a:lstStyle/>
            <a:p>
              <a:pPr algn="ctr">
                <a:lnSpc>
                  <a:spcPts val="1855"/>
                </a:lnSpc>
              </a:pPr>
            </a:p>
          </p:txBody>
        </p:sp>
      </p:grpSp>
      <p:sp>
        <p:nvSpPr>
          <p:cNvPr name="Freeform 8" id="8"/>
          <p:cNvSpPr/>
          <p:nvPr/>
        </p:nvSpPr>
        <p:spPr>
          <a:xfrm flipH="false" flipV="false" rot="0">
            <a:off x="3844461" y="2289698"/>
            <a:ext cx="2406930" cy="2406930"/>
          </a:xfrm>
          <a:custGeom>
            <a:avLst/>
            <a:gdLst/>
            <a:ahLst/>
            <a:cxnLst/>
            <a:rect r="r" b="b" t="t" l="l"/>
            <a:pathLst>
              <a:path h="2406930" w="2406930">
                <a:moveTo>
                  <a:pt x="0" y="0"/>
                </a:moveTo>
                <a:lnTo>
                  <a:pt x="2406930" y="0"/>
                </a:lnTo>
                <a:lnTo>
                  <a:pt x="2406930" y="2406930"/>
                </a:lnTo>
                <a:lnTo>
                  <a:pt x="0" y="2406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4025981" y="2471218"/>
            <a:ext cx="2043890" cy="2043890"/>
          </a:xfrm>
          <a:custGeom>
            <a:avLst/>
            <a:gdLst/>
            <a:ahLst/>
            <a:cxnLst/>
            <a:rect r="r" b="b" t="t" l="l"/>
            <a:pathLst>
              <a:path h="2043890" w="2043890">
                <a:moveTo>
                  <a:pt x="0" y="0"/>
                </a:moveTo>
                <a:lnTo>
                  <a:pt x="2043890" y="0"/>
                </a:lnTo>
                <a:lnTo>
                  <a:pt x="2043890" y="2043890"/>
                </a:lnTo>
                <a:lnTo>
                  <a:pt x="0" y="20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11872302" y="2289698"/>
            <a:ext cx="2406930" cy="2406930"/>
          </a:xfrm>
          <a:custGeom>
            <a:avLst/>
            <a:gdLst/>
            <a:ahLst/>
            <a:cxnLst/>
            <a:rect r="r" b="b" t="t" l="l"/>
            <a:pathLst>
              <a:path h="2406930" w="2406930">
                <a:moveTo>
                  <a:pt x="0" y="0"/>
                </a:moveTo>
                <a:lnTo>
                  <a:pt x="2406929" y="0"/>
                </a:lnTo>
                <a:lnTo>
                  <a:pt x="2406929" y="2406930"/>
                </a:lnTo>
                <a:lnTo>
                  <a:pt x="0" y="24069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2055933" y="2471218"/>
            <a:ext cx="2043890" cy="2043890"/>
          </a:xfrm>
          <a:custGeom>
            <a:avLst/>
            <a:gdLst/>
            <a:ahLst/>
            <a:cxnLst/>
            <a:rect r="r" b="b" t="t" l="l"/>
            <a:pathLst>
              <a:path h="2043890" w="2043890">
                <a:moveTo>
                  <a:pt x="0" y="0"/>
                </a:moveTo>
                <a:lnTo>
                  <a:pt x="2043890" y="0"/>
                </a:lnTo>
                <a:lnTo>
                  <a:pt x="2043890" y="2043890"/>
                </a:lnTo>
                <a:lnTo>
                  <a:pt x="0" y="20438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4131958" y="2577195"/>
            <a:ext cx="1831936" cy="1831936"/>
          </a:xfrm>
          <a:custGeom>
            <a:avLst/>
            <a:gdLst/>
            <a:ahLst/>
            <a:cxnLst/>
            <a:rect r="r" b="b" t="t" l="l"/>
            <a:pathLst>
              <a:path h="1831936" w="1831936">
                <a:moveTo>
                  <a:pt x="0" y="0"/>
                </a:moveTo>
                <a:lnTo>
                  <a:pt x="1831936" y="0"/>
                </a:lnTo>
                <a:lnTo>
                  <a:pt x="1831936" y="1831936"/>
                </a:lnTo>
                <a:lnTo>
                  <a:pt x="0" y="18319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2161910" y="2577195"/>
            <a:ext cx="1831936" cy="1831936"/>
          </a:xfrm>
          <a:custGeom>
            <a:avLst/>
            <a:gdLst/>
            <a:ahLst/>
            <a:cxnLst/>
            <a:rect r="r" b="b" t="t" l="l"/>
            <a:pathLst>
              <a:path h="1831936" w="1831936">
                <a:moveTo>
                  <a:pt x="0" y="0"/>
                </a:moveTo>
                <a:lnTo>
                  <a:pt x="1831936" y="0"/>
                </a:lnTo>
                <a:lnTo>
                  <a:pt x="1831936" y="1831936"/>
                </a:lnTo>
                <a:lnTo>
                  <a:pt x="0" y="18319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true" rot="0">
            <a:off x="12497420" y="3037503"/>
            <a:ext cx="1160916" cy="911319"/>
          </a:xfrm>
          <a:custGeom>
            <a:avLst/>
            <a:gdLst/>
            <a:ahLst/>
            <a:cxnLst/>
            <a:rect r="r" b="b" t="t" l="l"/>
            <a:pathLst>
              <a:path h="911319" w="1160916">
                <a:moveTo>
                  <a:pt x="0" y="911319"/>
                </a:moveTo>
                <a:lnTo>
                  <a:pt x="1160916" y="911319"/>
                </a:lnTo>
                <a:lnTo>
                  <a:pt x="1160916" y="0"/>
                </a:lnTo>
                <a:lnTo>
                  <a:pt x="0" y="0"/>
                </a:lnTo>
                <a:lnTo>
                  <a:pt x="0" y="911319"/>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5" id="15"/>
          <p:cNvSpPr/>
          <p:nvPr/>
        </p:nvSpPr>
        <p:spPr>
          <a:xfrm flipH="false" flipV="false" rot="0">
            <a:off x="4280544" y="3099880"/>
            <a:ext cx="1534764" cy="786566"/>
          </a:xfrm>
          <a:custGeom>
            <a:avLst/>
            <a:gdLst/>
            <a:ahLst/>
            <a:cxnLst/>
            <a:rect r="r" b="b" t="t" l="l"/>
            <a:pathLst>
              <a:path h="786566" w="1534764">
                <a:moveTo>
                  <a:pt x="0" y="0"/>
                </a:moveTo>
                <a:lnTo>
                  <a:pt x="1534764" y="0"/>
                </a:lnTo>
                <a:lnTo>
                  <a:pt x="1534764" y="786566"/>
                </a:lnTo>
                <a:lnTo>
                  <a:pt x="0" y="78656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6" id="16"/>
          <p:cNvSpPr txBox="true"/>
          <p:nvPr/>
        </p:nvSpPr>
        <p:spPr>
          <a:xfrm rot="0">
            <a:off x="1676327" y="240588"/>
            <a:ext cx="15457180" cy="634365"/>
          </a:xfrm>
          <a:prstGeom prst="rect">
            <a:avLst/>
          </a:prstGeom>
        </p:spPr>
        <p:txBody>
          <a:bodyPr anchor="t" rtlCol="false" tIns="0" lIns="0" bIns="0" rIns="0">
            <a:spAutoFit/>
          </a:bodyPr>
          <a:lstStyle/>
          <a:p>
            <a:pPr algn="l">
              <a:lnSpc>
                <a:spcPts val="4620"/>
              </a:lnSpc>
            </a:pPr>
            <a:r>
              <a:rPr lang="en-US" sz="4200">
                <a:solidFill>
                  <a:srgbClr val="FAFAFA"/>
                </a:solidFill>
                <a:latin typeface="Poppins Bold"/>
                <a:ea typeface="Poppins Bold"/>
                <a:cs typeface="Poppins Bold"/>
                <a:sym typeface="Poppins Bold"/>
              </a:rPr>
              <a:t> OUR DEVOPS IDEAL: DEPLOYMENT LEAD TIMES OF MINUTES</a:t>
            </a:r>
          </a:p>
        </p:txBody>
      </p:sp>
      <p:grpSp>
        <p:nvGrpSpPr>
          <p:cNvPr name="Group 17" id="17"/>
          <p:cNvGrpSpPr/>
          <p:nvPr/>
        </p:nvGrpSpPr>
        <p:grpSpPr>
          <a:xfrm rot="0">
            <a:off x="5632764" y="1125813"/>
            <a:ext cx="7195337" cy="1852728"/>
            <a:chOff x="0" y="0"/>
            <a:chExt cx="9593782" cy="2470304"/>
          </a:xfrm>
        </p:grpSpPr>
        <p:grpSp>
          <p:nvGrpSpPr>
            <p:cNvPr name="Group 18" id="18"/>
            <p:cNvGrpSpPr/>
            <p:nvPr/>
          </p:nvGrpSpPr>
          <p:grpSpPr>
            <a:xfrm rot="0">
              <a:off x="0" y="0"/>
              <a:ext cx="9593782" cy="960959"/>
              <a:chOff x="0" y="0"/>
              <a:chExt cx="16660604" cy="1668806"/>
            </a:xfrm>
          </p:grpSpPr>
          <p:sp>
            <p:nvSpPr>
              <p:cNvPr name="Freeform 19" id="19"/>
              <p:cNvSpPr/>
              <p:nvPr/>
            </p:nvSpPr>
            <p:spPr>
              <a:xfrm flipH="false" flipV="false" rot="0">
                <a:off x="0" y="0"/>
                <a:ext cx="16660605" cy="1668806"/>
              </a:xfrm>
              <a:custGeom>
                <a:avLst/>
                <a:gdLst/>
                <a:ahLst/>
                <a:cxnLst/>
                <a:rect r="r" b="b" t="t" l="l"/>
                <a:pathLst>
                  <a:path h="1668806" w="16660605">
                    <a:moveTo>
                      <a:pt x="0" y="0"/>
                    </a:moveTo>
                    <a:lnTo>
                      <a:pt x="16660605" y="0"/>
                    </a:lnTo>
                    <a:lnTo>
                      <a:pt x="16660605" y="1668806"/>
                    </a:lnTo>
                    <a:lnTo>
                      <a:pt x="0" y="1668806"/>
                    </a:lnTo>
                    <a:close/>
                  </a:path>
                </a:pathLst>
              </a:custGeom>
              <a:solidFill>
                <a:srgbClr val="049EE3"/>
              </a:solidFill>
            </p:spPr>
          </p:sp>
          <p:sp>
            <p:nvSpPr>
              <p:cNvPr name="TextBox 20" id="20"/>
              <p:cNvSpPr txBox="true"/>
              <p:nvPr/>
            </p:nvSpPr>
            <p:spPr>
              <a:xfrm>
                <a:off x="0" y="-57150"/>
                <a:ext cx="16660604" cy="1725956"/>
              </a:xfrm>
              <a:prstGeom prst="rect">
                <a:avLst/>
              </a:prstGeom>
            </p:spPr>
            <p:txBody>
              <a:bodyPr anchor="ctr" rtlCol="false" tIns="50800" lIns="50800" bIns="50800" rIns="50800"/>
              <a:lstStyle/>
              <a:p>
                <a:pPr algn="ctr">
                  <a:lnSpc>
                    <a:spcPts val="2520"/>
                  </a:lnSpc>
                </a:pPr>
              </a:p>
            </p:txBody>
          </p:sp>
        </p:grpSp>
        <p:sp>
          <p:nvSpPr>
            <p:cNvPr name="TextBox 21" id="21"/>
            <p:cNvSpPr txBox="true"/>
            <p:nvPr/>
          </p:nvSpPr>
          <p:spPr>
            <a:xfrm rot="0">
              <a:off x="3365744" y="57570"/>
              <a:ext cx="2379692" cy="845820"/>
            </a:xfrm>
            <a:prstGeom prst="rect">
              <a:avLst/>
            </a:prstGeom>
          </p:spPr>
          <p:txBody>
            <a:bodyPr anchor="t" rtlCol="false" tIns="0" lIns="0" bIns="0" rIns="0">
              <a:spAutoFit/>
            </a:bodyPr>
            <a:lstStyle/>
            <a:p>
              <a:pPr algn="ctr">
                <a:lnSpc>
                  <a:spcPts val="4620"/>
                </a:lnSpc>
              </a:pPr>
              <a:r>
                <a:rPr lang="en-US" sz="4200">
                  <a:solidFill>
                    <a:srgbClr val="FAFAFA"/>
                  </a:solidFill>
                  <a:latin typeface="Poppins Bold"/>
                  <a:ea typeface="Poppins Bold"/>
                  <a:cs typeface="Poppins Bold"/>
                  <a:sym typeface="Poppins Bold"/>
                </a:rPr>
                <a:t>GOAL:</a:t>
              </a:r>
            </a:p>
          </p:txBody>
        </p:sp>
        <p:sp>
          <p:nvSpPr>
            <p:cNvPr name="TextBox 22" id="22"/>
            <p:cNvSpPr txBox="true"/>
            <p:nvPr/>
          </p:nvSpPr>
          <p:spPr>
            <a:xfrm rot="0">
              <a:off x="674783" y="1158181"/>
              <a:ext cx="8244216" cy="1312122"/>
            </a:xfrm>
            <a:prstGeom prst="rect">
              <a:avLst/>
            </a:prstGeom>
          </p:spPr>
          <p:txBody>
            <a:bodyPr anchor="t" rtlCol="false" tIns="0" lIns="0" bIns="0" rIns="0">
              <a:spAutoFit/>
            </a:bodyPr>
            <a:lstStyle/>
            <a:p>
              <a:pPr algn="ctr">
                <a:lnSpc>
                  <a:spcPts val="3902"/>
                </a:lnSpc>
              </a:pPr>
              <a:r>
                <a:rPr lang="en-US" sz="2787">
                  <a:solidFill>
                    <a:srgbClr val="F4F4F4"/>
                  </a:solidFill>
                  <a:latin typeface="Poppins Bold"/>
                  <a:ea typeface="Poppins Bold"/>
                  <a:cs typeface="Poppins Bold"/>
                  <a:sym typeface="Poppins Bold"/>
                </a:rPr>
                <a:t>Reduce Deployment lead times from months to minutes. </a:t>
              </a:r>
            </a:p>
          </p:txBody>
        </p:sp>
      </p:grpSp>
      <p:sp>
        <p:nvSpPr>
          <p:cNvPr name="TextBox 23" id="23"/>
          <p:cNvSpPr txBox="true"/>
          <p:nvPr/>
        </p:nvSpPr>
        <p:spPr>
          <a:xfrm rot="0">
            <a:off x="2469384" y="4695070"/>
            <a:ext cx="5157085" cy="554042"/>
          </a:xfrm>
          <a:prstGeom prst="rect">
            <a:avLst/>
          </a:prstGeom>
        </p:spPr>
        <p:txBody>
          <a:bodyPr anchor="t" rtlCol="false" tIns="0" lIns="0" bIns="0" rIns="0">
            <a:spAutoFit/>
          </a:bodyPr>
          <a:lstStyle/>
          <a:p>
            <a:pPr algn="ctr">
              <a:lnSpc>
                <a:spcPts val="4035"/>
              </a:lnSpc>
              <a:spcBef>
                <a:spcPct val="0"/>
              </a:spcBef>
            </a:pPr>
            <a:r>
              <a:rPr lang="en-US" sz="3668">
                <a:solidFill>
                  <a:srgbClr val="FFFFFF"/>
                </a:solidFill>
                <a:latin typeface="Poppins Bold"/>
                <a:ea typeface="Poppins Bold"/>
                <a:cs typeface="Poppins Bold"/>
                <a:sym typeface="Poppins Bold"/>
              </a:rPr>
              <a:t>DEVOPS APPROACH:</a:t>
            </a:r>
          </a:p>
        </p:txBody>
      </p:sp>
      <p:sp>
        <p:nvSpPr>
          <p:cNvPr name="TextBox 24" id="24"/>
          <p:cNvSpPr txBox="true"/>
          <p:nvPr/>
        </p:nvSpPr>
        <p:spPr>
          <a:xfrm rot="0">
            <a:off x="11385509" y="4763080"/>
            <a:ext cx="3575199" cy="556415"/>
          </a:xfrm>
          <a:prstGeom prst="rect">
            <a:avLst/>
          </a:prstGeom>
        </p:spPr>
        <p:txBody>
          <a:bodyPr anchor="t" rtlCol="false" tIns="0" lIns="0" bIns="0" rIns="0">
            <a:spAutoFit/>
          </a:bodyPr>
          <a:lstStyle/>
          <a:p>
            <a:pPr algn="ctr">
              <a:lnSpc>
                <a:spcPts val="4029"/>
              </a:lnSpc>
            </a:pPr>
            <a:r>
              <a:rPr lang="en-US" sz="3663">
                <a:solidFill>
                  <a:srgbClr val="FAFAFA"/>
                </a:solidFill>
                <a:latin typeface="Poppins Bold"/>
                <a:ea typeface="Poppins Bold"/>
                <a:cs typeface="Poppins Bold"/>
                <a:sym typeface="Poppins Bold"/>
              </a:rPr>
              <a:t>ADVANTAGES:</a:t>
            </a:r>
          </a:p>
        </p:txBody>
      </p:sp>
      <p:sp>
        <p:nvSpPr>
          <p:cNvPr name="TextBox 25" id="25"/>
          <p:cNvSpPr txBox="true"/>
          <p:nvPr/>
        </p:nvSpPr>
        <p:spPr>
          <a:xfrm rot="0">
            <a:off x="2011747" y="5612745"/>
            <a:ext cx="6072358" cy="3909178"/>
          </a:xfrm>
          <a:prstGeom prst="rect">
            <a:avLst/>
          </a:prstGeom>
        </p:spPr>
        <p:txBody>
          <a:bodyPr anchor="t" rtlCol="false" tIns="0" lIns="0" bIns="0" rIns="0">
            <a:spAutoFit/>
          </a:bodyPr>
          <a:lstStyle/>
          <a:p>
            <a:pPr algn="l">
              <a:lnSpc>
                <a:spcPts val="3123"/>
              </a:lnSpc>
            </a:pPr>
            <a:r>
              <a:rPr lang="en-US" sz="2231" u="sng">
                <a:solidFill>
                  <a:srgbClr val="F4F4F4"/>
                </a:solidFill>
                <a:latin typeface="Poppins Bold"/>
                <a:ea typeface="Poppins Bold"/>
                <a:cs typeface="Poppins Bold"/>
                <a:sym typeface="Poppins Bold"/>
              </a:rPr>
              <a:t>Provides Continuous Feeback Loop:</a:t>
            </a:r>
            <a:r>
              <a:rPr lang="en-US" sz="2231">
                <a:solidFill>
                  <a:srgbClr val="F4F4F4"/>
                </a:solidFill>
                <a:latin typeface="Poppins"/>
                <a:ea typeface="Poppins"/>
                <a:cs typeface="Poppins"/>
                <a:sym typeface="Poppins"/>
              </a:rPr>
              <a:t> Developers receive fast and continuous feedback, allowing quick code implementation.</a:t>
            </a:r>
          </a:p>
          <a:p>
            <a:pPr algn="l">
              <a:lnSpc>
                <a:spcPts val="3123"/>
              </a:lnSpc>
            </a:pPr>
            <a:r>
              <a:rPr lang="en-US" sz="2231" u="sng">
                <a:solidFill>
                  <a:srgbClr val="F4F4F4"/>
                </a:solidFill>
                <a:latin typeface="Poppins Bold"/>
                <a:ea typeface="Poppins Bold"/>
                <a:cs typeface="Poppins Bold"/>
                <a:sym typeface="Poppins Bold"/>
              </a:rPr>
              <a:t>Small Code Changes:</a:t>
            </a:r>
            <a:r>
              <a:rPr lang="en-US" sz="2231">
                <a:solidFill>
                  <a:srgbClr val="F4F4F4"/>
                </a:solidFill>
                <a:latin typeface="Poppins"/>
                <a:ea typeface="Poppins"/>
                <a:cs typeface="Poppins"/>
                <a:sym typeface="Poppins"/>
              </a:rPr>
              <a:t> Frequent and incremental code is updated to a version control repository.  </a:t>
            </a:r>
          </a:p>
          <a:p>
            <a:pPr algn="l" marL="0" indent="0" lvl="0">
              <a:lnSpc>
                <a:spcPts val="3123"/>
              </a:lnSpc>
              <a:spcBef>
                <a:spcPct val="0"/>
              </a:spcBef>
            </a:pPr>
            <a:r>
              <a:rPr lang="en-US" sz="2231" u="sng">
                <a:solidFill>
                  <a:srgbClr val="F4F4F4"/>
                </a:solidFill>
                <a:latin typeface="Poppins Bold"/>
                <a:ea typeface="Poppins Bold"/>
                <a:cs typeface="Poppins Bold"/>
                <a:sym typeface="Poppins Bold"/>
              </a:rPr>
              <a:t>Automated Testing &amp; Deployment: </a:t>
            </a:r>
            <a:r>
              <a:rPr lang="en-US" sz="2231">
                <a:solidFill>
                  <a:srgbClr val="F4F4F4"/>
                </a:solidFill>
                <a:latin typeface="Poppins"/>
                <a:ea typeface="Poppins"/>
                <a:cs typeface="Poppins"/>
                <a:sym typeface="Poppins"/>
              </a:rPr>
              <a:t>Helps ensure code reliability before any deployment to production.   </a:t>
            </a:r>
          </a:p>
        </p:txBody>
      </p:sp>
      <p:sp>
        <p:nvSpPr>
          <p:cNvPr name="TextBox 26" id="26"/>
          <p:cNvSpPr txBox="true"/>
          <p:nvPr/>
        </p:nvSpPr>
        <p:spPr>
          <a:xfrm rot="0">
            <a:off x="9951183" y="6119596"/>
            <a:ext cx="6443850" cy="2757624"/>
          </a:xfrm>
          <a:prstGeom prst="rect">
            <a:avLst/>
          </a:prstGeom>
        </p:spPr>
        <p:txBody>
          <a:bodyPr anchor="t" rtlCol="false" tIns="0" lIns="0" bIns="0" rIns="0">
            <a:spAutoFit/>
          </a:bodyPr>
          <a:lstStyle/>
          <a:p>
            <a:pPr algn="l" marL="567406" indent="-283703" lvl="1">
              <a:lnSpc>
                <a:spcPts val="3679"/>
              </a:lnSpc>
              <a:buFont typeface="Arial"/>
              <a:buChar char="•"/>
            </a:pPr>
            <a:r>
              <a:rPr lang="en-US" sz="2628">
                <a:solidFill>
                  <a:srgbClr val="F4F4F4"/>
                </a:solidFill>
                <a:latin typeface="Poppins"/>
                <a:ea typeface="Poppins"/>
                <a:cs typeface="Poppins"/>
                <a:sym typeface="Poppins"/>
              </a:rPr>
              <a:t>High Confidence in Deployments</a:t>
            </a:r>
          </a:p>
          <a:p>
            <a:pPr algn="l" marL="567406" indent="-283703" lvl="1">
              <a:lnSpc>
                <a:spcPts val="3679"/>
              </a:lnSpc>
              <a:buFont typeface="Arial"/>
              <a:buChar char="•"/>
            </a:pPr>
            <a:r>
              <a:rPr lang="en-US" sz="2628">
                <a:solidFill>
                  <a:srgbClr val="F4F4F4"/>
                </a:solidFill>
                <a:latin typeface="Poppins"/>
                <a:ea typeface="Poppins"/>
                <a:cs typeface="Poppins"/>
                <a:sym typeface="Poppins"/>
              </a:rPr>
              <a:t>Small teams working independently reduce errors</a:t>
            </a:r>
          </a:p>
          <a:p>
            <a:pPr algn="l" marL="567406" indent="-283703" lvl="1">
              <a:lnSpc>
                <a:spcPts val="3679"/>
              </a:lnSpc>
              <a:buFont typeface="Arial"/>
              <a:buChar char="•"/>
            </a:pPr>
            <a:r>
              <a:rPr lang="en-US" sz="2628">
                <a:solidFill>
                  <a:srgbClr val="F4F4F4"/>
                </a:solidFill>
                <a:latin typeface="Poppins"/>
                <a:ea typeface="Poppins"/>
                <a:cs typeface="Poppins"/>
                <a:sym typeface="Poppins"/>
              </a:rPr>
              <a:t>Failures are small and contained</a:t>
            </a:r>
          </a:p>
          <a:p>
            <a:pPr algn="l" marL="567406" indent="-283703" lvl="1">
              <a:lnSpc>
                <a:spcPts val="3679"/>
              </a:lnSpc>
              <a:buFont typeface="Arial"/>
              <a:buChar char="•"/>
            </a:pPr>
            <a:r>
              <a:rPr lang="en-US" sz="2628">
                <a:solidFill>
                  <a:srgbClr val="F4F4F4"/>
                </a:solidFill>
                <a:latin typeface="Poppins"/>
                <a:ea typeface="Poppins"/>
                <a:cs typeface="Poppins"/>
                <a:sym typeface="Poppins"/>
              </a:rPr>
              <a:t>Problems can be quickly detected and corrected.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DAGNv-yO2rA</dc:identifier>
  <dcterms:modified xsi:type="dcterms:W3CDTF">2011-08-01T06:04:30Z</dcterms:modified>
  <cp:revision>1</cp:revision>
  <dc:title>Scott-Module-1</dc:title>
</cp:coreProperties>
</file>