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Canva Sans Bold" charset="1" panose="020B0803030501040103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4161" y="-229728"/>
            <a:ext cx="19366350" cy="10589172"/>
            <a:chOff x="0" y="0"/>
            <a:chExt cx="5100602" cy="27889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00603" cy="2788918"/>
            </a:xfrm>
            <a:custGeom>
              <a:avLst/>
              <a:gdLst/>
              <a:ahLst/>
              <a:cxnLst/>
              <a:rect r="r" b="b" t="t" l="l"/>
              <a:pathLst>
                <a:path h="2788918" w="5100603">
                  <a:moveTo>
                    <a:pt x="0" y="0"/>
                  </a:moveTo>
                  <a:lnTo>
                    <a:pt x="5100603" y="0"/>
                  </a:lnTo>
                  <a:lnTo>
                    <a:pt x="5100603" y="2788918"/>
                  </a:lnTo>
                  <a:lnTo>
                    <a:pt x="0" y="2788918"/>
                  </a:lnTo>
                  <a:close/>
                </a:path>
              </a:pathLst>
            </a:custGeom>
            <a:solidFill>
              <a:srgbClr val="0C8EB6">
                <a:alpha val="8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00602" cy="28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29635" y="2852192"/>
            <a:ext cx="11256411" cy="1818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32"/>
              </a:lnSpc>
            </a:pPr>
            <a:r>
              <a:rPr lang="en-US" sz="1410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Just Culture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90411" y="6566843"/>
            <a:ext cx="6306929" cy="491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4"/>
              </a:lnSpc>
            </a:pPr>
            <a:r>
              <a:rPr lang="en-US" sz="291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Jackie Scott     Module 9.2   9/27/24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63211" y="4604419"/>
            <a:ext cx="13161330" cy="53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1"/>
              </a:lnSpc>
            </a:pPr>
            <a:r>
              <a:rPr lang="en-US" sz="315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are the barriers or challenges to implementing a just culture?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9175" y="-151086"/>
            <a:ext cx="19366350" cy="10589172"/>
            <a:chOff x="0" y="0"/>
            <a:chExt cx="5100602" cy="27889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00603" cy="2788918"/>
            </a:xfrm>
            <a:custGeom>
              <a:avLst/>
              <a:gdLst/>
              <a:ahLst/>
              <a:cxnLst/>
              <a:rect r="r" b="b" t="t" l="l"/>
              <a:pathLst>
                <a:path h="2788918" w="5100603">
                  <a:moveTo>
                    <a:pt x="0" y="0"/>
                  </a:moveTo>
                  <a:lnTo>
                    <a:pt x="5100603" y="0"/>
                  </a:lnTo>
                  <a:lnTo>
                    <a:pt x="5100603" y="2788918"/>
                  </a:lnTo>
                  <a:lnTo>
                    <a:pt x="0" y="2788918"/>
                  </a:ln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87000"/>
                  </a:srgbClr>
                </a:gs>
                <a:gs pos="50000">
                  <a:srgbClr val="3ABDD4">
                    <a:alpha val="87000"/>
                  </a:srgbClr>
                </a:gs>
                <a:gs pos="100000">
                  <a:srgbClr val="93EFFF">
                    <a:alpha val="87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00602" cy="2827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61667" y="4042103"/>
            <a:ext cx="14295837" cy="170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01"/>
              </a:lnSpc>
            </a:pPr>
            <a:r>
              <a:rPr lang="en-US" sz="1216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310261"/>
            <a:ext cx="19332685" cy="4208777"/>
            <a:chOff x="0" y="0"/>
            <a:chExt cx="5091736" cy="1108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1736" cy="1108484"/>
            </a:xfrm>
            <a:custGeom>
              <a:avLst/>
              <a:gdLst/>
              <a:ahLst/>
              <a:cxnLst/>
              <a:rect r="r" b="b" t="t" l="l"/>
              <a:pathLst>
                <a:path h="1108484" w="5091736">
                  <a:moveTo>
                    <a:pt x="40046" y="0"/>
                  </a:moveTo>
                  <a:lnTo>
                    <a:pt x="5051690" y="0"/>
                  </a:lnTo>
                  <a:cubicBezTo>
                    <a:pt x="5073807" y="0"/>
                    <a:pt x="5091736" y="17929"/>
                    <a:pt x="5091736" y="40046"/>
                  </a:cubicBezTo>
                  <a:lnTo>
                    <a:pt x="5091736" y="1068439"/>
                  </a:lnTo>
                  <a:cubicBezTo>
                    <a:pt x="5091736" y="1090555"/>
                    <a:pt x="5073807" y="1108484"/>
                    <a:pt x="5051690" y="1108484"/>
                  </a:cubicBezTo>
                  <a:lnTo>
                    <a:pt x="40046" y="1108484"/>
                  </a:lnTo>
                  <a:cubicBezTo>
                    <a:pt x="17929" y="1108484"/>
                    <a:pt x="0" y="1090555"/>
                    <a:pt x="0" y="1068439"/>
                  </a:cubicBezTo>
                  <a:lnTo>
                    <a:pt x="0" y="40046"/>
                  </a:lnTo>
                  <a:cubicBezTo>
                    <a:pt x="0" y="17929"/>
                    <a:pt x="17929" y="0"/>
                    <a:pt x="4004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1736" cy="1146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18027" y="1849479"/>
            <a:ext cx="5777200" cy="6441323"/>
            <a:chOff x="0" y="0"/>
            <a:chExt cx="746263" cy="8320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6263" cy="832050"/>
            </a:xfrm>
            <a:custGeom>
              <a:avLst/>
              <a:gdLst/>
              <a:ahLst/>
              <a:cxnLst/>
              <a:rect r="r" b="b" t="t" l="l"/>
              <a:pathLst>
                <a:path h="832050" w="746263">
                  <a:moveTo>
                    <a:pt x="105866" y="0"/>
                  </a:moveTo>
                  <a:lnTo>
                    <a:pt x="640396" y="0"/>
                  </a:lnTo>
                  <a:cubicBezTo>
                    <a:pt x="668474" y="0"/>
                    <a:pt x="695401" y="11154"/>
                    <a:pt x="715255" y="31008"/>
                  </a:cubicBezTo>
                  <a:cubicBezTo>
                    <a:pt x="735109" y="50861"/>
                    <a:pt x="746263" y="77789"/>
                    <a:pt x="746263" y="105866"/>
                  </a:cubicBezTo>
                  <a:lnTo>
                    <a:pt x="746263" y="726184"/>
                  </a:lnTo>
                  <a:cubicBezTo>
                    <a:pt x="746263" y="754261"/>
                    <a:pt x="735109" y="781189"/>
                    <a:pt x="715255" y="801042"/>
                  </a:cubicBezTo>
                  <a:cubicBezTo>
                    <a:pt x="695401" y="820896"/>
                    <a:pt x="668474" y="832050"/>
                    <a:pt x="640396" y="832050"/>
                  </a:cubicBezTo>
                  <a:lnTo>
                    <a:pt x="105866" y="832050"/>
                  </a:lnTo>
                  <a:cubicBezTo>
                    <a:pt x="77789" y="832050"/>
                    <a:pt x="50861" y="820896"/>
                    <a:pt x="31008" y="801042"/>
                  </a:cubicBezTo>
                  <a:cubicBezTo>
                    <a:pt x="11154" y="781189"/>
                    <a:pt x="0" y="754261"/>
                    <a:pt x="0" y="726184"/>
                  </a:cubicBezTo>
                  <a:lnTo>
                    <a:pt x="0" y="105866"/>
                  </a:lnTo>
                  <a:cubicBezTo>
                    <a:pt x="0" y="77789"/>
                    <a:pt x="11154" y="50861"/>
                    <a:pt x="31008" y="31008"/>
                  </a:cubicBezTo>
                  <a:cubicBezTo>
                    <a:pt x="50861" y="11154"/>
                    <a:pt x="77789" y="0"/>
                    <a:pt x="105866" y="0"/>
                  </a:cubicBezTo>
                  <a:close/>
                </a:path>
              </a:pathLst>
            </a:custGeom>
            <a:blipFill>
              <a:blip r:embed="rId2"/>
              <a:stretch>
                <a:fillRect l="-25706" t="0" r="-4164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815379" y="2387441"/>
            <a:ext cx="237613" cy="922004"/>
            <a:chOff x="0" y="0"/>
            <a:chExt cx="62581" cy="242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581" cy="242832"/>
            </a:xfrm>
            <a:custGeom>
              <a:avLst/>
              <a:gdLst/>
              <a:ahLst/>
              <a:cxnLst/>
              <a:rect r="r" b="b" t="t" l="l"/>
              <a:pathLst>
                <a:path h="242832" w="62581">
                  <a:moveTo>
                    <a:pt x="31291" y="0"/>
                  </a:moveTo>
                  <a:lnTo>
                    <a:pt x="31291" y="0"/>
                  </a:lnTo>
                  <a:cubicBezTo>
                    <a:pt x="39589" y="0"/>
                    <a:pt x="47548" y="3297"/>
                    <a:pt x="53416" y="9165"/>
                  </a:cubicBezTo>
                  <a:cubicBezTo>
                    <a:pt x="59285" y="15033"/>
                    <a:pt x="62581" y="22992"/>
                    <a:pt x="62581" y="31291"/>
                  </a:cubicBezTo>
                  <a:lnTo>
                    <a:pt x="62581" y="211542"/>
                  </a:lnTo>
                  <a:cubicBezTo>
                    <a:pt x="62581" y="228823"/>
                    <a:pt x="48572" y="242832"/>
                    <a:pt x="31291" y="242832"/>
                  </a:cubicBezTo>
                  <a:lnTo>
                    <a:pt x="31291" y="242832"/>
                  </a:lnTo>
                  <a:cubicBezTo>
                    <a:pt x="14009" y="242832"/>
                    <a:pt x="0" y="228823"/>
                    <a:pt x="0" y="211542"/>
                  </a:cubicBezTo>
                  <a:lnTo>
                    <a:pt x="0" y="31291"/>
                  </a:lnTo>
                  <a:cubicBezTo>
                    <a:pt x="0" y="14009"/>
                    <a:pt x="14009" y="0"/>
                    <a:pt x="312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62581" cy="280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97523" y="2406491"/>
            <a:ext cx="7168598" cy="97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9"/>
              </a:lnSpc>
            </a:pPr>
            <a:r>
              <a:rPr lang="en-US" sz="6528" b="true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Just Culture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00386" y="3661748"/>
            <a:ext cx="7962873" cy="275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Just Culture is about creating an environment where professionals feel safe reporting concerns, errors, and near-misses without the fear of punishment. The main focus is on how to learn from mistakes rather than placing blame.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105" y="179160"/>
            <a:ext cx="368237" cy="1292648"/>
            <a:chOff x="0" y="0"/>
            <a:chExt cx="77908" cy="2734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908" cy="273486"/>
            </a:xfrm>
            <a:custGeom>
              <a:avLst/>
              <a:gdLst/>
              <a:ahLst/>
              <a:cxnLst/>
              <a:rect r="r" b="b" t="t" l="l"/>
              <a:pathLst>
                <a:path h="273486" w="77908">
                  <a:moveTo>
                    <a:pt x="38954" y="0"/>
                  </a:moveTo>
                  <a:lnTo>
                    <a:pt x="38954" y="0"/>
                  </a:lnTo>
                  <a:cubicBezTo>
                    <a:pt x="49285" y="0"/>
                    <a:pt x="59193" y="4104"/>
                    <a:pt x="66499" y="11409"/>
                  </a:cubicBezTo>
                  <a:cubicBezTo>
                    <a:pt x="73804" y="18715"/>
                    <a:pt x="77908" y="28623"/>
                    <a:pt x="77908" y="38954"/>
                  </a:cubicBezTo>
                  <a:lnTo>
                    <a:pt x="77908" y="234532"/>
                  </a:lnTo>
                  <a:cubicBezTo>
                    <a:pt x="77908" y="244863"/>
                    <a:pt x="73804" y="254771"/>
                    <a:pt x="66499" y="262077"/>
                  </a:cubicBezTo>
                  <a:cubicBezTo>
                    <a:pt x="59193" y="269382"/>
                    <a:pt x="49285" y="273486"/>
                    <a:pt x="38954" y="273486"/>
                  </a:cubicBezTo>
                  <a:lnTo>
                    <a:pt x="38954" y="273486"/>
                  </a:lnTo>
                  <a:cubicBezTo>
                    <a:pt x="28623" y="273486"/>
                    <a:pt x="18715" y="269382"/>
                    <a:pt x="11409" y="262077"/>
                  </a:cubicBezTo>
                  <a:cubicBezTo>
                    <a:pt x="4104" y="254771"/>
                    <a:pt x="0" y="244863"/>
                    <a:pt x="0" y="234532"/>
                  </a:cubicBezTo>
                  <a:lnTo>
                    <a:pt x="0" y="38954"/>
                  </a:lnTo>
                  <a:cubicBezTo>
                    <a:pt x="0" y="28623"/>
                    <a:pt x="4104" y="18715"/>
                    <a:pt x="11409" y="11409"/>
                  </a:cubicBezTo>
                  <a:cubicBezTo>
                    <a:pt x="18715" y="4104"/>
                    <a:pt x="28623" y="0"/>
                    <a:pt x="3895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908" cy="311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13200" y="332328"/>
            <a:ext cx="10570629" cy="8753019"/>
            <a:chOff x="0" y="0"/>
            <a:chExt cx="14094172" cy="1167069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678509"/>
              <a:ext cx="8212772" cy="8212772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8EB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836017" y="4373140"/>
              <a:ext cx="6540738" cy="2303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686"/>
                </a:lnSpc>
              </a:pPr>
              <a:r>
                <a:rPr lang="en-US" sz="1049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Culture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4433074" y="1647638"/>
              <a:ext cx="4567276" cy="0"/>
            </a:xfrm>
            <a:prstGeom prst="line">
              <a:avLst/>
            </a:prstGeom>
            <a:ln cap="flat" w="61742">
              <a:solidFill>
                <a:srgbClr val="54545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1" id="11"/>
            <p:cNvGrpSpPr/>
            <p:nvPr/>
          </p:nvGrpSpPr>
          <p:grpSpPr>
            <a:xfrm rot="0">
              <a:off x="9142960" y="0"/>
              <a:ext cx="2928164" cy="292816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589C2">
                      <a:alpha val="100000"/>
                    </a:srgbClr>
                  </a:gs>
                  <a:gs pos="50000">
                    <a:srgbClr val="3ABDD4">
                      <a:alpha val="100000"/>
                    </a:srgbClr>
                  </a:gs>
                  <a:gs pos="100000">
                    <a:srgbClr val="93E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4" id="14"/>
            <p:cNvSpPr/>
            <p:nvPr/>
          </p:nvSpPr>
          <p:spPr>
            <a:xfrm>
              <a:off x="8056136" y="4752577"/>
              <a:ext cx="3109872" cy="0"/>
            </a:xfrm>
            <a:prstGeom prst="line">
              <a:avLst/>
            </a:prstGeom>
            <a:ln cap="flat" w="61742">
              <a:solidFill>
                <a:srgbClr val="54545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11166008" y="3288494"/>
              <a:ext cx="2928164" cy="2928164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8EB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>
              <a:off x="7838691" y="7769807"/>
              <a:ext cx="3327317" cy="0"/>
            </a:xfrm>
            <a:prstGeom prst="line">
              <a:avLst/>
            </a:prstGeom>
            <a:ln cap="flat" w="61742">
              <a:solidFill>
                <a:srgbClr val="545454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9" id="19"/>
            <p:cNvGrpSpPr/>
            <p:nvPr/>
          </p:nvGrpSpPr>
          <p:grpSpPr>
            <a:xfrm rot="0">
              <a:off x="11166008" y="6571677"/>
              <a:ext cx="2928164" cy="292816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589C2">
                      <a:alpha val="100000"/>
                    </a:srgbClr>
                  </a:gs>
                  <a:gs pos="50000">
                    <a:srgbClr val="3ABDD4">
                      <a:alpha val="100000"/>
                    </a:srgbClr>
                  </a:gs>
                  <a:gs pos="100000">
                    <a:srgbClr val="93E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8237843" y="8742527"/>
              <a:ext cx="2928164" cy="2928164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8EB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 flipV="true">
              <a:off x="3896330" y="9922151"/>
              <a:ext cx="4316221" cy="30871"/>
            </a:xfrm>
            <a:prstGeom prst="line">
              <a:avLst/>
            </a:prstGeom>
            <a:ln cap="flat" w="61742">
              <a:solidFill>
                <a:srgbClr val="5454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6" id="26"/>
            <p:cNvSpPr txBox="true"/>
            <p:nvPr/>
          </p:nvSpPr>
          <p:spPr>
            <a:xfrm rot="0">
              <a:off x="9368701" y="901207"/>
              <a:ext cx="2476682" cy="1078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42"/>
                </a:lnSpc>
              </a:pPr>
              <a:r>
                <a:rPr lang="en-US" sz="238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Fear of </a:t>
              </a:r>
            </a:p>
            <a:p>
              <a:pPr algn="ctr">
                <a:lnSpc>
                  <a:spcPts val="3342"/>
                </a:lnSpc>
              </a:pPr>
              <a:r>
                <a:rPr lang="en-US" sz="2387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Punishment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1404141" y="4119103"/>
              <a:ext cx="2451897" cy="1204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21"/>
                </a:lnSpc>
              </a:pPr>
              <a:r>
                <a:rPr lang="en-US" sz="2658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Lack of</a:t>
              </a:r>
            </a:p>
            <a:p>
              <a:pPr algn="ctr">
                <a:lnSpc>
                  <a:spcPts val="3721"/>
                </a:lnSpc>
              </a:pPr>
              <a:r>
                <a:rPr lang="en-US" sz="2658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Leadership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1625012" y="7235494"/>
              <a:ext cx="2010155" cy="1533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Lack of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Trust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8458642" y="9543577"/>
              <a:ext cx="2486567" cy="1300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4"/>
                </a:lnSpc>
              </a:pPr>
              <a:r>
                <a:rPr lang="en-US" sz="290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Lack of</a:t>
              </a:r>
            </a:p>
            <a:p>
              <a:pPr algn="ctr">
                <a:lnSpc>
                  <a:spcPts val="4064"/>
                </a:lnSpc>
              </a:pPr>
              <a:r>
                <a:rPr lang="en-US" sz="2903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Resources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829951" y="123707"/>
            <a:ext cx="5694692" cy="182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8"/>
              </a:lnSpc>
            </a:pPr>
            <a:r>
              <a:rPr lang="en-US" sz="6441" b="true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Just Culture Challenges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65105" y="3025957"/>
            <a:ext cx="6250748" cy="37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1233" indent="-195617" lvl="1">
              <a:lnSpc>
                <a:spcPts val="2536"/>
              </a:lnSpc>
              <a:buFont typeface="Arial"/>
              <a:buChar char="•"/>
            </a:pPr>
            <a:r>
              <a:rPr lang="en-US" b="true" sz="1812" u="sng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Fear of Punishment:</a:t>
            </a:r>
            <a:r>
              <a:rPr lang="en-US" sz="1812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 Causes hesitation to report errors or near-misses if disciplinary action is feared, undermining openness.</a:t>
            </a:r>
          </a:p>
          <a:p>
            <a:pPr algn="l" marL="391233" indent="-195617" lvl="1">
              <a:lnSpc>
                <a:spcPts val="2536"/>
              </a:lnSpc>
              <a:buFont typeface="Arial"/>
              <a:buChar char="•"/>
            </a:pPr>
            <a:r>
              <a:rPr lang="en-US" b="true" sz="1812" u="sng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Leadership:</a:t>
            </a:r>
            <a:r>
              <a:rPr lang="en-US" sz="1812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 Without strong leadership, a Just Culture cannot be effectively promoted or sustained.</a:t>
            </a:r>
          </a:p>
          <a:p>
            <a:pPr algn="l" marL="391233" indent="-195617" lvl="1">
              <a:lnSpc>
                <a:spcPts val="2536"/>
              </a:lnSpc>
              <a:buFont typeface="Arial"/>
              <a:buChar char="•"/>
            </a:pPr>
            <a:r>
              <a:rPr lang="en-US" b="true" sz="1812" u="sng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Trust:</a:t>
            </a:r>
            <a:r>
              <a:rPr lang="en-US" sz="1812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 Employees are less likely to report errors if they don’t trust that they will be treated fairly.</a:t>
            </a:r>
          </a:p>
          <a:p>
            <a:pPr algn="l" marL="391233" indent="-195617" lvl="1">
              <a:lnSpc>
                <a:spcPts val="2536"/>
              </a:lnSpc>
              <a:buFont typeface="Arial"/>
              <a:buChar char="•"/>
            </a:pPr>
            <a:r>
              <a:rPr lang="en-US" b="true" sz="1812" u="sng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Resources:</a:t>
            </a:r>
            <a:r>
              <a:rPr lang="en-US" sz="1812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 Proper training and reporting systems are essential to maintaining a Just Culture. Without these, implementation is difficult.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10930" y="0"/>
            <a:ext cx="9445097" cy="10287000"/>
            <a:chOff x="0" y="0"/>
            <a:chExt cx="24875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75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7598">
                  <a:moveTo>
                    <a:pt x="81968" y="0"/>
                  </a:moveTo>
                  <a:lnTo>
                    <a:pt x="2405630" y="0"/>
                  </a:lnTo>
                  <a:cubicBezTo>
                    <a:pt x="2450899" y="0"/>
                    <a:pt x="2487598" y="36698"/>
                    <a:pt x="2487598" y="81968"/>
                  </a:cubicBezTo>
                  <a:lnTo>
                    <a:pt x="2487598" y="2627366"/>
                  </a:lnTo>
                  <a:cubicBezTo>
                    <a:pt x="2487598" y="2649105"/>
                    <a:pt x="2478962" y="2669954"/>
                    <a:pt x="2463590" y="2685325"/>
                  </a:cubicBezTo>
                  <a:cubicBezTo>
                    <a:pt x="2448218" y="2700697"/>
                    <a:pt x="2427369" y="2709333"/>
                    <a:pt x="2405630" y="2709333"/>
                  </a:cubicBezTo>
                  <a:lnTo>
                    <a:pt x="81968" y="2709333"/>
                  </a:lnTo>
                  <a:cubicBezTo>
                    <a:pt x="36698" y="2709333"/>
                    <a:pt x="0" y="2672635"/>
                    <a:pt x="0" y="2627366"/>
                  </a:cubicBezTo>
                  <a:lnTo>
                    <a:pt x="0" y="81968"/>
                  </a:lnTo>
                  <a:cubicBezTo>
                    <a:pt x="0" y="60228"/>
                    <a:pt x="8636" y="39380"/>
                    <a:pt x="24008" y="24008"/>
                  </a:cubicBezTo>
                  <a:cubicBezTo>
                    <a:pt x="39380" y="8636"/>
                    <a:pt x="60228" y="0"/>
                    <a:pt x="819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875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96204" y="2115825"/>
            <a:ext cx="6285928" cy="5656316"/>
            <a:chOff x="0" y="0"/>
            <a:chExt cx="887295" cy="7984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7295" cy="798422"/>
            </a:xfrm>
            <a:custGeom>
              <a:avLst/>
              <a:gdLst/>
              <a:ahLst/>
              <a:cxnLst/>
              <a:rect r="r" b="b" t="t" l="l"/>
              <a:pathLst>
                <a:path h="798422" w="887295">
                  <a:moveTo>
                    <a:pt x="97299" y="0"/>
                  </a:moveTo>
                  <a:lnTo>
                    <a:pt x="789996" y="0"/>
                  </a:lnTo>
                  <a:cubicBezTo>
                    <a:pt x="843733" y="0"/>
                    <a:pt x="887295" y="43562"/>
                    <a:pt x="887295" y="97299"/>
                  </a:cubicBezTo>
                  <a:lnTo>
                    <a:pt x="887295" y="701123"/>
                  </a:lnTo>
                  <a:cubicBezTo>
                    <a:pt x="887295" y="726928"/>
                    <a:pt x="877044" y="751677"/>
                    <a:pt x="858797" y="769924"/>
                  </a:cubicBezTo>
                  <a:cubicBezTo>
                    <a:pt x="840550" y="788171"/>
                    <a:pt x="815802" y="798422"/>
                    <a:pt x="789996" y="798422"/>
                  </a:cubicBezTo>
                  <a:lnTo>
                    <a:pt x="97299" y="798422"/>
                  </a:lnTo>
                  <a:cubicBezTo>
                    <a:pt x="71493" y="798422"/>
                    <a:pt x="46745" y="788171"/>
                    <a:pt x="28498" y="769924"/>
                  </a:cubicBezTo>
                  <a:cubicBezTo>
                    <a:pt x="10251" y="751677"/>
                    <a:pt x="0" y="726928"/>
                    <a:pt x="0" y="701123"/>
                  </a:cubicBezTo>
                  <a:lnTo>
                    <a:pt x="0" y="97299"/>
                  </a:lnTo>
                  <a:cubicBezTo>
                    <a:pt x="0" y="71493"/>
                    <a:pt x="10251" y="46745"/>
                    <a:pt x="28498" y="28498"/>
                  </a:cubicBezTo>
                  <a:cubicBezTo>
                    <a:pt x="46745" y="10251"/>
                    <a:pt x="71493" y="0"/>
                    <a:pt x="97299" y="0"/>
                  </a:cubicBezTo>
                  <a:close/>
                </a:path>
              </a:pathLst>
            </a:custGeom>
            <a:blipFill>
              <a:blip r:embed="rId2"/>
              <a:stretch>
                <a:fillRect l="-17530" t="0" r="-175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16900" y="365136"/>
            <a:ext cx="295794" cy="1147761"/>
            <a:chOff x="0" y="0"/>
            <a:chExt cx="62581" cy="242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581" cy="242832"/>
            </a:xfrm>
            <a:custGeom>
              <a:avLst/>
              <a:gdLst/>
              <a:ahLst/>
              <a:cxnLst/>
              <a:rect r="r" b="b" t="t" l="l"/>
              <a:pathLst>
                <a:path h="242832" w="62581">
                  <a:moveTo>
                    <a:pt x="31291" y="0"/>
                  </a:moveTo>
                  <a:lnTo>
                    <a:pt x="31291" y="0"/>
                  </a:lnTo>
                  <a:cubicBezTo>
                    <a:pt x="39589" y="0"/>
                    <a:pt x="47548" y="3297"/>
                    <a:pt x="53416" y="9165"/>
                  </a:cubicBezTo>
                  <a:cubicBezTo>
                    <a:pt x="59285" y="15033"/>
                    <a:pt x="62581" y="22992"/>
                    <a:pt x="62581" y="31291"/>
                  </a:cubicBezTo>
                  <a:lnTo>
                    <a:pt x="62581" y="211542"/>
                  </a:lnTo>
                  <a:cubicBezTo>
                    <a:pt x="62581" y="228823"/>
                    <a:pt x="48572" y="242832"/>
                    <a:pt x="31291" y="242832"/>
                  </a:cubicBezTo>
                  <a:lnTo>
                    <a:pt x="31291" y="242832"/>
                  </a:lnTo>
                  <a:cubicBezTo>
                    <a:pt x="14009" y="242832"/>
                    <a:pt x="0" y="228823"/>
                    <a:pt x="0" y="211542"/>
                  </a:cubicBezTo>
                  <a:lnTo>
                    <a:pt x="0" y="31291"/>
                  </a:lnTo>
                  <a:cubicBezTo>
                    <a:pt x="0" y="14009"/>
                    <a:pt x="14009" y="0"/>
                    <a:pt x="312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62581" cy="280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97015" y="28575"/>
            <a:ext cx="7661035" cy="2267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7"/>
              </a:lnSpc>
            </a:pPr>
            <a:r>
              <a:rPr lang="en-US" sz="8063" b="true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Fear of Punishment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6342" y="2238869"/>
            <a:ext cx="8404642" cy="910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7"/>
              </a:lnSpc>
            </a:pPr>
            <a:r>
              <a:rPr lang="en-US" sz="1705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In creating a just culture, one challenge is overcoming the fear of punishment. When people are afraid of facing disciplinary actions for reporting errors or near-misses, it hinders transparency and accountability.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204" y="3746674"/>
            <a:ext cx="8871608" cy="5867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782" indent="-241891" lvl="1">
              <a:lnSpc>
                <a:spcPts val="3137"/>
              </a:lnSpc>
              <a:buFont typeface="Arial"/>
              <a:buChar char="•"/>
            </a:pPr>
            <a:r>
              <a:rPr lang="en-US" b="true" sz="2240" u="sng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Hesitancy to Report: </a:t>
            </a:r>
            <a:r>
              <a:rPr lang="en-US" sz="22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Employees may not report errors if they believe they will face punishment or disciplinary action.</a:t>
            </a:r>
          </a:p>
          <a:p>
            <a:pPr algn="l" marL="483782" indent="-241891" lvl="1">
              <a:lnSpc>
                <a:spcPts val="3137"/>
              </a:lnSpc>
              <a:buFont typeface="Arial"/>
              <a:buChar char="•"/>
            </a:pPr>
            <a:r>
              <a:rPr lang="en-US" b="true" sz="2240" u="sng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Impact on Transparency:</a:t>
            </a:r>
            <a:r>
              <a:rPr lang="en-US" sz="22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 This puts a strain on the efforts to build an open and transparent environment, which is important for safety and to learn from mistakes.</a:t>
            </a:r>
          </a:p>
          <a:p>
            <a:pPr algn="l" marL="483782" indent="-241891" lvl="1">
              <a:lnSpc>
                <a:spcPts val="3137"/>
              </a:lnSpc>
              <a:buFont typeface="Arial"/>
              <a:buChar char="•"/>
            </a:pPr>
            <a:r>
              <a:rPr lang="en-US" b="true" sz="2240" u="sng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Leadership Mindset:</a:t>
            </a:r>
            <a:r>
              <a:rPr lang="en-US" sz="22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 Traditionally, management approaches often put importance on control, compliance, and punishment, which discourages reporting and promotes silence.</a:t>
            </a:r>
          </a:p>
          <a:p>
            <a:pPr algn="l" marL="483782" indent="-241891" lvl="1">
              <a:lnSpc>
                <a:spcPts val="3137"/>
              </a:lnSpc>
              <a:buFont typeface="Arial"/>
              <a:buChar char="•"/>
            </a:pPr>
            <a:r>
              <a:rPr lang="en-US" b="true" sz="2240" u="sng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The Bad Apple Theory (Dekker, 2011)</a:t>
            </a:r>
            <a:r>
              <a:rPr lang="en-US" sz="22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: Dr. Sidney Dekker argues that blaming individuals for errors (the “bad apple” theory) is flawed, as human error often reflects system design flaws rather than individual failings.</a:t>
            </a:r>
          </a:p>
          <a:p>
            <a:pPr algn="l">
              <a:lnSpc>
                <a:spcPts val="313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07152" y="-1216051"/>
            <a:ext cx="8576489" cy="3205066"/>
            <a:chOff x="0" y="0"/>
            <a:chExt cx="2258828" cy="844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8828" cy="844133"/>
            </a:xfrm>
            <a:custGeom>
              <a:avLst/>
              <a:gdLst/>
              <a:ahLst/>
              <a:cxnLst/>
              <a:rect r="r" b="b" t="t" l="l"/>
              <a:pathLst>
                <a:path h="844133" w="2258828">
                  <a:moveTo>
                    <a:pt x="90269" y="0"/>
                  </a:moveTo>
                  <a:lnTo>
                    <a:pt x="2168559" y="0"/>
                  </a:lnTo>
                  <a:cubicBezTo>
                    <a:pt x="2218414" y="0"/>
                    <a:pt x="2258828" y="40415"/>
                    <a:pt x="2258828" y="90269"/>
                  </a:cubicBezTo>
                  <a:lnTo>
                    <a:pt x="2258828" y="753864"/>
                  </a:lnTo>
                  <a:cubicBezTo>
                    <a:pt x="2258828" y="803718"/>
                    <a:pt x="2218414" y="844133"/>
                    <a:pt x="2168559" y="844133"/>
                  </a:cubicBezTo>
                  <a:lnTo>
                    <a:pt x="90269" y="844133"/>
                  </a:lnTo>
                  <a:cubicBezTo>
                    <a:pt x="40415" y="844133"/>
                    <a:pt x="0" y="803718"/>
                    <a:pt x="0" y="753864"/>
                  </a:cubicBezTo>
                  <a:lnTo>
                    <a:pt x="0" y="90269"/>
                  </a:lnTo>
                  <a:cubicBezTo>
                    <a:pt x="0" y="40415"/>
                    <a:pt x="40415" y="0"/>
                    <a:pt x="902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58828" cy="882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8173" y="209899"/>
            <a:ext cx="295794" cy="1147761"/>
            <a:chOff x="0" y="0"/>
            <a:chExt cx="62581" cy="242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581" cy="242832"/>
            </a:xfrm>
            <a:custGeom>
              <a:avLst/>
              <a:gdLst/>
              <a:ahLst/>
              <a:cxnLst/>
              <a:rect r="r" b="b" t="t" l="l"/>
              <a:pathLst>
                <a:path h="242832" w="62581">
                  <a:moveTo>
                    <a:pt x="31291" y="0"/>
                  </a:moveTo>
                  <a:lnTo>
                    <a:pt x="31291" y="0"/>
                  </a:lnTo>
                  <a:cubicBezTo>
                    <a:pt x="39589" y="0"/>
                    <a:pt x="47548" y="3297"/>
                    <a:pt x="53416" y="9165"/>
                  </a:cubicBezTo>
                  <a:cubicBezTo>
                    <a:pt x="59285" y="15033"/>
                    <a:pt x="62581" y="22992"/>
                    <a:pt x="62581" y="31291"/>
                  </a:cubicBezTo>
                  <a:lnTo>
                    <a:pt x="62581" y="211542"/>
                  </a:lnTo>
                  <a:cubicBezTo>
                    <a:pt x="62581" y="228823"/>
                    <a:pt x="48572" y="242832"/>
                    <a:pt x="31291" y="242832"/>
                  </a:cubicBezTo>
                  <a:lnTo>
                    <a:pt x="31291" y="242832"/>
                  </a:lnTo>
                  <a:cubicBezTo>
                    <a:pt x="14009" y="242832"/>
                    <a:pt x="0" y="228823"/>
                    <a:pt x="0" y="211542"/>
                  </a:cubicBezTo>
                  <a:lnTo>
                    <a:pt x="0" y="31291"/>
                  </a:lnTo>
                  <a:cubicBezTo>
                    <a:pt x="0" y="14009"/>
                    <a:pt x="14009" y="0"/>
                    <a:pt x="312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2581" cy="280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53966" y="134053"/>
            <a:ext cx="7262415" cy="2147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2"/>
              </a:lnSpc>
            </a:pPr>
            <a:r>
              <a:rPr lang="en-US" sz="7643" b="true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Leadership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6069" y="2433510"/>
            <a:ext cx="15671440" cy="87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A commitment from leadership is critical for Just Culture. Leaders must be involved in creating an environment and held accountable for building a culture of support and transparency.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176333" y="3680196"/>
            <a:ext cx="20281326" cy="5872518"/>
            <a:chOff x="0" y="0"/>
            <a:chExt cx="5341584" cy="15466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41584" cy="1546671"/>
            </a:xfrm>
            <a:custGeom>
              <a:avLst/>
              <a:gdLst/>
              <a:ahLst/>
              <a:cxnLst/>
              <a:rect r="r" b="b" t="t" l="l"/>
              <a:pathLst>
                <a:path h="1546671" w="5341584">
                  <a:moveTo>
                    <a:pt x="38173" y="0"/>
                  </a:moveTo>
                  <a:lnTo>
                    <a:pt x="5303412" y="0"/>
                  </a:lnTo>
                  <a:cubicBezTo>
                    <a:pt x="5313535" y="0"/>
                    <a:pt x="5323245" y="4022"/>
                    <a:pt x="5330404" y="11181"/>
                  </a:cubicBezTo>
                  <a:cubicBezTo>
                    <a:pt x="5337562" y="18339"/>
                    <a:pt x="5341584" y="28049"/>
                    <a:pt x="5341584" y="38173"/>
                  </a:cubicBezTo>
                  <a:lnTo>
                    <a:pt x="5341584" y="1508499"/>
                  </a:lnTo>
                  <a:cubicBezTo>
                    <a:pt x="5341584" y="1518623"/>
                    <a:pt x="5337562" y="1528332"/>
                    <a:pt x="5330404" y="1535491"/>
                  </a:cubicBezTo>
                  <a:cubicBezTo>
                    <a:pt x="5323245" y="1542650"/>
                    <a:pt x="5313535" y="1546671"/>
                    <a:pt x="5303412" y="1546671"/>
                  </a:cubicBezTo>
                  <a:lnTo>
                    <a:pt x="38173" y="1546671"/>
                  </a:lnTo>
                  <a:cubicBezTo>
                    <a:pt x="28049" y="1546671"/>
                    <a:pt x="18339" y="1542650"/>
                    <a:pt x="11181" y="1535491"/>
                  </a:cubicBezTo>
                  <a:cubicBezTo>
                    <a:pt x="4022" y="1528332"/>
                    <a:pt x="0" y="1518623"/>
                    <a:pt x="0" y="1508499"/>
                  </a:cubicBezTo>
                  <a:lnTo>
                    <a:pt x="0" y="38173"/>
                  </a:lnTo>
                  <a:cubicBezTo>
                    <a:pt x="0" y="28049"/>
                    <a:pt x="4022" y="18339"/>
                    <a:pt x="11181" y="11181"/>
                  </a:cubicBezTo>
                  <a:cubicBezTo>
                    <a:pt x="18339" y="4022"/>
                    <a:pt x="28049" y="0"/>
                    <a:pt x="38173" y="0"/>
                  </a:cubicBezTo>
                  <a:close/>
                </a:path>
              </a:pathLst>
            </a:custGeom>
            <a:solidFill>
              <a:srgbClr val="0C8EB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341584" cy="1584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470415" y="3864032"/>
            <a:ext cx="11919250" cy="5573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7760" indent="-313880" lvl="1">
              <a:lnSpc>
                <a:spcPts val="4070"/>
              </a:lnSpc>
              <a:buFont typeface="Arial"/>
              <a:buChar char="•"/>
            </a:pPr>
            <a:r>
              <a:rPr lang="en-US" b="true" sz="2907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Barrier to Just Culture:</a:t>
            </a:r>
            <a:r>
              <a:rPr lang="en-US" sz="29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Without leadership making a commitment, efforts to build a culture of transparency and accountability will struggle to be implemented (Reason, 2000).</a:t>
            </a:r>
          </a:p>
          <a:p>
            <a:pPr algn="l" marL="627760" indent="-313880" lvl="1">
              <a:lnSpc>
                <a:spcPts val="4070"/>
              </a:lnSpc>
              <a:buFont typeface="Arial"/>
              <a:buChar char="•"/>
            </a:pPr>
            <a:r>
              <a:rPr lang="en-US" b="true" sz="2907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Leadership’s Role: </a:t>
            </a:r>
            <a:r>
              <a:rPr lang="en-US" sz="29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Leaders play a critical role in shaping the organization’s values, and their involvement is vital in creating a safe and open environment.</a:t>
            </a:r>
          </a:p>
          <a:p>
            <a:pPr algn="l" marL="627760" indent="-313880" lvl="1">
              <a:lnSpc>
                <a:spcPts val="4070"/>
              </a:lnSpc>
              <a:buFont typeface="Arial"/>
              <a:buChar char="•"/>
            </a:pPr>
            <a:r>
              <a:rPr lang="en-US" b="true" sz="2907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Accountability:</a:t>
            </a:r>
            <a:r>
              <a:rPr lang="en-US" sz="29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Holding leaders accountable for driving safety initiatives and modeling transparent behaviors is key to creating a sustainable Just Culture (Reason, 2000).</a:t>
            </a:r>
          </a:p>
          <a:p>
            <a:pPr algn="l">
              <a:lnSpc>
                <a:spcPts val="407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08217"/>
            <a:ext cx="19631589" cy="6122526"/>
            <a:chOff x="0" y="0"/>
            <a:chExt cx="5170460" cy="16125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70460" cy="1612517"/>
            </a:xfrm>
            <a:custGeom>
              <a:avLst/>
              <a:gdLst/>
              <a:ahLst/>
              <a:cxnLst/>
              <a:rect r="r" b="b" t="t" l="l"/>
              <a:pathLst>
                <a:path h="1612517" w="5170460">
                  <a:moveTo>
                    <a:pt x="39436" y="0"/>
                  </a:moveTo>
                  <a:lnTo>
                    <a:pt x="5131024" y="0"/>
                  </a:lnTo>
                  <a:cubicBezTo>
                    <a:pt x="5152803" y="0"/>
                    <a:pt x="5170460" y="17656"/>
                    <a:pt x="5170460" y="39436"/>
                  </a:cubicBezTo>
                  <a:lnTo>
                    <a:pt x="5170460" y="1573081"/>
                  </a:lnTo>
                  <a:cubicBezTo>
                    <a:pt x="5170460" y="1594861"/>
                    <a:pt x="5152803" y="1612517"/>
                    <a:pt x="5131024" y="1612517"/>
                  </a:cubicBezTo>
                  <a:lnTo>
                    <a:pt x="39436" y="1612517"/>
                  </a:lnTo>
                  <a:cubicBezTo>
                    <a:pt x="17656" y="1612517"/>
                    <a:pt x="0" y="1594861"/>
                    <a:pt x="0" y="1573081"/>
                  </a:cubicBezTo>
                  <a:lnTo>
                    <a:pt x="0" y="39436"/>
                  </a:lnTo>
                  <a:cubicBezTo>
                    <a:pt x="0" y="17656"/>
                    <a:pt x="17656" y="0"/>
                    <a:pt x="394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70460" cy="1650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14788" y="374980"/>
            <a:ext cx="8571149" cy="133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62"/>
              </a:lnSpc>
            </a:pPr>
            <a:r>
              <a:rPr lang="en-US" sz="9021" b="true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Trust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56511" y="2119564"/>
            <a:ext cx="11223357" cy="87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sz="24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When employees do not feel confident that their reports of errors will be handled fairly, they are less likely to report anything.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56387" y="3596498"/>
            <a:ext cx="12714303" cy="477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433" indent="-294716" lvl="1">
              <a:lnSpc>
                <a:spcPts val="3822"/>
              </a:lnSpc>
              <a:buFont typeface="Arial"/>
              <a:buChar char="•"/>
            </a:pPr>
            <a:r>
              <a:rPr lang="en-US" b="true" sz="273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Reporting:</a:t>
            </a: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Employees may be reluctant to report errors or near-misses if they lack trust in their leaders or peers to manage the information fairly or appropriately. (Vincent, 2016).</a:t>
            </a:r>
          </a:p>
          <a:p>
            <a:pPr algn="l" marL="589433" indent="-294716" lvl="1">
              <a:lnSpc>
                <a:spcPts val="3822"/>
              </a:lnSpc>
              <a:buFont typeface="Arial"/>
              <a:buChar char="•"/>
            </a:pPr>
            <a:r>
              <a:rPr lang="en-US" b="true" sz="273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Transparency: </a:t>
            </a: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Trust is built through open communication and transparency about the causes of mistakes and how they are addressed.</a:t>
            </a:r>
          </a:p>
          <a:p>
            <a:pPr algn="l" marL="589433" indent="-294716" lvl="1">
              <a:lnSpc>
                <a:spcPts val="3822"/>
              </a:lnSpc>
              <a:buFont typeface="Arial"/>
              <a:buChar char="•"/>
            </a:pPr>
            <a:r>
              <a:rPr lang="en-US" b="true" sz="2730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Involvement: </a:t>
            </a:r>
            <a:r>
              <a:rPr lang="en-US" sz="273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Involving employees helps in creating a Just Culture and builds trust, resulting in encouraging a more open and honest reporting environment (Vincent, 2016).</a:t>
            </a:r>
          </a:p>
          <a:p>
            <a:pPr algn="l">
              <a:lnSpc>
                <a:spcPts val="3822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4728862" y="454820"/>
            <a:ext cx="295794" cy="1147761"/>
            <a:chOff x="0" y="0"/>
            <a:chExt cx="62581" cy="2428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581" cy="242832"/>
            </a:xfrm>
            <a:custGeom>
              <a:avLst/>
              <a:gdLst/>
              <a:ahLst/>
              <a:cxnLst/>
              <a:rect r="r" b="b" t="t" l="l"/>
              <a:pathLst>
                <a:path h="242832" w="62581">
                  <a:moveTo>
                    <a:pt x="31291" y="0"/>
                  </a:moveTo>
                  <a:lnTo>
                    <a:pt x="31291" y="0"/>
                  </a:lnTo>
                  <a:cubicBezTo>
                    <a:pt x="39589" y="0"/>
                    <a:pt x="47548" y="3297"/>
                    <a:pt x="53416" y="9165"/>
                  </a:cubicBezTo>
                  <a:cubicBezTo>
                    <a:pt x="59285" y="15033"/>
                    <a:pt x="62581" y="22992"/>
                    <a:pt x="62581" y="31291"/>
                  </a:cubicBezTo>
                  <a:lnTo>
                    <a:pt x="62581" y="211542"/>
                  </a:lnTo>
                  <a:cubicBezTo>
                    <a:pt x="62581" y="228823"/>
                    <a:pt x="48572" y="242832"/>
                    <a:pt x="31291" y="242832"/>
                  </a:cubicBezTo>
                  <a:lnTo>
                    <a:pt x="31291" y="242832"/>
                  </a:lnTo>
                  <a:cubicBezTo>
                    <a:pt x="14009" y="242832"/>
                    <a:pt x="0" y="228823"/>
                    <a:pt x="0" y="211542"/>
                  </a:cubicBezTo>
                  <a:lnTo>
                    <a:pt x="0" y="31291"/>
                  </a:lnTo>
                  <a:cubicBezTo>
                    <a:pt x="0" y="14009"/>
                    <a:pt x="14009" y="0"/>
                    <a:pt x="312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2581" cy="280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8175" y="529791"/>
            <a:ext cx="16324217" cy="9284765"/>
            <a:chOff x="0" y="0"/>
            <a:chExt cx="4299382" cy="2445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99382" cy="2445370"/>
            </a:xfrm>
            <a:custGeom>
              <a:avLst/>
              <a:gdLst/>
              <a:ahLst/>
              <a:cxnLst/>
              <a:rect r="r" b="b" t="t" l="l"/>
              <a:pathLst>
                <a:path h="2445370" w="4299382">
                  <a:moveTo>
                    <a:pt x="47426" y="0"/>
                  </a:moveTo>
                  <a:lnTo>
                    <a:pt x="4251956" y="0"/>
                  </a:lnTo>
                  <a:cubicBezTo>
                    <a:pt x="4278149" y="0"/>
                    <a:pt x="4299382" y="21233"/>
                    <a:pt x="4299382" y="47426"/>
                  </a:cubicBezTo>
                  <a:lnTo>
                    <a:pt x="4299382" y="2397944"/>
                  </a:lnTo>
                  <a:cubicBezTo>
                    <a:pt x="4299382" y="2424137"/>
                    <a:pt x="4278149" y="2445370"/>
                    <a:pt x="4251956" y="2445370"/>
                  </a:cubicBezTo>
                  <a:lnTo>
                    <a:pt x="47426" y="2445370"/>
                  </a:lnTo>
                  <a:cubicBezTo>
                    <a:pt x="21233" y="2445370"/>
                    <a:pt x="0" y="2424137"/>
                    <a:pt x="0" y="2397944"/>
                  </a:cubicBezTo>
                  <a:lnTo>
                    <a:pt x="0" y="47426"/>
                  </a:lnTo>
                  <a:cubicBezTo>
                    <a:pt x="0" y="21233"/>
                    <a:pt x="21233" y="0"/>
                    <a:pt x="47426" y="0"/>
                  </a:cubicBezTo>
                  <a:close/>
                </a:path>
              </a:pathLst>
            </a:custGeom>
            <a:solidFill>
              <a:srgbClr val="0C8E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99382" cy="2483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66748" y="822405"/>
            <a:ext cx="10566054" cy="1331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4"/>
              </a:lnSpc>
            </a:pPr>
            <a:r>
              <a:rPr lang="en-US" sz="905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Resources</a:t>
            </a: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4039425" y="894995"/>
            <a:ext cx="295794" cy="1147761"/>
            <a:chOff x="0" y="0"/>
            <a:chExt cx="62581" cy="2428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581" cy="242832"/>
            </a:xfrm>
            <a:custGeom>
              <a:avLst/>
              <a:gdLst/>
              <a:ahLst/>
              <a:cxnLst/>
              <a:rect r="r" b="b" t="t" l="l"/>
              <a:pathLst>
                <a:path h="242832" w="62581">
                  <a:moveTo>
                    <a:pt x="31291" y="0"/>
                  </a:moveTo>
                  <a:lnTo>
                    <a:pt x="31291" y="0"/>
                  </a:lnTo>
                  <a:cubicBezTo>
                    <a:pt x="39589" y="0"/>
                    <a:pt x="47548" y="3297"/>
                    <a:pt x="53416" y="9165"/>
                  </a:cubicBezTo>
                  <a:cubicBezTo>
                    <a:pt x="59285" y="15033"/>
                    <a:pt x="62581" y="22992"/>
                    <a:pt x="62581" y="31291"/>
                  </a:cubicBezTo>
                  <a:lnTo>
                    <a:pt x="62581" y="211542"/>
                  </a:lnTo>
                  <a:cubicBezTo>
                    <a:pt x="62581" y="228823"/>
                    <a:pt x="48572" y="242832"/>
                    <a:pt x="31291" y="242832"/>
                  </a:cubicBezTo>
                  <a:lnTo>
                    <a:pt x="31291" y="242832"/>
                  </a:lnTo>
                  <a:cubicBezTo>
                    <a:pt x="14009" y="242832"/>
                    <a:pt x="0" y="228823"/>
                    <a:pt x="0" y="211542"/>
                  </a:cubicBezTo>
                  <a:lnTo>
                    <a:pt x="0" y="31291"/>
                  </a:lnTo>
                  <a:cubicBezTo>
                    <a:pt x="0" y="14009"/>
                    <a:pt x="14009" y="0"/>
                    <a:pt x="312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2581" cy="280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11744" y="2259044"/>
            <a:ext cx="13676063" cy="790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7"/>
              </a:lnSpc>
            </a:pPr>
            <a:r>
              <a:rPr lang="en-US" sz="22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Tools such as training, a reporting system, and reviewing incidents are needed to build a culture of transparency. A lack of resources can impede the development of Just Culture.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14616" y="3730766"/>
            <a:ext cx="14297380" cy="4815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</a:p>
          <a:p>
            <a:pPr algn="l" marL="648997" indent="-324499" lvl="1">
              <a:lnSpc>
                <a:spcPts val="4208"/>
              </a:lnSpc>
              <a:buFont typeface="Arial"/>
              <a:buChar char="•"/>
            </a:pPr>
            <a:r>
              <a:rPr lang="en-US" b="true" sz="3006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Support:</a:t>
            </a:r>
            <a:r>
              <a:rPr lang="en-US" sz="30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Organizations should have training, error-tracking systems, and roles like Just and Learning Ambassadors or Freedom to Speak Up Guardians to support employees and hold everyone accountable (Hofmann &amp; Jones, 2018).</a:t>
            </a:r>
          </a:p>
          <a:p>
            <a:pPr algn="l" marL="648997" indent="-324499" lvl="1">
              <a:lnSpc>
                <a:spcPts val="4208"/>
              </a:lnSpc>
              <a:buFont typeface="Arial"/>
              <a:buChar char="•"/>
            </a:pPr>
            <a:r>
              <a:rPr lang="en-US" b="true" sz="3006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Success:</a:t>
            </a:r>
            <a:r>
              <a:rPr lang="en-US" sz="30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Defining expectations, offering support and training, monitoring progress, and rewarding achievements are crucial steps in successfully implementing a Just Culture.</a:t>
            </a:r>
          </a:p>
          <a:p>
            <a:pPr algn="l">
              <a:lnSpc>
                <a:spcPts val="4208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6503655" y="3331731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09226" y="-663341"/>
            <a:ext cx="10385283" cy="5806841"/>
            <a:chOff x="0" y="0"/>
            <a:chExt cx="2735219" cy="15293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35219" cy="1529374"/>
            </a:xfrm>
            <a:custGeom>
              <a:avLst/>
              <a:gdLst/>
              <a:ahLst/>
              <a:cxnLst/>
              <a:rect r="r" b="b" t="t" l="l"/>
              <a:pathLst>
                <a:path h="1529374" w="2735219">
                  <a:moveTo>
                    <a:pt x="74547" y="0"/>
                  </a:moveTo>
                  <a:lnTo>
                    <a:pt x="2660672" y="0"/>
                  </a:lnTo>
                  <a:cubicBezTo>
                    <a:pt x="2701843" y="0"/>
                    <a:pt x="2735219" y="33376"/>
                    <a:pt x="2735219" y="74547"/>
                  </a:cubicBezTo>
                  <a:lnTo>
                    <a:pt x="2735219" y="1454827"/>
                  </a:lnTo>
                  <a:cubicBezTo>
                    <a:pt x="2735219" y="1474598"/>
                    <a:pt x="2727365" y="1493559"/>
                    <a:pt x="2713384" y="1507540"/>
                  </a:cubicBezTo>
                  <a:cubicBezTo>
                    <a:pt x="2699404" y="1521520"/>
                    <a:pt x="2680443" y="1529374"/>
                    <a:pt x="2660672" y="1529374"/>
                  </a:cubicBezTo>
                  <a:lnTo>
                    <a:pt x="74547" y="1529374"/>
                  </a:lnTo>
                  <a:cubicBezTo>
                    <a:pt x="33376" y="1529374"/>
                    <a:pt x="0" y="1495998"/>
                    <a:pt x="0" y="1454827"/>
                  </a:cubicBezTo>
                  <a:lnTo>
                    <a:pt x="0" y="74547"/>
                  </a:lnTo>
                  <a:cubicBezTo>
                    <a:pt x="0" y="54776"/>
                    <a:pt x="7854" y="35815"/>
                    <a:pt x="21834" y="21834"/>
                  </a:cubicBezTo>
                  <a:cubicBezTo>
                    <a:pt x="35815" y="7854"/>
                    <a:pt x="54776" y="0"/>
                    <a:pt x="745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35219" cy="1567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687743" y="2156644"/>
            <a:ext cx="276750" cy="1073865"/>
            <a:chOff x="0" y="0"/>
            <a:chExt cx="62581" cy="242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581" cy="242832"/>
            </a:xfrm>
            <a:custGeom>
              <a:avLst/>
              <a:gdLst/>
              <a:ahLst/>
              <a:cxnLst/>
              <a:rect r="r" b="b" t="t" l="l"/>
              <a:pathLst>
                <a:path h="242832" w="62581">
                  <a:moveTo>
                    <a:pt x="31291" y="0"/>
                  </a:moveTo>
                  <a:lnTo>
                    <a:pt x="31291" y="0"/>
                  </a:lnTo>
                  <a:cubicBezTo>
                    <a:pt x="39589" y="0"/>
                    <a:pt x="47548" y="3297"/>
                    <a:pt x="53416" y="9165"/>
                  </a:cubicBezTo>
                  <a:cubicBezTo>
                    <a:pt x="59285" y="15033"/>
                    <a:pt x="62581" y="22992"/>
                    <a:pt x="62581" y="31291"/>
                  </a:cubicBezTo>
                  <a:lnTo>
                    <a:pt x="62581" y="211542"/>
                  </a:lnTo>
                  <a:cubicBezTo>
                    <a:pt x="62581" y="228823"/>
                    <a:pt x="48572" y="242832"/>
                    <a:pt x="31291" y="242832"/>
                  </a:cubicBezTo>
                  <a:lnTo>
                    <a:pt x="31291" y="242832"/>
                  </a:lnTo>
                  <a:cubicBezTo>
                    <a:pt x="14009" y="242832"/>
                    <a:pt x="0" y="228823"/>
                    <a:pt x="0" y="211542"/>
                  </a:cubicBezTo>
                  <a:lnTo>
                    <a:pt x="0" y="31291"/>
                  </a:lnTo>
                  <a:cubicBezTo>
                    <a:pt x="0" y="14009"/>
                    <a:pt x="14009" y="0"/>
                    <a:pt x="312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2581" cy="280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489897" y="806008"/>
            <a:ext cx="8555493" cy="8674983"/>
          </a:xfrm>
          <a:custGeom>
            <a:avLst/>
            <a:gdLst/>
            <a:ahLst/>
            <a:cxnLst/>
            <a:rect r="r" b="b" t="t" l="l"/>
            <a:pathLst>
              <a:path h="8674983" w="8555493">
                <a:moveTo>
                  <a:pt x="0" y="0"/>
                </a:moveTo>
                <a:lnTo>
                  <a:pt x="8555494" y="0"/>
                </a:lnTo>
                <a:lnTo>
                  <a:pt x="8555494" y="8674984"/>
                </a:lnTo>
                <a:lnTo>
                  <a:pt x="0" y="8674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85781" y="1981010"/>
            <a:ext cx="6674283" cy="1289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4"/>
              </a:lnSpc>
            </a:pPr>
            <a:r>
              <a:rPr lang="en-US" sz="871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9301" y="5305942"/>
            <a:ext cx="9060597" cy="3817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</a:pPr>
            <a:r>
              <a:rPr lang="en-US" sz="2435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Implementing a Just Culture involves overcoming several challenges. A lack of leadership, distrust in the organization, and inadequate resources are all things that can hinder the development of a transparent environment.</a:t>
            </a:r>
            <a:r>
              <a:rPr lang="en-US" sz="2435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  To overcome these barriers, organizations need to have strong leadership, build trust with communication, and have resources. The Just Culture Algorithm provides a structured approach to finding a balance in accountability and learning.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41283" y="8298899"/>
            <a:ext cx="16736175" cy="3164054"/>
            <a:chOff x="0" y="0"/>
            <a:chExt cx="4407882" cy="8333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7882" cy="833331"/>
            </a:xfrm>
            <a:custGeom>
              <a:avLst/>
              <a:gdLst/>
              <a:ahLst/>
              <a:cxnLst/>
              <a:rect r="r" b="b" t="t" l="l"/>
              <a:pathLst>
                <a:path h="833331" w="4407882">
                  <a:moveTo>
                    <a:pt x="46259" y="0"/>
                  </a:moveTo>
                  <a:lnTo>
                    <a:pt x="4361623" y="0"/>
                  </a:lnTo>
                  <a:cubicBezTo>
                    <a:pt x="4373892" y="0"/>
                    <a:pt x="4385658" y="4874"/>
                    <a:pt x="4394333" y="13549"/>
                  </a:cubicBezTo>
                  <a:cubicBezTo>
                    <a:pt x="4403008" y="22224"/>
                    <a:pt x="4407882" y="33990"/>
                    <a:pt x="4407882" y="46259"/>
                  </a:cubicBezTo>
                  <a:lnTo>
                    <a:pt x="4407882" y="787072"/>
                  </a:lnTo>
                  <a:cubicBezTo>
                    <a:pt x="4407882" y="812620"/>
                    <a:pt x="4387171" y="833331"/>
                    <a:pt x="4361623" y="833331"/>
                  </a:cubicBezTo>
                  <a:lnTo>
                    <a:pt x="46259" y="833331"/>
                  </a:lnTo>
                  <a:cubicBezTo>
                    <a:pt x="20711" y="833331"/>
                    <a:pt x="0" y="812620"/>
                    <a:pt x="0" y="787072"/>
                  </a:cubicBezTo>
                  <a:lnTo>
                    <a:pt x="0" y="46259"/>
                  </a:lnTo>
                  <a:cubicBezTo>
                    <a:pt x="0" y="20711"/>
                    <a:pt x="20711" y="0"/>
                    <a:pt x="4625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7882" cy="871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196089" y="592414"/>
            <a:ext cx="276750" cy="1073865"/>
            <a:chOff x="0" y="0"/>
            <a:chExt cx="62581" cy="242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581" cy="242832"/>
            </a:xfrm>
            <a:custGeom>
              <a:avLst/>
              <a:gdLst/>
              <a:ahLst/>
              <a:cxnLst/>
              <a:rect r="r" b="b" t="t" l="l"/>
              <a:pathLst>
                <a:path h="242832" w="62581">
                  <a:moveTo>
                    <a:pt x="31291" y="0"/>
                  </a:moveTo>
                  <a:lnTo>
                    <a:pt x="31291" y="0"/>
                  </a:lnTo>
                  <a:cubicBezTo>
                    <a:pt x="39589" y="0"/>
                    <a:pt x="47548" y="3297"/>
                    <a:pt x="53416" y="9165"/>
                  </a:cubicBezTo>
                  <a:cubicBezTo>
                    <a:pt x="59285" y="15033"/>
                    <a:pt x="62581" y="22992"/>
                    <a:pt x="62581" y="31291"/>
                  </a:cubicBezTo>
                  <a:lnTo>
                    <a:pt x="62581" y="211542"/>
                  </a:lnTo>
                  <a:cubicBezTo>
                    <a:pt x="62581" y="228823"/>
                    <a:pt x="48572" y="242832"/>
                    <a:pt x="31291" y="242832"/>
                  </a:cubicBezTo>
                  <a:lnTo>
                    <a:pt x="31291" y="242832"/>
                  </a:lnTo>
                  <a:cubicBezTo>
                    <a:pt x="14009" y="242832"/>
                    <a:pt x="0" y="228823"/>
                    <a:pt x="0" y="211542"/>
                  </a:cubicBezTo>
                  <a:lnTo>
                    <a:pt x="0" y="31291"/>
                  </a:lnTo>
                  <a:cubicBezTo>
                    <a:pt x="0" y="14009"/>
                    <a:pt x="14009" y="0"/>
                    <a:pt x="312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589C2">
                    <a:alpha val="100000"/>
                  </a:srgbClr>
                </a:gs>
                <a:gs pos="50000">
                  <a:srgbClr val="3ABDD4">
                    <a:alpha val="100000"/>
                  </a:srgbClr>
                </a:gs>
                <a:gs pos="100000">
                  <a:srgbClr val="93E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2581" cy="280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727453" y="416779"/>
            <a:ext cx="8304493" cy="1252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76"/>
              </a:lnSpc>
            </a:pPr>
            <a:r>
              <a:rPr lang="en-US" sz="8468" b="true">
                <a:solidFill>
                  <a:srgbClr val="0C8EB6"/>
                </a:solidFill>
                <a:latin typeface="Poppins Bold"/>
                <a:ea typeface="Poppins Bold"/>
                <a:cs typeface="Poppins Bold"/>
                <a:sym typeface="Poppins Bold"/>
              </a:rPr>
              <a:t>Works Cited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35208" y="2151980"/>
            <a:ext cx="14566086" cy="483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192" indent="-231096" lvl="1">
              <a:lnSpc>
                <a:spcPts val="2997"/>
              </a:lnSpc>
              <a:buFont typeface="Arial"/>
              <a:buChar char="•"/>
            </a:pPr>
            <a:r>
              <a:rPr lang="en-US" sz="21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Ingram, C. (2023, January 18). Breaking down barriers: Realising a just culture in healthcare organizations. LinkedIn. https://www.linkedin.com/pulse/breaking-down-barriers-realising-just-culture-chris-ingram/</a:t>
            </a:r>
          </a:p>
          <a:p>
            <a:pPr algn="l">
              <a:lnSpc>
                <a:spcPts val="2997"/>
              </a:lnSpc>
            </a:pPr>
          </a:p>
          <a:p>
            <a:pPr algn="l" marL="462192" indent="-231096" lvl="1">
              <a:lnSpc>
                <a:spcPts val="2997"/>
              </a:lnSpc>
              <a:buFont typeface="Arial"/>
              <a:buChar char="•"/>
            </a:pPr>
            <a:r>
              <a:rPr lang="en-US" sz="21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Just/accountable culture. At a Glance - CPS Services. (n.d.). https://www.centerforpatientsafety.org/just-accountable-culture</a:t>
            </a:r>
          </a:p>
          <a:p>
            <a:pPr algn="l">
              <a:lnSpc>
                <a:spcPts val="2997"/>
              </a:lnSpc>
            </a:pPr>
          </a:p>
          <a:p>
            <a:pPr algn="l" marL="462192" indent="-231096" lvl="1">
              <a:lnSpc>
                <a:spcPts val="2997"/>
              </a:lnSpc>
              <a:buFont typeface="Arial"/>
              <a:buChar char="•"/>
            </a:pPr>
            <a:r>
              <a:rPr lang="en-US" sz="21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Kim, Gene, et al. The DevOps Handbook How to Create World-Class Agility, Reliability, and Security in Technology Organizations. It Revolution Pr, 2015.</a:t>
            </a:r>
          </a:p>
          <a:p>
            <a:pPr algn="l">
              <a:lnSpc>
                <a:spcPts val="2997"/>
              </a:lnSpc>
            </a:pPr>
          </a:p>
          <a:p>
            <a:pPr algn="l" marL="462192" indent="-231096" lvl="1">
              <a:lnSpc>
                <a:spcPts val="2997"/>
              </a:lnSpc>
              <a:buFont typeface="Arial"/>
              <a:buChar char="•"/>
            </a:pPr>
            <a:r>
              <a:rPr lang="en-US" sz="2140">
                <a:solidFill>
                  <a:srgbClr val="0C8EB6"/>
                </a:solidFill>
                <a:latin typeface="Poppins"/>
                <a:ea typeface="Poppins"/>
                <a:cs typeface="Poppins"/>
                <a:sym typeface="Poppins"/>
              </a:rPr>
              <a:t>Safety Management Systems Safety Management Systems. (2023, August 25). What are the benefits and challenges of implementing a just culture for error management?. How to Implement a Just Culture for Error Management. https://www.linkedin.com/advice/0/what-benefits-challenges-implementing-8f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DAGSK005EOM</dc:identifier>
  <dcterms:modified xsi:type="dcterms:W3CDTF">2011-08-01T06:04:30Z</dcterms:modified>
  <cp:revision>1</cp:revision>
  <dc:title>Scott-Module9.2</dc:title>
</cp:coreProperties>
</file>