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8" r:id="rId5"/>
    <p:sldId id="270" r:id="rId6"/>
    <p:sldId id="277" r:id="rId7"/>
    <p:sldId id="276" r:id="rId8"/>
    <p:sldId id="269" r:id="rId9"/>
    <p:sldId id="272" r:id="rId10"/>
    <p:sldId id="265" r:id="rId11"/>
    <p:sldId id="271" r:id="rId12"/>
    <p:sldId id="273" r:id="rId13"/>
    <p:sldId id="275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E67"/>
    <a:srgbClr val="DCE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65" autoAdjust="0"/>
  </p:normalViewPr>
  <p:slideViewPr>
    <p:cSldViewPr snapToGrid="0" showGuides="1">
      <p:cViewPr varScale="1">
        <p:scale>
          <a:sx n="62" d="100"/>
          <a:sy n="62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5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5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7644-867A-4F92-AE5C-C5F4F076F134}" type="datetimeFigureOut">
              <a:rPr lang="zh-CN" altLang="en-US" smtClean="0"/>
              <a:t>2019-11-30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BD23-150C-4A56-8E66-9482A3FB2E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grpSp>
        <p:nvGrpSpPr>
          <p:cNvPr id="5" name="组合 28"/>
          <p:cNvGrpSpPr/>
          <p:nvPr/>
        </p:nvGrpSpPr>
        <p:grpSpPr bwMode="auto">
          <a:xfrm flipV="1">
            <a:off x="2781300" y="3114675"/>
            <a:ext cx="1797050" cy="1795463"/>
            <a:chOff x="2705100" y="2114550"/>
            <a:chExt cx="1796389" cy="179639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705100" y="2114550"/>
              <a:ext cx="1796389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1806905" y="3012744"/>
              <a:ext cx="1796390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05100" y="3910940"/>
              <a:ext cx="836305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2"/>
          <p:cNvGrpSpPr/>
          <p:nvPr/>
        </p:nvGrpSpPr>
        <p:grpSpPr bwMode="auto">
          <a:xfrm flipH="1" flipV="1">
            <a:off x="7146925" y="3114675"/>
            <a:ext cx="2239963" cy="1795463"/>
            <a:chOff x="2705099" y="2114550"/>
            <a:chExt cx="2240153" cy="179639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705099" y="2114550"/>
              <a:ext cx="2240153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806905" y="3012744"/>
              <a:ext cx="1796390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705099" y="3910940"/>
              <a:ext cx="836684" cy="0"/>
            </a:xfrm>
            <a:prstGeom prst="line">
              <a:avLst/>
            </a:prstGeom>
            <a:ln w="28575" cap="rnd">
              <a:solidFill>
                <a:srgbClr val="559E6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2466975" y="1520825"/>
            <a:ext cx="7239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559E6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</a:p>
          <a:p>
            <a:pPr algn="ctr"/>
            <a:r>
              <a:rPr lang="en-US" altLang="zh-CN" sz="40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SMC </a:t>
            </a:r>
            <a:r>
              <a:rPr lang="en-US" altLang="zh-CN" sz="40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 Issue </a:t>
            </a:r>
            <a:r>
              <a:rPr lang="en-US" altLang="zh-CN" sz="40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Retrospection </a:t>
            </a:r>
            <a:endParaRPr lang="zh-CN" altLang="en-US" sz="4000" dirty="0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7"/>
          <p:cNvSpPr txBox="1">
            <a:spLocks noChangeArrowheads="1"/>
          </p:cNvSpPr>
          <p:nvPr/>
        </p:nvSpPr>
        <p:spPr bwMode="auto">
          <a:xfrm>
            <a:off x="4410075" y="4771638"/>
            <a:ext cx="3486150" cy="400110"/>
          </a:xfrm>
          <a:prstGeom prst="rect">
            <a:avLst/>
          </a:prstGeom>
          <a:solidFill>
            <a:srgbClr val="559E67"/>
          </a:solidFill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/Plan/Expectation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7"/>
          <p:cNvSpPr>
            <a:spLocks noChangeArrowheads="1"/>
          </p:cNvSpPr>
          <p:nvPr/>
        </p:nvSpPr>
        <p:spPr bwMode="auto">
          <a:xfrm>
            <a:off x="5276366" y="4184650"/>
            <a:ext cx="1848818" cy="37376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sz="1600" dirty="0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611861" y="475609"/>
            <a:ext cx="1864293" cy="11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Monitoring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9"/>
          <p:cNvGrpSpPr/>
          <p:nvPr/>
        </p:nvGrpSpPr>
        <p:grpSpPr bwMode="auto">
          <a:xfrm>
            <a:off x="780180" y="2063340"/>
            <a:ext cx="10142203" cy="3984954"/>
            <a:chOff x="639330" y="2006952"/>
            <a:chExt cx="10413113" cy="4090325"/>
          </a:xfrm>
        </p:grpSpPr>
        <p:sp>
          <p:nvSpPr>
            <p:cNvPr id="7" name="Teardrop 6"/>
            <p:cNvSpPr/>
            <p:nvPr/>
          </p:nvSpPr>
          <p:spPr>
            <a:xfrm rot="8100000">
              <a:off x="6460610" y="2688494"/>
              <a:ext cx="1895578" cy="1895082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8" name="Flowchart: Merge 7"/>
            <p:cNvSpPr/>
            <p:nvPr/>
          </p:nvSpPr>
          <p:spPr>
            <a:xfrm>
              <a:off x="7106052" y="4458106"/>
              <a:ext cx="604694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9" name="Teardrop 9"/>
            <p:cNvSpPr/>
            <p:nvPr/>
          </p:nvSpPr>
          <p:spPr>
            <a:xfrm rot="18900000">
              <a:off x="9107574" y="3820981"/>
              <a:ext cx="1895578" cy="1895081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0" name="Flowchart: Merge 10"/>
            <p:cNvSpPr/>
            <p:nvPr/>
          </p:nvSpPr>
          <p:spPr>
            <a:xfrm rot="10800000">
              <a:off x="9753016" y="3591224"/>
              <a:ext cx="604694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1" name="Teardrop 13"/>
            <p:cNvSpPr/>
            <p:nvPr/>
          </p:nvSpPr>
          <p:spPr>
            <a:xfrm rot="8100000">
              <a:off x="1112895" y="2688494"/>
              <a:ext cx="1895579" cy="1895082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" name="Flowchart: Merge 15"/>
            <p:cNvSpPr/>
            <p:nvPr/>
          </p:nvSpPr>
          <p:spPr>
            <a:xfrm>
              <a:off x="1759967" y="4458106"/>
              <a:ext cx="603064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Teardrop 18"/>
            <p:cNvSpPr/>
            <p:nvPr/>
          </p:nvSpPr>
          <p:spPr>
            <a:xfrm rot="18900000">
              <a:off x="3771268" y="3820981"/>
              <a:ext cx="1893948" cy="1895081"/>
            </a:xfrm>
            <a:prstGeom prst="teardrop">
              <a:avLst/>
            </a:prstGeom>
            <a:solidFill>
              <a:srgbClr val="559E67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8" name="Flowchart: Merge 19"/>
            <p:cNvSpPr/>
            <p:nvPr/>
          </p:nvSpPr>
          <p:spPr>
            <a:xfrm rot="10800000">
              <a:off x="4415080" y="3591224"/>
              <a:ext cx="604695" cy="338931"/>
            </a:xfrm>
            <a:prstGeom prst="flowChartMerg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134084" y="5361737"/>
              <a:ext cx="2162190" cy="31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</a:pPr>
              <a:endPara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>
              <a:spLocks noChangeArrowheads="1"/>
            </p:cNvSpPr>
            <p:nvPr/>
          </p:nvSpPr>
          <p:spPr bwMode="auto">
            <a:xfrm>
              <a:off x="639330" y="5024509"/>
              <a:ext cx="3081577" cy="80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Time </a:t>
              </a:r>
              <a:r>
                <a:rPr lang="en-US" altLang="zh-CN" dirty="0"/>
                <a:t>for single </a:t>
              </a:r>
              <a:r>
                <a:rPr lang="en-US" altLang="zh-CN" dirty="0" smtClean="0"/>
                <a:t>request</a:t>
              </a:r>
            </a:p>
            <a:p>
              <a:pPr marL="285750" indent="-285750" algn="just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 smtClean="0">
                  <a:solidFill>
                    <a:srgbClr val="404040"/>
                  </a:solidFill>
                  <a:ea typeface="微软雅黑" panose="020B0503020204020204" pitchFamily="34" charset="-122"/>
                </a:rPr>
                <a:t>Vary according to priority</a:t>
              </a:r>
              <a:endParaRPr lang="zh-CN" altLang="en-US" b="1" dirty="0">
                <a:solidFill>
                  <a:srgbClr val="40404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6140211" y="4912597"/>
              <a:ext cx="2359087" cy="118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exceptions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http </a:t>
              </a:r>
              <a:r>
                <a:rPr lang="en-US" altLang="zh-CN" dirty="0"/>
                <a:t>500,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customized </a:t>
              </a:r>
              <a:r>
                <a:rPr lang="en-US" altLang="zh-CN" dirty="0"/>
                <a:t>error</a:t>
              </a:r>
            </a:p>
            <a:p>
              <a:pPr algn="just">
                <a:lnSpc>
                  <a:spcPct val="125000"/>
                </a:lnSpc>
              </a:pPr>
              <a:endPara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6747139" y="5026023"/>
              <a:ext cx="1359748" cy="34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3547393" y="2006952"/>
              <a:ext cx="2654588" cy="203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QPS,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DB </a:t>
              </a:r>
              <a:r>
                <a:rPr lang="en-US" altLang="zh-CN" dirty="0"/>
                <a:t>Connections,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Thread </a:t>
              </a:r>
              <a:r>
                <a:rPr lang="en-US" altLang="zh-CN" dirty="0"/>
                <a:t>count,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Writes/Sec</a:t>
              </a:r>
              <a:r>
                <a:rPr lang="en-US" altLang="zh-CN" dirty="0"/>
                <a:t>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Read/Sec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R/W 	        ratio</a:t>
              </a:r>
              <a:endParaRPr lang="en-US" altLang="zh-CN" dirty="0"/>
            </a:p>
            <a:p>
              <a:pPr algn="just">
                <a:lnSpc>
                  <a:spcPct val="125000"/>
                </a:lnSpc>
              </a:pPr>
              <a:endPara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4020569" y="2277866"/>
              <a:ext cx="1359748" cy="34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>
              <a:spLocks noChangeArrowheads="1"/>
            </p:cNvSpPr>
            <p:nvPr/>
          </p:nvSpPr>
          <p:spPr bwMode="auto">
            <a:xfrm>
              <a:off x="8758755" y="2383630"/>
              <a:ext cx="2293688" cy="1374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HD </a:t>
              </a:r>
              <a:r>
                <a:rPr lang="en-US" altLang="zh-CN" dirty="0" smtClean="0"/>
                <a:t>Usage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 </a:t>
              </a:r>
              <a:r>
                <a:rPr lang="en-US" altLang="zh-CN" dirty="0"/>
                <a:t>CPU usage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 </a:t>
              </a:r>
              <a:r>
                <a:rPr lang="en-US" altLang="zh-CN" dirty="0"/>
                <a:t>Memory Usage</a:t>
              </a:r>
            </a:p>
            <a:p>
              <a:r>
                <a:rPr lang="en-US" altLang="zh-CN" sz="1200" dirty="0"/>
                <a:t>	    </a:t>
              </a:r>
              <a:endParaRPr lang="zh-CN" altLang="en-US" sz="1200" dirty="0"/>
            </a:p>
            <a:p>
              <a:pPr algn="just">
                <a:lnSpc>
                  <a:spcPct val="125000"/>
                </a:lnSpc>
              </a:pPr>
              <a:endPara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>
              <a:spLocks noChangeArrowheads="1"/>
            </p:cNvSpPr>
            <p:nvPr/>
          </p:nvSpPr>
          <p:spPr bwMode="auto">
            <a:xfrm>
              <a:off x="9369315" y="2277866"/>
              <a:ext cx="1359748" cy="34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1552560" y="3429000"/>
              <a:ext cx="1065074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Delay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6894476" y="3429000"/>
              <a:ext cx="1065074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Errors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4183178" y="4532192"/>
              <a:ext cx="1065074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Traffic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9395441" y="4532192"/>
              <a:ext cx="1356340" cy="37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Saturation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2901628" cy="10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 Notification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1"/>
          <p:cNvSpPr>
            <a:spLocks noEditPoints="1" noChangeArrowheads="1"/>
          </p:cNvSpPr>
          <p:nvPr/>
        </p:nvSpPr>
        <p:spPr bwMode="auto">
          <a:xfrm>
            <a:off x="5813331" y="2371045"/>
            <a:ext cx="1298575" cy="2041525"/>
          </a:xfrm>
          <a:custGeom>
            <a:avLst/>
            <a:gdLst>
              <a:gd name="T0" fmla="*/ 52 w 93"/>
              <a:gd name="T1" fmla="*/ 0 h 138"/>
              <a:gd name="T2" fmla="*/ 1 w 93"/>
              <a:gd name="T3" fmla="*/ 87 h 138"/>
              <a:gd name="T4" fmla="*/ 44 w 93"/>
              <a:gd name="T5" fmla="*/ 136 h 138"/>
              <a:gd name="T6" fmla="*/ 92 w 93"/>
              <a:gd name="T7" fmla="*/ 95 h 138"/>
              <a:gd name="T8" fmla="*/ 52 w 93"/>
              <a:gd name="T9" fmla="*/ 0 h 138"/>
              <a:gd name="T10" fmla="*/ 23 w 93"/>
              <a:gd name="T11" fmla="*/ 108 h 138"/>
              <a:gd name="T12" fmla="*/ 11 w 93"/>
              <a:gd name="T13" fmla="*/ 91 h 138"/>
              <a:gd name="T14" fmla="*/ 23 w 93"/>
              <a:gd name="T15" fmla="*/ 75 h 138"/>
              <a:gd name="T16" fmla="*/ 36 w 93"/>
              <a:gd name="T17" fmla="*/ 91 h 138"/>
              <a:gd name="T18" fmla="*/ 23 w 93"/>
              <a:gd name="T19" fmla="*/ 10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7" name="Freeform 111"/>
          <p:cNvSpPr>
            <a:spLocks noEditPoints="1" noChangeArrowheads="1"/>
          </p:cNvSpPr>
          <p:nvPr/>
        </p:nvSpPr>
        <p:spPr bwMode="auto">
          <a:xfrm>
            <a:off x="3560307" y="2408236"/>
            <a:ext cx="1300163" cy="2041525"/>
          </a:xfrm>
          <a:custGeom>
            <a:avLst/>
            <a:gdLst>
              <a:gd name="T0" fmla="*/ 52 w 93"/>
              <a:gd name="T1" fmla="*/ 0 h 138"/>
              <a:gd name="T2" fmla="*/ 1 w 93"/>
              <a:gd name="T3" fmla="*/ 87 h 138"/>
              <a:gd name="T4" fmla="*/ 44 w 93"/>
              <a:gd name="T5" fmla="*/ 136 h 138"/>
              <a:gd name="T6" fmla="*/ 92 w 93"/>
              <a:gd name="T7" fmla="*/ 95 h 138"/>
              <a:gd name="T8" fmla="*/ 52 w 93"/>
              <a:gd name="T9" fmla="*/ 0 h 138"/>
              <a:gd name="T10" fmla="*/ 23 w 93"/>
              <a:gd name="T11" fmla="*/ 108 h 138"/>
              <a:gd name="T12" fmla="*/ 11 w 93"/>
              <a:gd name="T13" fmla="*/ 91 h 138"/>
              <a:gd name="T14" fmla="*/ 23 w 93"/>
              <a:gd name="T15" fmla="*/ 75 h 138"/>
              <a:gd name="T16" fmla="*/ 36 w 93"/>
              <a:gd name="T17" fmla="*/ 91 h 138"/>
              <a:gd name="T18" fmla="*/ 23 w 93"/>
              <a:gd name="T19" fmla="*/ 10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Freeform 111"/>
          <p:cNvSpPr>
            <a:spLocks noEditPoints="1" noChangeArrowheads="1"/>
          </p:cNvSpPr>
          <p:nvPr/>
        </p:nvSpPr>
        <p:spPr bwMode="auto">
          <a:xfrm>
            <a:off x="1510440" y="2408237"/>
            <a:ext cx="1300162" cy="2041525"/>
          </a:xfrm>
          <a:custGeom>
            <a:avLst/>
            <a:gdLst>
              <a:gd name="T0" fmla="*/ 52 w 93"/>
              <a:gd name="T1" fmla="*/ 0 h 138"/>
              <a:gd name="T2" fmla="*/ 1 w 93"/>
              <a:gd name="T3" fmla="*/ 87 h 138"/>
              <a:gd name="T4" fmla="*/ 44 w 93"/>
              <a:gd name="T5" fmla="*/ 136 h 138"/>
              <a:gd name="T6" fmla="*/ 92 w 93"/>
              <a:gd name="T7" fmla="*/ 95 h 138"/>
              <a:gd name="T8" fmla="*/ 52 w 93"/>
              <a:gd name="T9" fmla="*/ 0 h 138"/>
              <a:gd name="T10" fmla="*/ 23 w 93"/>
              <a:gd name="T11" fmla="*/ 108 h 138"/>
              <a:gd name="T12" fmla="*/ 11 w 93"/>
              <a:gd name="T13" fmla="*/ 91 h 138"/>
              <a:gd name="T14" fmla="*/ 23 w 93"/>
              <a:gd name="T15" fmla="*/ 75 h 138"/>
              <a:gd name="T16" fmla="*/ 36 w 93"/>
              <a:gd name="T17" fmla="*/ 91 h 138"/>
              <a:gd name="T18" fmla="*/ 23 w 93"/>
              <a:gd name="T19" fmla="*/ 10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9" name="Freeform 111"/>
          <p:cNvSpPr>
            <a:spLocks noEditPoints="1" noChangeArrowheads="1"/>
          </p:cNvSpPr>
          <p:nvPr/>
        </p:nvSpPr>
        <p:spPr bwMode="auto">
          <a:xfrm>
            <a:off x="7785100" y="2408236"/>
            <a:ext cx="1300162" cy="2041525"/>
          </a:xfrm>
          <a:custGeom>
            <a:avLst/>
            <a:gdLst>
              <a:gd name="T0" fmla="*/ 52 w 93"/>
              <a:gd name="T1" fmla="*/ 0 h 138"/>
              <a:gd name="T2" fmla="*/ 1 w 93"/>
              <a:gd name="T3" fmla="*/ 87 h 138"/>
              <a:gd name="T4" fmla="*/ 44 w 93"/>
              <a:gd name="T5" fmla="*/ 136 h 138"/>
              <a:gd name="T6" fmla="*/ 92 w 93"/>
              <a:gd name="T7" fmla="*/ 95 h 138"/>
              <a:gd name="T8" fmla="*/ 52 w 93"/>
              <a:gd name="T9" fmla="*/ 0 h 138"/>
              <a:gd name="T10" fmla="*/ 23 w 93"/>
              <a:gd name="T11" fmla="*/ 108 h 138"/>
              <a:gd name="T12" fmla="*/ 11 w 93"/>
              <a:gd name="T13" fmla="*/ 91 h 138"/>
              <a:gd name="T14" fmla="*/ 23 w 93"/>
              <a:gd name="T15" fmla="*/ 75 h 138"/>
              <a:gd name="T16" fmla="*/ 36 w 93"/>
              <a:gd name="T17" fmla="*/ 91 h 138"/>
              <a:gd name="T18" fmla="*/ 23 w 93"/>
              <a:gd name="T19" fmla="*/ 10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11" name="文本框 19"/>
          <p:cNvSpPr txBox="1">
            <a:spLocks noChangeArrowheads="1"/>
          </p:cNvSpPr>
          <p:nvPr/>
        </p:nvSpPr>
        <p:spPr bwMode="auto">
          <a:xfrm>
            <a:off x="1379538" y="4651375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/>
              <a:t>Email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1"/>
          <p:cNvSpPr txBox="1">
            <a:spLocks noChangeArrowheads="1"/>
          </p:cNvSpPr>
          <p:nvPr/>
        </p:nvSpPr>
        <p:spPr bwMode="auto">
          <a:xfrm>
            <a:off x="3497638" y="4651375"/>
            <a:ext cx="1838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Telephone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3"/>
          <p:cNvSpPr txBox="1">
            <a:spLocks noChangeArrowheads="1"/>
          </p:cNvSpPr>
          <p:nvPr/>
        </p:nvSpPr>
        <p:spPr bwMode="auto">
          <a:xfrm>
            <a:off x="6025176" y="4651375"/>
            <a:ext cx="1284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SMS</a:t>
            </a:r>
            <a:endParaRPr lang="en-US" altLang="zh-CN" sz="2800" dirty="0"/>
          </a:p>
        </p:txBody>
      </p:sp>
      <p:sp>
        <p:nvSpPr>
          <p:cNvPr id="21" name="文本框 25"/>
          <p:cNvSpPr txBox="1">
            <a:spLocks noChangeArrowheads="1"/>
          </p:cNvSpPr>
          <p:nvPr/>
        </p:nvSpPr>
        <p:spPr bwMode="auto">
          <a:xfrm>
            <a:off x="7439186" y="4651375"/>
            <a:ext cx="1737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/>
              <a:t>WeChat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979666" y="65491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" name="Freeform 111"/>
          <p:cNvSpPr>
            <a:spLocks noEditPoints="1" noChangeArrowheads="1"/>
          </p:cNvSpPr>
          <p:nvPr/>
        </p:nvSpPr>
        <p:spPr bwMode="auto">
          <a:xfrm>
            <a:off x="9758456" y="2408236"/>
            <a:ext cx="1300162" cy="2041525"/>
          </a:xfrm>
          <a:custGeom>
            <a:avLst/>
            <a:gdLst>
              <a:gd name="T0" fmla="*/ 52 w 93"/>
              <a:gd name="T1" fmla="*/ 0 h 138"/>
              <a:gd name="T2" fmla="*/ 1 w 93"/>
              <a:gd name="T3" fmla="*/ 87 h 138"/>
              <a:gd name="T4" fmla="*/ 44 w 93"/>
              <a:gd name="T5" fmla="*/ 136 h 138"/>
              <a:gd name="T6" fmla="*/ 92 w 93"/>
              <a:gd name="T7" fmla="*/ 95 h 138"/>
              <a:gd name="T8" fmla="*/ 52 w 93"/>
              <a:gd name="T9" fmla="*/ 0 h 138"/>
              <a:gd name="T10" fmla="*/ 23 w 93"/>
              <a:gd name="T11" fmla="*/ 108 h 138"/>
              <a:gd name="T12" fmla="*/ 11 w 93"/>
              <a:gd name="T13" fmla="*/ 91 h 138"/>
              <a:gd name="T14" fmla="*/ 23 w 93"/>
              <a:gd name="T15" fmla="*/ 75 h 138"/>
              <a:gd name="T16" fmla="*/ 36 w 93"/>
              <a:gd name="T17" fmla="*/ 91 h 138"/>
              <a:gd name="T18" fmla="*/ 23 w 93"/>
              <a:gd name="T19" fmla="*/ 10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38">
                <a:moveTo>
                  <a:pt x="52" y="0"/>
                </a:moveTo>
                <a:cubicBezTo>
                  <a:pt x="34" y="36"/>
                  <a:pt x="3" y="63"/>
                  <a:pt x="1" y="87"/>
                </a:cubicBezTo>
                <a:cubicBezTo>
                  <a:pt x="0" y="112"/>
                  <a:pt x="19" y="134"/>
                  <a:pt x="44" y="136"/>
                </a:cubicBezTo>
                <a:cubicBezTo>
                  <a:pt x="69" y="138"/>
                  <a:pt x="90" y="120"/>
                  <a:pt x="92" y="95"/>
                </a:cubicBezTo>
                <a:cubicBezTo>
                  <a:pt x="93" y="70"/>
                  <a:pt x="68" y="40"/>
                  <a:pt x="52" y="0"/>
                </a:cubicBezTo>
                <a:close/>
                <a:moveTo>
                  <a:pt x="23" y="108"/>
                </a:moveTo>
                <a:cubicBezTo>
                  <a:pt x="16" y="108"/>
                  <a:pt x="11" y="101"/>
                  <a:pt x="11" y="91"/>
                </a:cubicBezTo>
                <a:cubicBezTo>
                  <a:pt x="11" y="82"/>
                  <a:pt x="16" y="75"/>
                  <a:pt x="23" y="75"/>
                </a:cubicBezTo>
                <a:cubicBezTo>
                  <a:pt x="30" y="75"/>
                  <a:pt x="36" y="82"/>
                  <a:pt x="36" y="91"/>
                </a:cubicBezTo>
                <a:cubicBezTo>
                  <a:pt x="36" y="101"/>
                  <a:pt x="30" y="108"/>
                  <a:pt x="23" y="108"/>
                </a:cubicBezTo>
                <a:close/>
              </a:path>
            </a:pathLst>
          </a:custGeom>
          <a:solidFill>
            <a:srgbClr val="559E67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23" name="文本框 25"/>
          <p:cNvSpPr txBox="1">
            <a:spLocks noChangeArrowheads="1"/>
          </p:cNvSpPr>
          <p:nvPr/>
        </p:nvSpPr>
        <p:spPr bwMode="auto">
          <a:xfrm>
            <a:off x="9306620" y="4681146"/>
            <a:ext cx="2487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Mobile Phone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3140219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 </a:t>
            </a:r>
            <a:r>
              <a:rPr lang="en-US" altLang="zh-CN" sz="2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Categorize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"/>
          <p:cNvSpPr/>
          <p:nvPr/>
        </p:nvSpPr>
        <p:spPr bwMode="auto">
          <a:xfrm>
            <a:off x="4691063" y="4551363"/>
            <a:ext cx="2992437" cy="1671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" y="0"/>
                </a:moveTo>
                <a:cubicBezTo>
                  <a:pt x="1" y="44"/>
                  <a:pt x="0" y="88"/>
                  <a:pt x="0" y="132"/>
                </a:cubicBezTo>
                <a:lnTo>
                  <a:pt x="0" y="2252"/>
                </a:lnTo>
                <a:cubicBezTo>
                  <a:pt x="0" y="12937"/>
                  <a:pt x="4834" y="21599"/>
                  <a:pt x="10799" y="21599"/>
                </a:cubicBezTo>
                <a:cubicBezTo>
                  <a:pt x="16763" y="21599"/>
                  <a:pt x="21599" y="12937"/>
                  <a:pt x="21599" y="2252"/>
                </a:cubicBezTo>
                <a:lnTo>
                  <a:pt x="21599" y="132"/>
                </a:lnTo>
                <a:cubicBezTo>
                  <a:pt x="21599" y="88"/>
                  <a:pt x="21598" y="44"/>
                  <a:pt x="21598" y="0"/>
                </a:cubicBezTo>
                <a:lnTo>
                  <a:pt x="18198" y="0"/>
                </a:lnTo>
                <a:lnTo>
                  <a:pt x="18198" y="2520"/>
                </a:lnTo>
                <a:cubicBezTo>
                  <a:pt x="18198" y="9811"/>
                  <a:pt x="14900" y="15722"/>
                  <a:pt x="10830" y="15722"/>
                </a:cubicBezTo>
                <a:cubicBezTo>
                  <a:pt x="6759" y="15722"/>
                  <a:pt x="3460" y="9811"/>
                  <a:pt x="3460" y="2520"/>
                </a:cubicBezTo>
                <a:lnTo>
                  <a:pt x="3460" y="0"/>
                </a:lnTo>
                <a:lnTo>
                  <a:pt x="1" y="0"/>
                </a:ln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7" name="AutoShape 6"/>
          <p:cNvSpPr/>
          <p:nvPr/>
        </p:nvSpPr>
        <p:spPr bwMode="auto">
          <a:xfrm>
            <a:off x="4103688" y="2735263"/>
            <a:ext cx="209550" cy="2111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559E6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584200" fontAlgn="auto">
              <a:defRPr/>
            </a:pPr>
            <a:endParaRPr lang="es-ES" sz="400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8" name="AutoShape 7"/>
          <p:cNvSpPr/>
          <p:nvPr/>
        </p:nvSpPr>
        <p:spPr bwMode="auto">
          <a:xfrm>
            <a:off x="4068763" y="3859213"/>
            <a:ext cx="211137" cy="2111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559E6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584200" fontAlgn="auto">
              <a:defRPr/>
            </a:pPr>
            <a:endParaRPr lang="es-ES" sz="400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260850" y="3606800"/>
            <a:ext cx="1027113" cy="304800"/>
          </a:xfrm>
          <a:custGeom>
            <a:avLst/>
            <a:gdLst>
              <a:gd name="T0" fmla="*/ 0 w 21600"/>
              <a:gd name="T1" fmla="*/ 17797 h 17797"/>
              <a:gd name="T2" fmla="*/ 21600 w 21600"/>
              <a:gd name="T3" fmla="*/ 2860 h 177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17797">
                <a:moveTo>
                  <a:pt x="0" y="17797"/>
                </a:moveTo>
                <a:cubicBezTo>
                  <a:pt x="6035" y="1175"/>
                  <a:pt x="13235" y="-3803"/>
                  <a:pt x="21600" y="2860"/>
                </a:cubicBezTo>
              </a:path>
            </a:pathLst>
          </a:custGeom>
          <a:noFill/>
          <a:ln w="25400">
            <a:solidFill>
              <a:srgbClr val="559E67"/>
            </a:solidFill>
            <a:miter lim="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utoShape 9"/>
          <p:cNvSpPr/>
          <p:nvPr/>
        </p:nvSpPr>
        <p:spPr bwMode="auto">
          <a:xfrm>
            <a:off x="4068763" y="4999038"/>
            <a:ext cx="211137" cy="2095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559E6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584200" fontAlgn="auto">
              <a:defRPr/>
            </a:pPr>
            <a:endParaRPr lang="es-ES" sz="400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cxnSp>
        <p:nvCxnSpPr>
          <p:cNvPr id="11" name="AutoShape 10"/>
          <p:cNvCxnSpPr>
            <a:cxnSpLocks noChangeShapeType="1"/>
            <a:stCxn id="10" idx="0"/>
            <a:endCxn id="32" idx="0"/>
          </p:cNvCxnSpPr>
          <p:nvPr/>
        </p:nvCxnSpPr>
        <p:spPr bwMode="auto">
          <a:xfrm flipV="1">
            <a:off x="4173538" y="4402138"/>
            <a:ext cx="755650" cy="701675"/>
          </a:xfrm>
          <a:prstGeom prst="straightConnector1">
            <a:avLst/>
          </a:prstGeom>
          <a:noFill/>
          <a:ln w="25400">
            <a:solidFill>
              <a:srgbClr val="559E67"/>
            </a:solidFill>
            <a:miter lim="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11"/>
          <p:cNvSpPr/>
          <p:nvPr/>
        </p:nvSpPr>
        <p:spPr bwMode="auto">
          <a:xfrm>
            <a:off x="8431213" y="2722563"/>
            <a:ext cx="211137" cy="20955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559E6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584200" fontAlgn="auto">
              <a:defRPr/>
            </a:pPr>
            <a:endParaRPr lang="es-ES" sz="400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cxnSp>
        <p:nvCxnSpPr>
          <p:cNvPr id="13" name="AutoShape 12"/>
          <p:cNvCxnSpPr>
            <a:cxnSpLocks noChangeShapeType="1"/>
            <a:stCxn id="12" idx="0"/>
            <a:endCxn id="22" idx="0"/>
          </p:cNvCxnSpPr>
          <p:nvPr/>
        </p:nvCxnSpPr>
        <p:spPr bwMode="auto">
          <a:xfrm flipH="1">
            <a:off x="6783388" y="2827338"/>
            <a:ext cx="1754187" cy="887412"/>
          </a:xfrm>
          <a:prstGeom prst="straightConnector1">
            <a:avLst/>
          </a:prstGeom>
          <a:noFill/>
          <a:ln w="25400">
            <a:solidFill>
              <a:srgbClr val="559E67"/>
            </a:solidFill>
            <a:miter lim="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13"/>
          <p:cNvSpPr/>
          <p:nvPr/>
        </p:nvSpPr>
        <p:spPr bwMode="auto">
          <a:xfrm>
            <a:off x="8418513" y="3859213"/>
            <a:ext cx="209550" cy="2111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559E6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584200" fontAlgn="auto">
              <a:defRPr/>
            </a:pPr>
            <a:endParaRPr lang="es-ES" sz="400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cxnSp>
        <p:nvCxnSpPr>
          <p:cNvPr id="19" name="AutoShape 14"/>
          <p:cNvCxnSpPr>
            <a:cxnSpLocks noChangeShapeType="1"/>
            <a:stCxn id="18" idx="0"/>
            <a:endCxn id="35" idx="0"/>
          </p:cNvCxnSpPr>
          <p:nvPr/>
        </p:nvCxnSpPr>
        <p:spPr bwMode="auto">
          <a:xfrm flipH="1">
            <a:off x="7443788" y="3965575"/>
            <a:ext cx="1079500" cy="69850"/>
          </a:xfrm>
          <a:prstGeom prst="straightConnector1">
            <a:avLst/>
          </a:prstGeom>
          <a:noFill/>
          <a:ln w="25400">
            <a:solidFill>
              <a:srgbClr val="559E67"/>
            </a:solidFill>
            <a:miter lim="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17"/>
          <p:cNvSpPr/>
          <p:nvPr/>
        </p:nvSpPr>
        <p:spPr bwMode="auto">
          <a:xfrm>
            <a:off x="6542088" y="2386013"/>
            <a:ext cx="484187" cy="2655887"/>
          </a:xfrm>
          <a:prstGeom prst="roundRect">
            <a:avLst>
              <a:gd name="adj" fmla="val 49824"/>
            </a:avLst>
          </a:pr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3" name="AutoShape 18"/>
          <p:cNvSpPr/>
          <p:nvPr/>
        </p:nvSpPr>
        <p:spPr bwMode="auto">
          <a:xfrm>
            <a:off x="6545263" y="3448050"/>
            <a:ext cx="473075" cy="471488"/>
          </a:xfrm>
          <a:prstGeom prst="roundRect">
            <a:avLst>
              <a:gd name="adj" fmla="val 49819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6618288" y="3652838"/>
            <a:ext cx="427037" cy="296862"/>
          </a:xfrm>
          <a:custGeom>
            <a:avLst/>
            <a:gdLst>
              <a:gd name="T0" fmla="*/ 213348 w 21600"/>
              <a:gd name="T1" fmla="*/ 148685 h 21600"/>
              <a:gd name="T2" fmla="*/ 213348 w 21600"/>
              <a:gd name="T3" fmla="*/ 148685 h 21600"/>
              <a:gd name="T4" fmla="*/ 213348 w 21600"/>
              <a:gd name="T5" fmla="*/ 148685 h 21600"/>
              <a:gd name="T6" fmla="*/ 213348 w 21600"/>
              <a:gd name="T7" fmla="*/ 1486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04</a:t>
            </a:r>
            <a:endParaRPr lang="es-E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25" name="AutoShape 20"/>
          <p:cNvSpPr/>
          <p:nvPr/>
        </p:nvSpPr>
        <p:spPr bwMode="auto">
          <a:xfrm>
            <a:off x="5287963" y="2452688"/>
            <a:ext cx="484187" cy="2589212"/>
          </a:xfrm>
          <a:prstGeom prst="roundRect">
            <a:avLst>
              <a:gd name="adj" fmla="val 49824"/>
            </a:avLst>
          </a:pr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6" name="AutoShape 21"/>
          <p:cNvSpPr/>
          <p:nvPr/>
        </p:nvSpPr>
        <p:spPr bwMode="auto">
          <a:xfrm>
            <a:off x="5287963" y="3448050"/>
            <a:ext cx="473075" cy="471488"/>
          </a:xfrm>
          <a:prstGeom prst="roundRect">
            <a:avLst>
              <a:gd name="adj" fmla="val 49819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5362575" y="3649663"/>
            <a:ext cx="427038" cy="296862"/>
          </a:xfrm>
          <a:custGeom>
            <a:avLst/>
            <a:gdLst>
              <a:gd name="T0" fmla="*/ 213348 w 21600"/>
              <a:gd name="T1" fmla="*/ 148685 h 21600"/>
              <a:gd name="T2" fmla="*/ 213348 w 21600"/>
              <a:gd name="T3" fmla="*/ 148685 h 21600"/>
              <a:gd name="T4" fmla="*/ 213348 w 21600"/>
              <a:gd name="T5" fmla="*/ 148685 h 21600"/>
              <a:gd name="T6" fmla="*/ 213348 w 21600"/>
              <a:gd name="T7" fmla="*/ 1486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02</a:t>
            </a:r>
            <a:endParaRPr lang="es-E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cxnSp>
        <p:nvCxnSpPr>
          <p:cNvPr id="28" name="AutoShape 23"/>
          <p:cNvCxnSpPr>
            <a:cxnSpLocks noChangeShapeType="1"/>
            <a:stCxn id="7" idx="0"/>
            <a:endCxn id="29" idx="0"/>
          </p:cNvCxnSpPr>
          <p:nvPr/>
        </p:nvCxnSpPr>
        <p:spPr bwMode="auto">
          <a:xfrm>
            <a:off x="4208463" y="2840038"/>
            <a:ext cx="1922462" cy="744537"/>
          </a:xfrm>
          <a:prstGeom prst="straightConnector1">
            <a:avLst/>
          </a:prstGeom>
          <a:noFill/>
          <a:ln w="25400">
            <a:solidFill>
              <a:srgbClr val="559E67"/>
            </a:solidFill>
            <a:miter lim="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utoShape 24"/>
          <p:cNvSpPr/>
          <p:nvPr/>
        </p:nvSpPr>
        <p:spPr bwMode="auto">
          <a:xfrm>
            <a:off x="5888038" y="2119313"/>
            <a:ext cx="485775" cy="2928937"/>
          </a:xfrm>
          <a:prstGeom prst="roundRect">
            <a:avLst>
              <a:gd name="adj" fmla="val 49824"/>
            </a:avLst>
          </a:pr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0" name="AutoShape 25"/>
          <p:cNvSpPr/>
          <p:nvPr/>
        </p:nvSpPr>
        <p:spPr bwMode="auto">
          <a:xfrm>
            <a:off x="5889625" y="2952750"/>
            <a:ext cx="473075" cy="471488"/>
          </a:xfrm>
          <a:prstGeom prst="roundRect">
            <a:avLst>
              <a:gd name="adj" fmla="val 49819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5965825" y="3146425"/>
            <a:ext cx="427038" cy="298450"/>
          </a:xfrm>
          <a:custGeom>
            <a:avLst/>
            <a:gdLst>
              <a:gd name="T0" fmla="*/ 213735 w 21600"/>
              <a:gd name="T1" fmla="*/ 148685 h 21600"/>
              <a:gd name="T2" fmla="*/ 213735 w 21600"/>
              <a:gd name="T3" fmla="*/ 148685 h 21600"/>
              <a:gd name="T4" fmla="*/ 213735 w 21600"/>
              <a:gd name="T5" fmla="*/ 148685 h 21600"/>
              <a:gd name="T6" fmla="*/ 213735 w 21600"/>
              <a:gd name="T7" fmla="*/ 1486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03</a:t>
            </a:r>
            <a:endParaRPr lang="es-E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32" name="AutoShape 27"/>
          <p:cNvSpPr/>
          <p:nvPr/>
        </p:nvSpPr>
        <p:spPr bwMode="auto">
          <a:xfrm>
            <a:off x="4686300" y="3762375"/>
            <a:ext cx="485775" cy="1279525"/>
          </a:xfrm>
          <a:prstGeom prst="roundRect">
            <a:avLst>
              <a:gd name="adj" fmla="val 49824"/>
            </a:avLst>
          </a:pr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3" name="AutoShape 28"/>
          <p:cNvSpPr/>
          <p:nvPr/>
        </p:nvSpPr>
        <p:spPr bwMode="auto">
          <a:xfrm>
            <a:off x="4694238" y="3943350"/>
            <a:ext cx="471487" cy="471488"/>
          </a:xfrm>
          <a:prstGeom prst="roundRect">
            <a:avLst>
              <a:gd name="adj" fmla="val 49819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4760913" y="4140200"/>
            <a:ext cx="427037" cy="296863"/>
          </a:xfrm>
          <a:custGeom>
            <a:avLst/>
            <a:gdLst>
              <a:gd name="T0" fmla="*/ 213348 w 21600"/>
              <a:gd name="T1" fmla="*/ 148685 h 21600"/>
              <a:gd name="T2" fmla="*/ 213348 w 21600"/>
              <a:gd name="T3" fmla="*/ 148685 h 21600"/>
              <a:gd name="T4" fmla="*/ 213348 w 21600"/>
              <a:gd name="T5" fmla="*/ 148685 h 21600"/>
              <a:gd name="T6" fmla="*/ 213348 w 21600"/>
              <a:gd name="T7" fmla="*/ 1486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01</a:t>
            </a:r>
            <a:endParaRPr lang="es-E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35" name="AutoShape 30"/>
          <p:cNvSpPr/>
          <p:nvPr/>
        </p:nvSpPr>
        <p:spPr bwMode="auto">
          <a:xfrm>
            <a:off x="7207250" y="3046413"/>
            <a:ext cx="471488" cy="1979612"/>
          </a:xfrm>
          <a:prstGeom prst="roundRect">
            <a:avLst>
              <a:gd name="adj" fmla="val 48509"/>
            </a:avLst>
          </a:pr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6" name="AutoShape 31"/>
          <p:cNvSpPr/>
          <p:nvPr/>
        </p:nvSpPr>
        <p:spPr bwMode="auto">
          <a:xfrm>
            <a:off x="7207250" y="3943350"/>
            <a:ext cx="471488" cy="471488"/>
          </a:xfrm>
          <a:prstGeom prst="roundRect">
            <a:avLst>
              <a:gd name="adj" fmla="val 49819"/>
            </a:avLst>
          </a:prstGeom>
          <a:solidFill>
            <a:schemeClr val="bg1"/>
          </a:solidFill>
          <a:ln>
            <a:noFill/>
          </a:ln>
          <a:effectLst>
            <a:outerShdw blurRad="127000" dist="25400" dir="54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fontAlgn="auto"/>
            <a:endParaRPr lang="zh-CN" altLang="zh-CN" sz="5600" b="0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7" name="AutoShape 32"/>
          <p:cNvSpPr>
            <a:spLocks noChangeArrowheads="1"/>
          </p:cNvSpPr>
          <p:nvPr/>
        </p:nvSpPr>
        <p:spPr bwMode="auto">
          <a:xfrm>
            <a:off x="7273925" y="4141788"/>
            <a:ext cx="428625" cy="298450"/>
          </a:xfrm>
          <a:custGeom>
            <a:avLst/>
            <a:gdLst>
              <a:gd name="T0" fmla="*/ 213735 w 21600"/>
              <a:gd name="T1" fmla="*/ 148685 h 21600"/>
              <a:gd name="T2" fmla="*/ 213735 w 21600"/>
              <a:gd name="T3" fmla="*/ 148685 h 21600"/>
              <a:gd name="T4" fmla="*/ 213735 w 21600"/>
              <a:gd name="T5" fmla="*/ 148685 h 21600"/>
              <a:gd name="T6" fmla="*/ 213735 w 21600"/>
              <a:gd name="T7" fmla="*/ 1486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05</a:t>
            </a:r>
            <a:endParaRPr lang="es-E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39" name="文本框 42"/>
          <p:cNvSpPr txBox="1">
            <a:spLocks noChangeArrowheads="1"/>
          </p:cNvSpPr>
          <p:nvPr/>
        </p:nvSpPr>
        <p:spPr bwMode="auto">
          <a:xfrm>
            <a:off x="2662238" y="2301444"/>
            <a:ext cx="1318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4"/>
          <p:cNvSpPr txBox="1">
            <a:spLocks noChangeArrowheads="1"/>
          </p:cNvSpPr>
          <p:nvPr/>
        </p:nvSpPr>
        <p:spPr bwMode="auto">
          <a:xfrm>
            <a:off x="8628063" y="4070350"/>
            <a:ext cx="186837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Deployment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8"/>
          <p:cNvSpPr txBox="1">
            <a:spLocks noChangeArrowheads="1"/>
          </p:cNvSpPr>
          <p:nvPr/>
        </p:nvSpPr>
        <p:spPr bwMode="auto">
          <a:xfrm>
            <a:off x="2570162" y="3538538"/>
            <a:ext cx="148272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  <a:p>
            <a:pPr algn="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50"/>
          <p:cNvSpPr txBox="1">
            <a:spLocks noChangeArrowheads="1"/>
          </p:cNvSpPr>
          <p:nvPr/>
        </p:nvSpPr>
        <p:spPr bwMode="auto">
          <a:xfrm>
            <a:off x="2662238" y="4711700"/>
            <a:ext cx="13906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  <a:p>
            <a:pPr algn="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2"/>
          <p:cNvSpPr txBox="1">
            <a:spLocks noChangeArrowheads="1"/>
          </p:cNvSpPr>
          <p:nvPr/>
        </p:nvSpPr>
        <p:spPr bwMode="auto">
          <a:xfrm>
            <a:off x="8658857" y="2577068"/>
            <a:ext cx="3212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Agent(third-party service )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7" y="496888"/>
            <a:ext cx="130166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4"/>
          <p:cNvSpPr txBox="1">
            <a:spLocks noChangeArrowheads="1"/>
          </p:cNvSpPr>
          <p:nvPr/>
        </p:nvSpPr>
        <p:spPr bwMode="auto">
          <a:xfrm>
            <a:off x="7526688" y="2794545"/>
            <a:ext cx="45309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 y</a:t>
            </a:r>
            <a:r>
              <a:rPr lang="zh-CN" altLang="en-US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365 d</a:t>
            </a:r>
            <a:r>
              <a:rPr lang="zh-CN" altLang="en-US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8760 h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99%=8760*0.01=87.6 h</a:t>
            </a:r>
            <a:endParaRPr lang="zh-CN" altLang="en-US" b="1" dirty="0"/>
          </a:p>
          <a:p>
            <a:r>
              <a:rPr lang="en-US" altLang="zh-CN" b="1" dirty="0" smtClean="0"/>
              <a:t>99.9% </a:t>
            </a:r>
            <a:r>
              <a:rPr lang="en-US" altLang="zh-CN" b="1" dirty="0"/>
              <a:t>= </a:t>
            </a:r>
            <a:r>
              <a:rPr lang="en-US" altLang="zh-CN" b="1" dirty="0" smtClean="0"/>
              <a:t> </a:t>
            </a:r>
            <a:r>
              <a:rPr lang="en-US" altLang="zh-CN" b="1" dirty="0"/>
              <a:t>8760 * 0.001 = </a:t>
            </a:r>
            <a:r>
              <a:rPr lang="en-US" altLang="zh-CN" b="1" dirty="0" smtClean="0"/>
              <a:t>8.76 h</a:t>
            </a:r>
            <a:endParaRPr lang="zh-CN" altLang="en-US" b="1" dirty="0"/>
          </a:p>
          <a:p>
            <a:r>
              <a:rPr lang="en-US" altLang="zh-CN" b="1" dirty="0" smtClean="0"/>
              <a:t>99.99% </a:t>
            </a:r>
            <a:r>
              <a:rPr lang="en-US" altLang="zh-CN" b="1" dirty="0"/>
              <a:t>= 8760 * 0.0001 = </a:t>
            </a:r>
            <a:r>
              <a:rPr lang="en-US" altLang="zh-CN" b="1" dirty="0" smtClean="0"/>
              <a:t>0.876 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=52.6 </a:t>
            </a:r>
            <a:r>
              <a:rPr lang="en-US" altLang="zh-CN" b="1" dirty="0" smtClean="0"/>
              <a:t>m</a:t>
            </a:r>
            <a:endParaRPr lang="zh-CN" altLang="en-US" b="1" dirty="0"/>
          </a:p>
          <a:p>
            <a:r>
              <a:rPr lang="en-US" altLang="zh-CN" b="1" dirty="0" smtClean="0"/>
              <a:t>99.999% </a:t>
            </a:r>
            <a:r>
              <a:rPr lang="en-US" altLang="zh-CN" b="1" dirty="0"/>
              <a:t>= 8760 * 0.00001 = </a:t>
            </a:r>
            <a:r>
              <a:rPr lang="en-US" altLang="zh-CN" b="1" dirty="0" smtClean="0"/>
              <a:t>0.0876</a:t>
            </a:r>
            <a:r>
              <a:rPr lang="zh-CN" altLang="en-US" b="1" dirty="0"/>
              <a:t> </a:t>
            </a:r>
            <a:r>
              <a:rPr lang="en-US" altLang="zh-CN" b="1" dirty="0" smtClean="0"/>
              <a:t>h= </a:t>
            </a:r>
            <a:r>
              <a:rPr lang="en-US" altLang="zh-CN" b="1" dirty="0" smtClean="0"/>
              <a:t>5.26 m </a:t>
            </a:r>
            <a:endParaRPr lang="zh-CN" altLang="en-US" b="1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5827363" y="1655172"/>
            <a:ext cx="67483" cy="3832811"/>
          </a:xfrm>
          <a:prstGeom prst="line">
            <a:avLst/>
          </a:prstGeom>
          <a:ln w="28575">
            <a:solidFill>
              <a:srgbClr val="559E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23780"/>
              </p:ext>
            </p:extLst>
          </p:nvPr>
        </p:nvGraphicFramePr>
        <p:xfrm>
          <a:off x="435092" y="1649414"/>
          <a:ext cx="6740623" cy="4069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205">
                  <a:extLst>
                    <a:ext uri="{9D8B030D-6E8A-4147-A177-3AD203B41FA5}">
                      <a16:colId xmlns:a16="http://schemas.microsoft.com/office/drawing/2014/main" val="2922646358"/>
                    </a:ext>
                  </a:extLst>
                </a:gridCol>
                <a:gridCol w="871177">
                  <a:extLst>
                    <a:ext uri="{9D8B030D-6E8A-4147-A177-3AD203B41FA5}">
                      <a16:colId xmlns:a16="http://schemas.microsoft.com/office/drawing/2014/main" val="1284639297"/>
                    </a:ext>
                  </a:extLst>
                </a:gridCol>
                <a:gridCol w="916636">
                  <a:extLst>
                    <a:ext uri="{9D8B030D-6E8A-4147-A177-3AD203B41FA5}">
                      <a16:colId xmlns:a16="http://schemas.microsoft.com/office/drawing/2014/main" val="708804208"/>
                    </a:ext>
                  </a:extLst>
                </a:gridCol>
                <a:gridCol w="851628">
                  <a:extLst>
                    <a:ext uri="{9D8B030D-6E8A-4147-A177-3AD203B41FA5}">
                      <a16:colId xmlns:a16="http://schemas.microsoft.com/office/drawing/2014/main" val="2628840101"/>
                    </a:ext>
                  </a:extLst>
                </a:gridCol>
                <a:gridCol w="848584">
                  <a:extLst>
                    <a:ext uri="{9D8B030D-6E8A-4147-A177-3AD203B41FA5}">
                      <a16:colId xmlns:a16="http://schemas.microsoft.com/office/drawing/2014/main" val="2285096046"/>
                    </a:ext>
                  </a:extLst>
                </a:gridCol>
                <a:gridCol w="813145">
                  <a:extLst>
                    <a:ext uri="{9D8B030D-6E8A-4147-A177-3AD203B41FA5}">
                      <a16:colId xmlns:a16="http://schemas.microsoft.com/office/drawing/2014/main" val="488540614"/>
                    </a:ext>
                  </a:extLst>
                </a:gridCol>
                <a:gridCol w="1286248">
                  <a:extLst>
                    <a:ext uri="{9D8B030D-6E8A-4147-A177-3AD203B41FA5}">
                      <a16:colId xmlns:a16="http://schemas.microsoft.com/office/drawing/2014/main" val="1149364084"/>
                    </a:ext>
                  </a:extLst>
                </a:gridCol>
              </a:tblGrid>
              <a:tr h="5140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Unavailable time window</a:t>
                      </a:r>
                      <a:endParaRPr lang="en-US" sz="1600" b="1" i="0" u="none" strike="noStrike" dirty="0">
                        <a:solidFill>
                          <a:srgbClr val="CCE8C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5188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level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quarter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month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week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hour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8011894"/>
                  </a:ext>
                </a:extLst>
              </a:tr>
              <a:tr h="5521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90%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36.5days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9 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16.8hours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2.4hour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782789"/>
                  </a:ext>
                </a:extLst>
              </a:tr>
              <a:tr h="6637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99%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3.65days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21.6hours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7.2hours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1.68hours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14.4mins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36secs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44785"/>
                  </a:ext>
                </a:extLst>
              </a:tr>
              <a:tr h="6637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99.9%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8.76hours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2.16hours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43.2mins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10.1mins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1.44mins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3.6secs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762093"/>
                  </a:ext>
                </a:extLst>
              </a:tr>
              <a:tr h="6637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99.99%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52.6mins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12.96mins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4.32mins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60.5secs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8.64secs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0.36secs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3550665"/>
                  </a:ext>
                </a:extLst>
              </a:tr>
              <a:tr h="6637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99.999%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5.26mins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1.3mins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25.9secs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6.05secs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0.87secs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0.04secs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902666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31806" y="1041837"/>
            <a:ext cx="283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Service </a:t>
            </a:r>
            <a:r>
              <a:rPr lang="en-US" altLang="zh-CN" dirty="0"/>
              <a:t>L</a:t>
            </a:r>
            <a:r>
              <a:rPr lang="en-US" altLang="zh-CN" dirty="0" smtClean="0"/>
              <a:t>evel Agreement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2628902" y="2497975"/>
            <a:ext cx="693419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559E6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11500" dirty="0">
              <a:solidFill>
                <a:srgbClr val="559E6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19" name="文本框 21"/>
          <p:cNvSpPr txBox="1">
            <a:spLocks noChangeArrowheads="1"/>
          </p:cNvSpPr>
          <p:nvPr/>
        </p:nvSpPr>
        <p:spPr bwMode="auto">
          <a:xfrm>
            <a:off x="2588217" y="2717736"/>
            <a:ext cx="25632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2"/>
          <p:cNvSpPr txBox="1">
            <a:spLocks noChangeArrowheads="1"/>
          </p:cNvSpPr>
          <p:nvPr/>
        </p:nvSpPr>
        <p:spPr bwMode="auto">
          <a:xfrm>
            <a:off x="5285582" y="2132076"/>
            <a:ext cx="3379788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  <a:endParaRPr lang="en-US" altLang="zh-CN" sz="2400" dirty="0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en-US" altLang="zh-CN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4957763" y="3524250"/>
            <a:ext cx="22621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  <a:endParaRPr lang="en-US" altLang="zh-CN" dirty="0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967163" y="3983038"/>
            <a:ext cx="4243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generation</a:t>
            </a:r>
          </a:p>
          <a:p>
            <a:pPr algn="ctr"/>
            <a:r>
              <a:rPr lang="en-US" altLang="zh-CN">
                <a:solidFill>
                  <a:srgbClr val="559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PowerPoint</a:t>
            </a:r>
            <a:endParaRPr lang="zh-CN" altLang="en-US">
              <a:solidFill>
                <a:srgbClr val="559E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7050" y="2389188"/>
            <a:ext cx="977900" cy="977900"/>
          </a:xfrm>
          <a:prstGeom prst="rect">
            <a:avLst/>
          </a:prstGeom>
          <a:solidFill>
            <a:srgbClr val="559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20"/>
          <p:cNvSpPr txBox="1">
            <a:spLocks noChangeArrowheads="1"/>
          </p:cNvSpPr>
          <p:nvPr/>
        </p:nvSpPr>
        <p:spPr bwMode="auto">
          <a:xfrm>
            <a:off x="5478464" y="2418953"/>
            <a:ext cx="129063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22621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单击文本框输入标题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1379538" y="935038"/>
            <a:ext cx="424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GENERATION POWERPOINT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650"/>
          <p:cNvSpPr>
            <a:spLocks noChangeArrowheads="1"/>
          </p:cNvSpPr>
          <p:nvPr/>
        </p:nvSpPr>
        <p:spPr bwMode="auto">
          <a:xfrm>
            <a:off x="2284413" y="1973263"/>
            <a:ext cx="898525" cy="89693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7" name="Shape 652"/>
          <p:cNvSpPr>
            <a:spLocks noChangeArrowheads="1"/>
          </p:cNvSpPr>
          <p:nvPr/>
        </p:nvSpPr>
        <p:spPr bwMode="auto">
          <a:xfrm>
            <a:off x="4535488" y="1973263"/>
            <a:ext cx="898525" cy="89693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8" name="Shape 654"/>
          <p:cNvSpPr>
            <a:spLocks noChangeArrowheads="1"/>
          </p:cNvSpPr>
          <p:nvPr/>
        </p:nvSpPr>
        <p:spPr bwMode="auto">
          <a:xfrm>
            <a:off x="6788150" y="1973263"/>
            <a:ext cx="896938" cy="89693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9" name="Shape 656"/>
          <p:cNvSpPr>
            <a:spLocks noChangeArrowheads="1"/>
          </p:cNvSpPr>
          <p:nvPr/>
        </p:nvSpPr>
        <p:spPr bwMode="auto">
          <a:xfrm>
            <a:off x="9039225" y="1973263"/>
            <a:ext cx="896938" cy="89693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10" name="Shape 666"/>
          <p:cNvSpPr>
            <a:spLocks noChangeArrowheads="1"/>
          </p:cNvSpPr>
          <p:nvPr/>
        </p:nvSpPr>
        <p:spPr bwMode="auto">
          <a:xfrm>
            <a:off x="3409950" y="4043363"/>
            <a:ext cx="898525" cy="8985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11" name="Shape 668"/>
          <p:cNvSpPr>
            <a:spLocks noChangeArrowheads="1"/>
          </p:cNvSpPr>
          <p:nvPr/>
        </p:nvSpPr>
        <p:spPr bwMode="auto">
          <a:xfrm>
            <a:off x="5662613" y="4043363"/>
            <a:ext cx="896937" cy="8985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12" name="Shape 670"/>
          <p:cNvSpPr>
            <a:spLocks noChangeArrowheads="1"/>
          </p:cNvSpPr>
          <p:nvPr/>
        </p:nvSpPr>
        <p:spPr bwMode="auto">
          <a:xfrm>
            <a:off x="7913688" y="4043363"/>
            <a:ext cx="896937" cy="8985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59E67"/>
          </a:solidFill>
          <a:ln w="508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13" name="Shape 678"/>
          <p:cNvSpPr>
            <a:spLocks noChangeArrowheads="1"/>
          </p:cNvSpPr>
          <p:nvPr/>
        </p:nvSpPr>
        <p:spPr bwMode="auto">
          <a:xfrm>
            <a:off x="4860925" y="2217738"/>
            <a:ext cx="239713" cy="388937"/>
          </a:xfrm>
          <a:custGeom>
            <a:avLst/>
            <a:gdLst>
              <a:gd name="T0" fmla="*/ 11560 w 17648"/>
              <a:gd name="T1" fmla="*/ 0 h 21126"/>
              <a:gd name="T2" fmla="*/ 9120 w 17648"/>
              <a:gd name="T3" fmla="*/ 0 h 21126"/>
              <a:gd name="T4" fmla="*/ 9120 w 17648"/>
              <a:gd name="T5" fmla="*/ 14690 h 21126"/>
              <a:gd name="T6" fmla="*/ 4302 w 17648"/>
              <a:gd name="T7" fmla="*/ 14763 h 21126"/>
              <a:gd name="T8" fmla="*/ 195 w 17648"/>
              <a:gd name="T9" fmla="*/ 19269 h 21126"/>
              <a:gd name="T10" fmla="*/ 7262 w 17648"/>
              <a:gd name="T11" fmla="*/ 20771 h 21126"/>
              <a:gd name="T12" fmla="*/ 11556 w 17648"/>
              <a:gd name="T13" fmla="*/ 17035 h 21126"/>
              <a:gd name="T14" fmla="*/ 11560 w 17648"/>
              <a:gd name="T15" fmla="*/ 5021 h 21126"/>
              <a:gd name="T16" fmla="*/ 15598 w 17648"/>
              <a:gd name="T17" fmla="*/ 10604 h 21126"/>
              <a:gd name="T18" fmla="*/ 16387 w 17648"/>
              <a:gd name="T19" fmla="*/ 10604 h 21126"/>
              <a:gd name="T20" fmla="*/ 11560 w 17648"/>
              <a:gd name="T21" fmla="*/ 0 h 2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48" h="21126">
                <a:moveTo>
                  <a:pt x="11560" y="0"/>
                </a:moveTo>
                <a:lnTo>
                  <a:pt x="9120" y="0"/>
                </a:lnTo>
                <a:lnTo>
                  <a:pt x="9120" y="14690"/>
                </a:lnTo>
                <a:cubicBezTo>
                  <a:pt x="7770" y="14305"/>
                  <a:pt x="6024" y="14300"/>
                  <a:pt x="4302" y="14763"/>
                </a:cubicBezTo>
                <a:cubicBezTo>
                  <a:pt x="1215" y="15592"/>
                  <a:pt x="-624" y="17611"/>
                  <a:pt x="195" y="19269"/>
                </a:cubicBezTo>
                <a:cubicBezTo>
                  <a:pt x="1012" y="20929"/>
                  <a:pt x="4176" y="21600"/>
                  <a:pt x="7262" y="20771"/>
                </a:cubicBezTo>
                <a:cubicBezTo>
                  <a:pt x="9884" y="20067"/>
                  <a:pt x="11598" y="18505"/>
                  <a:pt x="11556" y="17035"/>
                </a:cubicBezTo>
                <a:lnTo>
                  <a:pt x="11560" y="5021"/>
                </a:lnTo>
                <a:cubicBezTo>
                  <a:pt x="15816" y="5517"/>
                  <a:pt x="16107" y="9491"/>
                  <a:pt x="15598" y="10604"/>
                </a:cubicBezTo>
                <a:cubicBezTo>
                  <a:pt x="15403" y="11027"/>
                  <a:pt x="15744" y="11343"/>
                  <a:pt x="16387" y="10604"/>
                </a:cubicBezTo>
                <a:cubicBezTo>
                  <a:pt x="20976" y="5333"/>
                  <a:pt x="11560" y="3007"/>
                  <a:pt x="115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18" name="Shape 679"/>
          <p:cNvSpPr>
            <a:spLocks noChangeArrowheads="1"/>
          </p:cNvSpPr>
          <p:nvPr/>
        </p:nvSpPr>
        <p:spPr bwMode="auto">
          <a:xfrm>
            <a:off x="9288463" y="2278063"/>
            <a:ext cx="398462" cy="285750"/>
          </a:xfrm>
          <a:custGeom>
            <a:avLst/>
            <a:gdLst>
              <a:gd name="T0" fmla="*/ 2348 w 21600"/>
              <a:gd name="T1" fmla="*/ 2618 h 21600"/>
              <a:gd name="T2" fmla="*/ 13148 w 21600"/>
              <a:gd name="T3" fmla="*/ 2618 h 21600"/>
              <a:gd name="T4" fmla="*/ 13148 w 21600"/>
              <a:gd name="T5" fmla="*/ 2618 h 21600"/>
              <a:gd name="T6" fmla="*/ 13148 w 21600"/>
              <a:gd name="T7" fmla="*/ 1309 h 21600"/>
              <a:gd name="T8" fmla="*/ 13617 w 21600"/>
              <a:gd name="T9" fmla="*/ 0 h 21600"/>
              <a:gd name="T10" fmla="*/ 17843 w 21600"/>
              <a:gd name="T11" fmla="*/ 0 h 21600"/>
              <a:gd name="T12" fmla="*/ 18783 w 21600"/>
              <a:gd name="T13" fmla="*/ 1309 h 21600"/>
              <a:gd name="T14" fmla="*/ 18783 w 21600"/>
              <a:gd name="T15" fmla="*/ 2618 h 21600"/>
              <a:gd name="T16" fmla="*/ 18783 w 21600"/>
              <a:gd name="T17" fmla="*/ 2618 h 21600"/>
              <a:gd name="T18" fmla="*/ 19252 w 21600"/>
              <a:gd name="T19" fmla="*/ 2618 h 21600"/>
              <a:gd name="T20" fmla="*/ 21600 w 21600"/>
              <a:gd name="T21" fmla="*/ 5891 h 21600"/>
              <a:gd name="T22" fmla="*/ 21600 w 21600"/>
              <a:gd name="T23" fmla="*/ 18327 h 21600"/>
              <a:gd name="T24" fmla="*/ 19252 w 21600"/>
              <a:gd name="T25" fmla="*/ 21600 h 21600"/>
              <a:gd name="T26" fmla="*/ 2348 w 21600"/>
              <a:gd name="T27" fmla="*/ 21600 h 21600"/>
              <a:gd name="T28" fmla="*/ 0 w 21600"/>
              <a:gd name="T29" fmla="*/ 18327 h 21600"/>
              <a:gd name="T30" fmla="*/ 0 w 21600"/>
              <a:gd name="T31" fmla="*/ 5891 h 21600"/>
              <a:gd name="T32" fmla="*/ 2348 w 21600"/>
              <a:gd name="T33" fmla="*/ 2618 h 21600"/>
              <a:gd name="T34" fmla="*/ 14087 w 21600"/>
              <a:gd name="T35" fmla="*/ 2618 h 21600"/>
              <a:gd name="T36" fmla="*/ 17374 w 21600"/>
              <a:gd name="T37" fmla="*/ 2618 h 21600"/>
              <a:gd name="T38" fmla="*/ 17374 w 21600"/>
              <a:gd name="T39" fmla="*/ 1309 h 21600"/>
              <a:gd name="T40" fmla="*/ 14087 w 21600"/>
              <a:gd name="T41" fmla="*/ 1309 h 21600"/>
              <a:gd name="T42" fmla="*/ 14087 w 21600"/>
              <a:gd name="T43" fmla="*/ 2618 h 21600"/>
              <a:gd name="T44" fmla="*/ 11270 w 21600"/>
              <a:gd name="T45" fmla="*/ 4582 h 21600"/>
              <a:gd name="T46" fmla="*/ 5635 w 21600"/>
              <a:gd name="T47" fmla="*/ 12436 h 21600"/>
              <a:gd name="T48" fmla="*/ 11270 w 21600"/>
              <a:gd name="T49" fmla="*/ 19636 h 21600"/>
              <a:gd name="T50" fmla="*/ 16435 w 21600"/>
              <a:gd name="T51" fmla="*/ 12436 h 21600"/>
              <a:gd name="T52" fmla="*/ 11270 w 21600"/>
              <a:gd name="T53" fmla="*/ 4582 h 21600"/>
              <a:gd name="T54" fmla="*/ 14557 w 21600"/>
              <a:gd name="T55" fmla="*/ 12436 h 21600"/>
              <a:gd name="T56" fmla="*/ 11270 w 21600"/>
              <a:gd name="T57" fmla="*/ 7200 h 21600"/>
              <a:gd name="T58" fmla="*/ 7513 w 21600"/>
              <a:gd name="T59" fmla="*/ 12436 h 21600"/>
              <a:gd name="T60" fmla="*/ 11270 w 21600"/>
              <a:gd name="T61" fmla="*/ 17018 h 21600"/>
              <a:gd name="T62" fmla="*/ 14557 w 21600"/>
              <a:gd name="T63" fmla="*/ 12436 h 21600"/>
              <a:gd name="T64" fmla="*/ 11270 w 21600"/>
              <a:gd name="T65" fmla="*/ 6545 h 21600"/>
              <a:gd name="T66" fmla="*/ 6574 w 21600"/>
              <a:gd name="T67" fmla="*/ 12436 h 21600"/>
              <a:gd name="T68" fmla="*/ 11270 w 21600"/>
              <a:gd name="T69" fmla="*/ 18327 h 21600"/>
              <a:gd name="T70" fmla="*/ 15496 w 21600"/>
              <a:gd name="T71" fmla="*/ 12436 h 21600"/>
              <a:gd name="T72" fmla="*/ 11270 w 21600"/>
              <a:gd name="T73" fmla="*/ 65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600" h="21600">
                <a:moveTo>
                  <a:pt x="2348" y="2618"/>
                </a:moveTo>
                <a:cubicBezTo>
                  <a:pt x="13148" y="2618"/>
                  <a:pt x="13148" y="2618"/>
                  <a:pt x="13148" y="2618"/>
                </a:cubicBezTo>
                <a:cubicBezTo>
                  <a:pt x="13148" y="2618"/>
                  <a:pt x="13148" y="2618"/>
                  <a:pt x="13148" y="2618"/>
                </a:cubicBezTo>
                <a:cubicBezTo>
                  <a:pt x="13148" y="1309"/>
                  <a:pt x="13148" y="1309"/>
                  <a:pt x="13148" y="1309"/>
                </a:cubicBezTo>
                <a:cubicBezTo>
                  <a:pt x="13148" y="655"/>
                  <a:pt x="13148" y="0"/>
                  <a:pt x="13617" y="0"/>
                </a:cubicBezTo>
                <a:cubicBezTo>
                  <a:pt x="17843" y="0"/>
                  <a:pt x="17843" y="0"/>
                  <a:pt x="17843" y="0"/>
                </a:cubicBezTo>
                <a:cubicBezTo>
                  <a:pt x="18313" y="0"/>
                  <a:pt x="18783" y="655"/>
                  <a:pt x="18783" y="1309"/>
                </a:cubicBezTo>
                <a:cubicBezTo>
                  <a:pt x="18783" y="2618"/>
                  <a:pt x="18783" y="2618"/>
                  <a:pt x="18783" y="2618"/>
                </a:cubicBezTo>
                <a:cubicBezTo>
                  <a:pt x="18783" y="2618"/>
                  <a:pt x="18783" y="2618"/>
                  <a:pt x="18783" y="2618"/>
                </a:cubicBezTo>
                <a:cubicBezTo>
                  <a:pt x="19252" y="2618"/>
                  <a:pt x="19252" y="2618"/>
                  <a:pt x="19252" y="2618"/>
                </a:cubicBezTo>
                <a:cubicBezTo>
                  <a:pt x="20661" y="2618"/>
                  <a:pt x="21600" y="3927"/>
                  <a:pt x="21600" y="5891"/>
                </a:cubicBezTo>
                <a:cubicBezTo>
                  <a:pt x="21600" y="18327"/>
                  <a:pt x="21600" y="18327"/>
                  <a:pt x="21600" y="18327"/>
                </a:cubicBezTo>
                <a:cubicBezTo>
                  <a:pt x="21600" y="20291"/>
                  <a:pt x="20661" y="21600"/>
                  <a:pt x="19252" y="21600"/>
                </a:cubicBezTo>
                <a:cubicBezTo>
                  <a:pt x="2348" y="21600"/>
                  <a:pt x="2348" y="21600"/>
                  <a:pt x="2348" y="21600"/>
                </a:cubicBezTo>
                <a:cubicBezTo>
                  <a:pt x="939" y="21600"/>
                  <a:pt x="0" y="20291"/>
                  <a:pt x="0" y="18327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0" y="3927"/>
                  <a:pt x="939" y="2618"/>
                  <a:pt x="2348" y="2618"/>
                </a:cubicBezTo>
                <a:close/>
                <a:moveTo>
                  <a:pt x="14087" y="2618"/>
                </a:moveTo>
                <a:cubicBezTo>
                  <a:pt x="17374" y="2618"/>
                  <a:pt x="17374" y="2618"/>
                  <a:pt x="17374" y="2618"/>
                </a:cubicBezTo>
                <a:cubicBezTo>
                  <a:pt x="17374" y="1309"/>
                  <a:pt x="17374" y="1309"/>
                  <a:pt x="17374" y="1309"/>
                </a:cubicBezTo>
                <a:cubicBezTo>
                  <a:pt x="14087" y="1309"/>
                  <a:pt x="14087" y="1309"/>
                  <a:pt x="14087" y="1309"/>
                </a:cubicBezTo>
                <a:cubicBezTo>
                  <a:pt x="14087" y="2618"/>
                  <a:pt x="14087" y="2618"/>
                  <a:pt x="14087" y="2618"/>
                </a:cubicBezTo>
                <a:close/>
                <a:moveTo>
                  <a:pt x="11270" y="4582"/>
                </a:moveTo>
                <a:cubicBezTo>
                  <a:pt x="7983" y="4582"/>
                  <a:pt x="5635" y="7855"/>
                  <a:pt x="5635" y="12436"/>
                </a:cubicBezTo>
                <a:cubicBezTo>
                  <a:pt x="5635" y="16364"/>
                  <a:pt x="7983" y="19636"/>
                  <a:pt x="11270" y="19636"/>
                </a:cubicBezTo>
                <a:cubicBezTo>
                  <a:pt x="14087" y="19636"/>
                  <a:pt x="16435" y="16364"/>
                  <a:pt x="16435" y="12436"/>
                </a:cubicBezTo>
                <a:cubicBezTo>
                  <a:pt x="16435" y="7855"/>
                  <a:pt x="14087" y="4582"/>
                  <a:pt x="11270" y="4582"/>
                </a:cubicBezTo>
                <a:close/>
                <a:moveTo>
                  <a:pt x="14557" y="12436"/>
                </a:moveTo>
                <a:cubicBezTo>
                  <a:pt x="14557" y="9818"/>
                  <a:pt x="13148" y="7200"/>
                  <a:pt x="11270" y="7200"/>
                </a:cubicBezTo>
                <a:cubicBezTo>
                  <a:pt x="8922" y="7200"/>
                  <a:pt x="7513" y="9818"/>
                  <a:pt x="7513" y="12436"/>
                </a:cubicBezTo>
                <a:cubicBezTo>
                  <a:pt x="7513" y="15055"/>
                  <a:pt x="8922" y="17018"/>
                  <a:pt x="11270" y="17018"/>
                </a:cubicBezTo>
                <a:cubicBezTo>
                  <a:pt x="13148" y="17018"/>
                  <a:pt x="14557" y="15055"/>
                  <a:pt x="14557" y="12436"/>
                </a:cubicBezTo>
                <a:close/>
                <a:moveTo>
                  <a:pt x="11270" y="6545"/>
                </a:moveTo>
                <a:cubicBezTo>
                  <a:pt x="8452" y="6545"/>
                  <a:pt x="6574" y="9164"/>
                  <a:pt x="6574" y="12436"/>
                </a:cubicBezTo>
                <a:cubicBezTo>
                  <a:pt x="6574" y="15709"/>
                  <a:pt x="8452" y="18327"/>
                  <a:pt x="11270" y="18327"/>
                </a:cubicBezTo>
                <a:cubicBezTo>
                  <a:pt x="13617" y="18327"/>
                  <a:pt x="15496" y="15709"/>
                  <a:pt x="15496" y="12436"/>
                </a:cubicBezTo>
                <a:cubicBezTo>
                  <a:pt x="15496" y="9164"/>
                  <a:pt x="13617" y="6545"/>
                  <a:pt x="11270" y="65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19" name="Shape 680"/>
          <p:cNvSpPr>
            <a:spLocks noChangeArrowheads="1"/>
          </p:cNvSpPr>
          <p:nvPr/>
        </p:nvSpPr>
        <p:spPr bwMode="auto">
          <a:xfrm>
            <a:off x="3690938" y="4324350"/>
            <a:ext cx="336550" cy="336550"/>
          </a:xfrm>
          <a:custGeom>
            <a:avLst/>
            <a:gdLst>
              <a:gd name="T0" fmla="*/ 7856 w 21600"/>
              <a:gd name="T1" fmla="*/ 13527 h 21600"/>
              <a:gd name="T2" fmla="*/ 21138 w 21600"/>
              <a:gd name="T3" fmla="*/ 9731 h 21600"/>
              <a:gd name="T4" fmla="*/ 21600 w 21600"/>
              <a:gd name="T5" fmla="*/ 9120 h 21600"/>
              <a:gd name="T6" fmla="*/ 21600 w 21600"/>
              <a:gd name="T7" fmla="*/ 2520 h 21600"/>
              <a:gd name="T8" fmla="*/ 4680 w 21600"/>
              <a:gd name="T9" fmla="*/ 2520 h 21600"/>
              <a:gd name="T10" fmla="*/ 4680 w 21600"/>
              <a:gd name="T11" fmla="*/ 481 h 21600"/>
              <a:gd name="T12" fmla="*/ 4200 w 21600"/>
              <a:gd name="T13" fmla="*/ 0 h 21600"/>
              <a:gd name="T14" fmla="*/ 480 w 21600"/>
              <a:gd name="T15" fmla="*/ 0 h 21600"/>
              <a:gd name="T16" fmla="*/ 0 w 21600"/>
              <a:gd name="T17" fmla="*/ 481 h 21600"/>
              <a:gd name="T18" fmla="*/ 0 w 21600"/>
              <a:gd name="T19" fmla="*/ 2400 h 21600"/>
              <a:gd name="T20" fmla="*/ 2332 w 21600"/>
              <a:gd name="T21" fmla="*/ 2400 h 21600"/>
              <a:gd name="T22" fmla="*/ 4693 w 21600"/>
              <a:gd name="T23" fmla="*/ 13269 h 21600"/>
              <a:gd name="T24" fmla="*/ 4920 w 21600"/>
              <a:gd name="T25" fmla="*/ 14400 h 21600"/>
              <a:gd name="T26" fmla="*/ 4920 w 21600"/>
              <a:gd name="T27" fmla="*/ 16200 h 21600"/>
              <a:gd name="T28" fmla="*/ 5400 w 21600"/>
              <a:gd name="T29" fmla="*/ 16680 h 21600"/>
              <a:gd name="T30" fmla="*/ 6001 w 21600"/>
              <a:gd name="T31" fmla="*/ 16680 h 21600"/>
              <a:gd name="T32" fmla="*/ 17999 w 21600"/>
              <a:gd name="T33" fmla="*/ 16680 h 21600"/>
              <a:gd name="T34" fmla="*/ 21119 w 21600"/>
              <a:gd name="T35" fmla="*/ 16680 h 21600"/>
              <a:gd name="T36" fmla="*/ 21600 w 21600"/>
              <a:gd name="T37" fmla="*/ 16200 h 21600"/>
              <a:gd name="T38" fmla="*/ 21600 w 21600"/>
              <a:gd name="T39" fmla="*/ 14400 h 21600"/>
              <a:gd name="T40" fmla="*/ 8103 w 21600"/>
              <a:gd name="T41" fmla="*/ 14400 h 21600"/>
              <a:gd name="T42" fmla="*/ 7856 w 21600"/>
              <a:gd name="T43" fmla="*/ 13527 h 21600"/>
              <a:gd name="T44" fmla="*/ 15599 w 21600"/>
              <a:gd name="T45" fmla="*/ 19200 h 21600"/>
              <a:gd name="T46" fmla="*/ 17999 w 21600"/>
              <a:gd name="T47" fmla="*/ 21600 h 21600"/>
              <a:gd name="T48" fmla="*/ 20399 w 21600"/>
              <a:gd name="T49" fmla="*/ 19200 h 21600"/>
              <a:gd name="T50" fmla="*/ 17999 w 21600"/>
              <a:gd name="T51" fmla="*/ 16800 h 21600"/>
              <a:gd name="T52" fmla="*/ 15599 w 21600"/>
              <a:gd name="T53" fmla="*/ 19200 h 21600"/>
              <a:gd name="T54" fmla="*/ 3599 w 21600"/>
              <a:gd name="T55" fmla="*/ 19200 h 21600"/>
              <a:gd name="T56" fmla="*/ 6001 w 21600"/>
              <a:gd name="T57" fmla="*/ 21600 h 21600"/>
              <a:gd name="T58" fmla="*/ 8399 w 21600"/>
              <a:gd name="T59" fmla="*/ 19200 h 21600"/>
              <a:gd name="T60" fmla="*/ 6001 w 21600"/>
              <a:gd name="T61" fmla="*/ 16800 h 21600"/>
              <a:gd name="T62" fmla="*/ 3599 w 21600"/>
              <a:gd name="T63" fmla="*/ 19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00" h="2160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20" name="Shape 681"/>
          <p:cNvSpPr>
            <a:spLocks noChangeArrowheads="1"/>
          </p:cNvSpPr>
          <p:nvPr/>
        </p:nvSpPr>
        <p:spPr bwMode="auto">
          <a:xfrm>
            <a:off x="5965825" y="4284663"/>
            <a:ext cx="290513" cy="415925"/>
          </a:xfrm>
          <a:custGeom>
            <a:avLst/>
            <a:gdLst>
              <a:gd name="T0" fmla="*/ 1877 w 20957"/>
              <a:gd name="T1" fmla="*/ 21023 h 21276"/>
              <a:gd name="T2" fmla="*/ 3960 w 20957"/>
              <a:gd name="T3" fmla="*/ 16288 h 21276"/>
              <a:gd name="T4" fmla="*/ 12261 w 20957"/>
              <a:gd name="T5" fmla="*/ 13325 h 21276"/>
              <a:gd name="T6" fmla="*/ 7789 w 20957"/>
              <a:gd name="T7" fmla="*/ 11892 h 21276"/>
              <a:gd name="T8" fmla="*/ 17393 w 20957"/>
              <a:gd name="T9" fmla="*/ 8447 h 21276"/>
              <a:gd name="T10" fmla="*/ 11769 w 20957"/>
              <a:gd name="T11" fmla="*/ 7289 h 21276"/>
              <a:gd name="T12" fmla="*/ 19572 w 20957"/>
              <a:gd name="T13" fmla="*/ 5477 h 21276"/>
              <a:gd name="T14" fmla="*/ 20789 w 20957"/>
              <a:gd name="T15" fmla="*/ 2000 h 21276"/>
              <a:gd name="T16" fmla="*/ 14931 w 20957"/>
              <a:gd name="T17" fmla="*/ 7 h 21276"/>
              <a:gd name="T18" fmla="*/ 9217 w 20957"/>
              <a:gd name="T19" fmla="*/ 5168 h 21276"/>
              <a:gd name="T20" fmla="*/ 9694 w 20957"/>
              <a:gd name="T21" fmla="*/ 813 h 21276"/>
              <a:gd name="T22" fmla="*/ 4200 w 20957"/>
              <a:gd name="T23" fmla="*/ 4315 h 21276"/>
              <a:gd name="T24" fmla="*/ 3757 w 20957"/>
              <a:gd name="T25" fmla="*/ 12953 h 21276"/>
              <a:gd name="T26" fmla="*/ 505 w 20957"/>
              <a:gd name="T27" fmla="*/ 8944 h 21276"/>
              <a:gd name="T28" fmla="*/ 2082 w 20957"/>
              <a:gd name="T29" fmla="*/ 15667 h 21276"/>
              <a:gd name="T30" fmla="*/ 592 w 20957"/>
              <a:gd name="T31" fmla="*/ 20487 h 21276"/>
              <a:gd name="T32" fmla="*/ 1877 w 20957"/>
              <a:gd name="T33" fmla="*/ 21023 h 2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57" h="21276">
                <a:moveTo>
                  <a:pt x="1877" y="21023"/>
                </a:moveTo>
                <a:cubicBezTo>
                  <a:pt x="2335" y="19958"/>
                  <a:pt x="3030" y="18458"/>
                  <a:pt x="3960" y="16288"/>
                </a:cubicBezTo>
                <a:cubicBezTo>
                  <a:pt x="8011" y="15823"/>
                  <a:pt x="9689" y="16658"/>
                  <a:pt x="12261" y="13325"/>
                </a:cubicBezTo>
                <a:cubicBezTo>
                  <a:pt x="10172" y="13789"/>
                  <a:pt x="7654" y="12465"/>
                  <a:pt x="7789" y="11892"/>
                </a:cubicBezTo>
                <a:cubicBezTo>
                  <a:pt x="7924" y="11318"/>
                  <a:pt x="13647" y="12306"/>
                  <a:pt x="17393" y="8447"/>
                </a:cubicBezTo>
                <a:cubicBezTo>
                  <a:pt x="12670" y="9202"/>
                  <a:pt x="11160" y="7540"/>
                  <a:pt x="11769" y="7289"/>
                </a:cubicBezTo>
                <a:cubicBezTo>
                  <a:pt x="13175" y="6708"/>
                  <a:pt x="17348" y="7048"/>
                  <a:pt x="19572" y="5477"/>
                </a:cubicBezTo>
                <a:cubicBezTo>
                  <a:pt x="20719" y="4669"/>
                  <a:pt x="21256" y="2702"/>
                  <a:pt x="20789" y="2000"/>
                </a:cubicBezTo>
                <a:cubicBezTo>
                  <a:pt x="20229" y="1153"/>
                  <a:pt x="16813" y="-111"/>
                  <a:pt x="14931" y="7"/>
                </a:cubicBezTo>
                <a:cubicBezTo>
                  <a:pt x="13047" y="126"/>
                  <a:pt x="10093" y="5208"/>
                  <a:pt x="9217" y="5168"/>
                </a:cubicBezTo>
                <a:cubicBezTo>
                  <a:pt x="8341" y="5128"/>
                  <a:pt x="8166" y="2892"/>
                  <a:pt x="9694" y="813"/>
                </a:cubicBezTo>
                <a:cubicBezTo>
                  <a:pt x="8081" y="1330"/>
                  <a:pt x="5127" y="2940"/>
                  <a:pt x="4200" y="4315"/>
                </a:cubicBezTo>
                <a:cubicBezTo>
                  <a:pt x="2475" y="6874"/>
                  <a:pt x="4362" y="12744"/>
                  <a:pt x="3757" y="12953"/>
                </a:cubicBezTo>
                <a:cubicBezTo>
                  <a:pt x="3151" y="13163"/>
                  <a:pt x="1114" y="10259"/>
                  <a:pt x="505" y="8944"/>
                </a:cubicBezTo>
                <a:cubicBezTo>
                  <a:pt x="-324" y="10961"/>
                  <a:pt x="-344" y="12982"/>
                  <a:pt x="2082" y="15667"/>
                </a:cubicBezTo>
                <a:cubicBezTo>
                  <a:pt x="1167" y="17429"/>
                  <a:pt x="667" y="19457"/>
                  <a:pt x="592" y="20487"/>
                </a:cubicBezTo>
                <a:cubicBezTo>
                  <a:pt x="557" y="21312"/>
                  <a:pt x="1675" y="21489"/>
                  <a:pt x="1877" y="210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21" name="Shape 682"/>
          <p:cNvSpPr>
            <a:spLocks noChangeArrowheads="1"/>
          </p:cNvSpPr>
          <p:nvPr/>
        </p:nvSpPr>
        <p:spPr bwMode="auto">
          <a:xfrm>
            <a:off x="2520950" y="2254250"/>
            <a:ext cx="425450" cy="334963"/>
          </a:xfrm>
          <a:custGeom>
            <a:avLst/>
            <a:gdLst>
              <a:gd name="T0" fmla="*/ 5102 w 20317"/>
              <a:gd name="T1" fmla="*/ 1944 h 19134"/>
              <a:gd name="T2" fmla="*/ 1350 w 20317"/>
              <a:gd name="T3" fmla="*/ 11210 h 19134"/>
              <a:gd name="T4" fmla="*/ 14666 w 20317"/>
              <a:gd name="T5" fmla="*/ 4016 h 19134"/>
              <a:gd name="T6" fmla="*/ 31 w 20317"/>
              <a:gd name="T7" fmla="*/ 17966 h 19134"/>
              <a:gd name="T8" fmla="*/ 1603 w 20317"/>
              <a:gd name="T9" fmla="*/ 18788 h 19134"/>
              <a:gd name="T10" fmla="*/ 4039 w 20317"/>
              <a:gd name="T11" fmla="*/ 14258 h 19134"/>
              <a:gd name="T12" fmla="*/ 12312 w 20317"/>
              <a:gd name="T13" fmla="*/ 14121 h 19134"/>
              <a:gd name="T14" fmla="*/ 20233 w 20317"/>
              <a:gd name="T15" fmla="*/ 1801 h 19134"/>
              <a:gd name="T16" fmla="*/ 5102 w 20317"/>
              <a:gd name="T17" fmla="*/ 1944 h 19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17" h="19134">
                <a:moveTo>
                  <a:pt x="5102" y="1944"/>
                </a:moveTo>
                <a:cubicBezTo>
                  <a:pt x="971" y="4812"/>
                  <a:pt x="1208" y="9482"/>
                  <a:pt x="1350" y="11210"/>
                </a:cubicBezTo>
                <a:cubicBezTo>
                  <a:pt x="6685" y="3649"/>
                  <a:pt x="14666" y="4016"/>
                  <a:pt x="14666" y="4016"/>
                </a:cubicBezTo>
                <a:cubicBezTo>
                  <a:pt x="14666" y="4016"/>
                  <a:pt x="3354" y="8659"/>
                  <a:pt x="31" y="17966"/>
                </a:cubicBezTo>
                <a:cubicBezTo>
                  <a:pt x="-231" y="18701"/>
                  <a:pt x="1262" y="19657"/>
                  <a:pt x="1603" y="18788"/>
                </a:cubicBezTo>
                <a:cubicBezTo>
                  <a:pt x="2620" y="16199"/>
                  <a:pt x="4039" y="14258"/>
                  <a:pt x="4039" y="14258"/>
                </a:cubicBezTo>
                <a:cubicBezTo>
                  <a:pt x="6130" y="15189"/>
                  <a:pt x="9747" y="16280"/>
                  <a:pt x="12312" y="14121"/>
                </a:cubicBezTo>
                <a:cubicBezTo>
                  <a:pt x="15719" y="11254"/>
                  <a:pt x="15370" y="4897"/>
                  <a:pt x="20233" y="1801"/>
                </a:cubicBezTo>
                <a:cubicBezTo>
                  <a:pt x="21369" y="1079"/>
                  <a:pt x="10701" y="-1943"/>
                  <a:pt x="5102" y="19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22" name="Shape 683"/>
          <p:cNvSpPr>
            <a:spLocks noChangeArrowheads="1"/>
          </p:cNvSpPr>
          <p:nvPr/>
        </p:nvSpPr>
        <p:spPr bwMode="auto">
          <a:xfrm>
            <a:off x="8201025" y="4281488"/>
            <a:ext cx="322263" cy="334962"/>
          </a:xfrm>
          <a:custGeom>
            <a:avLst/>
            <a:gdLst>
              <a:gd name="T0" fmla="*/ 15651 w 20630"/>
              <a:gd name="T1" fmla="*/ 10439 h 21387"/>
              <a:gd name="T2" fmla="*/ 13267 w 20630"/>
              <a:gd name="T3" fmla="*/ 10015 h 21387"/>
              <a:gd name="T4" fmla="*/ 13688 w 20630"/>
              <a:gd name="T5" fmla="*/ 7614 h 21387"/>
              <a:gd name="T6" fmla="*/ 15674 w 20630"/>
              <a:gd name="T7" fmla="*/ 7633 h 21387"/>
              <a:gd name="T8" fmla="*/ 15149 w 20630"/>
              <a:gd name="T9" fmla="*/ 7927 h 21387"/>
              <a:gd name="T10" fmla="*/ 14842 w 20630"/>
              <a:gd name="T11" fmla="*/ 8787 h 21387"/>
              <a:gd name="T12" fmla="*/ 15425 w 20630"/>
              <a:gd name="T13" fmla="*/ 9159 h 21387"/>
              <a:gd name="T14" fmla="*/ 15698 w 20630"/>
              <a:gd name="T15" fmla="*/ 9096 h 21387"/>
              <a:gd name="T16" fmla="*/ 16356 w 20630"/>
              <a:gd name="T17" fmla="*/ 8743 h 21387"/>
              <a:gd name="T18" fmla="*/ 15651 w 20630"/>
              <a:gd name="T19" fmla="*/ 10439 h 21387"/>
              <a:gd name="T20" fmla="*/ 20298 w 20630"/>
              <a:gd name="T21" fmla="*/ 434 h 21387"/>
              <a:gd name="T22" fmla="*/ 19481 w 20630"/>
              <a:gd name="T23" fmla="*/ 36 h 21387"/>
              <a:gd name="T24" fmla="*/ 19086 w 20630"/>
              <a:gd name="T25" fmla="*/ 859 h 21387"/>
              <a:gd name="T26" fmla="*/ 16617 w 20630"/>
              <a:gd name="T27" fmla="*/ 6988 h 21387"/>
              <a:gd name="T28" fmla="*/ 16012 w 20630"/>
              <a:gd name="T29" fmla="*/ 6118 h 21387"/>
              <a:gd name="T30" fmla="*/ 15003 w 20630"/>
              <a:gd name="T31" fmla="*/ 5578 h 21387"/>
              <a:gd name="T32" fmla="*/ 11612 w 20630"/>
              <a:gd name="T33" fmla="*/ 5594 h 21387"/>
              <a:gd name="T34" fmla="*/ 10445 w 20630"/>
              <a:gd name="T35" fmla="*/ 5955 h 21387"/>
              <a:gd name="T36" fmla="*/ 457 w 20630"/>
              <a:gd name="T37" fmla="*/ 13000 h 21387"/>
              <a:gd name="T38" fmla="*/ 194 w 20630"/>
              <a:gd name="T39" fmla="*/ 14500 h 21387"/>
              <a:gd name="T40" fmla="*/ 4734 w 20630"/>
              <a:gd name="T41" fmla="*/ 21032 h 21387"/>
              <a:gd name="T42" fmla="*/ 6101 w 20630"/>
              <a:gd name="T43" fmla="*/ 21120 h 21387"/>
              <a:gd name="T44" fmla="*/ 16090 w 20630"/>
              <a:gd name="T45" fmla="*/ 14075 h 21387"/>
              <a:gd name="T46" fmla="*/ 16826 w 20630"/>
              <a:gd name="T47" fmla="*/ 13093 h 21387"/>
              <a:gd name="T48" fmla="*/ 17888 w 20630"/>
              <a:gd name="T49" fmla="*/ 9729 h 21387"/>
              <a:gd name="T50" fmla="*/ 17730 w 20630"/>
              <a:gd name="T51" fmla="*/ 8589 h 21387"/>
              <a:gd name="T52" fmla="*/ 17361 w 20630"/>
              <a:gd name="T53" fmla="*/ 8058 h 21387"/>
              <a:gd name="T54" fmla="*/ 20298 w 20630"/>
              <a:gd name="T55" fmla="*/ 434 h 2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30" h="21387">
                <a:moveTo>
                  <a:pt x="15651" y="10439"/>
                </a:moveTo>
                <a:cubicBezTo>
                  <a:pt x="14876" y="10985"/>
                  <a:pt x="13809" y="10794"/>
                  <a:pt x="13267" y="10015"/>
                </a:cubicBezTo>
                <a:cubicBezTo>
                  <a:pt x="12724" y="9235"/>
                  <a:pt x="12913" y="8160"/>
                  <a:pt x="13688" y="7614"/>
                </a:cubicBezTo>
                <a:cubicBezTo>
                  <a:pt x="14302" y="7180"/>
                  <a:pt x="15100" y="7212"/>
                  <a:pt x="15674" y="7633"/>
                </a:cubicBezTo>
                <a:cubicBezTo>
                  <a:pt x="15386" y="7808"/>
                  <a:pt x="15187" y="7909"/>
                  <a:pt x="15149" y="7927"/>
                </a:cubicBezTo>
                <a:cubicBezTo>
                  <a:pt x="14829" y="8080"/>
                  <a:pt x="14692" y="8465"/>
                  <a:pt x="14842" y="8787"/>
                </a:cubicBezTo>
                <a:cubicBezTo>
                  <a:pt x="14952" y="9021"/>
                  <a:pt x="15183" y="9159"/>
                  <a:pt x="15425" y="9159"/>
                </a:cubicBezTo>
                <a:cubicBezTo>
                  <a:pt x="15515" y="9159"/>
                  <a:pt x="15608" y="9138"/>
                  <a:pt x="15698" y="9096"/>
                </a:cubicBezTo>
                <a:cubicBezTo>
                  <a:pt x="15903" y="8999"/>
                  <a:pt x="16125" y="8881"/>
                  <a:pt x="16356" y="8743"/>
                </a:cubicBezTo>
                <a:cubicBezTo>
                  <a:pt x="16460" y="9377"/>
                  <a:pt x="16209" y="10045"/>
                  <a:pt x="15651" y="10439"/>
                </a:cubicBezTo>
                <a:close/>
                <a:moveTo>
                  <a:pt x="20298" y="434"/>
                </a:moveTo>
                <a:cubicBezTo>
                  <a:pt x="20181" y="97"/>
                  <a:pt x="19814" y="-81"/>
                  <a:pt x="19481" y="36"/>
                </a:cubicBezTo>
                <a:cubicBezTo>
                  <a:pt x="19146" y="153"/>
                  <a:pt x="18970" y="523"/>
                  <a:pt x="19086" y="859"/>
                </a:cubicBezTo>
                <a:cubicBezTo>
                  <a:pt x="20075" y="3715"/>
                  <a:pt x="18112" y="5846"/>
                  <a:pt x="16617" y="6988"/>
                </a:cubicBezTo>
                <a:lnTo>
                  <a:pt x="16012" y="6118"/>
                </a:lnTo>
                <a:cubicBezTo>
                  <a:pt x="15810" y="5827"/>
                  <a:pt x="15355" y="5583"/>
                  <a:pt x="15003" y="5578"/>
                </a:cubicBezTo>
                <a:lnTo>
                  <a:pt x="11612" y="5594"/>
                </a:lnTo>
                <a:cubicBezTo>
                  <a:pt x="11260" y="5588"/>
                  <a:pt x="10735" y="5751"/>
                  <a:pt x="10445" y="5955"/>
                </a:cubicBezTo>
                <a:lnTo>
                  <a:pt x="457" y="13000"/>
                </a:lnTo>
                <a:cubicBezTo>
                  <a:pt x="-27" y="13341"/>
                  <a:pt x="-145" y="14013"/>
                  <a:pt x="194" y="14500"/>
                </a:cubicBezTo>
                <a:lnTo>
                  <a:pt x="4734" y="21032"/>
                </a:lnTo>
                <a:cubicBezTo>
                  <a:pt x="5073" y="21519"/>
                  <a:pt x="5618" y="21461"/>
                  <a:pt x="6101" y="21120"/>
                </a:cubicBezTo>
                <a:lnTo>
                  <a:pt x="16090" y="14075"/>
                </a:lnTo>
                <a:cubicBezTo>
                  <a:pt x="16378" y="13870"/>
                  <a:pt x="16709" y="13429"/>
                  <a:pt x="16826" y="13093"/>
                </a:cubicBezTo>
                <a:lnTo>
                  <a:pt x="17888" y="9729"/>
                </a:lnTo>
                <a:cubicBezTo>
                  <a:pt x="18003" y="9393"/>
                  <a:pt x="17932" y="8880"/>
                  <a:pt x="17730" y="8589"/>
                </a:cubicBezTo>
                <a:lnTo>
                  <a:pt x="17361" y="8058"/>
                </a:lnTo>
                <a:cubicBezTo>
                  <a:pt x="19371" y="6513"/>
                  <a:pt x="21455" y="3778"/>
                  <a:pt x="20298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23" name="Shape 685"/>
          <p:cNvSpPr>
            <a:spLocks noChangeArrowheads="1"/>
          </p:cNvSpPr>
          <p:nvPr/>
        </p:nvSpPr>
        <p:spPr bwMode="auto">
          <a:xfrm>
            <a:off x="7035800" y="2274888"/>
            <a:ext cx="407988" cy="292100"/>
          </a:xfrm>
          <a:custGeom>
            <a:avLst/>
            <a:gdLst>
              <a:gd name="T0" fmla="*/ 8376 w 21600"/>
              <a:gd name="T1" fmla="*/ 15428 h 21600"/>
              <a:gd name="T2" fmla="*/ 8376 w 21600"/>
              <a:gd name="T3" fmla="*/ 6172 h 21600"/>
              <a:gd name="T4" fmla="*/ 13886 w 21600"/>
              <a:gd name="T5" fmla="*/ 10798 h 21600"/>
              <a:gd name="T6" fmla="*/ 8376 w 21600"/>
              <a:gd name="T7" fmla="*/ 15428 h 21600"/>
              <a:gd name="T8" fmla="*/ 21600 w 21600"/>
              <a:gd name="T9" fmla="*/ 3084 h 21600"/>
              <a:gd name="T10" fmla="*/ 21600 w 21600"/>
              <a:gd name="T11" fmla="*/ 1234 h 21600"/>
              <a:gd name="T12" fmla="*/ 20719 w 21600"/>
              <a:gd name="T13" fmla="*/ 0 h 21600"/>
              <a:gd name="T14" fmla="*/ 881 w 21600"/>
              <a:gd name="T15" fmla="*/ 0 h 21600"/>
              <a:gd name="T16" fmla="*/ 0 w 21600"/>
              <a:gd name="T17" fmla="*/ 1234 h 21600"/>
              <a:gd name="T18" fmla="*/ 0 w 21600"/>
              <a:gd name="T19" fmla="*/ 3084 h 21600"/>
              <a:gd name="T20" fmla="*/ 2204 w 21600"/>
              <a:gd name="T21" fmla="*/ 3084 h 21600"/>
              <a:gd name="T22" fmla="*/ 2204 w 21600"/>
              <a:gd name="T23" fmla="*/ 6172 h 21600"/>
              <a:gd name="T24" fmla="*/ 0 w 21600"/>
              <a:gd name="T25" fmla="*/ 6172 h 21600"/>
              <a:gd name="T26" fmla="*/ 0 w 21600"/>
              <a:gd name="T27" fmla="*/ 9256 h 21600"/>
              <a:gd name="T28" fmla="*/ 2204 w 21600"/>
              <a:gd name="T29" fmla="*/ 9256 h 21600"/>
              <a:gd name="T30" fmla="*/ 2204 w 21600"/>
              <a:gd name="T31" fmla="*/ 12344 h 21600"/>
              <a:gd name="T32" fmla="*/ 0 w 21600"/>
              <a:gd name="T33" fmla="*/ 12344 h 21600"/>
              <a:gd name="T34" fmla="*/ 0 w 21600"/>
              <a:gd name="T35" fmla="*/ 15428 h 21600"/>
              <a:gd name="T36" fmla="*/ 2204 w 21600"/>
              <a:gd name="T37" fmla="*/ 15428 h 21600"/>
              <a:gd name="T38" fmla="*/ 2204 w 21600"/>
              <a:gd name="T39" fmla="*/ 18516 h 21600"/>
              <a:gd name="T40" fmla="*/ 0 w 21600"/>
              <a:gd name="T41" fmla="*/ 18516 h 21600"/>
              <a:gd name="T42" fmla="*/ 0 w 21600"/>
              <a:gd name="T43" fmla="*/ 20366 h 21600"/>
              <a:gd name="T44" fmla="*/ 881 w 21600"/>
              <a:gd name="T45" fmla="*/ 21600 h 21600"/>
              <a:gd name="T46" fmla="*/ 20719 w 21600"/>
              <a:gd name="T47" fmla="*/ 21600 h 21600"/>
              <a:gd name="T48" fmla="*/ 21600 w 21600"/>
              <a:gd name="T49" fmla="*/ 20366 h 21600"/>
              <a:gd name="T50" fmla="*/ 21600 w 21600"/>
              <a:gd name="T51" fmla="*/ 18516 h 21600"/>
              <a:gd name="T52" fmla="*/ 19396 w 21600"/>
              <a:gd name="T53" fmla="*/ 18516 h 21600"/>
              <a:gd name="T54" fmla="*/ 19396 w 21600"/>
              <a:gd name="T55" fmla="*/ 15428 h 21600"/>
              <a:gd name="T56" fmla="*/ 21600 w 21600"/>
              <a:gd name="T57" fmla="*/ 15428 h 21600"/>
              <a:gd name="T58" fmla="*/ 21600 w 21600"/>
              <a:gd name="T59" fmla="*/ 12344 h 21600"/>
              <a:gd name="T60" fmla="*/ 19396 w 21600"/>
              <a:gd name="T61" fmla="*/ 12344 h 21600"/>
              <a:gd name="T62" fmla="*/ 19396 w 21600"/>
              <a:gd name="T63" fmla="*/ 9256 h 21600"/>
              <a:gd name="T64" fmla="*/ 21600 w 21600"/>
              <a:gd name="T65" fmla="*/ 9256 h 21600"/>
              <a:gd name="T66" fmla="*/ 21600 w 21600"/>
              <a:gd name="T67" fmla="*/ 6172 h 21600"/>
              <a:gd name="T68" fmla="*/ 19396 w 21600"/>
              <a:gd name="T69" fmla="*/ 6172 h 21600"/>
              <a:gd name="T70" fmla="*/ 19396 w 21600"/>
              <a:gd name="T71" fmla="*/ 3084 h 21600"/>
              <a:gd name="T72" fmla="*/ 21600 w 21600"/>
              <a:gd name="T73" fmla="*/ 308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600" h="21600">
                <a:moveTo>
                  <a:pt x="8376" y="15428"/>
                </a:moveTo>
                <a:lnTo>
                  <a:pt x="8376" y="6172"/>
                </a:lnTo>
                <a:lnTo>
                  <a:pt x="13886" y="10798"/>
                </a:lnTo>
                <a:cubicBezTo>
                  <a:pt x="13886" y="10798"/>
                  <a:pt x="8376" y="15428"/>
                  <a:pt x="8376" y="15428"/>
                </a:cubicBezTo>
                <a:close/>
                <a:moveTo>
                  <a:pt x="21600" y="3084"/>
                </a:moveTo>
                <a:lnTo>
                  <a:pt x="21600" y="1234"/>
                </a:lnTo>
                <a:cubicBezTo>
                  <a:pt x="21600" y="554"/>
                  <a:pt x="21205" y="0"/>
                  <a:pt x="20719" y="0"/>
                </a:cubicBezTo>
                <a:lnTo>
                  <a:pt x="881" y="0"/>
                </a:lnTo>
                <a:cubicBezTo>
                  <a:pt x="394" y="0"/>
                  <a:pt x="0" y="554"/>
                  <a:pt x="0" y="1234"/>
                </a:cubicBezTo>
                <a:lnTo>
                  <a:pt x="0" y="3084"/>
                </a:lnTo>
                <a:lnTo>
                  <a:pt x="2204" y="3084"/>
                </a:lnTo>
                <a:lnTo>
                  <a:pt x="2204" y="6172"/>
                </a:lnTo>
                <a:lnTo>
                  <a:pt x="0" y="6172"/>
                </a:lnTo>
                <a:lnTo>
                  <a:pt x="0" y="9256"/>
                </a:lnTo>
                <a:lnTo>
                  <a:pt x="2204" y="9256"/>
                </a:lnTo>
                <a:lnTo>
                  <a:pt x="2204" y="12344"/>
                </a:lnTo>
                <a:lnTo>
                  <a:pt x="0" y="12344"/>
                </a:lnTo>
                <a:lnTo>
                  <a:pt x="0" y="15428"/>
                </a:lnTo>
                <a:lnTo>
                  <a:pt x="2204" y="15428"/>
                </a:lnTo>
                <a:lnTo>
                  <a:pt x="2204" y="18516"/>
                </a:lnTo>
                <a:lnTo>
                  <a:pt x="0" y="18516"/>
                </a:lnTo>
                <a:lnTo>
                  <a:pt x="0" y="20366"/>
                </a:lnTo>
                <a:cubicBezTo>
                  <a:pt x="0" y="21046"/>
                  <a:pt x="394" y="21600"/>
                  <a:pt x="881" y="21600"/>
                </a:cubicBezTo>
                <a:lnTo>
                  <a:pt x="20719" y="21600"/>
                </a:lnTo>
                <a:cubicBezTo>
                  <a:pt x="21205" y="21600"/>
                  <a:pt x="21600" y="21046"/>
                  <a:pt x="21600" y="20366"/>
                </a:cubicBezTo>
                <a:lnTo>
                  <a:pt x="21600" y="18516"/>
                </a:lnTo>
                <a:lnTo>
                  <a:pt x="19396" y="18516"/>
                </a:lnTo>
                <a:lnTo>
                  <a:pt x="19396" y="15428"/>
                </a:lnTo>
                <a:lnTo>
                  <a:pt x="21600" y="15428"/>
                </a:lnTo>
                <a:lnTo>
                  <a:pt x="21600" y="12344"/>
                </a:lnTo>
                <a:lnTo>
                  <a:pt x="19396" y="12344"/>
                </a:lnTo>
                <a:lnTo>
                  <a:pt x="19396" y="9256"/>
                </a:lnTo>
                <a:lnTo>
                  <a:pt x="21600" y="9256"/>
                </a:lnTo>
                <a:lnTo>
                  <a:pt x="21600" y="6172"/>
                </a:lnTo>
                <a:lnTo>
                  <a:pt x="19396" y="6172"/>
                </a:lnTo>
                <a:lnTo>
                  <a:pt x="19396" y="3084"/>
                </a:lnTo>
                <a:cubicBezTo>
                  <a:pt x="19396" y="3084"/>
                  <a:pt x="21600" y="3084"/>
                  <a:pt x="21600" y="30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zh-CN" altLang="zh-CN">
              <a:solidFill>
                <a:srgbClr val="404040"/>
              </a:solidFill>
            </a:endParaRPr>
          </a:p>
        </p:txBody>
      </p:sp>
      <p:sp>
        <p:nvSpPr>
          <p:cNvPr id="24" name="文本框 28"/>
          <p:cNvSpPr txBox="1">
            <a:spLocks noChangeArrowheads="1"/>
          </p:cNvSpPr>
          <p:nvPr/>
        </p:nvSpPr>
        <p:spPr bwMode="auto">
          <a:xfrm>
            <a:off x="1787525" y="325278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25" name="文本框 29"/>
          <p:cNvSpPr txBox="1">
            <a:spLocks noChangeArrowheads="1"/>
          </p:cNvSpPr>
          <p:nvPr/>
        </p:nvSpPr>
        <p:spPr bwMode="auto">
          <a:xfrm>
            <a:off x="1603375" y="2986088"/>
            <a:ext cx="2230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30"/>
          <p:cNvSpPr txBox="1">
            <a:spLocks noChangeArrowheads="1"/>
          </p:cNvSpPr>
          <p:nvPr/>
        </p:nvSpPr>
        <p:spPr bwMode="auto">
          <a:xfrm>
            <a:off x="4017963" y="325278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27" name="文本框 31"/>
          <p:cNvSpPr txBox="1">
            <a:spLocks noChangeArrowheads="1"/>
          </p:cNvSpPr>
          <p:nvPr/>
        </p:nvSpPr>
        <p:spPr bwMode="auto">
          <a:xfrm>
            <a:off x="3833813" y="2986088"/>
            <a:ext cx="2230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32"/>
          <p:cNvSpPr txBox="1">
            <a:spLocks noChangeArrowheads="1"/>
          </p:cNvSpPr>
          <p:nvPr/>
        </p:nvSpPr>
        <p:spPr bwMode="auto">
          <a:xfrm>
            <a:off x="6248400" y="325278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29" name="文本框 33"/>
          <p:cNvSpPr txBox="1">
            <a:spLocks noChangeArrowheads="1"/>
          </p:cNvSpPr>
          <p:nvPr/>
        </p:nvSpPr>
        <p:spPr bwMode="auto">
          <a:xfrm>
            <a:off x="6064250" y="2986088"/>
            <a:ext cx="2232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34"/>
          <p:cNvSpPr txBox="1">
            <a:spLocks noChangeArrowheads="1"/>
          </p:cNvSpPr>
          <p:nvPr/>
        </p:nvSpPr>
        <p:spPr bwMode="auto">
          <a:xfrm>
            <a:off x="8478838" y="325278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31" name="文本框 35"/>
          <p:cNvSpPr txBox="1">
            <a:spLocks noChangeArrowheads="1"/>
          </p:cNvSpPr>
          <p:nvPr/>
        </p:nvSpPr>
        <p:spPr bwMode="auto">
          <a:xfrm>
            <a:off x="8296275" y="2986088"/>
            <a:ext cx="2230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2" name="文本框 36"/>
          <p:cNvSpPr txBox="1">
            <a:spLocks noChangeArrowheads="1"/>
          </p:cNvSpPr>
          <p:nvPr/>
        </p:nvSpPr>
        <p:spPr bwMode="auto">
          <a:xfrm>
            <a:off x="2941638" y="532923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33" name="文本框 37"/>
          <p:cNvSpPr txBox="1">
            <a:spLocks noChangeArrowheads="1"/>
          </p:cNvSpPr>
          <p:nvPr/>
        </p:nvSpPr>
        <p:spPr bwMode="auto">
          <a:xfrm>
            <a:off x="2757488" y="5064125"/>
            <a:ext cx="223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文本框 38"/>
          <p:cNvSpPr txBox="1">
            <a:spLocks noChangeArrowheads="1"/>
          </p:cNvSpPr>
          <p:nvPr/>
        </p:nvSpPr>
        <p:spPr bwMode="auto">
          <a:xfrm>
            <a:off x="5172075" y="532923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35" name="文本框 39"/>
          <p:cNvSpPr txBox="1">
            <a:spLocks noChangeArrowheads="1"/>
          </p:cNvSpPr>
          <p:nvPr/>
        </p:nvSpPr>
        <p:spPr bwMode="auto">
          <a:xfrm>
            <a:off x="4987925" y="5064125"/>
            <a:ext cx="2230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7402513" y="5329238"/>
            <a:ext cx="1863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点击文本框即可进行编辑输入相关内容</a:t>
            </a:r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7218363" y="5064125"/>
            <a:ext cx="223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23538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 Review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197132" y="5780963"/>
            <a:ext cx="45719" cy="839641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86800" y="4621542"/>
            <a:ext cx="55562" cy="865187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26" name="Group 22"/>
          <p:cNvGrpSpPr/>
          <p:nvPr/>
        </p:nvGrpSpPr>
        <p:grpSpPr>
          <a:xfrm>
            <a:off x="3095885" y="5520847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186799" y="3439122"/>
            <a:ext cx="55562" cy="865188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30" name="Group 18"/>
          <p:cNvGrpSpPr/>
          <p:nvPr/>
        </p:nvGrpSpPr>
        <p:grpSpPr>
          <a:xfrm>
            <a:off x="3066839" y="4338428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33" name="Rectangle 117"/>
          <p:cNvSpPr>
            <a:spLocks noChangeArrowheads="1"/>
          </p:cNvSpPr>
          <p:nvPr/>
        </p:nvSpPr>
        <p:spPr bwMode="auto">
          <a:xfrm>
            <a:off x="3171598" y="2277670"/>
            <a:ext cx="55562" cy="863600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34" name="Group 118"/>
          <p:cNvGrpSpPr/>
          <p:nvPr/>
        </p:nvGrpSpPr>
        <p:grpSpPr>
          <a:xfrm>
            <a:off x="3072005" y="3160188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35" name="Oval 119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6" name="Freeform 120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167596" y="1241873"/>
            <a:ext cx="45719" cy="703232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38" name="Group 13"/>
          <p:cNvGrpSpPr/>
          <p:nvPr/>
        </p:nvGrpSpPr>
        <p:grpSpPr>
          <a:xfrm>
            <a:off x="3066839" y="1985591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40" name="Freeform 15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45" name="Freeform 8"/>
          <p:cNvSpPr>
            <a:spLocks noEditPoints="1" noChangeArrowheads="1"/>
          </p:cNvSpPr>
          <p:nvPr/>
        </p:nvSpPr>
        <p:spPr bwMode="auto">
          <a:xfrm>
            <a:off x="4943475" y="2144713"/>
            <a:ext cx="371475" cy="327025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id-ID" altLang="zh-CN"/>
          </a:p>
        </p:txBody>
      </p:sp>
      <p:grpSp>
        <p:nvGrpSpPr>
          <p:cNvPr id="46" name="Группа 28"/>
          <p:cNvGrpSpPr/>
          <p:nvPr/>
        </p:nvGrpSpPr>
        <p:grpSpPr bwMode="auto">
          <a:xfrm>
            <a:off x="4953000" y="4371975"/>
            <a:ext cx="352425" cy="352425"/>
            <a:chOff x="1090942" y="2688057"/>
            <a:chExt cx="352082" cy="352083"/>
          </a:xfrm>
        </p:grpSpPr>
        <p:sp>
          <p:nvSpPr>
            <p:cNvPr id="47" name="Freeform 19"/>
            <p:cNvSpPr>
              <a:spLocks noEditPoints="1" noChangeArrowheads="1"/>
            </p:cNvSpPr>
            <p:nvPr/>
          </p:nvSpPr>
          <p:spPr bwMode="auto">
            <a:xfrm>
              <a:off x="1090942" y="2688057"/>
              <a:ext cx="352082" cy="352083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 altLang="zh-CN"/>
            </a:p>
          </p:txBody>
        </p:sp>
        <p:sp>
          <p:nvSpPr>
            <p:cNvPr id="48" name="Freeform 20"/>
            <p:cNvSpPr>
              <a:spLocks noEditPoints="1" noChangeArrowheads="1"/>
            </p:cNvSpPr>
            <p:nvPr/>
          </p:nvSpPr>
          <p:spPr bwMode="auto">
            <a:xfrm>
              <a:off x="1190282" y="2787397"/>
              <a:ext cx="153402" cy="15340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 altLang="zh-CN"/>
            </a:p>
          </p:txBody>
        </p:sp>
        <p:sp>
          <p:nvSpPr>
            <p:cNvPr id="49" name="Freeform 21"/>
            <p:cNvSpPr>
              <a:spLocks noEditPoints="1" noChangeArrowheads="1"/>
            </p:cNvSpPr>
            <p:nvPr/>
          </p:nvSpPr>
          <p:spPr bwMode="auto">
            <a:xfrm>
              <a:off x="1223395" y="2819159"/>
              <a:ext cx="88527" cy="87852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 altLang="zh-CN"/>
            </a:p>
          </p:txBody>
        </p:sp>
      </p:grpSp>
      <p:grpSp>
        <p:nvGrpSpPr>
          <p:cNvPr id="50" name="Группа 32"/>
          <p:cNvGrpSpPr/>
          <p:nvPr/>
        </p:nvGrpSpPr>
        <p:grpSpPr>
          <a:xfrm>
            <a:off x="6907630" y="3235037"/>
            <a:ext cx="187528" cy="385475"/>
            <a:chOff x="5380038" y="2681288"/>
            <a:chExt cx="1714500" cy="3524250"/>
          </a:xfrm>
          <a:solidFill>
            <a:schemeClr val="bg1"/>
          </a:solidFill>
        </p:grpSpPr>
        <p:sp>
          <p:nvSpPr>
            <p:cNvPr id="51" name="Freeform 701"/>
            <p:cNvSpPr/>
            <p:nvPr/>
          </p:nvSpPr>
          <p:spPr bwMode="auto">
            <a:xfrm>
              <a:off x="5721351" y="2681288"/>
              <a:ext cx="1033463" cy="650875"/>
            </a:xfrm>
            <a:custGeom>
              <a:avLst/>
              <a:gdLst>
                <a:gd name="T0" fmla="*/ 178 w 1302"/>
                <a:gd name="T1" fmla="*/ 0 h 820"/>
                <a:gd name="T2" fmla="*/ 1125 w 1302"/>
                <a:gd name="T3" fmla="*/ 0 h 820"/>
                <a:gd name="T4" fmla="*/ 1163 w 1302"/>
                <a:gd name="T5" fmla="*/ 4 h 820"/>
                <a:gd name="T6" fmla="*/ 1198 w 1302"/>
                <a:gd name="T7" fmla="*/ 15 h 820"/>
                <a:gd name="T8" fmla="*/ 1229 w 1302"/>
                <a:gd name="T9" fmla="*/ 34 h 820"/>
                <a:gd name="T10" fmla="*/ 1256 w 1302"/>
                <a:gd name="T11" fmla="*/ 57 h 820"/>
                <a:gd name="T12" fmla="*/ 1278 w 1302"/>
                <a:gd name="T13" fmla="*/ 85 h 820"/>
                <a:gd name="T14" fmla="*/ 1293 w 1302"/>
                <a:gd name="T15" fmla="*/ 118 h 820"/>
                <a:gd name="T16" fmla="*/ 1301 w 1302"/>
                <a:gd name="T17" fmla="*/ 153 h 820"/>
                <a:gd name="T18" fmla="*/ 1302 w 1302"/>
                <a:gd name="T19" fmla="*/ 192 h 820"/>
                <a:gd name="T20" fmla="*/ 1268 w 1302"/>
                <a:gd name="T21" fmla="*/ 628 h 820"/>
                <a:gd name="T22" fmla="*/ 1262 w 1302"/>
                <a:gd name="T23" fmla="*/ 667 h 820"/>
                <a:gd name="T24" fmla="*/ 1247 w 1302"/>
                <a:gd name="T25" fmla="*/ 702 h 820"/>
                <a:gd name="T26" fmla="*/ 1227 w 1302"/>
                <a:gd name="T27" fmla="*/ 735 h 820"/>
                <a:gd name="T28" fmla="*/ 1201 w 1302"/>
                <a:gd name="T29" fmla="*/ 763 h 820"/>
                <a:gd name="T30" fmla="*/ 1171 w 1302"/>
                <a:gd name="T31" fmla="*/ 787 h 820"/>
                <a:gd name="T32" fmla="*/ 1137 w 1302"/>
                <a:gd name="T33" fmla="*/ 805 h 820"/>
                <a:gd name="T34" fmla="*/ 1099 w 1302"/>
                <a:gd name="T35" fmla="*/ 816 h 820"/>
                <a:gd name="T36" fmla="*/ 1061 w 1302"/>
                <a:gd name="T37" fmla="*/ 820 h 820"/>
                <a:gd name="T38" fmla="*/ 241 w 1302"/>
                <a:gd name="T39" fmla="*/ 820 h 820"/>
                <a:gd name="T40" fmla="*/ 202 w 1302"/>
                <a:gd name="T41" fmla="*/ 816 h 820"/>
                <a:gd name="T42" fmla="*/ 165 w 1302"/>
                <a:gd name="T43" fmla="*/ 805 h 820"/>
                <a:gd name="T44" fmla="*/ 132 w 1302"/>
                <a:gd name="T45" fmla="*/ 787 h 820"/>
                <a:gd name="T46" fmla="*/ 102 w 1302"/>
                <a:gd name="T47" fmla="*/ 763 h 820"/>
                <a:gd name="T48" fmla="*/ 76 w 1302"/>
                <a:gd name="T49" fmla="*/ 735 h 820"/>
                <a:gd name="T50" fmla="*/ 56 w 1302"/>
                <a:gd name="T51" fmla="*/ 702 h 820"/>
                <a:gd name="T52" fmla="*/ 41 w 1302"/>
                <a:gd name="T53" fmla="*/ 667 h 820"/>
                <a:gd name="T54" fmla="*/ 34 w 1302"/>
                <a:gd name="T55" fmla="*/ 628 h 820"/>
                <a:gd name="T56" fmla="*/ 0 w 1302"/>
                <a:gd name="T57" fmla="*/ 192 h 820"/>
                <a:gd name="T58" fmla="*/ 2 w 1302"/>
                <a:gd name="T59" fmla="*/ 153 h 820"/>
                <a:gd name="T60" fmla="*/ 10 w 1302"/>
                <a:gd name="T61" fmla="*/ 118 h 820"/>
                <a:gd name="T62" fmla="*/ 25 w 1302"/>
                <a:gd name="T63" fmla="*/ 85 h 820"/>
                <a:gd name="T64" fmla="*/ 46 w 1302"/>
                <a:gd name="T65" fmla="*/ 57 h 820"/>
                <a:gd name="T66" fmla="*/ 72 w 1302"/>
                <a:gd name="T67" fmla="*/ 34 h 820"/>
                <a:gd name="T68" fmla="*/ 105 w 1302"/>
                <a:gd name="T69" fmla="*/ 15 h 820"/>
                <a:gd name="T70" fmla="*/ 140 w 1302"/>
                <a:gd name="T71" fmla="*/ 4 h 820"/>
                <a:gd name="T72" fmla="*/ 178 w 1302"/>
                <a:gd name="T73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2" h="820">
                  <a:moveTo>
                    <a:pt x="178" y="0"/>
                  </a:moveTo>
                  <a:lnTo>
                    <a:pt x="1125" y="0"/>
                  </a:lnTo>
                  <a:lnTo>
                    <a:pt x="1163" y="4"/>
                  </a:lnTo>
                  <a:lnTo>
                    <a:pt x="1198" y="15"/>
                  </a:lnTo>
                  <a:lnTo>
                    <a:pt x="1229" y="34"/>
                  </a:lnTo>
                  <a:lnTo>
                    <a:pt x="1256" y="57"/>
                  </a:lnTo>
                  <a:lnTo>
                    <a:pt x="1278" y="85"/>
                  </a:lnTo>
                  <a:lnTo>
                    <a:pt x="1293" y="118"/>
                  </a:lnTo>
                  <a:lnTo>
                    <a:pt x="1301" y="153"/>
                  </a:lnTo>
                  <a:lnTo>
                    <a:pt x="1302" y="192"/>
                  </a:lnTo>
                  <a:lnTo>
                    <a:pt x="1268" y="628"/>
                  </a:lnTo>
                  <a:lnTo>
                    <a:pt x="1262" y="667"/>
                  </a:lnTo>
                  <a:lnTo>
                    <a:pt x="1247" y="702"/>
                  </a:lnTo>
                  <a:lnTo>
                    <a:pt x="1227" y="735"/>
                  </a:lnTo>
                  <a:lnTo>
                    <a:pt x="1201" y="763"/>
                  </a:lnTo>
                  <a:lnTo>
                    <a:pt x="1171" y="787"/>
                  </a:lnTo>
                  <a:lnTo>
                    <a:pt x="1137" y="805"/>
                  </a:lnTo>
                  <a:lnTo>
                    <a:pt x="1099" y="816"/>
                  </a:lnTo>
                  <a:lnTo>
                    <a:pt x="1061" y="820"/>
                  </a:lnTo>
                  <a:lnTo>
                    <a:pt x="241" y="820"/>
                  </a:lnTo>
                  <a:lnTo>
                    <a:pt x="202" y="816"/>
                  </a:lnTo>
                  <a:lnTo>
                    <a:pt x="165" y="805"/>
                  </a:lnTo>
                  <a:lnTo>
                    <a:pt x="132" y="787"/>
                  </a:lnTo>
                  <a:lnTo>
                    <a:pt x="102" y="763"/>
                  </a:lnTo>
                  <a:lnTo>
                    <a:pt x="76" y="735"/>
                  </a:lnTo>
                  <a:lnTo>
                    <a:pt x="56" y="702"/>
                  </a:lnTo>
                  <a:lnTo>
                    <a:pt x="41" y="667"/>
                  </a:lnTo>
                  <a:lnTo>
                    <a:pt x="34" y="628"/>
                  </a:lnTo>
                  <a:lnTo>
                    <a:pt x="0" y="192"/>
                  </a:lnTo>
                  <a:lnTo>
                    <a:pt x="2" y="153"/>
                  </a:lnTo>
                  <a:lnTo>
                    <a:pt x="10" y="118"/>
                  </a:lnTo>
                  <a:lnTo>
                    <a:pt x="25" y="85"/>
                  </a:lnTo>
                  <a:lnTo>
                    <a:pt x="46" y="57"/>
                  </a:lnTo>
                  <a:lnTo>
                    <a:pt x="72" y="34"/>
                  </a:lnTo>
                  <a:lnTo>
                    <a:pt x="105" y="15"/>
                  </a:lnTo>
                  <a:lnTo>
                    <a:pt x="140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lIns="101600" tIns="50800" rIns="101600" bIns="50800"/>
            <a:lstStyle/>
            <a:p>
              <a:pPr fontAlgn="auto"/>
              <a:endParaRPr lang="ru-RU" sz="1560" noProof="1"/>
            </a:p>
          </p:txBody>
        </p:sp>
        <p:sp>
          <p:nvSpPr>
            <p:cNvPr id="52" name="Freeform 702"/>
            <p:cNvSpPr>
              <a:spLocks noEditPoints="1"/>
            </p:cNvSpPr>
            <p:nvPr/>
          </p:nvSpPr>
          <p:spPr bwMode="auto">
            <a:xfrm>
              <a:off x="5380038" y="3513138"/>
              <a:ext cx="1714500" cy="2692400"/>
            </a:xfrm>
            <a:custGeom>
              <a:avLst/>
              <a:gdLst>
                <a:gd name="T0" fmla="*/ 1809 w 2160"/>
                <a:gd name="T1" fmla="*/ 2018 h 3393"/>
                <a:gd name="T2" fmla="*/ 531 w 2160"/>
                <a:gd name="T3" fmla="*/ 2637 h 3393"/>
                <a:gd name="T4" fmla="*/ 518 w 2160"/>
                <a:gd name="T5" fmla="*/ 2651 h 3393"/>
                <a:gd name="T6" fmla="*/ 544 w 2160"/>
                <a:gd name="T7" fmla="*/ 2688 h 3393"/>
                <a:gd name="T8" fmla="*/ 606 w 2160"/>
                <a:gd name="T9" fmla="*/ 2746 h 3393"/>
                <a:gd name="T10" fmla="*/ 651 w 2160"/>
                <a:gd name="T11" fmla="*/ 2781 h 3393"/>
                <a:gd name="T12" fmla="*/ 674 w 2160"/>
                <a:gd name="T13" fmla="*/ 2777 h 3393"/>
                <a:gd name="T14" fmla="*/ 1858 w 2160"/>
                <a:gd name="T15" fmla="*/ 2209 h 3393"/>
                <a:gd name="T16" fmla="*/ 1869 w 2160"/>
                <a:gd name="T17" fmla="*/ 2183 h 3393"/>
                <a:gd name="T18" fmla="*/ 1853 w 2160"/>
                <a:gd name="T19" fmla="*/ 2105 h 3393"/>
                <a:gd name="T20" fmla="*/ 1838 w 2160"/>
                <a:gd name="T21" fmla="*/ 2031 h 3393"/>
                <a:gd name="T22" fmla="*/ 1820 w 2160"/>
                <a:gd name="T23" fmla="*/ 2016 h 3393"/>
                <a:gd name="T24" fmla="*/ 1644 w 2160"/>
                <a:gd name="T25" fmla="*/ 1247 h 3393"/>
                <a:gd name="T26" fmla="*/ 363 w 2160"/>
                <a:gd name="T27" fmla="*/ 1866 h 3393"/>
                <a:gd name="T28" fmla="*/ 348 w 2160"/>
                <a:gd name="T29" fmla="*/ 1876 h 3393"/>
                <a:gd name="T30" fmla="*/ 332 w 2160"/>
                <a:gd name="T31" fmla="*/ 1921 h 3393"/>
                <a:gd name="T32" fmla="*/ 313 w 2160"/>
                <a:gd name="T33" fmla="*/ 2008 h 3393"/>
                <a:gd name="T34" fmla="*/ 295 w 2160"/>
                <a:gd name="T35" fmla="*/ 2091 h 3393"/>
                <a:gd name="T36" fmla="*/ 295 w 2160"/>
                <a:gd name="T37" fmla="*/ 2106 h 3393"/>
                <a:gd name="T38" fmla="*/ 300 w 2160"/>
                <a:gd name="T39" fmla="*/ 2110 h 3393"/>
                <a:gd name="T40" fmla="*/ 307 w 2160"/>
                <a:gd name="T41" fmla="*/ 2110 h 3393"/>
                <a:gd name="T42" fmla="*/ 310 w 2160"/>
                <a:gd name="T43" fmla="*/ 2109 h 3393"/>
                <a:gd name="T44" fmla="*/ 1698 w 2160"/>
                <a:gd name="T45" fmla="*/ 1434 h 3393"/>
                <a:gd name="T46" fmla="*/ 1708 w 2160"/>
                <a:gd name="T47" fmla="*/ 1410 h 3393"/>
                <a:gd name="T48" fmla="*/ 1692 w 2160"/>
                <a:gd name="T49" fmla="*/ 1334 h 3393"/>
                <a:gd name="T50" fmla="*/ 1675 w 2160"/>
                <a:gd name="T51" fmla="*/ 1261 h 3393"/>
                <a:gd name="T52" fmla="*/ 1658 w 2160"/>
                <a:gd name="T53" fmla="*/ 1245 h 3393"/>
                <a:gd name="T54" fmla="*/ 552 w 2160"/>
                <a:gd name="T55" fmla="*/ 908 h 3393"/>
                <a:gd name="T56" fmla="*/ 547 w 2160"/>
                <a:gd name="T57" fmla="*/ 913 h 3393"/>
                <a:gd name="T58" fmla="*/ 539 w 2160"/>
                <a:gd name="T59" fmla="*/ 929 h 3393"/>
                <a:gd name="T60" fmla="*/ 517 w 2160"/>
                <a:gd name="T61" fmla="*/ 1031 h 3393"/>
                <a:gd name="T62" fmla="*/ 497 w 2160"/>
                <a:gd name="T63" fmla="*/ 1132 h 3393"/>
                <a:gd name="T64" fmla="*/ 495 w 2160"/>
                <a:gd name="T65" fmla="*/ 1146 h 3393"/>
                <a:gd name="T66" fmla="*/ 499 w 2160"/>
                <a:gd name="T67" fmla="*/ 1150 h 3393"/>
                <a:gd name="T68" fmla="*/ 503 w 2160"/>
                <a:gd name="T69" fmla="*/ 1149 h 3393"/>
                <a:gd name="T70" fmla="*/ 1536 w 2160"/>
                <a:gd name="T71" fmla="*/ 660 h 3393"/>
                <a:gd name="T72" fmla="*/ 1544 w 2160"/>
                <a:gd name="T73" fmla="*/ 653 h 3393"/>
                <a:gd name="T74" fmla="*/ 1543 w 2160"/>
                <a:gd name="T75" fmla="*/ 622 h 3393"/>
                <a:gd name="T76" fmla="*/ 1531 w 2160"/>
                <a:gd name="T77" fmla="*/ 567 h 3393"/>
                <a:gd name="T78" fmla="*/ 1520 w 2160"/>
                <a:gd name="T79" fmla="*/ 517 h 3393"/>
                <a:gd name="T80" fmla="*/ 1510 w 2160"/>
                <a:gd name="T81" fmla="*/ 479 h 3393"/>
                <a:gd name="T82" fmla="*/ 1502 w 2160"/>
                <a:gd name="T83" fmla="*/ 468 h 3393"/>
                <a:gd name="T84" fmla="*/ 1489 w 2160"/>
                <a:gd name="T85" fmla="*/ 0 h 3393"/>
                <a:gd name="T86" fmla="*/ 1604 w 2160"/>
                <a:gd name="T87" fmla="*/ 33 h 3393"/>
                <a:gd name="T88" fmla="*/ 1690 w 2160"/>
                <a:gd name="T89" fmla="*/ 115 h 3393"/>
                <a:gd name="T90" fmla="*/ 2155 w 2160"/>
                <a:gd name="T91" fmla="*/ 2258 h 3393"/>
                <a:gd name="T92" fmla="*/ 2152 w 2160"/>
                <a:gd name="T93" fmla="*/ 2385 h 3393"/>
                <a:gd name="T94" fmla="*/ 2105 w 2160"/>
                <a:gd name="T95" fmla="*/ 2509 h 3393"/>
                <a:gd name="T96" fmla="*/ 1221 w 2160"/>
                <a:gd name="T97" fmla="*/ 3340 h 3393"/>
                <a:gd name="T98" fmla="*/ 1130 w 2160"/>
                <a:gd name="T99" fmla="*/ 3387 h 3393"/>
                <a:gd name="T100" fmla="*/ 1029 w 2160"/>
                <a:gd name="T101" fmla="*/ 3387 h 3393"/>
                <a:gd name="T102" fmla="*/ 938 w 2160"/>
                <a:gd name="T103" fmla="*/ 3340 h 3393"/>
                <a:gd name="T104" fmla="*/ 55 w 2160"/>
                <a:gd name="T105" fmla="*/ 2509 h 3393"/>
                <a:gd name="T106" fmla="*/ 7 w 2160"/>
                <a:gd name="T107" fmla="*/ 2385 h 3393"/>
                <a:gd name="T108" fmla="*/ 5 w 2160"/>
                <a:gd name="T109" fmla="*/ 2258 h 3393"/>
                <a:gd name="T110" fmla="*/ 468 w 2160"/>
                <a:gd name="T111" fmla="*/ 115 h 3393"/>
                <a:gd name="T112" fmla="*/ 556 w 2160"/>
                <a:gd name="T113" fmla="*/ 33 h 3393"/>
                <a:gd name="T114" fmla="*/ 670 w 2160"/>
                <a:gd name="T115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393">
                  <a:moveTo>
                    <a:pt x="1820" y="2016"/>
                  </a:moveTo>
                  <a:lnTo>
                    <a:pt x="1815" y="2017"/>
                  </a:lnTo>
                  <a:lnTo>
                    <a:pt x="1809" y="2018"/>
                  </a:lnTo>
                  <a:lnTo>
                    <a:pt x="1808" y="2020"/>
                  </a:lnTo>
                  <a:lnTo>
                    <a:pt x="532" y="2635"/>
                  </a:lnTo>
                  <a:lnTo>
                    <a:pt x="531" y="2637"/>
                  </a:lnTo>
                  <a:lnTo>
                    <a:pt x="525" y="2639"/>
                  </a:lnTo>
                  <a:lnTo>
                    <a:pt x="521" y="2645"/>
                  </a:lnTo>
                  <a:lnTo>
                    <a:pt x="518" y="2651"/>
                  </a:lnTo>
                  <a:lnTo>
                    <a:pt x="520" y="2660"/>
                  </a:lnTo>
                  <a:lnTo>
                    <a:pt x="526" y="2670"/>
                  </a:lnTo>
                  <a:lnTo>
                    <a:pt x="544" y="2688"/>
                  </a:lnTo>
                  <a:lnTo>
                    <a:pt x="563" y="2707"/>
                  </a:lnTo>
                  <a:lnTo>
                    <a:pt x="585" y="2726"/>
                  </a:lnTo>
                  <a:lnTo>
                    <a:pt x="606" y="2746"/>
                  </a:lnTo>
                  <a:lnTo>
                    <a:pt x="627" y="2764"/>
                  </a:lnTo>
                  <a:lnTo>
                    <a:pt x="643" y="2777"/>
                  </a:lnTo>
                  <a:lnTo>
                    <a:pt x="651" y="2781"/>
                  </a:lnTo>
                  <a:lnTo>
                    <a:pt x="659" y="2781"/>
                  </a:lnTo>
                  <a:lnTo>
                    <a:pt x="667" y="2780"/>
                  </a:lnTo>
                  <a:lnTo>
                    <a:pt x="674" y="2777"/>
                  </a:lnTo>
                  <a:lnTo>
                    <a:pt x="677" y="2776"/>
                  </a:lnTo>
                  <a:lnTo>
                    <a:pt x="1855" y="2210"/>
                  </a:lnTo>
                  <a:lnTo>
                    <a:pt x="1858" y="2209"/>
                  </a:lnTo>
                  <a:lnTo>
                    <a:pt x="1864" y="2204"/>
                  </a:lnTo>
                  <a:lnTo>
                    <a:pt x="1869" y="2194"/>
                  </a:lnTo>
                  <a:lnTo>
                    <a:pt x="1869" y="2183"/>
                  </a:lnTo>
                  <a:lnTo>
                    <a:pt x="1865" y="2162"/>
                  </a:lnTo>
                  <a:lnTo>
                    <a:pt x="1860" y="2135"/>
                  </a:lnTo>
                  <a:lnTo>
                    <a:pt x="1853" y="2105"/>
                  </a:lnTo>
                  <a:lnTo>
                    <a:pt x="1847" y="2077"/>
                  </a:lnTo>
                  <a:lnTo>
                    <a:pt x="1842" y="2051"/>
                  </a:lnTo>
                  <a:lnTo>
                    <a:pt x="1838" y="2031"/>
                  </a:lnTo>
                  <a:lnTo>
                    <a:pt x="1834" y="2021"/>
                  </a:lnTo>
                  <a:lnTo>
                    <a:pt x="1827" y="2017"/>
                  </a:lnTo>
                  <a:lnTo>
                    <a:pt x="1820" y="2016"/>
                  </a:lnTo>
                  <a:close/>
                  <a:moveTo>
                    <a:pt x="1658" y="1245"/>
                  </a:moveTo>
                  <a:lnTo>
                    <a:pt x="1651" y="1245"/>
                  </a:lnTo>
                  <a:lnTo>
                    <a:pt x="1644" y="1247"/>
                  </a:lnTo>
                  <a:lnTo>
                    <a:pt x="1640" y="1249"/>
                  </a:lnTo>
                  <a:lnTo>
                    <a:pt x="1638" y="1250"/>
                  </a:lnTo>
                  <a:lnTo>
                    <a:pt x="363" y="1866"/>
                  </a:lnTo>
                  <a:lnTo>
                    <a:pt x="360" y="1867"/>
                  </a:lnTo>
                  <a:lnTo>
                    <a:pt x="355" y="1870"/>
                  </a:lnTo>
                  <a:lnTo>
                    <a:pt x="348" y="1876"/>
                  </a:lnTo>
                  <a:lnTo>
                    <a:pt x="340" y="1887"/>
                  </a:lnTo>
                  <a:lnTo>
                    <a:pt x="336" y="1899"/>
                  </a:lnTo>
                  <a:lnTo>
                    <a:pt x="332" y="1921"/>
                  </a:lnTo>
                  <a:lnTo>
                    <a:pt x="325" y="1947"/>
                  </a:lnTo>
                  <a:lnTo>
                    <a:pt x="319" y="1976"/>
                  </a:lnTo>
                  <a:lnTo>
                    <a:pt x="313" y="2008"/>
                  </a:lnTo>
                  <a:lnTo>
                    <a:pt x="306" y="2039"/>
                  </a:lnTo>
                  <a:lnTo>
                    <a:pt x="300" y="2067"/>
                  </a:lnTo>
                  <a:lnTo>
                    <a:pt x="295" y="2091"/>
                  </a:lnTo>
                  <a:lnTo>
                    <a:pt x="295" y="2097"/>
                  </a:lnTo>
                  <a:lnTo>
                    <a:pt x="295" y="2102"/>
                  </a:lnTo>
                  <a:lnTo>
                    <a:pt x="295" y="2106"/>
                  </a:lnTo>
                  <a:lnTo>
                    <a:pt x="296" y="2108"/>
                  </a:lnTo>
                  <a:lnTo>
                    <a:pt x="299" y="2110"/>
                  </a:lnTo>
                  <a:lnTo>
                    <a:pt x="300" y="2110"/>
                  </a:lnTo>
                  <a:lnTo>
                    <a:pt x="303" y="2110"/>
                  </a:lnTo>
                  <a:lnTo>
                    <a:pt x="305" y="2110"/>
                  </a:lnTo>
                  <a:lnTo>
                    <a:pt x="307" y="2110"/>
                  </a:lnTo>
                  <a:lnTo>
                    <a:pt x="309" y="2110"/>
                  </a:lnTo>
                  <a:lnTo>
                    <a:pt x="310" y="2109"/>
                  </a:lnTo>
                  <a:lnTo>
                    <a:pt x="310" y="2109"/>
                  </a:lnTo>
                  <a:lnTo>
                    <a:pt x="1692" y="1438"/>
                  </a:lnTo>
                  <a:lnTo>
                    <a:pt x="1694" y="1437"/>
                  </a:lnTo>
                  <a:lnTo>
                    <a:pt x="1698" y="1434"/>
                  </a:lnTo>
                  <a:lnTo>
                    <a:pt x="1704" y="1429"/>
                  </a:lnTo>
                  <a:lnTo>
                    <a:pt x="1707" y="1420"/>
                  </a:lnTo>
                  <a:lnTo>
                    <a:pt x="1708" y="1410"/>
                  </a:lnTo>
                  <a:lnTo>
                    <a:pt x="1704" y="1389"/>
                  </a:lnTo>
                  <a:lnTo>
                    <a:pt x="1698" y="1362"/>
                  </a:lnTo>
                  <a:lnTo>
                    <a:pt x="1692" y="1334"/>
                  </a:lnTo>
                  <a:lnTo>
                    <a:pt x="1686" y="1306"/>
                  </a:lnTo>
                  <a:lnTo>
                    <a:pt x="1681" y="1281"/>
                  </a:lnTo>
                  <a:lnTo>
                    <a:pt x="1675" y="1261"/>
                  </a:lnTo>
                  <a:lnTo>
                    <a:pt x="1671" y="1251"/>
                  </a:lnTo>
                  <a:lnTo>
                    <a:pt x="1666" y="1246"/>
                  </a:lnTo>
                  <a:lnTo>
                    <a:pt x="1658" y="1245"/>
                  </a:lnTo>
                  <a:close/>
                  <a:moveTo>
                    <a:pt x="1495" y="467"/>
                  </a:moveTo>
                  <a:lnTo>
                    <a:pt x="1487" y="470"/>
                  </a:lnTo>
                  <a:lnTo>
                    <a:pt x="552" y="908"/>
                  </a:lnTo>
                  <a:lnTo>
                    <a:pt x="551" y="908"/>
                  </a:lnTo>
                  <a:lnTo>
                    <a:pt x="549" y="911"/>
                  </a:lnTo>
                  <a:lnTo>
                    <a:pt x="547" y="913"/>
                  </a:lnTo>
                  <a:lnTo>
                    <a:pt x="544" y="917"/>
                  </a:lnTo>
                  <a:lnTo>
                    <a:pt x="541" y="923"/>
                  </a:lnTo>
                  <a:lnTo>
                    <a:pt x="539" y="929"/>
                  </a:lnTo>
                  <a:lnTo>
                    <a:pt x="533" y="958"/>
                  </a:lnTo>
                  <a:lnTo>
                    <a:pt x="525" y="993"/>
                  </a:lnTo>
                  <a:lnTo>
                    <a:pt x="517" y="1031"/>
                  </a:lnTo>
                  <a:lnTo>
                    <a:pt x="509" y="1067"/>
                  </a:lnTo>
                  <a:lnTo>
                    <a:pt x="502" y="1103"/>
                  </a:lnTo>
                  <a:lnTo>
                    <a:pt x="497" y="1132"/>
                  </a:lnTo>
                  <a:lnTo>
                    <a:pt x="495" y="1138"/>
                  </a:lnTo>
                  <a:lnTo>
                    <a:pt x="495" y="1143"/>
                  </a:lnTo>
                  <a:lnTo>
                    <a:pt x="495" y="1146"/>
                  </a:lnTo>
                  <a:lnTo>
                    <a:pt x="497" y="1149"/>
                  </a:lnTo>
                  <a:lnTo>
                    <a:pt x="498" y="1150"/>
                  </a:lnTo>
                  <a:lnTo>
                    <a:pt x="499" y="1150"/>
                  </a:lnTo>
                  <a:lnTo>
                    <a:pt x="501" y="1150"/>
                  </a:lnTo>
                  <a:lnTo>
                    <a:pt x="503" y="1150"/>
                  </a:lnTo>
                  <a:lnTo>
                    <a:pt x="503" y="1149"/>
                  </a:lnTo>
                  <a:lnTo>
                    <a:pt x="505" y="1149"/>
                  </a:lnTo>
                  <a:lnTo>
                    <a:pt x="505" y="1149"/>
                  </a:lnTo>
                  <a:lnTo>
                    <a:pt x="1536" y="660"/>
                  </a:lnTo>
                  <a:lnTo>
                    <a:pt x="1537" y="660"/>
                  </a:lnTo>
                  <a:lnTo>
                    <a:pt x="1540" y="658"/>
                  </a:lnTo>
                  <a:lnTo>
                    <a:pt x="1544" y="653"/>
                  </a:lnTo>
                  <a:lnTo>
                    <a:pt x="1546" y="647"/>
                  </a:lnTo>
                  <a:lnTo>
                    <a:pt x="1546" y="636"/>
                  </a:lnTo>
                  <a:lnTo>
                    <a:pt x="1543" y="622"/>
                  </a:lnTo>
                  <a:lnTo>
                    <a:pt x="1539" y="606"/>
                  </a:lnTo>
                  <a:lnTo>
                    <a:pt x="1535" y="587"/>
                  </a:lnTo>
                  <a:lnTo>
                    <a:pt x="1531" y="567"/>
                  </a:lnTo>
                  <a:lnTo>
                    <a:pt x="1527" y="548"/>
                  </a:lnTo>
                  <a:lnTo>
                    <a:pt x="1523" y="530"/>
                  </a:lnTo>
                  <a:lnTo>
                    <a:pt x="1520" y="517"/>
                  </a:lnTo>
                  <a:lnTo>
                    <a:pt x="1518" y="507"/>
                  </a:lnTo>
                  <a:lnTo>
                    <a:pt x="1517" y="503"/>
                  </a:lnTo>
                  <a:lnTo>
                    <a:pt x="1510" y="479"/>
                  </a:lnTo>
                  <a:lnTo>
                    <a:pt x="1509" y="475"/>
                  </a:lnTo>
                  <a:lnTo>
                    <a:pt x="1506" y="471"/>
                  </a:lnTo>
                  <a:lnTo>
                    <a:pt x="1502" y="468"/>
                  </a:lnTo>
                  <a:lnTo>
                    <a:pt x="1495" y="467"/>
                  </a:lnTo>
                  <a:close/>
                  <a:moveTo>
                    <a:pt x="670" y="0"/>
                  </a:moveTo>
                  <a:lnTo>
                    <a:pt x="1489" y="0"/>
                  </a:lnTo>
                  <a:lnTo>
                    <a:pt x="1529" y="4"/>
                  </a:lnTo>
                  <a:lnTo>
                    <a:pt x="1567" y="15"/>
                  </a:lnTo>
                  <a:lnTo>
                    <a:pt x="1604" y="33"/>
                  </a:lnTo>
                  <a:lnTo>
                    <a:pt x="1636" y="56"/>
                  </a:lnTo>
                  <a:lnTo>
                    <a:pt x="1666" y="84"/>
                  </a:lnTo>
                  <a:lnTo>
                    <a:pt x="1690" y="115"/>
                  </a:lnTo>
                  <a:lnTo>
                    <a:pt x="1709" y="150"/>
                  </a:lnTo>
                  <a:lnTo>
                    <a:pt x="1722" y="188"/>
                  </a:lnTo>
                  <a:lnTo>
                    <a:pt x="2155" y="2258"/>
                  </a:lnTo>
                  <a:lnTo>
                    <a:pt x="2160" y="2298"/>
                  </a:lnTo>
                  <a:lnTo>
                    <a:pt x="2159" y="2340"/>
                  </a:lnTo>
                  <a:lnTo>
                    <a:pt x="2152" y="2385"/>
                  </a:lnTo>
                  <a:lnTo>
                    <a:pt x="2141" y="2428"/>
                  </a:lnTo>
                  <a:lnTo>
                    <a:pt x="2125" y="2470"/>
                  </a:lnTo>
                  <a:lnTo>
                    <a:pt x="2105" y="2509"/>
                  </a:lnTo>
                  <a:lnTo>
                    <a:pt x="2080" y="2546"/>
                  </a:lnTo>
                  <a:lnTo>
                    <a:pt x="2052" y="2576"/>
                  </a:lnTo>
                  <a:lnTo>
                    <a:pt x="1221" y="3340"/>
                  </a:lnTo>
                  <a:lnTo>
                    <a:pt x="1194" y="3360"/>
                  </a:lnTo>
                  <a:lnTo>
                    <a:pt x="1163" y="3377"/>
                  </a:lnTo>
                  <a:lnTo>
                    <a:pt x="1130" y="3387"/>
                  </a:lnTo>
                  <a:lnTo>
                    <a:pt x="1096" y="3393"/>
                  </a:lnTo>
                  <a:lnTo>
                    <a:pt x="1062" y="3393"/>
                  </a:lnTo>
                  <a:lnTo>
                    <a:pt x="1029" y="3387"/>
                  </a:lnTo>
                  <a:lnTo>
                    <a:pt x="996" y="3377"/>
                  </a:lnTo>
                  <a:lnTo>
                    <a:pt x="966" y="3360"/>
                  </a:lnTo>
                  <a:lnTo>
                    <a:pt x="938" y="3340"/>
                  </a:lnTo>
                  <a:lnTo>
                    <a:pt x="107" y="2576"/>
                  </a:lnTo>
                  <a:lnTo>
                    <a:pt x="80" y="2546"/>
                  </a:lnTo>
                  <a:lnTo>
                    <a:pt x="55" y="2509"/>
                  </a:lnTo>
                  <a:lnTo>
                    <a:pt x="35" y="2470"/>
                  </a:lnTo>
                  <a:lnTo>
                    <a:pt x="19" y="2428"/>
                  </a:lnTo>
                  <a:lnTo>
                    <a:pt x="7" y="2385"/>
                  </a:lnTo>
                  <a:lnTo>
                    <a:pt x="1" y="2340"/>
                  </a:lnTo>
                  <a:lnTo>
                    <a:pt x="0" y="2298"/>
                  </a:lnTo>
                  <a:lnTo>
                    <a:pt x="5" y="2258"/>
                  </a:lnTo>
                  <a:lnTo>
                    <a:pt x="438" y="188"/>
                  </a:lnTo>
                  <a:lnTo>
                    <a:pt x="451" y="150"/>
                  </a:lnTo>
                  <a:lnTo>
                    <a:pt x="468" y="115"/>
                  </a:lnTo>
                  <a:lnTo>
                    <a:pt x="493" y="84"/>
                  </a:lnTo>
                  <a:lnTo>
                    <a:pt x="522" y="56"/>
                  </a:lnTo>
                  <a:lnTo>
                    <a:pt x="556" y="33"/>
                  </a:lnTo>
                  <a:lnTo>
                    <a:pt x="593" y="15"/>
                  </a:lnTo>
                  <a:lnTo>
                    <a:pt x="631" y="4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lIns="101600" tIns="50800" rIns="101600" bIns="50800"/>
            <a:lstStyle/>
            <a:p>
              <a:pPr fontAlgn="auto"/>
              <a:endParaRPr lang="ru-RU" sz="1560" noProof="1"/>
            </a:p>
          </p:txBody>
        </p:sp>
      </p:grpSp>
      <p:sp>
        <p:nvSpPr>
          <p:cNvPr id="53" name="Freeform 5"/>
          <p:cNvSpPr>
            <a:spLocks noEditPoints="1" noChangeArrowheads="1"/>
          </p:cNvSpPr>
          <p:nvPr/>
        </p:nvSpPr>
        <p:spPr bwMode="auto">
          <a:xfrm>
            <a:off x="6807200" y="5510213"/>
            <a:ext cx="387350" cy="344487"/>
          </a:xfrm>
          <a:custGeom>
            <a:avLst/>
            <a:gdLst>
              <a:gd name="T0" fmla="*/ 2008 w 2233"/>
              <a:gd name="T1" fmla="*/ 356 h 1989"/>
              <a:gd name="T2" fmla="*/ 1539 w 2233"/>
              <a:gd name="T3" fmla="*/ 356 h 1989"/>
              <a:gd name="T4" fmla="*/ 1539 w 2233"/>
              <a:gd name="T5" fmla="*/ 219 h 1989"/>
              <a:gd name="T6" fmla="*/ 1320 w 2233"/>
              <a:gd name="T7" fmla="*/ 0 h 1989"/>
              <a:gd name="T8" fmla="*/ 913 w 2233"/>
              <a:gd name="T9" fmla="*/ 0 h 1989"/>
              <a:gd name="T10" fmla="*/ 695 w 2233"/>
              <a:gd name="T11" fmla="*/ 219 h 1989"/>
              <a:gd name="T12" fmla="*/ 695 w 2233"/>
              <a:gd name="T13" fmla="*/ 356 h 1989"/>
              <a:gd name="T14" fmla="*/ 226 w 2233"/>
              <a:gd name="T15" fmla="*/ 356 h 1989"/>
              <a:gd name="T16" fmla="*/ 0 w 2233"/>
              <a:gd name="T17" fmla="*/ 582 h 1989"/>
              <a:gd name="T18" fmla="*/ 0 w 2233"/>
              <a:gd name="T19" fmla="*/ 1764 h 1989"/>
              <a:gd name="T20" fmla="*/ 226 w 2233"/>
              <a:gd name="T21" fmla="*/ 1989 h 1989"/>
              <a:gd name="T22" fmla="*/ 2008 w 2233"/>
              <a:gd name="T23" fmla="*/ 1989 h 1989"/>
              <a:gd name="T24" fmla="*/ 2233 w 2233"/>
              <a:gd name="T25" fmla="*/ 1764 h 1989"/>
              <a:gd name="T26" fmla="*/ 2233 w 2233"/>
              <a:gd name="T27" fmla="*/ 582 h 1989"/>
              <a:gd name="T28" fmla="*/ 2008 w 2233"/>
              <a:gd name="T29" fmla="*/ 356 h 1989"/>
              <a:gd name="T30" fmla="*/ 880 w 2233"/>
              <a:gd name="T31" fmla="*/ 219 h 1989"/>
              <a:gd name="T32" fmla="*/ 913 w 2233"/>
              <a:gd name="T33" fmla="*/ 186 h 1989"/>
              <a:gd name="T34" fmla="*/ 1320 w 2233"/>
              <a:gd name="T35" fmla="*/ 186 h 1989"/>
              <a:gd name="T36" fmla="*/ 1353 w 2233"/>
              <a:gd name="T37" fmla="*/ 219 h 1989"/>
              <a:gd name="T38" fmla="*/ 1353 w 2233"/>
              <a:gd name="T39" fmla="*/ 356 h 1989"/>
              <a:gd name="T40" fmla="*/ 880 w 2233"/>
              <a:gd name="T41" fmla="*/ 356 h 1989"/>
              <a:gd name="T42" fmla="*/ 880 w 2233"/>
              <a:gd name="T43" fmla="*/ 219 h 1989"/>
              <a:gd name="T44" fmla="*/ 226 w 2233"/>
              <a:gd name="T45" fmla="*/ 489 h 1989"/>
              <a:gd name="T46" fmla="*/ 2008 w 2233"/>
              <a:gd name="T47" fmla="*/ 489 h 1989"/>
              <a:gd name="T48" fmla="*/ 2100 w 2233"/>
              <a:gd name="T49" fmla="*/ 582 h 1989"/>
              <a:gd name="T50" fmla="*/ 2100 w 2233"/>
              <a:gd name="T51" fmla="*/ 1096 h 1989"/>
              <a:gd name="T52" fmla="*/ 1285 w 2233"/>
              <a:gd name="T53" fmla="*/ 1096 h 1989"/>
              <a:gd name="T54" fmla="*/ 1285 w 2233"/>
              <a:gd name="T55" fmla="*/ 1053 h 1989"/>
              <a:gd name="T56" fmla="*/ 1206 w 2233"/>
              <a:gd name="T57" fmla="*/ 973 h 1989"/>
              <a:gd name="T58" fmla="*/ 1027 w 2233"/>
              <a:gd name="T59" fmla="*/ 973 h 1989"/>
              <a:gd name="T60" fmla="*/ 948 w 2233"/>
              <a:gd name="T61" fmla="*/ 1053 h 1989"/>
              <a:gd name="T62" fmla="*/ 948 w 2233"/>
              <a:gd name="T63" fmla="*/ 1096 h 1989"/>
              <a:gd name="T64" fmla="*/ 133 w 2233"/>
              <a:gd name="T65" fmla="*/ 1096 h 1989"/>
              <a:gd name="T66" fmla="*/ 133 w 2233"/>
              <a:gd name="T67" fmla="*/ 582 h 1989"/>
              <a:gd name="T68" fmla="*/ 226 w 2233"/>
              <a:gd name="T69" fmla="*/ 489 h 1989"/>
              <a:gd name="T70" fmla="*/ 1015 w 2233"/>
              <a:gd name="T71" fmla="*/ 1053 h 1989"/>
              <a:gd name="T72" fmla="*/ 1027 w 2233"/>
              <a:gd name="T73" fmla="*/ 1040 h 1989"/>
              <a:gd name="T74" fmla="*/ 1206 w 2233"/>
              <a:gd name="T75" fmla="*/ 1040 h 1989"/>
              <a:gd name="T76" fmla="*/ 1219 w 2233"/>
              <a:gd name="T77" fmla="*/ 1053 h 1989"/>
              <a:gd name="T78" fmla="*/ 1219 w 2233"/>
              <a:gd name="T79" fmla="*/ 1231 h 1989"/>
              <a:gd name="T80" fmla="*/ 1206 w 2233"/>
              <a:gd name="T81" fmla="*/ 1244 h 1989"/>
              <a:gd name="T82" fmla="*/ 1027 w 2233"/>
              <a:gd name="T83" fmla="*/ 1244 h 1989"/>
              <a:gd name="T84" fmla="*/ 1015 w 2233"/>
              <a:gd name="T85" fmla="*/ 1231 h 1989"/>
              <a:gd name="T86" fmla="*/ 1015 w 2233"/>
              <a:gd name="T87" fmla="*/ 1053 h 1989"/>
              <a:gd name="T88" fmla="*/ 2008 w 2233"/>
              <a:gd name="T89" fmla="*/ 1857 h 1989"/>
              <a:gd name="T90" fmla="*/ 226 w 2233"/>
              <a:gd name="T91" fmla="*/ 1857 h 1989"/>
              <a:gd name="T92" fmla="*/ 133 w 2233"/>
              <a:gd name="T93" fmla="*/ 1764 h 1989"/>
              <a:gd name="T94" fmla="*/ 133 w 2233"/>
              <a:gd name="T95" fmla="*/ 1162 h 1989"/>
              <a:gd name="T96" fmla="*/ 948 w 2233"/>
              <a:gd name="T97" fmla="*/ 1162 h 1989"/>
              <a:gd name="T98" fmla="*/ 948 w 2233"/>
              <a:gd name="T99" fmla="*/ 1231 h 1989"/>
              <a:gd name="T100" fmla="*/ 1027 w 2233"/>
              <a:gd name="T101" fmla="*/ 1310 h 1989"/>
              <a:gd name="T102" fmla="*/ 1206 w 2233"/>
              <a:gd name="T103" fmla="*/ 1310 h 1989"/>
              <a:gd name="T104" fmla="*/ 1285 w 2233"/>
              <a:gd name="T105" fmla="*/ 1231 h 1989"/>
              <a:gd name="T106" fmla="*/ 1285 w 2233"/>
              <a:gd name="T107" fmla="*/ 1162 h 1989"/>
              <a:gd name="T108" fmla="*/ 2100 w 2233"/>
              <a:gd name="T109" fmla="*/ 1162 h 1989"/>
              <a:gd name="T110" fmla="*/ 2100 w 2233"/>
              <a:gd name="T111" fmla="*/ 1764 h 1989"/>
              <a:gd name="T112" fmla="*/ 2008 w 2233"/>
              <a:gd name="T113" fmla="*/ 1857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33" h="1989">
                <a:moveTo>
                  <a:pt x="2008" y="356"/>
                </a:moveTo>
                <a:cubicBezTo>
                  <a:pt x="1539" y="356"/>
                  <a:pt x="1539" y="356"/>
                  <a:pt x="1539" y="356"/>
                </a:cubicBezTo>
                <a:cubicBezTo>
                  <a:pt x="1539" y="219"/>
                  <a:pt x="1539" y="219"/>
                  <a:pt x="1539" y="219"/>
                </a:cubicBezTo>
                <a:cubicBezTo>
                  <a:pt x="1539" y="98"/>
                  <a:pt x="1441" y="0"/>
                  <a:pt x="1320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793" y="0"/>
                  <a:pt x="695" y="98"/>
                  <a:pt x="695" y="219"/>
                </a:cubicBezTo>
                <a:cubicBezTo>
                  <a:pt x="695" y="356"/>
                  <a:pt x="695" y="356"/>
                  <a:pt x="695" y="356"/>
                </a:cubicBezTo>
                <a:cubicBezTo>
                  <a:pt x="226" y="356"/>
                  <a:pt x="226" y="356"/>
                  <a:pt x="226" y="356"/>
                </a:cubicBezTo>
                <a:cubicBezTo>
                  <a:pt x="102" y="356"/>
                  <a:pt x="0" y="457"/>
                  <a:pt x="0" y="582"/>
                </a:cubicBezTo>
                <a:cubicBezTo>
                  <a:pt x="0" y="1764"/>
                  <a:pt x="0" y="1764"/>
                  <a:pt x="0" y="1764"/>
                </a:cubicBezTo>
                <a:cubicBezTo>
                  <a:pt x="0" y="1888"/>
                  <a:pt x="102" y="1989"/>
                  <a:pt x="226" y="1989"/>
                </a:cubicBezTo>
                <a:cubicBezTo>
                  <a:pt x="2008" y="1989"/>
                  <a:pt x="2008" y="1989"/>
                  <a:pt x="2008" y="1989"/>
                </a:cubicBezTo>
                <a:cubicBezTo>
                  <a:pt x="2132" y="1989"/>
                  <a:pt x="2233" y="1888"/>
                  <a:pt x="2233" y="1764"/>
                </a:cubicBezTo>
                <a:cubicBezTo>
                  <a:pt x="2233" y="582"/>
                  <a:pt x="2233" y="582"/>
                  <a:pt x="2233" y="582"/>
                </a:cubicBezTo>
                <a:cubicBezTo>
                  <a:pt x="2233" y="457"/>
                  <a:pt x="2132" y="356"/>
                  <a:pt x="2008" y="356"/>
                </a:cubicBezTo>
                <a:close/>
                <a:moveTo>
                  <a:pt x="880" y="219"/>
                </a:moveTo>
                <a:cubicBezTo>
                  <a:pt x="880" y="201"/>
                  <a:pt x="895" y="186"/>
                  <a:pt x="913" y="186"/>
                </a:cubicBezTo>
                <a:cubicBezTo>
                  <a:pt x="1320" y="186"/>
                  <a:pt x="1320" y="186"/>
                  <a:pt x="1320" y="186"/>
                </a:cubicBezTo>
                <a:cubicBezTo>
                  <a:pt x="1339" y="186"/>
                  <a:pt x="1353" y="201"/>
                  <a:pt x="1353" y="219"/>
                </a:cubicBezTo>
                <a:cubicBezTo>
                  <a:pt x="1353" y="356"/>
                  <a:pt x="1353" y="356"/>
                  <a:pt x="1353" y="356"/>
                </a:cubicBezTo>
                <a:cubicBezTo>
                  <a:pt x="880" y="356"/>
                  <a:pt x="880" y="356"/>
                  <a:pt x="880" y="356"/>
                </a:cubicBezTo>
                <a:lnTo>
                  <a:pt x="880" y="219"/>
                </a:lnTo>
                <a:close/>
                <a:moveTo>
                  <a:pt x="226" y="489"/>
                </a:moveTo>
                <a:cubicBezTo>
                  <a:pt x="2008" y="489"/>
                  <a:pt x="2008" y="489"/>
                  <a:pt x="2008" y="489"/>
                </a:cubicBezTo>
                <a:cubicBezTo>
                  <a:pt x="2059" y="489"/>
                  <a:pt x="2100" y="531"/>
                  <a:pt x="2100" y="582"/>
                </a:cubicBezTo>
                <a:cubicBezTo>
                  <a:pt x="2100" y="1096"/>
                  <a:pt x="2100" y="1096"/>
                  <a:pt x="2100" y="1096"/>
                </a:cubicBezTo>
                <a:cubicBezTo>
                  <a:pt x="1285" y="1096"/>
                  <a:pt x="1285" y="1096"/>
                  <a:pt x="1285" y="1096"/>
                </a:cubicBezTo>
                <a:cubicBezTo>
                  <a:pt x="1285" y="1053"/>
                  <a:pt x="1285" y="1053"/>
                  <a:pt x="1285" y="1053"/>
                </a:cubicBezTo>
                <a:cubicBezTo>
                  <a:pt x="1285" y="1009"/>
                  <a:pt x="1250" y="973"/>
                  <a:pt x="1206" y="973"/>
                </a:cubicBezTo>
                <a:cubicBezTo>
                  <a:pt x="1027" y="973"/>
                  <a:pt x="1027" y="973"/>
                  <a:pt x="1027" y="973"/>
                </a:cubicBezTo>
                <a:cubicBezTo>
                  <a:pt x="984" y="973"/>
                  <a:pt x="948" y="1009"/>
                  <a:pt x="948" y="1053"/>
                </a:cubicBezTo>
                <a:cubicBezTo>
                  <a:pt x="948" y="1096"/>
                  <a:pt x="948" y="1096"/>
                  <a:pt x="948" y="1096"/>
                </a:cubicBezTo>
                <a:cubicBezTo>
                  <a:pt x="133" y="1096"/>
                  <a:pt x="133" y="1096"/>
                  <a:pt x="133" y="1096"/>
                </a:cubicBezTo>
                <a:cubicBezTo>
                  <a:pt x="133" y="582"/>
                  <a:pt x="133" y="582"/>
                  <a:pt x="133" y="582"/>
                </a:cubicBezTo>
                <a:cubicBezTo>
                  <a:pt x="133" y="531"/>
                  <a:pt x="175" y="489"/>
                  <a:pt x="226" y="489"/>
                </a:cubicBezTo>
                <a:close/>
                <a:moveTo>
                  <a:pt x="1015" y="1053"/>
                </a:moveTo>
                <a:cubicBezTo>
                  <a:pt x="1015" y="1046"/>
                  <a:pt x="1020" y="1040"/>
                  <a:pt x="1027" y="1040"/>
                </a:cubicBezTo>
                <a:cubicBezTo>
                  <a:pt x="1206" y="1040"/>
                  <a:pt x="1206" y="1040"/>
                  <a:pt x="1206" y="1040"/>
                </a:cubicBezTo>
                <a:cubicBezTo>
                  <a:pt x="1213" y="1040"/>
                  <a:pt x="1219" y="1046"/>
                  <a:pt x="1219" y="1053"/>
                </a:cubicBezTo>
                <a:cubicBezTo>
                  <a:pt x="1219" y="1231"/>
                  <a:pt x="1219" y="1231"/>
                  <a:pt x="1219" y="1231"/>
                </a:cubicBezTo>
                <a:cubicBezTo>
                  <a:pt x="1219" y="1238"/>
                  <a:pt x="1213" y="1244"/>
                  <a:pt x="1206" y="1244"/>
                </a:cubicBezTo>
                <a:cubicBezTo>
                  <a:pt x="1027" y="1244"/>
                  <a:pt x="1027" y="1244"/>
                  <a:pt x="1027" y="1244"/>
                </a:cubicBezTo>
                <a:cubicBezTo>
                  <a:pt x="1020" y="1244"/>
                  <a:pt x="1015" y="1238"/>
                  <a:pt x="1015" y="1231"/>
                </a:cubicBezTo>
                <a:lnTo>
                  <a:pt x="1015" y="1053"/>
                </a:lnTo>
                <a:close/>
                <a:moveTo>
                  <a:pt x="2008" y="1857"/>
                </a:moveTo>
                <a:cubicBezTo>
                  <a:pt x="226" y="1857"/>
                  <a:pt x="226" y="1857"/>
                  <a:pt x="226" y="1857"/>
                </a:cubicBezTo>
                <a:cubicBezTo>
                  <a:pt x="175" y="1857"/>
                  <a:pt x="133" y="1815"/>
                  <a:pt x="133" y="1764"/>
                </a:cubicBezTo>
                <a:cubicBezTo>
                  <a:pt x="133" y="1162"/>
                  <a:pt x="133" y="1162"/>
                  <a:pt x="133" y="1162"/>
                </a:cubicBezTo>
                <a:cubicBezTo>
                  <a:pt x="948" y="1162"/>
                  <a:pt x="948" y="1162"/>
                  <a:pt x="948" y="1162"/>
                </a:cubicBezTo>
                <a:cubicBezTo>
                  <a:pt x="948" y="1231"/>
                  <a:pt x="948" y="1231"/>
                  <a:pt x="948" y="1231"/>
                </a:cubicBezTo>
                <a:cubicBezTo>
                  <a:pt x="948" y="1275"/>
                  <a:pt x="984" y="1310"/>
                  <a:pt x="1027" y="1310"/>
                </a:cubicBezTo>
                <a:cubicBezTo>
                  <a:pt x="1206" y="1310"/>
                  <a:pt x="1206" y="1310"/>
                  <a:pt x="1206" y="1310"/>
                </a:cubicBezTo>
                <a:cubicBezTo>
                  <a:pt x="1250" y="1310"/>
                  <a:pt x="1285" y="1275"/>
                  <a:pt x="1285" y="1231"/>
                </a:cubicBezTo>
                <a:cubicBezTo>
                  <a:pt x="1285" y="1162"/>
                  <a:pt x="1285" y="1162"/>
                  <a:pt x="1285" y="1162"/>
                </a:cubicBezTo>
                <a:cubicBezTo>
                  <a:pt x="2100" y="1162"/>
                  <a:pt x="2100" y="1162"/>
                  <a:pt x="2100" y="1162"/>
                </a:cubicBezTo>
                <a:cubicBezTo>
                  <a:pt x="2100" y="1764"/>
                  <a:pt x="2100" y="1764"/>
                  <a:pt x="2100" y="1764"/>
                </a:cubicBezTo>
                <a:cubicBezTo>
                  <a:pt x="2100" y="1815"/>
                  <a:pt x="2059" y="1857"/>
                  <a:pt x="2008" y="18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id-ID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67672" y="1340864"/>
            <a:ext cx="7330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Date: </a:t>
            </a:r>
            <a:r>
              <a:rPr lang="en-US" altLang="zh-CN" dirty="0" smtClean="0"/>
              <a:t>2019-06-21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Status: Closed</a:t>
            </a:r>
          </a:p>
          <a:p>
            <a:endParaRPr lang="en-US" altLang="zh-CN" dirty="0"/>
          </a:p>
          <a:p>
            <a:r>
              <a:rPr lang="en-US" altLang="zh-CN" dirty="0"/>
              <a:t>Impact: </a:t>
            </a:r>
          </a:p>
          <a:p>
            <a:r>
              <a:rPr lang="en-US" altLang="zh-CN" dirty="0"/>
              <a:t>About 8000 </a:t>
            </a:r>
            <a:r>
              <a:rPr lang="en-US" altLang="zh-CN" dirty="0" err="1"/>
              <a:t>cusip</a:t>
            </a:r>
            <a:r>
              <a:rPr lang="en-US" altLang="zh-CN" dirty="0"/>
              <a:t> data loss;</a:t>
            </a:r>
          </a:p>
          <a:p>
            <a:r>
              <a:rPr lang="en-US" altLang="zh-CN" dirty="0" smtClean="0"/>
              <a:t>Downstream impacted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Root Cause:</a:t>
            </a:r>
          </a:p>
          <a:p>
            <a:r>
              <a:rPr lang="en-US" altLang="zh-CN" dirty="0"/>
              <a:t>Inappropriate data type was used in our application and DB. </a:t>
            </a:r>
          </a:p>
          <a:p>
            <a:r>
              <a:rPr lang="en-US" altLang="zh-CN" dirty="0"/>
              <a:t>SMCP:	 </a:t>
            </a:r>
            <a:r>
              <a:rPr lang="en-US" altLang="zh-CN" dirty="0" err="1"/>
              <a:t>int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--------</a:t>
            </a:r>
            <a:r>
              <a:rPr lang="en-US" altLang="zh-CN" dirty="0"/>
              <a:t> varchar</a:t>
            </a:r>
          </a:p>
          <a:p>
            <a:r>
              <a:rPr lang="en-US" altLang="zh-CN" dirty="0"/>
              <a:t>When </a:t>
            </a:r>
            <a:r>
              <a:rPr lang="en-US" altLang="zh-CN" dirty="0" err="1"/>
              <a:t>deserization</a:t>
            </a:r>
            <a:r>
              <a:rPr lang="en-US" altLang="zh-CN" dirty="0"/>
              <a:t> </a:t>
            </a:r>
            <a:r>
              <a:rPr lang="en-US" altLang="zh-CN" dirty="0" err="1"/>
              <a:t>josn</a:t>
            </a:r>
            <a:r>
              <a:rPr lang="en-US" altLang="zh-CN" dirty="0"/>
              <a:t> to object, exception was thrown.</a:t>
            </a:r>
          </a:p>
          <a:p>
            <a:endParaRPr lang="en-US" altLang="zh-CN" dirty="0"/>
          </a:p>
          <a:p>
            <a:r>
              <a:rPr lang="en-US" altLang="zh-CN" dirty="0"/>
              <a:t>Trigger: Upstream use big </a:t>
            </a:r>
            <a:r>
              <a:rPr lang="en-US" altLang="zh-CN" dirty="0" err="1"/>
              <a:t>smcp</a:t>
            </a:r>
            <a:r>
              <a:rPr lang="en-US" altLang="zh-CN" dirty="0"/>
              <a:t> that exceeds max </a:t>
            </a:r>
            <a:r>
              <a:rPr lang="en-US" altLang="zh-CN" dirty="0" err="1"/>
              <a:t>int</a:t>
            </a:r>
            <a:r>
              <a:rPr lang="en-US" altLang="zh-CN" dirty="0"/>
              <a:t> value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33" grpId="0" animBg="1"/>
      <p:bldP spid="37" grpId="0" animBg="1"/>
      <p:bldP spid="45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23538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 Review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197132" y="5780963"/>
            <a:ext cx="45719" cy="839641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86800" y="4621542"/>
            <a:ext cx="55562" cy="865187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26" name="Group 22"/>
          <p:cNvGrpSpPr/>
          <p:nvPr/>
        </p:nvGrpSpPr>
        <p:grpSpPr>
          <a:xfrm>
            <a:off x="3095885" y="5520847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186799" y="3439122"/>
            <a:ext cx="55562" cy="865188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30" name="Group 18"/>
          <p:cNvGrpSpPr/>
          <p:nvPr/>
        </p:nvGrpSpPr>
        <p:grpSpPr>
          <a:xfrm>
            <a:off x="3066839" y="4338428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33" name="Rectangle 117"/>
          <p:cNvSpPr>
            <a:spLocks noChangeArrowheads="1"/>
          </p:cNvSpPr>
          <p:nvPr/>
        </p:nvSpPr>
        <p:spPr bwMode="auto">
          <a:xfrm>
            <a:off x="3171598" y="2277670"/>
            <a:ext cx="55562" cy="863600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34" name="Group 118"/>
          <p:cNvGrpSpPr/>
          <p:nvPr/>
        </p:nvGrpSpPr>
        <p:grpSpPr>
          <a:xfrm>
            <a:off x="3072005" y="3160188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35" name="Oval 119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6" name="Freeform 120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167596" y="1241873"/>
            <a:ext cx="45719" cy="703232"/>
          </a:xfrm>
          <a:prstGeom prst="rect">
            <a:avLst/>
          </a:prstGeom>
          <a:solidFill>
            <a:srgbClr val="559E67"/>
          </a:solidFill>
          <a:ln w="9525">
            <a:solidFill>
              <a:srgbClr val="1C827E"/>
            </a:solidFill>
            <a:round/>
          </a:ln>
        </p:spPr>
        <p:txBody>
          <a:bodyPr/>
          <a:lstStyle/>
          <a:p>
            <a:endParaRPr lang="id-ID" altLang="zh-CN"/>
          </a:p>
        </p:txBody>
      </p:sp>
      <p:grpSp>
        <p:nvGrpSpPr>
          <p:cNvPr id="38" name="Group 13"/>
          <p:cNvGrpSpPr/>
          <p:nvPr/>
        </p:nvGrpSpPr>
        <p:grpSpPr>
          <a:xfrm>
            <a:off x="3066839" y="1985591"/>
            <a:ext cx="292953" cy="292079"/>
            <a:chOff x="5918994" y="3280833"/>
            <a:chExt cx="354012" cy="352956"/>
          </a:xfrm>
          <a:solidFill>
            <a:srgbClr val="559E67"/>
          </a:solidFill>
        </p:grpSpPr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40" name="Freeform 15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45" name="Freeform 8"/>
          <p:cNvSpPr>
            <a:spLocks noEditPoints="1" noChangeArrowheads="1"/>
          </p:cNvSpPr>
          <p:nvPr/>
        </p:nvSpPr>
        <p:spPr bwMode="auto">
          <a:xfrm>
            <a:off x="4943475" y="2144713"/>
            <a:ext cx="371475" cy="327025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id-ID" altLang="zh-CN"/>
          </a:p>
        </p:txBody>
      </p:sp>
      <p:grpSp>
        <p:nvGrpSpPr>
          <p:cNvPr id="46" name="Группа 28"/>
          <p:cNvGrpSpPr/>
          <p:nvPr/>
        </p:nvGrpSpPr>
        <p:grpSpPr bwMode="auto">
          <a:xfrm>
            <a:off x="4953000" y="4371975"/>
            <a:ext cx="352425" cy="352425"/>
            <a:chOff x="1090942" y="2688057"/>
            <a:chExt cx="352082" cy="352083"/>
          </a:xfrm>
        </p:grpSpPr>
        <p:sp>
          <p:nvSpPr>
            <p:cNvPr id="47" name="Freeform 19"/>
            <p:cNvSpPr>
              <a:spLocks noEditPoints="1" noChangeArrowheads="1"/>
            </p:cNvSpPr>
            <p:nvPr/>
          </p:nvSpPr>
          <p:spPr bwMode="auto">
            <a:xfrm>
              <a:off x="1090942" y="2688057"/>
              <a:ext cx="352082" cy="352083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 altLang="zh-CN"/>
            </a:p>
          </p:txBody>
        </p:sp>
        <p:sp>
          <p:nvSpPr>
            <p:cNvPr id="48" name="Freeform 20"/>
            <p:cNvSpPr>
              <a:spLocks noEditPoints="1" noChangeArrowheads="1"/>
            </p:cNvSpPr>
            <p:nvPr/>
          </p:nvSpPr>
          <p:spPr bwMode="auto">
            <a:xfrm>
              <a:off x="1190282" y="2787397"/>
              <a:ext cx="153402" cy="15340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 altLang="zh-CN"/>
            </a:p>
          </p:txBody>
        </p:sp>
        <p:sp>
          <p:nvSpPr>
            <p:cNvPr id="49" name="Freeform 21"/>
            <p:cNvSpPr>
              <a:spLocks noEditPoints="1" noChangeArrowheads="1"/>
            </p:cNvSpPr>
            <p:nvPr/>
          </p:nvSpPr>
          <p:spPr bwMode="auto">
            <a:xfrm>
              <a:off x="1223395" y="2819159"/>
              <a:ext cx="88527" cy="87852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id-ID" altLang="zh-CN"/>
            </a:p>
          </p:txBody>
        </p:sp>
      </p:grpSp>
      <p:grpSp>
        <p:nvGrpSpPr>
          <p:cNvPr id="50" name="Группа 32"/>
          <p:cNvGrpSpPr/>
          <p:nvPr/>
        </p:nvGrpSpPr>
        <p:grpSpPr>
          <a:xfrm>
            <a:off x="6907630" y="3235037"/>
            <a:ext cx="187528" cy="385475"/>
            <a:chOff x="5380038" y="2681288"/>
            <a:chExt cx="1714500" cy="3524250"/>
          </a:xfrm>
          <a:solidFill>
            <a:schemeClr val="bg1"/>
          </a:solidFill>
        </p:grpSpPr>
        <p:sp>
          <p:nvSpPr>
            <p:cNvPr id="51" name="Freeform 701"/>
            <p:cNvSpPr/>
            <p:nvPr/>
          </p:nvSpPr>
          <p:spPr bwMode="auto">
            <a:xfrm>
              <a:off x="5721351" y="2681288"/>
              <a:ext cx="1033463" cy="650875"/>
            </a:xfrm>
            <a:custGeom>
              <a:avLst/>
              <a:gdLst>
                <a:gd name="T0" fmla="*/ 178 w 1302"/>
                <a:gd name="T1" fmla="*/ 0 h 820"/>
                <a:gd name="T2" fmla="*/ 1125 w 1302"/>
                <a:gd name="T3" fmla="*/ 0 h 820"/>
                <a:gd name="T4" fmla="*/ 1163 w 1302"/>
                <a:gd name="T5" fmla="*/ 4 h 820"/>
                <a:gd name="T6" fmla="*/ 1198 w 1302"/>
                <a:gd name="T7" fmla="*/ 15 h 820"/>
                <a:gd name="T8" fmla="*/ 1229 w 1302"/>
                <a:gd name="T9" fmla="*/ 34 h 820"/>
                <a:gd name="T10" fmla="*/ 1256 w 1302"/>
                <a:gd name="T11" fmla="*/ 57 h 820"/>
                <a:gd name="T12" fmla="*/ 1278 w 1302"/>
                <a:gd name="T13" fmla="*/ 85 h 820"/>
                <a:gd name="T14" fmla="*/ 1293 w 1302"/>
                <a:gd name="T15" fmla="*/ 118 h 820"/>
                <a:gd name="T16" fmla="*/ 1301 w 1302"/>
                <a:gd name="T17" fmla="*/ 153 h 820"/>
                <a:gd name="T18" fmla="*/ 1302 w 1302"/>
                <a:gd name="T19" fmla="*/ 192 h 820"/>
                <a:gd name="T20" fmla="*/ 1268 w 1302"/>
                <a:gd name="T21" fmla="*/ 628 h 820"/>
                <a:gd name="T22" fmla="*/ 1262 w 1302"/>
                <a:gd name="T23" fmla="*/ 667 h 820"/>
                <a:gd name="T24" fmla="*/ 1247 w 1302"/>
                <a:gd name="T25" fmla="*/ 702 h 820"/>
                <a:gd name="T26" fmla="*/ 1227 w 1302"/>
                <a:gd name="T27" fmla="*/ 735 h 820"/>
                <a:gd name="T28" fmla="*/ 1201 w 1302"/>
                <a:gd name="T29" fmla="*/ 763 h 820"/>
                <a:gd name="T30" fmla="*/ 1171 w 1302"/>
                <a:gd name="T31" fmla="*/ 787 h 820"/>
                <a:gd name="T32" fmla="*/ 1137 w 1302"/>
                <a:gd name="T33" fmla="*/ 805 h 820"/>
                <a:gd name="T34" fmla="*/ 1099 w 1302"/>
                <a:gd name="T35" fmla="*/ 816 h 820"/>
                <a:gd name="T36" fmla="*/ 1061 w 1302"/>
                <a:gd name="T37" fmla="*/ 820 h 820"/>
                <a:gd name="T38" fmla="*/ 241 w 1302"/>
                <a:gd name="T39" fmla="*/ 820 h 820"/>
                <a:gd name="T40" fmla="*/ 202 w 1302"/>
                <a:gd name="T41" fmla="*/ 816 h 820"/>
                <a:gd name="T42" fmla="*/ 165 w 1302"/>
                <a:gd name="T43" fmla="*/ 805 h 820"/>
                <a:gd name="T44" fmla="*/ 132 w 1302"/>
                <a:gd name="T45" fmla="*/ 787 h 820"/>
                <a:gd name="T46" fmla="*/ 102 w 1302"/>
                <a:gd name="T47" fmla="*/ 763 h 820"/>
                <a:gd name="T48" fmla="*/ 76 w 1302"/>
                <a:gd name="T49" fmla="*/ 735 h 820"/>
                <a:gd name="T50" fmla="*/ 56 w 1302"/>
                <a:gd name="T51" fmla="*/ 702 h 820"/>
                <a:gd name="T52" fmla="*/ 41 w 1302"/>
                <a:gd name="T53" fmla="*/ 667 h 820"/>
                <a:gd name="T54" fmla="*/ 34 w 1302"/>
                <a:gd name="T55" fmla="*/ 628 h 820"/>
                <a:gd name="T56" fmla="*/ 0 w 1302"/>
                <a:gd name="T57" fmla="*/ 192 h 820"/>
                <a:gd name="T58" fmla="*/ 2 w 1302"/>
                <a:gd name="T59" fmla="*/ 153 h 820"/>
                <a:gd name="T60" fmla="*/ 10 w 1302"/>
                <a:gd name="T61" fmla="*/ 118 h 820"/>
                <a:gd name="T62" fmla="*/ 25 w 1302"/>
                <a:gd name="T63" fmla="*/ 85 h 820"/>
                <a:gd name="T64" fmla="*/ 46 w 1302"/>
                <a:gd name="T65" fmla="*/ 57 h 820"/>
                <a:gd name="T66" fmla="*/ 72 w 1302"/>
                <a:gd name="T67" fmla="*/ 34 h 820"/>
                <a:gd name="T68" fmla="*/ 105 w 1302"/>
                <a:gd name="T69" fmla="*/ 15 h 820"/>
                <a:gd name="T70" fmla="*/ 140 w 1302"/>
                <a:gd name="T71" fmla="*/ 4 h 820"/>
                <a:gd name="T72" fmla="*/ 178 w 1302"/>
                <a:gd name="T73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2" h="820">
                  <a:moveTo>
                    <a:pt x="178" y="0"/>
                  </a:moveTo>
                  <a:lnTo>
                    <a:pt x="1125" y="0"/>
                  </a:lnTo>
                  <a:lnTo>
                    <a:pt x="1163" y="4"/>
                  </a:lnTo>
                  <a:lnTo>
                    <a:pt x="1198" y="15"/>
                  </a:lnTo>
                  <a:lnTo>
                    <a:pt x="1229" y="34"/>
                  </a:lnTo>
                  <a:lnTo>
                    <a:pt x="1256" y="57"/>
                  </a:lnTo>
                  <a:lnTo>
                    <a:pt x="1278" y="85"/>
                  </a:lnTo>
                  <a:lnTo>
                    <a:pt x="1293" y="118"/>
                  </a:lnTo>
                  <a:lnTo>
                    <a:pt x="1301" y="153"/>
                  </a:lnTo>
                  <a:lnTo>
                    <a:pt x="1302" y="192"/>
                  </a:lnTo>
                  <a:lnTo>
                    <a:pt x="1268" y="628"/>
                  </a:lnTo>
                  <a:lnTo>
                    <a:pt x="1262" y="667"/>
                  </a:lnTo>
                  <a:lnTo>
                    <a:pt x="1247" y="702"/>
                  </a:lnTo>
                  <a:lnTo>
                    <a:pt x="1227" y="735"/>
                  </a:lnTo>
                  <a:lnTo>
                    <a:pt x="1201" y="763"/>
                  </a:lnTo>
                  <a:lnTo>
                    <a:pt x="1171" y="787"/>
                  </a:lnTo>
                  <a:lnTo>
                    <a:pt x="1137" y="805"/>
                  </a:lnTo>
                  <a:lnTo>
                    <a:pt x="1099" y="816"/>
                  </a:lnTo>
                  <a:lnTo>
                    <a:pt x="1061" y="820"/>
                  </a:lnTo>
                  <a:lnTo>
                    <a:pt x="241" y="820"/>
                  </a:lnTo>
                  <a:lnTo>
                    <a:pt x="202" y="816"/>
                  </a:lnTo>
                  <a:lnTo>
                    <a:pt x="165" y="805"/>
                  </a:lnTo>
                  <a:lnTo>
                    <a:pt x="132" y="787"/>
                  </a:lnTo>
                  <a:lnTo>
                    <a:pt x="102" y="763"/>
                  </a:lnTo>
                  <a:lnTo>
                    <a:pt x="76" y="735"/>
                  </a:lnTo>
                  <a:lnTo>
                    <a:pt x="56" y="702"/>
                  </a:lnTo>
                  <a:lnTo>
                    <a:pt x="41" y="667"/>
                  </a:lnTo>
                  <a:lnTo>
                    <a:pt x="34" y="628"/>
                  </a:lnTo>
                  <a:lnTo>
                    <a:pt x="0" y="192"/>
                  </a:lnTo>
                  <a:lnTo>
                    <a:pt x="2" y="153"/>
                  </a:lnTo>
                  <a:lnTo>
                    <a:pt x="10" y="118"/>
                  </a:lnTo>
                  <a:lnTo>
                    <a:pt x="25" y="85"/>
                  </a:lnTo>
                  <a:lnTo>
                    <a:pt x="46" y="57"/>
                  </a:lnTo>
                  <a:lnTo>
                    <a:pt x="72" y="34"/>
                  </a:lnTo>
                  <a:lnTo>
                    <a:pt x="105" y="15"/>
                  </a:lnTo>
                  <a:lnTo>
                    <a:pt x="140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lIns="101600" tIns="50800" rIns="101600" bIns="50800"/>
            <a:lstStyle/>
            <a:p>
              <a:pPr fontAlgn="auto"/>
              <a:endParaRPr lang="ru-RU" sz="1560" noProof="1"/>
            </a:p>
          </p:txBody>
        </p:sp>
        <p:sp>
          <p:nvSpPr>
            <p:cNvPr id="52" name="Freeform 702"/>
            <p:cNvSpPr>
              <a:spLocks noEditPoints="1"/>
            </p:cNvSpPr>
            <p:nvPr/>
          </p:nvSpPr>
          <p:spPr bwMode="auto">
            <a:xfrm>
              <a:off x="5380038" y="3513138"/>
              <a:ext cx="1714500" cy="2692400"/>
            </a:xfrm>
            <a:custGeom>
              <a:avLst/>
              <a:gdLst>
                <a:gd name="T0" fmla="*/ 1809 w 2160"/>
                <a:gd name="T1" fmla="*/ 2018 h 3393"/>
                <a:gd name="T2" fmla="*/ 531 w 2160"/>
                <a:gd name="T3" fmla="*/ 2637 h 3393"/>
                <a:gd name="T4" fmla="*/ 518 w 2160"/>
                <a:gd name="T5" fmla="*/ 2651 h 3393"/>
                <a:gd name="T6" fmla="*/ 544 w 2160"/>
                <a:gd name="T7" fmla="*/ 2688 h 3393"/>
                <a:gd name="T8" fmla="*/ 606 w 2160"/>
                <a:gd name="T9" fmla="*/ 2746 h 3393"/>
                <a:gd name="T10" fmla="*/ 651 w 2160"/>
                <a:gd name="T11" fmla="*/ 2781 h 3393"/>
                <a:gd name="T12" fmla="*/ 674 w 2160"/>
                <a:gd name="T13" fmla="*/ 2777 h 3393"/>
                <a:gd name="T14" fmla="*/ 1858 w 2160"/>
                <a:gd name="T15" fmla="*/ 2209 h 3393"/>
                <a:gd name="T16" fmla="*/ 1869 w 2160"/>
                <a:gd name="T17" fmla="*/ 2183 h 3393"/>
                <a:gd name="T18" fmla="*/ 1853 w 2160"/>
                <a:gd name="T19" fmla="*/ 2105 h 3393"/>
                <a:gd name="T20" fmla="*/ 1838 w 2160"/>
                <a:gd name="T21" fmla="*/ 2031 h 3393"/>
                <a:gd name="T22" fmla="*/ 1820 w 2160"/>
                <a:gd name="T23" fmla="*/ 2016 h 3393"/>
                <a:gd name="T24" fmla="*/ 1644 w 2160"/>
                <a:gd name="T25" fmla="*/ 1247 h 3393"/>
                <a:gd name="T26" fmla="*/ 363 w 2160"/>
                <a:gd name="T27" fmla="*/ 1866 h 3393"/>
                <a:gd name="T28" fmla="*/ 348 w 2160"/>
                <a:gd name="T29" fmla="*/ 1876 h 3393"/>
                <a:gd name="T30" fmla="*/ 332 w 2160"/>
                <a:gd name="T31" fmla="*/ 1921 h 3393"/>
                <a:gd name="T32" fmla="*/ 313 w 2160"/>
                <a:gd name="T33" fmla="*/ 2008 h 3393"/>
                <a:gd name="T34" fmla="*/ 295 w 2160"/>
                <a:gd name="T35" fmla="*/ 2091 h 3393"/>
                <a:gd name="T36" fmla="*/ 295 w 2160"/>
                <a:gd name="T37" fmla="*/ 2106 h 3393"/>
                <a:gd name="T38" fmla="*/ 300 w 2160"/>
                <a:gd name="T39" fmla="*/ 2110 h 3393"/>
                <a:gd name="T40" fmla="*/ 307 w 2160"/>
                <a:gd name="T41" fmla="*/ 2110 h 3393"/>
                <a:gd name="T42" fmla="*/ 310 w 2160"/>
                <a:gd name="T43" fmla="*/ 2109 h 3393"/>
                <a:gd name="T44" fmla="*/ 1698 w 2160"/>
                <a:gd name="T45" fmla="*/ 1434 h 3393"/>
                <a:gd name="T46" fmla="*/ 1708 w 2160"/>
                <a:gd name="T47" fmla="*/ 1410 h 3393"/>
                <a:gd name="T48" fmla="*/ 1692 w 2160"/>
                <a:gd name="T49" fmla="*/ 1334 h 3393"/>
                <a:gd name="T50" fmla="*/ 1675 w 2160"/>
                <a:gd name="T51" fmla="*/ 1261 h 3393"/>
                <a:gd name="T52" fmla="*/ 1658 w 2160"/>
                <a:gd name="T53" fmla="*/ 1245 h 3393"/>
                <a:gd name="T54" fmla="*/ 552 w 2160"/>
                <a:gd name="T55" fmla="*/ 908 h 3393"/>
                <a:gd name="T56" fmla="*/ 547 w 2160"/>
                <a:gd name="T57" fmla="*/ 913 h 3393"/>
                <a:gd name="T58" fmla="*/ 539 w 2160"/>
                <a:gd name="T59" fmla="*/ 929 h 3393"/>
                <a:gd name="T60" fmla="*/ 517 w 2160"/>
                <a:gd name="T61" fmla="*/ 1031 h 3393"/>
                <a:gd name="T62" fmla="*/ 497 w 2160"/>
                <a:gd name="T63" fmla="*/ 1132 h 3393"/>
                <a:gd name="T64" fmla="*/ 495 w 2160"/>
                <a:gd name="T65" fmla="*/ 1146 h 3393"/>
                <a:gd name="T66" fmla="*/ 499 w 2160"/>
                <a:gd name="T67" fmla="*/ 1150 h 3393"/>
                <a:gd name="T68" fmla="*/ 503 w 2160"/>
                <a:gd name="T69" fmla="*/ 1149 h 3393"/>
                <a:gd name="T70" fmla="*/ 1536 w 2160"/>
                <a:gd name="T71" fmla="*/ 660 h 3393"/>
                <a:gd name="T72" fmla="*/ 1544 w 2160"/>
                <a:gd name="T73" fmla="*/ 653 h 3393"/>
                <a:gd name="T74" fmla="*/ 1543 w 2160"/>
                <a:gd name="T75" fmla="*/ 622 h 3393"/>
                <a:gd name="T76" fmla="*/ 1531 w 2160"/>
                <a:gd name="T77" fmla="*/ 567 h 3393"/>
                <a:gd name="T78" fmla="*/ 1520 w 2160"/>
                <a:gd name="T79" fmla="*/ 517 h 3393"/>
                <a:gd name="T80" fmla="*/ 1510 w 2160"/>
                <a:gd name="T81" fmla="*/ 479 h 3393"/>
                <a:gd name="T82" fmla="*/ 1502 w 2160"/>
                <a:gd name="T83" fmla="*/ 468 h 3393"/>
                <a:gd name="T84" fmla="*/ 1489 w 2160"/>
                <a:gd name="T85" fmla="*/ 0 h 3393"/>
                <a:gd name="T86" fmla="*/ 1604 w 2160"/>
                <a:gd name="T87" fmla="*/ 33 h 3393"/>
                <a:gd name="T88" fmla="*/ 1690 w 2160"/>
                <a:gd name="T89" fmla="*/ 115 h 3393"/>
                <a:gd name="T90" fmla="*/ 2155 w 2160"/>
                <a:gd name="T91" fmla="*/ 2258 h 3393"/>
                <a:gd name="T92" fmla="*/ 2152 w 2160"/>
                <a:gd name="T93" fmla="*/ 2385 h 3393"/>
                <a:gd name="T94" fmla="*/ 2105 w 2160"/>
                <a:gd name="T95" fmla="*/ 2509 h 3393"/>
                <a:gd name="T96" fmla="*/ 1221 w 2160"/>
                <a:gd name="T97" fmla="*/ 3340 h 3393"/>
                <a:gd name="T98" fmla="*/ 1130 w 2160"/>
                <a:gd name="T99" fmla="*/ 3387 h 3393"/>
                <a:gd name="T100" fmla="*/ 1029 w 2160"/>
                <a:gd name="T101" fmla="*/ 3387 h 3393"/>
                <a:gd name="T102" fmla="*/ 938 w 2160"/>
                <a:gd name="T103" fmla="*/ 3340 h 3393"/>
                <a:gd name="T104" fmla="*/ 55 w 2160"/>
                <a:gd name="T105" fmla="*/ 2509 h 3393"/>
                <a:gd name="T106" fmla="*/ 7 w 2160"/>
                <a:gd name="T107" fmla="*/ 2385 h 3393"/>
                <a:gd name="T108" fmla="*/ 5 w 2160"/>
                <a:gd name="T109" fmla="*/ 2258 h 3393"/>
                <a:gd name="T110" fmla="*/ 468 w 2160"/>
                <a:gd name="T111" fmla="*/ 115 h 3393"/>
                <a:gd name="T112" fmla="*/ 556 w 2160"/>
                <a:gd name="T113" fmla="*/ 33 h 3393"/>
                <a:gd name="T114" fmla="*/ 670 w 2160"/>
                <a:gd name="T115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393">
                  <a:moveTo>
                    <a:pt x="1820" y="2016"/>
                  </a:moveTo>
                  <a:lnTo>
                    <a:pt x="1815" y="2017"/>
                  </a:lnTo>
                  <a:lnTo>
                    <a:pt x="1809" y="2018"/>
                  </a:lnTo>
                  <a:lnTo>
                    <a:pt x="1808" y="2020"/>
                  </a:lnTo>
                  <a:lnTo>
                    <a:pt x="532" y="2635"/>
                  </a:lnTo>
                  <a:lnTo>
                    <a:pt x="531" y="2637"/>
                  </a:lnTo>
                  <a:lnTo>
                    <a:pt x="525" y="2639"/>
                  </a:lnTo>
                  <a:lnTo>
                    <a:pt x="521" y="2645"/>
                  </a:lnTo>
                  <a:lnTo>
                    <a:pt x="518" y="2651"/>
                  </a:lnTo>
                  <a:lnTo>
                    <a:pt x="520" y="2660"/>
                  </a:lnTo>
                  <a:lnTo>
                    <a:pt x="526" y="2670"/>
                  </a:lnTo>
                  <a:lnTo>
                    <a:pt x="544" y="2688"/>
                  </a:lnTo>
                  <a:lnTo>
                    <a:pt x="563" y="2707"/>
                  </a:lnTo>
                  <a:lnTo>
                    <a:pt x="585" y="2726"/>
                  </a:lnTo>
                  <a:lnTo>
                    <a:pt x="606" y="2746"/>
                  </a:lnTo>
                  <a:lnTo>
                    <a:pt x="627" y="2764"/>
                  </a:lnTo>
                  <a:lnTo>
                    <a:pt x="643" y="2777"/>
                  </a:lnTo>
                  <a:lnTo>
                    <a:pt x="651" y="2781"/>
                  </a:lnTo>
                  <a:lnTo>
                    <a:pt x="659" y="2781"/>
                  </a:lnTo>
                  <a:lnTo>
                    <a:pt x="667" y="2780"/>
                  </a:lnTo>
                  <a:lnTo>
                    <a:pt x="674" y="2777"/>
                  </a:lnTo>
                  <a:lnTo>
                    <a:pt x="677" y="2776"/>
                  </a:lnTo>
                  <a:lnTo>
                    <a:pt x="1855" y="2210"/>
                  </a:lnTo>
                  <a:lnTo>
                    <a:pt x="1858" y="2209"/>
                  </a:lnTo>
                  <a:lnTo>
                    <a:pt x="1864" y="2204"/>
                  </a:lnTo>
                  <a:lnTo>
                    <a:pt x="1869" y="2194"/>
                  </a:lnTo>
                  <a:lnTo>
                    <a:pt x="1869" y="2183"/>
                  </a:lnTo>
                  <a:lnTo>
                    <a:pt x="1865" y="2162"/>
                  </a:lnTo>
                  <a:lnTo>
                    <a:pt x="1860" y="2135"/>
                  </a:lnTo>
                  <a:lnTo>
                    <a:pt x="1853" y="2105"/>
                  </a:lnTo>
                  <a:lnTo>
                    <a:pt x="1847" y="2077"/>
                  </a:lnTo>
                  <a:lnTo>
                    <a:pt x="1842" y="2051"/>
                  </a:lnTo>
                  <a:lnTo>
                    <a:pt x="1838" y="2031"/>
                  </a:lnTo>
                  <a:lnTo>
                    <a:pt x="1834" y="2021"/>
                  </a:lnTo>
                  <a:lnTo>
                    <a:pt x="1827" y="2017"/>
                  </a:lnTo>
                  <a:lnTo>
                    <a:pt x="1820" y="2016"/>
                  </a:lnTo>
                  <a:close/>
                  <a:moveTo>
                    <a:pt x="1658" y="1245"/>
                  </a:moveTo>
                  <a:lnTo>
                    <a:pt x="1651" y="1245"/>
                  </a:lnTo>
                  <a:lnTo>
                    <a:pt x="1644" y="1247"/>
                  </a:lnTo>
                  <a:lnTo>
                    <a:pt x="1640" y="1249"/>
                  </a:lnTo>
                  <a:lnTo>
                    <a:pt x="1638" y="1250"/>
                  </a:lnTo>
                  <a:lnTo>
                    <a:pt x="363" y="1866"/>
                  </a:lnTo>
                  <a:lnTo>
                    <a:pt x="360" y="1867"/>
                  </a:lnTo>
                  <a:lnTo>
                    <a:pt x="355" y="1870"/>
                  </a:lnTo>
                  <a:lnTo>
                    <a:pt x="348" y="1876"/>
                  </a:lnTo>
                  <a:lnTo>
                    <a:pt x="340" y="1887"/>
                  </a:lnTo>
                  <a:lnTo>
                    <a:pt x="336" y="1899"/>
                  </a:lnTo>
                  <a:lnTo>
                    <a:pt x="332" y="1921"/>
                  </a:lnTo>
                  <a:lnTo>
                    <a:pt x="325" y="1947"/>
                  </a:lnTo>
                  <a:lnTo>
                    <a:pt x="319" y="1976"/>
                  </a:lnTo>
                  <a:lnTo>
                    <a:pt x="313" y="2008"/>
                  </a:lnTo>
                  <a:lnTo>
                    <a:pt x="306" y="2039"/>
                  </a:lnTo>
                  <a:lnTo>
                    <a:pt x="300" y="2067"/>
                  </a:lnTo>
                  <a:lnTo>
                    <a:pt x="295" y="2091"/>
                  </a:lnTo>
                  <a:lnTo>
                    <a:pt x="295" y="2097"/>
                  </a:lnTo>
                  <a:lnTo>
                    <a:pt x="295" y="2102"/>
                  </a:lnTo>
                  <a:lnTo>
                    <a:pt x="295" y="2106"/>
                  </a:lnTo>
                  <a:lnTo>
                    <a:pt x="296" y="2108"/>
                  </a:lnTo>
                  <a:lnTo>
                    <a:pt x="299" y="2110"/>
                  </a:lnTo>
                  <a:lnTo>
                    <a:pt x="300" y="2110"/>
                  </a:lnTo>
                  <a:lnTo>
                    <a:pt x="303" y="2110"/>
                  </a:lnTo>
                  <a:lnTo>
                    <a:pt x="305" y="2110"/>
                  </a:lnTo>
                  <a:lnTo>
                    <a:pt x="307" y="2110"/>
                  </a:lnTo>
                  <a:lnTo>
                    <a:pt x="309" y="2110"/>
                  </a:lnTo>
                  <a:lnTo>
                    <a:pt x="310" y="2109"/>
                  </a:lnTo>
                  <a:lnTo>
                    <a:pt x="310" y="2109"/>
                  </a:lnTo>
                  <a:lnTo>
                    <a:pt x="1692" y="1438"/>
                  </a:lnTo>
                  <a:lnTo>
                    <a:pt x="1694" y="1437"/>
                  </a:lnTo>
                  <a:lnTo>
                    <a:pt x="1698" y="1434"/>
                  </a:lnTo>
                  <a:lnTo>
                    <a:pt x="1704" y="1429"/>
                  </a:lnTo>
                  <a:lnTo>
                    <a:pt x="1707" y="1420"/>
                  </a:lnTo>
                  <a:lnTo>
                    <a:pt x="1708" y="1410"/>
                  </a:lnTo>
                  <a:lnTo>
                    <a:pt x="1704" y="1389"/>
                  </a:lnTo>
                  <a:lnTo>
                    <a:pt x="1698" y="1362"/>
                  </a:lnTo>
                  <a:lnTo>
                    <a:pt x="1692" y="1334"/>
                  </a:lnTo>
                  <a:lnTo>
                    <a:pt x="1686" y="1306"/>
                  </a:lnTo>
                  <a:lnTo>
                    <a:pt x="1681" y="1281"/>
                  </a:lnTo>
                  <a:lnTo>
                    <a:pt x="1675" y="1261"/>
                  </a:lnTo>
                  <a:lnTo>
                    <a:pt x="1671" y="1251"/>
                  </a:lnTo>
                  <a:lnTo>
                    <a:pt x="1666" y="1246"/>
                  </a:lnTo>
                  <a:lnTo>
                    <a:pt x="1658" y="1245"/>
                  </a:lnTo>
                  <a:close/>
                  <a:moveTo>
                    <a:pt x="1495" y="467"/>
                  </a:moveTo>
                  <a:lnTo>
                    <a:pt x="1487" y="470"/>
                  </a:lnTo>
                  <a:lnTo>
                    <a:pt x="552" y="908"/>
                  </a:lnTo>
                  <a:lnTo>
                    <a:pt x="551" y="908"/>
                  </a:lnTo>
                  <a:lnTo>
                    <a:pt x="549" y="911"/>
                  </a:lnTo>
                  <a:lnTo>
                    <a:pt x="547" y="913"/>
                  </a:lnTo>
                  <a:lnTo>
                    <a:pt x="544" y="917"/>
                  </a:lnTo>
                  <a:lnTo>
                    <a:pt x="541" y="923"/>
                  </a:lnTo>
                  <a:lnTo>
                    <a:pt x="539" y="929"/>
                  </a:lnTo>
                  <a:lnTo>
                    <a:pt x="533" y="958"/>
                  </a:lnTo>
                  <a:lnTo>
                    <a:pt x="525" y="993"/>
                  </a:lnTo>
                  <a:lnTo>
                    <a:pt x="517" y="1031"/>
                  </a:lnTo>
                  <a:lnTo>
                    <a:pt x="509" y="1067"/>
                  </a:lnTo>
                  <a:lnTo>
                    <a:pt x="502" y="1103"/>
                  </a:lnTo>
                  <a:lnTo>
                    <a:pt x="497" y="1132"/>
                  </a:lnTo>
                  <a:lnTo>
                    <a:pt x="495" y="1138"/>
                  </a:lnTo>
                  <a:lnTo>
                    <a:pt x="495" y="1143"/>
                  </a:lnTo>
                  <a:lnTo>
                    <a:pt x="495" y="1146"/>
                  </a:lnTo>
                  <a:lnTo>
                    <a:pt x="497" y="1149"/>
                  </a:lnTo>
                  <a:lnTo>
                    <a:pt x="498" y="1150"/>
                  </a:lnTo>
                  <a:lnTo>
                    <a:pt x="499" y="1150"/>
                  </a:lnTo>
                  <a:lnTo>
                    <a:pt x="501" y="1150"/>
                  </a:lnTo>
                  <a:lnTo>
                    <a:pt x="503" y="1150"/>
                  </a:lnTo>
                  <a:lnTo>
                    <a:pt x="503" y="1149"/>
                  </a:lnTo>
                  <a:lnTo>
                    <a:pt x="505" y="1149"/>
                  </a:lnTo>
                  <a:lnTo>
                    <a:pt x="505" y="1149"/>
                  </a:lnTo>
                  <a:lnTo>
                    <a:pt x="1536" y="660"/>
                  </a:lnTo>
                  <a:lnTo>
                    <a:pt x="1537" y="660"/>
                  </a:lnTo>
                  <a:lnTo>
                    <a:pt x="1540" y="658"/>
                  </a:lnTo>
                  <a:lnTo>
                    <a:pt x="1544" y="653"/>
                  </a:lnTo>
                  <a:lnTo>
                    <a:pt x="1546" y="647"/>
                  </a:lnTo>
                  <a:lnTo>
                    <a:pt x="1546" y="636"/>
                  </a:lnTo>
                  <a:lnTo>
                    <a:pt x="1543" y="622"/>
                  </a:lnTo>
                  <a:lnTo>
                    <a:pt x="1539" y="606"/>
                  </a:lnTo>
                  <a:lnTo>
                    <a:pt x="1535" y="587"/>
                  </a:lnTo>
                  <a:lnTo>
                    <a:pt x="1531" y="567"/>
                  </a:lnTo>
                  <a:lnTo>
                    <a:pt x="1527" y="548"/>
                  </a:lnTo>
                  <a:lnTo>
                    <a:pt x="1523" y="530"/>
                  </a:lnTo>
                  <a:lnTo>
                    <a:pt x="1520" y="517"/>
                  </a:lnTo>
                  <a:lnTo>
                    <a:pt x="1518" y="507"/>
                  </a:lnTo>
                  <a:lnTo>
                    <a:pt x="1517" y="503"/>
                  </a:lnTo>
                  <a:lnTo>
                    <a:pt x="1510" y="479"/>
                  </a:lnTo>
                  <a:lnTo>
                    <a:pt x="1509" y="475"/>
                  </a:lnTo>
                  <a:lnTo>
                    <a:pt x="1506" y="471"/>
                  </a:lnTo>
                  <a:lnTo>
                    <a:pt x="1502" y="468"/>
                  </a:lnTo>
                  <a:lnTo>
                    <a:pt x="1495" y="467"/>
                  </a:lnTo>
                  <a:close/>
                  <a:moveTo>
                    <a:pt x="670" y="0"/>
                  </a:moveTo>
                  <a:lnTo>
                    <a:pt x="1489" y="0"/>
                  </a:lnTo>
                  <a:lnTo>
                    <a:pt x="1529" y="4"/>
                  </a:lnTo>
                  <a:lnTo>
                    <a:pt x="1567" y="15"/>
                  </a:lnTo>
                  <a:lnTo>
                    <a:pt x="1604" y="33"/>
                  </a:lnTo>
                  <a:lnTo>
                    <a:pt x="1636" y="56"/>
                  </a:lnTo>
                  <a:lnTo>
                    <a:pt x="1666" y="84"/>
                  </a:lnTo>
                  <a:lnTo>
                    <a:pt x="1690" y="115"/>
                  </a:lnTo>
                  <a:lnTo>
                    <a:pt x="1709" y="150"/>
                  </a:lnTo>
                  <a:lnTo>
                    <a:pt x="1722" y="188"/>
                  </a:lnTo>
                  <a:lnTo>
                    <a:pt x="2155" y="2258"/>
                  </a:lnTo>
                  <a:lnTo>
                    <a:pt x="2160" y="2298"/>
                  </a:lnTo>
                  <a:lnTo>
                    <a:pt x="2159" y="2340"/>
                  </a:lnTo>
                  <a:lnTo>
                    <a:pt x="2152" y="2385"/>
                  </a:lnTo>
                  <a:lnTo>
                    <a:pt x="2141" y="2428"/>
                  </a:lnTo>
                  <a:lnTo>
                    <a:pt x="2125" y="2470"/>
                  </a:lnTo>
                  <a:lnTo>
                    <a:pt x="2105" y="2509"/>
                  </a:lnTo>
                  <a:lnTo>
                    <a:pt x="2080" y="2546"/>
                  </a:lnTo>
                  <a:lnTo>
                    <a:pt x="2052" y="2576"/>
                  </a:lnTo>
                  <a:lnTo>
                    <a:pt x="1221" y="3340"/>
                  </a:lnTo>
                  <a:lnTo>
                    <a:pt x="1194" y="3360"/>
                  </a:lnTo>
                  <a:lnTo>
                    <a:pt x="1163" y="3377"/>
                  </a:lnTo>
                  <a:lnTo>
                    <a:pt x="1130" y="3387"/>
                  </a:lnTo>
                  <a:lnTo>
                    <a:pt x="1096" y="3393"/>
                  </a:lnTo>
                  <a:lnTo>
                    <a:pt x="1062" y="3393"/>
                  </a:lnTo>
                  <a:lnTo>
                    <a:pt x="1029" y="3387"/>
                  </a:lnTo>
                  <a:lnTo>
                    <a:pt x="996" y="3377"/>
                  </a:lnTo>
                  <a:lnTo>
                    <a:pt x="966" y="3360"/>
                  </a:lnTo>
                  <a:lnTo>
                    <a:pt x="938" y="3340"/>
                  </a:lnTo>
                  <a:lnTo>
                    <a:pt x="107" y="2576"/>
                  </a:lnTo>
                  <a:lnTo>
                    <a:pt x="80" y="2546"/>
                  </a:lnTo>
                  <a:lnTo>
                    <a:pt x="55" y="2509"/>
                  </a:lnTo>
                  <a:lnTo>
                    <a:pt x="35" y="2470"/>
                  </a:lnTo>
                  <a:lnTo>
                    <a:pt x="19" y="2428"/>
                  </a:lnTo>
                  <a:lnTo>
                    <a:pt x="7" y="2385"/>
                  </a:lnTo>
                  <a:lnTo>
                    <a:pt x="1" y="2340"/>
                  </a:lnTo>
                  <a:lnTo>
                    <a:pt x="0" y="2298"/>
                  </a:lnTo>
                  <a:lnTo>
                    <a:pt x="5" y="2258"/>
                  </a:lnTo>
                  <a:lnTo>
                    <a:pt x="438" y="188"/>
                  </a:lnTo>
                  <a:lnTo>
                    <a:pt x="451" y="150"/>
                  </a:lnTo>
                  <a:lnTo>
                    <a:pt x="468" y="115"/>
                  </a:lnTo>
                  <a:lnTo>
                    <a:pt x="493" y="84"/>
                  </a:lnTo>
                  <a:lnTo>
                    <a:pt x="522" y="56"/>
                  </a:lnTo>
                  <a:lnTo>
                    <a:pt x="556" y="33"/>
                  </a:lnTo>
                  <a:lnTo>
                    <a:pt x="593" y="15"/>
                  </a:lnTo>
                  <a:lnTo>
                    <a:pt x="631" y="4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lIns="101600" tIns="50800" rIns="101600" bIns="50800"/>
            <a:lstStyle/>
            <a:p>
              <a:pPr fontAlgn="auto"/>
              <a:endParaRPr lang="ru-RU" sz="1560" noProof="1"/>
            </a:p>
          </p:txBody>
        </p:sp>
      </p:grpSp>
      <p:sp>
        <p:nvSpPr>
          <p:cNvPr id="53" name="Freeform 5"/>
          <p:cNvSpPr>
            <a:spLocks noEditPoints="1" noChangeArrowheads="1"/>
          </p:cNvSpPr>
          <p:nvPr/>
        </p:nvSpPr>
        <p:spPr bwMode="auto">
          <a:xfrm>
            <a:off x="6807200" y="5510213"/>
            <a:ext cx="387350" cy="344487"/>
          </a:xfrm>
          <a:custGeom>
            <a:avLst/>
            <a:gdLst>
              <a:gd name="T0" fmla="*/ 2008 w 2233"/>
              <a:gd name="T1" fmla="*/ 356 h 1989"/>
              <a:gd name="T2" fmla="*/ 1539 w 2233"/>
              <a:gd name="T3" fmla="*/ 356 h 1989"/>
              <a:gd name="T4" fmla="*/ 1539 w 2233"/>
              <a:gd name="T5" fmla="*/ 219 h 1989"/>
              <a:gd name="T6" fmla="*/ 1320 w 2233"/>
              <a:gd name="T7" fmla="*/ 0 h 1989"/>
              <a:gd name="T8" fmla="*/ 913 w 2233"/>
              <a:gd name="T9" fmla="*/ 0 h 1989"/>
              <a:gd name="T10" fmla="*/ 695 w 2233"/>
              <a:gd name="T11" fmla="*/ 219 h 1989"/>
              <a:gd name="T12" fmla="*/ 695 w 2233"/>
              <a:gd name="T13" fmla="*/ 356 h 1989"/>
              <a:gd name="T14" fmla="*/ 226 w 2233"/>
              <a:gd name="T15" fmla="*/ 356 h 1989"/>
              <a:gd name="T16" fmla="*/ 0 w 2233"/>
              <a:gd name="T17" fmla="*/ 582 h 1989"/>
              <a:gd name="T18" fmla="*/ 0 w 2233"/>
              <a:gd name="T19" fmla="*/ 1764 h 1989"/>
              <a:gd name="T20" fmla="*/ 226 w 2233"/>
              <a:gd name="T21" fmla="*/ 1989 h 1989"/>
              <a:gd name="T22" fmla="*/ 2008 w 2233"/>
              <a:gd name="T23" fmla="*/ 1989 h 1989"/>
              <a:gd name="T24" fmla="*/ 2233 w 2233"/>
              <a:gd name="T25" fmla="*/ 1764 h 1989"/>
              <a:gd name="T26" fmla="*/ 2233 w 2233"/>
              <a:gd name="T27" fmla="*/ 582 h 1989"/>
              <a:gd name="T28" fmla="*/ 2008 w 2233"/>
              <a:gd name="T29" fmla="*/ 356 h 1989"/>
              <a:gd name="T30" fmla="*/ 880 w 2233"/>
              <a:gd name="T31" fmla="*/ 219 h 1989"/>
              <a:gd name="T32" fmla="*/ 913 w 2233"/>
              <a:gd name="T33" fmla="*/ 186 h 1989"/>
              <a:gd name="T34" fmla="*/ 1320 w 2233"/>
              <a:gd name="T35" fmla="*/ 186 h 1989"/>
              <a:gd name="T36" fmla="*/ 1353 w 2233"/>
              <a:gd name="T37" fmla="*/ 219 h 1989"/>
              <a:gd name="T38" fmla="*/ 1353 w 2233"/>
              <a:gd name="T39" fmla="*/ 356 h 1989"/>
              <a:gd name="T40" fmla="*/ 880 w 2233"/>
              <a:gd name="T41" fmla="*/ 356 h 1989"/>
              <a:gd name="T42" fmla="*/ 880 w 2233"/>
              <a:gd name="T43" fmla="*/ 219 h 1989"/>
              <a:gd name="T44" fmla="*/ 226 w 2233"/>
              <a:gd name="T45" fmla="*/ 489 h 1989"/>
              <a:gd name="T46" fmla="*/ 2008 w 2233"/>
              <a:gd name="T47" fmla="*/ 489 h 1989"/>
              <a:gd name="T48" fmla="*/ 2100 w 2233"/>
              <a:gd name="T49" fmla="*/ 582 h 1989"/>
              <a:gd name="T50" fmla="*/ 2100 w 2233"/>
              <a:gd name="T51" fmla="*/ 1096 h 1989"/>
              <a:gd name="T52" fmla="*/ 1285 w 2233"/>
              <a:gd name="T53" fmla="*/ 1096 h 1989"/>
              <a:gd name="T54" fmla="*/ 1285 w 2233"/>
              <a:gd name="T55" fmla="*/ 1053 h 1989"/>
              <a:gd name="T56" fmla="*/ 1206 w 2233"/>
              <a:gd name="T57" fmla="*/ 973 h 1989"/>
              <a:gd name="T58" fmla="*/ 1027 w 2233"/>
              <a:gd name="T59" fmla="*/ 973 h 1989"/>
              <a:gd name="T60" fmla="*/ 948 w 2233"/>
              <a:gd name="T61" fmla="*/ 1053 h 1989"/>
              <a:gd name="T62" fmla="*/ 948 w 2233"/>
              <a:gd name="T63" fmla="*/ 1096 h 1989"/>
              <a:gd name="T64" fmla="*/ 133 w 2233"/>
              <a:gd name="T65" fmla="*/ 1096 h 1989"/>
              <a:gd name="T66" fmla="*/ 133 w 2233"/>
              <a:gd name="T67" fmla="*/ 582 h 1989"/>
              <a:gd name="T68" fmla="*/ 226 w 2233"/>
              <a:gd name="T69" fmla="*/ 489 h 1989"/>
              <a:gd name="T70" fmla="*/ 1015 w 2233"/>
              <a:gd name="T71" fmla="*/ 1053 h 1989"/>
              <a:gd name="T72" fmla="*/ 1027 w 2233"/>
              <a:gd name="T73" fmla="*/ 1040 h 1989"/>
              <a:gd name="T74" fmla="*/ 1206 w 2233"/>
              <a:gd name="T75" fmla="*/ 1040 h 1989"/>
              <a:gd name="T76" fmla="*/ 1219 w 2233"/>
              <a:gd name="T77" fmla="*/ 1053 h 1989"/>
              <a:gd name="T78" fmla="*/ 1219 w 2233"/>
              <a:gd name="T79" fmla="*/ 1231 h 1989"/>
              <a:gd name="T80" fmla="*/ 1206 w 2233"/>
              <a:gd name="T81" fmla="*/ 1244 h 1989"/>
              <a:gd name="T82" fmla="*/ 1027 w 2233"/>
              <a:gd name="T83" fmla="*/ 1244 h 1989"/>
              <a:gd name="T84" fmla="*/ 1015 w 2233"/>
              <a:gd name="T85" fmla="*/ 1231 h 1989"/>
              <a:gd name="T86" fmla="*/ 1015 w 2233"/>
              <a:gd name="T87" fmla="*/ 1053 h 1989"/>
              <a:gd name="T88" fmla="*/ 2008 w 2233"/>
              <a:gd name="T89" fmla="*/ 1857 h 1989"/>
              <a:gd name="T90" fmla="*/ 226 w 2233"/>
              <a:gd name="T91" fmla="*/ 1857 h 1989"/>
              <a:gd name="T92" fmla="*/ 133 w 2233"/>
              <a:gd name="T93" fmla="*/ 1764 h 1989"/>
              <a:gd name="T94" fmla="*/ 133 w 2233"/>
              <a:gd name="T95" fmla="*/ 1162 h 1989"/>
              <a:gd name="T96" fmla="*/ 948 w 2233"/>
              <a:gd name="T97" fmla="*/ 1162 h 1989"/>
              <a:gd name="T98" fmla="*/ 948 w 2233"/>
              <a:gd name="T99" fmla="*/ 1231 h 1989"/>
              <a:gd name="T100" fmla="*/ 1027 w 2233"/>
              <a:gd name="T101" fmla="*/ 1310 h 1989"/>
              <a:gd name="T102" fmla="*/ 1206 w 2233"/>
              <a:gd name="T103" fmla="*/ 1310 h 1989"/>
              <a:gd name="T104" fmla="*/ 1285 w 2233"/>
              <a:gd name="T105" fmla="*/ 1231 h 1989"/>
              <a:gd name="T106" fmla="*/ 1285 w 2233"/>
              <a:gd name="T107" fmla="*/ 1162 h 1989"/>
              <a:gd name="T108" fmla="*/ 2100 w 2233"/>
              <a:gd name="T109" fmla="*/ 1162 h 1989"/>
              <a:gd name="T110" fmla="*/ 2100 w 2233"/>
              <a:gd name="T111" fmla="*/ 1764 h 1989"/>
              <a:gd name="T112" fmla="*/ 2008 w 2233"/>
              <a:gd name="T113" fmla="*/ 1857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33" h="1989">
                <a:moveTo>
                  <a:pt x="2008" y="356"/>
                </a:moveTo>
                <a:cubicBezTo>
                  <a:pt x="1539" y="356"/>
                  <a:pt x="1539" y="356"/>
                  <a:pt x="1539" y="356"/>
                </a:cubicBezTo>
                <a:cubicBezTo>
                  <a:pt x="1539" y="219"/>
                  <a:pt x="1539" y="219"/>
                  <a:pt x="1539" y="219"/>
                </a:cubicBezTo>
                <a:cubicBezTo>
                  <a:pt x="1539" y="98"/>
                  <a:pt x="1441" y="0"/>
                  <a:pt x="1320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793" y="0"/>
                  <a:pt x="695" y="98"/>
                  <a:pt x="695" y="219"/>
                </a:cubicBezTo>
                <a:cubicBezTo>
                  <a:pt x="695" y="356"/>
                  <a:pt x="695" y="356"/>
                  <a:pt x="695" y="356"/>
                </a:cubicBezTo>
                <a:cubicBezTo>
                  <a:pt x="226" y="356"/>
                  <a:pt x="226" y="356"/>
                  <a:pt x="226" y="356"/>
                </a:cubicBezTo>
                <a:cubicBezTo>
                  <a:pt x="102" y="356"/>
                  <a:pt x="0" y="457"/>
                  <a:pt x="0" y="582"/>
                </a:cubicBezTo>
                <a:cubicBezTo>
                  <a:pt x="0" y="1764"/>
                  <a:pt x="0" y="1764"/>
                  <a:pt x="0" y="1764"/>
                </a:cubicBezTo>
                <a:cubicBezTo>
                  <a:pt x="0" y="1888"/>
                  <a:pt x="102" y="1989"/>
                  <a:pt x="226" y="1989"/>
                </a:cubicBezTo>
                <a:cubicBezTo>
                  <a:pt x="2008" y="1989"/>
                  <a:pt x="2008" y="1989"/>
                  <a:pt x="2008" y="1989"/>
                </a:cubicBezTo>
                <a:cubicBezTo>
                  <a:pt x="2132" y="1989"/>
                  <a:pt x="2233" y="1888"/>
                  <a:pt x="2233" y="1764"/>
                </a:cubicBezTo>
                <a:cubicBezTo>
                  <a:pt x="2233" y="582"/>
                  <a:pt x="2233" y="582"/>
                  <a:pt x="2233" y="582"/>
                </a:cubicBezTo>
                <a:cubicBezTo>
                  <a:pt x="2233" y="457"/>
                  <a:pt x="2132" y="356"/>
                  <a:pt x="2008" y="356"/>
                </a:cubicBezTo>
                <a:close/>
                <a:moveTo>
                  <a:pt x="880" y="219"/>
                </a:moveTo>
                <a:cubicBezTo>
                  <a:pt x="880" y="201"/>
                  <a:pt x="895" y="186"/>
                  <a:pt x="913" y="186"/>
                </a:cubicBezTo>
                <a:cubicBezTo>
                  <a:pt x="1320" y="186"/>
                  <a:pt x="1320" y="186"/>
                  <a:pt x="1320" y="186"/>
                </a:cubicBezTo>
                <a:cubicBezTo>
                  <a:pt x="1339" y="186"/>
                  <a:pt x="1353" y="201"/>
                  <a:pt x="1353" y="219"/>
                </a:cubicBezTo>
                <a:cubicBezTo>
                  <a:pt x="1353" y="356"/>
                  <a:pt x="1353" y="356"/>
                  <a:pt x="1353" y="356"/>
                </a:cubicBezTo>
                <a:cubicBezTo>
                  <a:pt x="880" y="356"/>
                  <a:pt x="880" y="356"/>
                  <a:pt x="880" y="356"/>
                </a:cubicBezTo>
                <a:lnTo>
                  <a:pt x="880" y="219"/>
                </a:lnTo>
                <a:close/>
                <a:moveTo>
                  <a:pt x="226" y="489"/>
                </a:moveTo>
                <a:cubicBezTo>
                  <a:pt x="2008" y="489"/>
                  <a:pt x="2008" y="489"/>
                  <a:pt x="2008" y="489"/>
                </a:cubicBezTo>
                <a:cubicBezTo>
                  <a:pt x="2059" y="489"/>
                  <a:pt x="2100" y="531"/>
                  <a:pt x="2100" y="582"/>
                </a:cubicBezTo>
                <a:cubicBezTo>
                  <a:pt x="2100" y="1096"/>
                  <a:pt x="2100" y="1096"/>
                  <a:pt x="2100" y="1096"/>
                </a:cubicBezTo>
                <a:cubicBezTo>
                  <a:pt x="1285" y="1096"/>
                  <a:pt x="1285" y="1096"/>
                  <a:pt x="1285" y="1096"/>
                </a:cubicBezTo>
                <a:cubicBezTo>
                  <a:pt x="1285" y="1053"/>
                  <a:pt x="1285" y="1053"/>
                  <a:pt x="1285" y="1053"/>
                </a:cubicBezTo>
                <a:cubicBezTo>
                  <a:pt x="1285" y="1009"/>
                  <a:pt x="1250" y="973"/>
                  <a:pt x="1206" y="973"/>
                </a:cubicBezTo>
                <a:cubicBezTo>
                  <a:pt x="1027" y="973"/>
                  <a:pt x="1027" y="973"/>
                  <a:pt x="1027" y="973"/>
                </a:cubicBezTo>
                <a:cubicBezTo>
                  <a:pt x="984" y="973"/>
                  <a:pt x="948" y="1009"/>
                  <a:pt x="948" y="1053"/>
                </a:cubicBezTo>
                <a:cubicBezTo>
                  <a:pt x="948" y="1096"/>
                  <a:pt x="948" y="1096"/>
                  <a:pt x="948" y="1096"/>
                </a:cubicBezTo>
                <a:cubicBezTo>
                  <a:pt x="133" y="1096"/>
                  <a:pt x="133" y="1096"/>
                  <a:pt x="133" y="1096"/>
                </a:cubicBezTo>
                <a:cubicBezTo>
                  <a:pt x="133" y="582"/>
                  <a:pt x="133" y="582"/>
                  <a:pt x="133" y="582"/>
                </a:cubicBezTo>
                <a:cubicBezTo>
                  <a:pt x="133" y="531"/>
                  <a:pt x="175" y="489"/>
                  <a:pt x="226" y="489"/>
                </a:cubicBezTo>
                <a:close/>
                <a:moveTo>
                  <a:pt x="1015" y="1053"/>
                </a:moveTo>
                <a:cubicBezTo>
                  <a:pt x="1015" y="1046"/>
                  <a:pt x="1020" y="1040"/>
                  <a:pt x="1027" y="1040"/>
                </a:cubicBezTo>
                <a:cubicBezTo>
                  <a:pt x="1206" y="1040"/>
                  <a:pt x="1206" y="1040"/>
                  <a:pt x="1206" y="1040"/>
                </a:cubicBezTo>
                <a:cubicBezTo>
                  <a:pt x="1213" y="1040"/>
                  <a:pt x="1219" y="1046"/>
                  <a:pt x="1219" y="1053"/>
                </a:cubicBezTo>
                <a:cubicBezTo>
                  <a:pt x="1219" y="1231"/>
                  <a:pt x="1219" y="1231"/>
                  <a:pt x="1219" y="1231"/>
                </a:cubicBezTo>
                <a:cubicBezTo>
                  <a:pt x="1219" y="1238"/>
                  <a:pt x="1213" y="1244"/>
                  <a:pt x="1206" y="1244"/>
                </a:cubicBezTo>
                <a:cubicBezTo>
                  <a:pt x="1027" y="1244"/>
                  <a:pt x="1027" y="1244"/>
                  <a:pt x="1027" y="1244"/>
                </a:cubicBezTo>
                <a:cubicBezTo>
                  <a:pt x="1020" y="1244"/>
                  <a:pt x="1015" y="1238"/>
                  <a:pt x="1015" y="1231"/>
                </a:cubicBezTo>
                <a:lnTo>
                  <a:pt x="1015" y="1053"/>
                </a:lnTo>
                <a:close/>
                <a:moveTo>
                  <a:pt x="2008" y="1857"/>
                </a:moveTo>
                <a:cubicBezTo>
                  <a:pt x="226" y="1857"/>
                  <a:pt x="226" y="1857"/>
                  <a:pt x="226" y="1857"/>
                </a:cubicBezTo>
                <a:cubicBezTo>
                  <a:pt x="175" y="1857"/>
                  <a:pt x="133" y="1815"/>
                  <a:pt x="133" y="1764"/>
                </a:cubicBezTo>
                <a:cubicBezTo>
                  <a:pt x="133" y="1162"/>
                  <a:pt x="133" y="1162"/>
                  <a:pt x="133" y="1162"/>
                </a:cubicBezTo>
                <a:cubicBezTo>
                  <a:pt x="948" y="1162"/>
                  <a:pt x="948" y="1162"/>
                  <a:pt x="948" y="1162"/>
                </a:cubicBezTo>
                <a:cubicBezTo>
                  <a:pt x="948" y="1231"/>
                  <a:pt x="948" y="1231"/>
                  <a:pt x="948" y="1231"/>
                </a:cubicBezTo>
                <a:cubicBezTo>
                  <a:pt x="948" y="1275"/>
                  <a:pt x="984" y="1310"/>
                  <a:pt x="1027" y="1310"/>
                </a:cubicBezTo>
                <a:cubicBezTo>
                  <a:pt x="1206" y="1310"/>
                  <a:pt x="1206" y="1310"/>
                  <a:pt x="1206" y="1310"/>
                </a:cubicBezTo>
                <a:cubicBezTo>
                  <a:pt x="1250" y="1310"/>
                  <a:pt x="1285" y="1275"/>
                  <a:pt x="1285" y="1231"/>
                </a:cubicBezTo>
                <a:cubicBezTo>
                  <a:pt x="1285" y="1162"/>
                  <a:pt x="1285" y="1162"/>
                  <a:pt x="1285" y="1162"/>
                </a:cubicBezTo>
                <a:cubicBezTo>
                  <a:pt x="2100" y="1162"/>
                  <a:pt x="2100" y="1162"/>
                  <a:pt x="2100" y="1162"/>
                </a:cubicBezTo>
                <a:cubicBezTo>
                  <a:pt x="2100" y="1764"/>
                  <a:pt x="2100" y="1764"/>
                  <a:pt x="2100" y="1764"/>
                </a:cubicBezTo>
                <a:cubicBezTo>
                  <a:pt x="2100" y="1815"/>
                  <a:pt x="2059" y="1857"/>
                  <a:pt x="2008" y="18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id-ID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67673" y="1340864"/>
            <a:ext cx="5563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Solution:</a:t>
            </a:r>
          </a:p>
          <a:p>
            <a:r>
              <a:rPr lang="en-US" altLang="zh-CN" dirty="0"/>
              <a:t>Update data type in application.</a:t>
            </a:r>
          </a:p>
          <a:p>
            <a:r>
              <a:rPr lang="en-US" altLang="zh-CN" dirty="0"/>
              <a:t>Update data type in DB(</a:t>
            </a:r>
            <a:r>
              <a:rPr lang="en-US" altLang="zh-CN" dirty="0" err="1"/>
              <a:t>table,query,sp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Add tables, create views</a:t>
            </a:r>
          </a:p>
          <a:p>
            <a:endParaRPr lang="en-US" altLang="zh-CN" dirty="0"/>
          </a:p>
          <a:p>
            <a:r>
              <a:rPr lang="en-US" altLang="zh-CN" dirty="0"/>
              <a:t>For small tables, </a:t>
            </a:r>
          </a:p>
          <a:p>
            <a:r>
              <a:rPr lang="en-US" altLang="zh-CN" dirty="0"/>
              <a:t>alter table  alter  </a:t>
            </a:r>
            <a:r>
              <a:rPr lang="en-US" altLang="zh-CN" dirty="0" err="1"/>
              <a:t>smcp</a:t>
            </a:r>
            <a:r>
              <a:rPr lang="en-US" altLang="zh-CN" dirty="0"/>
              <a:t> </a:t>
            </a:r>
            <a:r>
              <a:rPr lang="en-US" altLang="zh-CN" dirty="0" err="1"/>
              <a:t>bigint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For big tables.</a:t>
            </a:r>
          </a:p>
          <a:p>
            <a:r>
              <a:rPr lang="en-US" altLang="zh-CN" dirty="0"/>
              <a:t>Create new table , expose view with same object name.</a:t>
            </a:r>
          </a:p>
        </p:txBody>
      </p:sp>
    </p:spTree>
    <p:extLst>
      <p:ext uri="{BB962C8B-B14F-4D97-AF65-F5344CB8AC3E}">
        <p14:creationId xmlns:p14="http://schemas.microsoft.com/office/powerpoint/2010/main" val="26389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33" grpId="0" animBg="1"/>
      <p:bldP spid="37" grpId="0" animBg="1"/>
      <p:bldP spid="45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09246" y="1611822"/>
            <a:ext cx="4184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Lessons</a:t>
            </a:r>
          </a:p>
          <a:p>
            <a:r>
              <a:rPr lang="en-US" altLang="zh-CN" dirty="0" smtClean="0"/>
              <a:t>Positive: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imely alert , timely escalation, timely solution, missing data reload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Negative: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Timeline: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33012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Life Cycle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8"/>
          <p:cNvGrpSpPr/>
          <p:nvPr/>
        </p:nvGrpSpPr>
        <p:grpSpPr bwMode="auto">
          <a:xfrm>
            <a:off x="4337050" y="1912938"/>
            <a:ext cx="3517900" cy="4029075"/>
            <a:chOff x="4738688" y="1874838"/>
            <a:chExt cx="2714625" cy="3108325"/>
          </a:xfrm>
        </p:grpSpPr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6116638" y="4160838"/>
              <a:ext cx="558800" cy="323850"/>
            </a:xfrm>
            <a:custGeom>
              <a:avLst/>
              <a:gdLst>
                <a:gd name="T0" fmla="*/ 306 w 352"/>
                <a:gd name="T1" fmla="*/ 204 h 204"/>
                <a:gd name="T2" fmla="*/ 0 w 352"/>
                <a:gd name="T3" fmla="*/ 202 h 204"/>
                <a:gd name="T4" fmla="*/ 18 w 352"/>
                <a:gd name="T5" fmla="*/ 0 h 204"/>
                <a:gd name="T6" fmla="*/ 352 w 352"/>
                <a:gd name="T7" fmla="*/ 10 h 204"/>
                <a:gd name="T8" fmla="*/ 306 w 352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04">
                  <a:moveTo>
                    <a:pt x="306" y="204"/>
                  </a:moveTo>
                  <a:lnTo>
                    <a:pt x="0" y="202"/>
                  </a:lnTo>
                  <a:lnTo>
                    <a:pt x="18" y="0"/>
                  </a:lnTo>
                  <a:lnTo>
                    <a:pt x="352" y="1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rgbClr val="559E67">
                <a:alpha val="5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5189538" y="3836988"/>
              <a:ext cx="542925" cy="552450"/>
            </a:xfrm>
            <a:custGeom>
              <a:avLst/>
              <a:gdLst>
                <a:gd name="T0" fmla="*/ 152 w 342"/>
                <a:gd name="T1" fmla="*/ 348 h 348"/>
                <a:gd name="T2" fmla="*/ 0 w 342"/>
                <a:gd name="T3" fmla="*/ 80 h 348"/>
                <a:gd name="T4" fmla="*/ 188 w 342"/>
                <a:gd name="T5" fmla="*/ 0 h 348"/>
                <a:gd name="T6" fmla="*/ 342 w 342"/>
                <a:gd name="T7" fmla="*/ 292 h 348"/>
                <a:gd name="T8" fmla="*/ 152 w 342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8">
                  <a:moveTo>
                    <a:pt x="152" y="348"/>
                  </a:moveTo>
                  <a:lnTo>
                    <a:pt x="0" y="80"/>
                  </a:lnTo>
                  <a:lnTo>
                    <a:pt x="188" y="0"/>
                  </a:lnTo>
                  <a:lnTo>
                    <a:pt x="342" y="292"/>
                  </a:lnTo>
                  <a:lnTo>
                    <a:pt x="152" y="348"/>
                  </a:lnTo>
                  <a:close/>
                </a:path>
              </a:pathLst>
            </a:custGeom>
            <a:solidFill>
              <a:srgbClr val="559E67">
                <a:alpha val="5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9" name="Freeform 7"/>
            <p:cNvSpPr>
              <a:spLocks noChangeArrowheads="1"/>
            </p:cNvSpPr>
            <p:nvPr/>
          </p:nvSpPr>
          <p:spPr bwMode="auto">
            <a:xfrm>
              <a:off x="4932363" y="2913063"/>
              <a:ext cx="511175" cy="638175"/>
            </a:xfrm>
            <a:custGeom>
              <a:avLst/>
              <a:gdLst>
                <a:gd name="T0" fmla="*/ 0 w 322"/>
                <a:gd name="T1" fmla="*/ 264 h 402"/>
                <a:gd name="T2" fmla="*/ 156 w 322"/>
                <a:gd name="T3" fmla="*/ 0 h 402"/>
                <a:gd name="T4" fmla="*/ 322 w 322"/>
                <a:gd name="T5" fmla="*/ 118 h 402"/>
                <a:gd name="T6" fmla="*/ 144 w 322"/>
                <a:gd name="T7" fmla="*/ 402 h 402"/>
                <a:gd name="T8" fmla="*/ 0 w 322"/>
                <a:gd name="T9" fmla="*/ 26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402">
                  <a:moveTo>
                    <a:pt x="0" y="264"/>
                  </a:moveTo>
                  <a:lnTo>
                    <a:pt x="156" y="0"/>
                  </a:lnTo>
                  <a:lnTo>
                    <a:pt x="322" y="118"/>
                  </a:lnTo>
                  <a:lnTo>
                    <a:pt x="144" y="402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559E67">
                <a:alpha val="5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10" name="Freeform 8"/>
            <p:cNvSpPr>
              <a:spLocks noChangeArrowheads="1"/>
            </p:cNvSpPr>
            <p:nvPr/>
          </p:nvSpPr>
          <p:spPr bwMode="auto">
            <a:xfrm>
              <a:off x="5526088" y="2370138"/>
              <a:ext cx="558800" cy="327025"/>
            </a:xfrm>
            <a:custGeom>
              <a:avLst/>
              <a:gdLst>
                <a:gd name="T0" fmla="*/ 46 w 352"/>
                <a:gd name="T1" fmla="*/ 0 h 206"/>
                <a:gd name="T2" fmla="*/ 352 w 352"/>
                <a:gd name="T3" fmla="*/ 2 h 206"/>
                <a:gd name="T4" fmla="*/ 332 w 352"/>
                <a:gd name="T5" fmla="*/ 206 h 206"/>
                <a:gd name="T6" fmla="*/ 0 w 352"/>
                <a:gd name="T7" fmla="*/ 194 h 206"/>
                <a:gd name="T8" fmla="*/ 46 w 352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06">
                  <a:moveTo>
                    <a:pt x="46" y="0"/>
                  </a:moveTo>
                  <a:lnTo>
                    <a:pt x="352" y="2"/>
                  </a:lnTo>
                  <a:lnTo>
                    <a:pt x="332" y="206"/>
                  </a:lnTo>
                  <a:lnTo>
                    <a:pt x="0" y="19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59E67">
                <a:alpha val="5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6459538" y="2465388"/>
              <a:ext cx="546100" cy="555625"/>
            </a:xfrm>
            <a:custGeom>
              <a:avLst/>
              <a:gdLst>
                <a:gd name="T0" fmla="*/ 192 w 344"/>
                <a:gd name="T1" fmla="*/ 0 h 350"/>
                <a:gd name="T2" fmla="*/ 344 w 344"/>
                <a:gd name="T3" fmla="*/ 266 h 350"/>
                <a:gd name="T4" fmla="*/ 158 w 344"/>
                <a:gd name="T5" fmla="*/ 350 h 350"/>
                <a:gd name="T6" fmla="*/ 0 w 344"/>
                <a:gd name="T7" fmla="*/ 56 h 350"/>
                <a:gd name="T8" fmla="*/ 192 w 344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50">
                  <a:moveTo>
                    <a:pt x="192" y="0"/>
                  </a:moveTo>
                  <a:lnTo>
                    <a:pt x="344" y="266"/>
                  </a:lnTo>
                  <a:lnTo>
                    <a:pt x="158" y="350"/>
                  </a:lnTo>
                  <a:lnTo>
                    <a:pt x="0" y="5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559E67">
                <a:alpha val="5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6757988" y="3303588"/>
              <a:ext cx="508000" cy="638175"/>
            </a:xfrm>
            <a:custGeom>
              <a:avLst/>
              <a:gdLst>
                <a:gd name="T0" fmla="*/ 320 w 320"/>
                <a:gd name="T1" fmla="*/ 138 h 402"/>
                <a:gd name="T2" fmla="*/ 166 w 320"/>
                <a:gd name="T3" fmla="*/ 402 h 402"/>
                <a:gd name="T4" fmla="*/ 0 w 320"/>
                <a:gd name="T5" fmla="*/ 284 h 402"/>
                <a:gd name="T6" fmla="*/ 174 w 320"/>
                <a:gd name="T7" fmla="*/ 0 h 402"/>
                <a:gd name="T8" fmla="*/ 320 w 320"/>
                <a:gd name="T9" fmla="*/ 1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402">
                  <a:moveTo>
                    <a:pt x="320" y="138"/>
                  </a:moveTo>
                  <a:lnTo>
                    <a:pt x="166" y="402"/>
                  </a:lnTo>
                  <a:lnTo>
                    <a:pt x="0" y="284"/>
                  </a:lnTo>
                  <a:lnTo>
                    <a:pt x="174" y="0"/>
                  </a:lnTo>
                  <a:lnTo>
                    <a:pt x="320" y="138"/>
                  </a:lnTo>
                  <a:close/>
                </a:path>
              </a:pathLst>
            </a:custGeom>
            <a:solidFill>
              <a:srgbClr val="559E67">
                <a:alpha val="5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5487988" y="3836988"/>
              <a:ext cx="1114425" cy="1146175"/>
            </a:xfrm>
            <a:custGeom>
              <a:avLst/>
              <a:gdLst>
                <a:gd name="T0" fmla="*/ 702 w 702"/>
                <a:gd name="T1" fmla="*/ 408 h 722"/>
                <a:gd name="T2" fmla="*/ 374 w 702"/>
                <a:gd name="T3" fmla="*/ 722 h 722"/>
                <a:gd name="T4" fmla="*/ 0 w 702"/>
                <a:gd name="T5" fmla="*/ 0 h 722"/>
                <a:gd name="T6" fmla="*/ 702 w 702"/>
                <a:gd name="T7" fmla="*/ 40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2" h="722">
                  <a:moveTo>
                    <a:pt x="702" y="408"/>
                  </a:moveTo>
                  <a:lnTo>
                    <a:pt x="374" y="722"/>
                  </a:lnTo>
                  <a:lnTo>
                    <a:pt x="0" y="0"/>
                  </a:lnTo>
                  <a:lnTo>
                    <a:pt x="702" y="408"/>
                  </a:lnTo>
                  <a:close/>
                </a:path>
              </a:pathLst>
            </a:custGeom>
            <a:solidFill>
              <a:srgbClr val="55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738688" y="3100388"/>
              <a:ext cx="704850" cy="1289050"/>
            </a:xfrm>
            <a:custGeom>
              <a:avLst/>
              <a:gdLst>
                <a:gd name="T0" fmla="*/ 436 w 444"/>
                <a:gd name="T1" fmla="*/ 812 h 812"/>
                <a:gd name="T2" fmla="*/ 0 w 444"/>
                <a:gd name="T3" fmla="*/ 682 h 812"/>
                <a:gd name="T4" fmla="*/ 444 w 444"/>
                <a:gd name="T5" fmla="*/ 0 h 812"/>
                <a:gd name="T6" fmla="*/ 436 w 444"/>
                <a:gd name="T7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4" h="812">
                  <a:moveTo>
                    <a:pt x="436" y="812"/>
                  </a:moveTo>
                  <a:lnTo>
                    <a:pt x="0" y="682"/>
                  </a:lnTo>
                  <a:lnTo>
                    <a:pt x="444" y="0"/>
                  </a:lnTo>
                  <a:lnTo>
                    <a:pt x="436" y="812"/>
                  </a:lnTo>
                  <a:close/>
                </a:path>
              </a:pathLst>
            </a:custGeom>
            <a:solidFill>
              <a:srgbClr val="55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764088" y="2633663"/>
              <a:ext cx="1289050" cy="698500"/>
            </a:xfrm>
            <a:custGeom>
              <a:avLst/>
              <a:gdLst>
                <a:gd name="T0" fmla="*/ 106 w 812"/>
                <a:gd name="T1" fmla="*/ 440 h 440"/>
                <a:gd name="T2" fmla="*/ 0 w 812"/>
                <a:gd name="T3" fmla="*/ 0 h 440"/>
                <a:gd name="T4" fmla="*/ 812 w 812"/>
                <a:gd name="T5" fmla="*/ 40 h 440"/>
                <a:gd name="T6" fmla="*/ 106 w 812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2" h="440">
                  <a:moveTo>
                    <a:pt x="106" y="440"/>
                  </a:moveTo>
                  <a:lnTo>
                    <a:pt x="0" y="0"/>
                  </a:lnTo>
                  <a:lnTo>
                    <a:pt x="812" y="40"/>
                  </a:lnTo>
                  <a:lnTo>
                    <a:pt x="106" y="440"/>
                  </a:lnTo>
                  <a:close/>
                </a:path>
              </a:pathLst>
            </a:custGeom>
            <a:solidFill>
              <a:srgbClr val="55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5599113" y="1874838"/>
              <a:ext cx="1111250" cy="1146175"/>
            </a:xfrm>
            <a:custGeom>
              <a:avLst/>
              <a:gdLst>
                <a:gd name="T0" fmla="*/ 0 w 700"/>
                <a:gd name="T1" fmla="*/ 312 h 722"/>
                <a:gd name="T2" fmla="*/ 328 w 700"/>
                <a:gd name="T3" fmla="*/ 0 h 722"/>
                <a:gd name="T4" fmla="*/ 700 w 700"/>
                <a:gd name="T5" fmla="*/ 722 h 722"/>
                <a:gd name="T6" fmla="*/ 0 w 700"/>
                <a:gd name="T7" fmla="*/ 31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0" h="722">
                  <a:moveTo>
                    <a:pt x="0" y="312"/>
                  </a:moveTo>
                  <a:lnTo>
                    <a:pt x="328" y="0"/>
                  </a:lnTo>
                  <a:lnTo>
                    <a:pt x="700" y="72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55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6757988" y="2465388"/>
              <a:ext cx="695325" cy="1289050"/>
            </a:xfrm>
            <a:custGeom>
              <a:avLst/>
              <a:gdLst>
                <a:gd name="T0" fmla="*/ 4 w 438"/>
                <a:gd name="T1" fmla="*/ 0 h 812"/>
                <a:gd name="T2" fmla="*/ 438 w 438"/>
                <a:gd name="T3" fmla="*/ 128 h 812"/>
                <a:gd name="T4" fmla="*/ 0 w 438"/>
                <a:gd name="T5" fmla="*/ 812 h 812"/>
                <a:gd name="T6" fmla="*/ 4 w 438"/>
                <a:gd name="T7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812">
                  <a:moveTo>
                    <a:pt x="4" y="0"/>
                  </a:moveTo>
                  <a:lnTo>
                    <a:pt x="438" y="128"/>
                  </a:lnTo>
                  <a:lnTo>
                    <a:pt x="0" y="8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5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6145213" y="3522663"/>
              <a:ext cx="1289050" cy="698500"/>
            </a:xfrm>
            <a:custGeom>
              <a:avLst/>
              <a:gdLst>
                <a:gd name="T0" fmla="*/ 706 w 812"/>
                <a:gd name="T1" fmla="*/ 0 h 440"/>
                <a:gd name="T2" fmla="*/ 812 w 812"/>
                <a:gd name="T3" fmla="*/ 440 h 440"/>
                <a:gd name="T4" fmla="*/ 0 w 812"/>
                <a:gd name="T5" fmla="*/ 402 h 440"/>
                <a:gd name="T6" fmla="*/ 706 w 81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2" h="440">
                  <a:moveTo>
                    <a:pt x="706" y="0"/>
                  </a:moveTo>
                  <a:lnTo>
                    <a:pt x="812" y="440"/>
                  </a:lnTo>
                  <a:lnTo>
                    <a:pt x="0" y="40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55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AU" altLang="zh-CN"/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4603215" y="3037909"/>
            <a:ext cx="423629" cy="370251"/>
            <a:chOff x="8296275" y="8293096"/>
            <a:chExt cx="1385888" cy="1211261"/>
          </a:xfrm>
          <a:solidFill>
            <a:schemeClr val="bg1"/>
          </a:solidFill>
        </p:grpSpPr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grpSp>
        <p:nvGrpSpPr>
          <p:cNvPr id="26" name="Group 38"/>
          <p:cNvGrpSpPr/>
          <p:nvPr/>
        </p:nvGrpSpPr>
        <p:grpSpPr>
          <a:xfrm>
            <a:off x="5947985" y="5184107"/>
            <a:ext cx="423629" cy="370251"/>
            <a:chOff x="8296275" y="8293096"/>
            <a:chExt cx="1385888" cy="1211261"/>
          </a:xfrm>
          <a:solidFill>
            <a:schemeClr val="bg1"/>
          </a:solidFill>
        </p:grpSpPr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grpSp>
        <p:nvGrpSpPr>
          <p:cNvPr id="29" name="Group 41"/>
          <p:cNvGrpSpPr/>
          <p:nvPr/>
        </p:nvGrpSpPr>
        <p:grpSpPr>
          <a:xfrm>
            <a:off x="7216758" y="4467681"/>
            <a:ext cx="432364" cy="330459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grpSp>
        <p:nvGrpSpPr>
          <p:cNvPr id="37" name="Group 49"/>
          <p:cNvGrpSpPr/>
          <p:nvPr/>
        </p:nvGrpSpPr>
        <p:grpSpPr>
          <a:xfrm>
            <a:off x="4663251" y="4534161"/>
            <a:ext cx="395484" cy="422173"/>
            <a:chOff x="8342313" y="10972800"/>
            <a:chExt cx="1293813" cy="1381125"/>
          </a:xfrm>
          <a:solidFill>
            <a:schemeClr val="bg1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grpSp>
        <p:nvGrpSpPr>
          <p:cNvPr id="41" name="Group 53"/>
          <p:cNvGrpSpPr/>
          <p:nvPr/>
        </p:nvGrpSpPr>
        <p:grpSpPr>
          <a:xfrm>
            <a:off x="7113310" y="2923327"/>
            <a:ext cx="447407" cy="385293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/>
              <a:endParaRPr lang="id-ID" noProof="1"/>
            </a:p>
          </p:txBody>
        </p:sp>
      </p:grpSp>
      <p:sp>
        <p:nvSpPr>
          <p:cNvPr id="44" name="Freeform 22"/>
          <p:cNvSpPr>
            <a:spLocks noEditPoints="1" noChangeArrowheads="1"/>
          </p:cNvSpPr>
          <p:nvPr/>
        </p:nvSpPr>
        <p:spPr bwMode="auto">
          <a:xfrm>
            <a:off x="5843588" y="2297113"/>
            <a:ext cx="422275" cy="303212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id-ID" altLang="zh-CN"/>
          </a:p>
        </p:txBody>
      </p:sp>
      <p:sp>
        <p:nvSpPr>
          <p:cNvPr id="46" name="文本框 50"/>
          <p:cNvSpPr txBox="1">
            <a:spLocks noChangeArrowheads="1"/>
          </p:cNvSpPr>
          <p:nvPr/>
        </p:nvSpPr>
        <p:spPr bwMode="auto">
          <a:xfrm>
            <a:off x="7974270" y="2224634"/>
            <a:ext cx="1181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52"/>
          <p:cNvSpPr txBox="1">
            <a:spLocks noChangeArrowheads="1"/>
          </p:cNvSpPr>
          <p:nvPr/>
        </p:nvSpPr>
        <p:spPr bwMode="auto">
          <a:xfrm>
            <a:off x="8014386" y="3350862"/>
            <a:ext cx="1181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evelop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4"/>
          <p:cNvSpPr txBox="1">
            <a:spLocks noChangeArrowheads="1"/>
          </p:cNvSpPr>
          <p:nvPr/>
        </p:nvSpPr>
        <p:spPr bwMode="auto">
          <a:xfrm>
            <a:off x="8014386" y="4571040"/>
            <a:ext cx="16235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Deploy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6"/>
          <p:cNvSpPr txBox="1">
            <a:spLocks noChangeArrowheads="1"/>
          </p:cNvSpPr>
          <p:nvPr/>
        </p:nvSpPr>
        <p:spPr bwMode="auto">
          <a:xfrm>
            <a:off x="1860095" y="2448719"/>
            <a:ext cx="2476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&amp; </a:t>
            </a:r>
            <a:r>
              <a:rPr lang="en-US" altLang="zh-CN" dirty="0" smtClean="0"/>
              <a:t>Analyze</a:t>
            </a:r>
            <a:r>
              <a:rPr lang="en-US" altLang="zh-CN" dirty="0"/>
              <a:t> 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60"/>
          <p:cNvSpPr txBox="1">
            <a:spLocks noChangeArrowheads="1"/>
          </p:cNvSpPr>
          <p:nvPr/>
        </p:nvSpPr>
        <p:spPr bwMode="auto">
          <a:xfrm>
            <a:off x="2528888" y="4613275"/>
            <a:ext cx="142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monitoring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1823" y="3462834"/>
            <a:ext cx="168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Issue Handling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4"/>
          <p:cNvSpPr/>
          <p:nvPr/>
        </p:nvSpPr>
        <p:spPr>
          <a:xfrm rot="18947839">
            <a:off x="581025" y="560388"/>
            <a:ext cx="704850" cy="704850"/>
          </a:xfrm>
          <a:prstGeom prst="ellipse">
            <a:avLst/>
          </a:prstGeom>
          <a:solidFill>
            <a:srgbClr val="559E67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pl-PL" sz="2400" noProof="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</a:endParaRPr>
          </a:p>
        </p:txBody>
      </p:sp>
      <p:sp>
        <p:nvSpPr>
          <p:cNvPr id="15" name="文本框 23"/>
          <p:cNvSpPr txBox="1">
            <a:spLocks noChangeArrowheads="1"/>
          </p:cNvSpPr>
          <p:nvPr/>
        </p:nvSpPr>
        <p:spPr bwMode="auto">
          <a:xfrm>
            <a:off x="604838" y="633413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1379538" y="496888"/>
            <a:ext cx="249279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4291013" y="1987550"/>
            <a:ext cx="1782762" cy="1781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317" y="0"/>
                </a:moveTo>
                <a:cubicBezTo>
                  <a:pt x="13198" y="871"/>
                  <a:pt x="9277" y="2909"/>
                  <a:pt x="6078" y="6121"/>
                </a:cubicBezTo>
                <a:cubicBezTo>
                  <a:pt x="2898" y="9313"/>
                  <a:pt x="876" y="13222"/>
                  <a:pt x="0" y="17331"/>
                </a:cubicBezTo>
                <a:cubicBezTo>
                  <a:pt x="654" y="19787"/>
                  <a:pt x="2887" y="21599"/>
                  <a:pt x="5550" y="21599"/>
                </a:cubicBezTo>
                <a:lnTo>
                  <a:pt x="15850" y="21599"/>
                </a:lnTo>
                <a:cubicBezTo>
                  <a:pt x="19026" y="21600"/>
                  <a:pt x="21600" y="19026"/>
                  <a:pt x="21600" y="15851"/>
                </a:cubicBezTo>
                <a:lnTo>
                  <a:pt x="21600" y="5556"/>
                </a:lnTo>
                <a:cubicBezTo>
                  <a:pt x="21599" y="2889"/>
                  <a:pt x="19781" y="649"/>
                  <a:pt x="17317" y="0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7" name="AutoShape 5"/>
          <p:cNvSpPr/>
          <p:nvPr/>
        </p:nvSpPr>
        <p:spPr bwMode="auto">
          <a:xfrm>
            <a:off x="6124575" y="1985963"/>
            <a:ext cx="1787525" cy="1782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320" y="0"/>
                </a:moveTo>
                <a:cubicBezTo>
                  <a:pt x="1838" y="631"/>
                  <a:pt x="0" y="2881"/>
                  <a:pt x="0" y="5565"/>
                </a:cubicBezTo>
                <a:lnTo>
                  <a:pt x="0" y="15854"/>
                </a:lnTo>
                <a:cubicBezTo>
                  <a:pt x="0" y="19028"/>
                  <a:pt x="2566" y="21599"/>
                  <a:pt x="5733" y="21599"/>
                </a:cubicBezTo>
                <a:lnTo>
                  <a:pt x="16004" y="21599"/>
                </a:lnTo>
                <a:cubicBezTo>
                  <a:pt x="18745" y="21600"/>
                  <a:pt x="21032" y="19672"/>
                  <a:pt x="21600" y="17097"/>
                </a:cubicBezTo>
                <a:cubicBezTo>
                  <a:pt x="20699" y="13077"/>
                  <a:pt x="18699" y="9258"/>
                  <a:pt x="15589" y="6129"/>
                </a:cubicBezTo>
                <a:cubicBezTo>
                  <a:pt x="12384" y="2905"/>
                  <a:pt x="8450" y="864"/>
                  <a:pt x="4320" y="0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8" name="AutoShape 6"/>
          <p:cNvSpPr/>
          <p:nvPr/>
        </p:nvSpPr>
        <p:spPr bwMode="auto">
          <a:xfrm>
            <a:off x="4204238" y="3866450"/>
            <a:ext cx="1782762" cy="1782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550" y="0"/>
                </a:moveTo>
                <a:cubicBezTo>
                  <a:pt x="2888" y="0"/>
                  <a:pt x="655" y="1810"/>
                  <a:pt x="0" y="4265"/>
                </a:cubicBezTo>
                <a:cubicBezTo>
                  <a:pt x="877" y="8372"/>
                  <a:pt x="2900" y="12282"/>
                  <a:pt x="6078" y="15474"/>
                </a:cubicBezTo>
                <a:cubicBezTo>
                  <a:pt x="9283" y="18692"/>
                  <a:pt x="13214" y="20731"/>
                  <a:pt x="17342" y="21600"/>
                </a:cubicBezTo>
                <a:cubicBezTo>
                  <a:pt x="19793" y="20941"/>
                  <a:pt x="21600" y="18710"/>
                  <a:pt x="21600" y="16051"/>
                </a:cubicBezTo>
                <a:lnTo>
                  <a:pt x="21600" y="5750"/>
                </a:lnTo>
                <a:cubicBezTo>
                  <a:pt x="21599" y="2574"/>
                  <a:pt x="19026" y="0"/>
                  <a:pt x="15850" y="0"/>
                </a:cubicBezTo>
                <a:lnTo>
                  <a:pt x="5550" y="0"/>
                </a:ln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9" name="AutoShape 7"/>
          <p:cNvSpPr/>
          <p:nvPr/>
        </p:nvSpPr>
        <p:spPr bwMode="auto">
          <a:xfrm>
            <a:off x="6073775" y="3848100"/>
            <a:ext cx="1787525" cy="1782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734" y="0"/>
                </a:moveTo>
                <a:cubicBezTo>
                  <a:pt x="2566" y="0"/>
                  <a:pt x="0" y="2572"/>
                  <a:pt x="0" y="5747"/>
                </a:cubicBezTo>
                <a:lnTo>
                  <a:pt x="0" y="16042"/>
                </a:lnTo>
                <a:cubicBezTo>
                  <a:pt x="0" y="18718"/>
                  <a:pt x="1827" y="20959"/>
                  <a:pt x="4297" y="21600"/>
                </a:cubicBezTo>
                <a:cubicBezTo>
                  <a:pt x="8435" y="20739"/>
                  <a:pt x="12379" y="18697"/>
                  <a:pt x="15591" y="15465"/>
                </a:cubicBezTo>
                <a:cubicBezTo>
                  <a:pt x="18700" y="12337"/>
                  <a:pt x="20698" y="8517"/>
                  <a:pt x="21600" y="4499"/>
                </a:cubicBezTo>
                <a:cubicBezTo>
                  <a:pt x="21030" y="1925"/>
                  <a:pt x="18745" y="0"/>
                  <a:pt x="16006" y="0"/>
                </a:cubicBezTo>
                <a:lnTo>
                  <a:pt x="5734" y="0"/>
                </a:ln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740275" y="3095625"/>
            <a:ext cx="1082675" cy="231775"/>
          </a:xfrm>
          <a:custGeom>
            <a:avLst/>
            <a:gdLst>
              <a:gd name="T0" fmla="*/ 541386 w 21600"/>
              <a:gd name="T1" fmla="*/ 115667 h 21600"/>
              <a:gd name="T2" fmla="*/ 541386 w 21600"/>
              <a:gd name="T3" fmla="*/ 115667 h 21600"/>
              <a:gd name="T4" fmla="*/ 541386 w 21600"/>
              <a:gd name="T5" fmla="*/ 115667 h 21600"/>
              <a:gd name="T6" fmla="*/ 541386 w 21600"/>
              <a:gd name="T7" fmla="*/ 11566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r>
              <a:rPr lang="es-ES" altLang="zh-CN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Basic</a:t>
            </a:r>
            <a:endParaRPr lang="es-ES" altLang="zh-CN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48213" y="2708275"/>
            <a:ext cx="1081087" cy="385763"/>
          </a:xfrm>
          <a:custGeom>
            <a:avLst/>
            <a:gdLst>
              <a:gd name="T0" fmla="*/ 540984 w 21600"/>
              <a:gd name="T1" fmla="*/ 192778 h 21600"/>
              <a:gd name="T2" fmla="*/ 540984 w 21600"/>
              <a:gd name="T3" fmla="*/ 192778 h 21600"/>
              <a:gd name="T4" fmla="*/ 540984 w 21600"/>
              <a:gd name="T5" fmla="*/ 192778 h 21600"/>
              <a:gd name="T6" fmla="*/ 540984 w 21600"/>
              <a:gd name="T7" fmla="*/ 1927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3200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25 </a:t>
            </a:r>
            <a:r>
              <a:rPr lang="es-ES" altLang="zh-CN" sz="3200" b="1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%</a:t>
            </a:r>
            <a:endParaRPr lang="es-ES" altLang="zh-CN" sz="1400" b="1">
              <a:solidFill>
                <a:schemeClr val="bg1"/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353175" y="3095625"/>
            <a:ext cx="1081088" cy="231775"/>
          </a:xfrm>
          <a:custGeom>
            <a:avLst/>
            <a:gdLst>
              <a:gd name="T0" fmla="*/ 540984 w 21600"/>
              <a:gd name="T1" fmla="*/ 115667 h 21600"/>
              <a:gd name="T2" fmla="*/ 540984 w 21600"/>
              <a:gd name="T3" fmla="*/ 115667 h 21600"/>
              <a:gd name="T4" fmla="*/ 540984 w 21600"/>
              <a:gd name="T5" fmla="*/ 115667 h 21600"/>
              <a:gd name="T6" fmla="*/ 540984 w 21600"/>
              <a:gd name="T7" fmla="*/ 11566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r>
              <a:rPr lang="es-ES" altLang="zh-CN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DB</a:t>
            </a:r>
            <a:endParaRPr lang="es-ES" altLang="zh-CN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359525" y="2708275"/>
            <a:ext cx="1082675" cy="385763"/>
          </a:xfrm>
          <a:custGeom>
            <a:avLst/>
            <a:gdLst>
              <a:gd name="T0" fmla="*/ 541386 w 21600"/>
              <a:gd name="T1" fmla="*/ 192778 h 21600"/>
              <a:gd name="T2" fmla="*/ 541386 w 21600"/>
              <a:gd name="T3" fmla="*/ 192778 h 21600"/>
              <a:gd name="T4" fmla="*/ 541386 w 21600"/>
              <a:gd name="T5" fmla="*/ 192778 h 21600"/>
              <a:gd name="T6" fmla="*/ 541386 w 21600"/>
              <a:gd name="T7" fmla="*/ 1927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3200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25 </a:t>
            </a:r>
            <a:r>
              <a:rPr lang="es-ES" altLang="zh-CN" sz="3200" b="1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%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6189582" y="4624387"/>
            <a:ext cx="1509714" cy="398463"/>
          </a:xfrm>
          <a:custGeom>
            <a:avLst/>
            <a:gdLst>
              <a:gd name="T0" fmla="*/ 540984 w 21600"/>
              <a:gd name="T1" fmla="*/ 115667 h 21600"/>
              <a:gd name="T2" fmla="*/ 540984 w 21600"/>
              <a:gd name="T3" fmla="*/ 115667 h 21600"/>
              <a:gd name="T4" fmla="*/ 540984 w 21600"/>
              <a:gd name="T5" fmla="*/ 115667 h 21600"/>
              <a:gd name="T6" fmla="*/ 540984 w 21600"/>
              <a:gd name="T7" fmla="*/ 11566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es-ES" altLang="zh-CN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6359525" y="4319588"/>
            <a:ext cx="1082675" cy="385762"/>
          </a:xfrm>
          <a:custGeom>
            <a:avLst/>
            <a:gdLst>
              <a:gd name="T0" fmla="*/ 541386 w 21600"/>
              <a:gd name="T1" fmla="*/ 192778 h 21600"/>
              <a:gd name="T2" fmla="*/ 541386 w 21600"/>
              <a:gd name="T3" fmla="*/ 192778 h 21600"/>
              <a:gd name="T4" fmla="*/ 541386 w 21600"/>
              <a:gd name="T5" fmla="*/ 192778 h 21600"/>
              <a:gd name="T6" fmla="*/ 541386 w 21600"/>
              <a:gd name="T7" fmla="*/ 1927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3200" dirty="0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25 </a:t>
            </a:r>
            <a:r>
              <a:rPr lang="es-ES" altLang="zh-CN" sz="3200" b="1" dirty="0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%</a:t>
            </a:r>
            <a:endParaRPr lang="es-ES" altLang="zh-CN" sz="1400" b="1" dirty="0">
              <a:solidFill>
                <a:schemeClr val="bg1"/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4621468" y="4837113"/>
            <a:ext cx="1334575" cy="266700"/>
          </a:xfrm>
          <a:custGeom>
            <a:avLst/>
            <a:gdLst>
              <a:gd name="T0" fmla="*/ 540984 w 21600"/>
              <a:gd name="T1" fmla="*/ 115667 h 21600"/>
              <a:gd name="T2" fmla="*/ 540984 w 21600"/>
              <a:gd name="T3" fmla="*/ 115667 h 21600"/>
              <a:gd name="T4" fmla="*/ 540984 w 21600"/>
              <a:gd name="T5" fmla="*/ 115667 h 21600"/>
              <a:gd name="T6" fmla="*/ 540984 w 21600"/>
              <a:gd name="T7" fmla="*/ 11566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r>
              <a:rPr lang="es-ES" altLang="zh-CN" dirty="0">
                <a:solidFill>
                  <a:schemeClr val="bg1"/>
                </a:solidFill>
                <a:ea typeface="MS PGothic" panose="020B0600070205080204" pitchFamily="34" charset="-128"/>
              </a:rPr>
              <a:t>Web Request</a:t>
            </a:r>
          </a:p>
          <a:p>
            <a:endParaRPr lang="es-ES" altLang="zh-CN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4778375" y="4319588"/>
            <a:ext cx="1082675" cy="385762"/>
          </a:xfrm>
          <a:custGeom>
            <a:avLst/>
            <a:gdLst>
              <a:gd name="T0" fmla="*/ 541386 w 21600"/>
              <a:gd name="T1" fmla="*/ 192778 h 21600"/>
              <a:gd name="T2" fmla="*/ 541386 w 21600"/>
              <a:gd name="T3" fmla="*/ 192778 h 21600"/>
              <a:gd name="T4" fmla="*/ 541386 w 21600"/>
              <a:gd name="T5" fmla="*/ 192778 h 21600"/>
              <a:gd name="T6" fmla="*/ 541386 w 21600"/>
              <a:gd name="T7" fmla="*/ 1927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>
              <a:lnSpc>
                <a:spcPct val="160000"/>
              </a:lnSpc>
            </a:pPr>
            <a:r>
              <a:rPr lang="es-ES" altLang="zh-CN" sz="3200" dirty="0" smtClean="0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25 </a:t>
            </a:r>
            <a:r>
              <a:rPr lang="es-ES" altLang="zh-CN" sz="3200" b="1" dirty="0">
                <a:solidFill>
                  <a:schemeClr val="bg1"/>
                </a:solidFill>
                <a:latin typeface="Lato" charset="0"/>
                <a:ea typeface="MS PGothic" panose="020B0600070205080204" pitchFamily="34" charset="-128"/>
                <a:sym typeface="Lato" charset="0"/>
              </a:rPr>
              <a:t>%</a:t>
            </a:r>
            <a:endParaRPr lang="es-ES" altLang="zh-CN" sz="1400" b="1" dirty="0">
              <a:solidFill>
                <a:schemeClr val="bg1"/>
              </a:solidFill>
              <a:latin typeface="Lato" charset="0"/>
              <a:ea typeface="MS PGothic" panose="020B0600070205080204" pitchFamily="34" charset="-128"/>
              <a:sym typeface="Lato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719513" y="4972050"/>
            <a:ext cx="577850" cy="577850"/>
          </a:xfrm>
          <a:custGeom>
            <a:avLst/>
            <a:gdLst>
              <a:gd name="T0" fmla="*/ 21599 w 21600"/>
              <a:gd name="T1" fmla="*/ 10800 h 21600"/>
              <a:gd name="T2" fmla="*/ 10800 w 21600"/>
              <a:gd name="T3" fmla="*/ 21599 h 21600"/>
              <a:gd name="T4" fmla="*/ 0 w 21600"/>
              <a:gd name="T5" fmla="*/ 10800 h 21600"/>
              <a:gd name="T6" fmla="*/ 10799 w 21600"/>
              <a:gd name="T7" fmla="*/ 0 h 21600"/>
              <a:gd name="T8" fmla="*/ 21599 w 21600"/>
              <a:gd name="T9" fmla="*/ 10799 h 21600"/>
              <a:gd name="T10" fmla="*/ 21599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559E67">
              <a:alpha val="51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913688" y="5022850"/>
            <a:ext cx="577850" cy="577850"/>
          </a:xfrm>
          <a:custGeom>
            <a:avLst/>
            <a:gdLst>
              <a:gd name="T0" fmla="*/ 21599 w 21600"/>
              <a:gd name="T1" fmla="*/ 10800 h 21600"/>
              <a:gd name="T2" fmla="*/ 10800 w 21600"/>
              <a:gd name="T3" fmla="*/ 21599 h 21600"/>
              <a:gd name="T4" fmla="*/ 0 w 21600"/>
              <a:gd name="T5" fmla="*/ 10800 h 21600"/>
              <a:gd name="T6" fmla="*/ 10799 w 21600"/>
              <a:gd name="T7" fmla="*/ 0 h 21600"/>
              <a:gd name="T8" fmla="*/ 21599 w 21600"/>
              <a:gd name="T9" fmla="*/ 10799 h 21600"/>
              <a:gd name="T10" fmla="*/ 21599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559E67">
              <a:alpha val="51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7964488" y="2316163"/>
            <a:ext cx="577850" cy="576262"/>
          </a:xfrm>
          <a:custGeom>
            <a:avLst/>
            <a:gdLst>
              <a:gd name="T0" fmla="*/ 21599 w 21600"/>
              <a:gd name="T1" fmla="*/ 10800 h 21600"/>
              <a:gd name="T2" fmla="*/ 10800 w 21600"/>
              <a:gd name="T3" fmla="*/ 21599 h 21600"/>
              <a:gd name="T4" fmla="*/ 0 w 21600"/>
              <a:gd name="T5" fmla="*/ 10800 h 21600"/>
              <a:gd name="T6" fmla="*/ 10799 w 21600"/>
              <a:gd name="T7" fmla="*/ 0 h 21600"/>
              <a:gd name="T8" fmla="*/ 21599 w 21600"/>
              <a:gd name="T9" fmla="*/ 10799 h 21600"/>
              <a:gd name="T10" fmla="*/ 21599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559E67">
              <a:alpha val="51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AutoShape 23"/>
          <p:cNvSpPr/>
          <p:nvPr/>
        </p:nvSpPr>
        <p:spPr bwMode="auto">
          <a:xfrm>
            <a:off x="3808413" y="5054600"/>
            <a:ext cx="407987" cy="407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26" name="AutoShape 24"/>
          <p:cNvSpPr/>
          <p:nvPr/>
        </p:nvSpPr>
        <p:spPr bwMode="auto">
          <a:xfrm>
            <a:off x="7999413" y="5103813"/>
            <a:ext cx="407987" cy="407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27" name="AutoShape 25"/>
          <p:cNvSpPr/>
          <p:nvPr/>
        </p:nvSpPr>
        <p:spPr bwMode="auto">
          <a:xfrm>
            <a:off x="8051800" y="2397125"/>
            <a:ext cx="407988" cy="407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3692525" y="2287588"/>
            <a:ext cx="577850" cy="577850"/>
          </a:xfrm>
          <a:custGeom>
            <a:avLst/>
            <a:gdLst>
              <a:gd name="T0" fmla="*/ 21599 w 21600"/>
              <a:gd name="T1" fmla="*/ 10800 h 21600"/>
              <a:gd name="T2" fmla="*/ 10800 w 21600"/>
              <a:gd name="T3" fmla="*/ 21599 h 21600"/>
              <a:gd name="T4" fmla="*/ 0 w 21600"/>
              <a:gd name="T5" fmla="*/ 10800 h 21600"/>
              <a:gd name="T6" fmla="*/ 10799 w 21600"/>
              <a:gd name="T7" fmla="*/ 0 h 21600"/>
              <a:gd name="T8" fmla="*/ 21599 w 21600"/>
              <a:gd name="T9" fmla="*/ 10799 h 21600"/>
              <a:gd name="T10" fmla="*/ 21599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559E67">
              <a:alpha val="51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AutoShape 30"/>
          <p:cNvSpPr/>
          <p:nvPr/>
        </p:nvSpPr>
        <p:spPr bwMode="auto">
          <a:xfrm>
            <a:off x="3781425" y="2368550"/>
            <a:ext cx="407988" cy="409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rgbClr val="559E67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fontAlgn="auto">
              <a:defRPr/>
            </a:pPr>
            <a:endParaRPr lang="es-ES" sz="5600" noProof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MS PGothic" panose="020B0600070205080204" pitchFamily="34" charset="-128"/>
              <a:cs typeface="Gill Sans" charset="0"/>
              <a:sym typeface="Gill Sans" charset="0"/>
            </a:endParaRPr>
          </a:p>
        </p:txBody>
      </p:sp>
      <p:sp>
        <p:nvSpPr>
          <p:cNvPr id="30" name="文本框 33"/>
          <p:cNvSpPr txBox="1">
            <a:spLocks noChangeArrowheads="1"/>
          </p:cNvSpPr>
          <p:nvPr/>
        </p:nvSpPr>
        <p:spPr bwMode="auto">
          <a:xfrm>
            <a:off x="8499733" y="1813302"/>
            <a:ext cx="369226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Sql</a:t>
            </a:r>
            <a:r>
              <a:rPr lang="en-US" altLang="zh-CN" dirty="0"/>
              <a:t> Index (</a:t>
            </a:r>
            <a:r>
              <a:rPr lang="en-US" altLang="zh-CN" dirty="0" err="1" smtClean="0"/>
              <a:t>clustered,non</a:t>
            </a:r>
            <a:r>
              <a:rPr lang="en-US" altLang="zh-CN" dirty="0" smtClean="0"/>
              <a:t>-clustered)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	Unique index, Index length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Sql</a:t>
            </a:r>
            <a:r>
              <a:rPr lang="en-US" altLang="zh-CN" dirty="0"/>
              <a:t> Type(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bigint</a:t>
            </a:r>
            <a:r>
              <a:rPr lang="en-US" altLang="zh-CN" dirty="0"/>
              <a:t>, float/decimal)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en-US" altLang="zh-CN" dirty="0" smtClean="0"/>
              <a:t>query</a:t>
            </a:r>
          </a:p>
          <a:p>
            <a:pPr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5"/>
          <p:cNvSpPr txBox="1">
            <a:spLocks noChangeArrowheads="1"/>
          </p:cNvSpPr>
          <p:nvPr/>
        </p:nvSpPr>
        <p:spPr bwMode="auto">
          <a:xfrm>
            <a:off x="8450005" y="4319588"/>
            <a:ext cx="263128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Inconsistent Local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TTL(time to live)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 pierce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 penetrate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 </a:t>
            </a:r>
            <a:r>
              <a:rPr lang="en-US" altLang="zh-CN" dirty="0" smtClean="0"/>
              <a:t>avalanche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 </a:t>
            </a:r>
            <a:r>
              <a:rPr lang="en-US" altLang="zh-CN" dirty="0" smtClean="0"/>
              <a:t>hit rate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 </a:t>
            </a:r>
            <a:r>
              <a:rPr lang="en-US" altLang="zh-CN" dirty="0" smtClean="0"/>
              <a:t>miss rate</a:t>
            </a:r>
            <a:endParaRPr lang="en-US" altLang="zh-CN" dirty="0"/>
          </a:p>
        </p:txBody>
      </p:sp>
      <p:sp>
        <p:nvSpPr>
          <p:cNvPr id="34" name="文本框 37"/>
          <p:cNvSpPr txBox="1">
            <a:spLocks noChangeArrowheads="1"/>
          </p:cNvSpPr>
          <p:nvPr/>
        </p:nvSpPr>
        <p:spPr bwMode="auto">
          <a:xfrm>
            <a:off x="759363" y="1536505"/>
            <a:ext cx="29749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Null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Uncaught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Low performance(write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Unchecked request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Index out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JSON parse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Lack of necessary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Memory </a:t>
            </a:r>
            <a:r>
              <a:rPr lang="en-US" altLang="zh-CN" sz="1600" dirty="0" smtClean="0"/>
              <a:t>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Thread </a:t>
            </a:r>
            <a:r>
              <a:rPr lang="en-US" altLang="zh-CN" sz="1600" dirty="0"/>
              <a:t>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Deadlock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Thread </a:t>
            </a:r>
            <a:r>
              <a:rPr lang="en-US" altLang="zh-CN" sz="1600" dirty="0"/>
              <a:t>Pool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36" name="文本框 39"/>
          <p:cNvSpPr txBox="1">
            <a:spLocks noChangeArrowheads="1"/>
          </p:cNvSpPr>
          <p:nvPr/>
        </p:nvSpPr>
        <p:spPr bwMode="auto">
          <a:xfrm>
            <a:off x="2264730" y="4769737"/>
            <a:ext cx="30873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Timeout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TLS(1.0,1.1,1.2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Request Count Restriction</a:t>
            </a:r>
            <a:endParaRPr lang="en-US" altLang="zh-CN" dirty="0"/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6071382" y="4839266"/>
            <a:ext cx="1334575" cy="266700"/>
          </a:xfrm>
          <a:custGeom>
            <a:avLst/>
            <a:gdLst>
              <a:gd name="T0" fmla="*/ 540984 w 21600"/>
              <a:gd name="T1" fmla="*/ 115667 h 21600"/>
              <a:gd name="T2" fmla="*/ 540984 w 21600"/>
              <a:gd name="T3" fmla="*/ 115667 h 21600"/>
              <a:gd name="T4" fmla="*/ 540984 w 21600"/>
              <a:gd name="T5" fmla="*/ 115667 h 21600"/>
              <a:gd name="T6" fmla="*/ 540984 w 21600"/>
              <a:gd name="T7" fmla="*/ 11566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r>
              <a:rPr lang="es-ES" altLang="zh-CN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    </a:t>
            </a:r>
            <a:r>
              <a:rPr lang="es-ES" altLang="zh-CN" b="1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cache</a:t>
            </a:r>
            <a:endParaRPr lang="es-ES" altLang="zh-CN" b="1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endParaRPr lang="es-ES" altLang="zh-CN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495</Words>
  <Application>Microsoft Office PowerPoint</Application>
  <PresentationFormat>宽屏</PresentationFormat>
  <Paragraphs>209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Gill Sans</vt:lpstr>
      <vt:lpstr>Lato</vt:lpstr>
      <vt:lpstr>MS PGothic</vt:lpstr>
      <vt:lpstr>等线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钟青青</cp:lastModifiedBy>
  <cp:revision>91</cp:revision>
  <dcterms:created xsi:type="dcterms:W3CDTF">2017-07-31T08:51:00Z</dcterms:created>
  <dcterms:modified xsi:type="dcterms:W3CDTF">2019-11-30T10:59:15Z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