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55" autoAdjust="0"/>
    <p:restoredTop sz="94660"/>
  </p:normalViewPr>
  <p:slideViewPr>
    <p:cSldViewPr>
      <p:cViewPr varScale="1">
        <p:scale>
          <a:sx n="118" d="100"/>
          <a:sy n="118" d="100"/>
        </p:scale>
        <p:origin x="-178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2013-10-08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2013-10-08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2013-10-08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2013-10-08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2013-10-08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30EDBD-1C2D-4C1E-B459-B60219FAB484}" type="datetimeFigureOut">
              <a:rPr lang="ko-KR" altLang="en-US" smtClean="0"/>
              <a:t>2013-10-08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30EDBD-1C2D-4C1E-B459-B60219FAB484}" type="datetimeFigureOut">
              <a:rPr lang="ko-KR" altLang="en-US" smtClean="0"/>
              <a:t>2013-10-08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t>2013-10-08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2013-10-08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2013-10-08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2013-10-08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t>2013-10-08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Chap6 Games</a:t>
            </a:r>
            <a:endParaRPr lang="ko-KR" altLang="en-US" dirty="0"/>
          </a:p>
        </p:txBody>
      </p:sp>
      <p:sp>
        <p:nvSpPr>
          <p:cNvPr id="3" name="부제목 2"/>
          <p:cNvSpPr>
            <a:spLocks noGrp="1"/>
          </p:cNvSpPr>
          <p:nvPr>
            <p:ph type="subTitle" idx="1"/>
          </p:nvPr>
        </p:nvSpPr>
        <p:spPr>
          <a:xfrm>
            <a:off x="395536" y="3886200"/>
            <a:ext cx="8280920" cy="1752600"/>
          </a:xfrm>
        </p:spPr>
        <p:txBody>
          <a:bodyPr>
            <a:normAutofit fontScale="92500"/>
          </a:bodyPr>
          <a:lstStyle/>
          <a:p>
            <a:r>
              <a:rPr lang="en-US" altLang="ko-KR" dirty="0" smtClean="0"/>
              <a:t>Textbook:</a:t>
            </a:r>
            <a:br>
              <a:rPr lang="en-US" altLang="ko-KR" dirty="0" smtClean="0"/>
            </a:br>
            <a:r>
              <a:rPr lang="en-US" altLang="ko-KR" dirty="0" smtClean="0"/>
              <a:t>“Networks, Crowds, and Markets</a:t>
            </a:r>
            <a:br>
              <a:rPr lang="en-US" altLang="ko-KR" dirty="0" smtClean="0"/>
            </a:br>
            <a:r>
              <a:rPr lang="en-US" altLang="ko-KR" dirty="0" smtClean="0"/>
              <a:t>: Reasoning about a Highly Connected World”</a:t>
            </a:r>
            <a:endParaRPr lang="ko-KR" altLang="en-US" dirty="0"/>
          </a:p>
        </p:txBody>
      </p:sp>
    </p:spTree>
    <p:extLst>
      <p:ext uri="{BB962C8B-B14F-4D97-AF65-F5344CB8AC3E}">
        <p14:creationId xmlns:p14="http://schemas.microsoft.com/office/powerpoint/2010/main" val="1220732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dirty="0"/>
          </a:p>
        </p:txBody>
      </p:sp>
      <p:sp>
        <p:nvSpPr>
          <p:cNvPr id="3" name="내용 개체 틀 2"/>
          <p:cNvSpPr>
            <a:spLocks noGrp="1"/>
          </p:cNvSpPr>
          <p:nvPr>
            <p:ph idx="1"/>
          </p:nvPr>
        </p:nvSpPr>
        <p:spPr/>
        <p:txBody>
          <a:bodyPr/>
          <a:lstStyle/>
          <a:p>
            <a:r>
              <a:rPr lang="en-US" altLang="ko-KR" dirty="0" smtClean="0"/>
              <a:t>How one of the suspects should reason about his options</a:t>
            </a:r>
            <a:endParaRPr lang="ko-KR"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798562"/>
            <a:ext cx="8356551" cy="20162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15616" y="5157192"/>
            <a:ext cx="7272808" cy="507832"/>
          </a:xfrm>
          <a:prstGeom prst="rect">
            <a:avLst/>
          </a:prstGeom>
          <a:noFill/>
        </p:spPr>
        <p:txBody>
          <a:bodyPr wrap="square" rtlCol="0">
            <a:spAutoFit/>
          </a:bodyPr>
          <a:lstStyle/>
          <a:p>
            <a:r>
              <a:rPr lang="en-US" altLang="ko-KR" sz="2400" dirty="0" smtClean="0">
                <a:sym typeface="Wingdings" panose="05000000000000000000" pitchFamily="2" charset="2"/>
              </a:rPr>
              <a:t> </a:t>
            </a:r>
            <a:r>
              <a:rPr lang="en-US" altLang="ko-KR" sz="2400" dirty="0" smtClean="0"/>
              <a:t>Confessing is a strictly dominant strategy</a:t>
            </a:r>
            <a:endParaRPr lang="ko-KR" altLang="en-US" sz="2400" dirty="0"/>
          </a:p>
        </p:txBody>
      </p:sp>
      <p:sp>
        <p:nvSpPr>
          <p:cNvPr id="6" name="TextBox 5"/>
          <p:cNvSpPr txBox="1"/>
          <p:nvPr/>
        </p:nvSpPr>
        <p:spPr>
          <a:xfrm>
            <a:off x="1125039" y="5858806"/>
            <a:ext cx="7272808" cy="914097"/>
          </a:xfrm>
          <a:prstGeom prst="rect">
            <a:avLst/>
          </a:prstGeom>
          <a:noFill/>
        </p:spPr>
        <p:txBody>
          <a:bodyPr wrap="square" rtlCol="0">
            <a:spAutoFit/>
          </a:bodyPr>
          <a:lstStyle/>
          <a:p>
            <a:r>
              <a:rPr lang="en-US" altLang="ko-KR" sz="2400" dirty="0" smtClean="0">
                <a:sym typeface="Wingdings" panose="05000000000000000000" pitchFamily="2" charset="2"/>
              </a:rPr>
              <a:t> </a:t>
            </a:r>
            <a:r>
              <a:rPr lang="en-US" altLang="ko-KR" sz="2400" dirty="0" smtClean="0"/>
              <a:t>Difficulty in establishing cooperation </a:t>
            </a:r>
            <a:br>
              <a:rPr lang="en-US" altLang="ko-KR" sz="2400" dirty="0" smtClean="0"/>
            </a:br>
            <a:r>
              <a:rPr lang="en-US" altLang="ko-KR" sz="2400" dirty="0" smtClean="0"/>
              <a:t>    in the face of individual self-interest</a:t>
            </a:r>
            <a:endParaRPr lang="ko-KR" altLang="en-US" sz="2400" dirty="0"/>
          </a:p>
        </p:txBody>
      </p:sp>
    </p:spTree>
    <p:extLst>
      <p:ext uri="{BB962C8B-B14F-4D97-AF65-F5344CB8AC3E}">
        <p14:creationId xmlns:p14="http://schemas.microsoft.com/office/powerpoint/2010/main" val="381853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74638"/>
            <a:ext cx="8892480" cy="1143000"/>
          </a:xfrm>
        </p:spPr>
        <p:txBody>
          <a:bodyPr>
            <a:noAutofit/>
          </a:bodyPr>
          <a:lstStyle/>
          <a:p>
            <a:r>
              <a:rPr lang="en-US" altLang="ko-KR" sz="3600" dirty="0" smtClean="0"/>
              <a:t>(G3) Performance-Enhancing Drugs Game</a:t>
            </a:r>
            <a:endParaRPr lang="ko-KR" altLang="en-US" sz="3600" dirty="0"/>
          </a:p>
        </p:txBody>
      </p:sp>
      <p:sp>
        <p:nvSpPr>
          <p:cNvPr id="3" name="내용 개체 틀 2"/>
          <p:cNvSpPr>
            <a:spLocks noGrp="1"/>
          </p:cNvSpPr>
          <p:nvPr>
            <p:ph idx="1"/>
          </p:nvPr>
        </p:nvSpPr>
        <p:spPr>
          <a:xfrm>
            <a:off x="457200" y="3429000"/>
            <a:ext cx="8229600" cy="2697163"/>
          </a:xfrm>
        </p:spPr>
        <p:txBody>
          <a:bodyPr>
            <a:normAutofit fontScale="92500" lnSpcReduction="10000"/>
          </a:bodyPr>
          <a:lstStyle/>
          <a:p>
            <a:r>
              <a:rPr lang="en-US" altLang="ko-KR" dirty="0" smtClean="0"/>
              <a:t>Using drugs is a strictly dominant strategy</a:t>
            </a:r>
          </a:p>
          <a:p>
            <a:endParaRPr lang="en-US" altLang="ko-KR" dirty="0" smtClean="0">
              <a:solidFill>
                <a:srgbClr val="FF0000"/>
              </a:solidFill>
            </a:endParaRPr>
          </a:p>
          <a:p>
            <a:r>
              <a:rPr lang="en-US" altLang="ko-KR" dirty="0" smtClean="0">
                <a:solidFill>
                  <a:srgbClr val="FF0000"/>
                </a:solidFill>
              </a:rPr>
              <a:t>“Arms races”</a:t>
            </a:r>
          </a:p>
          <a:p>
            <a:pPr lvl="1"/>
            <a:r>
              <a:rPr lang="en-US" altLang="ko-KR" dirty="0" smtClean="0"/>
              <a:t>Two competitors use an increasingly dangerous arsenal of weapons simply to remain evenly matched</a:t>
            </a:r>
            <a:endParaRPr lang="ko-KR"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84784"/>
            <a:ext cx="6771656" cy="16561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669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(G4) Exam-or-Presentation Game with an easier exam</a:t>
            </a:r>
            <a:endParaRPr lang="ko-KR" altLang="en-US" dirty="0"/>
          </a:p>
        </p:txBody>
      </p:sp>
      <p:sp>
        <p:nvSpPr>
          <p:cNvPr id="3" name="내용 개체 틀 2"/>
          <p:cNvSpPr>
            <a:spLocks noGrp="1"/>
          </p:cNvSpPr>
          <p:nvPr>
            <p:ph idx="1"/>
          </p:nvPr>
        </p:nvSpPr>
        <p:spPr>
          <a:xfrm>
            <a:off x="457200" y="1600201"/>
            <a:ext cx="8229600" cy="3541260"/>
          </a:xfrm>
        </p:spPr>
        <p:txBody>
          <a:bodyPr>
            <a:normAutofit fontScale="92500" lnSpcReduction="10000"/>
          </a:bodyPr>
          <a:lstStyle/>
          <a:p>
            <a:r>
              <a:rPr lang="en-US" altLang="ko-KR" dirty="0" smtClean="0"/>
              <a:t>Even simple changes to a game can change it from the Prisoner’s Dilemma something more benign</a:t>
            </a:r>
          </a:p>
          <a:p>
            <a:endParaRPr lang="en-US" altLang="ko-KR" dirty="0" smtClean="0"/>
          </a:p>
          <a:p>
            <a:r>
              <a:rPr lang="en-US" altLang="ko-KR" dirty="0" smtClean="0"/>
              <a:t>Example</a:t>
            </a:r>
          </a:p>
          <a:p>
            <a:pPr lvl="1"/>
            <a:r>
              <a:rPr lang="en-US" altLang="ko-KR" dirty="0" smtClean="0"/>
              <a:t>We make the exam much easier so that you’ll get a 100 in it if you study, and a 96 if you don’t</a:t>
            </a:r>
            <a:endParaRPr lang="ko-KR"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5141461"/>
            <a:ext cx="6245070" cy="15487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8638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260648"/>
            <a:ext cx="8856984" cy="1143000"/>
          </a:xfrm>
        </p:spPr>
        <p:txBody>
          <a:bodyPr>
            <a:noAutofit/>
          </a:bodyPr>
          <a:lstStyle/>
          <a:p>
            <a:r>
              <a:rPr lang="en-US" altLang="ko-KR" sz="3600" dirty="0" smtClean="0"/>
              <a:t>Two important concepts in Game Theory</a:t>
            </a:r>
            <a:br>
              <a:rPr lang="en-US" altLang="ko-KR" sz="3600" dirty="0" smtClean="0"/>
            </a:br>
            <a:r>
              <a:rPr lang="en-US" altLang="ko-KR" sz="3200" dirty="0" smtClean="0"/>
              <a:t>:: Best Responses and Dominant Strategies</a:t>
            </a:r>
            <a:endParaRPr lang="ko-KR" altLang="en-US" sz="3600" dirty="0"/>
          </a:p>
        </p:txBody>
      </p:sp>
      <p:sp>
        <p:nvSpPr>
          <p:cNvPr id="3" name="내용 개체 틀 2"/>
          <p:cNvSpPr>
            <a:spLocks noGrp="1"/>
          </p:cNvSpPr>
          <p:nvPr>
            <p:ph idx="1"/>
          </p:nvPr>
        </p:nvSpPr>
        <p:spPr>
          <a:xfrm>
            <a:off x="457200" y="1600200"/>
            <a:ext cx="8229600" cy="5357192"/>
          </a:xfrm>
        </p:spPr>
        <p:txBody>
          <a:bodyPr>
            <a:normAutofit fontScale="92500" lnSpcReduction="10000"/>
          </a:bodyPr>
          <a:lstStyle/>
          <a:p>
            <a:r>
              <a:rPr lang="en-US" altLang="ko-KR" dirty="0" smtClean="0"/>
              <a:t>Best Response</a:t>
            </a:r>
          </a:p>
          <a:p>
            <a:pPr lvl="1"/>
            <a:r>
              <a:rPr lang="en-US" altLang="ko-KR" dirty="0" smtClean="0"/>
              <a:t>The best choice of one player, given a belief about what the other play will do</a:t>
            </a:r>
          </a:p>
          <a:p>
            <a:pPr lvl="1"/>
            <a:r>
              <a:rPr lang="en-US" altLang="ko-KR" dirty="0" smtClean="0">
                <a:solidFill>
                  <a:srgbClr val="FF0000"/>
                </a:solidFill>
              </a:rPr>
              <a:t>S</a:t>
            </a:r>
            <a:r>
              <a:rPr lang="en-US" altLang="ko-KR" dirty="0" smtClean="0"/>
              <a:t>: a strategy chosen by Player 1</a:t>
            </a:r>
            <a:br>
              <a:rPr lang="en-US" altLang="ko-KR" dirty="0" smtClean="0"/>
            </a:br>
            <a:r>
              <a:rPr lang="en-US" altLang="ko-KR" dirty="0" smtClean="0">
                <a:solidFill>
                  <a:srgbClr val="FF0000"/>
                </a:solidFill>
              </a:rPr>
              <a:t>T</a:t>
            </a:r>
            <a:r>
              <a:rPr lang="en-US" altLang="ko-KR" dirty="0" smtClean="0"/>
              <a:t>: a strategy chosen by Player 2</a:t>
            </a:r>
            <a:endParaRPr lang="en-US" altLang="ko-KR" dirty="0"/>
          </a:p>
          <a:p>
            <a:pPr lvl="1"/>
            <a:r>
              <a:rPr lang="en-US" altLang="ko-KR" dirty="0" smtClean="0"/>
              <a:t>As a result of the strategy (S, T),</a:t>
            </a:r>
            <a:br>
              <a:rPr lang="en-US" altLang="ko-KR" dirty="0" smtClean="0"/>
            </a:br>
            <a:r>
              <a:rPr lang="en-US" altLang="ko-KR" dirty="0" smtClean="0">
                <a:solidFill>
                  <a:srgbClr val="FF0000"/>
                </a:solidFill>
              </a:rPr>
              <a:t>P1(S, T)</a:t>
            </a:r>
            <a:r>
              <a:rPr lang="en-US" altLang="ko-KR" dirty="0" smtClean="0"/>
              <a:t>: the payoff to Player 1</a:t>
            </a:r>
            <a:br>
              <a:rPr lang="en-US" altLang="ko-KR" dirty="0" smtClean="0"/>
            </a:br>
            <a:r>
              <a:rPr lang="en-US" altLang="ko-KR" dirty="0" smtClean="0">
                <a:solidFill>
                  <a:srgbClr val="FF0000"/>
                </a:solidFill>
              </a:rPr>
              <a:t>P2(S</a:t>
            </a:r>
            <a:r>
              <a:rPr lang="en-US" altLang="ko-KR" dirty="0">
                <a:solidFill>
                  <a:srgbClr val="FF0000"/>
                </a:solidFill>
              </a:rPr>
              <a:t>, T)</a:t>
            </a:r>
            <a:r>
              <a:rPr lang="en-US" altLang="ko-KR" dirty="0"/>
              <a:t>: the payoff to Player </a:t>
            </a:r>
            <a:r>
              <a:rPr lang="en-US" altLang="ko-KR" dirty="0" smtClean="0"/>
              <a:t>2</a:t>
            </a:r>
          </a:p>
          <a:p>
            <a:pPr lvl="1"/>
            <a:r>
              <a:rPr lang="en-US" altLang="ko-KR" dirty="0" smtClean="0"/>
              <a:t>A strategy S for Player 1 is a </a:t>
            </a:r>
            <a:r>
              <a:rPr lang="en-US" altLang="ko-KR" dirty="0" smtClean="0">
                <a:solidFill>
                  <a:srgbClr val="FF0000"/>
                </a:solidFill>
              </a:rPr>
              <a:t>best response </a:t>
            </a:r>
            <a:r>
              <a:rPr lang="en-US" altLang="ko-KR" dirty="0" smtClean="0"/>
              <a:t>to a strategy T for Player 2 if P1(S, T) ≥ P1(S’, T) for all other strategies S’ of Player 1</a:t>
            </a:r>
          </a:p>
          <a:p>
            <a:pPr lvl="1"/>
            <a:r>
              <a:rPr lang="en-US" altLang="ko-KR" dirty="0">
                <a:solidFill>
                  <a:srgbClr val="FF0000"/>
                </a:solidFill>
              </a:rPr>
              <a:t>Strict best </a:t>
            </a:r>
            <a:r>
              <a:rPr lang="en-US" altLang="ko-KR" dirty="0" smtClean="0">
                <a:solidFill>
                  <a:srgbClr val="FF0000"/>
                </a:solidFill>
              </a:rPr>
              <a:t>response </a:t>
            </a:r>
            <a:r>
              <a:rPr lang="en-US" altLang="ko-KR" dirty="0" smtClean="0"/>
              <a:t>if P1(S</a:t>
            </a:r>
            <a:r>
              <a:rPr lang="en-US" altLang="ko-KR" dirty="0"/>
              <a:t>, T) &gt; P1(S’, T</a:t>
            </a:r>
            <a:r>
              <a:rPr lang="en-US" altLang="ko-KR" dirty="0" smtClean="0"/>
              <a:t>)</a:t>
            </a:r>
            <a:r>
              <a:rPr lang="en-US" altLang="ko-KR" dirty="0"/>
              <a:t/>
            </a:r>
            <a:br>
              <a:rPr lang="en-US" altLang="ko-KR" dirty="0"/>
            </a:br>
            <a:endParaRPr lang="en-US" altLang="ko-KR" dirty="0" smtClean="0"/>
          </a:p>
        </p:txBody>
      </p:sp>
    </p:spTree>
    <p:extLst>
      <p:ext uri="{BB962C8B-B14F-4D97-AF65-F5344CB8AC3E}">
        <p14:creationId xmlns:p14="http://schemas.microsoft.com/office/powerpoint/2010/main" val="1007866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normAutofit fontScale="85000" lnSpcReduction="20000"/>
          </a:bodyPr>
          <a:lstStyle/>
          <a:p>
            <a:r>
              <a:rPr lang="en-US" altLang="ko-KR" dirty="0" smtClean="0"/>
              <a:t>Dominant Strategy</a:t>
            </a:r>
          </a:p>
          <a:p>
            <a:pPr lvl="1"/>
            <a:r>
              <a:rPr lang="en-US" altLang="ko-KR" dirty="0">
                <a:solidFill>
                  <a:srgbClr val="FF0000"/>
                </a:solidFill>
              </a:rPr>
              <a:t>Dominant </a:t>
            </a:r>
            <a:r>
              <a:rPr lang="en-US" altLang="ko-KR" dirty="0" smtClean="0">
                <a:solidFill>
                  <a:srgbClr val="FF0000"/>
                </a:solidFill>
              </a:rPr>
              <a:t>Strategy </a:t>
            </a:r>
            <a:r>
              <a:rPr lang="en-US" altLang="ko-KR" dirty="0" smtClean="0"/>
              <a:t>for Player 1</a:t>
            </a:r>
          </a:p>
          <a:p>
            <a:pPr lvl="2"/>
            <a:r>
              <a:rPr lang="en-US" altLang="ko-KR" dirty="0" smtClean="0"/>
              <a:t>A strategy that is </a:t>
            </a:r>
            <a:r>
              <a:rPr lang="en-US" altLang="ko-KR" u="sng" dirty="0" smtClean="0"/>
              <a:t>a best response to every strategy</a:t>
            </a:r>
            <a:r>
              <a:rPr lang="en-US" altLang="ko-KR" dirty="0" smtClean="0"/>
              <a:t> of Player 2</a:t>
            </a:r>
          </a:p>
          <a:p>
            <a:pPr lvl="2"/>
            <a:endParaRPr lang="en-US" altLang="ko-KR" dirty="0" smtClean="0"/>
          </a:p>
          <a:p>
            <a:pPr lvl="1"/>
            <a:r>
              <a:rPr lang="en-US" altLang="ko-KR" dirty="0" smtClean="0">
                <a:solidFill>
                  <a:srgbClr val="FF0000"/>
                </a:solidFill>
              </a:rPr>
              <a:t>Strictly </a:t>
            </a:r>
            <a:r>
              <a:rPr lang="en-US" altLang="ko-KR" dirty="0">
                <a:solidFill>
                  <a:srgbClr val="FF0000"/>
                </a:solidFill>
              </a:rPr>
              <a:t>Dominant Strategy </a:t>
            </a:r>
            <a:r>
              <a:rPr lang="en-US" altLang="ko-KR" dirty="0"/>
              <a:t>for Player 1</a:t>
            </a:r>
          </a:p>
          <a:p>
            <a:pPr lvl="2"/>
            <a:r>
              <a:rPr lang="en-US" altLang="ko-KR" dirty="0" smtClean="0"/>
              <a:t>A strategy that is </a:t>
            </a:r>
            <a:r>
              <a:rPr lang="en-US" altLang="ko-KR" u="sng" dirty="0" smtClean="0"/>
              <a:t>a strict best response to every strategy</a:t>
            </a:r>
            <a:r>
              <a:rPr lang="en-US" altLang="ko-KR" dirty="0" smtClean="0"/>
              <a:t> of Player 2</a:t>
            </a:r>
          </a:p>
          <a:p>
            <a:pPr lvl="2"/>
            <a:endParaRPr lang="en-US" altLang="ko-KR" dirty="0" smtClean="0"/>
          </a:p>
          <a:p>
            <a:pPr lvl="1"/>
            <a:r>
              <a:rPr lang="en-US" altLang="ko-KR" dirty="0" smtClean="0"/>
              <a:t>A dominant strategy is weaker than strictly dominant strategy</a:t>
            </a:r>
          </a:p>
          <a:p>
            <a:pPr lvl="2"/>
            <a:r>
              <a:rPr lang="en-US" altLang="ko-KR" dirty="0" smtClean="0"/>
              <a:t>A player could potentially have multiple dominant strategies </a:t>
            </a:r>
            <a:br>
              <a:rPr lang="en-US" altLang="ko-KR" dirty="0" smtClean="0"/>
            </a:br>
            <a:r>
              <a:rPr lang="en-US" altLang="ko-KR" dirty="0" smtClean="0">
                <a:sym typeface="Wingdings" panose="05000000000000000000" pitchFamily="2" charset="2"/>
              </a:rPr>
              <a:t> Not obvious which one should be played</a:t>
            </a:r>
            <a:endParaRPr lang="ko-KR" altLang="en-US" dirty="0"/>
          </a:p>
        </p:txBody>
      </p:sp>
    </p:spTree>
    <p:extLst>
      <p:ext uri="{BB962C8B-B14F-4D97-AF65-F5344CB8AC3E}">
        <p14:creationId xmlns:p14="http://schemas.microsoft.com/office/powerpoint/2010/main" val="4019831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 Game in Which Only One Player Has a Strictly Dominant Strategy</a:t>
            </a:r>
            <a:endParaRPr lang="ko-KR"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90" y="1700808"/>
            <a:ext cx="7860358" cy="19442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054" y="3933056"/>
            <a:ext cx="7797908" cy="23087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76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(G5) Marketing Strategy Game</a:t>
            </a:r>
            <a:endParaRPr lang="ko-KR" altLang="en-US" dirty="0"/>
          </a:p>
        </p:txBody>
      </p:sp>
      <p:sp>
        <p:nvSpPr>
          <p:cNvPr id="3" name="내용 개체 틀 2"/>
          <p:cNvSpPr>
            <a:spLocks noGrp="1"/>
          </p:cNvSpPr>
          <p:nvPr>
            <p:ph idx="1"/>
          </p:nvPr>
        </p:nvSpPr>
        <p:spPr>
          <a:xfrm>
            <a:off x="457200" y="3284984"/>
            <a:ext cx="8229600" cy="3096344"/>
          </a:xfrm>
        </p:spPr>
        <p:txBody>
          <a:bodyPr>
            <a:normAutofit fontScale="85000" lnSpcReduction="20000"/>
          </a:bodyPr>
          <a:lstStyle/>
          <a:p>
            <a:r>
              <a:rPr lang="en-US" altLang="ko-KR" dirty="0" smtClean="0"/>
              <a:t>For Firm 1, Low-Priced is the strictly dominant strategy</a:t>
            </a:r>
          </a:p>
          <a:p>
            <a:endParaRPr lang="en-US" altLang="ko-KR" dirty="0" smtClean="0"/>
          </a:p>
          <a:p>
            <a:r>
              <a:rPr lang="en-US" altLang="ko-KR" dirty="0" smtClean="0"/>
              <a:t>Firm 2 does not have a dominant strategy</a:t>
            </a:r>
          </a:p>
          <a:p>
            <a:pPr lvl="1"/>
            <a:r>
              <a:rPr lang="en-US" altLang="ko-KR" dirty="0" smtClean="0"/>
              <a:t>Low-Priced is the best response when Firm 1 plays Upscale</a:t>
            </a:r>
          </a:p>
          <a:p>
            <a:pPr lvl="1"/>
            <a:r>
              <a:rPr lang="en-US" altLang="ko-KR" dirty="0" smtClean="0"/>
              <a:t>Upscale is the best response when Firm 1 plays Low-Priced</a:t>
            </a:r>
            <a:endParaRPr lang="ko-KR"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5760640" cy="19570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501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a:xfrm>
            <a:off x="457200" y="1600200"/>
            <a:ext cx="8363272" cy="4525963"/>
          </a:xfrm>
        </p:spPr>
        <p:txBody>
          <a:bodyPr>
            <a:normAutofit fontScale="92500" lnSpcReduction="20000"/>
          </a:bodyPr>
          <a:lstStyle/>
          <a:p>
            <a:r>
              <a:rPr lang="en-US" altLang="ko-KR" dirty="0" smtClean="0"/>
              <a:t>Fortunately, we can predict the outcome of this game. Why?</a:t>
            </a:r>
          </a:p>
          <a:p>
            <a:pPr lvl="1"/>
            <a:r>
              <a:rPr lang="en-US" altLang="ko-KR" sz="2000" dirty="0" smtClean="0"/>
              <a:t>Firm 1 will play its strictly dominant strategy, Low-Priced</a:t>
            </a:r>
          </a:p>
          <a:p>
            <a:pPr lvl="1"/>
            <a:r>
              <a:rPr lang="en-US" altLang="ko-KR" sz="2000" dirty="0" smtClean="0"/>
              <a:t>Upscale is the strict best response by Firm 2 to Low-Priced</a:t>
            </a:r>
          </a:p>
          <a:p>
            <a:pPr lvl="1">
              <a:buFont typeface="Wingdings"/>
              <a:buChar char="è"/>
            </a:pPr>
            <a:r>
              <a:rPr lang="en-US" altLang="ko-KR" dirty="0" smtClean="0">
                <a:sym typeface="Wingdings" panose="05000000000000000000" pitchFamily="2" charset="2"/>
              </a:rPr>
              <a:t>Low-Priced by Firm 1</a:t>
            </a:r>
            <a:r>
              <a:rPr lang="en-US" altLang="ko-KR" dirty="0">
                <a:sym typeface="Wingdings" panose="05000000000000000000" pitchFamily="2" charset="2"/>
              </a:rPr>
              <a:t> </a:t>
            </a:r>
            <a:r>
              <a:rPr lang="en-US" altLang="ko-KR" dirty="0" smtClean="0">
                <a:sym typeface="Wingdings" panose="05000000000000000000" pitchFamily="2" charset="2"/>
              </a:rPr>
              <a:t>and Upscale by Firm 2</a:t>
            </a:r>
          </a:p>
          <a:p>
            <a:pPr lvl="1">
              <a:buFont typeface="Wingdings"/>
              <a:buChar char="è"/>
            </a:pPr>
            <a:r>
              <a:rPr lang="en-US" altLang="ko-KR" dirty="0" smtClean="0">
                <a:sym typeface="Wingdings" panose="05000000000000000000" pitchFamily="2" charset="2"/>
              </a:rPr>
              <a:t>Payoffs of .60 and .40 respectively</a:t>
            </a:r>
          </a:p>
          <a:p>
            <a:pPr lvl="1">
              <a:buFont typeface="Wingdings"/>
              <a:buChar char="è"/>
            </a:pPr>
            <a:endParaRPr lang="en-US" altLang="ko-KR" dirty="0" smtClean="0">
              <a:sym typeface="Wingdings" panose="05000000000000000000" pitchFamily="2" charset="2"/>
            </a:endParaRPr>
          </a:p>
          <a:p>
            <a:r>
              <a:rPr lang="en-US" altLang="ko-KR" dirty="0" smtClean="0">
                <a:sym typeface="Wingdings" panose="05000000000000000000" pitchFamily="2" charset="2"/>
              </a:rPr>
              <a:t>Common knowledge of the game</a:t>
            </a:r>
          </a:p>
          <a:p>
            <a:pPr lvl="1"/>
            <a:r>
              <a:rPr lang="en-US" altLang="ko-KR" dirty="0" smtClean="0"/>
              <a:t>Firm 2 knows that Firm 1 wants to maximize profits</a:t>
            </a:r>
          </a:p>
          <a:p>
            <a:pPr lvl="1"/>
            <a:r>
              <a:rPr lang="en-US" altLang="ko-KR" dirty="0" smtClean="0"/>
              <a:t>Firm 2 knows that Firm 1 knows its own profits</a:t>
            </a:r>
            <a:endParaRPr lang="ko-KR" altLang="en-US" dirty="0"/>
          </a:p>
        </p:txBody>
      </p:sp>
    </p:spTree>
    <p:extLst>
      <p:ext uri="{BB962C8B-B14F-4D97-AF65-F5344CB8AC3E}">
        <p14:creationId xmlns:p14="http://schemas.microsoft.com/office/powerpoint/2010/main" val="86163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What if no player has a SDS?</a:t>
            </a:r>
            <a:br>
              <a:rPr lang="en-US" altLang="ko-KR" dirty="0" smtClean="0"/>
            </a:br>
            <a:r>
              <a:rPr lang="en-US" altLang="ko-KR" sz="3600" dirty="0" smtClean="0"/>
              <a:t>Example: </a:t>
            </a:r>
            <a:r>
              <a:rPr lang="en-US" altLang="ko-KR" sz="3600" dirty="0"/>
              <a:t>(G6)A Three-Client </a:t>
            </a:r>
            <a:r>
              <a:rPr lang="en-US" altLang="ko-KR" sz="3600" dirty="0" smtClean="0"/>
              <a:t>Game</a:t>
            </a:r>
            <a:endParaRPr lang="ko-KR" altLang="en-US" sz="3600" dirty="0"/>
          </a:p>
        </p:txBody>
      </p:sp>
      <p:sp>
        <p:nvSpPr>
          <p:cNvPr id="3" name="내용 개체 틀 2"/>
          <p:cNvSpPr>
            <a:spLocks noGrp="1"/>
          </p:cNvSpPr>
          <p:nvPr>
            <p:ph idx="1"/>
          </p:nvPr>
        </p:nvSpPr>
        <p:spPr/>
        <p:txBody>
          <a:bodyPr/>
          <a:lstStyle/>
          <a:p>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717224" cy="30963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437" y="4863386"/>
            <a:ext cx="3564129" cy="18722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463480" y="5301208"/>
            <a:ext cx="4680520" cy="1200329"/>
          </a:xfrm>
          <a:prstGeom prst="rect">
            <a:avLst/>
          </a:prstGeom>
          <a:noFill/>
        </p:spPr>
        <p:txBody>
          <a:bodyPr wrap="square" rtlCol="0">
            <a:spAutoFit/>
          </a:bodyPr>
          <a:lstStyle/>
          <a:p>
            <a:r>
              <a:rPr lang="en-US" altLang="ko-KR" sz="2400" dirty="0" smtClean="0">
                <a:sym typeface="Wingdings" panose="05000000000000000000" pitchFamily="2" charset="2"/>
              </a:rPr>
              <a:t> </a:t>
            </a:r>
            <a:r>
              <a:rPr lang="en-US" altLang="ko-KR" sz="2400" dirty="0" smtClean="0">
                <a:solidFill>
                  <a:srgbClr val="FF0000"/>
                </a:solidFill>
              </a:rPr>
              <a:t>Neither player has a SDS!</a:t>
            </a:r>
            <a:br>
              <a:rPr lang="en-US" altLang="ko-KR" sz="2400" dirty="0" smtClean="0">
                <a:solidFill>
                  <a:srgbClr val="FF0000"/>
                </a:solidFill>
              </a:rPr>
            </a:br>
            <a:r>
              <a:rPr lang="en-US" altLang="ko-KR" sz="2400" dirty="0" smtClean="0">
                <a:sym typeface="Wingdings" panose="05000000000000000000" pitchFamily="2" charset="2"/>
              </a:rPr>
              <a:t> Q: How can we reason about the outcome of this game?</a:t>
            </a:r>
            <a:endParaRPr lang="ko-KR" altLang="en-US" sz="2400" dirty="0"/>
          </a:p>
        </p:txBody>
      </p:sp>
    </p:spTree>
    <p:extLst>
      <p:ext uri="{BB962C8B-B14F-4D97-AF65-F5344CB8AC3E}">
        <p14:creationId xmlns:p14="http://schemas.microsoft.com/office/powerpoint/2010/main" val="2852976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Nash Equilibrium</a:t>
            </a:r>
            <a:endParaRPr lang="ko-KR" altLang="en-US"/>
          </a:p>
        </p:txBody>
      </p:sp>
      <p:sp>
        <p:nvSpPr>
          <p:cNvPr id="3" name="내용 개체 틀 2"/>
          <p:cNvSpPr>
            <a:spLocks noGrp="1"/>
          </p:cNvSpPr>
          <p:nvPr>
            <p:ph idx="1"/>
          </p:nvPr>
        </p:nvSpPr>
        <p:spPr/>
        <p:txBody>
          <a:bodyPr>
            <a:normAutofit fontScale="77500" lnSpcReduction="20000"/>
          </a:bodyPr>
          <a:lstStyle/>
          <a:p>
            <a:r>
              <a:rPr lang="en-US" altLang="ko-KR" dirty="0" smtClean="0"/>
              <a:t>Suppose</a:t>
            </a:r>
          </a:p>
          <a:p>
            <a:pPr lvl="1"/>
            <a:r>
              <a:rPr lang="en-US" altLang="ko-KR" dirty="0" smtClean="0"/>
              <a:t>Player 1 chooses a strategy S</a:t>
            </a:r>
          </a:p>
          <a:p>
            <a:pPr lvl="1"/>
            <a:r>
              <a:rPr lang="en-US" altLang="ko-KR" dirty="0" smtClean="0"/>
              <a:t>Player 2</a:t>
            </a:r>
            <a:r>
              <a:rPr lang="en-US" altLang="ko-KR" dirty="0"/>
              <a:t> chooses a strategy </a:t>
            </a:r>
            <a:r>
              <a:rPr lang="en-US" altLang="ko-KR" dirty="0" smtClean="0"/>
              <a:t>T</a:t>
            </a:r>
          </a:p>
          <a:p>
            <a:pPr lvl="1"/>
            <a:endParaRPr lang="en-US" altLang="ko-KR" dirty="0" smtClean="0"/>
          </a:p>
          <a:p>
            <a:r>
              <a:rPr lang="en-US" altLang="ko-KR" dirty="0" smtClean="0">
                <a:solidFill>
                  <a:srgbClr val="FF0000"/>
                </a:solidFill>
              </a:rPr>
              <a:t>(S, T) is a Nash Equilibrium </a:t>
            </a:r>
            <a:r>
              <a:rPr lang="en-US" altLang="ko-KR" dirty="0" smtClean="0"/>
              <a:t>if</a:t>
            </a:r>
          </a:p>
          <a:p>
            <a:pPr lvl="1"/>
            <a:r>
              <a:rPr lang="en-US" altLang="ko-KR" dirty="0" smtClean="0"/>
              <a:t>S is the best response to T AND</a:t>
            </a:r>
          </a:p>
          <a:p>
            <a:pPr lvl="1"/>
            <a:r>
              <a:rPr lang="en-US" altLang="ko-KR" dirty="0" smtClean="0"/>
              <a:t>T is the best response to S</a:t>
            </a:r>
          </a:p>
          <a:p>
            <a:pPr lvl="1"/>
            <a:endParaRPr lang="en-US" altLang="ko-KR" dirty="0" smtClean="0"/>
          </a:p>
          <a:p>
            <a:r>
              <a:rPr lang="en-US" altLang="ko-KR" dirty="0" smtClean="0"/>
              <a:t>Main Idea</a:t>
            </a:r>
          </a:p>
          <a:p>
            <a:pPr lvl="1"/>
            <a:r>
              <a:rPr lang="en-US" altLang="ko-KR" dirty="0" smtClean="0"/>
              <a:t>If the players choose strategies that are best responses to each other,</a:t>
            </a:r>
          </a:p>
          <a:p>
            <a:pPr lvl="1"/>
            <a:r>
              <a:rPr lang="en-US" altLang="ko-KR" dirty="0" smtClean="0"/>
              <a:t>Then no player has an incentive to deviate to an alternative strategy </a:t>
            </a:r>
            <a:r>
              <a:rPr lang="en-US" altLang="ko-KR" dirty="0" smtClean="0">
                <a:sym typeface="Wingdings" panose="05000000000000000000" pitchFamily="2" charset="2"/>
              </a:rPr>
              <a:t> Equilibrium state</a:t>
            </a:r>
            <a:endParaRPr lang="en-US" altLang="ko-KR" dirty="0"/>
          </a:p>
          <a:p>
            <a:endParaRPr lang="ko-KR" altLang="en-US" dirty="0"/>
          </a:p>
        </p:txBody>
      </p:sp>
    </p:spTree>
    <p:extLst>
      <p:ext uri="{BB962C8B-B14F-4D97-AF65-F5344CB8AC3E}">
        <p14:creationId xmlns:p14="http://schemas.microsoft.com/office/powerpoint/2010/main" val="2286911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6.1 What is a Game?</a:t>
            </a:r>
            <a:endParaRPr lang="ko-KR" altLang="en-US" dirty="0"/>
          </a:p>
        </p:txBody>
      </p:sp>
      <p:sp>
        <p:nvSpPr>
          <p:cNvPr id="3" name="내용 개체 틀 2"/>
          <p:cNvSpPr>
            <a:spLocks noGrp="1"/>
          </p:cNvSpPr>
          <p:nvPr>
            <p:ph idx="1"/>
          </p:nvPr>
        </p:nvSpPr>
        <p:spPr/>
        <p:txBody>
          <a:bodyPr/>
          <a:lstStyle/>
          <a:p>
            <a:r>
              <a:rPr lang="en-US" altLang="ko-KR" dirty="0" smtClean="0"/>
              <a:t>Situation</a:t>
            </a:r>
          </a:p>
          <a:p>
            <a:pPr lvl="1"/>
            <a:r>
              <a:rPr lang="en-US" altLang="ko-KR" dirty="0" smtClean="0"/>
              <a:t>the </a:t>
            </a:r>
            <a:r>
              <a:rPr lang="en-US" altLang="ko-KR" dirty="0"/>
              <a:t>happiness of each participant with the outcome depends not just on </a:t>
            </a:r>
            <a:r>
              <a:rPr lang="en-US" altLang="ko-KR" dirty="0" smtClean="0"/>
              <a:t>his or </a:t>
            </a:r>
            <a:r>
              <a:rPr lang="en-US" altLang="ko-KR" dirty="0"/>
              <a:t>her own decisions but on the decisions made by everyone</a:t>
            </a:r>
            <a:endParaRPr lang="ko-KR" altLang="en-US" dirty="0"/>
          </a:p>
        </p:txBody>
      </p:sp>
    </p:spTree>
    <p:extLst>
      <p:ext uri="{BB962C8B-B14F-4D97-AF65-F5344CB8AC3E}">
        <p14:creationId xmlns:p14="http://schemas.microsoft.com/office/powerpoint/2010/main" val="205320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normAutofit fontScale="70000" lnSpcReduction="20000"/>
          </a:bodyPr>
          <a:lstStyle/>
          <a:p>
            <a:r>
              <a:rPr lang="en-US" altLang="ko-KR" dirty="0" smtClean="0"/>
              <a:t>Question</a:t>
            </a:r>
          </a:p>
          <a:p>
            <a:pPr lvl="1"/>
            <a:r>
              <a:rPr lang="en-US" altLang="ko-KR" dirty="0" smtClean="0"/>
              <a:t>Why a pair of strategies that are not best responses to each other would not be an equilibrium?</a:t>
            </a:r>
          </a:p>
          <a:p>
            <a:endParaRPr lang="en-US" altLang="ko-KR" dirty="0" smtClean="0"/>
          </a:p>
          <a:p>
            <a:r>
              <a:rPr lang="en-US" altLang="ko-KR" dirty="0" smtClean="0"/>
              <a:t>Answer</a:t>
            </a:r>
          </a:p>
          <a:p>
            <a:pPr lvl="1"/>
            <a:r>
              <a:rPr lang="en-US" altLang="ko-KR" dirty="0" smtClean="0"/>
              <a:t>The players cannot both believe that these strategies will be actually used in the game, as they know that at least one player would have an incentive to deviate to another strategy.</a:t>
            </a:r>
          </a:p>
          <a:p>
            <a:pPr lvl="1"/>
            <a:r>
              <a:rPr lang="en-US" altLang="ko-KR" u="sng" dirty="0" smtClean="0"/>
              <a:t>If each player believes that the other player will actually play a strategy that is part of a Nash equilibrium, then she is willing to play her part of the Nash </a:t>
            </a:r>
            <a:r>
              <a:rPr lang="en-US" altLang="ko-KR" u="sng" dirty="0" err="1" smtClean="0"/>
              <a:t>equilibriuym</a:t>
            </a:r>
            <a:r>
              <a:rPr lang="en-US" altLang="ko-KR" dirty="0" smtClean="0"/>
              <a:t/>
            </a:r>
            <a:br>
              <a:rPr lang="en-US" altLang="ko-KR" dirty="0" smtClean="0"/>
            </a:br>
            <a:endParaRPr lang="en-US" altLang="ko-KR" dirty="0" smtClean="0"/>
          </a:p>
          <a:p>
            <a:r>
              <a:rPr lang="en-US" altLang="ko-KR" dirty="0" smtClean="0"/>
              <a:t>Overall</a:t>
            </a:r>
            <a:br>
              <a:rPr lang="en-US" altLang="ko-KR" dirty="0" smtClean="0"/>
            </a:br>
            <a:r>
              <a:rPr lang="en-US" altLang="ko-KR" b="1" dirty="0" smtClean="0">
                <a:solidFill>
                  <a:srgbClr val="FF0000"/>
                </a:solidFill>
              </a:rPr>
              <a:t>Nash equilibrium = equilibrium in belief</a:t>
            </a:r>
            <a:endParaRPr lang="ko-KR" altLang="en-US" b="1" dirty="0">
              <a:solidFill>
                <a:srgbClr val="FF0000"/>
              </a:solidFill>
            </a:endParaRPr>
          </a:p>
        </p:txBody>
      </p:sp>
    </p:spTree>
    <p:extLst>
      <p:ext uri="{BB962C8B-B14F-4D97-AF65-F5344CB8AC3E}">
        <p14:creationId xmlns:p14="http://schemas.microsoft.com/office/powerpoint/2010/main" val="153934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(G6)A Three-Client Game</a:t>
            </a:r>
            <a:endParaRPr lang="ko-KR" altLang="en-US" dirty="0"/>
          </a:p>
        </p:txBody>
      </p:sp>
      <p:sp>
        <p:nvSpPr>
          <p:cNvPr id="3" name="내용 개체 틀 2"/>
          <p:cNvSpPr>
            <a:spLocks noGrp="1"/>
          </p:cNvSpPr>
          <p:nvPr>
            <p:ph idx="1"/>
          </p:nvPr>
        </p:nvSpPr>
        <p:spPr/>
        <p:txBody>
          <a:bodyPr>
            <a:normAutofit fontScale="85000" lnSpcReduction="10000"/>
          </a:bodyPr>
          <a:lstStyle/>
          <a:p>
            <a:r>
              <a:rPr lang="en-US" altLang="ko-KR" dirty="0" smtClean="0"/>
              <a:t>If Firm 1 chooses A and Firm 2 chooses A, then</a:t>
            </a:r>
          </a:p>
          <a:p>
            <a:pPr lvl="1"/>
            <a:r>
              <a:rPr lang="en-US" altLang="ko-KR" dirty="0" smtClean="0"/>
              <a:t>Firm 1 is playing a best response to Firm 2’s strategy AND</a:t>
            </a:r>
          </a:p>
          <a:p>
            <a:pPr lvl="1"/>
            <a:r>
              <a:rPr lang="en-US" altLang="ko-KR" dirty="0"/>
              <a:t>Firm </a:t>
            </a:r>
            <a:r>
              <a:rPr lang="en-US" altLang="ko-KR" dirty="0" smtClean="0"/>
              <a:t>2 </a:t>
            </a:r>
            <a:r>
              <a:rPr lang="en-US" altLang="ko-KR" dirty="0"/>
              <a:t>is playing a best response to Firm </a:t>
            </a:r>
            <a:r>
              <a:rPr lang="en-US" altLang="ko-KR" dirty="0" smtClean="0"/>
              <a:t>1’s strategy</a:t>
            </a:r>
          </a:p>
          <a:p>
            <a:pPr lvl="1"/>
            <a:endParaRPr lang="en-US" altLang="ko-KR" dirty="0" smtClean="0"/>
          </a:p>
          <a:p>
            <a:r>
              <a:rPr lang="en-US" altLang="ko-KR" dirty="0" smtClean="0"/>
              <a:t>Therefore</a:t>
            </a:r>
          </a:p>
          <a:p>
            <a:pPr lvl="1"/>
            <a:r>
              <a:rPr lang="en-US" altLang="ko-KR" dirty="0" smtClean="0">
                <a:solidFill>
                  <a:srgbClr val="FF0000"/>
                </a:solidFill>
              </a:rPr>
              <a:t>Nash equilibrium is (A, A)</a:t>
            </a:r>
          </a:p>
          <a:p>
            <a:pPr lvl="1"/>
            <a:endParaRPr lang="en-US" altLang="ko-KR" dirty="0" smtClean="0"/>
          </a:p>
          <a:p>
            <a:r>
              <a:rPr lang="en-US" altLang="ko-KR" dirty="0" smtClean="0"/>
              <a:t>Also</a:t>
            </a:r>
          </a:p>
          <a:p>
            <a:pPr lvl="1"/>
            <a:r>
              <a:rPr lang="en-US" altLang="ko-KR" dirty="0" smtClean="0"/>
              <a:t>(A, A) is the only Nash equilibrium</a:t>
            </a:r>
            <a:endParaRPr lang="ko-KR"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501008"/>
            <a:ext cx="3564129" cy="18722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346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Multiple </a:t>
            </a:r>
            <a:r>
              <a:rPr lang="en-US" altLang="ko-KR" dirty="0" err="1" smtClean="0"/>
              <a:t>Equilibria</a:t>
            </a:r>
            <a:r>
              <a:rPr lang="en-US" altLang="ko-KR" dirty="0" smtClean="0"/>
              <a:t/>
            </a:r>
            <a:br>
              <a:rPr lang="en-US" altLang="ko-KR" dirty="0" smtClean="0"/>
            </a:br>
            <a:r>
              <a:rPr lang="en-US" altLang="ko-KR" dirty="0" smtClean="0"/>
              <a:t>(G7) Coordination Game</a:t>
            </a:r>
            <a:endParaRPr lang="ko-KR" altLang="en-US" dirty="0"/>
          </a:p>
        </p:txBody>
      </p:sp>
      <p:sp>
        <p:nvSpPr>
          <p:cNvPr id="3" name="내용 개체 틀 2"/>
          <p:cNvSpPr>
            <a:spLocks noGrp="1"/>
          </p:cNvSpPr>
          <p:nvPr>
            <p:ph idx="1"/>
          </p:nvPr>
        </p:nvSpPr>
        <p:spPr/>
        <p:txBody>
          <a:bodyPr>
            <a:normAutofit/>
          </a:bodyPr>
          <a:lstStyle/>
          <a:p>
            <a:r>
              <a:rPr lang="en-US" altLang="ko-KR" dirty="0" smtClean="0"/>
              <a:t>Situation</a:t>
            </a:r>
          </a:p>
          <a:p>
            <a:pPr lvl="1"/>
            <a:r>
              <a:rPr lang="en-US" altLang="ko-KR" dirty="0" smtClean="0"/>
              <a:t>Suppose you and a partner are each preparing slides for a joint project presentation; you can’t reach your partner by phone, and need to start working on the slides now</a:t>
            </a:r>
          </a:p>
          <a:p>
            <a:r>
              <a:rPr lang="en-US" altLang="ko-KR" dirty="0" smtClean="0"/>
              <a:t>Difficulty</a:t>
            </a:r>
          </a:p>
          <a:p>
            <a:pPr lvl="1"/>
            <a:r>
              <a:rPr lang="en-US" altLang="ko-KR" dirty="0" smtClean="0"/>
              <a:t>Two Nash </a:t>
            </a:r>
            <a:r>
              <a:rPr lang="en-US" altLang="ko-KR" dirty="0" err="1" smtClean="0"/>
              <a:t>Equilbria</a:t>
            </a:r>
            <a:r>
              <a:rPr lang="en-US" altLang="ko-KR" dirty="0" smtClean="0"/>
              <a:t/>
            </a:r>
            <a:br>
              <a:rPr lang="en-US" altLang="ko-KR" dirty="0" smtClean="0"/>
            </a:br>
            <a:r>
              <a:rPr lang="en-US" altLang="ko-KR" sz="2000" dirty="0" smtClean="0"/>
              <a:t>(PowerPoint, PowerPoint)</a:t>
            </a:r>
            <a:br>
              <a:rPr lang="en-US" altLang="ko-KR" sz="2000" dirty="0" smtClean="0"/>
            </a:br>
            <a:r>
              <a:rPr lang="en-US" altLang="ko-KR" sz="2000" dirty="0" smtClean="0"/>
              <a:t>(Keynote, Keynote)</a:t>
            </a:r>
            <a:endParaRPr lang="en-US" altLang="ko-KR"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581128"/>
            <a:ext cx="4536504" cy="15795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083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Choosing among multiple Nash </a:t>
            </a:r>
            <a:r>
              <a:rPr lang="en-US" altLang="ko-KR" dirty="0" err="1" smtClean="0"/>
              <a:t>Equilibria</a:t>
            </a:r>
            <a:endParaRPr lang="ko-KR" altLang="en-US" dirty="0"/>
          </a:p>
        </p:txBody>
      </p:sp>
      <p:sp>
        <p:nvSpPr>
          <p:cNvPr id="3" name="내용 개체 틀 2"/>
          <p:cNvSpPr>
            <a:spLocks noGrp="1"/>
          </p:cNvSpPr>
          <p:nvPr>
            <p:ph idx="1"/>
          </p:nvPr>
        </p:nvSpPr>
        <p:spPr/>
        <p:txBody>
          <a:bodyPr/>
          <a:lstStyle/>
          <a:p>
            <a:r>
              <a:rPr lang="en-US" altLang="ko-KR" dirty="0" smtClean="0"/>
              <a:t>Focal point</a:t>
            </a:r>
          </a:p>
          <a:p>
            <a:pPr lvl="1"/>
            <a:r>
              <a:rPr lang="en-US" altLang="ko-KR" dirty="0" smtClean="0"/>
              <a:t>In some games, there are natural reasons that cause the players to focus on one of the Nash </a:t>
            </a:r>
            <a:r>
              <a:rPr lang="en-US" altLang="ko-KR" dirty="0" err="1" smtClean="0"/>
              <a:t>equilibria</a:t>
            </a:r>
            <a:endParaRPr lang="en-US" altLang="ko-KR" dirty="0"/>
          </a:p>
          <a:p>
            <a:pPr lvl="1"/>
            <a:r>
              <a:rPr lang="en-US" altLang="ko-KR" dirty="0" smtClean="0"/>
              <a:t>e.g. two drivers approaching at night on an undivided country road</a:t>
            </a:r>
          </a:p>
        </p:txBody>
      </p:sp>
    </p:spTree>
    <p:extLst>
      <p:ext uri="{BB962C8B-B14F-4D97-AF65-F5344CB8AC3E}">
        <p14:creationId xmlns:p14="http://schemas.microsoft.com/office/powerpoint/2010/main" val="4235031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3200" dirty="0" smtClean="0"/>
              <a:t>Variants on the Basic Coordination Game</a:t>
            </a:r>
            <a:endParaRPr lang="ko-KR" altLang="en-US" sz="3200" dirty="0"/>
          </a:p>
        </p:txBody>
      </p:sp>
      <p:sp>
        <p:nvSpPr>
          <p:cNvPr id="3" name="내용 개체 틀 2"/>
          <p:cNvSpPr>
            <a:spLocks noGrp="1"/>
          </p:cNvSpPr>
          <p:nvPr>
            <p:ph idx="1"/>
          </p:nvPr>
        </p:nvSpPr>
        <p:spPr/>
        <p:txBody>
          <a:bodyPr/>
          <a:lstStyle/>
          <a:p>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4436526" cy="15121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754" y="3426178"/>
            <a:ext cx="4468986" cy="15869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5229199"/>
            <a:ext cx="4436526" cy="14557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090533" y="3822612"/>
            <a:ext cx="3923928" cy="2862322"/>
          </a:xfrm>
          <a:prstGeom prst="rect">
            <a:avLst/>
          </a:prstGeom>
          <a:noFill/>
        </p:spPr>
        <p:txBody>
          <a:bodyPr wrap="square" rtlCol="0">
            <a:spAutoFit/>
          </a:bodyPr>
          <a:lstStyle/>
          <a:p>
            <a:r>
              <a:rPr lang="en-US" altLang="ko-KR" dirty="0" smtClean="0"/>
              <a:t>(G10) Stag Hunt Game</a:t>
            </a:r>
          </a:p>
          <a:p>
            <a:r>
              <a:rPr lang="en-US" altLang="ko-KR" dirty="0" smtClean="0"/>
              <a:t>If </a:t>
            </a:r>
            <a:r>
              <a:rPr lang="en-US" altLang="ko-KR" dirty="0"/>
              <a:t>the two </a:t>
            </a:r>
            <a:r>
              <a:rPr lang="en-US" altLang="ko-KR" dirty="0" smtClean="0"/>
              <a:t>players </a:t>
            </a:r>
            <a:r>
              <a:rPr lang="en-US" altLang="ko-KR" dirty="0" err="1" smtClean="0"/>
              <a:t>miscoordinate</a:t>
            </a:r>
            <a:r>
              <a:rPr lang="en-US" altLang="ko-KR" dirty="0"/>
              <a:t>, the one who was trying for the </a:t>
            </a:r>
            <a:r>
              <a:rPr lang="en-US" altLang="ko-KR" dirty="0" smtClean="0"/>
              <a:t>higher-payoff </a:t>
            </a:r>
            <a:r>
              <a:rPr lang="en-US" altLang="ko-KR" dirty="0"/>
              <a:t>outcome gets </a:t>
            </a:r>
            <a:r>
              <a:rPr lang="en-US" altLang="ko-KR" dirty="0" smtClean="0"/>
              <a:t>penalized more than </a:t>
            </a:r>
            <a:r>
              <a:rPr lang="en-US" altLang="ko-KR" dirty="0"/>
              <a:t>the one who was trying for the </a:t>
            </a:r>
            <a:r>
              <a:rPr lang="en-US" altLang="ko-KR" dirty="0" smtClean="0"/>
              <a:t>lower-payoff </a:t>
            </a:r>
            <a:r>
              <a:rPr lang="en-US" altLang="ko-KR" dirty="0"/>
              <a:t>outcome. </a:t>
            </a:r>
            <a:endParaRPr lang="en-US" altLang="ko-KR" dirty="0" smtClean="0"/>
          </a:p>
          <a:p>
            <a:r>
              <a:rPr lang="en-US" altLang="ko-KR" dirty="0" smtClean="0"/>
              <a:t>(</a:t>
            </a:r>
            <a:r>
              <a:rPr lang="en-US" altLang="ko-KR" dirty="0"/>
              <a:t>In fact, the one trying for the</a:t>
            </a:r>
          </a:p>
          <a:p>
            <a:r>
              <a:rPr lang="en-US" altLang="ko-KR" dirty="0" smtClean="0"/>
              <a:t>lower-payoff </a:t>
            </a:r>
            <a:r>
              <a:rPr lang="en-US" altLang="ko-KR" dirty="0"/>
              <a:t>outcome doesn't get penalized at all.)</a:t>
            </a:r>
            <a:endParaRPr lang="ko-KR" altLang="en-US" dirty="0"/>
          </a:p>
        </p:txBody>
      </p:sp>
    </p:spTree>
    <p:extLst>
      <p:ext uri="{BB962C8B-B14F-4D97-AF65-F5344CB8AC3E}">
        <p14:creationId xmlns:p14="http://schemas.microsoft.com/office/powerpoint/2010/main" val="4214802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213"/>
            <a:ext cx="6129528" cy="1584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520" y="3501008"/>
            <a:ext cx="7128792" cy="2031325"/>
          </a:xfrm>
          <a:prstGeom prst="rect">
            <a:avLst/>
          </a:prstGeom>
          <a:noFill/>
        </p:spPr>
        <p:txBody>
          <a:bodyPr wrap="square" rtlCol="0">
            <a:spAutoFit/>
          </a:bodyPr>
          <a:lstStyle/>
          <a:p>
            <a:r>
              <a:rPr lang="en-US" altLang="ko-KR" dirty="0" smtClean="0"/>
              <a:t>The structure of (G11) resembles the Stag Hunt Game in that</a:t>
            </a:r>
          </a:p>
          <a:p>
            <a:endParaRPr lang="en-US" altLang="ko-KR" dirty="0"/>
          </a:p>
          <a:p>
            <a:pPr marL="342900" indent="-342900">
              <a:buAutoNum type="arabicParenR"/>
            </a:pPr>
            <a:r>
              <a:rPr lang="en-US" altLang="ko-KR" dirty="0" smtClean="0"/>
              <a:t>Coordinating on (Presentation, Presentation) or (Exam, Exam) are both </a:t>
            </a:r>
            <a:r>
              <a:rPr lang="en-US" altLang="ko-KR" dirty="0" err="1" smtClean="0"/>
              <a:t>equilibria</a:t>
            </a:r>
            <a:endParaRPr lang="en-US" altLang="ko-KR" dirty="0" smtClean="0"/>
          </a:p>
          <a:p>
            <a:pPr marL="342900" indent="-342900">
              <a:buAutoNum type="arabicParenR"/>
            </a:pPr>
            <a:endParaRPr lang="en-US" altLang="ko-KR" dirty="0"/>
          </a:p>
          <a:p>
            <a:pPr marL="342900" indent="-342900">
              <a:buAutoNum type="arabicParenR"/>
            </a:pPr>
            <a:r>
              <a:rPr lang="en-US" altLang="ko-KR" dirty="0" smtClean="0"/>
              <a:t>If you attempt to go for the higher-payoff equilibrium, you</a:t>
            </a:r>
            <a:r>
              <a:rPr lang="ko-KR" altLang="en-US" dirty="0" smtClean="0"/>
              <a:t> </a:t>
            </a:r>
            <a:r>
              <a:rPr lang="en-US" altLang="ko-KR" dirty="0" smtClean="0"/>
              <a:t>risk getting a low grade if your partner opts to study for the exam.</a:t>
            </a:r>
            <a:endParaRPr lang="ko-KR" altLang="en-US" dirty="0"/>
          </a:p>
        </p:txBody>
      </p:sp>
    </p:spTree>
    <p:extLst>
      <p:ext uri="{BB962C8B-B14F-4D97-AF65-F5344CB8AC3E}">
        <p14:creationId xmlns:p14="http://schemas.microsoft.com/office/powerpoint/2010/main" val="2650233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Multiple </a:t>
            </a:r>
            <a:r>
              <a:rPr lang="en-US" altLang="ko-KR" dirty="0" err="1" smtClean="0"/>
              <a:t>Equilibria</a:t>
            </a:r>
            <a:r>
              <a:rPr lang="en-US" altLang="ko-KR" dirty="0" smtClean="0"/>
              <a:t>::</a:t>
            </a:r>
            <a:br>
              <a:rPr lang="en-US" altLang="ko-KR" dirty="0" smtClean="0"/>
            </a:br>
            <a:r>
              <a:rPr lang="en-US" altLang="ko-KR" dirty="0" smtClean="0"/>
              <a:t>e.g. anti-coordination</a:t>
            </a:r>
            <a:endParaRPr lang="ko-KR" altLang="en-US" dirty="0"/>
          </a:p>
        </p:txBody>
      </p:sp>
      <p:sp>
        <p:nvSpPr>
          <p:cNvPr id="3" name="내용 개체 틀 2"/>
          <p:cNvSpPr>
            <a:spLocks noGrp="1"/>
          </p:cNvSpPr>
          <p:nvPr>
            <p:ph idx="1"/>
          </p:nvPr>
        </p:nvSpPr>
        <p:spPr/>
        <p:txBody>
          <a:bodyPr/>
          <a:lstStyle/>
          <a:p>
            <a:r>
              <a:rPr lang="en-US" altLang="ko-KR" dirty="0" smtClean="0"/>
              <a:t>(G12) Hawk-Dove Game</a:t>
            </a:r>
            <a:endParaRPr lang="ko-KR"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04864"/>
            <a:ext cx="8195550" cy="2304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767" y="4653136"/>
            <a:ext cx="3433552" cy="16561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92080" y="5157192"/>
            <a:ext cx="3240360" cy="923330"/>
          </a:xfrm>
          <a:prstGeom prst="rect">
            <a:avLst/>
          </a:prstGeom>
          <a:noFill/>
        </p:spPr>
        <p:txBody>
          <a:bodyPr wrap="square" rtlCol="0">
            <a:spAutoFit/>
          </a:bodyPr>
          <a:lstStyle/>
          <a:p>
            <a:r>
              <a:rPr lang="en-US" altLang="ko-KR" dirty="0" smtClean="0"/>
              <a:t>Two Nash </a:t>
            </a:r>
            <a:r>
              <a:rPr lang="en-US" altLang="ko-KR" dirty="0" err="1" smtClean="0"/>
              <a:t>Equilibria</a:t>
            </a:r>
            <a:r>
              <a:rPr lang="en-US" altLang="ko-KR" dirty="0" smtClean="0"/>
              <a:t>: </a:t>
            </a:r>
            <a:br>
              <a:rPr lang="en-US" altLang="ko-KR" dirty="0" smtClean="0"/>
            </a:br>
            <a:r>
              <a:rPr lang="en-US" altLang="ko-KR" dirty="0" smtClean="0"/>
              <a:t>             (D, H) and (H, D)</a:t>
            </a:r>
          </a:p>
          <a:p>
            <a:r>
              <a:rPr lang="en-US" altLang="ko-KR" dirty="0" smtClean="0"/>
              <a:t>No unique prediction</a:t>
            </a:r>
            <a:endParaRPr lang="ko-KR" altLang="en-US" dirty="0"/>
          </a:p>
        </p:txBody>
      </p:sp>
    </p:spTree>
    <p:extLst>
      <p:ext uri="{BB962C8B-B14F-4D97-AF65-F5344CB8AC3E}">
        <p14:creationId xmlns:p14="http://schemas.microsoft.com/office/powerpoint/2010/main" val="703710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6100059" cy="16139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71600" y="3356992"/>
            <a:ext cx="5740019" cy="646331"/>
          </a:xfrm>
          <a:prstGeom prst="rect">
            <a:avLst/>
          </a:prstGeom>
          <a:noFill/>
        </p:spPr>
        <p:txBody>
          <a:bodyPr wrap="square" rtlCol="0">
            <a:spAutoFit/>
          </a:bodyPr>
          <a:lstStyle/>
          <a:p>
            <a:r>
              <a:rPr lang="en-US" altLang="ko-KR" dirty="0" smtClean="0"/>
              <a:t>Two Nash </a:t>
            </a:r>
            <a:r>
              <a:rPr lang="en-US" altLang="ko-KR" dirty="0" err="1" smtClean="0"/>
              <a:t>equilibria</a:t>
            </a:r>
            <a:r>
              <a:rPr lang="en-US" altLang="ko-KR" dirty="0" smtClean="0"/>
              <a:t>: </a:t>
            </a:r>
          </a:p>
          <a:p>
            <a:r>
              <a:rPr lang="en-US" altLang="ko-KR" dirty="0"/>
              <a:t> </a:t>
            </a:r>
            <a:r>
              <a:rPr lang="en-US" altLang="ko-KR" dirty="0" smtClean="0"/>
              <a:t>       (Presentation, Exam) and (Exam, Presentation) </a:t>
            </a:r>
            <a:endParaRPr lang="ko-KR" altLang="en-US" dirty="0"/>
          </a:p>
        </p:txBody>
      </p:sp>
      <p:sp>
        <p:nvSpPr>
          <p:cNvPr id="5" name="TextBox 4"/>
          <p:cNvSpPr txBox="1"/>
          <p:nvPr/>
        </p:nvSpPr>
        <p:spPr>
          <a:xfrm>
            <a:off x="1043608" y="4293096"/>
            <a:ext cx="5668011" cy="369332"/>
          </a:xfrm>
          <a:prstGeom prst="rect">
            <a:avLst/>
          </a:prstGeom>
          <a:noFill/>
        </p:spPr>
        <p:txBody>
          <a:bodyPr wrap="square" rtlCol="0">
            <a:spAutoFit/>
          </a:bodyPr>
          <a:lstStyle/>
          <a:p>
            <a:r>
              <a:rPr lang="en-US" altLang="ko-KR" dirty="0" smtClean="0"/>
              <a:t>Hawk-Dove game = Chicken game</a:t>
            </a:r>
            <a:endParaRPr lang="ko-KR" altLang="en-US" dirty="0"/>
          </a:p>
        </p:txBody>
      </p:sp>
    </p:spTree>
    <p:extLst>
      <p:ext uri="{BB962C8B-B14F-4D97-AF65-F5344CB8AC3E}">
        <p14:creationId xmlns:p14="http://schemas.microsoft.com/office/powerpoint/2010/main" val="1306321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Games with No Nash Equilibrium</a:t>
            </a:r>
            <a:br>
              <a:rPr lang="en-US" altLang="ko-KR" dirty="0" smtClean="0"/>
            </a:br>
            <a:r>
              <a:rPr lang="en-US" altLang="ko-KR" dirty="0" smtClean="0">
                <a:sym typeface="Wingdings" panose="05000000000000000000" pitchFamily="2" charset="2"/>
              </a:rPr>
              <a:t> </a:t>
            </a:r>
            <a:r>
              <a:rPr lang="en-US" altLang="ko-KR" dirty="0" smtClean="0"/>
              <a:t>Mixed Strategies</a:t>
            </a:r>
            <a:endParaRPr lang="ko-KR" altLang="en-US" dirty="0"/>
          </a:p>
        </p:txBody>
      </p:sp>
      <p:sp>
        <p:nvSpPr>
          <p:cNvPr id="3" name="내용 개체 틀 2"/>
          <p:cNvSpPr>
            <a:spLocks noGrp="1"/>
          </p:cNvSpPr>
          <p:nvPr>
            <p:ph idx="1"/>
          </p:nvPr>
        </p:nvSpPr>
        <p:spPr/>
        <p:txBody>
          <a:bodyPr>
            <a:normAutofit fontScale="85000" lnSpcReduction="20000"/>
          </a:bodyPr>
          <a:lstStyle/>
          <a:p>
            <a:r>
              <a:rPr lang="en-US" altLang="ko-KR" dirty="0" smtClean="0"/>
              <a:t>For a game with no Nash Equilibrium</a:t>
            </a:r>
            <a:endParaRPr lang="en-US" altLang="ko-KR" dirty="0"/>
          </a:p>
          <a:p>
            <a:pPr lvl="1"/>
            <a:r>
              <a:rPr lang="en-US" altLang="ko-KR" dirty="0" smtClean="0"/>
              <a:t>Enlarge the set of strategies to include the possibility of </a:t>
            </a:r>
            <a:r>
              <a:rPr lang="en-US" altLang="ko-KR" dirty="0" smtClean="0">
                <a:solidFill>
                  <a:srgbClr val="FF0000"/>
                </a:solidFill>
              </a:rPr>
              <a:t>randomization</a:t>
            </a:r>
          </a:p>
          <a:p>
            <a:pPr lvl="1"/>
            <a:r>
              <a:rPr lang="en-US" altLang="ko-KR" dirty="0" smtClean="0"/>
              <a:t>Once players are allowed to behave randomly, Nash </a:t>
            </a:r>
            <a:r>
              <a:rPr lang="en-US" altLang="ko-KR" dirty="0" err="1" smtClean="0"/>
              <a:t>equilibria</a:t>
            </a:r>
            <a:r>
              <a:rPr lang="en-US" altLang="ko-KR" dirty="0" smtClean="0"/>
              <a:t> always exist</a:t>
            </a:r>
          </a:p>
          <a:p>
            <a:pPr lvl="1"/>
            <a:endParaRPr lang="en-US" altLang="ko-KR" dirty="0" smtClean="0"/>
          </a:p>
          <a:p>
            <a:r>
              <a:rPr lang="en-US" altLang="ko-KR" dirty="0" smtClean="0"/>
              <a:t>E.g. Attack-defense games</a:t>
            </a:r>
          </a:p>
          <a:p>
            <a:pPr lvl="1"/>
            <a:r>
              <a:rPr lang="en-US" altLang="ko-KR" dirty="0" smtClean="0"/>
              <a:t>Players: attacker and defender</a:t>
            </a:r>
          </a:p>
          <a:p>
            <a:pPr lvl="1"/>
            <a:r>
              <a:rPr lang="en-US" altLang="ko-KR" dirty="0" smtClean="0"/>
              <a:t>Attacker’s strategies</a:t>
            </a:r>
          </a:p>
          <a:p>
            <a:pPr lvl="2"/>
            <a:r>
              <a:rPr lang="en-US" altLang="ko-KR" dirty="0" smtClean="0"/>
              <a:t>A and B</a:t>
            </a:r>
          </a:p>
          <a:p>
            <a:pPr lvl="1"/>
            <a:r>
              <a:rPr lang="en-US" altLang="ko-KR" dirty="0" smtClean="0"/>
              <a:t>Defender’s strategies</a:t>
            </a:r>
          </a:p>
          <a:p>
            <a:pPr lvl="2"/>
            <a:r>
              <a:rPr lang="en-US" altLang="ko-KR" dirty="0" smtClean="0"/>
              <a:t>“defend against A” or “defend against B”</a:t>
            </a:r>
          </a:p>
        </p:txBody>
      </p:sp>
    </p:spTree>
    <p:extLst>
      <p:ext uri="{BB962C8B-B14F-4D97-AF65-F5344CB8AC3E}">
        <p14:creationId xmlns:p14="http://schemas.microsoft.com/office/powerpoint/2010/main" val="2453865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(G14) Matching Pennies Game</a:t>
            </a:r>
            <a:br>
              <a:rPr lang="en-US" altLang="ko-KR" dirty="0" smtClean="0"/>
            </a:br>
            <a:r>
              <a:rPr lang="en-US" altLang="ko-KR" dirty="0" smtClean="0"/>
              <a:t>(A simple attack-defense game)</a:t>
            </a:r>
            <a:endParaRPr lang="ko-KR" altLang="en-US" dirty="0"/>
          </a:p>
        </p:txBody>
      </p:sp>
      <p:sp>
        <p:nvSpPr>
          <p:cNvPr id="3" name="내용 개체 틀 2"/>
          <p:cNvSpPr>
            <a:spLocks noGrp="1"/>
          </p:cNvSpPr>
          <p:nvPr>
            <p:ph idx="1"/>
          </p:nvPr>
        </p:nvSpPr>
        <p:spPr>
          <a:xfrm>
            <a:off x="457200" y="1600200"/>
            <a:ext cx="8229600" cy="4925144"/>
          </a:xfrm>
        </p:spPr>
        <p:txBody>
          <a:bodyPr>
            <a:normAutofit fontScale="77500" lnSpcReduction="20000"/>
          </a:bodyPr>
          <a:lstStyle/>
          <a:p>
            <a:r>
              <a:rPr lang="en-US" altLang="ko-KR" dirty="0" smtClean="0"/>
              <a:t>H and T</a:t>
            </a:r>
          </a:p>
          <a:p>
            <a:r>
              <a:rPr lang="en-US" altLang="ko-KR" dirty="0" smtClean="0"/>
              <a:t>If they match</a:t>
            </a:r>
          </a:p>
          <a:p>
            <a:pPr lvl="1"/>
            <a:r>
              <a:rPr lang="en-US" altLang="ko-KR" dirty="0" smtClean="0"/>
              <a:t>Player 1 loses his penny to player 2</a:t>
            </a:r>
          </a:p>
          <a:p>
            <a:r>
              <a:rPr lang="en-US" altLang="ko-KR" dirty="0" smtClean="0"/>
              <a:t>If they don’t match</a:t>
            </a:r>
          </a:p>
          <a:p>
            <a:pPr lvl="1"/>
            <a:r>
              <a:rPr lang="en-US" altLang="ko-KR" dirty="0" smtClean="0"/>
              <a:t>Player 1 wins player 2’s penny</a:t>
            </a:r>
          </a:p>
          <a:p>
            <a:pPr lvl="1"/>
            <a:endParaRPr lang="en-US" altLang="ko-KR" dirty="0" smtClean="0"/>
          </a:p>
          <a:p>
            <a:r>
              <a:rPr lang="en-US" altLang="ko-KR" dirty="0" smtClean="0"/>
              <a:t>Also called “zero-sum game”</a:t>
            </a:r>
          </a:p>
          <a:p>
            <a:endParaRPr lang="en-US" altLang="ko-KR" dirty="0"/>
          </a:p>
          <a:p>
            <a:r>
              <a:rPr lang="en-US" altLang="ko-KR" dirty="0" smtClean="0"/>
              <a:t>For any pair of strategies</a:t>
            </a:r>
          </a:p>
          <a:p>
            <a:pPr lvl="1"/>
            <a:r>
              <a:rPr lang="en-US" altLang="ko-KR" dirty="0" smtClean="0"/>
              <a:t>One of the players wants to switch what they’re doing</a:t>
            </a:r>
          </a:p>
          <a:p>
            <a:pPr lvl="1"/>
            <a:r>
              <a:rPr lang="en-US" altLang="ko-KR" dirty="0" smtClean="0"/>
              <a:t>Reason</a:t>
            </a:r>
          </a:p>
          <a:p>
            <a:pPr lvl="2"/>
            <a:r>
              <a:rPr lang="en-US" altLang="ko-KR" dirty="0" smtClean="0"/>
              <a:t>one of the players gets a payoff of -1</a:t>
            </a:r>
          </a:p>
          <a:p>
            <a:pPr lvl="2"/>
            <a:r>
              <a:rPr lang="en-US" altLang="ko-KR" dirty="0" smtClean="0"/>
              <a:t>and this player would improve his payoff to +1 by switching strategies</a:t>
            </a:r>
          </a:p>
          <a:p>
            <a:pPr lvl="1"/>
            <a:endParaRPr lang="en-US" altLang="ko-KR" dirty="0" smtClean="0"/>
          </a:p>
          <a:p>
            <a:endParaRPr lang="en-US" altLang="ko-KR" dirty="0" smtClean="0"/>
          </a:p>
          <a:p>
            <a:pPr lvl="1"/>
            <a:endParaRPr lang="ko-KR"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2943994"/>
            <a:ext cx="3600400" cy="17091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67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(G1) Exam-or-Presentation Game</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700809"/>
            <a:ext cx="8208912" cy="43290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9815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No Nash Equilibrium</a:t>
            </a:r>
            <a:endParaRPr lang="ko-KR" altLang="en-US" dirty="0"/>
          </a:p>
        </p:txBody>
      </p:sp>
      <p:sp>
        <p:nvSpPr>
          <p:cNvPr id="3" name="내용 개체 틀 2"/>
          <p:cNvSpPr>
            <a:spLocks noGrp="1"/>
          </p:cNvSpPr>
          <p:nvPr>
            <p:ph idx="1"/>
          </p:nvPr>
        </p:nvSpPr>
        <p:spPr/>
        <p:txBody>
          <a:bodyPr>
            <a:normAutofit fontScale="77500" lnSpcReduction="20000"/>
          </a:bodyPr>
          <a:lstStyle/>
          <a:p>
            <a:r>
              <a:rPr lang="en-US" altLang="ko-KR" dirty="0" smtClean="0"/>
              <a:t>Players keep switching their coins</a:t>
            </a:r>
          </a:p>
          <a:p>
            <a:pPr lvl="1"/>
            <a:r>
              <a:rPr lang="en-US" altLang="ko-KR" dirty="0" smtClean="0"/>
              <a:t>Therefore, by simply having H or T, there’s no Nash Equilibrium in Matching Pennies Game</a:t>
            </a:r>
          </a:p>
          <a:p>
            <a:pPr lvl="1"/>
            <a:endParaRPr lang="en-US" altLang="ko-KR" dirty="0" smtClean="0"/>
          </a:p>
          <a:p>
            <a:r>
              <a:rPr lang="en-US" altLang="ko-KR" dirty="0" smtClean="0"/>
              <a:t>Recall that a pair of strategies form a </a:t>
            </a:r>
            <a:r>
              <a:rPr lang="en-US" altLang="ko-KR" dirty="0" smtClean="0">
                <a:solidFill>
                  <a:srgbClr val="FF0000"/>
                </a:solidFill>
              </a:rPr>
              <a:t>Nash Equilibrium </a:t>
            </a:r>
            <a:r>
              <a:rPr lang="en-US" altLang="ko-KR" dirty="0" smtClean="0"/>
              <a:t>if</a:t>
            </a:r>
          </a:p>
          <a:p>
            <a:pPr lvl="1"/>
            <a:r>
              <a:rPr lang="en-US" altLang="ko-KR" dirty="0" smtClean="0"/>
              <a:t>Even given knowledge of each other’s strategies, neither player would have an incentive to switch to an alternative strategy</a:t>
            </a:r>
          </a:p>
          <a:p>
            <a:endParaRPr lang="en-US" altLang="ko-KR" dirty="0"/>
          </a:p>
          <a:p>
            <a:r>
              <a:rPr lang="en-US" altLang="ko-KR" dirty="0" smtClean="0"/>
              <a:t>But in Matching Pennies Game</a:t>
            </a:r>
          </a:p>
          <a:p>
            <a:pPr lvl="1"/>
            <a:r>
              <a:rPr lang="en-US" altLang="ko-KR" dirty="0" smtClean="0"/>
              <a:t>If Player 1 knows that Player 2 chooses H or T</a:t>
            </a:r>
          </a:p>
          <a:p>
            <a:pPr lvl="1"/>
            <a:r>
              <a:rPr lang="en-US" altLang="ko-KR" dirty="0" smtClean="0"/>
              <a:t>Then, Player can exploit this by choosing the opposite</a:t>
            </a:r>
          </a:p>
        </p:txBody>
      </p:sp>
    </p:spTree>
    <p:extLst>
      <p:ext uri="{BB962C8B-B14F-4D97-AF65-F5344CB8AC3E}">
        <p14:creationId xmlns:p14="http://schemas.microsoft.com/office/powerpoint/2010/main" val="326850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normAutofit fontScale="62500" lnSpcReduction="20000"/>
          </a:bodyPr>
          <a:lstStyle/>
          <a:p>
            <a:r>
              <a:rPr lang="en-US" altLang="ko-KR" dirty="0" smtClean="0"/>
              <a:t>Reality</a:t>
            </a:r>
          </a:p>
          <a:p>
            <a:pPr lvl="1"/>
            <a:r>
              <a:rPr lang="en-US" altLang="ko-KR" dirty="0" smtClean="0"/>
              <a:t>Players generally try to make it difficult for their opponents to predict what they will play</a:t>
            </a:r>
          </a:p>
          <a:p>
            <a:pPr lvl="1"/>
            <a:endParaRPr lang="en-US" altLang="ko-KR" dirty="0" smtClean="0"/>
          </a:p>
          <a:p>
            <a:r>
              <a:rPr lang="en-US" altLang="ko-KR" dirty="0" smtClean="0"/>
              <a:t>Randomizing one’s behavior between H and T </a:t>
            </a:r>
            <a:br>
              <a:rPr lang="en-US" altLang="ko-KR" dirty="0" smtClean="0"/>
            </a:br>
            <a:r>
              <a:rPr lang="en-US" altLang="ko-KR" dirty="0" smtClean="0">
                <a:sym typeface="Wingdings" panose="05000000000000000000" pitchFamily="2" charset="2"/>
              </a:rPr>
              <a:t> </a:t>
            </a:r>
            <a:r>
              <a:rPr lang="en-US" altLang="ko-KR" dirty="0" smtClean="0">
                <a:solidFill>
                  <a:srgbClr val="FF0000"/>
                </a:solidFill>
                <a:sym typeface="Wingdings" panose="05000000000000000000" pitchFamily="2" charset="2"/>
              </a:rPr>
              <a:t>Mixed Strategies</a:t>
            </a:r>
          </a:p>
          <a:p>
            <a:endParaRPr lang="en-US" altLang="ko-KR" dirty="0">
              <a:sym typeface="Wingdings" panose="05000000000000000000" pitchFamily="2" charset="2"/>
            </a:endParaRPr>
          </a:p>
          <a:p>
            <a:r>
              <a:rPr lang="en-US" altLang="ko-KR" dirty="0" smtClean="0"/>
              <a:t>Randomized behavior</a:t>
            </a:r>
          </a:p>
          <a:p>
            <a:pPr lvl="1"/>
            <a:r>
              <a:rPr lang="en-US" altLang="ko-KR" dirty="0" smtClean="0"/>
              <a:t>Not choosing H or T directly</a:t>
            </a:r>
          </a:p>
          <a:p>
            <a:pPr lvl="1"/>
            <a:r>
              <a:rPr lang="en-US" altLang="ko-KR" dirty="0" smtClean="0"/>
              <a:t>Choosing a </a:t>
            </a:r>
            <a:r>
              <a:rPr lang="en-US" altLang="ko-KR" dirty="0" smtClean="0">
                <a:solidFill>
                  <a:srgbClr val="FF0000"/>
                </a:solidFill>
              </a:rPr>
              <a:t>probability</a:t>
            </a:r>
            <a:r>
              <a:rPr lang="en-US" altLang="ko-KR" dirty="0" smtClean="0"/>
              <a:t> with which she will play H</a:t>
            </a:r>
          </a:p>
          <a:p>
            <a:pPr lvl="1"/>
            <a:endParaRPr lang="en-US" altLang="ko-KR" dirty="0" smtClean="0"/>
          </a:p>
          <a:p>
            <a:r>
              <a:rPr lang="en-US" altLang="ko-KR" dirty="0" smtClean="0"/>
              <a:t>Player 1’s possible strategies: Not H and T</a:t>
            </a:r>
          </a:p>
          <a:p>
            <a:pPr lvl="1"/>
            <a:r>
              <a:rPr lang="en-US" altLang="ko-KR" dirty="0" smtClean="0"/>
              <a:t>Numbers p between 0 and 1 (the probability that Player 1 will play H)</a:t>
            </a:r>
          </a:p>
          <a:p>
            <a:pPr lvl="1"/>
            <a:endParaRPr lang="en-US" altLang="ko-KR" dirty="0" smtClean="0"/>
          </a:p>
          <a:p>
            <a:r>
              <a:rPr lang="en-US" altLang="ko-KR" dirty="0"/>
              <a:t>Player </a:t>
            </a:r>
            <a:r>
              <a:rPr lang="en-US" altLang="ko-KR" dirty="0" smtClean="0"/>
              <a:t>2’s </a:t>
            </a:r>
            <a:r>
              <a:rPr lang="en-US" altLang="ko-KR" dirty="0"/>
              <a:t>possible </a:t>
            </a:r>
            <a:r>
              <a:rPr lang="en-US" altLang="ko-KR" dirty="0" smtClean="0"/>
              <a:t>strategies: </a:t>
            </a:r>
            <a:r>
              <a:rPr lang="en-US" altLang="ko-KR" dirty="0"/>
              <a:t>Not H and T</a:t>
            </a:r>
          </a:p>
          <a:p>
            <a:pPr lvl="1"/>
            <a:r>
              <a:rPr lang="en-US" altLang="ko-KR" dirty="0" smtClean="0"/>
              <a:t>Numbers q between 0 and 1 </a:t>
            </a:r>
            <a:r>
              <a:rPr lang="en-US" altLang="ko-KR" dirty="0"/>
              <a:t>(the probability that Player </a:t>
            </a:r>
            <a:r>
              <a:rPr lang="en-US" altLang="ko-KR" dirty="0" smtClean="0"/>
              <a:t>2 </a:t>
            </a:r>
            <a:r>
              <a:rPr lang="en-US" altLang="ko-KR" dirty="0"/>
              <a:t>will play H</a:t>
            </a:r>
            <a:r>
              <a:rPr lang="en-US" altLang="ko-KR" dirty="0" smtClean="0"/>
              <a:t>)</a:t>
            </a:r>
          </a:p>
        </p:txBody>
      </p:sp>
    </p:spTree>
    <p:extLst>
      <p:ext uri="{BB962C8B-B14F-4D97-AF65-F5344CB8AC3E}">
        <p14:creationId xmlns:p14="http://schemas.microsoft.com/office/powerpoint/2010/main" val="3621222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normAutofit fontScale="92500" lnSpcReduction="20000"/>
          </a:bodyPr>
          <a:lstStyle/>
          <a:p>
            <a:r>
              <a:rPr lang="en-US" altLang="ko-KR" dirty="0" smtClean="0"/>
              <a:t>No longer two strategies by each player</a:t>
            </a:r>
          </a:p>
          <a:p>
            <a:endParaRPr lang="en-US" altLang="ko-KR" dirty="0" smtClean="0"/>
          </a:p>
          <a:p>
            <a:r>
              <a:rPr lang="en-US" altLang="ko-KR" dirty="0" smtClean="0"/>
              <a:t>A set of strategies: numbers in [0, 1]</a:t>
            </a:r>
          </a:p>
          <a:p>
            <a:pPr lvl="1"/>
            <a:r>
              <a:rPr lang="en-US" altLang="ko-KR" dirty="0" smtClean="0"/>
              <a:t>“mixing“ between the options H and T</a:t>
            </a:r>
          </a:p>
          <a:p>
            <a:pPr lvl="1"/>
            <a:r>
              <a:rPr lang="en-US" altLang="ko-KR" dirty="0" smtClean="0"/>
              <a:t>Referred as </a:t>
            </a:r>
            <a:r>
              <a:rPr lang="en-US" altLang="ko-KR" dirty="0" smtClean="0">
                <a:solidFill>
                  <a:srgbClr val="FF0000"/>
                </a:solidFill>
              </a:rPr>
              <a:t>mixed strategies</a:t>
            </a:r>
          </a:p>
          <a:p>
            <a:pPr lvl="1"/>
            <a:endParaRPr lang="en-US" altLang="ko-KR" dirty="0" smtClean="0">
              <a:solidFill>
                <a:srgbClr val="FF0000"/>
              </a:solidFill>
            </a:endParaRPr>
          </a:p>
          <a:p>
            <a:r>
              <a:rPr lang="en-US" altLang="ko-KR" dirty="0" smtClean="0"/>
              <a:t>If probability is 0 or 1</a:t>
            </a:r>
          </a:p>
          <a:p>
            <a:pPr lvl="1"/>
            <a:r>
              <a:rPr lang="en-US" altLang="ko-KR" dirty="0" smtClean="0"/>
              <a:t>Play H or T</a:t>
            </a:r>
          </a:p>
          <a:p>
            <a:pPr lvl="1"/>
            <a:r>
              <a:rPr lang="en-US" altLang="ko-KR" dirty="0" smtClean="0"/>
              <a:t>Referred as the two </a:t>
            </a:r>
            <a:r>
              <a:rPr lang="en-US" altLang="ko-KR" dirty="0" smtClean="0">
                <a:solidFill>
                  <a:srgbClr val="FF0000"/>
                </a:solidFill>
              </a:rPr>
              <a:t>pure strategies</a:t>
            </a:r>
          </a:p>
          <a:p>
            <a:pPr lvl="1"/>
            <a:r>
              <a:rPr lang="en-US" altLang="ko-KR" dirty="0" smtClean="0"/>
              <a:t>“p=1 by Player 1” = “pure strategy H”</a:t>
            </a:r>
          </a:p>
          <a:p>
            <a:pPr lvl="1"/>
            <a:endParaRPr lang="ko-KR" altLang="en-US" dirty="0"/>
          </a:p>
        </p:txBody>
      </p:sp>
    </p:spTree>
    <p:extLst>
      <p:ext uri="{BB962C8B-B14F-4D97-AF65-F5344CB8AC3E}">
        <p14:creationId xmlns:p14="http://schemas.microsoft.com/office/powerpoint/2010/main" val="1691671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Payoffs from Mixed Strategies</a:t>
            </a:r>
            <a:endParaRPr lang="ko-KR" altLang="en-US" dirty="0"/>
          </a:p>
        </p:txBody>
      </p:sp>
      <p:sp>
        <p:nvSpPr>
          <p:cNvPr id="3" name="내용 개체 틀 2"/>
          <p:cNvSpPr>
            <a:spLocks noGrp="1"/>
          </p:cNvSpPr>
          <p:nvPr>
            <p:ph idx="1"/>
          </p:nvPr>
        </p:nvSpPr>
        <p:spPr/>
        <p:txBody>
          <a:bodyPr>
            <a:normAutofit fontScale="92500" lnSpcReduction="20000"/>
          </a:bodyPr>
          <a:lstStyle/>
          <a:p>
            <a:r>
              <a:rPr lang="en-US" altLang="ko-KR" dirty="0" smtClean="0"/>
              <a:t>Each player will get</a:t>
            </a:r>
          </a:p>
          <a:p>
            <a:pPr lvl="1"/>
            <a:r>
              <a:rPr lang="en-US" altLang="ko-KR" dirty="0" smtClean="0"/>
              <a:t>+1 with some probability</a:t>
            </a:r>
          </a:p>
          <a:p>
            <a:pPr lvl="1"/>
            <a:r>
              <a:rPr lang="en-US" altLang="ko-KR" dirty="0" smtClean="0"/>
              <a:t>-1 with the remaining probability</a:t>
            </a:r>
          </a:p>
          <a:p>
            <a:pPr lvl="1"/>
            <a:endParaRPr lang="en-US" altLang="ko-KR" dirty="0"/>
          </a:p>
          <a:p>
            <a:r>
              <a:rPr lang="en-US" altLang="ko-KR" dirty="0" smtClean="0"/>
              <a:t>Use </a:t>
            </a:r>
            <a:r>
              <a:rPr lang="en-US" altLang="ko-KR" dirty="0" smtClean="0">
                <a:solidFill>
                  <a:srgbClr val="FF0000"/>
                </a:solidFill>
              </a:rPr>
              <a:t>expected payoff</a:t>
            </a:r>
          </a:p>
          <a:p>
            <a:endParaRPr lang="en-US" altLang="ko-KR" dirty="0" smtClean="0"/>
          </a:p>
          <a:p>
            <a:r>
              <a:rPr lang="en-US" altLang="ko-KR" dirty="0" smtClean="0"/>
              <a:t>While Player 2 chooses q</a:t>
            </a:r>
          </a:p>
          <a:p>
            <a:pPr lvl="1"/>
            <a:r>
              <a:rPr lang="en-US" altLang="ko-KR" dirty="0" smtClean="0"/>
              <a:t>If Player 1 chooses pure strategy H</a:t>
            </a:r>
          </a:p>
          <a:p>
            <a:pPr lvl="2"/>
            <a:r>
              <a:rPr lang="en-US" altLang="ko-KR" dirty="0" smtClean="0"/>
              <a:t>Player 1’s </a:t>
            </a:r>
            <a:r>
              <a:rPr lang="en-US" altLang="ko-KR" dirty="0" smtClean="0">
                <a:solidFill>
                  <a:srgbClr val="FF0000"/>
                </a:solidFill>
              </a:rPr>
              <a:t>expected payoff</a:t>
            </a:r>
            <a:r>
              <a:rPr lang="en-US" altLang="ko-KR" dirty="0" smtClean="0"/>
              <a:t>: (-1)q+(1)(1-q) = 1-2q</a:t>
            </a:r>
          </a:p>
          <a:p>
            <a:pPr lvl="1"/>
            <a:r>
              <a:rPr lang="en-US" altLang="ko-KR" dirty="0"/>
              <a:t>If Player 1 chooses pure strategy </a:t>
            </a:r>
            <a:r>
              <a:rPr lang="en-US" altLang="ko-KR" dirty="0" smtClean="0"/>
              <a:t>T</a:t>
            </a:r>
            <a:endParaRPr lang="en-US" altLang="ko-KR" dirty="0"/>
          </a:p>
          <a:p>
            <a:pPr lvl="2"/>
            <a:r>
              <a:rPr lang="en-US" altLang="ko-KR" dirty="0"/>
              <a:t>Player 1’s </a:t>
            </a:r>
            <a:r>
              <a:rPr lang="en-US" altLang="ko-KR" dirty="0">
                <a:solidFill>
                  <a:srgbClr val="FF0000"/>
                </a:solidFill>
              </a:rPr>
              <a:t>expected payoff</a:t>
            </a:r>
            <a:r>
              <a:rPr lang="en-US" altLang="ko-KR" dirty="0"/>
              <a:t>: </a:t>
            </a:r>
            <a:r>
              <a:rPr lang="en-US" altLang="ko-KR" dirty="0" smtClean="0"/>
              <a:t>(1)q+(-1</a:t>
            </a:r>
            <a:r>
              <a:rPr lang="en-US" altLang="ko-KR" dirty="0"/>
              <a:t>)(1-q) = </a:t>
            </a:r>
            <a:r>
              <a:rPr lang="en-US" altLang="ko-KR" dirty="0" smtClean="0"/>
              <a:t>2q-1</a:t>
            </a:r>
            <a:endParaRPr lang="en-US" altLang="ko-KR" dirty="0"/>
          </a:p>
          <a:p>
            <a:pPr lvl="1"/>
            <a:endParaRPr lang="en-US" altLang="ko-KR" dirty="0" smtClean="0"/>
          </a:p>
          <a:p>
            <a:pPr lvl="1"/>
            <a:endParaRPr lang="ko-KR" altLang="en-US" dirty="0"/>
          </a:p>
        </p:txBody>
      </p:sp>
    </p:spTree>
    <p:extLst>
      <p:ext uri="{BB962C8B-B14F-4D97-AF65-F5344CB8AC3E}">
        <p14:creationId xmlns:p14="http://schemas.microsoft.com/office/powerpoint/2010/main" val="2301655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The mixed-strategy version of Matching Pennies game</a:t>
            </a:r>
          </a:p>
          <a:p>
            <a:pPr lvl="1"/>
            <a:r>
              <a:rPr lang="en-US" altLang="ko-KR" dirty="0" smtClean="0"/>
              <a:t>Strategies: the probabilities of playing H</a:t>
            </a:r>
          </a:p>
          <a:p>
            <a:pPr lvl="1"/>
            <a:r>
              <a:rPr lang="en-US" altLang="ko-KR" dirty="0" smtClean="0"/>
              <a:t>Payoffs: the expectations of payoffs from the four pure outcomes (H, H), (H, T), (T, H), (T, T)</a:t>
            </a:r>
          </a:p>
          <a:p>
            <a:pPr lvl="1"/>
            <a:endParaRPr lang="en-US" altLang="ko-KR" dirty="0" smtClean="0"/>
          </a:p>
          <a:p>
            <a:r>
              <a:rPr lang="en-US" altLang="ko-KR" dirty="0" smtClean="0"/>
              <a:t>Question</a:t>
            </a:r>
          </a:p>
          <a:p>
            <a:pPr lvl="1"/>
            <a:r>
              <a:rPr lang="en-US" altLang="ko-KR" dirty="0" smtClean="0"/>
              <a:t>Is there a Nash equilibrium for this game?</a:t>
            </a:r>
            <a:endParaRPr lang="ko-KR" altLang="en-US" dirty="0"/>
          </a:p>
        </p:txBody>
      </p:sp>
    </p:spTree>
    <p:extLst>
      <p:ext uri="{BB962C8B-B14F-4D97-AF65-F5344CB8AC3E}">
        <p14:creationId xmlns:p14="http://schemas.microsoft.com/office/powerpoint/2010/main" val="3093165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Equilibrium with Mixed Strategies</a:t>
            </a:r>
            <a:endParaRPr lang="ko-KR" altLang="en-US" dirty="0"/>
          </a:p>
        </p:txBody>
      </p:sp>
      <p:sp>
        <p:nvSpPr>
          <p:cNvPr id="3" name="내용 개체 틀 2"/>
          <p:cNvSpPr>
            <a:spLocks noGrp="1"/>
          </p:cNvSpPr>
          <p:nvPr>
            <p:ph idx="1"/>
          </p:nvPr>
        </p:nvSpPr>
        <p:spPr/>
        <p:txBody>
          <a:bodyPr>
            <a:normAutofit fontScale="62500" lnSpcReduction="20000"/>
          </a:bodyPr>
          <a:lstStyle/>
          <a:p>
            <a:r>
              <a:rPr lang="en-US" altLang="ko-KR" dirty="0" smtClean="0"/>
              <a:t>Nash Equilibrium</a:t>
            </a:r>
          </a:p>
          <a:p>
            <a:pPr lvl="1"/>
            <a:r>
              <a:rPr lang="en-US" altLang="ko-KR" dirty="0" smtClean="0"/>
              <a:t>A pair of strategies(now </a:t>
            </a:r>
            <a:r>
              <a:rPr lang="en-US" altLang="ko-KR" dirty="0" smtClean="0">
                <a:solidFill>
                  <a:srgbClr val="FF0000"/>
                </a:solidFill>
              </a:rPr>
              <a:t>probabilities</a:t>
            </a:r>
            <a:r>
              <a:rPr lang="en-US" altLang="ko-KR" dirty="0" smtClean="0"/>
              <a:t>) so that </a:t>
            </a:r>
            <a:r>
              <a:rPr lang="en-US" altLang="ko-KR" dirty="0" smtClean="0">
                <a:solidFill>
                  <a:srgbClr val="FF0000"/>
                </a:solidFill>
              </a:rPr>
              <a:t>each is a best response to the other</a:t>
            </a:r>
          </a:p>
          <a:p>
            <a:endParaRPr lang="en-US" altLang="ko-KR" dirty="0" smtClean="0"/>
          </a:p>
          <a:p>
            <a:r>
              <a:rPr lang="en-US" altLang="ko-KR" dirty="0" smtClean="0"/>
              <a:t>No pure strategy can compose a Nash Equilibrium</a:t>
            </a:r>
          </a:p>
          <a:p>
            <a:r>
              <a:rPr lang="en-US" altLang="ko-KR" dirty="0" smtClean="0"/>
              <a:t>Question: What should </a:t>
            </a:r>
            <a:r>
              <a:rPr lang="en-US" altLang="ko-KR" dirty="0" smtClean="0">
                <a:solidFill>
                  <a:srgbClr val="FF0000"/>
                </a:solidFill>
              </a:rPr>
              <a:t>Player 1’s best response </a:t>
            </a:r>
            <a:r>
              <a:rPr lang="en-US" altLang="ko-KR" dirty="0" smtClean="0"/>
              <a:t>be to the </a:t>
            </a:r>
            <a:r>
              <a:rPr lang="en-US" altLang="ko-KR" dirty="0" smtClean="0">
                <a:solidFill>
                  <a:srgbClr val="FF0000"/>
                </a:solidFill>
              </a:rPr>
              <a:t>strategy q used by Player 2</a:t>
            </a:r>
            <a:r>
              <a:rPr lang="en-US" altLang="ko-KR" dirty="0" smtClean="0"/>
              <a:t>?</a:t>
            </a:r>
          </a:p>
          <a:p>
            <a:r>
              <a:rPr lang="en-US" altLang="ko-KR" dirty="0" smtClean="0"/>
              <a:t>Expected payoff to player 1 from the pure strategy H: 1-2q</a:t>
            </a:r>
          </a:p>
          <a:p>
            <a:r>
              <a:rPr lang="en-US" altLang="ko-KR" dirty="0" smtClean="0"/>
              <a:t>Expected </a:t>
            </a:r>
            <a:r>
              <a:rPr lang="en-US" altLang="ko-KR" dirty="0"/>
              <a:t>payoff to player 1 from the pure strategy </a:t>
            </a:r>
            <a:r>
              <a:rPr lang="en-US" altLang="ko-KR" dirty="0" smtClean="0"/>
              <a:t>T: 2q-1</a:t>
            </a:r>
          </a:p>
          <a:p>
            <a:endParaRPr lang="en-US" altLang="ko-KR" dirty="0" smtClean="0"/>
          </a:p>
          <a:p>
            <a:r>
              <a:rPr lang="en-US" altLang="ko-KR" dirty="0" smtClean="0"/>
              <a:t>Key point</a:t>
            </a:r>
          </a:p>
          <a:p>
            <a:pPr lvl="1"/>
            <a:r>
              <a:rPr lang="en-US" altLang="ko-KR" dirty="0"/>
              <a:t>I</a:t>
            </a:r>
            <a:r>
              <a:rPr lang="en-US" altLang="ko-KR" dirty="0" smtClean="0"/>
              <a:t>f 1-2q ≠ 2q-1, then H or T is the unique best response by Player 1</a:t>
            </a:r>
          </a:p>
          <a:p>
            <a:pPr lvl="1"/>
            <a:r>
              <a:rPr lang="en-US" altLang="ko-KR" dirty="0" smtClean="0"/>
              <a:t>But, we already know that pure strategies cannot comprise Nash Equilibrium</a:t>
            </a:r>
          </a:p>
          <a:p>
            <a:pPr lvl="1"/>
            <a:r>
              <a:rPr lang="en-US" altLang="ko-KR" dirty="0" smtClean="0"/>
              <a:t>Therefore, 1-2q=2q-1 in any Nash equilibrium, i.e. q=1/2</a:t>
            </a:r>
          </a:p>
          <a:p>
            <a:pPr lvl="1"/>
            <a:r>
              <a:rPr lang="en-US" altLang="ko-KR" dirty="0" smtClean="0"/>
              <a:t>p=1/2 q=1/2 is the only possibility for a Nash equilibrium</a:t>
            </a:r>
            <a:endParaRPr lang="en-US" altLang="ko-KR" dirty="0"/>
          </a:p>
          <a:p>
            <a:pPr lvl="1"/>
            <a:endParaRPr lang="ko-KR" altLang="en-US" dirty="0"/>
          </a:p>
        </p:txBody>
      </p:sp>
    </p:spTree>
    <p:extLst>
      <p:ext uri="{BB962C8B-B14F-4D97-AF65-F5344CB8AC3E}">
        <p14:creationId xmlns:p14="http://schemas.microsoft.com/office/powerpoint/2010/main" val="721101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3200" dirty="0" smtClean="0"/>
              <a:t>Meaning of Mixed-Strategy Equilibrium</a:t>
            </a:r>
            <a:endParaRPr lang="ko-KR" altLang="en-US" sz="3200" dirty="0"/>
          </a:p>
        </p:txBody>
      </p:sp>
      <p:sp>
        <p:nvSpPr>
          <p:cNvPr id="3" name="내용 개체 틀 2"/>
          <p:cNvSpPr>
            <a:spLocks noGrp="1"/>
          </p:cNvSpPr>
          <p:nvPr>
            <p:ph idx="1"/>
          </p:nvPr>
        </p:nvSpPr>
        <p:spPr/>
        <p:txBody>
          <a:bodyPr>
            <a:normAutofit fontScale="77500" lnSpcReduction="20000"/>
          </a:bodyPr>
          <a:lstStyle/>
          <a:p>
            <a:r>
              <a:rPr lang="en-US" altLang="ko-KR" dirty="0" smtClean="0"/>
              <a:t>The strategy q=1/2 by Player 2</a:t>
            </a:r>
          </a:p>
          <a:p>
            <a:pPr lvl="1"/>
            <a:r>
              <a:rPr lang="en-US" altLang="ko-KR" dirty="0" smtClean="0"/>
              <a:t>Makes Player 1 </a:t>
            </a:r>
            <a:r>
              <a:rPr lang="en-US" altLang="ko-KR" dirty="0" smtClean="0">
                <a:solidFill>
                  <a:srgbClr val="FF0000"/>
                </a:solidFill>
              </a:rPr>
              <a:t>indifferent</a:t>
            </a:r>
            <a:r>
              <a:rPr lang="en-US" altLang="ko-KR" dirty="0" smtClean="0"/>
              <a:t> between playing H or T</a:t>
            </a:r>
          </a:p>
          <a:p>
            <a:pPr lvl="1"/>
            <a:r>
              <a:rPr lang="en-US" altLang="ko-KR" dirty="0" smtClean="0"/>
              <a:t>i.e., the strategy q=1/2 is “</a:t>
            </a:r>
            <a:r>
              <a:rPr lang="en-US" altLang="ko-KR" dirty="0" smtClean="0">
                <a:solidFill>
                  <a:srgbClr val="FF0000"/>
                </a:solidFill>
              </a:rPr>
              <a:t>non-exploitable</a:t>
            </a:r>
            <a:r>
              <a:rPr lang="en-US" altLang="ko-KR" dirty="0" smtClean="0"/>
              <a:t>” by Player 1</a:t>
            </a:r>
          </a:p>
          <a:p>
            <a:pPr lvl="1"/>
            <a:r>
              <a:rPr lang="en-US" altLang="ko-KR" dirty="0" smtClean="0"/>
              <a:t>This is actually why we introduced randomization: each player wants their behavior to be </a:t>
            </a:r>
            <a:r>
              <a:rPr lang="en-US" altLang="ko-KR" dirty="0" smtClean="0">
                <a:solidFill>
                  <a:srgbClr val="FF0000"/>
                </a:solidFill>
              </a:rPr>
              <a:t>unpredictable</a:t>
            </a:r>
            <a:r>
              <a:rPr lang="en-US" altLang="ko-KR" dirty="0" smtClean="0"/>
              <a:t> to the other, so that their behavior can’t be taken advantage of</a:t>
            </a:r>
          </a:p>
          <a:p>
            <a:pPr lvl="1"/>
            <a:endParaRPr lang="en-US" altLang="ko-KR" dirty="0" smtClean="0"/>
          </a:p>
          <a:p>
            <a:r>
              <a:rPr lang="en-US" altLang="ko-KR" dirty="0" smtClean="0"/>
              <a:t>Two choices of probabilities are best responses to each other</a:t>
            </a:r>
          </a:p>
          <a:p>
            <a:endParaRPr lang="en-US" altLang="ko-KR" dirty="0" smtClean="0"/>
          </a:p>
          <a:p>
            <a:r>
              <a:rPr lang="en-US" altLang="ko-KR" dirty="0" smtClean="0"/>
              <a:t>Nash proved that “every such game has </a:t>
            </a:r>
            <a:r>
              <a:rPr lang="en-US" altLang="ko-KR" b="1" dirty="0" smtClean="0">
                <a:solidFill>
                  <a:srgbClr val="FF0000"/>
                </a:solidFill>
              </a:rPr>
              <a:t>at least one mixed-strategy equilibrium</a:t>
            </a:r>
            <a:r>
              <a:rPr lang="en-US" altLang="ko-KR" dirty="0" smtClean="0"/>
              <a:t>”</a:t>
            </a:r>
            <a:endParaRPr lang="ko-KR" altLang="en-US" dirty="0"/>
          </a:p>
        </p:txBody>
      </p:sp>
    </p:spTree>
    <p:extLst>
      <p:ext uri="{BB962C8B-B14F-4D97-AF65-F5344CB8AC3E}">
        <p14:creationId xmlns:p14="http://schemas.microsoft.com/office/powerpoint/2010/main" val="3561882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3600" dirty="0" smtClean="0"/>
              <a:t>More on Mixed-Strategy Equilibrium</a:t>
            </a:r>
            <a:br>
              <a:rPr lang="en-US" altLang="ko-KR" sz="3600" dirty="0" smtClean="0"/>
            </a:br>
            <a:r>
              <a:rPr lang="en-US" altLang="ko-KR" sz="3600" dirty="0" smtClean="0"/>
              <a:t>(G15) Run-Pass Game</a:t>
            </a:r>
            <a:endParaRPr lang="ko-KR" altLang="en-US" sz="3600" dirty="0"/>
          </a:p>
        </p:txBody>
      </p:sp>
      <p:sp>
        <p:nvSpPr>
          <p:cNvPr id="3" name="내용 개체 틀 2"/>
          <p:cNvSpPr>
            <a:spLocks noGrp="1"/>
          </p:cNvSpPr>
          <p:nvPr>
            <p:ph idx="1"/>
          </p:nvPr>
        </p:nvSpPr>
        <p:spPr>
          <a:xfrm>
            <a:off x="457200" y="4614800"/>
            <a:ext cx="8229600" cy="1910543"/>
          </a:xfrm>
        </p:spPr>
        <p:txBody>
          <a:bodyPr>
            <a:normAutofit fontScale="55000" lnSpcReduction="20000"/>
          </a:bodyPr>
          <a:lstStyle/>
          <a:p>
            <a:r>
              <a:rPr lang="en-US" altLang="ko-KR" dirty="0" smtClean="0"/>
              <a:t>No Nash Equilibrium with pure strategies</a:t>
            </a:r>
          </a:p>
          <a:p>
            <a:pPr lvl="1"/>
            <a:r>
              <a:rPr lang="en-US" altLang="ko-KR" dirty="0" smtClean="0"/>
              <a:t>Both need to randomize their behavior</a:t>
            </a:r>
          </a:p>
          <a:p>
            <a:pPr lvl="1"/>
            <a:endParaRPr lang="en-US" altLang="ko-KR" dirty="0" smtClean="0"/>
          </a:p>
          <a:p>
            <a:r>
              <a:rPr lang="en-US" altLang="ko-KR" dirty="0" smtClean="0"/>
              <a:t>p: the probability that the offense passes</a:t>
            </a:r>
          </a:p>
          <a:p>
            <a:r>
              <a:rPr lang="en-US" altLang="ko-KR" dirty="0" smtClean="0"/>
              <a:t>q: the probability that the defense defends against the pass</a:t>
            </a:r>
          </a:p>
          <a:p>
            <a:endParaRPr lang="en-US" altLang="ko-KR" dirty="0" smtClean="0"/>
          </a:p>
          <a:p>
            <a:r>
              <a:rPr lang="en-US" altLang="ko-KR" dirty="0" smtClean="0"/>
              <a:t>From Nash’s result, at least one mixed-strategy equilibrium must exist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671638"/>
            <a:ext cx="8064897" cy="15030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996952"/>
            <a:ext cx="4001756"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180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a:xfrm>
            <a:off x="457200" y="1600200"/>
            <a:ext cx="8229600" cy="4853136"/>
          </a:xfrm>
        </p:spPr>
        <p:txBody>
          <a:bodyPr>
            <a:normAutofit fontScale="70000" lnSpcReduction="20000"/>
          </a:bodyPr>
          <a:lstStyle/>
          <a:p>
            <a:r>
              <a:rPr lang="en-US" altLang="ko-KR" dirty="0" smtClean="0"/>
              <a:t>If the </a:t>
            </a:r>
            <a:r>
              <a:rPr lang="en-US" altLang="ko-KR" dirty="0" smtClean="0">
                <a:solidFill>
                  <a:srgbClr val="FF0000"/>
                </a:solidFill>
              </a:rPr>
              <a:t>defense</a:t>
            </a:r>
            <a:r>
              <a:rPr lang="en-US" altLang="ko-KR" dirty="0" smtClean="0"/>
              <a:t> chooses a probability of </a:t>
            </a:r>
            <a:r>
              <a:rPr lang="en-US" altLang="ko-KR" dirty="0" smtClean="0">
                <a:solidFill>
                  <a:srgbClr val="FF0000"/>
                </a:solidFill>
              </a:rPr>
              <a:t>q</a:t>
            </a:r>
            <a:r>
              <a:rPr lang="en-US" altLang="ko-KR" dirty="0" smtClean="0"/>
              <a:t> for defending against the pass</a:t>
            </a:r>
          </a:p>
          <a:p>
            <a:pPr lvl="1"/>
            <a:r>
              <a:rPr lang="en-US" altLang="ko-KR" dirty="0" smtClean="0"/>
              <a:t>Expected payoff to the </a:t>
            </a:r>
            <a:r>
              <a:rPr lang="en-US" altLang="ko-KR" dirty="0" smtClean="0">
                <a:solidFill>
                  <a:srgbClr val="FF0000"/>
                </a:solidFill>
              </a:rPr>
              <a:t>offense</a:t>
            </a:r>
            <a:r>
              <a:rPr lang="en-US" altLang="ko-KR" dirty="0" smtClean="0"/>
              <a:t> from </a:t>
            </a:r>
            <a:r>
              <a:rPr lang="en-US" altLang="ko-KR" dirty="0" smtClean="0">
                <a:solidFill>
                  <a:srgbClr val="FF0000"/>
                </a:solidFill>
              </a:rPr>
              <a:t>passing</a:t>
            </a:r>
            <a:r>
              <a:rPr lang="en-US" altLang="ko-KR" dirty="0" smtClean="0"/>
              <a:t>: </a:t>
            </a:r>
            <a:r>
              <a:rPr lang="en-US" altLang="ko-KR" dirty="0" smtClean="0"/>
              <a:t/>
            </a:r>
            <a:br>
              <a:rPr lang="en-US" altLang="ko-KR" dirty="0" smtClean="0"/>
            </a:br>
            <a:r>
              <a:rPr lang="en-US" altLang="ko-KR" dirty="0" smtClean="0"/>
              <a:t>(</a:t>
            </a:r>
            <a:r>
              <a:rPr lang="en-US" altLang="ko-KR" dirty="0" smtClean="0"/>
              <a:t>0)(q)+(10)(1-q)=10-10q</a:t>
            </a:r>
          </a:p>
          <a:p>
            <a:pPr lvl="1"/>
            <a:r>
              <a:rPr lang="en-US" altLang="ko-KR" dirty="0" smtClean="0"/>
              <a:t>Expected </a:t>
            </a:r>
            <a:r>
              <a:rPr lang="en-US" altLang="ko-KR" dirty="0"/>
              <a:t>payoff to the </a:t>
            </a:r>
            <a:r>
              <a:rPr lang="en-US" altLang="ko-KR" dirty="0" smtClean="0">
                <a:solidFill>
                  <a:srgbClr val="FF0000"/>
                </a:solidFill>
              </a:rPr>
              <a:t>offense</a:t>
            </a:r>
            <a:r>
              <a:rPr lang="en-US" altLang="ko-KR" dirty="0" smtClean="0"/>
              <a:t> </a:t>
            </a:r>
            <a:r>
              <a:rPr lang="en-US" altLang="ko-KR" dirty="0"/>
              <a:t>from </a:t>
            </a:r>
            <a:r>
              <a:rPr lang="en-US" altLang="ko-KR" dirty="0" smtClean="0">
                <a:solidFill>
                  <a:srgbClr val="FF0000"/>
                </a:solidFill>
              </a:rPr>
              <a:t>running</a:t>
            </a:r>
            <a:r>
              <a:rPr lang="en-US" altLang="ko-KR" dirty="0" smtClean="0"/>
              <a:t>: </a:t>
            </a:r>
            <a:r>
              <a:rPr lang="en-US" altLang="ko-KR" dirty="0" smtClean="0"/>
              <a:t/>
            </a:r>
            <a:br>
              <a:rPr lang="en-US" altLang="ko-KR" dirty="0" smtClean="0"/>
            </a:br>
            <a:r>
              <a:rPr lang="en-US" altLang="ko-KR" dirty="0" smtClean="0"/>
              <a:t>(</a:t>
            </a:r>
            <a:r>
              <a:rPr lang="en-US" altLang="ko-KR" dirty="0" smtClean="0"/>
              <a:t>5)(</a:t>
            </a:r>
            <a:r>
              <a:rPr lang="en-US" altLang="ko-KR" dirty="0"/>
              <a:t>q</a:t>
            </a:r>
            <a:r>
              <a:rPr lang="en-US" altLang="ko-KR" dirty="0" smtClean="0"/>
              <a:t>)+(0)(</a:t>
            </a:r>
            <a:r>
              <a:rPr lang="en-US" altLang="ko-KR" dirty="0"/>
              <a:t>1-q</a:t>
            </a:r>
            <a:r>
              <a:rPr lang="en-US" altLang="ko-KR" dirty="0" smtClean="0"/>
              <a:t>)=5q</a:t>
            </a:r>
          </a:p>
          <a:p>
            <a:pPr lvl="1"/>
            <a:r>
              <a:rPr lang="en-US" altLang="ko-KR" dirty="0" smtClean="0"/>
              <a:t>To make the </a:t>
            </a:r>
            <a:r>
              <a:rPr lang="en-US" altLang="ko-KR" dirty="0" smtClean="0">
                <a:solidFill>
                  <a:srgbClr val="FF0000"/>
                </a:solidFill>
              </a:rPr>
              <a:t>offense</a:t>
            </a:r>
            <a:r>
              <a:rPr lang="en-US" altLang="ko-KR" dirty="0" smtClean="0"/>
              <a:t> indifferent between its two strategies: </a:t>
            </a:r>
            <a:r>
              <a:rPr lang="en-US" altLang="ko-KR" dirty="0" smtClean="0"/>
              <a:t/>
            </a:r>
            <a:br>
              <a:rPr lang="en-US" altLang="ko-KR" dirty="0" smtClean="0"/>
            </a:br>
            <a:r>
              <a:rPr lang="en-US" altLang="ko-KR" dirty="0" smtClean="0"/>
              <a:t>10-10q=5q</a:t>
            </a:r>
            <a:r>
              <a:rPr lang="en-US" altLang="ko-KR" dirty="0" smtClean="0"/>
              <a:t>, i.e., q=2/3</a:t>
            </a:r>
          </a:p>
          <a:p>
            <a:pPr lvl="1"/>
            <a:endParaRPr lang="en-US" altLang="ko-KR" dirty="0" smtClean="0"/>
          </a:p>
          <a:p>
            <a:r>
              <a:rPr lang="en-US" altLang="ko-KR" dirty="0"/>
              <a:t>If the </a:t>
            </a:r>
            <a:r>
              <a:rPr lang="en-US" altLang="ko-KR" dirty="0" smtClean="0">
                <a:solidFill>
                  <a:srgbClr val="FF0000"/>
                </a:solidFill>
              </a:rPr>
              <a:t>offense </a:t>
            </a:r>
            <a:r>
              <a:rPr lang="en-US" altLang="ko-KR" dirty="0" smtClean="0"/>
              <a:t>chooses </a:t>
            </a:r>
            <a:r>
              <a:rPr lang="en-US" altLang="ko-KR" dirty="0"/>
              <a:t>a probability of </a:t>
            </a:r>
            <a:r>
              <a:rPr lang="en-US" altLang="ko-KR" dirty="0" smtClean="0">
                <a:solidFill>
                  <a:srgbClr val="FF0000"/>
                </a:solidFill>
              </a:rPr>
              <a:t>p</a:t>
            </a:r>
            <a:r>
              <a:rPr lang="en-US" altLang="ko-KR" dirty="0" smtClean="0"/>
              <a:t> </a:t>
            </a:r>
            <a:r>
              <a:rPr lang="en-US" altLang="ko-KR" dirty="0"/>
              <a:t>for </a:t>
            </a:r>
            <a:r>
              <a:rPr lang="en-US" altLang="ko-KR" dirty="0" smtClean="0"/>
              <a:t>passing</a:t>
            </a:r>
            <a:endParaRPr lang="en-US" altLang="ko-KR" dirty="0"/>
          </a:p>
          <a:p>
            <a:pPr lvl="1"/>
            <a:r>
              <a:rPr lang="en-US" altLang="ko-KR" dirty="0"/>
              <a:t>Expected payoff to the </a:t>
            </a:r>
            <a:r>
              <a:rPr lang="en-US" altLang="ko-KR" dirty="0" smtClean="0">
                <a:solidFill>
                  <a:srgbClr val="FF0000"/>
                </a:solidFill>
              </a:rPr>
              <a:t>defense </a:t>
            </a:r>
            <a:r>
              <a:rPr lang="en-US" altLang="ko-KR" dirty="0" smtClean="0"/>
              <a:t>from </a:t>
            </a:r>
            <a:r>
              <a:rPr lang="en-US" altLang="ko-KR" dirty="0" smtClean="0">
                <a:solidFill>
                  <a:srgbClr val="FF0000"/>
                </a:solidFill>
              </a:rPr>
              <a:t>defending against the pass</a:t>
            </a:r>
            <a:r>
              <a:rPr lang="en-US" altLang="ko-KR" dirty="0" smtClean="0"/>
              <a:t>: </a:t>
            </a:r>
            <a:r>
              <a:rPr lang="en-US" altLang="ko-KR" dirty="0"/>
              <a:t>(0</a:t>
            </a:r>
            <a:r>
              <a:rPr lang="en-US" altLang="ko-KR" dirty="0" smtClean="0"/>
              <a:t>)(p)+(-5)(1-p)=5p-5</a:t>
            </a:r>
            <a:endParaRPr lang="en-US" altLang="ko-KR" dirty="0"/>
          </a:p>
          <a:p>
            <a:pPr lvl="1"/>
            <a:r>
              <a:rPr lang="en-US" altLang="ko-KR" dirty="0"/>
              <a:t>Expected payoff to the </a:t>
            </a:r>
            <a:r>
              <a:rPr lang="en-US" altLang="ko-KR" dirty="0" smtClean="0">
                <a:solidFill>
                  <a:srgbClr val="FF0000"/>
                </a:solidFill>
              </a:rPr>
              <a:t>defense </a:t>
            </a:r>
            <a:r>
              <a:rPr lang="en-US" altLang="ko-KR" dirty="0" smtClean="0"/>
              <a:t>from </a:t>
            </a:r>
            <a:r>
              <a:rPr lang="en-US" altLang="ko-KR" dirty="0" smtClean="0">
                <a:solidFill>
                  <a:srgbClr val="FF0000"/>
                </a:solidFill>
              </a:rPr>
              <a:t>defending against the run</a:t>
            </a:r>
            <a:r>
              <a:rPr lang="en-US" altLang="ko-KR" dirty="0" smtClean="0"/>
              <a:t>: (-10)(p)+(</a:t>
            </a:r>
            <a:r>
              <a:rPr lang="en-US" altLang="ko-KR" dirty="0"/>
              <a:t>0)(</a:t>
            </a:r>
            <a:r>
              <a:rPr lang="en-US" altLang="ko-KR" dirty="0" smtClean="0"/>
              <a:t>1-p)=-10p</a:t>
            </a:r>
            <a:endParaRPr lang="en-US" altLang="ko-KR" dirty="0"/>
          </a:p>
          <a:p>
            <a:pPr lvl="1"/>
            <a:r>
              <a:rPr lang="en-US" altLang="ko-KR" dirty="0"/>
              <a:t>To make the </a:t>
            </a:r>
            <a:r>
              <a:rPr lang="en-US" altLang="ko-KR" dirty="0" smtClean="0">
                <a:solidFill>
                  <a:srgbClr val="FF0000"/>
                </a:solidFill>
              </a:rPr>
              <a:t>defense</a:t>
            </a:r>
            <a:r>
              <a:rPr lang="en-US" altLang="ko-KR" dirty="0" smtClean="0"/>
              <a:t> indifferent </a:t>
            </a:r>
            <a:r>
              <a:rPr lang="en-US" altLang="ko-KR" dirty="0"/>
              <a:t>between its two strategies: </a:t>
            </a:r>
            <a:r>
              <a:rPr lang="en-US" altLang="ko-KR" dirty="0" smtClean="0"/>
              <a:t>5p-5=-10p, </a:t>
            </a:r>
            <a:r>
              <a:rPr lang="en-US" altLang="ko-KR" dirty="0"/>
              <a:t>i.e., </a:t>
            </a:r>
            <a:r>
              <a:rPr lang="en-US" altLang="ko-KR" dirty="0" smtClean="0"/>
              <a:t>p=1/3</a:t>
            </a:r>
            <a:endParaRPr lang="en-US" altLang="ko-KR" dirty="0"/>
          </a:p>
          <a:p>
            <a:pPr lvl="1"/>
            <a:endParaRPr lang="en-US" altLang="ko-KR" dirty="0" smtClean="0"/>
          </a:p>
          <a:p>
            <a:pPr lvl="1"/>
            <a:endParaRPr lang="en-US" altLang="ko-KR" dirty="0"/>
          </a:p>
          <a:p>
            <a:pPr marL="457200" lvl="1" indent="0">
              <a:buNone/>
            </a:pPr>
            <a:endParaRPr lang="ko-KR" altLang="en-US" dirty="0"/>
          </a:p>
        </p:txBody>
      </p:sp>
    </p:spTree>
    <p:extLst>
      <p:ext uri="{BB962C8B-B14F-4D97-AF65-F5344CB8AC3E}">
        <p14:creationId xmlns:p14="http://schemas.microsoft.com/office/powerpoint/2010/main" val="505118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normAutofit fontScale="62500" lnSpcReduction="20000"/>
          </a:bodyPr>
          <a:lstStyle/>
          <a:p>
            <a:r>
              <a:rPr lang="en-US" altLang="ko-KR" dirty="0" smtClean="0"/>
              <a:t>The only possible probability values that can appear in a mixed-strategy equilibrium</a:t>
            </a:r>
          </a:p>
          <a:p>
            <a:pPr lvl="1"/>
            <a:r>
              <a:rPr lang="en-US" altLang="ko-KR" dirty="0" smtClean="0"/>
              <a:t>p=1/3 for the offense</a:t>
            </a:r>
          </a:p>
          <a:p>
            <a:pPr lvl="1"/>
            <a:r>
              <a:rPr lang="en-US" altLang="ko-KR" dirty="0" smtClean="0"/>
              <a:t>q=2/3 for the defense</a:t>
            </a:r>
          </a:p>
          <a:p>
            <a:pPr lvl="1"/>
            <a:endParaRPr lang="en-US" altLang="ko-KR" dirty="0" smtClean="0"/>
          </a:p>
          <a:p>
            <a:r>
              <a:rPr lang="en-US" altLang="ko-KR" dirty="0" smtClean="0"/>
              <a:t>Expected payoff to the offense = 10/3</a:t>
            </a:r>
          </a:p>
          <a:p>
            <a:r>
              <a:rPr lang="en-US" altLang="ko-KR" dirty="0"/>
              <a:t>Expected payoff to the </a:t>
            </a:r>
            <a:r>
              <a:rPr lang="en-US" altLang="ko-KR" dirty="0" smtClean="0"/>
              <a:t>defense = -10/3</a:t>
            </a:r>
          </a:p>
          <a:p>
            <a:endParaRPr lang="en-US" altLang="ko-KR" dirty="0"/>
          </a:p>
          <a:p>
            <a:r>
              <a:rPr lang="en-US" altLang="ko-KR" dirty="0" smtClean="0"/>
              <a:t>Question: Why not spend more time using your more powerful option, passing?</a:t>
            </a:r>
          </a:p>
          <a:p>
            <a:pPr lvl="1"/>
            <a:r>
              <a:rPr lang="en-US" altLang="ko-KR" dirty="0" smtClean="0"/>
              <a:t>If the offense placed any higher probability on passing, then the defense’s best response would be to always defend against the pass, and </a:t>
            </a:r>
            <a:r>
              <a:rPr lang="en-US" altLang="ko-KR" smtClean="0"/>
              <a:t>the </a:t>
            </a:r>
            <a:r>
              <a:rPr lang="en-US" altLang="ko-KR" smtClean="0"/>
              <a:t>offense </a:t>
            </a:r>
            <a:r>
              <a:rPr lang="en-US" altLang="ko-KR" dirty="0" smtClean="0"/>
              <a:t>would actually do worse in expectation.</a:t>
            </a:r>
          </a:p>
          <a:p>
            <a:pPr lvl="1"/>
            <a:r>
              <a:rPr lang="en-US" altLang="ko-KR" dirty="0" smtClean="0"/>
              <a:t>e.g. if p=1/2, the offense’s expected payoff is</a:t>
            </a:r>
          </a:p>
          <a:p>
            <a:pPr marL="457200" lvl="1" indent="0">
              <a:buNone/>
            </a:pPr>
            <a:r>
              <a:rPr lang="en-US" altLang="ko-KR" dirty="0" smtClean="0"/>
              <a:t>	(1/2)(0)+(1/2)(5)=5/2 &lt; 10/3</a:t>
            </a:r>
          </a:p>
          <a:p>
            <a:pPr lvl="1"/>
            <a:endParaRPr lang="en-US" altLang="ko-KR" dirty="0"/>
          </a:p>
          <a:p>
            <a:endParaRPr lang="en-US" altLang="ko-KR" dirty="0" smtClean="0"/>
          </a:p>
        </p:txBody>
      </p:sp>
    </p:spTree>
    <p:extLst>
      <p:ext uri="{BB962C8B-B14F-4D97-AF65-F5344CB8AC3E}">
        <p14:creationId xmlns:p14="http://schemas.microsoft.com/office/powerpoint/2010/main" val="105945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(G1) Exam-or-Presentation Game</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833" y="1700808"/>
            <a:ext cx="6215303" cy="2159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65438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(G16) Penalty-Kick Game</a:t>
            </a:r>
            <a:endParaRPr lang="ko-KR" altLang="en-US" dirty="0"/>
          </a:p>
        </p:txBody>
      </p:sp>
      <p:sp>
        <p:nvSpPr>
          <p:cNvPr id="3" name="내용 개체 틀 2"/>
          <p:cNvSpPr>
            <a:spLocks noGrp="1"/>
          </p:cNvSpPr>
          <p:nvPr>
            <p:ph idx="1"/>
          </p:nvPr>
        </p:nvSpPr>
        <p:spPr/>
        <p:txBody>
          <a:bodyPr/>
          <a:lstStyle/>
          <a:p>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111922" cy="11521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996952"/>
            <a:ext cx="6235809" cy="14946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725144"/>
            <a:ext cx="8111922" cy="15008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2563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a:xfrm>
            <a:off x="457200" y="1600200"/>
            <a:ext cx="8229600" cy="4925144"/>
          </a:xfrm>
        </p:spPr>
        <p:txBody>
          <a:bodyPr>
            <a:normAutofit fontScale="70000" lnSpcReduction="20000"/>
          </a:bodyPr>
          <a:lstStyle/>
          <a:p>
            <a:r>
              <a:rPr lang="en-US" altLang="ko-KR" dirty="0" smtClean="0"/>
              <a:t>Still, the basic premise of Matching Pennies present here</a:t>
            </a:r>
          </a:p>
          <a:p>
            <a:pPr lvl="1"/>
            <a:r>
              <a:rPr lang="en-US" altLang="ko-KR" dirty="0" smtClean="0"/>
              <a:t>No equilibrium in pure strategies </a:t>
            </a:r>
            <a:r>
              <a:rPr lang="en-US" altLang="ko-KR" dirty="0" smtClean="0">
                <a:sym typeface="Wingdings" panose="05000000000000000000" pitchFamily="2" charset="2"/>
              </a:rPr>
              <a:t> Randomize behavior in playing the game</a:t>
            </a:r>
          </a:p>
          <a:p>
            <a:pPr lvl="1"/>
            <a:endParaRPr lang="en-US" altLang="ko-KR" dirty="0" smtClean="0">
              <a:sym typeface="Wingdings" panose="05000000000000000000" pitchFamily="2" charset="2"/>
            </a:endParaRPr>
          </a:p>
          <a:p>
            <a:r>
              <a:rPr lang="en-US" altLang="ko-KR" dirty="0" smtClean="0">
                <a:sym typeface="Wingdings" panose="05000000000000000000" pitchFamily="2" charset="2"/>
              </a:rPr>
              <a:t>If q is the probability that a goalie chooses L</a:t>
            </a:r>
          </a:p>
          <a:p>
            <a:pPr lvl="1"/>
            <a:r>
              <a:rPr lang="en-US" altLang="ko-KR" dirty="0" smtClean="0">
                <a:sym typeface="Wingdings" panose="05000000000000000000" pitchFamily="2" charset="2"/>
              </a:rPr>
              <a:t>Need to set q to make the kicker indifferent between his two options</a:t>
            </a:r>
          </a:p>
          <a:p>
            <a:pPr lvl="1"/>
            <a:r>
              <a:rPr lang="en-US" altLang="ko-KR" dirty="0">
                <a:sym typeface="Wingdings" panose="05000000000000000000" pitchFamily="2" charset="2"/>
              </a:rPr>
              <a:t> </a:t>
            </a:r>
            <a:r>
              <a:rPr lang="en-US" altLang="ko-KR" dirty="0" smtClean="0">
                <a:sym typeface="Wingdings" panose="05000000000000000000" pitchFamily="2" charset="2"/>
              </a:rPr>
              <a:t>(.58)(q)+(.95)(1-q) = (.93)(q)+(.70)(1-q)</a:t>
            </a:r>
          </a:p>
          <a:p>
            <a:pPr lvl="1"/>
            <a:r>
              <a:rPr lang="en-US" altLang="ko-KR" dirty="0" smtClean="0">
                <a:sym typeface="Wingdings" panose="05000000000000000000" pitchFamily="2" charset="2"/>
              </a:rPr>
              <a:t>By solving this equation, q=.42</a:t>
            </a:r>
          </a:p>
          <a:p>
            <a:pPr lvl="1"/>
            <a:r>
              <a:rPr lang="en-US" altLang="ko-KR" dirty="0" smtClean="0">
                <a:sym typeface="Wingdings" panose="05000000000000000000" pitchFamily="2" charset="2"/>
              </a:rPr>
              <a:t>Similarly, p=.39</a:t>
            </a:r>
          </a:p>
          <a:p>
            <a:endParaRPr lang="en-US" altLang="ko-KR" dirty="0" smtClean="0"/>
          </a:p>
          <a:p>
            <a:r>
              <a:rPr lang="en-US" altLang="ko-KR" dirty="0" smtClean="0"/>
              <a:t>Interestingly, in the real dataset, </a:t>
            </a:r>
          </a:p>
          <a:p>
            <a:pPr lvl="1"/>
            <a:r>
              <a:rPr lang="en-US" altLang="ko-KR" dirty="0" smtClean="0"/>
              <a:t>The goalies dive left a .42 fraction of the time</a:t>
            </a:r>
            <a:br>
              <a:rPr lang="en-US" altLang="ko-KR" dirty="0" smtClean="0"/>
            </a:br>
            <a:r>
              <a:rPr lang="en-US" altLang="ko-KR" dirty="0" smtClean="0">
                <a:solidFill>
                  <a:srgbClr val="FF0000"/>
                </a:solidFill>
                <a:sym typeface="Wingdings" panose="05000000000000000000" pitchFamily="2" charset="2"/>
              </a:rPr>
              <a:t> </a:t>
            </a:r>
            <a:r>
              <a:rPr lang="en-US" altLang="ko-KR" dirty="0" smtClean="0">
                <a:solidFill>
                  <a:srgbClr val="FF0000"/>
                </a:solidFill>
              </a:rPr>
              <a:t>same as q</a:t>
            </a:r>
          </a:p>
          <a:p>
            <a:pPr lvl="1"/>
            <a:r>
              <a:rPr lang="en-US" altLang="ko-KR" dirty="0" smtClean="0"/>
              <a:t>The kickers aim left a .40 fraction of the time</a:t>
            </a:r>
            <a:br>
              <a:rPr lang="en-US" altLang="ko-KR" dirty="0" smtClean="0"/>
            </a:br>
            <a:r>
              <a:rPr lang="en-US" altLang="ko-KR" dirty="0" smtClean="0">
                <a:solidFill>
                  <a:srgbClr val="FF0000"/>
                </a:solidFill>
                <a:sym typeface="Wingdings" panose="05000000000000000000" pitchFamily="2" charset="2"/>
              </a:rPr>
              <a:t> only </a:t>
            </a:r>
            <a:r>
              <a:rPr lang="en-US" altLang="ko-KR" dirty="0" smtClean="0">
                <a:solidFill>
                  <a:srgbClr val="FF0000"/>
                </a:solidFill>
              </a:rPr>
              <a:t>0.01 different from p</a:t>
            </a:r>
          </a:p>
          <a:p>
            <a:pPr lvl="1"/>
            <a:endParaRPr lang="en-US" altLang="ko-KR" dirty="0" smtClean="0"/>
          </a:p>
          <a:p>
            <a:endParaRPr lang="en-US" altLang="ko-KR" dirty="0"/>
          </a:p>
          <a:p>
            <a:endParaRPr lang="en-US" altLang="ko-KR" dirty="0" smtClean="0"/>
          </a:p>
        </p:txBody>
      </p:sp>
    </p:spTree>
    <p:extLst>
      <p:ext uri="{BB962C8B-B14F-4D97-AF65-F5344CB8AC3E}">
        <p14:creationId xmlns:p14="http://schemas.microsoft.com/office/powerpoint/2010/main" val="305439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How to find all Nash </a:t>
            </a:r>
            <a:r>
              <a:rPr lang="en-US" altLang="ko-KR" dirty="0" err="1" smtClean="0"/>
              <a:t>Equilibria</a:t>
            </a:r>
            <a:r>
              <a:rPr lang="en-US" altLang="ko-KR" dirty="0" smtClean="0"/>
              <a:t/>
            </a:r>
            <a:br>
              <a:rPr lang="en-US" altLang="ko-KR" dirty="0" smtClean="0"/>
            </a:br>
            <a:r>
              <a:rPr lang="en-US" altLang="ko-KR" dirty="0" smtClean="0"/>
              <a:t>(two-player, two-strategy game)</a:t>
            </a:r>
            <a:endParaRPr lang="ko-KR" altLang="en-US" dirty="0"/>
          </a:p>
        </p:txBody>
      </p:sp>
      <p:sp>
        <p:nvSpPr>
          <p:cNvPr id="3" name="내용 개체 틀 2"/>
          <p:cNvSpPr>
            <a:spLocks noGrp="1"/>
          </p:cNvSpPr>
          <p:nvPr>
            <p:ph idx="1"/>
          </p:nvPr>
        </p:nvSpPr>
        <p:spPr/>
        <p:txBody>
          <a:bodyPr/>
          <a:lstStyle/>
          <a:p>
            <a:r>
              <a:rPr lang="en-US" altLang="ko-KR" dirty="0" smtClean="0"/>
              <a:t>A game may have both </a:t>
            </a:r>
            <a:r>
              <a:rPr lang="en-US" altLang="ko-KR" dirty="0" smtClean="0">
                <a:solidFill>
                  <a:srgbClr val="FF0000"/>
                </a:solidFill>
              </a:rPr>
              <a:t>pure-strategy </a:t>
            </a:r>
            <a:r>
              <a:rPr lang="en-US" altLang="ko-KR" dirty="0" smtClean="0"/>
              <a:t>and </a:t>
            </a:r>
            <a:r>
              <a:rPr lang="en-US" altLang="ko-KR" dirty="0" smtClean="0">
                <a:solidFill>
                  <a:srgbClr val="FF0000"/>
                </a:solidFill>
              </a:rPr>
              <a:t>mixed-strategy</a:t>
            </a:r>
            <a:r>
              <a:rPr lang="en-US" altLang="ko-KR" dirty="0" smtClean="0"/>
              <a:t> </a:t>
            </a:r>
            <a:r>
              <a:rPr lang="en-US" altLang="ko-KR" dirty="0" err="1" smtClean="0"/>
              <a:t>equilibria</a:t>
            </a:r>
            <a:endParaRPr lang="en-US" altLang="ko-KR" dirty="0" smtClean="0"/>
          </a:p>
          <a:p>
            <a:endParaRPr lang="en-US" altLang="ko-KR" dirty="0" smtClean="0"/>
          </a:p>
          <a:p>
            <a:r>
              <a:rPr lang="en-US" altLang="ko-KR" dirty="0" smtClean="0"/>
              <a:t>Therefore,</a:t>
            </a:r>
          </a:p>
          <a:p>
            <a:pPr lvl="1"/>
            <a:r>
              <a:rPr lang="en-US" altLang="ko-KR" dirty="0" smtClean="0"/>
              <a:t>First, check all four pure outcome pairs</a:t>
            </a:r>
          </a:p>
          <a:p>
            <a:pPr lvl="1"/>
            <a:r>
              <a:rPr lang="en-US" altLang="ko-KR" dirty="0" smtClean="0"/>
              <a:t>Then, check if there are any mixed-strategy </a:t>
            </a:r>
            <a:r>
              <a:rPr lang="en-US" altLang="ko-KR" dirty="0" err="1" smtClean="0"/>
              <a:t>equilibria</a:t>
            </a:r>
            <a:endParaRPr lang="en-US" altLang="ko-KR" dirty="0" smtClean="0"/>
          </a:p>
          <a:p>
            <a:pPr lvl="2"/>
            <a:r>
              <a:rPr lang="en-US" altLang="ko-KR" dirty="0" smtClean="0"/>
              <a:t>Check if there are mixing probabilities p and q that are best responses to each other</a:t>
            </a:r>
            <a:endParaRPr lang="ko-KR" altLang="en-US" dirty="0"/>
          </a:p>
        </p:txBody>
      </p:sp>
    </p:spTree>
    <p:extLst>
      <p:ext uri="{BB962C8B-B14F-4D97-AF65-F5344CB8AC3E}">
        <p14:creationId xmlns:p14="http://schemas.microsoft.com/office/powerpoint/2010/main" val="3201122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Both pure and mixed strategy </a:t>
            </a:r>
            <a:r>
              <a:rPr lang="en-US" altLang="ko-KR" dirty="0" err="1" smtClean="0"/>
              <a:t>equilibria</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smtClean="0"/>
              <a:t>(G17) Unbalanced Coordination Game</a:t>
            </a:r>
          </a:p>
          <a:p>
            <a:pPr lvl="1"/>
            <a:r>
              <a:rPr lang="en-US" altLang="ko-KR" dirty="0" smtClean="0"/>
              <a:t>It has two pure-strategy </a:t>
            </a:r>
            <a:r>
              <a:rPr lang="en-US" altLang="ko-KR" dirty="0" err="1" smtClean="0"/>
              <a:t>equilbria</a:t>
            </a:r>
            <a:endParaRPr lang="en-US" altLang="ko-KR" dirty="0"/>
          </a:p>
          <a:p>
            <a:pPr lvl="2"/>
            <a:r>
              <a:rPr lang="en-US" altLang="ko-KR" dirty="0" smtClean="0"/>
              <a:t>(</a:t>
            </a:r>
            <a:r>
              <a:rPr lang="en-US" altLang="ko-KR" dirty="0" err="1" smtClean="0"/>
              <a:t>Powerpoint</a:t>
            </a:r>
            <a:r>
              <a:rPr lang="en-US" altLang="ko-KR" dirty="0" smtClean="0"/>
              <a:t>, </a:t>
            </a:r>
            <a:r>
              <a:rPr lang="en-US" altLang="ko-KR" dirty="0" err="1" smtClean="0"/>
              <a:t>Powerpoint</a:t>
            </a:r>
            <a:r>
              <a:rPr lang="en-US" altLang="ko-KR" dirty="0" smtClean="0"/>
              <a:t>), (Keynote, Keynote)</a:t>
            </a:r>
          </a:p>
          <a:p>
            <a:pPr lvl="1"/>
            <a:r>
              <a:rPr lang="en-US" altLang="ko-KR" dirty="0" smtClean="0"/>
              <a:t>Also, it has mixed-strategy equilibrium</a:t>
            </a:r>
          </a:p>
          <a:p>
            <a:pPr lvl="2"/>
            <a:r>
              <a:rPr lang="en-US" altLang="ko-KR" dirty="0" smtClean="0"/>
              <a:t>You: p on </a:t>
            </a:r>
            <a:r>
              <a:rPr lang="en-US" altLang="ko-KR" dirty="0" err="1" smtClean="0"/>
              <a:t>Powerpoint</a:t>
            </a:r>
            <a:endParaRPr lang="en-US" altLang="ko-KR" dirty="0" smtClean="0"/>
          </a:p>
          <a:p>
            <a:pPr lvl="2"/>
            <a:r>
              <a:rPr lang="en-US" altLang="ko-KR" dirty="0" smtClean="0"/>
              <a:t>Your partner: q on </a:t>
            </a:r>
            <a:r>
              <a:rPr lang="en-US" altLang="ko-KR" dirty="0" err="1" smtClean="0"/>
              <a:t>Powerpoint</a:t>
            </a:r>
            <a:endParaRPr lang="en-US" altLang="ko-KR" dirty="0" smtClean="0"/>
          </a:p>
          <a:p>
            <a:pPr lvl="2"/>
            <a:r>
              <a:rPr lang="en-US" altLang="ko-KR" dirty="0" smtClean="0"/>
              <a:t>You’ll be indifferent between </a:t>
            </a:r>
            <a:r>
              <a:rPr lang="en-US" altLang="ko-KR" dirty="0" err="1" smtClean="0"/>
              <a:t>Powerpoint</a:t>
            </a:r>
            <a:r>
              <a:rPr lang="en-US" altLang="ko-KR" dirty="0" smtClean="0"/>
              <a:t> and Keynote if</a:t>
            </a:r>
          </a:p>
          <a:p>
            <a:pPr lvl="3"/>
            <a:r>
              <a:rPr lang="en-US" altLang="ko-KR" dirty="0" smtClean="0"/>
              <a:t>(1)(q)+(0)(1-q) = (0)q+(2)(1-q) </a:t>
            </a:r>
            <a:r>
              <a:rPr lang="en-US" altLang="ko-KR" dirty="0" smtClean="0">
                <a:sym typeface="Wingdings" panose="05000000000000000000" pitchFamily="2" charset="2"/>
              </a:rPr>
              <a:t> q=2/3</a:t>
            </a:r>
          </a:p>
          <a:p>
            <a:pPr lvl="2"/>
            <a:r>
              <a:rPr lang="en-US" altLang="ko-KR" dirty="0" smtClean="0">
                <a:sym typeface="Wingdings" panose="05000000000000000000" pitchFamily="2" charset="2"/>
              </a:rPr>
              <a:t>p is also 2/3</a:t>
            </a:r>
            <a:endParaRPr lang="ko-KR"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5425777"/>
            <a:ext cx="3829119" cy="13155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962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 </a:t>
            </a:r>
            <a:r>
              <a:rPr lang="en-US" altLang="ko-KR" dirty="0" smtClean="0"/>
              <a:t>Three Ingredients of a Game</a:t>
            </a:r>
            <a:endParaRPr lang="ko-KR" altLang="en-US" dirty="0"/>
          </a:p>
        </p:txBody>
      </p:sp>
      <p:sp>
        <p:nvSpPr>
          <p:cNvPr id="3" name="내용 개체 틀 2"/>
          <p:cNvSpPr>
            <a:spLocks noGrp="1"/>
          </p:cNvSpPr>
          <p:nvPr>
            <p:ph idx="1"/>
          </p:nvPr>
        </p:nvSpPr>
        <p:spPr>
          <a:xfrm>
            <a:off x="416052" y="1628800"/>
            <a:ext cx="8229600" cy="4525963"/>
          </a:xfrm>
        </p:spPr>
        <p:txBody>
          <a:bodyPr/>
          <a:lstStyle/>
          <a:p>
            <a:r>
              <a:rPr lang="en-US" altLang="ko-KR" dirty="0" smtClean="0"/>
              <a:t>Players, strategies, and payoffs</a:t>
            </a:r>
            <a:endParaRPr lang="ko-KR"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20888"/>
            <a:ext cx="8558665" cy="3456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0406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Reasoning about Behavior</a:t>
            </a:r>
            <a:endParaRPr lang="ko-KR" altLang="en-US" dirty="0"/>
          </a:p>
        </p:txBody>
      </p:sp>
      <p:sp>
        <p:nvSpPr>
          <p:cNvPr id="3" name="내용 개체 틀 2"/>
          <p:cNvSpPr>
            <a:spLocks noGrp="1"/>
          </p:cNvSpPr>
          <p:nvPr>
            <p:ph idx="1"/>
          </p:nvPr>
        </p:nvSpPr>
        <p:spPr/>
        <p:txBody>
          <a:bodyPr/>
          <a:lstStyle/>
          <a:p>
            <a:r>
              <a:rPr lang="en-US" altLang="ko-KR" dirty="0" smtClean="0"/>
              <a:t>Consider each of your partner’s options SEPARATELY</a:t>
            </a:r>
            <a:endParaRPr lang="ko-KR"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084" y="2780928"/>
            <a:ext cx="8352928" cy="25554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456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a:xfrm>
            <a:off x="467544" y="1556792"/>
            <a:ext cx="8229600" cy="4525963"/>
          </a:xfrm>
        </p:spPr>
        <p:txBody>
          <a:bodyPr>
            <a:normAutofit fontScale="92500" lnSpcReduction="10000"/>
          </a:bodyPr>
          <a:lstStyle/>
          <a:p>
            <a:r>
              <a:rPr lang="en-US" altLang="ko-KR" dirty="0" smtClean="0"/>
              <a:t>Exam-or-Presentation game:: conclusion</a:t>
            </a:r>
          </a:p>
          <a:p>
            <a:pPr lvl="1"/>
            <a:r>
              <a:rPr lang="en-US" altLang="ko-KR" dirty="0" smtClean="0"/>
              <a:t>No matter what your partner does, you should study for the exam.</a:t>
            </a:r>
          </a:p>
          <a:p>
            <a:r>
              <a:rPr lang="en-US" altLang="ko-KR" dirty="0" smtClean="0">
                <a:solidFill>
                  <a:srgbClr val="FF0000"/>
                </a:solidFill>
              </a:rPr>
              <a:t>Strictly dominant strategy</a:t>
            </a:r>
          </a:p>
          <a:p>
            <a:pPr lvl="1"/>
            <a:r>
              <a:rPr lang="en-US" altLang="ko-KR" dirty="0" smtClean="0"/>
              <a:t>When a player has a strategy that is strictly better than all other options regardless of what the other player does</a:t>
            </a:r>
          </a:p>
          <a:p>
            <a:r>
              <a:rPr lang="en-US" altLang="ko-KR" dirty="0" smtClean="0"/>
              <a:t>Expect an average grade of 88. Why?</a:t>
            </a:r>
          </a:p>
          <a:p>
            <a:pPr lvl="1"/>
            <a:r>
              <a:rPr lang="en-US" altLang="ko-KR" dirty="0" smtClean="0"/>
              <a:t>Studying for the exam is also a strictly dominant strategy for your partner</a:t>
            </a:r>
            <a:endParaRPr lang="ko-KR" altLang="en-US" dirty="0"/>
          </a:p>
        </p:txBody>
      </p:sp>
    </p:spTree>
    <p:extLst>
      <p:ext uri="{BB962C8B-B14F-4D97-AF65-F5344CB8AC3E}">
        <p14:creationId xmlns:p14="http://schemas.microsoft.com/office/powerpoint/2010/main" val="1736150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Striking phenomenon</a:t>
            </a:r>
            <a:endParaRPr lang="ko-KR" altLang="en-US" dirty="0"/>
          </a:p>
        </p:txBody>
      </p:sp>
      <p:sp>
        <p:nvSpPr>
          <p:cNvPr id="3" name="내용 개체 틀 2"/>
          <p:cNvSpPr>
            <a:spLocks noGrp="1"/>
          </p:cNvSpPr>
          <p:nvPr>
            <p:ph idx="1"/>
          </p:nvPr>
        </p:nvSpPr>
        <p:spPr>
          <a:xfrm>
            <a:off x="457200" y="1600200"/>
            <a:ext cx="8579296" cy="4525963"/>
          </a:xfrm>
        </p:spPr>
        <p:txBody>
          <a:bodyPr>
            <a:normAutofit fontScale="85000" lnSpcReduction="20000"/>
          </a:bodyPr>
          <a:lstStyle/>
          <a:p>
            <a:r>
              <a:rPr lang="en-US" altLang="ko-KR" dirty="0" smtClean="0"/>
              <a:t>You can do better</a:t>
            </a:r>
          </a:p>
          <a:p>
            <a:pPr lvl="1"/>
            <a:r>
              <a:rPr lang="en-US" altLang="ko-KR" dirty="0" smtClean="0"/>
              <a:t>If you and your partner could somehow agree that you would both prepare for the presentation </a:t>
            </a:r>
            <a:br>
              <a:rPr lang="en-US" altLang="ko-KR" dirty="0" smtClean="0"/>
            </a:br>
            <a:r>
              <a:rPr lang="en-US" altLang="ko-KR" dirty="0" smtClean="0">
                <a:sym typeface="Wingdings" panose="05000000000000000000" pitchFamily="2" charset="2"/>
              </a:rPr>
              <a:t> each get an average grade of 90!</a:t>
            </a:r>
          </a:p>
          <a:p>
            <a:pPr lvl="1"/>
            <a:endParaRPr lang="en-US" altLang="ko-KR" dirty="0" smtClean="0"/>
          </a:p>
          <a:p>
            <a:r>
              <a:rPr lang="en-US" altLang="ko-KR" dirty="0" smtClean="0"/>
              <a:t>However, this payoff of 90 cannot be achieved!</a:t>
            </a:r>
          </a:p>
          <a:p>
            <a:pPr lvl="1"/>
            <a:r>
              <a:rPr lang="en-US" altLang="ko-KR" dirty="0" smtClean="0"/>
              <a:t>Your partner study for the exam so as to achieve a payoff of 92 for himself…</a:t>
            </a:r>
          </a:p>
          <a:p>
            <a:pPr lvl="1"/>
            <a:endParaRPr lang="en-US" altLang="ko-KR" dirty="0" smtClean="0"/>
          </a:p>
          <a:p>
            <a:r>
              <a:rPr lang="en-US" altLang="ko-KR" dirty="0" smtClean="0">
                <a:solidFill>
                  <a:srgbClr val="FF0000"/>
                </a:solidFill>
              </a:rPr>
              <a:t>Rational Play</a:t>
            </a:r>
          </a:p>
          <a:p>
            <a:pPr lvl="1"/>
            <a:r>
              <a:rPr lang="en-US" altLang="ko-KR" dirty="0" smtClean="0">
                <a:solidFill>
                  <a:srgbClr val="FF0000"/>
                </a:solidFill>
              </a:rPr>
              <a:t>You and your partner only care about maximizing your own average grade</a:t>
            </a:r>
            <a:endParaRPr lang="ko-KR" altLang="en-US" dirty="0">
              <a:solidFill>
                <a:srgbClr val="FF0000"/>
              </a:solidFill>
            </a:endParaRPr>
          </a:p>
        </p:txBody>
      </p:sp>
    </p:spTree>
    <p:extLst>
      <p:ext uri="{BB962C8B-B14F-4D97-AF65-F5344CB8AC3E}">
        <p14:creationId xmlns:p14="http://schemas.microsoft.com/office/powerpoint/2010/main" val="2523156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(G2) The Prisoner’s Dilemma</a:t>
            </a:r>
            <a:endParaRPr lang="ko-KR" altLang="en-US" dirty="0"/>
          </a:p>
        </p:txBody>
      </p:sp>
      <p:sp>
        <p:nvSpPr>
          <p:cNvPr id="3" name="내용 개체 틀 2"/>
          <p:cNvSpPr>
            <a:spLocks noGrp="1"/>
          </p:cNvSpPr>
          <p:nvPr>
            <p:ph idx="1"/>
          </p:nvPr>
        </p:nvSpPr>
        <p:spPr/>
        <p:txBody>
          <a:bodyPr/>
          <a:lstStyle/>
          <a:p>
            <a:endParaRPr lang="ko-KR"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72816"/>
            <a:ext cx="8280920" cy="1368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293096"/>
            <a:ext cx="3910821" cy="16561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9905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626</TotalTime>
  <Words>1962</Words>
  <Application>Microsoft Office PowerPoint</Application>
  <PresentationFormat>화면 슬라이드 쇼(4:3)</PresentationFormat>
  <Paragraphs>290</Paragraphs>
  <Slides>43</Slides>
  <Notes>0</Notes>
  <HiddenSlides>0</HiddenSlides>
  <MMClips>0</MMClips>
  <ScaleCrop>false</ScaleCrop>
  <HeadingPairs>
    <vt:vector size="4" baseType="variant">
      <vt:variant>
        <vt:lpstr>테마</vt:lpstr>
      </vt:variant>
      <vt:variant>
        <vt:i4>1</vt:i4>
      </vt:variant>
      <vt:variant>
        <vt:lpstr>슬라이드 제목</vt:lpstr>
      </vt:variant>
      <vt:variant>
        <vt:i4>43</vt:i4>
      </vt:variant>
    </vt:vector>
  </HeadingPairs>
  <TitlesOfParts>
    <vt:vector size="44" baseType="lpstr">
      <vt:lpstr>Office 테마</vt:lpstr>
      <vt:lpstr>Chap6 Games</vt:lpstr>
      <vt:lpstr>6.1 What is a Game?</vt:lpstr>
      <vt:lpstr>(G1) Exam-or-Presentation Game</vt:lpstr>
      <vt:lpstr>(G1) Exam-or-Presentation Game</vt:lpstr>
      <vt:lpstr> Three Ingredients of a Game</vt:lpstr>
      <vt:lpstr>Reasoning about Behavior</vt:lpstr>
      <vt:lpstr>PowerPoint 프레젠테이션</vt:lpstr>
      <vt:lpstr>Striking phenomenon</vt:lpstr>
      <vt:lpstr>(G2) The Prisoner’s Dilemma</vt:lpstr>
      <vt:lpstr>PowerPoint 프레젠테이션</vt:lpstr>
      <vt:lpstr>(G3) Performance-Enhancing Drugs Game</vt:lpstr>
      <vt:lpstr>(G4) Exam-or-Presentation Game with an easier exam</vt:lpstr>
      <vt:lpstr>Two important concepts in Game Theory :: Best Responses and Dominant Strategies</vt:lpstr>
      <vt:lpstr>PowerPoint 프레젠테이션</vt:lpstr>
      <vt:lpstr>A Game in Which Only One Player Has a Strictly Dominant Strategy</vt:lpstr>
      <vt:lpstr>(G5) Marketing Strategy Game</vt:lpstr>
      <vt:lpstr>PowerPoint 프레젠테이션</vt:lpstr>
      <vt:lpstr>What if no player has a SDS? Example: (G6)A Three-Client Game</vt:lpstr>
      <vt:lpstr>Nash Equilibrium</vt:lpstr>
      <vt:lpstr>PowerPoint 프레젠테이션</vt:lpstr>
      <vt:lpstr>(G6)A Three-Client Game</vt:lpstr>
      <vt:lpstr>Multiple Equilibria (G7) Coordination Game</vt:lpstr>
      <vt:lpstr>Choosing among multiple Nash Equilibria</vt:lpstr>
      <vt:lpstr>Variants on the Basic Coordination Game</vt:lpstr>
      <vt:lpstr>PowerPoint 프레젠테이션</vt:lpstr>
      <vt:lpstr>Multiple Equilibria:: e.g. anti-coordination</vt:lpstr>
      <vt:lpstr>PowerPoint 프레젠테이션</vt:lpstr>
      <vt:lpstr>Games with No Nash Equilibrium  Mixed Strategies</vt:lpstr>
      <vt:lpstr>(G14) Matching Pennies Game (A simple attack-defense game)</vt:lpstr>
      <vt:lpstr>No Nash Equilibrium</vt:lpstr>
      <vt:lpstr>PowerPoint 프레젠테이션</vt:lpstr>
      <vt:lpstr>PowerPoint 프레젠테이션</vt:lpstr>
      <vt:lpstr>Payoffs from Mixed Strategies</vt:lpstr>
      <vt:lpstr>PowerPoint 프레젠테이션</vt:lpstr>
      <vt:lpstr>Equilibrium with Mixed Strategies</vt:lpstr>
      <vt:lpstr>Meaning of Mixed-Strategy Equilibrium</vt:lpstr>
      <vt:lpstr>More on Mixed-Strategy Equilibrium (G15) Run-Pass Game</vt:lpstr>
      <vt:lpstr>PowerPoint 프레젠테이션</vt:lpstr>
      <vt:lpstr>PowerPoint 프레젠테이션</vt:lpstr>
      <vt:lpstr>(G16) Penalty-Kick Game</vt:lpstr>
      <vt:lpstr>PowerPoint 프레젠테이션</vt:lpstr>
      <vt:lpstr>How to find all Nash Equilibria (two-player, two-strategy game)</vt:lpstr>
      <vt:lpstr>Both pure and mixed strategy equilibria</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Chap6 Games</dc:title>
  <dc:creator>Microsoft Corporation</dc:creator>
  <cp:lastModifiedBy>UOS</cp:lastModifiedBy>
  <cp:revision>416</cp:revision>
  <dcterms:created xsi:type="dcterms:W3CDTF">2006-10-05T04:04:58Z</dcterms:created>
  <dcterms:modified xsi:type="dcterms:W3CDTF">2013-10-08T06:55:53Z</dcterms:modified>
</cp:coreProperties>
</file>