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9"/>
  </p:notesMasterIdLst>
  <p:sldIdLst>
    <p:sldId id="258" r:id="rId2"/>
    <p:sldId id="259" r:id="rId3"/>
    <p:sldId id="326" r:id="rId4"/>
    <p:sldId id="327" r:id="rId5"/>
    <p:sldId id="332" r:id="rId6"/>
    <p:sldId id="323" r:id="rId7"/>
    <p:sldId id="322" r:id="rId8"/>
    <p:sldId id="324" r:id="rId9"/>
    <p:sldId id="325" r:id="rId10"/>
    <p:sldId id="328" r:id="rId11"/>
    <p:sldId id="330" r:id="rId12"/>
    <p:sldId id="329" r:id="rId13"/>
    <p:sldId id="331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71" r:id="rId39"/>
    <p:sldId id="372" r:id="rId40"/>
    <p:sldId id="373" r:id="rId41"/>
    <p:sldId id="374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5" r:id="rId56"/>
    <p:sldId id="376" r:id="rId57"/>
    <p:sldId id="377" r:id="rId58"/>
    <p:sldId id="378" r:id="rId59"/>
    <p:sldId id="380" r:id="rId60"/>
    <p:sldId id="379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4" r:id="rId74"/>
    <p:sldId id="393" r:id="rId75"/>
    <p:sldId id="395" r:id="rId76"/>
    <p:sldId id="396" r:id="rId77"/>
    <p:sldId id="278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00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86766" autoAdjust="0"/>
  </p:normalViewPr>
  <p:slideViewPr>
    <p:cSldViewPr snapToGrid="0" showGuides="1">
      <p:cViewPr varScale="1">
        <p:scale>
          <a:sx n="143" d="100"/>
          <a:sy n="143" d="100"/>
        </p:scale>
        <p:origin x="208" y="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D08E9-43DF-438B-ABE8-6E0C54E034D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6B68-FF48-4019-917F-BDF7C7459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tatogim.net/wiki/ZeroMQ/%EC%86%8C%EC%BC%93%EA%B3%BC_%ED%8C%A8%ED%84%B4#cite_note-multi1-10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228484/zeromq-c-is-it-necessary-to-set-a-high-water-mark-for-subscribers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otatogim.net/wiki/ZeroMQ/libzmq%EC%9D%98_%EB%82%B4%EB%B6%80_%EA%B5%AC%EC%A1%B0#cite_note-3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otatogim.net/w/index.php?title=%EC%9E%84%EA%B3%84_%EA%B2%BD%EB%A1%9C&amp;action=edit&amp;redlink=1" TargetMode="External"/><Relationship Id="rId5" Type="http://schemas.openxmlformats.org/officeDocument/2006/relationships/hyperlink" Target="https://potatogim.net/wiki/ZeroMQ/libzmq%EC%9D%98_%EB%82%B4%EB%B6%80_%EA%B5%AC%EC%A1%B0#cite_note-4" TargetMode="External"/><Relationship Id="rId4" Type="http://schemas.openxmlformats.org/officeDocument/2006/relationships/hyperlink" Target="https://potatogim.net/w/index.php?title=%EC%9E%84%EA%B3%84_%EC%98%81%EC%97%AD&amp;action=edit&amp;redlink=1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atogim.net/wiki/ZeroMQ/libzmq%EC%9D%98_%EB%82%B4%EB%B6%80_%EA%B5%AC%EC%A1%B0#cite_note-7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6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4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XREQ, XREP</a:t>
            </a:r>
          </a:p>
          <a:p>
            <a:endParaRPr lang="en-US" altLang="ko-KR" dirty="0"/>
          </a:p>
          <a:p>
            <a:r>
              <a:rPr lang="en-US" altLang="ko-KR" dirty="0"/>
              <a:t>REQ </a:t>
            </a:r>
            <a:r>
              <a:rPr lang="ko-KR" altLang="en-US" dirty="0"/>
              <a:t>소켓은 많은 서버에 연결</a:t>
            </a:r>
            <a:r>
              <a:rPr lang="en-US" altLang="ko-KR" dirty="0"/>
              <a:t>(connect)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지정하지 않으면 메시지를 받을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 문자열을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지정하면 모든 메시지를 받을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부분은 동일한 프레임에 있을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잘못된 매치가 일어날 가능성이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프레임을 분할해서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매치를 피할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 개 이상의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없다면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메시지는 유실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에서만 메시지 필터링이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0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socket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연결이 존재하지 않을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되면 연결 될 때 까지 블록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전달된 메시지는 연결된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robin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ventilator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(connect)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(Connect)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임의로 추가 할 수 있다는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바인딩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(bind)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추가 될 때마다 매번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ventilator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더 많은 소켓이 필요하다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구조에서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ventilator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part, worker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part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부른다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소켓은 균등하게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 결과를 수집한다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(fair-queuing)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4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패턴을 사용하는 멀티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코드는 프로세스로 확장되지 않는 것에 유의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err="1"/>
              <a:t>inproc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및 소켓 쌍을 사용한다면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당신은 밀접하게 바인딩된 응용 프로그램을 구축하고 있는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낮은 지연 시간이 정말 중요할 때 이 작업을 수행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정상적인 어플리케이션을 위해 스레드 마다 하나의 컨텍스트를 사용하고 </a:t>
            </a:r>
            <a:r>
              <a:rPr lang="en-US" altLang="ko-KR" dirty="0" err="1"/>
              <a:t>ipc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</a:t>
            </a:r>
            <a:r>
              <a:rPr lang="en-US" altLang="ko-KR" dirty="0" err="1"/>
              <a:t>tcp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쉽게 필요에 따라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별도의 프로세스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서버로 떼어내어 당신의 스레드를 분리할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 – off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 과정에 대한 비용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dirty="0"/>
              <a:t>메시지를 해제 </a:t>
            </a:r>
            <a:r>
              <a:rPr lang="en-US" altLang="ko-KR" sz="1200" dirty="0"/>
              <a:t>– not destroy, just release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zmq_msg_init</a:t>
            </a:r>
            <a:r>
              <a:rPr lang="en-US" altLang="ko-KR" sz="1200" dirty="0"/>
              <a:t>()</a:t>
            </a:r>
            <a:r>
              <a:rPr lang="ko-KR" altLang="en-US" sz="1200" dirty="0"/>
              <a:t>를 통해 빈 메시지를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</a:t>
            </a:r>
            <a:r>
              <a:rPr lang="en-US" altLang="ko-KR" sz="1200" dirty="0" err="1"/>
              <a:t>zmq_msg_recv</a:t>
            </a:r>
            <a:r>
              <a:rPr lang="en-US" altLang="ko-KR" sz="1200" dirty="0"/>
              <a:t>()</a:t>
            </a:r>
            <a:r>
              <a:rPr lang="ko-KR" altLang="en-US" sz="1200" dirty="0"/>
              <a:t>로 전달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zmq_msg_init_size</a:t>
            </a:r>
            <a:r>
              <a:rPr lang="en-US" altLang="ko-KR" sz="1200" dirty="0"/>
              <a:t>()</a:t>
            </a:r>
            <a:r>
              <a:rPr lang="ko-KR" altLang="en-US" sz="1200" dirty="0"/>
              <a:t>로 특정 크기만큼의 메시지 객체 생성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memcpy</a:t>
            </a:r>
            <a:r>
              <a:rPr lang="en-US" altLang="ko-KR" sz="1200" dirty="0"/>
              <a:t>()</a:t>
            </a:r>
            <a:r>
              <a:rPr lang="ko-KR" altLang="en-US" sz="1200" dirty="0"/>
              <a:t> 해당 객체에 메시지 복사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큽</a:t>
            </a:r>
            <a:r>
              <a:rPr lang="en-US" altLang="ko-KR" sz="1200" dirty="0"/>
              <a:t>_</a:t>
            </a:r>
            <a:r>
              <a:rPr lang="en-US" altLang="ko-KR" sz="1200" dirty="0" err="1"/>
              <a:t>msg_send</a:t>
            </a:r>
            <a:r>
              <a:rPr lang="en-US" altLang="ko-KR" sz="1200" dirty="0"/>
              <a:t>()</a:t>
            </a:r>
            <a:r>
              <a:rPr lang="ko-KR" altLang="en-US" sz="1200" dirty="0"/>
              <a:t>로 전송</a:t>
            </a:r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매뉴얼 등을 통해 정확한 사용법과 원리를 이해하기 전에는 </a:t>
            </a:r>
            <a:r>
              <a:rPr lang="en-US" altLang="ko-KR" sz="1200" dirty="0" err="1"/>
              <a:t>zmq_msg_move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zmq_msg_copy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zmq_msg_init_data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사용하지 않는 것이 좋다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메시지를 연속해서 보내기 위해서는 비용이 많이 들어간다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dirty="0" err="1"/>
              <a:t>zmq_msg_init</a:t>
            </a:r>
            <a:r>
              <a:rPr lang="en-US" altLang="ko-KR" dirty="0"/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두번째 메시지를 만들어서 초기화를 해야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dirty="0" err="1"/>
              <a:t>zmq_msg_copy</a:t>
            </a:r>
            <a:r>
              <a:rPr lang="en-US" altLang="ko-KR" dirty="0"/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첫번째 메시지를 복사해야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두번째 메시지를 보낼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복사본이 보내지거나 메시지가 닫히면 마침내 이 메시지를 파괴된다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스레드에서 다른 스레드로 보내는 시그널로서 길이가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메시지를 보낼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 메시지의 모든 부분을 보내거나 버려지는 것을 보장한다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메시지를 즉시 보내지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[10]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이들은 임의의 시간 뒤에 전송되며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멀티파트 메시지는 반드시 메모리 상에 위치해야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[10]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반드시 메모리 상에 위치해야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 사이즈의 파일을 보내려고 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조각을 내서 각 조각들을 분리된 단일 파트 메시지들로써 전송해야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멀티파트 데이터가 메모리 소비를 줄여주지는 않는다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것을 기억하자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 송신했다면 반드시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zmq_msg_close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벗어날 때 자동으로 객체를 파기하는 것이 보장되는 언어나 환경이라면 상관은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메시지를 전송한 이후에 이 메서드를 호출해서는 안된다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이야기하지만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zmq_msg_init_data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아직 사용하지 말 것을 권한다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zero-copy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야기할 수 있음을 기억해야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구동 시간에서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마이크로초를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깎아내려는 욕심 이전에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배워야할 더 중요한 것들이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산재해있다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8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7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1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애플리케이션들에서는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메시지를 주소 정보와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랩핑하거나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손쉬운 직렬화를 위해 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비중있게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응답 봉투라는 개념이 필요한데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나중에 확인해볼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25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애플리케이션들에서는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메시지를 주소 정보와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랩핑하거나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손쉬운 직렬화를 위해 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비중있게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응답 봉투라는 개념이 필요한데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나중에 확인해볼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5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패턴은 실제로 불안정성을 증가시키고 불편한 아키텍처로 이어진다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만일 하나의 발행자와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천여개의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구독자들이 있다고 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아마 각 구독자들은 발행자 종단점을 설정함으로써 발행자에 연결할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발행자는 정적이고 구독자들은 동적이기에 매우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쉬워보인다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발행자를 하나 추가해보자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이 패턴은 더 이상 쉽다고 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천여개가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되는 구독자들이 새로 추가된 발행자에 연결하기 위해 다시 각자 연결을 해야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발견을 피하기 위한 비용은 밑도 끝도 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증가하게될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9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중재자에 대해 단순히 상태 정보가 없는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(stateless)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스위치라고 생각하는 것이 도움이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프록시가 좋은 비유다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이들은 항상 있지만 별다른 역할을 하지는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예제에서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Pub-Sub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프록시를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추가함으로서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동적 발견 문제가 간단히 해결되는 것을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네트워크의 중간 지점에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여는 프록시를 설정하고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노드들에게 알려진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포트로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바인드를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모든 다른 프로세스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각자가 연결하는 것이 아니라 프록시에 연결하면 그걸로 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여기에 발행자나 구독자를 추가하는 일은 하찮은 일이 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8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디자인은 값싸게 클라이언트들을 추가할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많은 서비스들을 추가할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각 클라이언트는 서비스 토폴로지가 어떻게 되는지를 알아야만 한다는 단점이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클라이언트가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서비스를 추가하기로 결정했다고 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클라이언트에서는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서비스들과의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연결을 위해서 재설정과 재시작이라는 과정이 필요하게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60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클라이언트를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서비스를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종단점을 결합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(bind)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나서 이 두 소켓의 활동을 모니터링하여 뭔가 들어오면 들어온 것을 두 소켓 사이에서 운반하도록 하기 위해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zmq_poll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브로커가 실제로 큐를 명시적으로 관리하는 것은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소켓의 큐에 대해서는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알아서 관리하기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사용하여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소켓으로 응답할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엄격한 동기 요청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대화를 거친다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하나의 요청을 보내면 서비스는 그 요청을 읽어서 하나의 응답을 보내고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이 응답을 읽는다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클라이언트나 서비스가 이 흐름을 벗어나는 행동을 하려고 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응답을 기다리지 않고 두개의 요청을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보낸다거나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오류가 발생하게 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 브로커는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비봉쇄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(Non-Blocking)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동작해야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분명히 우리는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zmq_poll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소켓의 활동을 대기하기 위해 사용할 수 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예외다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다행히도 비봉쇄로 요청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응답을 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DEALER, ROUTER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불리우는 두개의 소켓이 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74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구독자와 한 발행자 사이에 배치될 작은 프록시를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만드려고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프록시는 두 네트워크를 잇는다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소켓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(SUB)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기상 서버가 배치된 내부 네트워크와 마주하고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소켓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(PUB)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외부 네트워크에 있는 구독자들과 마주한다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프록시는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소켓 상에서 기상 서비스를 구독하고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받은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소켓으로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재발행한다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4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v2.x </a:t>
            </a:r>
            <a:r>
              <a:rPr lang="ko-KR" altLang="en-US" dirty="0"/>
              <a:t>에서는 </a:t>
            </a:r>
            <a:r>
              <a:rPr lang="en-US" altLang="ko-KR" dirty="0"/>
              <a:t>HWM</a:t>
            </a:r>
            <a:r>
              <a:rPr lang="ko-KR" altLang="en-US" dirty="0"/>
              <a:t>의 값은 무한이다</a:t>
            </a:r>
            <a:r>
              <a:rPr lang="en-US" altLang="ko-KR" dirty="0"/>
              <a:t>. </a:t>
            </a:r>
            <a:r>
              <a:rPr lang="ko-KR" altLang="en-US" dirty="0"/>
              <a:t>그렇기에 이 값을 설정하는 것이 필요하다</a:t>
            </a:r>
            <a:r>
              <a:rPr lang="en-US" altLang="ko-KR" dirty="0"/>
              <a:t>. 1,000</a:t>
            </a:r>
            <a:r>
              <a:rPr lang="ko-KR" altLang="en-US" dirty="0"/>
              <a:t>정도로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v3.x </a:t>
            </a:r>
            <a:r>
              <a:rPr lang="ko-KR" altLang="en-US" dirty="0"/>
              <a:t>에서 </a:t>
            </a:r>
            <a:r>
              <a:rPr lang="en-US" altLang="ko-KR" dirty="0"/>
              <a:t>HWM</a:t>
            </a:r>
            <a:r>
              <a:rPr lang="ko-KR" altLang="en-US" dirty="0"/>
              <a:t>의 값은 기본적으로 </a:t>
            </a:r>
            <a:r>
              <a:rPr lang="en-US" altLang="ko-KR" dirty="0"/>
              <a:t>1,000</a:t>
            </a:r>
            <a:r>
              <a:rPr lang="ko-KR" altLang="en-US" dirty="0"/>
              <a:t>으로 정의되어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값은 소켓 내부와 밖 여러 곳에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수신 </a:t>
            </a:r>
            <a:r>
              <a:rPr lang="ko-KR" altLang="en-US" dirty="0" err="1"/>
              <a:t>버퍼용</a:t>
            </a:r>
            <a:r>
              <a:rPr lang="ko-KR" altLang="en-US" dirty="0"/>
              <a:t> </a:t>
            </a:r>
            <a:r>
              <a:rPr lang="en-US" altLang="ko-KR" dirty="0"/>
              <a:t>HWM, </a:t>
            </a:r>
            <a:r>
              <a:rPr lang="ko-KR" altLang="en-US" dirty="0"/>
              <a:t>송신 </a:t>
            </a:r>
            <a:r>
              <a:rPr lang="ko-KR" altLang="en-US" dirty="0" err="1"/>
              <a:t>버퍼용</a:t>
            </a:r>
            <a:r>
              <a:rPr lang="ko-KR" altLang="en-US" dirty="0"/>
              <a:t> </a:t>
            </a:r>
            <a:r>
              <a:rPr lang="en-US" altLang="ko-KR" dirty="0"/>
              <a:t>HWM </a:t>
            </a:r>
            <a:r>
              <a:rPr lang="ko-KR" altLang="en-US" dirty="0"/>
              <a:t>와 같이 소켓 타입에 따라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소켓은 메시지 수가 이 </a:t>
            </a:r>
            <a:r>
              <a:rPr lang="en-US" altLang="ko-KR" dirty="0"/>
              <a:t>HWM </a:t>
            </a:r>
            <a:r>
              <a:rPr lang="ko-KR" altLang="en-US" dirty="0"/>
              <a:t>값에 도달하면 소켓 타입에 따라 대기</a:t>
            </a:r>
            <a:r>
              <a:rPr lang="en-US" altLang="ko-KR" dirty="0"/>
              <a:t>(block)</a:t>
            </a:r>
            <a:r>
              <a:rPr lang="ko-KR" altLang="en-US" dirty="0"/>
              <a:t>하거나 버림</a:t>
            </a:r>
            <a:r>
              <a:rPr lang="en-US" altLang="ko-KR" dirty="0"/>
              <a:t>(drop)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PUB</a:t>
            </a:r>
            <a:r>
              <a:rPr lang="ko-KR" altLang="en-US" dirty="0"/>
              <a:t>과 </a:t>
            </a:r>
            <a:r>
              <a:rPr lang="en-US" altLang="ko-KR" dirty="0"/>
              <a:t>ROUTER</a:t>
            </a:r>
            <a:r>
              <a:rPr lang="ko-KR" altLang="en-US" dirty="0"/>
              <a:t>는 버린다</a:t>
            </a:r>
            <a:r>
              <a:rPr lang="en-US" altLang="ko-KR" dirty="0"/>
              <a:t>(drop).</a:t>
            </a:r>
            <a:r>
              <a:rPr lang="ko-KR" altLang="en-US" dirty="0"/>
              <a:t>이 외는 모두 차단</a:t>
            </a:r>
            <a:r>
              <a:rPr lang="en-US" altLang="ko-KR" dirty="0"/>
              <a:t>(block)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inproc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송신 버퍼와 수신 버퍼를 공유하므로 </a:t>
            </a:r>
            <a:r>
              <a:rPr lang="en-US" altLang="ko-KR" dirty="0"/>
              <a:t>HWM</a:t>
            </a:r>
            <a:r>
              <a:rPr lang="ko-KR" altLang="en-US" dirty="0"/>
              <a:t>의 실제 값은 두 양단 버퍼의 합과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HWM</a:t>
            </a:r>
            <a:r>
              <a:rPr lang="ko-KR" altLang="en-US" dirty="0"/>
              <a:t>은 정확하지 않을 수 있다</a:t>
            </a:r>
            <a:r>
              <a:rPr lang="en-US" altLang="ko-KR" dirty="0"/>
              <a:t>. </a:t>
            </a:r>
            <a:r>
              <a:rPr lang="ko-KR" altLang="en-US" dirty="0"/>
              <a:t>실제 버퍼 크기가 기본 </a:t>
            </a:r>
            <a:r>
              <a:rPr lang="en-US" altLang="ko-KR" dirty="0"/>
              <a:t>HWM</a:t>
            </a:r>
            <a:r>
              <a:rPr lang="ko-KR" altLang="en-US" dirty="0"/>
              <a:t>보다 작을 경우 문제가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확인과 테스트가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https://stackoverflow.com/questions/16228484/zeromq-c-is-it-necessary-to-set-a-high-water-mark-for-subscribers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03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78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20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받은 요청을 여러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전송하고 그 결과를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반환하는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FORWARDER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PUB/SUB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재전송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PUB/SUB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확장하려면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 구조 통신을 할 필요가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뿌리 노드 이외의 내부 노드로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STREAMER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PUSH/PULL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역할이다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04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619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49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 확장성과 병행성을 위해 메시지 전달 방식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코어당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thread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engine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각각의 내부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특정 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thread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section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것을 사용할 필요가 없게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 사이를 이동할 필요가 없게 되기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pollution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피할 수 있게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명령은 수행 중에 대상 객체가 사라지지 않음을 보장한다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예외인 명령들도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경우엔 송신자가 명령 자체를 전송하기 전에 대상 객체에 저장된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sent_seqnum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카운터를 동기적으로 증가시키는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inc_seqnum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호출함으로써 보장이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 객체는 이 명령을 처리할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processed_seqnum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카운터를 증가시키고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processed_seqnum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sent_seqnum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작을 때 아직 모든 명령이 처리된 것이 아님을 알 수가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처리는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own_t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클래스에서 투명하게 이루어지며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 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수신자는 시퀀스 번호를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신경쓰지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않고 그냥 명령을 보내고 받으면 된다고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[3]</a:t>
            </a:r>
            <a:endParaRPr lang="en-US" altLang="ko-KR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 데이터의 일부는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임계 영역 (없는 문서)"/>
              </a:rPr>
              <a:t>임계 영역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싸여있는데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영역을 선택하기 위한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규칙이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[4]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스레드이던지 데이터에 접근할 필요가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말하자면 존재하는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종단점의 목록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임계 영역으로 보호되고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임계 경로 (없는 문서)"/>
              </a:rPr>
              <a:t>임계 경로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상에서 접근돼선 안된다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전달 자체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89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69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ØMQ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소켓은 운영체제 스레드 간에서도 이주될 수가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[7]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ØMQ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스레드와 운영 체제 스레드 사이의 관계가 변화된다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2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poller_t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각기 다른 운영 체제에서 구현되는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select_t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poll(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poll_t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메커니즘을 제공한다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io_object_t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add_fd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파일 기술자를 등록하고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이벤트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in_event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out_event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콜백을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등록된 파일 기술자는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rm_fd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제거할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add_timer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타이머를 추가할 수도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타이머는 만료 시에 이벤트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timer_event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등록된 타이머는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cancel_timer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취소할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io_thread_t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자신의 파일 기술자를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폴러에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등록하게 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파일 기술자는 우편함과 연관되어 새로 도착하는 명령에 대해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in_event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발생시키고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io_thread_t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대상 객체에 이 명령을 전달한다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7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그림에선 애플리케이션 스레드와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스레드가 분리되어 애플리케이션 스레드에는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만이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스레드가 사용하고 있음을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98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상황이 부모가 자식에게 종료 요청을 개시하는 상황이고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상황은 자식이 종료 요청을 개시하는 상황이다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세번째가 특이한 경우라고 할 수가 있겠는데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개시한 경우 자식이 보낸 종료 요청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term_req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부모가 깔끔하게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씹어드신다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트리 메커니즘은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own_t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클래스로 구현되는데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트리에 있는 모든 객체들은 명령을 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수신할 수가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36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zmq_close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반환된 스레드가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libzmq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코드가 아닌 전혀 다른 코드를 실행하고 있을 수도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다시는 여기로 넘어오지 않을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소켓은 애플리케이션 스레드 대신에 모든 핸드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쉐이킹을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제어할 수 있는 작업 스레드로 이주되야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스레드는 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reaper_t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클래스로 구현되며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스레드에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명령을 송신하고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명령을 수신한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스레드는 이 소켓을 깔끔하게 종료되도록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0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97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70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할당된 버퍼의 주소를 저장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버퍼의 크기를 저장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 해제에 사용할 함수의 포인터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 해제 함수에 전달된 인자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refcnt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msg_content_t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 계수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45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1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능동 상태에 있는 파이프를 수동 상태에 있는 파이프와 배열 상의 위치를 교환함으로써 항상 능동 상태의 파이프가 앞에 나타나는 알고리즘을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덕분에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시간복잡도를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12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02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4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56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6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92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8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 free  ~= lock less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Window LFH </a:t>
            </a:r>
            <a:r>
              <a:rPr lang="ko-KR" altLang="en-US" dirty="0"/>
              <a:t>메모리 풀 역할 </a:t>
            </a:r>
            <a:r>
              <a:rPr lang="en-US" altLang="ko-KR" dirty="0"/>
              <a:t>16~64k</a:t>
            </a:r>
          </a:p>
          <a:p>
            <a:r>
              <a:rPr lang="en-US" altLang="ko-KR" dirty="0" err="1"/>
              <a:t>Tcmalloc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Jmalloc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동적 할당 줄이기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342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4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5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6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0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6B68-FF48-4019-917F-BDF7C745914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6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C9AA-2974-4386-89ED-E7D7F8850312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F8DB-50DD-4E69-8AA4-D4E16E4266A2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C056-D9C2-42A0-A48D-6A268E499400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8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931491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0"/>
            <a:ext cx="10528300" cy="93149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953"/>
            <a:ext cx="10515600" cy="50660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5B-A9C6-4C4D-988F-D592F6BB072E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9550" cy="365125"/>
          </a:xfrm>
        </p:spPr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8446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/75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39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690" y="4589463"/>
            <a:ext cx="1000576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8EDC-4AB6-4074-B21D-24969BB4397E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  <a:ln w="19050">
            <a:solidFill>
              <a:srgbClr val="C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9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2185-FD44-463E-B274-3B30CB098E1A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28DD-A685-406D-9274-F374534DB263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442B-8B08-444A-8400-2AFE5F94A9D5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C82-834C-42EC-BBAF-6872AB274B8A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9FB6-0A14-4D8B-9825-C1E599209BC9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1B89-3F7E-4877-B824-31E85AB66045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B0C5-D944-46AF-BD8E-D7C3F7F890D7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FE39-0949-40B0-81A9-A89845A5F6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1265" b="18532" l="7520" r="26979">
                        <a14:foregroundMark x1="10752" y1="15044" x2="9960" y2="14898"/>
                        <a14:foregroundMark x1="11939" y1="14390" x2="11807" y2="14026"/>
                        <a14:foregroundMark x1="18865" y1="13445" x2="19063" y2="13299"/>
                        <a14:foregroundMark x1="20251" y1="14317" x2="20712" y2="14826"/>
                        <a14:foregroundMark x1="20778" y1="12936" x2="20976" y2="12936"/>
                        <a14:foregroundMark x1="21768" y1="12863" x2="21834" y2="12936"/>
                        <a14:foregroundMark x1="21834" y1="12936" x2="21834" y2="12936"/>
                        <a14:foregroundMark x1="24406" y1="14026" x2="24736" y2="142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52" t="11200" r="72989" b="82533"/>
          <a:stretch/>
        </p:blipFill>
        <p:spPr>
          <a:xfrm>
            <a:off x="121778" y="6363335"/>
            <a:ext cx="1219200" cy="35814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580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zguide.zeromq.org/cpp:msread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guide.zeromq.org/cpp:mspoller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eromq/libzmq" TargetMode="External"/><Relationship Id="rId13" Type="http://schemas.openxmlformats.org/officeDocument/2006/relationships/hyperlink" Target="https://hyojabal.tistory.com/7" TargetMode="External"/><Relationship Id="rId3" Type="http://schemas.openxmlformats.org/officeDocument/2006/relationships/hyperlink" Target="http://kr.zeromq.org/" TargetMode="External"/><Relationship Id="rId7" Type="http://schemas.openxmlformats.org/officeDocument/2006/relationships/hyperlink" Target="https://github.com/zeromq" TargetMode="External"/><Relationship Id="rId12" Type="http://schemas.openxmlformats.org/officeDocument/2006/relationships/hyperlink" Target="https://potatogim.net/wiki/ZeroM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zeromq.org/" TargetMode="External"/><Relationship Id="rId11" Type="http://schemas.openxmlformats.org/officeDocument/2006/relationships/hyperlink" Target="http://blog.naver.com/haje01/130133918260" TargetMode="External"/><Relationship Id="rId5" Type="http://schemas.openxmlformats.org/officeDocument/2006/relationships/hyperlink" Target="http://kr.zeromq.org/guide:start" TargetMode="External"/><Relationship Id="rId15" Type="http://schemas.openxmlformats.org/officeDocument/2006/relationships/hyperlink" Target="https://github.com/goddes4/python-study-wiki/wiki/ZeroMQ" TargetMode="External"/><Relationship Id="rId10" Type="http://schemas.openxmlformats.org/officeDocument/2006/relationships/hyperlink" Target="https://github.com/booksbyus/zguide/tree/master/examples" TargetMode="External"/><Relationship Id="rId4" Type="http://schemas.openxmlformats.org/officeDocument/2006/relationships/hyperlink" Target="http://kr.zeromq.org/page:read-the-manual" TargetMode="External"/><Relationship Id="rId9" Type="http://schemas.openxmlformats.org/officeDocument/2006/relationships/hyperlink" Target="https://github.com/booksbyus/zguide" TargetMode="External"/><Relationship Id="rId14" Type="http://schemas.openxmlformats.org/officeDocument/2006/relationships/hyperlink" Target="http://happyhourguide.blogspot.com/2015/06/aosa-zeromq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29439" cy="2852737"/>
          </a:xfrm>
        </p:spPr>
        <p:txBody>
          <a:bodyPr/>
          <a:lstStyle/>
          <a:p>
            <a:pPr algn="r"/>
            <a:r>
              <a:rPr lang="en-US" altLang="ko-KR" b="1" dirty="0"/>
              <a:t>ØMQ (Zero MQ) </a:t>
            </a:r>
            <a:r>
              <a:rPr lang="ko-KR" altLang="en-US" b="1" dirty="0"/>
              <a:t>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Central Server</a:t>
            </a:r>
            <a:r>
              <a:rPr lang="ko-KR" altLang="en-US" dirty="0"/>
              <a:t>팀</a:t>
            </a:r>
            <a:endParaRPr lang="en-US" altLang="ko-KR" dirty="0"/>
          </a:p>
          <a:p>
            <a:pPr algn="r"/>
            <a:r>
              <a:rPr lang="ko-KR" altLang="en-US" dirty="0"/>
              <a:t>이승복</a:t>
            </a:r>
          </a:p>
        </p:txBody>
      </p:sp>
    </p:spTree>
    <p:extLst>
      <p:ext uri="{BB962C8B-B14F-4D97-AF65-F5344CB8AC3E}">
        <p14:creationId xmlns:p14="http://schemas.microsoft.com/office/powerpoint/2010/main" val="221750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583053" y="2861186"/>
            <a:ext cx="11025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altLang="ko-KR" b="1" dirty="0"/>
              <a:t>Lock </a:t>
            </a:r>
            <a:r>
              <a:rPr lang="ko-KR" altLang="en-US" b="1" dirty="0"/>
              <a:t>하지 않고</a:t>
            </a:r>
            <a:r>
              <a:rPr lang="en-US" altLang="ko-KR" b="1" dirty="0"/>
              <a:t>, </a:t>
            </a:r>
            <a:r>
              <a:rPr lang="ko-KR" altLang="en-US" b="1" dirty="0"/>
              <a:t>하지 못한다</a:t>
            </a:r>
            <a:endParaRPr lang="en-US" altLang="ko-KR" b="1" dirty="0"/>
          </a:p>
          <a:p>
            <a:pPr marL="342900" indent="-342900" algn="ctr">
              <a:buFont typeface="+mj-lt"/>
              <a:buAutoNum type="arabicPeriod"/>
            </a:pPr>
            <a:endParaRPr lang="ko-KR" altLang="en-US" b="1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b="1" dirty="0"/>
              <a:t>바퀴를 재발견 하고 싶지않다</a:t>
            </a:r>
            <a:r>
              <a:rPr lang="en-US" altLang="ko-KR" b="1" dirty="0"/>
              <a:t>!</a:t>
            </a:r>
          </a:p>
          <a:p>
            <a:pPr marL="342900" indent="-342900" algn="ctr">
              <a:buFont typeface="+mj-lt"/>
              <a:buAutoNum type="arabicPeriod"/>
            </a:pPr>
            <a:endParaRPr lang="en-US" altLang="ko-KR" b="1" dirty="0"/>
          </a:p>
          <a:p>
            <a:pPr marL="342900" indent="-342900" algn="ctr">
              <a:buFont typeface="+mj-lt"/>
              <a:buAutoNum type="arabicPeriod"/>
            </a:pPr>
            <a:r>
              <a:rPr lang="ko-KR" altLang="en-US" b="1" dirty="0"/>
              <a:t>풍부한 기능 보다 낮은 계층의 높은 완성도와 성능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2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병렬처리 </a:t>
            </a:r>
            <a:r>
              <a:rPr lang="en-US" altLang="ko-KR" dirty="0"/>
              <a:t>– </a:t>
            </a:r>
            <a:r>
              <a:rPr lang="ko-KR" altLang="en-US" dirty="0"/>
              <a:t>동기화 문제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코어</a:t>
            </a:r>
            <a:r>
              <a:rPr lang="en-US" altLang="ko-KR" dirty="0"/>
              <a:t>, </a:t>
            </a:r>
            <a:r>
              <a:rPr lang="ko-KR" altLang="en-US" dirty="0"/>
              <a:t>서버에서 병렬 처리시 데이터 불일치 회피를 위해 </a:t>
            </a:r>
            <a:r>
              <a:rPr lang="en-US" altLang="ko-KR" dirty="0"/>
              <a:t>“Lock”(</a:t>
            </a:r>
            <a:r>
              <a:rPr lang="ko-KR" altLang="en-US" dirty="0"/>
              <a:t>대기</a:t>
            </a:r>
            <a:r>
              <a:rPr lang="en-US" altLang="ko-KR" dirty="0"/>
              <a:t>)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</a:t>
            </a:r>
            <a:r>
              <a:rPr lang="en-US" altLang="ko-KR" dirty="0"/>
              <a:t>Lock</a:t>
            </a:r>
            <a:r>
              <a:rPr lang="ko-KR" altLang="en-US" dirty="0"/>
              <a:t>을 혐오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잠금 따위 사용하면 잠긴 점이 단일 장애 지점이 되어 견고성이 떨어지고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무엇보다 확장의 병목이 된다</a:t>
            </a:r>
            <a:r>
              <a:rPr lang="en-US" altLang="ko-KR" dirty="0"/>
              <a:t>!”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"many </a:t>
            </a:r>
            <a:r>
              <a:rPr lang="ko-KR" altLang="en-US" dirty="0"/>
              <a:t>코어</a:t>
            </a:r>
            <a:r>
              <a:rPr lang="en-US" altLang="ko-KR" dirty="0"/>
              <a:t>, </a:t>
            </a:r>
            <a:r>
              <a:rPr lang="ko-KR" altLang="en-US" dirty="0"/>
              <a:t>대량 서버에서 병렬 처리에 있어서 쉽게 확장한다</a:t>
            </a:r>
            <a:r>
              <a:rPr lang="en-US" altLang="ko-KR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잠금을 하지 않으면 실현 될 수 없다면 제공 하지 않는 것은</a:t>
            </a:r>
            <a:r>
              <a:rPr lang="en-US" altLang="ko-KR" dirty="0"/>
              <a:t>?"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8913C7A-B758-4283-80C1-689798CF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28300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3-1. Lock </a:t>
            </a:r>
            <a:r>
              <a:rPr lang="ko-KR" altLang="en-US" b="1" dirty="0"/>
              <a:t>하지 않고</a:t>
            </a:r>
            <a:r>
              <a:rPr lang="en-US" altLang="ko-KR" b="1" dirty="0"/>
              <a:t>, </a:t>
            </a:r>
            <a:r>
              <a:rPr lang="ko-KR" altLang="en-US" b="1" dirty="0"/>
              <a:t>하지 못한다</a:t>
            </a:r>
          </a:p>
        </p:txBody>
      </p:sp>
    </p:spTree>
    <p:extLst>
      <p:ext uri="{BB962C8B-B14F-4D97-AF65-F5344CB8AC3E}">
        <p14:creationId xmlns:p14="http://schemas.microsoft.com/office/powerpoint/2010/main" val="196715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범용성 중시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매번 소프트웨어 전용의 병렬처리 구현으로 비용이 들고 버그의 원인이 되기 쉬웠음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만드는 것도</a:t>
            </a:r>
            <a:r>
              <a:rPr lang="en-US" altLang="ko-KR" dirty="0"/>
              <a:t>, </a:t>
            </a:r>
            <a:r>
              <a:rPr lang="ko-KR" altLang="en-US" dirty="0"/>
              <a:t>사용하는 것도 문제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병렬처리의 실현을 위해서는 복잡하고 유지보수가 어려운 구현이 뒤따름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다양한 장소에서 재사용되는 것을 중시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어디에서도 사용할 수 있다</a:t>
            </a:r>
            <a:r>
              <a:rPr lang="en-US" altLang="ko-KR" dirty="0"/>
              <a:t>“ </a:t>
            </a:r>
            <a:br>
              <a:rPr lang="en-US" altLang="ko-KR" dirty="0"/>
            </a:br>
            <a:r>
              <a:rPr lang="en-US" altLang="ko-KR" dirty="0"/>
              <a:t>		– “</a:t>
            </a:r>
            <a:r>
              <a:rPr lang="ko-KR" altLang="en-US" dirty="0"/>
              <a:t>병렬 분산 처리로 구현이 어려운 부분을 누구나 쉽게 사용할 수 있다”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28300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3-2. </a:t>
            </a:r>
            <a:r>
              <a:rPr lang="ko-KR" altLang="en-US" b="1" dirty="0"/>
              <a:t>바퀴를 재발견하고 싶지 않다</a:t>
            </a:r>
          </a:p>
        </p:txBody>
      </p:sp>
    </p:spTree>
    <p:extLst>
      <p:ext uri="{BB962C8B-B14F-4D97-AF65-F5344CB8AC3E}">
        <p14:creationId xmlns:p14="http://schemas.microsoft.com/office/powerpoint/2010/main" val="98253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 목적을 가진 소프트웨어가 제공하는 기능은 생각보다 한정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ZMQ</a:t>
            </a:r>
            <a:r>
              <a:rPr lang="ko-KR" altLang="en-US" dirty="0"/>
              <a:t>는 응용 프로그램의 목적에 의해 실현 방법이 크게 바뀔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Serialize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재전송 처리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기능은 </a:t>
            </a:r>
            <a:r>
              <a:rPr lang="en-US" altLang="ko-KR" dirty="0"/>
              <a:t>ZMQ </a:t>
            </a:r>
            <a:r>
              <a:rPr lang="ko-KR" altLang="en-US" dirty="0"/>
              <a:t>사용자가 직접 부담해야할 비용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대신 어디서든 사용가능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3-3. </a:t>
            </a:r>
            <a:r>
              <a:rPr lang="ko-KR" altLang="en-US" b="1" dirty="0"/>
              <a:t>풍부한 기능 보다 낮은 계층의 높은 완성도와 성능</a:t>
            </a:r>
          </a:p>
        </p:txBody>
      </p:sp>
    </p:spTree>
    <p:extLst>
      <p:ext uri="{BB962C8B-B14F-4D97-AF65-F5344CB8AC3E}">
        <p14:creationId xmlns:p14="http://schemas.microsoft.com/office/powerpoint/2010/main" val="365518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</a:t>
            </a:r>
            <a:r>
              <a:rPr lang="ko-KR" altLang="en-US" sz="4000" b="1" dirty="0"/>
              <a:t> 라이브러리 기능</a:t>
            </a:r>
          </a:p>
        </p:txBody>
      </p:sp>
    </p:spTree>
    <p:extLst>
      <p:ext uri="{BB962C8B-B14F-4D97-AF65-F5344CB8AC3E}">
        <p14:creationId xmlns:p14="http://schemas.microsoft.com/office/powerpoint/2010/main" val="170535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4-1. Queue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메시지는 </a:t>
            </a:r>
            <a:r>
              <a:rPr lang="en-US" altLang="ko-KR" dirty="0"/>
              <a:t>ZMQ </a:t>
            </a:r>
            <a:r>
              <a:rPr lang="ko-KR" altLang="en-US" dirty="0"/>
              <a:t>패턴에 따라 송신</a:t>
            </a:r>
            <a:r>
              <a:rPr lang="en-US" altLang="ko-KR" dirty="0"/>
              <a:t> &amp; </a:t>
            </a:r>
            <a:r>
              <a:rPr lang="ko-KR" altLang="en-US" dirty="0"/>
              <a:t>수신 시 </a:t>
            </a:r>
            <a:r>
              <a:rPr lang="ko-KR" altLang="en-US" dirty="0" err="1"/>
              <a:t>큐잉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Lock-less, on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전송 큐에 쌓인 메시지는 </a:t>
            </a:r>
            <a:r>
              <a:rPr lang="en-US" altLang="ko-KR" dirty="0"/>
              <a:t>I/O </a:t>
            </a:r>
            <a:r>
              <a:rPr lang="ko-KR" altLang="en-US" dirty="0"/>
              <a:t>스레드가 보냄 </a:t>
            </a:r>
            <a:r>
              <a:rPr lang="en-US" altLang="ko-KR" dirty="0"/>
              <a:t>(</a:t>
            </a:r>
            <a:r>
              <a:rPr lang="ko-KR" altLang="en-US" dirty="0"/>
              <a:t>비동기 </a:t>
            </a:r>
            <a:r>
              <a:rPr lang="en-US" altLang="ko-KR" dirty="0"/>
              <a:t>I/O)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전송 </a:t>
            </a:r>
            <a:r>
              <a:rPr lang="en-US" altLang="ko-KR" dirty="0"/>
              <a:t>API</a:t>
            </a:r>
            <a:r>
              <a:rPr lang="ko-KR" altLang="en-US" dirty="0"/>
              <a:t>는 단순히 메시지를 전송 큐에 넣기만 할 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수신 메시지는 </a:t>
            </a:r>
            <a:r>
              <a:rPr lang="en-US" altLang="ko-KR" dirty="0"/>
              <a:t>I/O </a:t>
            </a:r>
            <a:r>
              <a:rPr lang="ko-KR" altLang="en-US" dirty="0"/>
              <a:t>스레드가 수신 큐로 계속 수신 </a:t>
            </a:r>
            <a:r>
              <a:rPr lang="en-US" altLang="ko-KR" dirty="0"/>
              <a:t>(</a:t>
            </a:r>
            <a:r>
              <a:rPr lang="ko-KR" altLang="en-US" dirty="0"/>
              <a:t>비동기 </a:t>
            </a:r>
            <a:r>
              <a:rPr lang="en-US" altLang="ko-KR" dirty="0"/>
              <a:t>I/O)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수신 </a:t>
            </a:r>
            <a:r>
              <a:rPr lang="en-US" altLang="ko-KR" dirty="0"/>
              <a:t>API</a:t>
            </a:r>
            <a:r>
              <a:rPr lang="ko-KR" altLang="en-US" dirty="0"/>
              <a:t>는 단순히 메시지를 수신 큐에서 읽기만 할 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큐의 크기 지정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ZMQ_SWAP </a:t>
            </a:r>
            <a:r>
              <a:rPr lang="ko-KR" altLang="en-US" dirty="0"/>
              <a:t>옵션으로 큐에서 넘치는 메시지를 디스크로 보낼 수 있음 </a:t>
            </a:r>
            <a:r>
              <a:rPr lang="en-US" altLang="ko-KR" dirty="0"/>
              <a:t>(</a:t>
            </a:r>
            <a:r>
              <a:rPr lang="ko-KR" altLang="en-US" dirty="0"/>
              <a:t>임시 영역일 뿐 재사용 불가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177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4-2. </a:t>
            </a:r>
            <a:r>
              <a:rPr lang="ko-KR" altLang="en-US" b="1" dirty="0"/>
              <a:t>소켓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의 소켓은 </a:t>
            </a:r>
            <a:r>
              <a:rPr lang="en-US" altLang="ko-KR" dirty="0"/>
              <a:t>BSD </a:t>
            </a:r>
            <a:r>
              <a:rPr lang="ko-KR" altLang="en-US" dirty="0"/>
              <a:t>소켓과 유사한 생명 주기를 가짐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소켓의 생성 파괴 </a:t>
            </a:r>
            <a:r>
              <a:rPr lang="en-US" altLang="ko-KR" dirty="0"/>
              <a:t>- </a:t>
            </a:r>
            <a:r>
              <a:rPr lang="en-US" altLang="ko-KR" dirty="0" err="1"/>
              <a:t>zmq_socket</a:t>
            </a:r>
            <a:r>
              <a:rPr lang="en-US" altLang="ko-KR" dirty="0"/>
              <a:t>(), </a:t>
            </a:r>
            <a:r>
              <a:rPr lang="en-US" altLang="ko-KR" dirty="0" err="1"/>
              <a:t>zmq_close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 설정 </a:t>
            </a:r>
            <a:r>
              <a:rPr lang="en-US" altLang="ko-KR" dirty="0"/>
              <a:t>– </a:t>
            </a:r>
            <a:r>
              <a:rPr lang="en-US" altLang="ko-KR" dirty="0" err="1"/>
              <a:t>zmq_setsockopt</a:t>
            </a:r>
            <a:r>
              <a:rPr lang="en-US" altLang="ko-KR" dirty="0"/>
              <a:t>(), </a:t>
            </a:r>
            <a:r>
              <a:rPr lang="en-US" altLang="ko-KR" dirty="0" err="1"/>
              <a:t>zmq_getsockopt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 연결을 생성함으로써 네트워크 토폴로지에 소켓 연결 </a:t>
            </a:r>
            <a:r>
              <a:rPr lang="en-US" altLang="ko-KR" dirty="0"/>
              <a:t>– </a:t>
            </a:r>
            <a:r>
              <a:rPr lang="en-US" altLang="ko-KR" dirty="0" err="1"/>
              <a:t>zmq_bind</a:t>
            </a:r>
            <a:r>
              <a:rPr lang="en-US" altLang="ko-KR" dirty="0"/>
              <a:t>(), </a:t>
            </a:r>
            <a:r>
              <a:rPr lang="en-US" altLang="ko-KR" dirty="0" err="1"/>
              <a:t>zmq_connect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소켓에 메시지를 송수신함으로써 데이터를 전송 </a:t>
            </a:r>
            <a:r>
              <a:rPr lang="en-US" altLang="ko-KR" dirty="0"/>
              <a:t>– </a:t>
            </a:r>
            <a:r>
              <a:rPr lang="en-US" altLang="ko-KR" dirty="0" err="1"/>
              <a:t>zmq_msg_send</a:t>
            </a:r>
            <a:r>
              <a:rPr lang="en-US" altLang="ko-KR" dirty="0"/>
              <a:t>(), </a:t>
            </a:r>
            <a:r>
              <a:rPr lang="en-US" altLang="ko-KR" dirty="0" err="1"/>
              <a:t>zmq_msg_recv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 </a:t>
            </a:r>
            <a:r>
              <a:rPr lang="ko-KR" altLang="en-US" dirty="0"/>
              <a:t>소켓은 항상 </a:t>
            </a:r>
            <a:r>
              <a:rPr lang="en-US" altLang="ko-KR" dirty="0"/>
              <a:t>void*, </a:t>
            </a:r>
            <a:r>
              <a:rPr lang="ko-KR" altLang="en-US" dirty="0"/>
              <a:t>메시지는 </a:t>
            </a:r>
            <a:r>
              <a:rPr lang="en-US" altLang="ko-KR" dirty="0"/>
              <a:t>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메시지를 기반으로 하는 모든 작업은 메시지의 주소를 전달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 err="1"/>
              <a:t>ZeroMQ</a:t>
            </a:r>
            <a:r>
              <a:rPr lang="ko-KR" altLang="en-US" dirty="0"/>
              <a:t>에서 모든 소켓은 우리에게 속하지만</a:t>
            </a:r>
            <a:r>
              <a:rPr lang="en-US" altLang="ko-KR" dirty="0"/>
              <a:t>, </a:t>
            </a:r>
            <a:r>
              <a:rPr lang="ko-KR" altLang="en-US" dirty="0"/>
              <a:t>메시지는 네 코드에 있는 네 것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소켓을 생성</a:t>
            </a:r>
            <a:r>
              <a:rPr lang="en-US" altLang="ko-KR" dirty="0"/>
              <a:t>, </a:t>
            </a:r>
            <a:r>
              <a:rPr lang="ko-KR" altLang="en-US" dirty="0"/>
              <a:t>파괴</a:t>
            </a:r>
            <a:r>
              <a:rPr lang="en-US" altLang="ko-KR" dirty="0"/>
              <a:t>, </a:t>
            </a:r>
            <a:r>
              <a:rPr lang="ko-KR" altLang="en-US" dirty="0"/>
              <a:t>설정하는 등의 동작은 모두 여느 소켓과 다르지 않음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 err="1"/>
              <a:t>ZeroMQ</a:t>
            </a:r>
            <a:r>
              <a:rPr lang="ko-KR" altLang="en-US" dirty="0"/>
              <a:t>는 </a:t>
            </a:r>
            <a:r>
              <a:rPr lang="ko-KR" altLang="en-US" dirty="0" err="1"/>
              <a:t>비동기적이며</a:t>
            </a:r>
            <a:r>
              <a:rPr lang="ko-KR" altLang="en-US" dirty="0"/>
              <a:t> 탄력적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78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</a:t>
            </a:r>
            <a:r>
              <a:rPr lang="ko-KR" altLang="en-US" sz="4000" b="1" dirty="0"/>
              <a:t> 컨텍스트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90113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컨텍스트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프로그래밍 단위마다 </a:t>
            </a:r>
            <a:r>
              <a:rPr lang="en-US" altLang="ko-KR" dirty="0"/>
              <a:t>‘Context’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프로세스 당 </a:t>
            </a:r>
            <a:r>
              <a:rPr lang="en-US" altLang="ko-KR" dirty="0"/>
              <a:t>(</a:t>
            </a:r>
            <a:r>
              <a:rPr lang="ko-KR" altLang="en-US" dirty="0"/>
              <a:t>스레드당 준비해도 무방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컨텍스트는 </a:t>
            </a:r>
            <a:r>
              <a:rPr lang="en-US" altLang="ko-KR" dirty="0"/>
              <a:t>I/O </a:t>
            </a:r>
            <a:r>
              <a:rPr lang="ko-KR" altLang="en-US" dirty="0"/>
              <a:t>스레드의 동작 등 구체적인 처리를 담당해 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컨텍스트가 </a:t>
            </a:r>
            <a:r>
              <a:rPr lang="en-US" altLang="ko-KR" dirty="0"/>
              <a:t>ZMQ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ko-KR" altLang="en-US" dirty="0"/>
              <a:t>소켓</a:t>
            </a:r>
            <a:r>
              <a:rPr lang="en-US" altLang="ko-KR" dirty="0"/>
              <a:t>”</a:t>
            </a:r>
            <a:r>
              <a:rPr lang="ko-KR" altLang="en-US" dirty="0"/>
              <a:t>을 제공 </a:t>
            </a:r>
            <a:r>
              <a:rPr lang="en-US" altLang="ko-KR" dirty="0"/>
              <a:t>– TCP </a:t>
            </a:r>
            <a:r>
              <a:rPr lang="ko-KR" altLang="en-US" dirty="0"/>
              <a:t>소켓과는 다른 </a:t>
            </a:r>
            <a:r>
              <a:rPr lang="en-US" altLang="ko-KR" dirty="0"/>
              <a:t>“</a:t>
            </a:r>
            <a:r>
              <a:rPr lang="ko-KR" altLang="en-US" dirty="0"/>
              <a:t>메시지 송수신을 위한 범용 창구＂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39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</a:t>
            </a:r>
            <a:r>
              <a:rPr lang="ko-KR" altLang="en-US" sz="4000" b="1" dirty="0"/>
              <a:t> 메시지 구조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2303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메시지 큐 </a:t>
            </a:r>
            <a:r>
              <a:rPr lang="en-US" altLang="ko-KR" sz="4000" b="1" dirty="0"/>
              <a:t>(Message Queue)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4915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메시지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en-US" altLang="ko-KR" dirty="0"/>
              <a:t> String (Bytes number</a:t>
            </a:r>
            <a:r>
              <a:rPr lang="ko-KR" altLang="en-US" dirty="0"/>
              <a:t> </a:t>
            </a:r>
            <a:r>
              <a:rPr lang="en-US" altLang="ko-KR" dirty="0"/>
              <a:t>+ Bytes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패킷의 최소 구조는 </a:t>
            </a:r>
            <a:r>
              <a:rPr lang="en-US" altLang="ko-KR" dirty="0"/>
              <a:t>“</a:t>
            </a: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/>
              <a:t>메시지 프레임“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쌍방을 구별하기 위해 둘 사이에 빈 프레임</a:t>
            </a:r>
            <a:r>
              <a:rPr lang="en-US" altLang="ko-KR" dirty="0"/>
              <a:t>(</a:t>
            </a:r>
            <a:r>
              <a:rPr lang="ko-KR" altLang="en-US" dirty="0" err="1"/>
              <a:t>스페이서</a:t>
            </a:r>
            <a:r>
              <a:rPr lang="en-US" altLang="ko-KR" dirty="0"/>
              <a:t>) </a:t>
            </a:r>
            <a:r>
              <a:rPr lang="ko-KR" altLang="en-US" dirty="0"/>
              <a:t>존재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 패킷 </a:t>
            </a:r>
            <a:r>
              <a:rPr lang="en-US" altLang="ko-KR" dirty="0"/>
              <a:t>: “</a:t>
            </a: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/>
              <a:t>빈 프레임 </a:t>
            </a:r>
            <a:r>
              <a:rPr lang="en-US" altLang="ko-KR" dirty="0"/>
              <a:t>+ </a:t>
            </a:r>
            <a:r>
              <a:rPr lang="ko-KR" altLang="en-US" dirty="0"/>
              <a:t>바디 프레임“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프레임을 여러 개 붙인 </a:t>
            </a:r>
            <a:r>
              <a:rPr lang="en-US" altLang="ko-KR" dirty="0"/>
              <a:t>multipart </a:t>
            </a:r>
            <a:r>
              <a:rPr lang="ko-KR" altLang="en-US" dirty="0"/>
              <a:t>메시지 형태의 패킷 전송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개별 바디 사이의 빈 프레임 삽입 </a:t>
            </a:r>
            <a:r>
              <a:rPr lang="en-US" altLang="ko-KR" dirty="0"/>
              <a:t>: “</a:t>
            </a: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/>
              <a:t>빈 프레임 </a:t>
            </a:r>
            <a:r>
              <a:rPr lang="en-US" altLang="ko-KR" dirty="0"/>
              <a:t>+ </a:t>
            </a:r>
            <a:r>
              <a:rPr lang="ko-KR" altLang="en-US" dirty="0"/>
              <a:t>바디 </a:t>
            </a:r>
            <a:r>
              <a:rPr lang="en-US" altLang="ko-KR" dirty="0"/>
              <a:t>1 + </a:t>
            </a:r>
            <a:r>
              <a:rPr lang="ko-KR" altLang="en-US" dirty="0"/>
              <a:t>빈 프레임 </a:t>
            </a:r>
            <a:r>
              <a:rPr lang="en-US" altLang="ko-KR" dirty="0"/>
              <a:t>+ </a:t>
            </a:r>
            <a:r>
              <a:rPr lang="ko-KR" altLang="en-US" dirty="0"/>
              <a:t>바디</a:t>
            </a:r>
            <a:r>
              <a:rPr lang="en-US" altLang="ko-KR" dirty="0"/>
              <a:t>2”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프로그래밍시에는 </a:t>
            </a:r>
            <a:r>
              <a:rPr lang="en-US" altLang="ko-KR" dirty="0"/>
              <a:t>ROUTER, DELAER</a:t>
            </a:r>
            <a:r>
              <a:rPr lang="ko-KR" altLang="en-US" dirty="0"/>
              <a:t> 패턴을 사용하지 않는 한 </a:t>
            </a:r>
            <a:r>
              <a:rPr lang="en-US" altLang="ko-KR" dirty="0"/>
              <a:t>“</a:t>
            </a:r>
            <a:r>
              <a:rPr lang="ko-KR" altLang="en-US" dirty="0"/>
              <a:t>주소</a:t>
            </a:r>
            <a:r>
              <a:rPr lang="en-US" altLang="ko-KR" dirty="0"/>
              <a:t>”</a:t>
            </a:r>
            <a:r>
              <a:rPr lang="ko-KR" altLang="en-US" dirty="0"/>
              <a:t>를 처리할 필요가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67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</a:t>
            </a:r>
            <a:r>
              <a:rPr lang="ko-KR" altLang="en-US" sz="4000" b="1" dirty="0"/>
              <a:t> 메시지 교환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24753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메시지 교환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 하나의 메시지 패킷 </a:t>
            </a:r>
            <a:r>
              <a:rPr lang="en-US" altLang="ko-KR" dirty="0"/>
              <a:t>Send</a:t>
            </a:r>
            <a:r>
              <a:rPr lang="ko-KR" altLang="en-US" dirty="0"/>
              <a:t>는 비동기적으로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전송이 끝날 때까지 차단 되는 것이 없음 </a:t>
            </a:r>
            <a:r>
              <a:rPr lang="en-US" altLang="ko-KR" dirty="0"/>
              <a:t>(Non-blocking)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연결 상태 및 송수신은 컨텍스트 </a:t>
            </a:r>
            <a:r>
              <a:rPr lang="en-US" altLang="ko-KR" dirty="0"/>
              <a:t>I/O </a:t>
            </a:r>
            <a:r>
              <a:rPr lang="ko-KR" altLang="en-US" dirty="0"/>
              <a:t>스레드가 의해 관리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Send</a:t>
            </a:r>
            <a:r>
              <a:rPr lang="ko-KR" altLang="en-US" dirty="0"/>
              <a:t>를 호출 할 때 연결이 존재하지 않아도</a:t>
            </a:r>
            <a:r>
              <a:rPr lang="en-US" altLang="ko-KR" dirty="0"/>
              <a:t>, </a:t>
            </a:r>
            <a:r>
              <a:rPr lang="ko-KR" altLang="en-US" dirty="0"/>
              <a:t>처리는 </a:t>
            </a:r>
            <a:r>
              <a:rPr lang="ko-KR" altLang="en-US" dirty="0" err="1"/>
              <a:t>블록되지</a:t>
            </a:r>
            <a:r>
              <a:rPr lang="ko-KR" altLang="en-US" dirty="0"/>
              <a:t> 않고 오류 나지도 않음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연결이 성립된 단계에서 </a:t>
            </a:r>
            <a:r>
              <a:rPr lang="en-US" altLang="ko-KR" dirty="0"/>
              <a:t>I/O </a:t>
            </a:r>
            <a:r>
              <a:rPr lang="ko-KR" altLang="en-US" dirty="0"/>
              <a:t>스레드가 메시지를 전송 </a:t>
            </a:r>
            <a:r>
              <a:rPr lang="en-US" altLang="ko-KR" dirty="0"/>
              <a:t>(</a:t>
            </a:r>
            <a:r>
              <a:rPr lang="en-US" altLang="ko-KR" dirty="0" err="1"/>
              <a:t>recv</a:t>
            </a:r>
            <a:r>
              <a:rPr lang="ko-KR" altLang="en-US" dirty="0"/>
              <a:t>는 메시지가 올때까지 블록</a:t>
            </a:r>
            <a:r>
              <a:rPr lang="en-US" altLang="ko-KR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</a:t>
            </a:r>
            <a:r>
              <a:rPr lang="en-US" altLang="ko-KR" dirty="0"/>
              <a:t>send </a:t>
            </a:r>
            <a:r>
              <a:rPr lang="ko-KR" altLang="en-US" dirty="0"/>
              <a:t>이후 처리를 걱정하지 않고 다른 작업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상대방의 오류를 어떻게 감지하고</a:t>
            </a:r>
            <a:r>
              <a:rPr lang="en-US" altLang="ko-KR" dirty="0"/>
              <a:t>, </a:t>
            </a:r>
            <a:r>
              <a:rPr lang="ko-KR" altLang="en-US" dirty="0"/>
              <a:t>이쪽의 처리를 어떻게 회복시킬 건지는 사용자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패킷은 분할되지 않고 전달됨 </a:t>
            </a:r>
            <a:r>
              <a:rPr lang="en-US" altLang="ko-KR" dirty="0"/>
              <a:t>– </a:t>
            </a:r>
            <a:r>
              <a:rPr lang="ko-KR" altLang="en-US" dirty="0"/>
              <a:t>수신 측에서도 하나의 패킷이 완전히 수신될 때까지 </a:t>
            </a:r>
            <a:r>
              <a:rPr lang="en-US" altLang="ko-KR" dirty="0" err="1"/>
              <a:t>recv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21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일반 소켓 프로그래밍과 다른 점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81574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8-1. </a:t>
            </a:r>
            <a:r>
              <a:rPr lang="ko-KR" altLang="en-US" b="1" dirty="0"/>
              <a:t>연결 또는 분리는 내부에서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 프로그래밍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서버가 받지 않거나 중간에 중단 시 클라이언트는 타임 아웃 후 중지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항상 대기를 하기 위해서는 </a:t>
            </a:r>
            <a:r>
              <a:rPr lang="en-US" altLang="ko-KR" dirty="0"/>
              <a:t>App</a:t>
            </a:r>
            <a:r>
              <a:rPr lang="ko-KR" altLang="en-US" dirty="0"/>
              <a:t>에서 연결 이상</a:t>
            </a:r>
            <a:r>
              <a:rPr lang="en-US" altLang="ko-KR" dirty="0"/>
              <a:t>/</a:t>
            </a:r>
            <a:r>
              <a:rPr lang="ko-KR" altLang="en-US" dirty="0"/>
              <a:t>통신 이상을 고려해야 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연결</a:t>
            </a:r>
            <a:r>
              <a:rPr lang="en-US" altLang="ko-KR" dirty="0"/>
              <a:t>/</a:t>
            </a:r>
            <a:r>
              <a:rPr lang="ko-KR" altLang="en-US" dirty="0"/>
              <a:t>분리 부분을 내부에서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클라이언트와 서버는 통신할 수 있도록 대기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연결</a:t>
            </a:r>
            <a:r>
              <a:rPr lang="en-US" altLang="ko-KR" dirty="0"/>
              <a:t>/</a:t>
            </a:r>
            <a:r>
              <a:rPr lang="ko-KR" altLang="en-US" dirty="0"/>
              <a:t>분리를 </a:t>
            </a:r>
            <a:r>
              <a:rPr lang="en-US" altLang="ko-KR" dirty="0"/>
              <a:t>API </a:t>
            </a:r>
            <a:r>
              <a:rPr lang="ko-KR" altLang="en-US" dirty="0"/>
              <a:t>외부에서 관리할 수 없음 </a:t>
            </a:r>
            <a:r>
              <a:rPr lang="en-US" altLang="ko-KR" dirty="0"/>
              <a:t>(</a:t>
            </a:r>
            <a:r>
              <a:rPr lang="ko-KR" altLang="en-US" dirty="0"/>
              <a:t>소켓 내부에 캡슐화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기능으로 볼 수 있지만 제한적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정확한 연결</a:t>
            </a:r>
            <a:r>
              <a:rPr lang="en-US" altLang="ko-KR" dirty="0"/>
              <a:t>/</a:t>
            </a:r>
            <a:r>
              <a:rPr lang="ko-KR" altLang="en-US" dirty="0"/>
              <a:t>분리 처리를 하고 싶은 경우 다른 라이브러리 사용 권장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96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8-2. </a:t>
            </a:r>
            <a:r>
              <a:rPr lang="ko-KR" altLang="en-US" b="1" dirty="0"/>
              <a:t>통신 방식이 바뀌어도 동일한 </a:t>
            </a:r>
            <a:r>
              <a:rPr lang="en-US" altLang="ko-KR" b="1" dirty="0"/>
              <a:t>API</a:t>
            </a:r>
            <a:r>
              <a:rPr lang="ko-KR" altLang="en-US" b="1" dirty="0"/>
              <a:t>를 사용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</a:t>
            </a:r>
            <a:r>
              <a:rPr lang="en-US" altLang="ko-KR" dirty="0"/>
              <a:t>TCP</a:t>
            </a:r>
            <a:r>
              <a:rPr lang="ko-KR" altLang="en-US" dirty="0"/>
              <a:t>외에 </a:t>
            </a:r>
            <a:r>
              <a:rPr lang="en-US" altLang="ko-KR" dirty="0"/>
              <a:t>UDP, </a:t>
            </a:r>
            <a:r>
              <a:rPr lang="ko-KR" altLang="en-US" dirty="0"/>
              <a:t>프로세스 간 통신</a:t>
            </a:r>
            <a:r>
              <a:rPr lang="en-US" altLang="ko-KR" dirty="0"/>
              <a:t>, </a:t>
            </a:r>
            <a:r>
              <a:rPr lang="ko-KR" altLang="en-US" dirty="0"/>
              <a:t>스레드 간 통신 방식도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이들은 </a:t>
            </a:r>
            <a:r>
              <a:rPr lang="en-US" altLang="ko-KR" dirty="0" err="1"/>
              <a:t>zmq_bind</a:t>
            </a:r>
            <a:r>
              <a:rPr lang="en-US" altLang="ko-KR" dirty="0"/>
              <a:t>() </a:t>
            </a:r>
            <a:r>
              <a:rPr lang="ko-KR" altLang="en-US" dirty="0"/>
              <a:t>문자열을 변경하면 동일한 </a:t>
            </a:r>
            <a:r>
              <a:rPr lang="en-US" altLang="ko-KR" dirty="0"/>
              <a:t>API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통신 방식에 정의 변경만으로 대응할 수 있는 시스템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통신 방식이 바뀔 가능성이 있는 분산 병렬 처리 환경에 매우 용이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853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Multipart </a:t>
            </a:r>
            <a:r>
              <a:rPr lang="ko-KR" altLang="en-US" sz="4000" b="1" dirty="0"/>
              <a:t>메시지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515852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9. Multipart</a:t>
            </a:r>
            <a:r>
              <a:rPr lang="ko-KR" altLang="en-US" b="1" dirty="0"/>
              <a:t> </a:t>
            </a:r>
            <a:r>
              <a:rPr lang="en-US" altLang="ko-KR" b="1" dirty="0"/>
              <a:t>Message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Multipart – </a:t>
            </a:r>
            <a:r>
              <a:rPr lang="ko-KR" altLang="en-US" dirty="0"/>
              <a:t>복수의 메시지 프레임을 가진 메시지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전송 시 </a:t>
            </a:r>
            <a:r>
              <a:rPr lang="en-US" altLang="ko-KR" dirty="0" err="1"/>
              <a:t>zmq_msg_send</a:t>
            </a:r>
            <a:r>
              <a:rPr lang="en-US" altLang="ko-KR" dirty="0"/>
              <a:t>()</a:t>
            </a:r>
            <a:r>
              <a:rPr lang="ko-KR" altLang="en-US" dirty="0"/>
              <a:t>에 </a:t>
            </a:r>
            <a:r>
              <a:rPr lang="en-US" altLang="ko-KR" dirty="0"/>
              <a:t>ZMQ_SNDMORE </a:t>
            </a:r>
            <a:r>
              <a:rPr lang="ko-KR" altLang="en-US" dirty="0"/>
              <a:t>플래그 설정</a:t>
            </a:r>
            <a:r>
              <a:rPr lang="en-US" altLang="ko-KR" dirty="0"/>
              <a:t>, </a:t>
            </a:r>
            <a:r>
              <a:rPr lang="ko-KR" altLang="en-US" dirty="0"/>
              <a:t>후속 메시지 프레임과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보내는 </a:t>
            </a:r>
            <a:r>
              <a:rPr lang="en-US" altLang="ko-KR" dirty="0"/>
              <a:t>I/O </a:t>
            </a:r>
            <a:r>
              <a:rPr lang="ko-KR" altLang="en-US" dirty="0"/>
              <a:t>스레드는 후속 프레임이 모두 갖추어 질때까지 전송 처리를 시작하지 않음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수신 </a:t>
            </a:r>
            <a:r>
              <a:rPr lang="en-US" altLang="ko-KR" dirty="0"/>
              <a:t>I/O </a:t>
            </a:r>
            <a:r>
              <a:rPr lang="ko-KR" altLang="en-US" dirty="0"/>
              <a:t>스레드는 모든 프레임을 수신할 때까지 </a:t>
            </a:r>
            <a:r>
              <a:rPr lang="en-US" altLang="ko-KR" dirty="0" err="1"/>
              <a:t>zmq_msg_recv</a:t>
            </a:r>
            <a:r>
              <a:rPr lang="en-US" altLang="ko-KR" dirty="0"/>
              <a:t>()</a:t>
            </a:r>
            <a:r>
              <a:rPr lang="ko-KR" altLang="en-US" dirty="0"/>
              <a:t>로 수신할 수 없음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수신 프로그램은 </a:t>
            </a:r>
            <a:r>
              <a:rPr lang="en-US" altLang="ko-KR" dirty="0" err="1"/>
              <a:t>zmq_msg_more</a:t>
            </a:r>
            <a:r>
              <a:rPr lang="en-US" altLang="ko-KR" dirty="0"/>
              <a:t>() </a:t>
            </a:r>
            <a:r>
              <a:rPr lang="ko-KR" altLang="en-US" dirty="0"/>
              <a:t>함수를 이용하여 후속이 있는지 체크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258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네트워크 토폴로지 연결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014054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10. </a:t>
            </a:r>
            <a:r>
              <a:rPr lang="ko-KR" altLang="en-US" b="1" dirty="0"/>
              <a:t>네트워크 토폴로지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노드간 연결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역할 노드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zmq_bind</a:t>
            </a:r>
            <a:r>
              <a:rPr lang="en-US" altLang="ko-KR" dirty="0"/>
              <a:t>(), </a:t>
            </a:r>
            <a:r>
              <a:rPr lang="ko-KR" altLang="en-US" dirty="0"/>
              <a:t>클라이언트 역할 노드 </a:t>
            </a:r>
            <a:r>
              <a:rPr lang="en-US" altLang="ko-KR" dirty="0"/>
              <a:t>- </a:t>
            </a:r>
            <a:r>
              <a:rPr lang="en-US" altLang="ko-KR" dirty="0" err="1"/>
              <a:t>zmq_connect</a:t>
            </a:r>
            <a:r>
              <a:rPr lang="en-US" altLang="ko-K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서버는 알려진 네트워크 주소를 쥐고 이를 종점</a:t>
            </a:r>
            <a:r>
              <a:rPr lang="en-US" altLang="ko-KR" dirty="0"/>
              <a:t>(endpoint)</a:t>
            </a:r>
            <a:r>
              <a:rPr lang="ko-KR" altLang="en-US" dirty="0"/>
              <a:t>이라 부름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종점에 소켓을 묶는다</a:t>
            </a:r>
            <a:r>
              <a:rPr lang="en-US" altLang="ko-KR" dirty="0"/>
              <a:t>(bind)”, “</a:t>
            </a:r>
            <a:r>
              <a:rPr lang="ko-KR" altLang="en-US" dirty="0"/>
              <a:t>종점에 소켓을 연결한다</a:t>
            </a:r>
            <a:r>
              <a:rPr lang="en-US" altLang="ko-KR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88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메시지 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지향 미들웨어</a:t>
            </a:r>
            <a:r>
              <a:rPr lang="en-US" altLang="ko-KR" dirty="0"/>
              <a:t>(Message Oriented Middleware : MOM)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 메시지를 사용하며 다른 응용 프로그램 사이에서 데이터 송수신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큐</a:t>
            </a:r>
            <a:r>
              <a:rPr lang="en-US" altLang="ko-KR" dirty="0"/>
              <a:t>(MQ) - MOM</a:t>
            </a:r>
            <a:r>
              <a:rPr lang="ko-KR" altLang="en-US" dirty="0"/>
              <a:t>을 구현한 시스템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</a:t>
            </a:r>
            <a:r>
              <a:rPr lang="en-US" altLang="ko-KR" dirty="0"/>
              <a:t>/</a:t>
            </a:r>
            <a:r>
              <a:rPr lang="ko-KR" altLang="en-US" dirty="0"/>
              <a:t>인스턴스가 데이터를 서로 교환할 때 </a:t>
            </a:r>
            <a:r>
              <a:rPr lang="en-US" altLang="ko-KR" dirty="0"/>
              <a:t>MQ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시스템이 관리하는 메시지 큐 </a:t>
            </a:r>
            <a:r>
              <a:rPr lang="en-US" altLang="ko-KR" dirty="0"/>
              <a:t>AMQP(Advanced Message Queuing Protocol) 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AMQP</a:t>
            </a:r>
            <a:r>
              <a:rPr lang="ko-KR" altLang="en-US" dirty="0"/>
              <a:t>는 </a:t>
            </a:r>
            <a:r>
              <a:rPr lang="en-US" altLang="ko-KR" dirty="0"/>
              <a:t>MOM</a:t>
            </a:r>
            <a:r>
              <a:rPr lang="ko-KR" altLang="en-US" dirty="0"/>
              <a:t>를 위한 </a:t>
            </a:r>
            <a:r>
              <a:rPr lang="en-US" altLang="ko-KR" dirty="0"/>
              <a:t>open standard application layer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AMQP</a:t>
            </a:r>
            <a:r>
              <a:rPr lang="ko-KR" altLang="en-US" dirty="0"/>
              <a:t>는 </a:t>
            </a:r>
            <a:r>
              <a:rPr lang="en-US" altLang="ko-KR" dirty="0"/>
              <a:t>wire-protocol </a:t>
            </a:r>
            <a:r>
              <a:rPr lang="ko-KR" altLang="en-US" dirty="0"/>
              <a:t>제공 </a:t>
            </a:r>
            <a:r>
              <a:rPr lang="en-US" altLang="ko-KR" dirty="0"/>
              <a:t>– </a:t>
            </a:r>
            <a:r>
              <a:rPr lang="ko-KR" altLang="en-US" dirty="0"/>
              <a:t>네트워크 사이 데이터 전송 포맷으로 </a:t>
            </a:r>
            <a:r>
              <a:rPr lang="en-US" altLang="ko-KR" dirty="0"/>
              <a:t>octet stream</a:t>
            </a:r>
            <a:r>
              <a:rPr lang="ko-KR" altLang="en-US" dirty="0"/>
              <a:t>을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686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10. TCP</a:t>
            </a:r>
            <a:r>
              <a:rPr lang="ko-KR" altLang="en-US" b="1" dirty="0"/>
              <a:t>와 다른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전송방식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Inproc</a:t>
            </a:r>
            <a:r>
              <a:rPr lang="en-US" altLang="ko-KR" dirty="0"/>
              <a:t> – ZMQ </a:t>
            </a:r>
            <a:r>
              <a:rPr lang="ko-KR" altLang="en-US" dirty="0"/>
              <a:t>로컬 프로세스 내부</a:t>
            </a:r>
            <a:r>
              <a:rPr lang="en-US" altLang="ko-KR" dirty="0"/>
              <a:t>(</a:t>
            </a:r>
            <a:r>
              <a:rPr lang="ko-KR" altLang="en-US" dirty="0"/>
              <a:t>스레드간</a:t>
            </a:r>
            <a:r>
              <a:rPr lang="en-US" altLang="ko-KR" dirty="0"/>
              <a:t>) </a:t>
            </a:r>
            <a:r>
              <a:rPr lang="ko-KR" altLang="en-US" dirty="0"/>
              <a:t>통신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Ipc</a:t>
            </a:r>
            <a:r>
              <a:rPr lang="en-US" altLang="ko-KR" dirty="0"/>
              <a:t> – ZMQ </a:t>
            </a:r>
            <a:r>
              <a:rPr lang="ko-KR" altLang="en-US" dirty="0"/>
              <a:t>로컬 프로세스간 통신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Tcp</a:t>
            </a:r>
            <a:r>
              <a:rPr lang="en-US" altLang="ko-KR" dirty="0"/>
              <a:t> – TCP</a:t>
            </a:r>
            <a:r>
              <a:rPr lang="ko-KR" altLang="en-US" dirty="0"/>
              <a:t>를 이용한 </a:t>
            </a:r>
            <a:r>
              <a:rPr lang="en-US" altLang="ko-KR" dirty="0"/>
              <a:t>ZMQ </a:t>
            </a:r>
            <a:r>
              <a:rPr lang="ko-KR" altLang="en-US" dirty="0" err="1"/>
              <a:t>유니캐스트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Pgm</a:t>
            </a:r>
            <a:r>
              <a:rPr lang="en-US" altLang="ko-KR" dirty="0"/>
              <a:t> – PGM</a:t>
            </a:r>
            <a:r>
              <a:rPr lang="ko-KR" altLang="en-US" dirty="0"/>
              <a:t>을 이용한 </a:t>
            </a:r>
            <a:r>
              <a:rPr lang="en-US" altLang="ko-KR" dirty="0"/>
              <a:t>ZMQ </a:t>
            </a:r>
            <a:r>
              <a:rPr lang="ko-KR" altLang="en-US" dirty="0"/>
              <a:t>신뢰성 멀티캐스트 통신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Epgm</a:t>
            </a:r>
            <a:r>
              <a:rPr lang="en-US" altLang="ko-KR" dirty="0"/>
              <a:t> – ZMQ</a:t>
            </a:r>
            <a:r>
              <a:rPr lang="ko-KR" altLang="en-US" dirty="0"/>
              <a:t>가 자체 정의한 </a:t>
            </a:r>
            <a:r>
              <a:rPr lang="en-US" altLang="ko-KR" dirty="0"/>
              <a:t>Encapsulation </a:t>
            </a:r>
            <a:r>
              <a:rPr lang="en-US" altLang="ko-KR" dirty="0" err="1"/>
              <a:t>pgm</a:t>
            </a:r>
            <a:r>
              <a:rPr lang="ko-KR" altLang="en-US" dirty="0"/>
              <a:t>을 이용한 통신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소켓은 다수의 들어오거나 나가는 연결들을 가질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zmq_accept</a:t>
            </a:r>
            <a:r>
              <a:rPr lang="en-US" altLang="ko-KR" dirty="0"/>
              <a:t>() </a:t>
            </a:r>
            <a:r>
              <a:rPr lang="ko-KR" altLang="en-US" dirty="0"/>
              <a:t>함수는 없음 </a:t>
            </a:r>
            <a:r>
              <a:rPr lang="en-US" altLang="ko-KR" dirty="0"/>
              <a:t>– </a:t>
            </a:r>
            <a:r>
              <a:rPr lang="ko-KR" altLang="en-US" dirty="0"/>
              <a:t>소켓이 종점과 묶이면 연결 수용은 자동으로 수행됨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 연결은 내부에서 자동으로</a:t>
            </a:r>
            <a:r>
              <a:rPr lang="en-US" altLang="ko-KR" dirty="0"/>
              <a:t>, ZMQ</a:t>
            </a:r>
            <a:r>
              <a:rPr lang="ko-KR" altLang="en-US" dirty="0"/>
              <a:t>는 연결이 끊기면 자동으로 연결을 시도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							(</a:t>
            </a:r>
            <a:r>
              <a:rPr lang="ko-KR" altLang="en-US" dirty="0"/>
              <a:t>소켓 내에 은닉됨</a:t>
            </a:r>
            <a:r>
              <a:rPr lang="en-US" altLang="ko-KR" dirty="0"/>
              <a:t>, </a:t>
            </a:r>
            <a:r>
              <a:rPr lang="ko-KR" altLang="en-US" dirty="0"/>
              <a:t>건들 수 없음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220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</a:t>
            </a:r>
            <a:r>
              <a:rPr lang="ko-KR" altLang="en-US" sz="4000" b="1" dirty="0"/>
              <a:t> 메시지 레이어 구현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22389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11. ZMQ </a:t>
            </a:r>
            <a:r>
              <a:rPr lang="ko-KR" altLang="en-US" b="1" dirty="0"/>
              <a:t>메시지 레이어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전송 방식 정하기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INPROC </a:t>
            </a:r>
            <a:r>
              <a:rPr lang="ko-KR" altLang="en-US" sz="1400" dirty="0"/>
              <a:t>프로세스내 전송 모델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IPC </a:t>
            </a:r>
            <a:r>
              <a:rPr lang="ko-KR" altLang="en-US" sz="1400" dirty="0"/>
              <a:t>프로세스 간 전송 모델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MULTICAST PGM</a:t>
            </a:r>
            <a:r>
              <a:rPr lang="ko-KR" altLang="en-US" sz="1400" dirty="0"/>
              <a:t>를 통한 멀티캐스트 </a:t>
            </a:r>
            <a:r>
              <a:rPr lang="en-US" altLang="ko-KR" sz="1400" dirty="0"/>
              <a:t>(UDP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싸여지기도</a:t>
            </a:r>
            <a:r>
              <a:rPr lang="ko-KR" altLang="en-US" sz="1400" dirty="0"/>
              <a:t> 함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TCP </a:t>
            </a:r>
            <a:r>
              <a:rPr lang="ko-KR" altLang="en-US" sz="1400" dirty="0"/>
              <a:t>네트워크 기반의 전송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하부 구조 잡기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QUEUE 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답변</a:t>
            </a:r>
            <a:r>
              <a:rPr lang="en-US" altLang="ko-KR" sz="1400" dirty="0"/>
              <a:t>(Request/Reply) </a:t>
            </a:r>
            <a:r>
              <a:rPr lang="ko-KR" altLang="en-US" sz="1400" dirty="0"/>
              <a:t>메시징 패턴을 위한 </a:t>
            </a:r>
            <a:r>
              <a:rPr lang="ko-KR" altLang="en-US" sz="1400" dirty="0" err="1"/>
              <a:t>발송자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FORWARDER </a:t>
            </a:r>
            <a:r>
              <a:rPr lang="ko-KR" altLang="en-US" sz="1400" dirty="0"/>
              <a:t>발행</a:t>
            </a:r>
            <a:r>
              <a:rPr lang="en-US" altLang="ko-KR" sz="1400" dirty="0"/>
              <a:t>/</a:t>
            </a:r>
            <a:r>
              <a:rPr lang="ko-KR" altLang="en-US" sz="1400" dirty="0"/>
              <a:t>구독</a:t>
            </a:r>
            <a:r>
              <a:rPr lang="en-US" altLang="ko-KR" sz="1400" dirty="0"/>
              <a:t>(Publish/Subscribe) </a:t>
            </a:r>
            <a:r>
              <a:rPr lang="ko-KR" altLang="en-US" sz="1400" dirty="0"/>
              <a:t>메시징 패턴을 위한 </a:t>
            </a:r>
            <a:r>
              <a:rPr lang="ko-KR" altLang="en-US" sz="1400" dirty="0" err="1"/>
              <a:t>발송자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STREAMER </a:t>
            </a:r>
            <a:r>
              <a:rPr lang="ko-KR" altLang="en-US" sz="1400" dirty="0"/>
              <a:t>파이프라인의 단방향 메시징 패턴을 위한 </a:t>
            </a:r>
            <a:r>
              <a:rPr lang="ko-KR" altLang="en-US" sz="1400" dirty="0" err="1"/>
              <a:t>발송자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패턴 선택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REQUEST/REPLY </a:t>
            </a:r>
            <a:r>
              <a:rPr lang="ko-KR" altLang="en-US" sz="1400" dirty="0"/>
              <a:t>양방향</a:t>
            </a:r>
            <a:r>
              <a:rPr lang="en-US" altLang="ko-KR" sz="1400" dirty="0"/>
              <a:t>, </a:t>
            </a:r>
            <a:r>
              <a:rPr lang="ko-KR" altLang="en-US" sz="1400" dirty="0"/>
              <a:t>부하 분산과 상태 기반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PUBLISH/SUBSCRIBE </a:t>
            </a:r>
            <a:r>
              <a:rPr lang="ko-KR" altLang="en-US" sz="1400" dirty="0"/>
              <a:t>다수의 구독자들에게 한번에 발행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UPSTREAM / DOWNSTREAM </a:t>
            </a:r>
            <a:r>
              <a:rPr lang="ko-KR" altLang="en-US" sz="1400" dirty="0"/>
              <a:t>파이프라인의 접점들에 단일 방향 데이터 배포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PAIR </a:t>
            </a:r>
            <a:r>
              <a:rPr lang="ko-KR" altLang="en-US" sz="1400" dirty="0"/>
              <a:t>두 피어들 간 배타적 커뮤니케이션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93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 </a:t>
            </a:r>
            <a:r>
              <a:rPr lang="ko-KR" altLang="en-US" sz="4000" b="1" dirty="0"/>
              <a:t>소켓 타입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539750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12. ZMQ </a:t>
            </a:r>
            <a:r>
              <a:rPr lang="ko-KR" altLang="en-US" b="1" dirty="0"/>
              <a:t>소켓 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PUB : SUB</a:t>
            </a:r>
            <a:r>
              <a:rPr lang="ko-KR" altLang="en-US" dirty="0"/>
              <a:t>에 데이터를 넘긴다</a:t>
            </a:r>
            <a:r>
              <a:rPr lang="en-US" altLang="ko-KR" dirty="0"/>
              <a:t>. </a:t>
            </a:r>
            <a:r>
              <a:rPr lang="ko-KR" altLang="en-US" dirty="0"/>
              <a:t>수신 불가능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SUB : PUB</a:t>
            </a:r>
            <a:r>
              <a:rPr lang="ko-KR" altLang="en-US" dirty="0"/>
              <a:t>으로부터 데이터를 받는다</a:t>
            </a:r>
            <a:r>
              <a:rPr lang="en-US" altLang="ko-KR" dirty="0"/>
              <a:t>. </a:t>
            </a:r>
            <a:r>
              <a:rPr lang="ko-KR" altLang="en-US" dirty="0"/>
              <a:t>송신 불가능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XPUB : PUB</a:t>
            </a:r>
            <a:r>
              <a:rPr lang="ko-KR" altLang="en-US" dirty="0"/>
              <a:t>을 중계한다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XSUB : SUB</a:t>
            </a:r>
            <a:r>
              <a:rPr lang="ko-KR" altLang="en-US" dirty="0"/>
              <a:t>을 중계한다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ROUTER : REQ</a:t>
            </a:r>
            <a:r>
              <a:rPr lang="ko-KR" altLang="en-US" dirty="0"/>
              <a:t>으로부터 패킷을 받는다</a:t>
            </a:r>
            <a:r>
              <a:rPr lang="en-US" altLang="ko-KR" dirty="0"/>
              <a:t>. </a:t>
            </a:r>
            <a:r>
              <a:rPr lang="ko-KR" altLang="en-US" dirty="0"/>
              <a:t>전달 메시지는 </a:t>
            </a:r>
            <a:r>
              <a:rPr lang="en-US" altLang="ko-KR" dirty="0"/>
              <a:t>multipart</a:t>
            </a:r>
            <a:r>
              <a:rPr lang="ko-KR" altLang="en-US" dirty="0"/>
              <a:t>식으로 되며</a:t>
            </a:r>
            <a:r>
              <a:rPr lang="en-US" altLang="ko-KR" dirty="0"/>
              <a:t>, </a:t>
            </a:r>
            <a:r>
              <a:rPr lang="ko-KR" altLang="en-US" dirty="0"/>
              <a:t>특수한 자체 프레임으로 변형된다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DEALER : REP</a:t>
            </a:r>
            <a:r>
              <a:rPr lang="ko-KR" altLang="en-US" dirty="0"/>
              <a:t>에게 패킷을 보낸다</a:t>
            </a:r>
            <a:r>
              <a:rPr lang="en-US" altLang="ko-KR" dirty="0"/>
              <a:t>. PUSH</a:t>
            </a:r>
            <a:r>
              <a:rPr lang="ko-KR" altLang="en-US" dirty="0"/>
              <a:t>와 같이 패킷은 분배한다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REQ : </a:t>
            </a:r>
            <a:r>
              <a:rPr lang="ko-KR" altLang="en-US" dirty="0"/>
              <a:t>동기 방식의 요청용 소켓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REP : </a:t>
            </a:r>
            <a:r>
              <a:rPr lang="ko-KR" altLang="en-US" dirty="0"/>
              <a:t>동기 방식의 응답용 소켓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PUSH : </a:t>
            </a:r>
            <a:r>
              <a:rPr lang="ko-KR" altLang="en-US" dirty="0"/>
              <a:t>데이터 분배 송신용 소켓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PULL : </a:t>
            </a:r>
            <a:r>
              <a:rPr lang="ko-KR" altLang="en-US" dirty="0"/>
              <a:t>데이터 분배 수신용 소켓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PIAR : </a:t>
            </a:r>
            <a:r>
              <a:rPr lang="ko-KR" altLang="en-US" dirty="0"/>
              <a:t>내부 프로세스간 통신할 때 사용하는 소켓</a:t>
            </a:r>
            <a:r>
              <a:rPr lang="en-US" altLang="ko-KR" dirty="0"/>
              <a:t>. </a:t>
            </a:r>
            <a:r>
              <a:rPr lang="en-US" altLang="ko-KR" dirty="0" err="1"/>
              <a:t>inproc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992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12-1. </a:t>
            </a:r>
            <a:r>
              <a:rPr lang="ko-KR" altLang="en-US" b="1" dirty="0"/>
              <a:t>역할 의존적인 소켓 처리 전략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 처리 전략은 소켓 생성 시에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역할에 따라 기본 처리 패턴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메시지를 처리하는 방법이나 연결이 끊어진 경우에 어떻게 할 것인지 정해져 있음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en-US" altLang="ko-KR" dirty="0"/>
              <a:t> </a:t>
            </a:r>
            <a:r>
              <a:rPr lang="ko-KR" altLang="en-US" dirty="0"/>
              <a:t>상의 처리 전략은 이 </a:t>
            </a:r>
            <a:r>
              <a:rPr lang="ko-KR" altLang="en-US" b="1" dirty="0"/>
              <a:t>패턴의 역할 이름</a:t>
            </a:r>
            <a:r>
              <a:rPr lang="ko-KR" altLang="en-US" dirty="0"/>
              <a:t>으로 설정할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90726D0-CFA9-4250-82EC-3000CAD4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54062"/>
              </p:ext>
            </p:extLst>
          </p:nvPr>
        </p:nvGraphicFramePr>
        <p:xfrm>
          <a:off x="1747155" y="3318633"/>
          <a:ext cx="8697689" cy="3309171"/>
        </p:xfrm>
        <a:graphic>
          <a:graphicData uri="http://schemas.openxmlformats.org/drawingml/2006/table">
            <a:tbl>
              <a:tblPr/>
              <a:tblGrid>
                <a:gridCol w="1242527">
                  <a:extLst>
                    <a:ext uri="{9D8B030D-6E8A-4147-A177-3AD203B41FA5}">
                      <a16:colId xmlns:a16="http://schemas.microsoft.com/office/drawing/2014/main" val="3734190555"/>
                    </a:ext>
                  </a:extLst>
                </a:gridCol>
                <a:gridCol w="1242527">
                  <a:extLst>
                    <a:ext uri="{9D8B030D-6E8A-4147-A177-3AD203B41FA5}">
                      <a16:colId xmlns:a16="http://schemas.microsoft.com/office/drawing/2014/main" val="2537343647"/>
                    </a:ext>
                  </a:extLst>
                </a:gridCol>
                <a:gridCol w="1242527">
                  <a:extLst>
                    <a:ext uri="{9D8B030D-6E8A-4147-A177-3AD203B41FA5}">
                      <a16:colId xmlns:a16="http://schemas.microsoft.com/office/drawing/2014/main" val="3467640302"/>
                    </a:ext>
                  </a:extLst>
                </a:gridCol>
                <a:gridCol w="1242527">
                  <a:extLst>
                    <a:ext uri="{9D8B030D-6E8A-4147-A177-3AD203B41FA5}">
                      <a16:colId xmlns:a16="http://schemas.microsoft.com/office/drawing/2014/main" val="2182748428"/>
                    </a:ext>
                  </a:extLst>
                </a:gridCol>
                <a:gridCol w="1242527">
                  <a:extLst>
                    <a:ext uri="{9D8B030D-6E8A-4147-A177-3AD203B41FA5}">
                      <a16:colId xmlns:a16="http://schemas.microsoft.com/office/drawing/2014/main" val="3746747779"/>
                    </a:ext>
                  </a:extLst>
                </a:gridCol>
                <a:gridCol w="954246">
                  <a:extLst>
                    <a:ext uri="{9D8B030D-6E8A-4147-A177-3AD203B41FA5}">
                      <a16:colId xmlns:a16="http://schemas.microsoft.com/office/drawing/2014/main" val="3906182844"/>
                    </a:ext>
                  </a:extLst>
                </a:gridCol>
                <a:gridCol w="1530808">
                  <a:extLst>
                    <a:ext uri="{9D8B030D-6E8A-4147-A177-3AD203B41FA5}">
                      <a16:colId xmlns:a16="http://schemas.microsoft.com/office/drawing/2014/main" val="952396325"/>
                    </a:ext>
                  </a:extLst>
                </a:gridCol>
              </a:tblGrid>
              <a:tr h="4658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이름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bind </a:t>
                      </a:r>
                      <a:r>
                        <a:rPr lang="ko-KR" altLang="en-US" sz="1200">
                          <a:effectLst/>
                        </a:rPr>
                        <a:t>여부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altLang="ko-KR" sz="1200" dirty="0">
                          <a:effectLst/>
                        </a:rPr>
                        <a:t>1 / </a:t>
                      </a:r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Write-first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Read-first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라우팅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대표적인 연결 상대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8423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REP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REQ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51067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REQ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altLang="ko-KR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REP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1800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(Write-only)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0727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XPUB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(Write-only)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82077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altLang="ko-KR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(Read-only)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2295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XSUB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(Read-only)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PUB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03580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PUSH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altLang="ko-KR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(Write-only)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PULL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7816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PULL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altLang="ko-KR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(Read-only)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PUSH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5073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ROUTER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REQ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66939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DEALER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○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REP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712954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PAIR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</a:rPr>
                        <a:t>○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 </a:t>
                      </a:r>
                      <a:r>
                        <a:rPr lang="en-US" altLang="ko-KR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</a:rPr>
                        <a:t>양방향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양방향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×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PAIR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4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30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 </a:t>
            </a:r>
            <a:r>
              <a:rPr lang="ko-KR" altLang="en-US" sz="4000" b="1" dirty="0"/>
              <a:t>메시지 패턴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471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13. </a:t>
            </a:r>
            <a:r>
              <a:rPr lang="ko-KR" altLang="en-US" b="1" dirty="0"/>
              <a:t>메시지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앞서 언급한 장점들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통신 방법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inproc</a:t>
            </a:r>
            <a:r>
              <a:rPr lang="en-US" altLang="ko-KR" sz="1400" dirty="0"/>
              <a:t>, inter-process, </a:t>
            </a:r>
            <a:r>
              <a:rPr lang="en-US" altLang="ko-KR" sz="1400" dirty="0" err="1"/>
              <a:t>tcp</a:t>
            </a:r>
            <a:r>
              <a:rPr lang="en-US" altLang="ko-KR" sz="1400" dirty="0"/>
              <a:t>, multicast)</a:t>
            </a:r>
            <a:r>
              <a:rPr lang="ko-KR" altLang="en-US" sz="1400" dirty="0"/>
              <a:t>에 무관하게 노드를 스레드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노드에 매핑이 가능하다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자동 재 연결 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송수신자 양측에서 메시지 </a:t>
            </a:r>
            <a:r>
              <a:rPr lang="ko-KR" altLang="en-US" sz="1400" dirty="0" err="1"/>
              <a:t>큐잉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항상은</a:t>
            </a:r>
            <a:r>
              <a:rPr lang="ko-KR" altLang="en-US" sz="1400" dirty="0"/>
              <a:t> 아니고 필요에 따라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OOM</a:t>
            </a:r>
            <a:r>
              <a:rPr lang="ko-KR" altLang="en-US" sz="1400" dirty="0"/>
              <a:t>이 발생하는 경우에 대해 프로세스를 보호하기 위해 큐들을 제한한다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소켓 오류 제어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</a:t>
            </a:r>
            <a:r>
              <a:rPr lang="en-US" altLang="ko-KR" sz="1400" dirty="0"/>
              <a:t>I/O</a:t>
            </a:r>
            <a:r>
              <a:rPr lang="ko-KR" altLang="en-US" sz="1400" dirty="0"/>
              <a:t>는 백그라운드 스레드에서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노드 간에 </a:t>
            </a:r>
            <a:r>
              <a:rPr lang="en-US" altLang="ko-KR" sz="1400" dirty="0"/>
              <a:t>lock </a:t>
            </a:r>
            <a:r>
              <a:rPr lang="en-US" altLang="ko-KR" sz="1400" strike="sngStrike" dirty="0"/>
              <a:t>free</a:t>
            </a:r>
            <a:r>
              <a:rPr lang="en-US" altLang="ko-KR" sz="1400" dirty="0"/>
              <a:t> less</a:t>
            </a:r>
            <a:r>
              <a:rPr lang="ko-KR" altLang="en-US" sz="1400" dirty="0"/>
              <a:t> 통신 </a:t>
            </a:r>
            <a:r>
              <a:rPr lang="en-US" altLang="ko-KR" sz="1400" dirty="0"/>
              <a:t>(</a:t>
            </a:r>
            <a:r>
              <a:rPr lang="ko-KR" altLang="en-US" sz="1400" dirty="0"/>
              <a:t>잠금</a:t>
            </a:r>
            <a:r>
              <a:rPr lang="en-US" altLang="ko-KR" sz="1400" dirty="0"/>
              <a:t>, </a:t>
            </a:r>
            <a:r>
              <a:rPr lang="ko-KR" altLang="en-US" sz="1400" dirty="0"/>
              <a:t>대기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세마포어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데드락</a:t>
            </a:r>
            <a:r>
              <a:rPr lang="ko-KR" altLang="en-US" sz="1400" dirty="0"/>
              <a:t> 등이 없다</a:t>
            </a:r>
            <a:r>
              <a:rPr lang="en-US" altLang="ko-KR" sz="1400" dirty="0"/>
              <a:t>!)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 장점들을 확보하려면 메시지들을 보내거나 </a:t>
            </a:r>
            <a:r>
              <a:rPr lang="ko-KR" altLang="en-US" sz="1600" dirty="0" err="1"/>
              <a:t>큐잉하는</a:t>
            </a:r>
            <a:r>
              <a:rPr lang="ko-KR" altLang="en-US" sz="1600" dirty="0"/>
              <a:t> 엄밀한 조합법 필요 </a:t>
            </a:r>
            <a:r>
              <a:rPr lang="en-US" altLang="ko-KR" sz="1600" dirty="0"/>
              <a:t>– </a:t>
            </a:r>
            <a:r>
              <a:rPr lang="ko-KR" altLang="en-US" sz="1600" b="1" dirty="0"/>
              <a:t>메시지 패턴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88566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13. </a:t>
            </a:r>
            <a:r>
              <a:rPr lang="ko-KR" altLang="en-US" b="1" dirty="0"/>
              <a:t>메시지 패턴 </a:t>
            </a:r>
            <a:r>
              <a:rPr lang="en-US" altLang="ko-KR" b="1" dirty="0"/>
              <a:t>REQ/REP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Request – Reply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요청하고 응답을 받는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REQ</a:t>
            </a:r>
            <a:r>
              <a:rPr lang="ko-KR" altLang="en-US" dirty="0"/>
              <a:t> 소켓은 응답을 받기 전까지 새로운 요청 불가</a:t>
            </a:r>
            <a:br>
              <a:rPr lang="en-US" altLang="ko-KR" dirty="0"/>
            </a:br>
            <a:r>
              <a:rPr lang="en-US" altLang="ko-KR" dirty="0"/>
              <a:t>REP </a:t>
            </a:r>
            <a:r>
              <a:rPr lang="ko-KR" altLang="en-US" dirty="0"/>
              <a:t>소켓은 응답을 반환하기 전까지 새로운 요청을 받지 못함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동기적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058C4-2C23-4D73-B6C2-CBF8C0E9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67" y="3429000"/>
            <a:ext cx="4376803" cy="31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5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13. </a:t>
            </a:r>
            <a:r>
              <a:rPr lang="ko-KR" altLang="en-US" b="1" dirty="0"/>
              <a:t>메시지 패턴 </a:t>
            </a:r>
            <a:r>
              <a:rPr lang="en-US" altLang="ko-KR" b="1" dirty="0"/>
              <a:t>PUB/SUB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Publish – Subscribe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publish </a:t>
            </a:r>
            <a:r>
              <a:rPr lang="ko-KR" altLang="en-US" dirty="0"/>
              <a:t>측이 메시지를 흘리고</a:t>
            </a:r>
            <a:r>
              <a:rPr lang="en-US" altLang="ko-KR" dirty="0"/>
              <a:t>, </a:t>
            </a:r>
            <a:r>
              <a:rPr lang="ko-KR" altLang="en-US" dirty="0"/>
              <a:t>이것을 여러 </a:t>
            </a:r>
            <a:r>
              <a:rPr lang="en-US" altLang="ko-KR" dirty="0"/>
              <a:t>subscribe </a:t>
            </a:r>
            <a:r>
              <a:rPr lang="ko-KR" altLang="en-US" dirty="0"/>
              <a:t>측이 받을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</a:t>
            </a:r>
            <a:r>
              <a:rPr lang="ko-KR" altLang="en-US" dirty="0"/>
              <a:t>이 보내는 메시지는 </a:t>
            </a:r>
            <a:r>
              <a:rPr lang="en-US" altLang="ko-KR" dirty="0"/>
              <a:t>key – data </a:t>
            </a:r>
            <a:r>
              <a:rPr lang="ko-KR" altLang="en-US" dirty="0"/>
              <a:t>형식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Sub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를 통해 메시지를 필터링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</a:t>
            </a:r>
            <a:r>
              <a:rPr lang="ko-KR" altLang="en-US" dirty="0"/>
              <a:t>은 데이터 전송 큐</a:t>
            </a:r>
            <a:r>
              <a:rPr lang="en-US" altLang="ko-KR" dirty="0"/>
              <a:t>, Sub</a:t>
            </a:r>
            <a:r>
              <a:rPr lang="ko-KR" altLang="en-US" dirty="0"/>
              <a:t>은 데이터 수신 큐를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28622-5E20-4FA5-AE3D-55767016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1" y="4175814"/>
            <a:ext cx="6115329" cy="25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5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메시지 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</a:t>
            </a:r>
            <a:r>
              <a:rPr lang="en-US" altLang="ko-KR" dirty="0"/>
              <a:t>(Asynchronous) Queue</a:t>
            </a:r>
            <a:r>
              <a:rPr lang="ko-KR" altLang="en-US" dirty="0"/>
              <a:t>에 넣기 때문에 나중에 처리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비동조</a:t>
            </a:r>
            <a:r>
              <a:rPr lang="en-US" altLang="ko-KR" dirty="0"/>
              <a:t>(Decoupling): </a:t>
            </a:r>
            <a:r>
              <a:rPr lang="ko-KR" altLang="en-US" dirty="0"/>
              <a:t>애플리케이션과 분리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탄력성</a:t>
            </a:r>
            <a:r>
              <a:rPr lang="en-US" altLang="ko-KR" dirty="0"/>
              <a:t>(Resilience): </a:t>
            </a:r>
            <a:r>
              <a:rPr lang="ko-KR" altLang="en-US" dirty="0"/>
              <a:t>일부분 실패 시 전체에 영향을 받지 않음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과잉</a:t>
            </a:r>
            <a:r>
              <a:rPr lang="en-US" altLang="ko-KR" dirty="0"/>
              <a:t>(Redundancy): </a:t>
            </a:r>
            <a:r>
              <a:rPr lang="ko-KR" altLang="en-US" dirty="0"/>
              <a:t>실패할 경우 재실행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보증</a:t>
            </a:r>
            <a:r>
              <a:rPr lang="en-US" altLang="ko-KR" dirty="0"/>
              <a:t>(Guarantees): </a:t>
            </a:r>
            <a:r>
              <a:rPr lang="ko-KR" altLang="en-US" dirty="0"/>
              <a:t>작업 처리 결과 확인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확장성</a:t>
            </a:r>
            <a:r>
              <a:rPr lang="en-US" altLang="ko-KR" dirty="0"/>
              <a:t>(Scalable): </a:t>
            </a:r>
            <a:r>
              <a:rPr lang="ko-KR" altLang="en-US" dirty="0"/>
              <a:t>다수의 프로세스들이 큐에 메시지 전송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796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13. </a:t>
            </a:r>
            <a:r>
              <a:rPr lang="ko-KR" altLang="en-US" b="1" dirty="0"/>
              <a:t>메시지 패턴 </a:t>
            </a:r>
            <a:r>
              <a:rPr lang="en-US" altLang="ko-KR" b="1" dirty="0"/>
              <a:t>PULL/PUSH (Pipeline)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290375"/>
            <a:ext cx="1102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Pup/Sub </a:t>
            </a:r>
            <a:r>
              <a:rPr lang="ko-KR" altLang="en-US" dirty="0"/>
              <a:t>모델과 달리 메시지 수취는 </a:t>
            </a:r>
            <a:r>
              <a:rPr lang="en-US" altLang="ko-KR" dirty="0"/>
              <a:t>pull </a:t>
            </a:r>
            <a:r>
              <a:rPr lang="ko-KR" altLang="en-US" dirty="0"/>
              <a:t>노드 중 하나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개의 </a:t>
            </a:r>
            <a:r>
              <a:rPr lang="en-US" altLang="ko-KR" dirty="0"/>
              <a:t>pull </a:t>
            </a:r>
            <a:r>
              <a:rPr lang="ko-KR" altLang="en-US" dirty="0"/>
              <a:t>노드에 </a:t>
            </a:r>
            <a:r>
              <a:rPr lang="en-US" altLang="ko-KR" dirty="0"/>
              <a:t>push</a:t>
            </a:r>
            <a:r>
              <a:rPr lang="ko-KR" altLang="en-US" dirty="0"/>
              <a:t>할 경우 </a:t>
            </a:r>
            <a:r>
              <a:rPr lang="ko-KR" altLang="en-US" dirty="0" err="1"/>
              <a:t>로드밸런싱을</a:t>
            </a:r>
            <a:r>
              <a:rPr lang="ko-KR" altLang="en-US" dirty="0"/>
              <a:t> 통해 메시지 분배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Push</a:t>
            </a:r>
            <a:r>
              <a:rPr lang="ko-KR" altLang="en-US" dirty="0"/>
              <a:t> 는 데이터 전송 큐</a:t>
            </a:r>
            <a:r>
              <a:rPr lang="en-US" altLang="ko-KR" dirty="0"/>
              <a:t>, pull</a:t>
            </a:r>
            <a:r>
              <a:rPr lang="ko-KR" altLang="en-US" dirty="0"/>
              <a:t> 데이터 수신 큐를 가짐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63E51-A3A5-4EFB-9D15-173BB25EA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4" y="2860273"/>
            <a:ext cx="4761751" cy="3403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E06FCE-9EFF-4225-B08F-93F6C0837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46" y="2795802"/>
            <a:ext cx="2786258" cy="3715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B14BC2-2B35-4904-807F-92FD2F5B6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86" y="2749680"/>
            <a:ext cx="3134475" cy="37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9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13. </a:t>
            </a:r>
            <a:r>
              <a:rPr lang="ko-KR" altLang="en-US" b="1" dirty="0"/>
              <a:t>메시지 패턴 </a:t>
            </a:r>
            <a:r>
              <a:rPr lang="en-US" altLang="ko-KR" b="1" dirty="0"/>
              <a:t>PAIR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290375"/>
            <a:ext cx="11025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통신이 양방향인 점이 정규 소켓과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동기화를 위해 사용 </a:t>
            </a:r>
            <a:r>
              <a:rPr lang="en-US" altLang="ko-KR" dirty="0"/>
              <a:t>(</a:t>
            </a:r>
            <a:r>
              <a:rPr lang="ko-KR" altLang="en-US" dirty="0"/>
              <a:t>스레드간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1-1 </a:t>
            </a:r>
            <a:r>
              <a:rPr lang="ko-KR" altLang="en-US" dirty="0"/>
              <a:t>연결만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쌍의 스레드 사이의 조화를 위한 패턴 </a:t>
            </a:r>
            <a:r>
              <a:rPr lang="en-US" altLang="ko-KR" dirty="0"/>
              <a:t>(</a:t>
            </a:r>
            <a:r>
              <a:rPr lang="en-US" altLang="ko-KR" dirty="0" err="1"/>
              <a:t>inproc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PAIR </a:t>
            </a:r>
            <a:r>
              <a:rPr lang="ko-KR" altLang="en-US" dirty="0"/>
              <a:t>소켓은 자동으로 다시 연결하지 않음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0D7646-41C1-430B-9415-D4E17EC90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78" y="1503245"/>
            <a:ext cx="2247619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47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13-1. </a:t>
            </a:r>
            <a:r>
              <a:rPr lang="ko-KR" altLang="en-US" b="1" dirty="0"/>
              <a:t>조합 가능한 소켓 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56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PUB and SUB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REQ and REP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REQ and ROUTER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DEALER and REP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DEALER and ROUTER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DEALER and DEALER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ROUTER and ROUTER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PUSH and PULL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PAIR and PAIR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XPUB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XSUB (PUB and SUB </a:t>
            </a:r>
            <a:r>
              <a:rPr lang="ko-KR" altLang="en-US" dirty="0"/>
              <a:t>의 원시버전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64529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13-2. </a:t>
            </a:r>
            <a:r>
              <a:rPr lang="ko-KR" altLang="en-US" b="1" dirty="0"/>
              <a:t>상위 수준 메시지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가지의 기본 패턴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C++ </a:t>
            </a:r>
            <a:r>
              <a:rPr lang="ko-KR" altLang="en-US" sz="1600" dirty="0"/>
              <a:t>라이브러리로 구현된 </a:t>
            </a:r>
            <a:r>
              <a:rPr lang="en-US" altLang="ko-KR" sz="1600" dirty="0"/>
              <a:t>API</a:t>
            </a:r>
            <a:r>
              <a:rPr lang="ko-KR" altLang="en-US" sz="1600" dirty="0"/>
              <a:t>의 일부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대다수의 환경에서 사용 가능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의 개발자들은 상위 수준 메시징 패턴들을 따로 구현</a:t>
            </a:r>
            <a:r>
              <a:rPr lang="en-US" altLang="ko-KR" dirty="0"/>
              <a:t>, </a:t>
            </a:r>
            <a:r>
              <a:rPr lang="ko-KR" altLang="en-US" dirty="0"/>
              <a:t>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애플리케이션에서 사용하는 언어에 무관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라이브러리에 속해 있지는 않으며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ZeroMQ</a:t>
            </a:r>
            <a:r>
              <a:rPr lang="en-US" altLang="ko-KR" sz="1600" dirty="0"/>
              <a:t> </a:t>
            </a:r>
            <a:r>
              <a:rPr lang="ko-KR" altLang="en-US" sz="1600" dirty="0"/>
              <a:t>커뮤니티 등에서 확인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Ex) ØMQ/</a:t>
            </a:r>
            <a:r>
              <a:rPr lang="ko-KR" altLang="en-US" sz="1600" dirty="0"/>
              <a:t>신뢰성 있는 요청</a:t>
            </a:r>
            <a:r>
              <a:rPr lang="en-US" altLang="ko-KR" sz="1600" dirty="0"/>
              <a:t>-</a:t>
            </a:r>
            <a:r>
              <a:rPr lang="ko-KR" altLang="en-US" sz="1600" dirty="0"/>
              <a:t>응답 </a:t>
            </a:r>
            <a:r>
              <a:rPr lang="ko-KR" altLang="en-US" sz="1600" dirty="0" err="1"/>
              <a:t>패턴들에서</a:t>
            </a:r>
            <a:r>
              <a:rPr lang="ko-KR" altLang="en-US" sz="1600" dirty="0"/>
              <a:t> 볼 수 있는 </a:t>
            </a:r>
            <a:r>
              <a:rPr lang="en-US" altLang="ko-KR" sz="1600" dirty="0"/>
              <a:t>Majordomo </a:t>
            </a:r>
            <a:r>
              <a:rPr lang="ko-KR" altLang="en-US" sz="1600" dirty="0"/>
              <a:t>프로젝트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4002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13-3. </a:t>
            </a:r>
            <a:r>
              <a:rPr lang="ko-KR" altLang="en-US" b="1" dirty="0"/>
              <a:t>메시지 다루기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3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메시지를 주고 받는 </a:t>
            </a:r>
            <a:r>
              <a:rPr lang="en-US" altLang="ko-KR" dirty="0"/>
              <a:t>API – </a:t>
            </a:r>
            <a:r>
              <a:rPr lang="en-US" altLang="ko-KR" dirty="0" err="1"/>
              <a:t>zmq_send</a:t>
            </a:r>
            <a:r>
              <a:rPr lang="en-US" altLang="ko-KR" dirty="0"/>
              <a:t>(), </a:t>
            </a:r>
            <a:r>
              <a:rPr lang="en-US" altLang="ko-KR" dirty="0" err="1"/>
              <a:t>zmq_recv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zmq_recv</a:t>
            </a:r>
            <a:r>
              <a:rPr lang="en-US" altLang="ko-KR" dirty="0"/>
              <a:t>()</a:t>
            </a:r>
            <a:r>
              <a:rPr lang="ko-KR" altLang="en-US" dirty="0"/>
              <a:t>는 가변 길이 메시지를 다루기에 부적합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버퍼 크기를 제공하는 것과 무관하게 메시지를 자르기 때문</a:t>
            </a:r>
            <a:r>
              <a:rPr lang="en-US" altLang="ko-KR" sz="1600" dirty="0"/>
              <a:t>(truncate)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zmq_msg_t</a:t>
            </a:r>
            <a:r>
              <a:rPr lang="en-US" altLang="ko-KR" sz="1600" dirty="0"/>
              <a:t> </a:t>
            </a:r>
            <a:r>
              <a:rPr lang="ko-KR" altLang="en-US" sz="1600" dirty="0"/>
              <a:t>구조체를 사용하는 적합한 </a:t>
            </a:r>
            <a:r>
              <a:rPr lang="en-US" altLang="ko-KR" sz="1600" dirty="0"/>
              <a:t>2</a:t>
            </a:r>
            <a:r>
              <a:rPr lang="ko-KR" altLang="en-US" sz="1600" dirty="0"/>
              <a:t>차 </a:t>
            </a:r>
            <a:r>
              <a:rPr lang="en-US" altLang="ko-KR" sz="1600" dirty="0"/>
              <a:t>API</a:t>
            </a:r>
            <a:r>
              <a:rPr lang="ko-KR" altLang="en-US" sz="1600" dirty="0"/>
              <a:t>가 따로 존재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초기화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zmq_msg_init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zmq_msg_init_size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zmq_msg_init_data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송수신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zmq_msg_send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zmq_msg_recv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할당 해제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zmq_msg_close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내용 접근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zmq_msg_data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zmq_msg_size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zmq_msg_more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속성 작업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zmq_msg_get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zmq_msg_set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조작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zmq_msg_copy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zmq_msg_move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7138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13-3. </a:t>
            </a:r>
            <a:r>
              <a:rPr lang="ko-KR" altLang="en-US" b="1" dirty="0"/>
              <a:t>메시지 다루기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4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ZMQ</a:t>
            </a:r>
            <a:r>
              <a:rPr lang="ko-KR" altLang="en-US" sz="1600" dirty="0"/>
              <a:t> 메시지들은 작게는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크게는 메모리를 꽉 채울 수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Protocol buffer, </a:t>
            </a:r>
            <a:r>
              <a:rPr lang="en-US" altLang="ko-KR" sz="1600" dirty="0" err="1"/>
              <a:t>msgpack</a:t>
            </a:r>
            <a:r>
              <a:rPr lang="en-US" altLang="ko-KR" sz="1600" dirty="0"/>
              <a:t>, JSON</a:t>
            </a:r>
            <a:r>
              <a:rPr lang="ko-KR" altLang="en-US" sz="1600" dirty="0"/>
              <a:t>같은 직렬화를 할 수도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</a:t>
            </a:r>
            <a:r>
              <a:rPr lang="ko-KR" altLang="en-US" sz="1600" dirty="0"/>
              <a:t>에서 </a:t>
            </a:r>
            <a:r>
              <a:rPr lang="en-US" altLang="ko-KR" sz="1600" dirty="0"/>
              <a:t>ZMQ </a:t>
            </a:r>
            <a:r>
              <a:rPr lang="ko-KR" altLang="en-US" sz="1600" dirty="0"/>
              <a:t>메시지를 사용하기 위한 규칙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zmq_msg_t</a:t>
            </a:r>
            <a:r>
              <a:rPr lang="en-US" altLang="ko-KR" sz="1400" dirty="0"/>
              <a:t> </a:t>
            </a:r>
            <a:r>
              <a:rPr lang="ko-KR" altLang="en-US" sz="1400" dirty="0"/>
              <a:t>객체사용 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 블록 </a:t>
            </a:r>
            <a:r>
              <a:rPr lang="en-US" altLang="ko-KR" sz="1400" dirty="0"/>
              <a:t>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메시지 읽기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zmq_msg_init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zmq_msg_recv</a:t>
            </a:r>
            <a:r>
              <a:rPr lang="en-US" altLang="ko-KR" sz="1400" dirty="0"/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메시지 쓰기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zmq_msg_init_size</a:t>
            </a:r>
            <a:r>
              <a:rPr lang="en-US" altLang="ko-KR" sz="1400" dirty="0"/>
              <a:t>() -&gt; </a:t>
            </a:r>
            <a:r>
              <a:rPr lang="en-US" altLang="ko-KR" sz="1400" dirty="0" err="1"/>
              <a:t>memcpy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zmq_msg_send</a:t>
            </a:r>
            <a:r>
              <a:rPr lang="en-US" altLang="ko-KR" sz="1400" dirty="0"/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메시지 해제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zmq_msg_close</a:t>
            </a:r>
            <a:r>
              <a:rPr lang="en-US" altLang="ko-KR" sz="1400" dirty="0"/>
              <a:t>() (</a:t>
            </a:r>
            <a:r>
              <a:rPr lang="ko-KR" altLang="en-US" sz="1400" dirty="0"/>
              <a:t>참조제거</a:t>
            </a:r>
            <a:r>
              <a:rPr lang="en-US" altLang="ko-KR" sz="1400" dirty="0"/>
              <a:t>, ZMQ</a:t>
            </a:r>
            <a:r>
              <a:rPr lang="ko-KR" altLang="en-US" sz="1400" dirty="0"/>
              <a:t>가 이 메시지를 자동으로 파괴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메시지 내용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zmq_msg_data</a:t>
            </a:r>
            <a:r>
              <a:rPr lang="en-US" altLang="ko-KR" sz="1400" dirty="0"/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메시지 크기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zmq_msg_size</a:t>
            </a:r>
            <a:r>
              <a:rPr lang="en-US" altLang="ko-KR" sz="1400" dirty="0"/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zmq_msg_send</a:t>
            </a:r>
            <a:r>
              <a:rPr lang="en-US" altLang="ko-KR" sz="1400" dirty="0"/>
              <a:t>()</a:t>
            </a:r>
            <a:r>
              <a:rPr lang="ko-KR" altLang="en-US" sz="1400" dirty="0"/>
              <a:t>에 메시지를 전달한 이후에</a:t>
            </a:r>
            <a:r>
              <a:rPr lang="en-US" altLang="ko-KR" sz="1400" dirty="0"/>
              <a:t>, ZMQ</a:t>
            </a:r>
            <a:r>
              <a:rPr lang="ko-KR" altLang="en-US" sz="1400" dirty="0"/>
              <a:t>는 메시지의 크기를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만들어서 치운다</a:t>
            </a:r>
            <a:r>
              <a:rPr lang="en-US" altLang="ko-KR" sz="1400" dirty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같은 메시지를 두 번 보낼 수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전송한 이후에는 메시지 데이터에 접근할 수 없다는 말이다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바이트 열을 직접 보내고 받는 </a:t>
            </a:r>
            <a:r>
              <a:rPr lang="en-US" altLang="ko-KR" sz="1400" dirty="0" err="1"/>
              <a:t>zmq_send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zmq_recv</a:t>
            </a:r>
            <a:r>
              <a:rPr lang="en-US" altLang="ko-KR" sz="1400" dirty="0"/>
              <a:t>()</a:t>
            </a:r>
            <a:r>
              <a:rPr lang="ko-KR" altLang="en-US" sz="1400" dirty="0"/>
              <a:t>에는 적용되지 않음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19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13-4. </a:t>
            </a:r>
            <a:r>
              <a:rPr lang="ko-KR" altLang="en-US" b="1" dirty="0"/>
              <a:t>여러 소켓 다루기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34FA6-1BA1-49C4-B579-2C599052CB8D}"/>
              </a:ext>
            </a:extLst>
          </p:cNvPr>
          <p:cNvSpPr txBox="1"/>
          <p:nvPr/>
        </p:nvSpPr>
        <p:spPr>
          <a:xfrm>
            <a:off x="483747" y="1303757"/>
            <a:ext cx="1102589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만일 동시간대에 다수의 종단점으로부터 읽기를 하려고 한다면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소켓을 모든 종단점에 연결하고 </a:t>
            </a:r>
            <a:r>
              <a:rPr lang="ko-KR" altLang="en-US" dirty="0" err="1"/>
              <a:t>읽어들이는</a:t>
            </a:r>
            <a:r>
              <a:rPr lang="ko-KR" altLang="en-US" dirty="0"/>
              <a:t>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원격 종단점이 같은 패턴을 사용한다면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소켓으로부터 한꺼번에 </a:t>
            </a:r>
            <a:r>
              <a:rPr lang="ko-KR" altLang="en-US" dirty="0" err="1"/>
              <a:t>읽어들이기</a:t>
            </a:r>
            <a:r>
              <a:rPr lang="ko-KR" altLang="en-US" dirty="0"/>
              <a:t> 위해서는 </a:t>
            </a:r>
            <a:r>
              <a:rPr lang="en-US" altLang="ko-KR" dirty="0" err="1"/>
              <a:t>zmq_poll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http://zguide.zeromq.org/cpp:msreader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 순위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에 따라 읽기보다 처음 들어온 소켓부터 읽고 두번째 소켓을 읽음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공평하게 소켓을 처리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http://zguide.zeromq.org/cpp:mspoller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803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13-5. </a:t>
            </a:r>
            <a:r>
              <a:rPr lang="ko-KR" altLang="en-US" b="1" dirty="0"/>
              <a:t>멀티파트 메시지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프레임을 하나의 메시지로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프레임은 </a:t>
            </a:r>
            <a:r>
              <a:rPr lang="en-US" altLang="ko-KR" dirty="0" err="1"/>
              <a:t>zmq_msg_t</a:t>
            </a:r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멀티파트 메시지를 보낼 때</a:t>
            </a:r>
            <a:r>
              <a:rPr lang="en-US" altLang="ko-KR" dirty="0"/>
              <a:t>, </a:t>
            </a:r>
            <a:r>
              <a:rPr lang="ko-KR" altLang="en-US" dirty="0"/>
              <a:t>앞선 메시지들은 실제로 마지막 메시지가 전송될 때 이어져서 보내진다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zmq_poll</a:t>
            </a:r>
            <a:r>
              <a:rPr lang="en-US" altLang="ko-KR" dirty="0"/>
              <a:t>()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ko-KR" altLang="en-US" dirty="0"/>
              <a:t>처음 메시지를 받은 때엔 나머지 메시지도 도착한 상태다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멀티파트 메시지를 구성하는 프레임을 한꺼번에 받거나</a:t>
            </a:r>
            <a:r>
              <a:rPr lang="en-US" altLang="ko-KR" dirty="0"/>
              <a:t>, </a:t>
            </a:r>
            <a:r>
              <a:rPr lang="ko-KR" altLang="en-US" dirty="0"/>
              <a:t>아예 수신하지 못한다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메시지의 각 부분은 분리된 </a:t>
            </a:r>
            <a:r>
              <a:rPr lang="en-US" altLang="ko-KR" dirty="0" err="1"/>
              <a:t>zmq_msg</a:t>
            </a:r>
            <a:r>
              <a:rPr lang="en-US" altLang="ko-KR" dirty="0"/>
              <a:t> </a:t>
            </a:r>
            <a:r>
              <a:rPr lang="ko-KR" altLang="en-US" dirty="0"/>
              <a:t>자료형의 데이터다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more </a:t>
            </a:r>
            <a:r>
              <a:rPr lang="ko-KR" altLang="en-US" dirty="0"/>
              <a:t>속성을 검사하여 메시지의 모든 부분을 수신해야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 메시지를 보낼 때까지 메시지 프레임들을 메모리에서 </a:t>
            </a:r>
            <a:r>
              <a:rPr lang="ko-KR" altLang="en-US" dirty="0" err="1"/>
              <a:t>큐잉한다</a:t>
            </a:r>
            <a:r>
              <a:rPr lang="en-US" altLang="ko-KR" dirty="0"/>
              <a:t>. </a:t>
            </a:r>
            <a:r>
              <a:rPr lang="ko-KR" altLang="en-US" dirty="0"/>
              <a:t>이후 한꺼번에 전송한다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소켓을 닫아버리는 것 외에 부분적으로 메시지 송신을 취소할 방법은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173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13-6. </a:t>
            </a:r>
            <a:r>
              <a:rPr lang="ko-KR" altLang="en-US" b="1"/>
              <a:t>브로커와 프록시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ko-KR" altLang="en-US" dirty="0"/>
              <a:t>는 정보 분산을 지향</a:t>
            </a:r>
            <a:r>
              <a:rPr lang="en-US" altLang="ko-KR" dirty="0"/>
              <a:t> – </a:t>
            </a:r>
            <a:r>
              <a:rPr lang="ko-KR" altLang="en-US" dirty="0"/>
              <a:t>네트워크 중간이 빈 공간이라는 의미는 아님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이런 네트워크는 </a:t>
            </a:r>
            <a:r>
              <a:rPr lang="en-US" altLang="ko-KR" dirty="0" err="1"/>
              <a:t>ZeroMQ</a:t>
            </a:r>
            <a:r>
              <a:rPr lang="ko-KR" altLang="en-US" dirty="0"/>
              <a:t>로 구축된 메시지</a:t>
            </a:r>
            <a:r>
              <a:rPr lang="en-US" altLang="ko-KR" dirty="0"/>
              <a:t>-</a:t>
            </a:r>
            <a:r>
              <a:rPr lang="ko-KR" altLang="en-US" dirty="0"/>
              <a:t>인지 기반 시설로 채워지는 경우가 많다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ko-KR" altLang="en-US" dirty="0"/>
              <a:t>의 배관 작업은 작은 파이프에서부터 완전한 서비스 지향 브로커까지도 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이런 메시징 산업을 </a:t>
            </a:r>
            <a:r>
              <a:rPr lang="en-US" altLang="ko-KR" dirty="0"/>
              <a:t>”</a:t>
            </a:r>
            <a:r>
              <a:rPr lang="ko-KR" altLang="en-US" dirty="0"/>
              <a:t>중재</a:t>
            </a:r>
            <a:r>
              <a:rPr lang="en-US" altLang="ko-KR" dirty="0"/>
              <a:t>”</a:t>
            </a:r>
            <a:r>
              <a:rPr lang="ko-KR" altLang="en-US" dirty="0"/>
              <a:t>라고 부르고</a:t>
            </a:r>
            <a:r>
              <a:rPr lang="en-US" altLang="ko-KR" dirty="0"/>
              <a:t>, </a:t>
            </a:r>
            <a:r>
              <a:rPr lang="ko-KR" altLang="en-US" dirty="0"/>
              <a:t>송수신자 양측의 중간에서 이들을 대하는 것을 말한다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ko-KR" altLang="en-US" dirty="0"/>
              <a:t>에서는 컨텍스트에 따라서 이들을 프록시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운송자</a:t>
            </a:r>
            <a:r>
              <a:rPr lang="en-US" altLang="ko-KR" dirty="0"/>
              <a:t>, </a:t>
            </a:r>
            <a:r>
              <a:rPr lang="ko-KR" altLang="en-US" dirty="0"/>
              <a:t>장치나 브로커 등으로 부른다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603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13-7. </a:t>
            </a:r>
            <a:r>
              <a:rPr lang="ko-KR" altLang="en-US" b="1" dirty="0"/>
              <a:t>동적 발견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분산 아키텍처에서의 </a:t>
            </a:r>
            <a:r>
              <a:rPr lang="en-US" altLang="ko-KR" dirty="0"/>
              <a:t>“</a:t>
            </a:r>
            <a:r>
              <a:rPr lang="ko-KR" altLang="en-US" dirty="0"/>
              <a:t>발견</a:t>
            </a:r>
            <a:r>
              <a:rPr lang="en-US" altLang="ko-KR" dirty="0"/>
              <a:t>“ – </a:t>
            </a:r>
            <a:r>
              <a:rPr lang="ko-KR" altLang="en-US" dirty="0"/>
              <a:t>각 노드들이 서로를 어떻게 알 수 있는가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 설정 하드 코딩 </a:t>
            </a:r>
            <a:r>
              <a:rPr lang="en-US" altLang="ko-KR" dirty="0"/>
              <a:t>– </a:t>
            </a:r>
            <a:r>
              <a:rPr lang="ko-KR" altLang="en-US" dirty="0"/>
              <a:t>노드 추가 시 네트워크 매번 재설정 필요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7D913-226D-4ABC-B42B-1B3C566F5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05" y="3017939"/>
            <a:ext cx="4114286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3572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13-7. </a:t>
            </a:r>
            <a:r>
              <a:rPr lang="ko-KR" altLang="en-US" b="1" dirty="0"/>
              <a:t>동적 발견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분산 아키텍처에서의 </a:t>
            </a:r>
            <a:r>
              <a:rPr lang="en-US" altLang="ko-KR" dirty="0"/>
              <a:t>“</a:t>
            </a:r>
            <a:r>
              <a:rPr lang="ko-KR" altLang="en-US" dirty="0"/>
              <a:t>발견</a:t>
            </a:r>
            <a:r>
              <a:rPr lang="en-US" altLang="ko-KR" dirty="0"/>
              <a:t>“ – </a:t>
            </a:r>
            <a:r>
              <a:rPr lang="ko-KR" altLang="en-US" dirty="0"/>
              <a:t>각 노드들이 서로를 어떻게 알 수 있는가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대안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중개자 추가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D7ED15-7CC6-40F1-B3FA-CC86FBE9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43" y="2482241"/>
            <a:ext cx="3848461" cy="39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6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13-8. </a:t>
            </a:r>
            <a:r>
              <a:rPr lang="ko-KR" altLang="en-US" b="1" dirty="0"/>
              <a:t>공유 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현실에서는 다수의 서비스</a:t>
            </a:r>
            <a:r>
              <a:rPr lang="en-US" altLang="ko-KR" dirty="0"/>
              <a:t>/</a:t>
            </a:r>
            <a:r>
              <a:rPr lang="ko-KR" altLang="en-US" dirty="0"/>
              <a:t>클라이언트가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어떻게 연결해야 할까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소켓이 다수의 </a:t>
            </a:r>
            <a:r>
              <a:rPr lang="en-US" altLang="ko-KR" dirty="0"/>
              <a:t>endpoint</a:t>
            </a:r>
            <a:r>
              <a:rPr lang="ko-KR" altLang="en-US" dirty="0"/>
              <a:t>에 일일이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3D949-6854-4828-93DB-0ED16756E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26" y="3189810"/>
            <a:ext cx="334285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54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13-8. </a:t>
            </a:r>
            <a:r>
              <a:rPr lang="ko-KR" altLang="en-US" b="1" dirty="0"/>
              <a:t>공유 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현실에서는 다수의 서비스</a:t>
            </a:r>
            <a:r>
              <a:rPr lang="en-US" altLang="ko-KR" dirty="0"/>
              <a:t>/</a:t>
            </a:r>
            <a:r>
              <a:rPr lang="ko-KR" altLang="en-US" dirty="0"/>
              <a:t>클라이언트가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어떻게 연결해야 할까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</a:t>
            </a:r>
            <a:r>
              <a:rPr lang="ko-KR" altLang="en-US" dirty="0" err="1"/>
              <a:t>큐잉</a:t>
            </a:r>
            <a:r>
              <a:rPr lang="ko-KR" altLang="en-US" dirty="0"/>
              <a:t> 브로커 이용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F0D2C-1BBC-4D92-BF0F-F8BEFB291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97" y="2424626"/>
            <a:ext cx="334285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28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13-9. </a:t>
            </a:r>
            <a:r>
              <a:rPr lang="ko-KR" altLang="en-US" b="1" dirty="0"/>
              <a:t>전송 </a:t>
            </a:r>
            <a:r>
              <a:rPr lang="ko-KR" altLang="en-US" b="1" dirty="0" err="1"/>
              <a:t>브릿지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en-US" altLang="ko-KR" dirty="0"/>
              <a:t> </a:t>
            </a:r>
            <a:r>
              <a:rPr lang="ko-KR" altLang="en-US" dirty="0"/>
              <a:t>네트워크를 다른 네트워킹이나 메시징 기술들과 어떻게 연결할까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브릿지는</a:t>
            </a:r>
            <a:r>
              <a:rPr lang="ko-KR" altLang="en-US" dirty="0"/>
              <a:t> 한 소켓에서 한 프로토콜로 대화하고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이를 다른 소켓에서 두번째 프로토콜로 변환하는 작은 애플리케이션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BA4606-41E4-4098-B853-DF6825BB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39" y="2591544"/>
            <a:ext cx="3537522" cy="40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0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13-10. </a:t>
            </a:r>
            <a:r>
              <a:rPr lang="ko-KR" altLang="en-US" b="1" dirty="0"/>
              <a:t>최고 </a:t>
            </a:r>
            <a:r>
              <a:rPr lang="ko-KR" altLang="en-US" b="1" dirty="0" err="1"/>
              <a:t>수위선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ko-KR" altLang="en-US" dirty="0"/>
              <a:t>는 내부 파이프의 가용량을 정의하기 위한 </a:t>
            </a:r>
            <a:r>
              <a:rPr lang="en-US" altLang="ko-KR" b="1" dirty="0"/>
              <a:t>HWM(High-Water Marks)</a:t>
            </a:r>
            <a:r>
              <a:rPr lang="ko-KR" altLang="en-US" dirty="0"/>
              <a:t>이라는 개념을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소켓의 내부로 들어오거나 외부로 나가는 각각의 연결들은</a:t>
            </a:r>
            <a:br>
              <a:rPr lang="en-US" altLang="ko-KR" dirty="0"/>
            </a:br>
            <a:r>
              <a:rPr lang="ko-KR" altLang="en-US" dirty="0"/>
              <a:t>저마다 파이프와 송신 혹은 수신을 위한 </a:t>
            </a:r>
            <a:r>
              <a:rPr lang="en-US" altLang="ko-KR" dirty="0"/>
              <a:t>HWM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이는 소켓의 유형에 따라 달라지는데</a:t>
            </a:r>
            <a:r>
              <a:rPr lang="en-US" altLang="ko-KR" dirty="0"/>
              <a:t>, 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PUB, PUSH</a:t>
            </a:r>
            <a:r>
              <a:rPr lang="ko-KR" altLang="en-US" dirty="0"/>
              <a:t>와 같은 소켓은 송신 버퍼만 가지고</a:t>
            </a:r>
            <a:r>
              <a:rPr lang="en-US" altLang="ko-KR" dirty="0"/>
              <a:t>, 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SUB, PULL, REQ, REP</a:t>
            </a:r>
            <a:r>
              <a:rPr lang="ko-KR" altLang="en-US" dirty="0"/>
              <a:t> 소켓은 수신 버퍼만 가지며</a:t>
            </a:r>
            <a:r>
              <a:rPr lang="en-US" altLang="ko-KR" dirty="0"/>
              <a:t>, 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DEALER, ROUTER, PAIR</a:t>
            </a:r>
            <a:r>
              <a:rPr lang="ko-KR" altLang="en-US" dirty="0"/>
              <a:t> 소켓은 송수신 버퍼를 모두 따로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943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 Device</a:t>
            </a:r>
          </a:p>
        </p:txBody>
      </p:sp>
    </p:spTree>
    <p:extLst>
      <p:ext uri="{BB962C8B-B14F-4D97-AF65-F5344CB8AC3E}">
        <p14:creationId xmlns:p14="http://schemas.microsoft.com/office/powerpoint/2010/main" val="524970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9B9EFF-1672-42D8-BCCA-83D9BDD5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1" y="2954134"/>
            <a:ext cx="3822097" cy="232239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14. </a:t>
            </a:r>
            <a:r>
              <a:rPr lang="ko-KR" altLang="en-US" b="1" dirty="0"/>
              <a:t>디바이스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메시징 패턴 사이를 중개하는 노드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몇가지 내장 디바이스를 제공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0EA236-5210-4731-BEF7-2B6EF610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94" y="1632041"/>
            <a:ext cx="4072281" cy="25032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8270AD-A022-45E7-B9F2-8FCF291E0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193" y="4179251"/>
            <a:ext cx="3867796" cy="21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81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 </a:t>
            </a:r>
            <a:r>
              <a:rPr lang="ko-KR" altLang="en-US" sz="4000" b="1" dirty="0"/>
              <a:t>내부구조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72582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15-1. </a:t>
            </a:r>
            <a:r>
              <a:rPr lang="ko-KR" altLang="en-US" b="1" dirty="0"/>
              <a:t>전역 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Libzmq</a:t>
            </a:r>
            <a:r>
              <a:rPr lang="ko-KR" altLang="en-US" dirty="0"/>
              <a:t>에서는 전역변수를 사용하지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</a:t>
            </a:r>
            <a:r>
              <a:rPr lang="ko-KR" altLang="en-US" dirty="0"/>
              <a:t> 사용자가 전역 상태를 명시적으로 만들 책임이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전역 상태를 포함하는 객체 </a:t>
            </a:r>
            <a:r>
              <a:rPr lang="en-US" altLang="ko-KR" dirty="0"/>
              <a:t>“Context”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관점 </a:t>
            </a:r>
            <a:r>
              <a:rPr lang="en-US" altLang="ko-KR" dirty="0"/>
              <a:t>– </a:t>
            </a:r>
            <a:r>
              <a:rPr lang="ko-KR" altLang="en-US" dirty="0"/>
              <a:t>소켓들과 사용되는 입출력 스레드의 </a:t>
            </a:r>
            <a:r>
              <a:rPr lang="en-US" altLang="ko-KR" dirty="0"/>
              <a:t>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 </a:t>
            </a:r>
            <a:r>
              <a:rPr lang="ko-KR" altLang="en-US" dirty="0"/>
              <a:t>관점 </a:t>
            </a:r>
            <a:r>
              <a:rPr lang="en-US" altLang="ko-KR" dirty="0"/>
              <a:t>– </a:t>
            </a:r>
            <a:r>
              <a:rPr lang="ko-KR" altLang="en-US" dirty="0"/>
              <a:t>사용자가 필요할 수도 있는 모든 전역 상태를 저장하는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8014A9-8D63-4DF1-8CBE-1301D646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55" y="4034438"/>
            <a:ext cx="4559806" cy="25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0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15-2. </a:t>
            </a:r>
            <a:r>
              <a:rPr lang="ko-KR" altLang="en-US" b="1" dirty="0" err="1"/>
              <a:t>병행성</a:t>
            </a:r>
            <a:r>
              <a:rPr lang="ko-KR" altLang="en-US" b="1" dirty="0"/>
              <a:t>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</a:t>
            </a:r>
            <a:r>
              <a:rPr lang="en-US" altLang="ko-KR" dirty="0"/>
              <a:t>Actor model</a:t>
            </a:r>
            <a:r>
              <a:rPr lang="ko-KR" altLang="en-US" dirty="0"/>
              <a:t>을 사용</a:t>
            </a:r>
            <a:r>
              <a:rPr lang="en-US" altLang="ko-KR" dirty="0"/>
              <a:t> – </a:t>
            </a:r>
            <a:r>
              <a:rPr lang="ko-KR" altLang="en-US" dirty="0"/>
              <a:t>스레드간 통신에 비동기 메시지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멀티스레드를</a:t>
            </a:r>
            <a:r>
              <a:rPr lang="ko-KR" altLang="en-US" dirty="0"/>
              <a:t> 사용해도 병렬 처리를 조직할 목적으로 </a:t>
            </a:r>
            <a:r>
              <a:rPr lang="en-US" altLang="ko-KR" dirty="0"/>
              <a:t>mutex, </a:t>
            </a:r>
            <a:r>
              <a:rPr lang="en-US" altLang="ko-KR" dirty="0" err="1"/>
              <a:t>c_v</a:t>
            </a:r>
            <a:r>
              <a:rPr lang="en-US" altLang="ko-KR" dirty="0"/>
              <a:t>, semaphore 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객체가 자신의 스레드 내에서 존재</a:t>
            </a:r>
            <a:r>
              <a:rPr lang="en-US" altLang="ko-KR" dirty="0"/>
              <a:t>, </a:t>
            </a:r>
            <a:r>
              <a:rPr lang="ko-KR" altLang="en-US" dirty="0"/>
              <a:t>다른 스레드가 이를 접근할 수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스레드가 </a:t>
            </a:r>
            <a:r>
              <a:rPr lang="en-US" altLang="ko-KR" dirty="0"/>
              <a:t>‘</a:t>
            </a:r>
            <a:r>
              <a:rPr lang="ko-KR" altLang="en-US" dirty="0"/>
              <a:t>명령</a:t>
            </a:r>
            <a:r>
              <a:rPr lang="en-US" altLang="ko-KR" dirty="0"/>
              <a:t>(command)’</a:t>
            </a:r>
            <a:r>
              <a:rPr lang="ko-KR" altLang="en-US" dirty="0"/>
              <a:t>를 다른 스레드에게 보냄으로써 해당 스레드의 객체와 상호작용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관점 객체 간의 명령 전달은 </a:t>
            </a:r>
            <a:r>
              <a:rPr lang="en-US" altLang="ko-KR" dirty="0"/>
              <a:t>‘</a:t>
            </a:r>
            <a:r>
              <a:rPr lang="en-US" altLang="ko-KR" dirty="0" err="1"/>
              <a:t>object_t</a:t>
            </a:r>
            <a:r>
              <a:rPr lang="en-US" altLang="ko-KR" dirty="0"/>
              <a:t>’ </a:t>
            </a:r>
            <a:r>
              <a:rPr lang="ko-KR" altLang="en-US" dirty="0"/>
              <a:t>상속받는 것이 전부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 가능한 </a:t>
            </a:r>
            <a:r>
              <a:rPr lang="en-US" altLang="ko-KR" dirty="0"/>
              <a:t>‘</a:t>
            </a:r>
            <a:r>
              <a:rPr lang="ko-KR" altLang="en-US" dirty="0"/>
              <a:t>명령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command.hpp </a:t>
            </a:r>
            <a:r>
              <a:rPr lang="ko-KR" altLang="en-US" dirty="0"/>
              <a:t>안에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47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 </a:t>
            </a:r>
            <a:r>
              <a:rPr lang="en-US" altLang="ko-KR" dirty="0"/>
              <a:t>API </a:t>
            </a:r>
            <a:r>
              <a:rPr lang="ko-KR" altLang="en-US" dirty="0"/>
              <a:t>느낌의 경량 </a:t>
            </a:r>
            <a:r>
              <a:rPr lang="ko-KR" altLang="en-US" b="1" dirty="0"/>
              <a:t>메시지 라이브러리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N-N </a:t>
            </a:r>
            <a:r>
              <a:rPr lang="ko-KR" altLang="en-US" dirty="0"/>
              <a:t>통신을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 재 접속</a:t>
            </a:r>
            <a:r>
              <a:rPr lang="en-US" altLang="ko-KR" dirty="0"/>
              <a:t>, </a:t>
            </a:r>
            <a:r>
              <a:rPr lang="ko-KR" altLang="en-US" dirty="0"/>
              <a:t>메시지 </a:t>
            </a:r>
            <a:r>
              <a:rPr lang="ko-KR" altLang="en-US" dirty="0" err="1"/>
              <a:t>큐잉</a:t>
            </a:r>
            <a:r>
              <a:rPr lang="ko-KR" altLang="en-US" dirty="0"/>
              <a:t>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여러가지 </a:t>
            </a:r>
            <a:r>
              <a:rPr lang="ko-KR" altLang="en-US" b="1" dirty="0"/>
              <a:t>패턴</a:t>
            </a:r>
            <a:r>
              <a:rPr lang="ko-KR" altLang="en-US" dirty="0"/>
              <a:t>이 존재하고</a:t>
            </a:r>
            <a:r>
              <a:rPr lang="en-US" altLang="ko-KR" dirty="0"/>
              <a:t>, </a:t>
            </a:r>
            <a:r>
              <a:rPr lang="ko-KR" altLang="en-US" dirty="0"/>
              <a:t>복수의 패턴을 </a:t>
            </a:r>
            <a:r>
              <a:rPr lang="ko-KR" altLang="en-US" b="1" dirty="0"/>
              <a:t>조합</a:t>
            </a:r>
            <a:r>
              <a:rPr lang="ko-KR" altLang="en-US" dirty="0"/>
              <a:t>하여 사용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Windows(select) </a:t>
            </a:r>
            <a:r>
              <a:rPr lang="ko-KR" altLang="en-US" dirty="0"/>
              <a:t>및 </a:t>
            </a:r>
            <a:r>
              <a:rPr lang="en-US" altLang="ko-KR" dirty="0"/>
              <a:t>Linux(</a:t>
            </a:r>
            <a:r>
              <a:rPr lang="en-US" altLang="ko-KR" dirty="0" err="1"/>
              <a:t>epoll</a:t>
            </a:r>
            <a:r>
              <a:rPr lang="en-US" altLang="ko-KR" dirty="0"/>
              <a:t>) </a:t>
            </a:r>
            <a:r>
              <a:rPr lang="ko-KR" altLang="en-US" dirty="0"/>
              <a:t>계열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로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리눅스의 네트워크 라이브러리 표준이 되자는 목표로 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C#, Java, python </a:t>
            </a:r>
            <a:r>
              <a:rPr lang="ko-KR" altLang="en-US" dirty="0"/>
              <a:t>등 다양한 언어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560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15-3. </a:t>
            </a:r>
            <a:r>
              <a:rPr lang="ko-KR" altLang="en-US" b="1" dirty="0"/>
              <a:t>스레드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OS </a:t>
            </a:r>
            <a:r>
              <a:rPr lang="ko-KR" altLang="en-US" dirty="0"/>
              <a:t>관점에서의 </a:t>
            </a:r>
            <a:r>
              <a:rPr lang="en-US" altLang="ko-KR" dirty="0"/>
              <a:t>ZMQ </a:t>
            </a:r>
            <a:r>
              <a:rPr lang="ko-KR" altLang="en-US" dirty="0"/>
              <a:t>스레드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App. Thread – ZMQ </a:t>
            </a:r>
            <a:r>
              <a:rPr lang="ko-KR" altLang="en-US" dirty="0"/>
              <a:t>외부에서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접근에 사용됨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I/O Thread – ZMQ</a:t>
            </a:r>
            <a:r>
              <a:rPr lang="ko-KR" altLang="en-US" dirty="0"/>
              <a:t> 내부에서 생성</a:t>
            </a:r>
            <a:r>
              <a:rPr lang="en-US" altLang="ko-KR" dirty="0"/>
              <a:t>, </a:t>
            </a:r>
            <a:r>
              <a:rPr lang="ko-KR" altLang="en-US" dirty="0"/>
              <a:t>백그라운드에서 메시지를 주고 받는데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ZMQ </a:t>
            </a:r>
            <a:r>
              <a:rPr lang="ko-KR" altLang="en-US" dirty="0"/>
              <a:t>관점의 스레드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우편함</a:t>
            </a:r>
            <a:r>
              <a:rPr lang="en-US" altLang="ko-KR" dirty="0"/>
              <a:t>”</a:t>
            </a:r>
            <a:r>
              <a:rPr lang="ko-KR" altLang="en-US" dirty="0"/>
              <a:t>을 갖는 객체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우편함 </a:t>
            </a:r>
            <a:r>
              <a:rPr lang="en-US" altLang="ko-KR" dirty="0"/>
              <a:t>– </a:t>
            </a:r>
            <a:r>
              <a:rPr lang="ko-KR" altLang="en-US" dirty="0"/>
              <a:t>해당 스레드에 있는 모든 객체에 보냈던 명령을 담는 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스레드는 우편함에서 명령을 찾아 순서대로 하나씩 처리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4555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15-3. </a:t>
            </a:r>
            <a:r>
              <a:rPr lang="ko-KR" altLang="en-US" b="1" dirty="0"/>
              <a:t>스레드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I/O </a:t>
            </a:r>
            <a:r>
              <a:rPr lang="ko-KR" altLang="en-US" dirty="0"/>
              <a:t>스레드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운영체제 스레드와 대응됨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명령 수신을 위한 하나의 우편함을 갖고 동작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ZMQ </a:t>
            </a:r>
            <a:r>
              <a:rPr lang="ko-KR" altLang="en-US" dirty="0"/>
              <a:t>소켓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명령 수신을 위한 자신의 우편함을 갖고 동작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분리된 스레드로서 처리됨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하나의 </a:t>
            </a:r>
            <a:r>
              <a:rPr lang="en-US" altLang="ko-KR" dirty="0"/>
              <a:t>App. </a:t>
            </a:r>
            <a:r>
              <a:rPr lang="ko-KR" altLang="en-US" dirty="0"/>
              <a:t>스레드는 다수의 소켓을 만들 수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다수의 </a:t>
            </a:r>
            <a:r>
              <a:rPr lang="en-US" altLang="ko-KR" dirty="0"/>
              <a:t>ZMQ </a:t>
            </a:r>
            <a:r>
              <a:rPr lang="ko-KR" altLang="en-US" dirty="0"/>
              <a:t>스레드가 하나의 운영 체제 스레드에 대응됨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75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15-4. I/O </a:t>
            </a:r>
            <a:r>
              <a:rPr lang="ko-KR" altLang="en-US" b="1" dirty="0"/>
              <a:t>스레드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비동기적으로 네트워크 트래픽을 처리하기 위해 백그라운드에서 동작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en-US" altLang="ko-KR" dirty="0" err="1"/>
              <a:t>io_thread_t</a:t>
            </a:r>
            <a:r>
              <a:rPr lang="en-US" altLang="ko-KR" dirty="0"/>
              <a:t>’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en-US" altLang="ko-KR" dirty="0" err="1"/>
              <a:t>thread_t</a:t>
            </a:r>
            <a:r>
              <a:rPr lang="en-US" altLang="ko-KR" dirty="0"/>
              <a:t>, </a:t>
            </a:r>
            <a:r>
              <a:rPr lang="en-US" altLang="ko-KR" dirty="0" err="1"/>
              <a:t>object_t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poller_t</a:t>
            </a:r>
            <a:r>
              <a:rPr lang="en-US" altLang="ko-KR" dirty="0"/>
              <a:t> : </a:t>
            </a:r>
            <a:r>
              <a:rPr lang="ko-KR" altLang="en-US" dirty="0" err="1"/>
              <a:t>폴링</a:t>
            </a:r>
            <a:r>
              <a:rPr lang="ko-KR" altLang="en-US" dirty="0"/>
              <a:t> 메커니즘 구현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io_object_t</a:t>
            </a:r>
            <a:r>
              <a:rPr lang="en-US" altLang="ko-KR" dirty="0"/>
              <a:t> : </a:t>
            </a:r>
            <a:r>
              <a:rPr lang="ko-KR" altLang="en-US" dirty="0"/>
              <a:t>입출력 이벤트 관리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mailbox_t</a:t>
            </a:r>
            <a:r>
              <a:rPr lang="en-US" altLang="ko-KR" dirty="0"/>
              <a:t> : </a:t>
            </a:r>
            <a:r>
              <a:rPr lang="ko-KR" altLang="en-US" dirty="0"/>
              <a:t>우편함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31D5C-190E-4A34-A206-EEE13EF6C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85" y="4017971"/>
            <a:ext cx="5161415" cy="23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3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15-5. </a:t>
            </a:r>
            <a:r>
              <a:rPr lang="ko-KR" altLang="en-US" b="1" dirty="0"/>
              <a:t>객체 트리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ZMQ Lib</a:t>
            </a:r>
            <a:r>
              <a:rPr lang="ko-KR" altLang="en-US" dirty="0"/>
              <a:t>에서 생성된 내부 객체들은 트리구조로 조직됨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Root</a:t>
            </a:r>
            <a:r>
              <a:rPr lang="ko-KR" altLang="en-US" dirty="0"/>
              <a:t>는 항상 </a:t>
            </a:r>
            <a:r>
              <a:rPr lang="en-US" altLang="ko-KR" dirty="0"/>
              <a:t>socket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객체는 다른 스레드에 존재할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결정론적 종료 메커니즘을 제공하기 위한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7FBA-B3E7-4F03-B2B9-60D4B5D04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4554484"/>
            <a:ext cx="4019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7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15-5. </a:t>
            </a:r>
            <a:r>
              <a:rPr lang="ko-KR" altLang="en-US" b="1" dirty="0"/>
              <a:t>객체 트리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결정론적 종료 메커니즘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객체는 종료를 위해 종료 요청을 모든 자식들에게 보내고 그 응답을 대기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객체 사이에 진행 중인 명령을 효율적으로 </a:t>
            </a:r>
            <a:r>
              <a:rPr lang="ko-KR" altLang="en-US" dirty="0" err="1"/>
              <a:t>플러시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27CB4-72A1-4B5D-AD11-FB5F7742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62244"/>
            <a:ext cx="5334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0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15-6. </a:t>
            </a:r>
            <a:r>
              <a:rPr lang="ko-KR" altLang="en-US" b="1" dirty="0" err="1"/>
              <a:t>리퍼</a:t>
            </a:r>
            <a:r>
              <a:rPr lang="ko-KR" altLang="en-US" b="1" dirty="0"/>
              <a:t> 스레드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어떤 객체가 종료할 때 </a:t>
            </a:r>
            <a:r>
              <a:rPr lang="en-US" altLang="ko-KR" dirty="0" err="1"/>
              <a:t>zmq_close</a:t>
            </a:r>
            <a:r>
              <a:rPr lang="en-US" altLang="ko-KR" dirty="0"/>
              <a:t> </a:t>
            </a:r>
            <a:r>
              <a:rPr lang="ko-KR" altLang="en-US" dirty="0"/>
              <a:t>호출은 </a:t>
            </a:r>
            <a:r>
              <a:rPr lang="en-US" altLang="ko-KR" dirty="0"/>
              <a:t>POSIX</a:t>
            </a:r>
            <a:r>
              <a:rPr lang="ko-KR" altLang="en-US" dirty="0"/>
              <a:t>와 유사하게 바로 반환이 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자식 객체와 모든 핸드 </a:t>
            </a:r>
            <a:r>
              <a:rPr lang="ko-KR" altLang="en-US" dirty="0" err="1"/>
              <a:t>쉐이킹</a:t>
            </a:r>
            <a:r>
              <a:rPr lang="ko-KR" altLang="en-US" dirty="0"/>
              <a:t> 과정이 완료됐다고 확신할 수가 없다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핸드 </a:t>
            </a:r>
            <a:r>
              <a:rPr lang="ko-KR" altLang="en-US" dirty="0" err="1"/>
              <a:t>쉐이킹</a:t>
            </a:r>
            <a:r>
              <a:rPr lang="ko-KR" altLang="en-US" dirty="0"/>
              <a:t> 과정을 제어할 수 있는 것이 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리퍼</a:t>
            </a:r>
            <a:r>
              <a:rPr lang="ko-KR" altLang="en-US" dirty="0"/>
              <a:t> 스레드는 </a:t>
            </a:r>
            <a:r>
              <a:rPr lang="en-US" altLang="ko-KR" i="1" dirty="0" err="1"/>
              <a:t>reaper_t</a:t>
            </a:r>
            <a:r>
              <a:rPr lang="ko-KR" altLang="en-US" dirty="0"/>
              <a:t> 클래스로 구현되며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소켓은 </a:t>
            </a:r>
            <a:r>
              <a:rPr lang="ko-KR" altLang="en-US" dirty="0" err="1"/>
              <a:t>리퍼</a:t>
            </a:r>
            <a:r>
              <a:rPr lang="ko-KR" altLang="en-US" dirty="0"/>
              <a:t> 스레드에 </a:t>
            </a:r>
            <a:r>
              <a:rPr lang="en-US" altLang="ko-KR" i="1" dirty="0"/>
              <a:t>reap</a:t>
            </a:r>
            <a:r>
              <a:rPr lang="ko-KR" altLang="en-US" dirty="0"/>
              <a:t> 명령을 송신하고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명령을 수신한 </a:t>
            </a:r>
            <a:r>
              <a:rPr lang="ko-KR" altLang="en-US" dirty="0" err="1"/>
              <a:t>리퍼</a:t>
            </a:r>
            <a:r>
              <a:rPr lang="ko-KR" altLang="en-US" dirty="0"/>
              <a:t> 스레드는 이 소켓을 깔끔하게 종료되도록 관리한다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179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15-7. </a:t>
            </a:r>
            <a:r>
              <a:rPr lang="ko-KR" altLang="en-US" b="1" dirty="0"/>
              <a:t>메시지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매우 작은 메시지 </a:t>
            </a:r>
            <a:r>
              <a:rPr lang="en-US" altLang="ko-KR" dirty="0"/>
              <a:t>(VSM, Very Small Message)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Heap</a:t>
            </a:r>
            <a:r>
              <a:rPr lang="ko-KR" altLang="en-US" dirty="0"/>
              <a:t>의 공유 데이터를 유지하는 것보다 복사하는 비용이 더 싸다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연관 버퍼를 갖지 않고 </a:t>
            </a:r>
            <a:r>
              <a:rPr lang="en-US" altLang="ko-KR" dirty="0"/>
              <a:t>‘</a:t>
            </a:r>
            <a:r>
              <a:rPr lang="en-US" altLang="ko-KR" dirty="0" err="1"/>
              <a:t>zmq_msg_t</a:t>
            </a:r>
            <a:r>
              <a:rPr lang="en-US" altLang="ko-KR" dirty="0"/>
              <a:t>’ </a:t>
            </a:r>
            <a:r>
              <a:rPr lang="ko-KR" altLang="en-US" dirty="0"/>
              <a:t>구조체로 직접 데이터 저장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버퍼는 구조체의 일부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할당을 위한 별도의 작업이 필요치 않고 </a:t>
            </a:r>
            <a:r>
              <a:rPr lang="en-US" altLang="ko-KR" dirty="0"/>
              <a:t>content </a:t>
            </a:r>
            <a:r>
              <a:rPr lang="ko-KR" altLang="en-US" dirty="0"/>
              <a:t>필드에 </a:t>
            </a:r>
            <a:r>
              <a:rPr lang="en-US" altLang="ko-KR" dirty="0"/>
              <a:t>ZMQ_VSM </a:t>
            </a:r>
            <a:r>
              <a:rPr lang="ko-KR" altLang="en-US" dirty="0"/>
              <a:t>상수를 통해 </a:t>
            </a:r>
            <a:r>
              <a:rPr lang="en-US" altLang="ko-KR" dirty="0"/>
              <a:t>VSM</a:t>
            </a:r>
            <a:r>
              <a:rPr lang="ko-KR" altLang="en-US" dirty="0"/>
              <a:t>식별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Vsm_data</a:t>
            </a:r>
            <a:r>
              <a:rPr lang="ko-KR" altLang="en-US" dirty="0"/>
              <a:t>는 기본 </a:t>
            </a:r>
            <a:r>
              <a:rPr lang="en-US" altLang="ko-KR" dirty="0"/>
              <a:t>30</a:t>
            </a:r>
            <a:r>
              <a:rPr lang="ko-KR" altLang="en-US" dirty="0"/>
              <a:t>바이트</a:t>
            </a:r>
            <a:r>
              <a:rPr lang="en-US" altLang="ko-KR" dirty="0"/>
              <a:t>, ZMQ_MAX_VSM_SIZE </a:t>
            </a:r>
            <a:r>
              <a:rPr lang="ko-KR" altLang="en-US" dirty="0"/>
              <a:t>상수로 조정가능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EFEF2-E27A-4204-BBC2-5F7132A56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75" y="4436048"/>
            <a:ext cx="3819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6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15-7. </a:t>
            </a:r>
            <a:r>
              <a:rPr lang="ko-KR" altLang="en-US" b="1" dirty="0"/>
              <a:t>메시지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일반적인 메시지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ZMQ_MAX_VSM_SIZE</a:t>
            </a:r>
            <a:r>
              <a:rPr lang="ko-KR" altLang="en-US" dirty="0"/>
              <a:t>를 초과하면 </a:t>
            </a:r>
            <a:r>
              <a:rPr lang="en-US" altLang="ko-KR" dirty="0"/>
              <a:t>heap</a:t>
            </a:r>
            <a:r>
              <a:rPr lang="ko-KR" altLang="en-US" dirty="0"/>
              <a:t>에 버퍼를 할당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메시지 데이터를 복사하는 시간보다 더 싸다고 가정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Heap</a:t>
            </a:r>
            <a:r>
              <a:rPr lang="ko-KR" altLang="en-US" dirty="0"/>
              <a:t>에 버퍼할당 후 </a:t>
            </a:r>
            <a:r>
              <a:rPr lang="en-US" altLang="ko-KR" dirty="0" err="1"/>
              <a:t>zmq_msg_t</a:t>
            </a:r>
            <a:r>
              <a:rPr lang="en-US" altLang="ko-KR" dirty="0"/>
              <a:t> </a:t>
            </a:r>
            <a:r>
              <a:rPr lang="ko-KR" altLang="en-US" dirty="0"/>
              <a:t>구조체가 주소를 가리킴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버퍼</a:t>
            </a:r>
            <a:r>
              <a:rPr lang="en-US" altLang="ko-KR" dirty="0"/>
              <a:t>, </a:t>
            </a:r>
            <a:r>
              <a:rPr lang="ko-KR" altLang="en-US" dirty="0"/>
              <a:t>데이터는 </a:t>
            </a:r>
            <a:r>
              <a:rPr lang="en-US" altLang="ko-KR" dirty="0" err="1"/>
              <a:t>zmq_msg_t</a:t>
            </a:r>
            <a:r>
              <a:rPr lang="en-US" altLang="ko-KR" dirty="0"/>
              <a:t> </a:t>
            </a:r>
            <a:r>
              <a:rPr lang="ko-KR" altLang="en-US" dirty="0"/>
              <a:t>인스턴스 간 공유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zmq_msg_copy</a:t>
            </a:r>
            <a:r>
              <a:rPr lang="ko-KR" altLang="en-US" dirty="0"/>
              <a:t>는 </a:t>
            </a:r>
            <a:r>
              <a:rPr lang="en-US" altLang="ko-KR" dirty="0" err="1"/>
              <a:t>zmq_msg_t</a:t>
            </a:r>
            <a:r>
              <a:rPr lang="en-US" altLang="ko-KR" dirty="0"/>
              <a:t> </a:t>
            </a:r>
            <a:r>
              <a:rPr lang="ko-KR" altLang="en-US" dirty="0"/>
              <a:t>생성 후 같은 버퍼를 가리키기만 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C83F6-D2E2-4947-91D0-E58D7757B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79" y="3948112"/>
            <a:ext cx="6181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0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15-7. </a:t>
            </a:r>
            <a:r>
              <a:rPr lang="ko-KR" altLang="en-US" b="1" dirty="0"/>
              <a:t>메시지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직접 버퍼를 할당하여 사용할 경우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버퍼의 데이터를 같은 메모리 </a:t>
            </a:r>
            <a:r>
              <a:rPr lang="ko-KR" altLang="en-US" dirty="0" err="1"/>
              <a:t>청크에</a:t>
            </a:r>
            <a:r>
              <a:rPr lang="ko-KR" altLang="en-US" dirty="0"/>
              <a:t> 저장 불가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데이터에 대한 </a:t>
            </a:r>
            <a:r>
              <a:rPr lang="ko-KR" altLang="en-US" dirty="0" err="1"/>
              <a:t>청크를</a:t>
            </a:r>
            <a:r>
              <a:rPr lang="ko-KR" altLang="en-US" dirty="0"/>
              <a:t> 따로 할당해야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785FB2-671A-49C4-860D-94B85D34D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848301"/>
            <a:ext cx="6181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6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15-8. </a:t>
            </a:r>
            <a:r>
              <a:rPr lang="ko-KR" altLang="en-US" b="1" dirty="0"/>
              <a:t>파이프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스레드들 사이에 메시지를 빠르게 전달하는데 최적화된 </a:t>
            </a:r>
            <a:r>
              <a:rPr lang="en-US" altLang="ko-KR" dirty="0"/>
              <a:t>lock-free </a:t>
            </a:r>
            <a:r>
              <a:rPr lang="ko-KR" altLang="en-US" dirty="0"/>
              <a:t>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메시지는 파이프 배열 상에서 스케줄링 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파이프의 상태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능동 </a:t>
            </a:r>
            <a:r>
              <a:rPr lang="en-US" altLang="ko-KR" dirty="0"/>
              <a:t>: </a:t>
            </a:r>
            <a:r>
              <a:rPr lang="ko-KR" altLang="en-US" dirty="0"/>
              <a:t>메시지는 송</a:t>
            </a:r>
            <a:r>
              <a:rPr lang="en-US" altLang="ko-KR" dirty="0"/>
              <a:t>/</a:t>
            </a:r>
            <a:r>
              <a:rPr lang="ko-KR" altLang="en-US" dirty="0"/>
              <a:t>수신할 수 있는 상태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수동 </a:t>
            </a:r>
            <a:r>
              <a:rPr lang="en-US" altLang="ko-KR" dirty="0"/>
              <a:t>: </a:t>
            </a:r>
            <a:r>
              <a:rPr lang="ko-KR" altLang="en-US" dirty="0"/>
              <a:t>파이프에서 메시지를 읽을 수 없어 더 이상 메시지 송신 불가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ZMQ</a:t>
            </a:r>
            <a:r>
              <a:rPr lang="ko-KR" altLang="en-US" dirty="0"/>
              <a:t>는 능동 상태의 파이프를 앞에 둠으로써 일일이 능동 상태의 파이프를 찾지 않아도 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A1F0DA-556F-4AE6-9FC5-16E57E80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7" y="1506879"/>
            <a:ext cx="2486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퍼포먼스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Zero MQ</a:t>
            </a:r>
            <a:r>
              <a:rPr lang="ko-KR" altLang="en-US" dirty="0"/>
              <a:t>는 타 </a:t>
            </a:r>
            <a:r>
              <a:rPr lang="en-US" altLang="ko-KR" dirty="0"/>
              <a:t>AMQP</a:t>
            </a:r>
            <a:r>
              <a:rPr lang="ko-KR" altLang="en-US" dirty="0"/>
              <a:t>들 보다 매우 빠름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AMQP</a:t>
            </a:r>
            <a:r>
              <a:rPr lang="ko-KR" altLang="en-US" dirty="0"/>
              <a:t>같이 과도하게 복잡한 프로토콜이 없음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신뢰성 있는 멀티캐스트</a:t>
            </a:r>
            <a:r>
              <a:rPr lang="en-US" altLang="ko-KR" dirty="0"/>
              <a:t>, Y-suite IPC </a:t>
            </a:r>
            <a:r>
              <a:rPr lang="ko-KR" altLang="en-US" dirty="0"/>
              <a:t>전송 같은 효율적인 전송 활용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지능적인 메시지 묶음 활용 </a:t>
            </a:r>
            <a:r>
              <a:rPr lang="en-US" altLang="ko-KR" dirty="0"/>
              <a:t>– </a:t>
            </a:r>
            <a:r>
              <a:rPr lang="ko-KR" altLang="en-US" dirty="0"/>
              <a:t>프로토콜 오버헤드</a:t>
            </a:r>
            <a:r>
              <a:rPr lang="en-US" altLang="ko-KR" dirty="0"/>
              <a:t>, </a:t>
            </a:r>
            <a:r>
              <a:rPr lang="ko-KR" altLang="en-US" dirty="0"/>
              <a:t>시스템 호출을 줄여서 </a:t>
            </a:r>
            <a:r>
              <a:rPr lang="en-US" altLang="ko-KR" dirty="0"/>
              <a:t>TCP/IP</a:t>
            </a:r>
            <a:r>
              <a:rPr lang="ko-KR" altLang="en-US" dirty="0"/>
              <a:t>를 효율적으로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굉장히 간단한 </a:t>
            </a:r>
            <a:r>
              <a:rPr lang="en-US" altLang="ko-KR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소켓 버퍼에 값을 채우는 방식과 비교해서 메시지 보내는 것이 매우 단순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770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4304" y="3075057"/>
            <a:ext cx="976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ZMQ </a:t>
            </a:r>
            <a:r>
              <a:rPr lang="ko-KR" altLang="en-US" sz="4000" b="1" dirty="0"/>
              <a:t>왜 필요한가</a:t>
            </a:r>
            <a:r>
              <a:rPr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6473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16. Why we needed ØMQ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소켓 프로그래밍에서 직면하는 문제들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I/O </a:t>
            </a:r>
            <a:r>
              <a:rPr lang="ko-KR" altLang="en-US" dirty="0"/>
              <a:t>처리 </a:t>
            </a:r>
            <a:r>
              <a:rPr lang="en-US" altLang="ko-KR" dirty="0"/>
              <a:t>– blocking / 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동적 컴포넌트 </a:t>
            </a:r>
            <a:r>
              <a:rPr lang="en-US" altLang="ko-KR" dirty="0"/>
              <a:t>– </a:t>
            </a:r>
            <a:r>
              <a:rPr lang="ko-KR" altLang="en-US" dirty="0"/>
              <a:t>보통 </a:t>
            </a:r>
            <a:r>
              <a:rPr lang="ko-KR" altLang="en-US" dirty="0" err="1"/>
              <a:t>클라</a:t>
            </a:r>
            <a:r>
              <a:rPr lang="en-US" altLang="ko-KR" dirty="0"/>
              <a:t>/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서버의 경우는</a:t>
            </a:r>
            <a:r>
              <a:rPr lang="en-US" altLang="ko-KR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메시지의 표현 </a:t>
            </a:r>
            <a:r>
              <a:rPr lang="en-US" altLang="ko-KR" dirty="0"/>
              <a:t>– buffer overflow</a:t>
            </a:r>
            <a:r>
              <a:rPr lang="ko-KR" altLang="en-US" dirty="0"/>
              <a:t>로부터 안전해야 하며</a:t>
            </a:r>
            <a:r>
              <a:rPr lang="en-US" altLang="ko-KR" dirty="0"/>
              <a:t>, </a:t>
            </a:r>
            <a:r>
              <a:rPr lang="ko-KR" altLang="en-US" dirty="0"/>
              <a:t>메시지 크기는 매우 가변적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바로 응답 받지 못하는 메시지 처리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메시지의 유실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ko-KR" altLang="en-US" dirty="0" err="1"/>
              <a:t>네트워크간의</a:t>
            </a:r>
            <a:r>
              <a:rPr lang="ko-KR" altLang="en-US" dirty="0"/>
              <a:t> 전송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30626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16. Why we needed ØMQ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031725" y="2588378"/>
            <a:ext cx="4761787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많은 비용 없이</a:t>
            </a:r>
            <a:r>
              <a:rPr lang="en-US" altLang="ko-KR" b="1" dirty="0"/>
              <a:t>, 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/>
              <a:t>네트워크 연결에 유연성을 더해주고</a:t>
            </a:r>
            <a:endParaRPr lang="en-US" altLang="ko-KR" b="1" dirty="0"/>
          </a:p>
          <a:p>
            <a:pPr algn="ctr">
              <a:lnSpc>
                <a:spcPct val="200000"/>
              </a:lnSpc>
            </a:pPr>
            <a:r>
              <a:rPr lang="ko-KR" altLang="en-US" b="1" dirty="0"/>
              <a:t>어플리케이션의 대부분 문제를 풀 수 있는 </a:t>
            </a:r>
            <a:endParaRPr lang="en-US" altLang="ko-KR" b="1" dirty="0"/>
          </a:p>
          <a:p>
            <a:pPr algn="ctr">
              <a:lnSpc>
                <a:spcPct val="200000"/>
              </a:lnSpc>
            </a:pPr>
            <a:r>
              <a:rPr lang="ko-KR" altLang="en-US" b="1" dirty="0"/>
              <a:t>효율적인 임베디드 라이브러리</a:t>
            </a:r>
            <a:endParaRPr lang="en-US" altLang="ko-KR" b="1" dirty="0"/>
          </a:p>
          <a:p>
            <a:pPr algn="ctr">
              <a:lnSpc>
                <a:spcPct val="200000"/>
              </a:lnSpc>
            </a:pPr>
            <a:endParaRPr lang="en-US" altLang="ko-KR" b="1" dirty="0"/>
          </a:p>
          <a:p>
            <a:pPr algn="ctr">
              <a:lnSpc>
                <a:spcPct val="20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193605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16. Why we needed ØMQ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백그라운드에서 비동기 </a:t>
            </a:r>
            <a:r>
              <a:rPr lang="en-US" altLang="ko-KR" dirty="0"/>
              <a:t>I/O</a:t>
            </a:r>
            <a:r>
              <a:rPr lang="ko-KR" altLang="en-US" dirty="0"/>
              <a:t>를 처리</a:t>
            </a:r>
            <a:br>
              <a:rPr lang="en-US" altLang="ko-KR" dirty="0"/>
            </a:br>
            <a:r>
              <a:rPr lang="en-US" altLang="ko-KR" dirty="0"/>
              <a:t>– lock-free </a:t>
            </a:r>
            <a:r>
              <a:rPr lang="ko-KR" altLang="en-US" dirty="0"/>
              <a:t>구조를 사용하는 어플리케이션 스레드로 통신</a:t>
            </a:r>
            <a:br>
              <a:rPr lang="en-US" altLang="ko-KR" dirty="0"/>
            </a:br>
            <a:r>
              <a:rPr lang="en-US" altLang="ko-KR" dirty="0"/>
              <a:t>– lock, semaphores, </a:t>
            </a:r>
            <a:r>
              <a:rPr lang="ko-KR" altLang="en-US" dirty="0"/>
              <a:t>다른 대기상태 불필요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컴포넌트들은 동적으로 오고</a:t>
            </a:r>
            <a:r>
              <a:rPr lang="en-US" altLang="ko-KR" dirty="0"/>
              <a:t>, </a:t>
            </a:r>
            <a:r>
              <a:rPr lang="ko-KR" altLang="en-US" dirty="0"/>
              <a:t>갈수도 있으며</a:t>
            </a:r>
            <a:r>
              <a:rPr lang="en-US" altLang="ko-KR" dirty="0"/>
              <a:t>, ØMQ</a:t>
            </a:r>
            <a:r>
              <a:rPr lang="ko-KR" altLang="en-US" dirty="0"/>
              <a:t>는 자동으로 재 연결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어떤 순서로든 구성요소를 시작할 수 있다는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필요 시 자동으로 메시지를 대기시킴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대기하기 전에 지능적으로 수신자에 가능한 가깝게 메시지를 밀어 넣는 작업을 수행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over-full </a:t>
            </a:r>
            <a:r>
              <a:rPr lang="ko-KR" altLang="en-US" dirty="0"/>
              <a:t>큐를 처리하는 방법을 제공 </a:t>
            </a:r>
            <a:r>
              <a:rPr lang="en-US" altLang="ko-KR" dirty="0"/>
              <a:t>(HWM)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큐가 차면 메시징의 성격</a:t>
            </a:r>
            <a:r>
              <a:rPr lang="en-US" altLang="ko-KR" dirty="0"/>
              <a:t>(</a:t>
            </a:r>
            <a:r>
              <a:rPr lang="ko-KR" altLang="en-US" dirty="0"/>
              <a:t>패턴</a:t>
            </a:r>
            <a:r>
              <a:rPr lang="en-US" altLang="ko-KR" dirty="0"/>
              <a:t>)</a:t>
            </a:r>
            <a:r>
              <a:rPr lang="ko-KR" altLang="en-US" dirty="0"/>
              <a:t>에 따라</a:t>
            </a:r>
            <a:r>
              <a:rPr lang="en-US" altLang="ko-KR" dirty="0"/>
              <a:t> </a:t>
            </a:r>
            <a:r>
              <a:rPr lang="ko-KR" altLang="en-US" dirty="0"/>
              <a:t>자동적으로 발신자를 차단하거나</a:t>
            </a:r>
            <a:r>
              <a:rPr lang="en-US" altLang="ko-KR" dirty="0"/>
              <a:t>, </a:t>
            </a:r>
            <a:r>
              <a:rPr lang="ko-KR" altLang="en-US" dirty="0"/>
              <a:t>메시지를 버림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0673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16. Why we needed ØMQ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어플리케이션이 임의의 전송 레이어와 서로 대화할 수 있게 </a:t>
            </a:r>
            <a:r>
              <a:rPr lang="ko-KR" altLang="en-US" dirty="0" err="1"/>
              <a:t>해줌</a:t>
            </a:r>
            <a:br>
              <a:rPr lang="en-US" altLang="ko-KR" dirty="0"/>
            </a:br>
            <a:r>
              <a:rPr lang="en-US" altLang="ko-KR" dirty="0"/>
              <a:t>- TCP, multicast, in-process, inter-process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메시징 패턴에 따라 서로 다른 전략을 사용하여 안전하게 수신을 늦게 혹은 차단하도록 처리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request-reply, publish-subscribe</a:t>
            </a:r>
            <a:r>
              <a:rPr lang="ko-KR" altLang="en-US" dirty="0"/>
              <a:t>와 같은 다양한 패턴을 사용하여 메시지 라우팅을 제공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자신이 토폴로지</a:t>
            </a:r>
            <a:r>
              <a:rPr lang="en-US" altLang="ko-KR" dirty="0"/>
              <a:t>, </a:t>
            </a:r>
            <a:r>
              <a:rPr lang="ko-KR" altLang="en-US" dirty="0"/>
              <a:t>네트워크 구조를 어떻게 구성하는지에 달림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네트워크에서 많은 부분이 상호 연결하는 복잡도를 줄이기 위해 확장패턴을 위한 “</a:t>
            </a:r>
            <a:r>
              <a:rPr lang="en-US" altLang="ko-KR" dirty="0"/>
              <a:t>devices(broker)”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간단한 프레임을 사용하여 정확하게 전체 메시지를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1124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16. Why we needed ØMQ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68F16-9209-4207-82CD-89C5832C80DB}"/>
              </a:ext>
            </a:extLst>
          </p:cNvPr>
          <p:cNvSpPr txBox="1"/>
          <p:nvPr/>
        </p:nvSpPr>
        <p:spPr>
          <a:xfrm>
            <a:off x="483747" y="1303757"/>
            <a:ext cx="1102589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메시지 형식이 없음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에서 </a:t>
            </a:r>
            <a:r>
              <a:rPr lang="en-US" altLang="ko-KR" dirty="0"/>
              <a:t>gigabytes</a:t>
            </a:r>
            <a:r>
              <a:rPr lang="ko-KR" altLang="en-US" dirty="0"/>
              <a:t>의 큰 </a:t>
            </a:r>
            <a:r>
              <a:rPr lang="en-US" altLang="ko-KR" dirty="0"/>
              <a:t>blob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데이터를 표현하고 싶을 때 </a:t>
            </a:r>
            <a:r>
              <a:rPr lang="en-US" altLang="ko-KR" dirty="0"/>
              <a:t>protocol buffer, XDR, </a:t>
            </a:r>
            <a:r>
              <a:rPr lang="ko-KR" altLang="en-US" dirty="0"/>
              <a:t>기타 다른 것과 같은 제품을 선택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지능적으로 네트워크 오류를 처리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때로 재시도하고</a:t>
            </a:r>
            <a:r>
              <a:rPr lang="en-US" altLang="ko-KR" dirty="0"/>
              <a:t>, </a:t>
            </a:r>
            <a:r>
              <a:rPr lang="ko-KR" altLang="en-US" dirty="0"/>
              <a:t>때로 실패로 처리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5064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6CEC22-E7FE-4C4E-A3C6-43F9486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1161538" cy="9314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References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1AE4-3F0B-40D2-8D56-117FDD57DB73}"/>
              </a:ext>
            </a:extLst>
          </p:cNvPr>
          <p:cNvSpPr txBox="1"/>
          <p:nvPr/>
        </p:nvSpPr>
        <p:spPr>
          <a:xfrm>
            <a:off x="162592" y="964759"/>
            <a:ext cx="11996698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공식 사이트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- </a:t>
            </a:r>
            <a:r>
              <a:rPr lang="en-US" altLang="ko-KR" u="sng" dirty="0">
                <a:hlinkClick r:id="rId3"/>
              </a:rPr>
              <a:t>http://kr.zeromq.org/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기초 소개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- </a:t>
            </a:r>
            <a:r>
              <a:rPr lang="en-US" altLang="ko-KR" u="sng" dirty="0">
                <a:hlinkClick r:id="rId4"/>
              </a:rPr>
              <a:t>http://kr.zeromq.org/page:read-the-manual</a:t>
            </a: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Guide(</a:t>
            </a:r>
            <a:r>
              <a:rPr lang="ko-KR" altLang="en-US" dirty="0"/>
              <a:t>한글</a:t>
            </a:r>
            <a:r>
              <a:rPr lang="en-US" altLang="ko-KR" dirty="0"/>
              <a:t>) - </a:t>
            </a:r>
            <a:r>
              <a:rPr lang="en-US" altLang="ko-KR" u="sng" dirty="0">
                <a:hlinkClick r:id="rId5"/>
              </a:rPr>
              <a:t>http://kr.zeromq.org/guide:start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en-US" altLang="ko-KR" dirty="0"/>
              <a:t> API - </a:t>
            </a:r>
            <a:r>
              <a:rPr lang="en-US" altLang="ko-KR" u="sng" dirty="0">
                <a:hlinkClick r:id="rId6"/>
              </a:rPr>
              <a:t>http://api.zeromq.org/</a:t>
            </a:r>
            <a:r>
              <a:rPr lang="ko-KR" altLang="en-US" u="sng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en-US" altLang="ko-KR" dirty="0"/>
              <a:t> - </a:t>
            </a:r>
            <a:r>
              <a:rPr lang="en-US" altLang="ko-KR" u="sng" dirty="0">
                <a:hlinkClick r:id="rId7"/>
              </a:rPr>
              <a:t>https://github.com/zeromq</a:t>
            </a:r>
            <a:r>
              <a:rPr lang="ko-KR" altLang="en-US" u="sng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Corelib</a:t>
            </a:r>
            <a:r>
              <a:rPr lang="en-US" altLang="ko-KR" dirty="0"/>
              <a:t> - </a:t>
            </a:r>
            <a:r>
              <a:rPr lang="en-US" altLang="ko-KR" u="sng" dirty="0">
                <a:hlinkClick r:id="rId8"/>
              </a:rPr>
              <a:t>https://github.com/zeromq/libzmq</a:t>
            </a:r>
            <a:r>
              <a:rPr lang="ko-KR" altLang="en-US" u="sng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Learning and Using ØMQ - </a:t>
            </a:r>
            <a:r>
              <a:rPr lang="en-US" altLang="ko-KR" u="sng" dirty="0">
                <a:hlinkClick r:id="rId9"/>
              </a:rPr>
              <a:t>https://github.com/booksbyus/zguide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공식 예제코드 </a:t>
            </a:r>
            <a:r>
              <a:rPr lang="en-US" altLang="ko-KR" dirty="0"/>
              <a:t>- </a:t>
            </a:r>
            <a:r>
              <a:rPr lang="en-US" altLang="ko-KR" u="sng" dirty="0">
                <a:hlinkClick r:id="rId10"/>
              </a:rPr>
              <a:t>https://github.com/booksbyus/zguide/tree/master/examples</a:t>
            </a:r>
            <a:r>
              <a:rPr lang="en-US" altLang="ko-KR" u="sng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ko-KR" altLang="en-US" dirty="0"/>
              <a:t>에 대해서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- </a:t>
            </a:r>
            <a:r>
              <a:rPr lang="en-US" altLang="ko-KR" u="sng" dirty="0">
                <a:hlinkClick r:id="rId11"/>
              </a:rPr>
              <a:t>http://blog.naver.com/haje01/130133918260</a:t>
            </a:r>
            <a:r>
              <a:rPr lang="ko-KR" altLang="en-US" u="sng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libzmq</a:t>
            </a:r>
            <a:r>
              <a:rPr lang="ko-KR" altLang="en-US" dirty="0"/>
              <a:t>의 내부 구조</a:t>
            </a:r>
            <a:r>
              <a:rPr lang="en-US" altLang="ko-KR" dirty="0"/>
              <a:t>, </a:t>
            </a:r>
            <a:r>
              <a:rPr lang="ko-KR" altLang="en-US" dirty="0"/>
              <a:t>소켓과 패턴</a:t>
            </a:r>
            <a:r>
              <a:rPr lang="en-US" altLang="ko-KR" dirty="0"/>
              <a:t> - </a:t>
            </a:r>
            <a:r>
              <a:rPr lang="en-US" altLang="ko-KR" dirty="0">
                <a:hlinkClick r:id="rId12"/>
              </a:rPr>
              <a:t>https://potatogim.net/wiki/ZeroMQ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r>
              <a:rPr lang="en-US" altLang="ko-KR" dirty="0"/>
              <a:t> - </a:t>
            </a:r>
            <a:r>
              <a:rPr lang="en-US" altLang="ko-KR" u="sng" dirty="0">
                <a:hlinkClick r:id="rId13"/>
              </a:rPr>
              <a:t>https://hyojabal.tistory.com/7</a:t>
            </a: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AOSA</a:t>
            </a:r>
            <a:r>
              <a:rPr lang="ko-KR" altLang="en-US" dirty="0"/>
              <a:t>의 내용중 </a:t>
            </a:r>
            <a:r>
              <a:rPr lang="en-US" altLang="ko-KR" dirty="0" err="1"/>
              <a:t>ZeroMQ</a:t>
            </a:r>
            <a:r>
              <a:rPr lang="ko-KR" altLang="en-US" dirty="0"/>
              <a:t>에 대한 내용 요약</a:t>
            </a:r>
            <a:r>
              <a:rPr lang="en-US" altLang="ko-KR" dirty="0"/>
              <a:t> - </a:t>
            </a:r>
            <a:r>
              <a:rPr lang="en-US" altLang="ko-KR" u="sng" dirty="0">
                <a:hlinkClick r:id="rId14"/>
              </a:rPr>
              <a:t>http://happyhourguide.blogspot.com/2015/06/aosa-zeromq.html</a:t>
            </a: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ZeroMQ</a:t>
            </a:r>
            <a:r>
              <a:rPr lang="en-US" altLang="ko-KR" dirty="0"/>
              <a:t> </a:t>
            </a:r>
            <a:r>
              <a:rPr lang="ko-KR" altLang="en-US" dirty="0"/>
              <a:t>설명 및 파이썬 예제</a:t>
            </a:r>
            <a:r>
              <a:rPr lang="en-US" altLang="ko-KR" dirty="0"/>
              <a:t> - </a:t>
            </a:r>
            <a:r>
              <a:rPr lang="en-US" altLang="ko-KR" u="sng" dirty="0">
                <a:hlinkClick r:id="rId15"/>
              </a:rPr>
              <a:t>https://github.com/goddes4/python-study-wiki/wiki/ZeroMQ</a:t>
            </a:r>
            <a:r>
              <a:rPr lang="ko-KR" altLang="en-US" u="sng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148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9592" y="285590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/>
              <a:t>감사합니다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A66DA9-85AC-4019-851F-9DD21A768382}"/>
              </a:ext>
            </a:extLst>
          </p:cNvPr>
          <p:cNvSpPr/>
          <p:nvPr/>
        </p:nvSpPr>
        <p:spPr>
          <a:xfrm>
            <a:off x="11106614" y="6115329"/>
            <a:ext cx="789506" cy="628929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9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 </a:t>
            </a:r>
            <a:r>
              <a:rPr lang="en-US" altLang="ko-KR" dirty="0"/>
              <a:t>send </a:t>
            </a:r>
            <a:r>
              <a:rPr lang="ko-KR" altLang="en-US" dirty="0"/>
              <a:t>호출 시 별도의 스레드 큐에 메시지를 넣고 모든 일을 알아서 진행함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비동기적 특성으로 인해 메시지가 처리되기를 기다리며 시간을 낭비하지 않아도 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 특성은 이벤트 중심 프레임워크에도 최적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전송 프로토콜이 사용되는 요즘에 적합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메시지를 그냥 </a:t>
            </a:r>
            <a:r>
              <a:rPr lang="en-US" altLang="ko-KR" dirty="0"/>
              <a:t>Blob</a:t>
            </a:r>
            <a:r>
              <a:rPr lang="ko-KR" altLang="en-US" dirty="0"/>
              <a:t>으로 보기에 어떻게 </a:t>
            </a:r>
            <a:r>
              <a:rPr lang="en-US" altLang="ko-KR" dirty="0"/>
              <a:t>Encode</a:t>
            </a:r>
            <a:r>
              <a:rPr lang="ko-KR" altLang="en-US" dirty="0"/>
              <a:t>하든 상관없음 </a:t>
            </a:r>
            <a:r>
              <a:rPr lang="en-US" altLang="ko-KR" dirty="0"/>
              <a:t>(JSON, BSON, </a:t>
            </a:r>
            <a:r>
              <a:rPr lang="en-US" altLang="ko-KR" dirty="0" err="1"/>
              <a:t>ProtoBuf</a:t>
            </a:r>
            <a:r>
              <a:rPr lang="en-US" altLang="ko-KR" dirty="0"/>
              <a:t>, Thrift </a:t>
            </a:r>
            <a:r>
              <a:rPr lang="en-US" altLang="ko-KR" dirty="0" err="1"/>
              <a:t>etc</a:t>
            </a:r>
            <a:r>
              <a:rPr lang="en-US" altLang="ko-KR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7534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FE39-0949-40B0-81A9-A89845A5F67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12334-2901-4296-8573-FC03D18A0211}"/>
              </a:ext>
            </a:extLst>
          </p:cNvPr>
          <p:cNvSpPr txBox="1"/>
          <p:nvPr/>
        </p:nvSpPr>
        <p:spPr>
          <a:xfrm>
            <a:off x="483747" y="1303757"/>
            <a:ext cx="110258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Zero MQ </a:t>
            </a:r>
            <a:r>
              <a:rPr lang="ko-KR" altLang="en-US" dirty="0"/>
              <a:t>소켓들은 다양한 기능을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</a:t>
            </a:r>
            <a:r>
              <a:rPr lang="en-US" altLang="ko-KR" dirty="0"/>
              <a:t>ZMQ </a:t>
            </a:r>
            <a:r>
              <a:rPr lang="ko-KR" altLang="en-US" dirty="0"/>
              <a:t>소켓은 복수의 접점을 가질 수 있음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자동으로 그들 간의 메시지 부하 분산 수행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소켓으로 복수의 소스에서 메시지들을 받아들이는 게이트 역할 수행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브로커없는</a:t>
            </a:r>
            <a:r>
              <a:rPr lang="ko-KR" altLang="en-US" dirty="0"/>
              <a:t> 설계 방식</a:t>
            </a:r>
            <a:r>
              <a:rPr lang="en-US" altLang="ko-KR" dirty="0"/>
              <a:t>’</a:t>
            </a:r>
            <a:r>
              <a:rPr lang="ko-KR" altLang="en-US" dirty="0"/>
              <a:t>을 따름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전체의 실패를 초래하는 단일 위치가 존재하지 않음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앞에서 언급한 기능들을 조합하여 분산 처리 기능 수행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08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9576</TotalTime>
  <Words>5155</Words>
  <Application>Microsoft Office PowerPoint</Application>
  <PresentationFormat>와이드스크린</PresentationFormat>
  <Paragraphs>1036</Paragraphs>
  <Slides>77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0" baseType="lpstr">
      <vt:lpstr>맑은 고딕</vt:lpstr>
      <vt:lpstr>Arial</vt:lpstr>
      <vt:lpstr>Office 테마</vt:lpstr>
      <vt:lpstr>ØMQ (Zero MQ) 라이브러리</vt:lpstr>
      <vt:lpstr>PowerPoint 프레젠테이션</vt:lpstr>
      <vt:lpstr>0. 메시지 큐</vt:lpstr>
      <vt:lpstr>0. 메시지 큐</vt:lpstr>
      <vt:lpstr>PowerPoint 프레젠테이션</vt:lpstr>
      <vt:lpstr>1. 소개</vt:lpstr>
      <vt:lpstr>2. 특징</vt:lpstr>
      <vt:lpstr>2. 특징</vt:lpstr>
      <vt:lpstr>2. 특징</vt:lpstr>
      <vt:lpstr>3. 사상</vt:lpstr>
      <vt:lpstr>3-1. Lock 하지 않고, 하지 못한다</vt:lpstr>
      <vt:lpstr>3-2. 바퀴를 재발견하고 싶지 않다</vt:lpstr>
      <vt:lpstr>3-3. 풍부한 기능 보다 낮은 계층의 높은 완성도와 성능</vt:lpstr>
      <vt:lpstr>PowerPoint 프레젠테이션</vt:lpstr>
      <vt:lpstr>4-1. Queue</vt:lpstr>
      <vt:lpstr>4-2. 소켓 API</vt:lpstr>
      <vt:lpstr>PowerPoint 프레젠테이션</vt:lpstr>
      <vt:lpstr>5. 컨텍스트</vt:lpstr>
      <vt:lpstr>PowerPoint 프레젠테이션</vt:lpstr>
      <vt:lpstr>6. 메시지 구조</vt:lpstr>
      <vt:lpstr>PowerPoint 프레젠테이션</vt:lpstr>
      <vt:lpstr>7. 메시지 교환</vt:lpstr>
      <vt:lpstr>PowerPoint 프레젠테이션</vt:lpstr>
      <vt:lpstr>8-1. 연결 또는 분리는 내부에서 관리</vt:lpstr>
      <vt:lpstr>8-2. 통신 방식이 바뀌어도 동일한 API를 사용 가능</vt:lpstr>
      <vt:lpstr>PowerPoint 프레젠테이션</vt:lpstr>
      <vt:lpstr>9. Multipart Message</vt:lpstr>
      <vt:lpstr>PowerPoint 프레젠테이션</vt:lpstr>
      <vt:lpstr>10. 네트워크 토폴로지 연결</vt:lpstr>
      <vt:lpstr>10. TCP와 다른 것</vt:lpstr>
      <vt:lpstr>PowerPoint 프레젠테이션</vt:lpstr>
      <vt:lpstr>11. ZMQ 메시지 레이어</vt:lpstr>
      <vt:lpstr>PowerPoint 프레젠테이션</vt:lpstr>
      <vt:lpstr>12. ZMQ 소켓 타입</vt:lpstr>
      <vt:lpstr>12-1. 역할 의존적인 소켓 처리 전략 패턴</vt:lpstr>
      <vt:lpstr>PowerPoint 프레젠테이션</vt:lpstr>
      <vt:lpstr>13. 메시지 패턴</vt:lpstr>
      <vt:lpstr>13. 메시지 패턴 REQ/REP</vt:lpstr>
      <vt:lpstr>13. 메시지 패턴 PUB/SUB</vt:lpstr>
      <vt:lpstr>13. 메시지 패턴 PULL/PUSH (Pipeline)</vt:lpstr>
      <vt:lpstr>13. 메시지 패턴 PAIR</vt:lpstr>
      <vt:lpstr>13-1. 조합 가능한 소켓 쌍</vt:lpstr>
      <vt:lpstr>13-2. 상위 수준 메시지 패턴</vt:lpstr>
      <vt:lpstr>13-3. 메시지 다루기</vt:lpstr>
      <vt:lpstr>13-3. 메시지 다루기</vt:lpstr>
      <vt:lpstr>13-4. 여러 소켓 다루기</vt:lpstr>
      <vt:lpstr>13-5. 멀티파트 메시지</vt:lpstr>
      <vt:lpstr>13-6. 브로커와 프록시</vt:lpstr>
      <vt:lpstr>13-7. 동적 발견 패턴</vt:lpstr>
      <vt:lpstr>13-7. 동적 발견 패턴</vt:lpstr>
      <vt:lpstr>13-8. 공유 큐</vt:lpstr>
      <vt:lpstr>13-8. 공유 큐</vt:lpstr>
      <vt:lpstr>13-9. 전송 브릿지</vt:lpstr>
      <vt:lpstr>13-10. 최고 수위선</vt:lpstr>
      <vt:lpstr>PowerPoint 프레젠테이션</vt:lpstr>
      <vt:lpstr>14. 디바이스</vt:lpstr>
      <vt:lpstr>PowerPoint 프레젠테이션</vt:lpstr>
      <vt:lpstr>15-1. 전역 상태</vt:lpstr>
      <vt:lpstr>15-2. 병행성 모델</vt:lpstr>
      <vt:lpstr>15-3. 스레드 모델</vt:lpstr>
      <vt:lpstr>15-3. 스레드 모델</vt:lpstr>
      <vt:lpstr>15-4. I/O 스레드</vt:lpstr>
      <vt:lpstr>15-5. 객체 트리</vt:lpstr>
      <vt:lpstr>15-5. 객체 트리</vt:lpstr>
      <vt:lpstr>15-6. 리퍼 스레드</vt:lpstr>
      <vt:lpstr>15-7. 메시지</vt:lpstr>
      <vt:lpstr>15-7. 메시지</vt:lpstr>
      <vt:lpstr>15-7. 메시지</vt:lpstr>
      <vt:lpstr>15-8. 파이프</vt:lpstr>
      <vt:lpstr>PowerPoint 프레젠테이션</vt:lpstr>
      <vt:lpstr>16. Why we needed ØMQ</vt:lpstr>
      <vt:lpstr>16. Why we needed ØMQ</vt:lpstr>
      <vt:lpstr>16. Why we needed ØMQ</vt:lpstr>
      <vt:lpstr>16. Why we needed ØMQ</vt:lpstr>
      <vt:lpstr>16. Why we needed ØMQ</vt:lpstr>
      <vt:lpstr>References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실시간 네트워크 라이브러리 진행 현황 1차</dc:title>
  <dc:creator>최진우</dc:creator>
  <cp:lastModifiedBy>Lee Seungbok</cp:lastModifiedBy>
  <cp:revision>434</cp:revision>
  <dcterms:created xsi:type="dcterms:W3CDTF">2018-02-22T06:24:46Z</dcterms:created>
  <dcterms:modified xsi:type="dcterms:W3CDTF">2019-08-08T07:49:04Z</dcterms:modified>
</cp:coreProperties>
</file>