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1" r:id="rId3"/>
    <p:sldId id="274" r:id="rId4"/>
    <p:sldId id="265" r:id="rId5"/>
    <p:sldId id="272" r:id="rId6"/>
    <p:sldId id="276" r:id="rId7"/>
    <p:sldId id="283" r:id="rId8"/>
    <p:sldId id="284" r:id="rId9"/>
    <p:sldId id="285" r:id="rId10"/>
    <p:sldId id="286" r:id="rId11"/>
    <p:sldId id="287" r:id="rId12"/>
    <p:sldId id="275" r:id="rId13"/>
    <p:sldId id="278" r:id="rId14"/>
    <p:sldId id="288" r:id="rId15"/>
    <p:sldId id="289" r:id="rId16"/>
    <p:sldId id="290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4DEB-65D1-4D89-B0AB-C79EEB35BFAA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CABD-7426-4FA8-BB17-F35FFCF94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6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2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E218-983A-43B9-9286-EDF57329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D50DF-29A9-40A6-ADDC-10BD04C7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35957-7EFE-4F0D-ABEF-8D4C4395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801CE-C86F-4E3F-896F-F871363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777AA-498E-44B7-883A-2C01F5F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0E49-86F8-461F-AC0D-952C51FD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3F77F-0B32-46E4-814D-70108C64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3335D-7668-4DF8-8535-1E4920B2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C6AD7-B9AC-40C2-8E72-686E2648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9685B-1EB5-4ADF-A211-106EF22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AF289-3F17-4942-B0A1-1147579D9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DB013-3E32-4CC3-A9A6-531664A6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231F6-DCE6-4BDB-9579-48636DEE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F1CA8-EB3C-4267-A355-43D52416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0E1F-32B5-46D6-A051-1B4248F0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5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0145-10F2-447D-81B0-CFC1411D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81C28-D565-431B-9D52-B1DD4C18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E8888-AB24-4CB4-A649-F4E3B380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BF98-C185-48DE-9100-58BE339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5FD5-DBA6-4DEC-9E2B-113A72FF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E0D7A-2E94-46CF-B2C9-DE2C64D4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39FF6-CB7F-4D98-BD2E-6991D621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660D2-9A03-462B-BE61-14D8FE22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62E23-2B8E-40D8-B2E0-A932C09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39BF4-BC52-4790-A97C-9F296273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DE30E-6628-4CCC-AD06-F8F4A341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565E8-05BC-43C1-A6F4-2CACC00A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8C715-5C3B-4B7C-A503-7EB65511B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FA383-FE75-49C2-B1E4-75B4CD73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FF616-B534-43FB-89E6-7B199F47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39150-5682-4F85-AC43-67CBFCC1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3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E7322-0DEB-426B-94D6-5B5B1F32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9CBAE-0178-45E9-AE3D-D31011DE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2F149-2AEF-4922-AC84-023C69A5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64C1-A156-4B38-AE78-2321B1F94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3325C7-D7DA-4F8B-ADB3-A93F9237C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747C1-54EA-4292-B7D7-A9F07CB0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6FB3F-7999-4339-AD20-0BCD5F91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B989B-2477-4D88-BBAF-795299B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DC3C-A24E-4EE5-91E9-0793D14F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7E1FFF-14EC-4052-B386-6E96F9BF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AE736A-83BE-423E-A315-63AC35D2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68197-D588-4AE3-A7F1-73911E8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7A2FFB-3CB5-4511-B70C-46C127A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41433E-8C43-4F94-9B61-6CF8DE90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51E05-3F53-4252-B142-CA3F85D7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0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A5C58-25E6-4DD3-B4AB-204CC5EC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23741-F480-49FB-8528-FD76537A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68E06C-0EAA-44A2-A596-9F505024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BD009-927B-47AB-B766-6188C7F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58857-B50E-4F1E-B220-B295EC23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F14EF-9DD5-4A44-83A0-BBBE8834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848AB-C90D-4ACD-9CF9-66A51966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99583-5E4D-4321-A825-E764CEF36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7DA36-EDF5-4A99-9A10-61CFDB8C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DEF6B-C36A-480E-9866-7E2FE1DC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69AA9-66DB-46B7-8FE4-39EC953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5B488-8BFE-4962-9C98-D49BA695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136B5-33B0-4B08-A3D2-6D5E2C2B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1D985-E68D-4C37-A595-A90D41A3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24C2E-6418-4BEA-956C-7D16D0B5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3F97-8F0C-4675-B6F9-71C2FF52A4F1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C3D64-4A41-41E9-9BEA-A2906708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E005B-848B-414C-B635-6EF26FC45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6B0A-FEE9-467B-B712-DB86D5CC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ats.io/nats-streaming-concepts/intro" TargetMode="External"/><Relationship Id="rId2" Type="http://schemas.openxmlformats.org/officeDocument/2006/relationships/hyperlink" Target="https://nats.io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10583-8E67-4B0B-80BA-A3F02038A388}"/>
              </a:ext>
            </a:extLst>
          </p:cNvPr>
          <p:cNvSpPr txBox="1"/>
          <p:nvPr/>
        </p:nvSpPr>
        <p:spPr>
          <a:xfrm>
            <a:off x="1581846" y="947772"/>
            <a:ext cx="944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빠르고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확장성 있는 관전 시스템 구현 아이디어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BA93F-186E-467C-8961-8B5F401B48BC}"/>
              </a:ext>
            </a:extLst>
          </p:cNvPr>
          <p:cNvSpPr txBox="1"/>
          <p:nvPr/>
        </p:nvSpPr>
        <p:spPr>
          <a:xfrm>
            <a:off x="8763556" y="5920239"/>
            <a:ext cx="31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최흥배</a:t>
            </a:r>
          </a:p>
        </p:txBody>
      </p:sp>
    </p:spTree>
    <p:extLst>
      <p:ext uri="{BB962C8B-B14F-4D97-AF65-F5344CB8AC3E}">
        <p14:creationId xmlns:p14="http://schemas.microsoft.com/office/powerpoint/2010/main" val="23216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4426510-4D16-4976-80DF-901EAA88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8" y="940679"/>
            <a:ext cx="7328923" cy="4064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0733C-A1D2-4CF1-9FE5-806AA6082839}"/>
              </a:ext>
            </a:extLst>
          </p:cNvPr>
          <p:cNvSpPr txBox="1"/>
          <p:nvPr/>
        </p:nvSpPr>
        <p:spPr>
          <a:xfrm>
            <a:off x="353746" y="362062"/>
            <a:ext cx="88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관전 서버가 </a:t>
            </a:r>
            <a:r>
              <a:rPr lang="en-US" altLang="ko-KR" dirty="0"/>
              <a:t>Socket </a:t>
            </a:r>
            <a:r>
              <a:rPr lang="ko-KR" altLang="en-US" dirty="0"/>
              <a:t>서버인 경우는 관전 데이터를 서버 메모리에 일시 보관 가능</a:t>
            </a:r>
          </a:p>
        </p:txBody>
      </p:sp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3F8C8-2384-4FA4-8C89-41233A28B5FD}"/>
              </a:ext>
            </a:extLst>
          </p:cNvPr>
          <p:cNvSpPr txBox="1"/>
          <p:nvPr/>
        </p:nvSpPr>
        <p:spPr>
          <a:xfrm>
            <a:off x="206907" y="129033"/>
            <a:ext cx="1117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NATS MQ</a:t>
            </a:r>
            <a:r>
              <a:rPr lang="ko-KR" altLang="en-US" sz="5400" b="1" dirty="0"/>
              <a:t>를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사용한 관전 시스템</a:t>
            </a:r>
          </a:p>
        </p:txBody>
      </p:sp>
      <p:pic>
        <p:nvPicPr>
          <p:cNvPr id="2050" name="Picture 2" descr="nats mq 이미지 검색결과">
            <a:extLst>
              <a:ext uri="{FF2B5EF4-FFF2-40B4-BE49-F238E27FC236}">
                <a16:creationId xmlns:a16="http://schemas.microsoft.com/office/drawing/2014/main" id="{2B9228C1-A108-4B44-BB48-EC718AE6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94" y="1802102"/>
            <a:ext cx="7903228" cy="203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6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4C51E-39DA-4BDD-9AA3-FBEB25F6E88C}"/>
              </a:ext>
            </a:extLst>
          </p:cNvPr>
          <p:cNvSpPr txBox="1"/>
          <p:nvPr/>
        </p:nvSpPr>
        <p:spPr>
          <a:xfrm>
            <a:off x="705823" y="464383"/>
            <a:ext cx="97530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게임 리플레이 데이터 저장 및 전송을 위해 </a:t>
            </a:r>
            <a:r>
              <a:rPr lang="en-US" altLang="ko-KR" sz="2400" b="0" i="0" u="none" strike="noStrike" dirty="0">
                <a:effectLst/>
                <a:latin typeface="-apple-system"/>
                <a:hlinkClick r:id="rId2" tooltip="https://nats.i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NATS MQ</a:t>
            </a:r>
            <a:r>
              <a:rPr lang="ko-KR" altLang="en-US" sz="2400" b="0" i="0" dirty="0">
                <a:effectLst/>
                <a:latin typeface="-apple-system"/>
              </a:rPr>
              <a:t>를 사용한다</a:t>
            </a:r>
            <a:r>
              <a:rPr lang="en-US" altLang="ko-KR" sz="2400" b="0" i="0" dirty="0"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effectLst/>
                <a:latin typeface="-apple-system"/>
                <a:hlinkClick r:id="rId3" tooltip="https://docs.nats.io/nats-streaming-concepts/int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NATS Streaming server </a:t>
            </a:r>
            <a:r>
              <a:rPr lang="ko-KR" altLang="en-US" sz="2400" b="0" i="0" u="none" strike="noStrike" dirty="0">
                <a:effectLst/>
                <a:latin typeface="-apple-system"/>
                <a:hlinkClick r:id="rId3" tooltip="https://docs.nats.io/nats-streaming-concepts/int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공식 문서</a:t>
            </a:r>
            <a:endParaRPr lang="ko-KR" altLang="en-US" sz="24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-apple-system"/>
              </a:rPr>
              <a:t>Publisher/Subscriber Rate Limit NATS </a:t>
            </a:r>
            <a:r>
              <a:rPr lang="ko-KR" altLang="en-US" sz="2400" b="0" i="0" dirty="0">
                <a:effectLst/>
                <a:latin typeface="-apple-system"/>
              </a:rPr>
              <a:t>스트리밍을 구현하는 서버가 </a:t>
            </a:r>
            <a:r>
              <a:rPr lang="en-US" altLang="ko-KR" sz="2400" b="0" i="0" dirty="0">
                <a:effectLst/>
                <a:latin typeface="-apple-system"/>
              </a:rPr>
              <a:t>NATS </a:t>
            </a:r>
            <a:r>
              <a:rPr lang="ko-KR" altLang="en-US" sz="2400" b="0" i="0" dirty="0">
                <a:effectLst/>
                <a:latin typeface="-apple-system"/>
              </a:rPr>
              <a:t>스트리밍 서버로 </a:t>
            </a:r>
            <a:r>
              <a:rPr lang="en-US" altLang="ko-KR" sz="2400" b="0" i="0" dirty="0">
                <a:effectLst/>
                <a:latin typeface="-apple-system"/>
              </a:rPr>
              <a:t>NATS </a:t>
            </a:r>
            <a:r>
              <a:rPr lang="ko-KR" altLang="en-US" sz="2400" b="0" i="0" dirty="0">
                <a:effectLst/>
                <a:latin typeface="-apple-system"/>
              </a:rPr>
              <a:t>서버를 베이스로 구현되어 있다</a:t>
            </a:r>
            <a:r>
              <a:rPr lang="en-US" altLang="ko-KR" sz="2400" b="0" i="0" dirty="0">
                <a:effectLst/>
                <a:latin typeface="-apple-system"/>
              </a:rPr>
              <a:t>. </a:t>
            </a:r>
            <a:r>
              <a:rPr lang="ko-KR" altLang="en-US" sz="2400" b="0" i="0" dirty="0">
                <a:effectLst/>
                <a:latin typeface="-apple-system"/>
              </a:rPr>
              <a:t>내부에서는 </a:t>
            </a:r>
            <a:r>
              <a:rPr lang="en-US" altLang="ko-KR" sz="2400" b="0" i="0" dirty="0">
                <a:effectLst/>
                <a:latin typeface="-apple-system"/>
              </a:rPr>
              <a:t>Protocol Buffers</a:t>
            </a:r>
            <a:r>
              <a:rPr lang="ko-KR" altLang="en-US" sz="2400" b="0" i="0" dirty="0">
                <a:effectLst/>
                <a:latin typeface="-apple-system"/>
              </a:rPr>
              <a:t>도 사용하고 있다</a:t>
            </a:r>
            <a:r>
              <a:rPr lang="en-US" altLang="ko-KR" sz="2400" b="0" i="0" dirty="0"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실행 방법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-apple-system"/>
              </a:rPr>
              <a:t>NATS Streaming Server</a:t>
            </a:r>
            <a:r>
              <a:rPr lang="ko-KR" altLang="en-US" sz="2400" b="0" i="0" dirty="0">
                <a:effectLst/>
                <a:latin typeface="-apple-system"/>
              </a:rPr>
              <a:t>로 단독 실행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-apple-system"/>
              </a:rPr>
              <a:t>Golang</a:t>
            </a:r>
            <a:r>
              <a:rPr lang="ko-KR" altLang="en-US" sz="2400" b="0" i="0" dirty="0">
                <a:effectLst/>
                <a:latin typeface="-apple-system"/>
              </a:rPr>
              <a:t>의 경우 </a:t>
            </a:r>
            <a:r>
              <a:rPr lang="en-US" altLang="ko-KR" sz="2400" b="0" i="0" dirty="0">
                <a:effectLst/>
                <a:latin typeface="-apple-system"/>
              </a:rPr>
              <a:t>Streaming </a:t>
            </a:r>
            <a:r>
              <a:rPr lang="ko-KR" altLang="en-US" sz="2400" b="0" i="0" dirty="0">
                <a:effectLst/>
                <a:latin typeface="-apple-system"/>
              </a:rPr>
              <a:t>기능을 라이브러리로 사용할 수 있다</a:t>
            </a:r>
            <a:r>
              <a:rPr lang="en-US" altLang="ko-KR" sz="24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69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56FBF-5372-419B-B609-DD17D05417FF}"/>
              </a:ext>
            </a:extLst>
          </p:cNvPr>
          <p:cNvSpPr txBox="1"/>
          <p:nvPr/>
        </p:nvSpPr>
        <p:spPr>
          <a:xfrm>
            <a:off x="619055" y="422690"/>
            <a:ext cx="105206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실 시간 관전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경기가 끝난 게임 관전이 가능하다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관전 데이터를 </a:t>
            </a:r>
            <a:r>
              <a:rPr lang="en-US" altLang="ko-KR" sz="2400" b="0" i="0" dirty="0">
                <a:effectLst/>
                <a:latin typeface="-apple-system"/>
              </a:rPr>
              <a:t>NATS MQ</a:t>
            </a:r>
            <a:r>
              <a:rPr lang="ko-KR" altLang="en-US" sz="2400" b="0" i="0" dirty="0">
                <a:effectLst/>
                <a:latin typeface="-apple-system"/>
              </a:rPr>
              <a:t>를 통해 메모리 저장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파일 저장</a:t>
            </a:r>
            <a:r>
              <a:rPr lang="en-US" altLang="ko-KR" sz="2400" b="0" i="0" dirty="0">
                <a:effectLst/>
                <a:latin typeface="-apple-system"/>
              </a:rPr>
              <a:t>, SQL </a:t>
            </a:r>
            <a:r>
              <a:rPr lang="ko-KR" altLang="en-US" sz="2400" b="0" i="0" dirty="0">
                <a:effectLst/>
                <a:latin typeface="-apple-system"/>
              </a:rPr>
              <a:t>저장을 한다</a:t>
            </a:r>
            <a:r>
              <a:rPr lang="en-US" altLang="ko-KR" sz="2400" b="0" i="0" dirty="0">
                <a:effectLst/>
                <a:latin typeface="-apple-system"/>
              </a:rPr>
              <a:t>(default</a:t>
            </a:r>
            <a:r>
              <a:rPr lang="ko-KR" altLang="en-US" sz="2400" b="0" i="0" dirty="0">
                <a:effectLst/>
                <a:latin typeface="-apple-system"/>
              </a:rPr>
              <a:t>는 메모리</a:t>
            </a:r>
            <a:r>
              <a:rPr lang="en-US" altLang="ko-KR" sz="2400" b="0" i="0" dirty="0">
                <a:effectLst/>
                <a:latin typeface="-apple-system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이어 보기 가능</a:t>
            </a:r>
            <a:r>
              <a:rPr lang="en-US" altLang="ko-KR" sz="2400" b="0" i="0" dirty="0">
                <a:effectLst/>
                <a:latin typeface="-apple-system"/>
              </a:rPr>
              <a:t>. </a:t>
            </a:r>
            <a:r>
              <a:rPr lang="ko-KR" altLang="en-US" sz="2400" b="0" i="0" dirty="0">
                <a:effectLst/>
                <a:latin typeface="-apple-system"/>
              </a:rPr>
              <a:t>순번 </a:t>
            </a:r>
            <a:r>
              <a:rPr lang="en-US" altLang="ko-KR" sz="2400" b="0" i="0" dirty="0">
                <a:effectLst/>
                <a:latin typeface="-apple-system"/>
              </a:rPr>
              <a:t>or </a:t>
            </a:r>
            <a:r>
              <a:rPr lang="ko-KR" altLang="en-US" sz="2400" b="0" i="0" dirty="0">
                <a:effectLst/>
                <a:latin typeface="-apple-system"/>
              </a:rPr>
              <a:t>시간 단위로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-apple-system"/>
              </a:rPr>
              <a:t>클러스터 지원</a:t>
            </a:r>
            <a:endParaRPr lang="en-US" altLang="ko-KR" sz="2400" b="0" i="0" dirty="0"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-apple-system"/>
              </a:rPr>
              <a:t>Redis</a:t>
            </a:r>
            <a:r>
              <a:rPr lang="ko-KR" altLang="en-US" sz="2400" dirty="0">
                <a:latin typeface="-apple-system"/>
              </a:rPr>
              <a:t>를 사용하는 경우 보다 성능과 기능 면에서 더 좋다</a:t>
            </a:r>
            <a:endParaRPr lang="ko-KR" alt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3753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100E6C-2E51-4B4E-837D-055C68A5DC56}"/>
              </a:ext>
            </a:extLst>
          </p:cNvPr>
          <p:cNvGrpSpPr/>
          <p:nvPr/>
        </p:nvGrpSpPr>
        <p:grpSpPr>
          <a:xfrm>
            <a:off x="9498619" y="2757962"/>
            <a:ext cx="1591476" cy="1755324"/>
            <a:chOff x="1170574" y="1389050"/>
            <a:chExt cx="1193607" cy="13164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513511-551B-400C-9ABF-E65C659D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FE91F-6661-4848-97DE-703E3BF3F65D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CFDBA6-58B3-4AD2-940A-95C0EEB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65" y="1556354"/>
            <a:ext cx="1839307" cy="185489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9437150" y="577537"/>
            <a:ext cx="1591476" cy="1755324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849429-9CD7-48CD-907C-7CBBE6F5EE4F}"/>
              </a:ext>
            </a:extLst>
          </p:cNvPr>
          <p:cNvGrpSpPr/>
          <p:nvPr/>
        </p:nvGrpSpPr>
        <p:grpSpPr>
          <a:xfrm>
            <a:off x="3882467" y="384184"/>
            <a:ext cx="1537240" cy="2021144"/>
            <a:chOff x="4712044" y="3427691"/>
            <a:chExt cx="1152930" cy="1515858"/>
          </a:xfrm>
        </p:grpSpPr>
        <p:pic>
          <p:nvPicPr>
            <p:cNvPr id="16" name="Google Shape;81;p17">
              <a:extLst>
                <a:ext uri="{FF2B5EF4-FFF2-40B4-BE49-F238E27FC236}">
                  <a16:creationId xmlns:a16="http://schemas.microsoft.com/office/drawing/2014/main" id="{512C7DCA-1D4F-40CC-9474-0342027EDD7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82;p17">
              <a:extLst>
                <a:ext uri="{FF2B5EF4-FFF2-40B4-BE49-F238E27FC236}">
                  <a16:creationId xmlns:a16="http://schemas.microsoft.com/office/drawing/2014/main" id="{B6F5C217-C394-43CE-B07A-BA5F205510F4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FEEE0F-FE55-4934-B7FA-24788BA231B5}"/>
              </a:ext>
            </a:extLst>
          </p:cNvPr>
          <p:cNvGrpSpPr/>
          <p:nvPr/>
        </p:nvGrpSpPr>
        <p:grpSpPr>
          <a:xfrm>
            <a:off x="3928276" y="2627741"/>
            <a:ext cx="1537240" cy="2021144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41AB7DC8-6A93-4420-B956-8111BC830FF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A7BAAB13-D677-4957-8972-D69B5A81FA8A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F4481E7-922B-424D-9E57-71A315441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81" y="453858"/>
            <a:ext cx="343273" cy="650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57FDB5-81C2-4EFB-B692-5ABF8DE5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917" y="1099874"/>
            <a:ext cx="343273" cy="6501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AF2867-296B-45E7-8374-EEDDD8513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54" y="1648413"/>
            <a:ext cx="343273" cy="6501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65D7E-0CB5-4082-A274-13CBCB11D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81" y="2761107"/>
            <a:ext cx="343273" cy="6501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57C4AB-DBFF-4C45-AA20-7D7DB9A7E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17" y="3305522"/>
            <a:ext cx="343273" cy="6501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B9C9F0-1A00-459A-B6D9-1BC7F8A8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70" y="4524722"/>
            <a:ext cx="343273" cy="6501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5C9AB9-A8BD-476C-A6FD-AEA6927C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489" y="3915122"/>
            <a:ext cx="343273" cy="65014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6D87E7-7298-4089-8C6C-404220EC908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>
            <a:off x="5188497" y="2483800"/>
            <a:ext cx="1181768" cy="135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F8974F-43EA-45E7-8CEE-0F5ACE886D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229354" y="778928"/>
            <a:ext cx="2856313" cy="54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334A0A-E62A-48A4-B32E-91E3F29519C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462190" y="1424945"/>
            <a:ext cx="2623477" cy="9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37F5E2-013B-48EC-B676-3FCFA81A10C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227427" y="1743624"/>
            <a:ext cx="2858240" cy="22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C2E58-7502-4C1B-A37B-5D131776E3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087354" y="3086178"/>
            <a:ext cx="3072132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746548-FA25-4F0D-97AA-EC9A2832001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258989" y="3630593"/>
            <a:ext cx="2900496" cy="70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0E83DB-C4FC-4187-AEFC-07138D8461BE}"/>
              </a:ext>
            </a:extLst>
          </p:cNvPr>
          <p:cNvCxnSpPr>
            <a:cxnSpLocks/>
          </p:cNvCxnSpPr>
          <p:nvPr/>
        </p:nvCxnSpPr>
        <p:spPr>
          <a:xfrm flipV="1">
            <a:off x="1611571" y="3915121"/>
            <a:ext cx="2474096" cy="3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22D17E1-CF96-438B-A541-50564972698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288743" y="4077309"/>
            <a:ext cx="2870743" cy="77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40BC2C-59BF-4E67-9277-90BAFC3CBAB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5142689" y="1592128"/>
            <a:ext cx="1227577" cy="52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275551" y="1583457"/>
            <a:ext cx="1525477" cy="874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54CE4-CAB5-400B-84ED-3F6AFAD2E2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260630" y="2723070"/>
            <a:ext cx="1601868" cy="104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0313C1-FF01-4FDD-A497-64542450D6DD}"/>
              </a:ext>
            </a:extLst>
          </p:cNvPr>
          <p:cNvSpPr txBox="1"/>
          <p:nvPr/>
        </p:nvSpPr>
        <p:spPr>
          <a:xfrm>
            <a:off x="5306711" y="436437"/>
            <a:ext cx="360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관전 서버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서버</a:t>
            </a:r>
            <a:r>
              <a:rPr lang="ko-KR" altLang="en-US" dirty="0"/>
              <a:t> </a:t>
            </a:r>
            <a:r>
              <a:rPr lang="en-US" altLang="ko-KR" dirty="0"/>
              <a:t>or Socket </a:t>
            </a:r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32656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CFDBA6-58B3-4AD2-940A-95C0EEB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45" y="936591"/>
            <a:ext cx="1839307" cy="185489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8140722" y="848963"/>
            <a:ext cx="1591476" cy="1755324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79053" y="1854883"/>
            <a:ext cx="2925547" cy="1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65C906-CECB-4A45-B14B-49722B88BE9E}"/>
              </a:ext>
            </a:extLst>
          </p:cNvPr>
          <p:cNvSpPr txBox="1"/>
          <p:nvPr/>
        </p:nvSpPr>
        <p:spPr>
          <a:xfrm>
            <a:off x="5629688" y="1276871"/>
            <a:ext cx="343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게임 시작</a:t>
            </a:r>
            <a:endParaRPr lang="en-US" altLang="ko-KR" sz="1400" dirty="0"/>
          </a:p>
          <a:p>
            <a:r>
              <a:rPr lang="ko-KR" altLang="en-US" sz="1400" dirty="0"/>
              <a:t>고유한 이름으로 채널을 만든다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732A146-100C-4971-BBF6-B9B310A0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36" y="3284404"/>
            <a:ext cx="1839307" cy="185489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3F1EB8-845A-4FF6-BA4E-DB26A65C78D8}"/>
              </a:ext>
            </a:extLst>
          </p:cNvPr>
          <p:cNvGrpSpPr/>
          <p:nvPr/>
        </p:nvGrpSpPr>
        <p:grpSpPr>
          <a:xfrm>
            <a:off x="8179813" y="3196777"/>
            <a:ext cx="1591476" cy="1755324"/>
            <a:chOff x="1170574" y="1389050"/>
            <a:chExt cx="1193607" cy="131649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7DE49C6-D838-49D8-B73E-628D6FD4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3C514F-4AA3-4CF2-A883-57BC8E35AD19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15392E-5958-4627-BBC8-8C3CCA45DAC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618144" y="4202696"/>
            <a:ext cx="2925547" cy="1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885D73-86F5-4FC8-AA92-557D70F281CD}"/>
              </a:ext>
            </a:extLst>
          </p:cNvPr>
          <p:cNvSpPr txBox="1"/>
          <p:nvPr/>
        </p:nvSpPr>
        <p:spPr>
          <a:xfrm>
            <a:off x="5668779" y="3624684"/>
            <a:ext cx="343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게임 중</a:t>
            </a:r>
            <a:endParaRPr lang="en-US" altLang="ko-KR" sz="1400" dirty="0"/>
          </a:p>
          <a:p>
            <a:r>
              <a:rPr lang="ko-KR" altLang="en-US" sz="1400" dirty="0"/>
              <a:t>채널에 게임 리플레이 메시지 전송</a:t>
            </a:r>
          </a:p>
        </p:txBody>
      </p:sp>
    </p:spTree>
    <p:extLst>
      <p:ext uri="{BB962C8B-B14F-4D97-AF65-F5344CB8AC3E}">
        <p14:creationId xmlns:p14="http://schemas.microsoft.com/office/powerpoint/2010/main" val="283538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1472EDC-098A-4794-8431-A69964B17884}"/>
              </a:ext>
            </a:extLst>
          </p:cNvPr>
          <p:cNvGrpSpPr/>
          <p:nvPr/>
        </p:nvGrpSpPr>
        <p:grpSpPr>
          <a:xfrm>
            <a:off x="4787581" y="242801"/>
            <a:ext cx="1537240" cy="2021144"/>
            <a:chOff x="4712044" y="3427691"/>
            <a:chExt cx="1152930" cy="1515858"/>
          </a:xfrm>
        </p:grpSpPr>
        <p:pic>
          <p:nvPicPr>
            <p:cNvPr id="6" name="Google Shape;81;p17">
              <a:extLst>
                <a:ext uri="{FF2B5EF4-FFF2-40B4-BE49-F238E27FC236}">
                  <a16:creationId xmlns:a16="http://schemas.microsoft.com/office/drawing/2014/main" id="{A8035B56-82FA-4187-A6CA-E586B7DA42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2;p17">
              <a:extLst>
                <a:ext uri="{FF2B5EF4-FFF2-40B4-BE49-F238E27FC236}">
                  <a16:creationId xmlns:a16="http://schemas.microsoft.com/office/drawing/2014/main" id="{2F81E50B-D87D-4DA0-9644-65CD09281AD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876A26-16AC-48C6-8959-5A3BC61239BC}"/>
              </a:ext>
            </a:extLst>
          </p:cNvPr>
          <p:cNvSpPr txBox="1"/>
          <p:nvPr/>
        </p:nvSpPr>
        <p:spPr>
          <a:xfrm>
            <a:off x="2062605" y="1146544"/>
            <a:ext cx="34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접속 및 인증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158D43-0C79-4BBD-80B1-532EB84B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73" y="1125675"/>
            <a:ext cx="343273" cy="6501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73B17F-3CFE-42C1-BECB-856B3E83B0B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079346" y="1450745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A57B34-9C4E-4B01-996C-4F31C27A5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629" y="3019695"/>
            <a:ext cx="1839307" cy="185489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9E8E93-650A-49BD-B87E-A4D0144838D5}"/>
              </a:ext>
            </a:extLst>
          </p:cNvPr>
          <p:cNvGrpSpPr/>
          <p:nvPr/>
        </p:nvGrpSpPr>
        <p:grpSpPr>
          <a:xfrm>
            <a:off x="4869792" y="2703261"/>
            <a:ext cx="1537240" cy="2021144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ED338A58-3B3D-40CD-8C05-09D7D2FF07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C897BA0F-E065-44AF-BF87-D49F25AACD9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F40343-891B-4A01-8C54-5271A4A6AD06}"/>
              </a:ext>
            </a:extLst>
          </p:cNvPr>
          <p:cNvCxnSpPr>
            <a:cxnSpLocks/>
          </p:cNvCxnSpPr>
          <p:nvPr/>
        </p:nvCxnSpPr>
        <p:spPr>
          <a:xfrm flipV="1">
            <a:off x="6126193" y="3765912"/>
            <a:ext cx="2269260" cy="1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5ECB65-0DA4-4C4C-A14A-38435572C235}"/>
              </a:ext>
            </a:extLst>
          </p:cNvPr>
          <p:cNvSpPr txBox="1"/>
          <p:nvPr/>
        </p:nvSpPr>
        <p:spPr>
          <a:xfrm>
            <a:off x="2144816" y="3607003"/>
            <a:ext cx="34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관전 하고 싶은 채널 연결 및 시청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A4DAE9-7447-430E-9383-20A2C129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84" y="3586135"/>
            <a:ext cx="343273" cy="65014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A46D25-D322-45D1-8E20-D81A5C2E708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161557" y="3911205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919246-3267-47D5-842B-A4120ACB5FF0}"/>
              </a:ext>
            </a:extLst>
          </p:cNvPr>
          <p:cNvCxnSpPr>
            <a:cxnSpLocks/>
          </p:cNvCxnSpPr>
          <p:nvPr/>
        </p:nvCxnSpPr>
        <p:spPr>
          <a:xfrm flipH="1">
            <a:off x="6127045" y="4072550"/>
            <a:ext cx="2264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8CC7B-027F-4E6D-A395-8B69E303F84B}"/>
              </a:ext>
            </a:extLst>
          </p:cNvPr>
          <p:cNvCxnSpPr>
            <a:cxnSpLocks/>
          </p:cNvCxnSpPr>
          <p:nvPr/>
        </p:nvCxnSpPr>
        <p:spPr>
          <a:xfrm flipH="1">
            <a:off x="2252263" y="4124175"/>
            <a:ext cx="2896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9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BDD0F4-C039-46AE-A212-6BC7CF17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6" y="990260"/>
            <a:ext cx="3466985" cy="4511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CF7F21-DA3C-4DF7-99F4-2706151B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21" y="990260"/>
            <a:ext cx="6829534" cy="35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AD6922-5D63-4CAF-806F-0F3CA84B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8" y="296237"/>
            <a:ext cx="5018384" cy="34831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21817B-F9D1-49F9-B7BE-DA5AFB53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88" y="233606"/>
            <a:ext cx="6608059" cy="38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4B1B90-2A93-4D3C-BA1E-154988C9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80" y="312348"/>
            <a:ext cx="5296232" cy="3867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25C85C-C43F-485D-9F35-D3304002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53" y="4325710"/>
            <a:ext cx="661127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9F929-9579-41C0-90EA-E7F5B054344A}"/>
              </a:ext>
            </a:extLst>
          </p:cNvPr>
          <p:cNvSpPr txBox="1"/>
          <p:nvPr/>
        </p:nvSpPr>
        <p:spPr>
          <a:xfrm>
            <a:off x="206908" y="129033"/>
            <a:ext cx="7515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Room </a:t>
            </a:r>
            <a:r>
              <a:rPr lang="ko-KR" altLang="en-US" sz="3200" b="1" dirty="0"/>
              <a:t>중심의 관전 </a:t>
            </a:r>
            <a:r>
              <a:rPr lang="en-US" altLang="ko-KR" sz="3200" b="1" dirty="0"/>
              <a:t>– socket</a:t>
            </a:r>
            <a:r>
              <a:rPr lang="ko-KR" altLang="en-US" sz="3200" b="1" dirty="0"/>
              <a:t> 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C974C-8252-4F13-8DC1-744CC8FEA6DD}"/>
              </a:ext>
            </a:extLst>
          </p:cNvPr>
          <p:cNvSpPr txBox="1"/>
          <p:nvPr/>
        </p:nvSpPr>
        <p:spPr>
          <a:xfrm>
            <a:off x="373769" y="881028"/>
            <a:ext cx="106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</a:t>
            </a:r>
            <a:r>
              <a:rPr lang="ko-KR" altLang="en-US" dirty="0"/>
              <a:t> 계열의 게임에서 관전은 게임 플레이 하는 방에 관전하는 유저로 참석하여 이 방에서 발생하는 게임 플레이어를 본다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2C8F8-5AC1-4EEC-9EF4-1503FF8B7122}"/>
              </a:ext>
            </a:extLst>
          </p:cNvPr>
          <p:cNvSpPr txBox="1"/>
          <p:nvPr/>
        </p:nvSpPr>
        <p:spPr>
          <a:xfrm>
            <a:off x="334836" y="3917302"/>
            <a:ext cx="106123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구현이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단점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관전자 때문에 방에서 수용 가능 인원 수가 늘어남</a:t>
            </a:r>
            <a:r>
              <a:rPr lang="en-US" altLang="ko-KR" dirty="0"/>
              <a:t>. </a:t>
            </a:r>
            <a:r>
              <a:rPr lang="ko-KR" altLang="en-US" dirty="0"/>
              <a:t>이 인원수 이상은 관전이 불가능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중 방 참가 구현이 까다로움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도중에 관전에 참가하는 경우 이전의 플레이를 보기 구현 까다로움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관전 중 방에서 나갔다가 다시 들어오는 경우 이 사이의 관전 데이터 보기 구현 까다로움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F45EB7-1D69-4BDF-B050-023675424932}"/>
              </a:ext>
            </a:extLst>
          </p:cNvPr>
          <p:cNvGrpSpPr/>
          <p:nvPr/>
        </p:nvGrpSpPr>
        <p:grpSpPr>
          <a:xfrm>
            <a:off x="1328217" y="1754279"/>
            <a:ext cx="2155848" cy="1935592"/>
            <a:chOff x="1234775" y="2836642"/>
            <a:chExt cx="2155848" cy="19355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97B126-2E7F-4EF8-8BBA-E51577B60736}"/>
                </a:ext>
              </a:extLst>
            </p:cNvPr>
            <p:cNvSpPr/>
            <p:nvPr/>
          </p:nvSpPr>
          <p:spPr>
            <a:xfrm>
              <a:off x="1234775" y="2836642"/>
              <a:ext cx="2155848" cy="193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20F9-1ED8-4D41-B443-E7F686839726}"/>
                </a:ext>
              </a:extLst>
            </p:cNvPr>
            <p:cNvSpPr txBox="1"/>
            <p:nvPr/>
          </p:nvSpPr>
          <p:spPr>
            <a:xfrm>
              <a:off x="1234775" y="2836643"/>
              <a:ext cx="95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Room - 1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3EDF3-553D-41EA-BEE7-3DB5F1D3FFF8}"/>
                </a:ext>
              </a:extLst>
            </p:cNvPr>
            <p:cNvSpPr txBox="1"/>
            <p:nvPr/>
          </p:nvSpPr>
          <p:spPr>
            <a:xfrm>
              <a:off x="1313756" y="3243228"/>
              <a:ext cx="8754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Player 1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36AD0-13BB-48C7-9A7A-F2A791454CA3}"/>
                </a:ext>
              </a:extLst>
            </p:cNvPr>
            <p:cNvSpPr txBox="1"/>
            <p:nvPr/>
          </p:nvSpPr>
          <p:spPr>
            <a:xfrm>
              <a:off x="2311031" y="3243227"/>
              <a:ext cx="8754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Player 2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AEA705-AE12-464A-A8E2-70C30EB9A3B5}"/>
                </a:ext>
              </a:extLst>
            </p:cNvPr>
            <p:cNvSpPr txBox="1"/>
            <p:nvPr/>
          </p:nvSpPr>
          <p:spPr>
            <a:xfrm>
              <a:off x="2311031" y="3877480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관전자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BE235-ED5B-42BF-B936-067406D1B2CA}"/>
                </a:ext>
              </a:extLst>
            </p:cNvPr>
            <p:cNvSpPr txBox="1"/>
            <p:nvPr/>
          </p:nvSpPr>
          <p:spPr>
            <a:xfrm>
              <a:off x="1313756" y="3877480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관전자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80C46-3615-4DB3-A516-F201D109093A}"/>
                </a:ext>
              </a:extLst>
            </p:cNvPr>
            <p:cNvSpPr txBox="1"/>
            <p:nvPr/>
          </p:nvSpPr>
          <p:spPr>
            <a:xfrm>
              <a:off x="1856612" y="4284064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관전자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1E8BA9-6700-4BBC-8AAA-5C2C43018A7D}"/>
              </a:ext>
            </a:extLst>
          </p:cNvPr>
          <p:cNvGrpSpPr/>
          <p:nvPr/>
        </p:nvGrpSpPr>
        <p:grpSpPr>
          <a:xfrm>
            <a:off x="5186051" y="1754279"/>
            <a:ext cx="2155848" cy="1935592"/>
            <a:chOff x="1234775" y="2836642"/>
            <a:chExt cx="2155848" cy="19355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D474EC-30D5-4538-960E-B506F4BE90F6}"/>
                </a:ext>
              </a:extLst>
            </p:cNvPr>
            <p:cNvSpPr/>
            <p:nvPr/>
          </p:nvSpPr>
          <p:spPr>
            <a:xfrm>
              <a:off x="1234775" y="2836642"/>
              <a:ext cx="2155848" cy="193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6601A0-B5E5-40E3-BA12-1FBE201DBFCE}"/>
                </a:ext>
              </a:extLst>
            </p:cNvPr>
            <p:cNvSpPr txBox="1"/>
            <p:nvPr/>
          </p:nvSpPr>
          <p:spPr>
            <a:xfrm>
              <a:off x="1234775" y="2836643"/>
              <a:ext cx="95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Room - 1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173D8F-0AFF-48D7-AA50-AA657443D11C}"/>
                </a:ext>
              </a:extLst>
            </p:cNvPr>
            <p:cNvSpPr txBox="1"/>
            <p:nvPr/>
          </p:nvSpPr>
          <p:spPr>
            <a:xfrm>
              <a:off x="1313756" y="3243228"/>
              <a:ext cx="8754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Player 1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D8610E-65E6-4AE5-B48F-A23D03CD297D}"/>
                </a:ext>
              </a:extLst>
            </p:cNvPr>
            <p:cNvSpPr txBox="1"/>
            <p:nvPr/>
          </p:nvSpPr>
          <p:spPr>
            <a:xfrm>
              <a:off x="2311031" y="3243227"/>
              <a:ext cx="8754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Player 2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2CC6D8-AB23-4BA5-ABE9-1B30BBF79D6B}"/>
                </a:ext>
              </a:extLst>
            </p:cNvPr>
            <p:cNvSpPr txBox="1"/>
            <p:nvPr/>
          </p:nvSpPr>
          <p:spPr>
            <a:xfrm>
              <a:off x="2311031" y="3877480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관전자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F00CD6-A167-4E77-8F14-3DB5976D1DD2}"/>
                </a:ext>
              </a:extLst>
            </p:cNvPr>
            <p:cNvSpPr txBox="1"/>
            <p:nvPr/>
          </p:nvSpPr>
          <p:spPr>
            <a:xfrm>
              <a:off x="1313756" y="3877480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관전자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88B94-E7D5-4134-BFB2-26F1B4D28628}"/>
                </a:ext>
              </a:extLst>
            </p:cNvPr>
            <p:cNvSpPr txBox="1"/>
            <p:nvPr/>
          </p:nvSpPr>
          <p:spPr>
            <a:xfrm>
              <a:off x="1313755" y="4310569"/>
              <a:ext cx="908837" cy="30777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관전자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887D5D-09DB-4CA9-B3C9-A16DEB406F1D}"/>
              </a:ext>
            </a:extLst>
          </p:cNvPr>
          <p:cNvSpPr txBox="1"/>
          <p:nvPr/>
        </p:nvSpPr>
        <p:spPr>
          <a:xfrm>
            <a:off x="7622225" y="3275111"/>
            <a:ext cx="908837" cy="30777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관전자</a:t>
            </a:r>
            <a:r>
              <a:rPr lang="en-US" altLang="ko-KR" sz="1400" dirty="0"/>
              <a:t> 4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74DCBF-86A8-42C3-BE91-AE2CD1939234}"/>
              </a:ext>
            </a:extLst>
          </p:cNvPr>
          <p:cNvCxnSpPr/>
          <p:nvPr/>
        </p:nvCxnSpPr>
        <p:spPr>
          <a:xfrm flipH="1">
            <a:off x="7171144" y="3382093"/>
            <a:ext cx="451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69B70E9-CF62-48BB-9A88-01A62F6A5836}"/>
              </a:ext>
            </a:extLst>
          </p:cNvPr>
          <p:cNvSpPr txBox="1"/>
          <p:nvPr/>
        </p:nvSpPr>
        <p:spPr>
          <a:xfrm>
            <a:off x="7849156" y="2994621"/>
            <a:ext cx="1621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플레이 중인 방에 참가</a:t>
            </a:r>
          </a:p>
        </p:txBody>
      </p:sp>
    </p:spTree>
    <p:extLst>
      <p:ext uri="{BB962C8B-B14F-4D97-AF65-F5344CB8AC3E}">
        <p14:creationId xmlns:p14="http://schemas.microsoft.com/office/powerpoint/2010/main" val="17179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605C2-F9D6-4367-8BA1-DAE2C3B8AE6A}"/>
              </a:ext>
            </a:extLst>
          </p:cNvPr>
          <p:cNvSpPr txBox="1"/>
          <p:nvPr/>
        </p:nvSpPr>
        <p:spPr>
          <a:xfrm>
            <a:off x="206907" y="129033"/>
            <a:ext cx="80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중심의 관전 </a:t>
            </a:r>
            <a:r>
              <a:rPr lang="en-US" altLang="ko-KR" sz="3200" b="1" dirty="0"/>
              <a:t>– Web API</a:t>
            </a:r>
            <a:r>
              <a:rPr lang="ko-KR" altLang="en-US" sz="3200" b="1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6A446-4B78-49E7-8385-B2C04E43F0C8}"/>
              </a:ext>
            </a:extLst>
          </p:cNvPr>
          <p:cNvSpPr txBox="1"/>
          <p:nvPr/>
        </p:nvSpPr>
        <p:spPr>
          <a:xfrm>
            <a:off x="373769" y="881028"/>
            <a:ext cx="106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 시간 대전이 플레이 관전은 불가능</a:t>
            </a:r>
            <a:r>
              <a:rPr lang="en-US" altLang="ko-KR" dirty="0"/>
              <a:t>(</a:t>
            </a:r>
            <a:r>
              <a:rPr lang="en-US" altLang="ko-KR" dirty="0" err="1"/>
              <a:t>PvP</a:t>
            </a:r>
            <a:r>
              <a:rPr lang="en-US" altLang="ko-KR" dirty="0"/>
              <a:t> Socket </a:t>
            </a:r>
            <a:r>
              <a:rPr lang="ko-KR" altLang="en-US" dirty="0"/>
              <a:t>서버 없다는 가정</a:t>
            </a:r>
            <a:r>
              <a:rPr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플레이어의 게임이 다 끝난 이후의 게임 플레이만 리플레이 데이터 다운로드 후 관전할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0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3F8C8-2384-4FA4-8C89-41233A28B5FD}"/>
              </a:ext>
            </a:extLst>
          </p:cNvPr>
          <p:cNvSpPr txBox="1"/>
          <p:nvPr/>
        </p:nvSpPr>
        <p:spPr>
          <a:xfrm>
            <a:off x="206907" y="129033"/>
            <a:ext cx="1117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Redis</a:t>
            </a:r>
            <a:r>
              <a:rPr lang="ko-KR" altLang="en-US" sz="5400" b="1" dirty="0"/>
              <a:t>를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사용한 관전 시스템</a:t>
            </a:r>
          </a:p>
        </p:txBody>
      </p:sp>
      <p:pic>
        <p:nvPicPr>
          <p:cNvPr id="3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FFD4C896-9476-427F-8916-0C8E105A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56" y="1626938"/>
            <a:ext cx="5073136" cy="16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2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100E6C-2E51-4B4E-837D-055C68A5DC56}"/>
              </a:ext>
            </a:extLst>
          </p:cNvPr>
          <p:cNvGrpSpPr/>
          <p:nvPr/>
        </p:nvGrpSpPr>
        <p:grpSpPr>
          <a:xfrm>
            <a:off x="9898806" y="2557737"/>
            <a:ext cx="1591476" cy="1755324"/>
            <a:chOff x="1170574" y="1389050"/>
            <a:chExt cx="1193607" cy="13164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513511-551B-400C-9ABF-E65C659D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FE91F-6661-4848-97DE-703E3BF3F65D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9837337" y="377312"/>
            <a:ext cx="1591476" cy="1755324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849429-9CD7-48CD-907C-7CBBE6F5EE4F}"/>
              </a:ext>
            </a:extLst>
          </p:cNvPr>
          <p:cNvGrpSpPr/>
          <p:nvPr/>
        </p:nvGrpSpPr>
        <p:grpSpPr>
          <a:xfrm>
            <a:off x="3882467" y="183959"/>
            <a:ext cx="1537240" cy="2021144"/>
            <a:chOff x="4712044" y="3427691"/>
            <a:chExt cx="1152930" cy="1515858"/>
          </a:xfrm>
        </p:grpSpPr>
        <p:pic>
          <p:nvPicPr>
            <p:cNvPr id="16" name="Google Shape;81;p17">
              <a:extLst>
                <a:ext uri="{FF2B5EF4-FFF2-40B4-BE49-F238E27FC236}">
                  <a16:creationId xmlns:a16="http://schemas.microsoft.com/office/drawing/2014/main" id="{512C7DCA-1D4F-40CC-9474-0342027EDD7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82;p17">
              <a:extLst>
                <a:ext uri="{FF2B5EF4-FFF2-40B4-BE49-F238E27FC236}">
                  <a16:creationId xmlns:a16="http://schemas.microsoft.com/office/drawing/2014/main" id="{B6F5C217-C394-43CE-B07A-BA5F205510F4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FEEE0F-FE55-4934-B7FA-24788BA231B5}"/>
              </a:ext>
            </a:extLst>
          </p:cNvPr>
          <p:cNvGrpSpPr/>
          <p:nvPr/>
        </p:nvGrpSpPr>
        <p:grpSpPr>
          <a:xfrm>
            <a:off x="3928276" y="2427516"/>
            <a:ext cx="1537240" cy="2021144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41AB7DC8-6A93-4420-B956-8111BC830FF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A7BAAB13-D677-4957-8972-D69B5A81FA8A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F4481E7-922B-424D-9E57-71A315441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81" y="253633"/>
            <a:ext cx="343273" cy="650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57FDB5-81C2-4EFB-B692-5ABF8DE5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17" y="899649"/>
            <a:ext cx="343273" cy="6501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AF2867-296B-45E7-8374-EEDDD8513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4" y="1448188"/>
            <a:ext cx="343273" cy="6501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65D7E-0CB5-4082-A274-13CBCB11D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1" y="2560882"/>
            <a:ext cx="343273" cy="6501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57C4AB-DBFF-4C45-AA20-7D7DB9A7E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17" y="3105297"/>
            <a:ext cx="343273" cy="6501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B9C9F0-1A00-459A-B6D9-1BC7F8A8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70" y="4324497"/>
            <a:ext cx="343273" cy="6501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5C9AB9-A8BD-476C-A6FD-AEA6927C0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489" y="3714897"/>
            <a:ext cx="343273" cy="65014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6D87E7-7298-4089-8C6C-404220EC908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188497" y="2283575"/>
            <a:ext cx="1181768" cy="135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F8974F-43EA-45E7-8CEE-0F5ACE886D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229354" y="578703"/>
            <a:ext cx="2856313" cy="54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334A0A-E62A-48A4-B32E-91E3F29519C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462190" y="1224720"/>
            <a:ext cx="2623477" cy="9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37F5E2-013B-48EC-B676-3FCFA81A10C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227427" y="1543399"/>
            <a:ext cx="2858240" cy="22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C2E58-7502-4C1B-A37B-5D131776E3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087354" y="2885953"/>
            <a:ext cx="3072132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746548-FA25-4F0D-97AA-EC9A2832001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258989" y="3430368"/>
            <a:ext cx="2900496" cy="70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0E83DB-C4FC-4187-AEFC-07138D8461BE}"/>
              </a:ext>
            </a:extLst>
          </p:cNvPr>
          <p:cNvCxnSpPr>
            <a:cxnSpLocks/>
          </p:cNvCxnSpPr>
          <p:nvPr/>
        </p:nvCxnSpPr>
        <p:spPr>
          <a:xfrm flipV="1">
            <a:off x="1611571" y="3714896"/>
            <a:ext cx="2474096" cy="3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22D17E1-CF96-438B-A541-50564972698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288743" y="3877084"/>
            <a:ext cx="2870743" cy="77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40BC2C-59BF-4E67-9277-90BAFC3CBAB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5142689" y="1391903"/>
            <a:ext cx="1227577" cy="52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965940" y="1383231"/>
            <a:ext cx="1235275" cy="507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54CE4-CAB5-400B-84ED-3F6AFAD2E2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660817" y="2522845"/>
            <a:ext cx="1601868" cy="104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E3ACFD-351F-4BE3-95F4-E80C942F6B78}"/>
              </a:ext>
            </a:extLst>
          </p:cNvPr>
          <p:cNvSpPr txBox="1"/>
          <p:nvPr/>
        </p:nvSpPr>
        <p:spPr>
          <a:xfrm>
            <a:off x="5363400" y="200630"/>
            <a:ext cx="360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관전 서버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서버</a:t>
            </a:r>
            <a:r>
              <a:rPr lang="ko-KR" altLang="en-US" dirty="0"/>
              <a:t> </a:t>
            </a:r>
            <a:r>
              <a:rPr lang="en-US" altLang="ko-KR" dirty="0"/>
              <a:t>or Socket </a:t>
            </a:r>
            <a:r>
              <a:rPr lang="ko-KR" altLang="en-US" dirty="0"/>
              <a:t>서버</a:t>
            </a:r>
          </a:p>
        </p:txBody>
      </p:sp>
      <p:pic>
        <p:nvPicPr>
          <p:cNvPr id="34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00405831-19A1-4128-95C0-321B9C7E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9" y="1773257"/>
            <a:ext cx="2715371" cy="9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F48C15-D65F-4802-AD70-85B35C5FB6A3}"/>
              </a:ext>
            </a:extLst>
          </p:cNvPr>
          <p:cNvSpPr txBox="1"/>
          <p:nvPr/>
        </p:nvSpPr>
        <p:spPr>
          <a:xfrm>
            <a:off x="1035212" y="5480101"/>
            <a:ext cx="959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관전 서버는 </a:t>
            </a:r>
            <a:r>
              <a:rPr lang="en-US" altLang="ko-KR" dirty="0"/>
              <a:t>Socket </a:t>
            </a:r>
            <a:r>
              <a:rPr lang="ko-KR" altLang="en-US" dirty="0"/>
              <a:t>서버 보다는 </a:t>
            </a:r>
            <a:r>
              <a:rPr lang="en-US" altLang="ko-KR" dirty="0"/>
              <a:t>Web API </a:t>
            </a:r>
            <a:r>
              <a:rPr lang="ko-KR" altLang="en-US" dirty="0"/>
              <a:t>서버 방식으로 만드는 것이 좋음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개발을 빠르게 할 수 있고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Scale out</a:t>
            </a:r>
            <a:r>
              <a:rPr lang="ko-KR" altLang="en-US" dirty="0"/>
              <a:t>이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CA438-F795-4CE0-9101-0571F4A159D6}"/>
              </a:ext>
            </a:extLst>
          </p:cNvPr>
          <p:cNvSpPr txBox="1"/>
          <p:nvPr/>
        </p:nvSpPr>
        <p:spPr>
          <a:xfrm>
            <a:off x="6439118" y="2751769"/>
            <a:ext cx="2595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관전할 게임의 이름을 </a:t>
            </a:r>
            <a:r>
              <a:rPr lang="en-US" altLang="ko-KR" sz="1100" dirty="0"/>
              <a:t>key</a:t>
            </a:r>
            <a:r>
              <a:rPr lang="ko-KR" altLang="en-US" sz="1100" dirty="0"/>
              <a:t>로 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Redis</a:t>
            </a:r>
            <a:r>
              <a:rPr lang="ko-KR" altLang="en-US" sz="1100" dirty="0"/>
              <a:t>의 데이터 타입은 </a:t>
            </a:r>
            <a:r>
              <a:rPr lang="en-US" altLang="ko-KR" sz="1100" dirty="0"/>
              <a:t>List </a:t>
            </a:r>
            <a:r>
              <a:rPr lang="ko-KR" altLang="en-US" sz="1100" dirty="0"/>
              <a:t>사용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게임 플레이가 끝나면 마지막을 표시하는 데이터를 </a:t>
            </a:r>
            <a:r>
              <a:rPr lang="en-US" altLang="ko-KR" sz="1100" dirty="0"/>
              <a:t>List</a:t>
            </a:r>
            <a:r>
              <a:rPr lang="ko-KR" altLang="en-US" sz="1100" dirty="0"/>
              <a:t>에 넣는다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744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8140722" y="848963"/>
            <a:ext cx="1591476" cy="1755324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79053" y="1854883"/>
            <a:ext cx="2925547" cy="1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65C906-CECB-4A45-B14B-49722B88BE9E}"/>
              </a:ext>
            </a:extLst>
          </p:cNvPr>
          <p:cNvSpPr txBox="1"/>
          <p:nvPr/>
        </p:nvSpPr>
        <p:spPr>
          <a:xfrm>
            <a:off x="5629688" y="1276871"/>
            <a:ext cx="343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게임 시작</a:t>
            </a:r>
            <a:endParaRPr lang="en-US" altLang="ko-KR" sz="1400" dirty="0"/>
          </a:p>
          <a:p>
            <a:r>
              <a:rPr lang="ko-KR" altLang="en-US" sz="1400" dirty="0"/>
              <a:t>고유한 이름으로 채널을 만든다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3F1EB8-845A-4FF6-BA4E-DB26A65C78D8}"/>
              </a:ext>
            </a:extLst>
          </p:cNvPr>
          <p:cNvGrpSpPr/>
          <p:nvPr/>
        </p:nvGrpSpPr>
        <p:grpSpPr>
          <a:xfrm>
            <a:off x="8179813" y="3196777"/>
            <a:ext cx="1591476" cy="1755324"/>
            <a:chOff x="1170574" y="1389050"/>
            <a:chExt cx="1193607" cy="131649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7DE49C6-D838-49D8-B73E-628D6FD4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3C514F-4AA3-4CF2-A883-57BC8E35AD19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 err="1"/>
                <a:t>PvP</a:t>
              </a:r>
              <a:r>
                <a:rPr lang="ko-KR" altLang="en-US" sz="1333" dirty="0"/>
                <a:t> </a:t>
              </a:r>
              <a:r>
                <a:rPr lang="en-US" altLang="ko-KR" sz="1333" dirty="0" err="1"/>
                <a:t>GameServer</a:t>
              </a:r>
              <a:endParaRPr lang="ko-KR" altLang="en-US" sz="2400" dirty="0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15392E-5958-4627-BBC8-8C3CCA45DAC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618144" y="4202696"/>
            <a:ext cx="2925547" cy="1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885D73-86F5-4FC8-AA92-557D70F281CD}"/>
              </a:ext>
            </a:extLst>
          </p:cNvPr>
          <p:cNvSpPr txBox="1"/>
          <p:nvPr/>
        </p:nvSpPr>
        <p:spPr>
          <a:xfrm>
            <a:off x="5668779" y="3624684"/>
            <a:ext cx="343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게임 중</a:t>
            </a:r>
            <a:endParaRPr lang="en-US" altLang="ko-KR" sz="1400" dirty="0"/>
          </a:p>
          <a:p>
            <a:r>
              <a:rPr lang="ko-KR" altLang="en-US" sz="1400" dirty="0"/>
              <a:t>채널에 게임 리플레이 메시지 전송</a:t>
            </a:r>
          </a:p>
        </p:txBody>
      </p:sp>
      <p:pic>
        <p:nvPicPr>
          <p:cNvPr id="14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9632BEEA-17FD-4217-9B5F-B98136D9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29" y="1418484"/>
            <a:ext cx="2715371" cy="9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D324EBAF-77CC-4817-9EA9-705AD5A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33" y="3886902"/>
            <a:ext cx="2715371" cy="9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1472EDC-098A-4794-8431-A69964B17884}"/>
              </a:ext>
            </a:extLst>
          </p:cNvPr>
          <p:cNvGrpSpPr/>
          <p:nvPr/>
        </p:nvGrpSpPr>
        <p:grpSpPr>
          <a:xfrm>
            <a:off x="4787581" y="129340"/>
            <a:ext cx="1537240" cy="2021144"/>
            <a:chOff x="4712044" y="3427691"/>
            <a:chExt cx="1152930" cy="1515858"/>
          </a:xfrm>
        </p:grpSpPr>
        <p:pic>
          <p:nvPicPr>
            <p:cNvPr id="6" name="Google Shape;81;p17">
              <a:extLst>
                <a:ext uri="{FF2B5EF4-FFF2-40B4-BE49-F238E27FC236}">
                  <a16:creationId xmlns:a16="http://schemas.microsoft.com/office/drawing/2014/main" id="{A8035B56-82FA-4187-A6CA-E586B7DA42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2;p17">
              <a:extLst>
                <a:ext uri="{FF2B5EF4-FFF2-40B4-BE49-F238E27FC236}">
                  <a16:creationId xmlns:a16="http://schemas.microsoft.com/office/drawing/2014/main" id="{2F81E50B-D87D-4DA0-9644-65CD09281AD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876A26-16AC-48C6-8959-5A3BC61239BC}"/>
              </a:ext>
            </a:extLst>
          </p:cNvPr>
          <p:cNvSpPr txBox="1"/>
          <p:nvPr/>
        </p:nvSpPr>
        <p:spPr>
          <a:xfrm>
            <a:off x="2062605" y="1033083"/>
            <a:ext cx="34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접속 및 인증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158D43-0C79-4BBD-80B1-532EB84B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73" y="1012214"/>
            <a:ext cx="343273" cy="6501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73B17F-3CFE-42C1-BECB-856B3E83B0B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079346" y="1337284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9E8E93-650A-49BD-B87E-A4D0144838D5}"/>
              </a:ext>
            </a:extLst>
          </p:cNvPr>
          <p:cNvGrpSpPr/>
          <p:nvPr/>
        </p:nvGrpSpPr>
        <p:grpSpPr>
          <a:xfrm>
            <a:off x="4869792" y="2436295"/>
            <a:ext cx="1537240" cy="2021144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ED338A58-3B3D-40CD-8C05-09D7D2FF07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C897BA0F-E065-44AF-BF87-D49F25AACD9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5ECB65-0DA4-4C4C-A14A-38435572C235}"/>
              </a:ext>
            </a:extLst>
          </p:cNvPr>
          <p:cNvSpPr txBox="1"/>
          <p:nvPr/>
        </p:nvSpPr>
        <p:spPr>
          <a:xfrm>
            <a:off x="2144816" y="3340037"/>
            <a:ext cx="34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관전 하고 싶은 채널 연결 및 시청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A4DAE9-7447-430E-9383-20A2C129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84" y="3319169"/>
            <a:ext cx="343273" cy="65014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A46D25-D322-45D1-8E20-D81A5C2E708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161557" y="3644239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8CC7B-027F-4E6D-A395-8B69E303F84B}"/>
              </a:ext>
            </a:extLst>
          </p:cNvPr>
          <p:cNvCxnSpPr>
            <a:cxnSpLocks/>
          </p:cNvCxnSpPr>
          <p:nvPr/>
        </p:nvCxnSpPr>
        <p:spPr>
          <a:xfrm flipH="1">
            <a:off x="2250776" y="4237653"/>
            <a:ext cx="2896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6B1E0E-DECB-44D9-AF98-0E3CB7D98225}"/>
              </a:ext>
            </a:extLst>
          </p:cNvPr>
          <p:cNvCxnSpPr>
            <a:cxnSpLocks/>
          </p:cNvCxnSpPr>
          <p:nvPr/>
        </p:nvCxnSpPr>
        <p:spPr>
          <a:xfrm>
            <a:off x="2161557" y="4078556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0A037A-D2CA-4C0D-AB83-4DC536C2D7BD}"/>
              </a:ext>
            </a:extLst>
          </p:cNvPr>
          <p:cNvGrpSpPr/>
          <p:nvPr/>
        </p:nvGrpSpPr>
        <p:grpSpPr>
          <a:xfrm>
            <a:off x="4869792" y="4636419"/>
            <a:ext cx="1537240" cy="2021144"/>
            <a:chOff x="4712044" y="3427691"/>
            <a:chExt cx="1152930" cy="1515858"/>
          </a:xfrm>
        </p:grpSpPr>
        <p:pic>
          <p:nvPicPr>
            <p:cNvPr id="30" name="Google Shape;81;p17">
              <a:extLst>
                <a:ext uri="{FF2B5EF4-FFF2-40B4-BE49-F238E27FC236}">
                  <a16:creationId xmlns:a16="http://schemas.microsoft.com/office/drawing/2014/main" id="{4236779F-08DA-4B1A-8018-E89485506D1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82;p17">
              <a:extLst>
                <a:ext uri="{FF2B5EF4-FFF2-40B4-BE49-F238E27FC236}">
                  <a16:creationId xmlns:a16="http://schemas.microsoft.com/office/drawing/2014/main" id="{8F392331-81E9-4811-9D4A-8505D370019E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altLang="ko" sz="1400" dirty="0" err="1"/>
                <a:t>SpectatorServer</a:t>
              </a:r>
              <a:endParaRPr sz="1400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174554-5B51-4E5B-8689-99D2003926A7}"/>
              </a:ext>
            </a:extLst>
          </p:cNvPr>
          <p:cNvCxnSpPr>
            <a:cxnSpLocks/>
          </p:cNvCxnSpPr>
          <p:nvPr/>
        </p:nvCxnSpPr>
        <p:spPr>
          <a:xfrm flipV="1">
            <a:off x="6126192" y="5845739"/>
            <a:ext cx="2269260" cy="1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D186C0-BBED-497C-B928-FCA043DD2A15}"/>
              </a:ext>
            </a:extLst>
          </p:cNvPr>
          <p:cNvSpPr txBox="1"/>
          <p:nvPr/>
        </p:nvSpPr>
        <p:spPr>
          <a:xfrm>
            <a:off x="2144816" y="5540161"/>
            <a:ext cx="34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 Polling</a:t>
            </a:r>
            <a:r>
              <a:rPr lang="ko-KR" altLang="en-US" sz="1400" dirty="0"/>
              <a:t>으로 관전 데이터 요청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A4A49CF-12E7-47D1-8196-8F195B13D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84" y="5519293"/>
            <a:ext cx="343273" cy="65014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CD1A0A-4003-41E0-8821-1D054CC140C1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2161557" y="5844363"/>
            <a:ext cx="2985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B618B02-BA0A-495D-A6B1-7D4F88A7CD8C}"/>
              </a:ext>
            </a:extLst>
          </p:cNvPr>
          <p:cNvCxnSpPr>
            <a:cxnSpLocks/>
          </p:cNvCxnSpPr>
          <p:nvPr/>
        </p:nvCxnSpPr>
        <p:spPr>
          <a:xfrm flipH="1">
            <a:off x="6126192" y="6065778"/>
            <a:ext cx="2264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C0ACFE-E3C7-4FFC-9996-FCB0EB59E738}"/>
              </a:ext>
            </a:extLst>
          </p:cNvPr>
          <p:cNvCxnSpPr>
            <a:cxnSpLocks/>
          </p:cNvCxnSpPr>
          <p:nvPr/>
        </p:nvCxnSpPr>
        <p:spPr>
          <a:xfrm flipH="1">
            <a:off x="2206166" y="6065778"/>
            <a:ext cx="2896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5A9BAAFC-810F-4AC9-81F1-A79D9855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26" y="5472549"/>
            <a:ext cx="2715371" cy="9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4EC792-6C64-427C-9111-4FF8B2BB1CB3}"/>
              </a:ext>
            </a:extLst>
          </p:cNvPr>
          <p:cNvSpPr txBox="1"/>
          <p:nvPr/>
        </p:nvSpPr>
        <p:spPr>
          <a:xfrm>
            <a:off x="6231379" y="72824"/>
            <a:ext cx="190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443</Words>
  <Application>Microsoft Office PowerPoint</Application>
  <PresentationFormat>와이드스크린</PresentationFormat>
  <Paragraphs>84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흥배</dc:creator>
  <cp:lastModifiedBy>흥배 최</cp:lastModifiedBy>
  <cp:revision>22</cp:revision>
  <dcterms:created xsi:type="dcterms:W3CDTF">2020-10-04T09:07:55Z</dcterms:created>
  <dcterms:modified xsi:type="dcterms:W3CDTF">2024-03-16T03:36:43Z</dcterms:modified>
</cp:coreProperties>
</file>