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356" r:id="rId3"/>
    <p:sldId id="355" r:id="rId4"/>
    <p:sldId id="357" r:id="rId5"/>
    <p:sldId id="353" r:id="rId6"/>
    <p:sldId id="352" r:id="rId7"/>
    <p:sldId id="358" r:id="rId8"/>
    <p:sldId id="359" r:id="rId9"/>
    <p:sldId id="360" r:id="rId10"/>
    <p:sldId id="361" r:id="rId11"/>
    <p:sldId id="372" r:id="rId12"/>
    <p:sldId id="378" r:id="rId13"/>
    <p:sldId id="380" r:id="rId14"/>
    <p:sldId id="362" r:id="rId15"/>
    <p:sldId id="363" r:id="rId16"/>
    <p:sldId id="379" r:id="rId17"/>
    <p:sldId id="366" r:id="rId18"/>
    <p:sldId id="375" r:id="rId19"/>
    <p:sldId id="381" r:id="rId20"/>
    <p:sldId id="382" r:id="rId21"/>
    <p:sldId id="383" r:id="rId22"/>
    <p:sldId id="365" r:id="rId23"/>
    <p:sldId id="374" r:id="rId24"/>
    <p:sldId id="384" r:id="rId25"/>
    <p:sldId id="367" r:id="rId26"/>
    <p:sldId id="377" r:id="rId27"/>
    <p:sldId id="368" r:id="rId28"/>
    <p:sldId id="370" r:id="rId29"/>
    <p:sldId id="369" r:id="rId30"/>
    <p:sldId id="364" r:id="rId31"/>
    <p:sldId id="371" r:id="rId32"/>
    <p:sldId id="354" r:id="rId33"/>
    <p:sldId id="373" r:id="rId34"/>
    <p:sldId id="336" r:id="rId35"/>
    <p:sldId id="350" r:id="rId36"/>
    <p:sldId id="376" r:id="rId37"/>
    <p:sldId id="271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64" autoAdjust="0"/>
    <p:restoredTop sz="94790" autoAdjust="0"/>
  </p:normalViewPr>
  <p:slideViewPr>
    <p:cSldViewPr>
      <p:cViewPr varScale="1">
        <p:scale>
          <a:sx n="118" d="100"/>
          <a:sy n="118" d="100"/>
        </p:scale>
        <p:origin x="1544" y="192"/>
      </p:cViewPr>
      <p:guideLst>
        <p:guide orient="horz" pos="1620"/>
        <p:guide pos="2880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sp="http://schemas.microsoft.com/office/drawing/2008/diagram" xmlns:dgm="http://schemas.openxmlformats.org/drawingml/2006/diagram" xmlns:a="http://schemas.openxmlformats.org/drawingml/2006/main">
  <dgm:ptLst>
    <dgm:pt modelId="{075C3618-1F0E-496D-9F04-82C976D361FE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41BBDB3-4BC4-4694-BE1B-91A79C579163}">
      <dgm:prSet phldrT="[文本]" custT="1"/>
      <dgm:spPr>
        <a:solidFill>
          <a:srgbClr val="00B050"/>
        </a:solidFill>
      </dgm:spPr>
      <dgm:t>
        <a:bodyPr/>
        <a:lstStyle/>
        <a:p>
          <a:r>
            <a:rPr lang="zh-CN" altLang="en-US" sz="1600" b="1" dirty="0">
              <a:solidFill>
                <a:schemeClr val="tx1"/>
              </a:solidFill>
            </a:rPr>
            <a:t>명령</a:t>
          </a:r>
        </a:p>
      </dgm:t>
    </dgm:pt>
    <dgm:pt modelId="{369E2890-FCA6-4FE1-97D6-130ACA6BDAAA}" type="parTrans" cxnId="{086504A6-F78C-4CF2-B850-C18A3C9678DD}">
      <dgm:prSet/>
      <dgm:spPr/>
      <dgm:t>
        <a:bodyPr/>
        <a:lstStyle/>
        <a:p>
          <a:endParaRPr lang="zh-CN" altLang="en-US"/>
        </a:p>
      </dgm:t>
    </dgm:pt>
    <dgm:pt modelId="{06B09B9F-FA68-4A67-8847-2ABA01B770BA}" type="sibTrans" cxnId="{086504A6-F78C-4CF2-B850-C18A3C9678DD}">
      <dgm:prSet/>
      <dgm:spPr>
        <a:solidFill>
          <a:srgbClr val="00B050"/>
        </a:solidFill>
      </dgm:spPr>
      <dgm:t>
        <a:bodyPr/>
        <a:lstStyle/>
        <a:p>
          <a:endParaRPr lang="zh-CN" altLang="en-US"/>
        </a:p>
      </dgm:t>
    </dgm:pt>
    <dgm:pt modelId="{B24527CA-7257-4258-B7B8-476B811FD042}">
      <dgm:prSet phldrT="[文本]" custT="1"/>
      <dgm:spPr>
        <a:solidFill>
          <a:srgbClr val="00B050"/>
        </a:solidFill>
      </dgm:spPr>
      <dgm:t>
        <a:bodyPr/>
        <a:lstStyle/>
        <a:p>
          <a:r>
            <a:rPr lang="zh-CN" altLang="en-US" sz="1600" b="1" dirty="0">
              <a:solidFill>
                <a:schemeClr val="tx1"/>
              </a:solidFill>
            </a:rPr>
            <a:t>명령</a:t>
          </a:r>
        </a:p>
      </dgm:t>
    </dgm:pt>
    <dgm:pt modelId="{5A14DAB0-6CA9-4AD4-AFE0-B4F2E2F724ED}" type="parTrans" cxnId="{99BEEBDD-BAFD-42BE-A7EE-5A1AF1F87935}">
      <dgm:prSet/>
      <dgm:spPr/>
      <dgm:t>
        <a:bodyPr/>
        <a:lstStyle/>
        <a:p>
          <a:endParaRPr lang="zh-CN" altLang="en-US"/>
        </a:p>
      </dgm:t>
    </dgm:pt>
    <dgm:pt modelId="{70452189-7267-4562-A88F-B8EB9B027EB9}" type="sibTrans" cxnId="{99BEEBDD-BAFD-42BE-A7EE-5A1AF1F87935}">
      <dgm:prSet/>
      <dgm:spPr>
        <a:solidFill>
          <a:srgbClr val="00B050"/>
        </a:solidFill>
      </dgm:spPr>
      <dgm:t>
        <a:bodyPr/>
        <a:lstStyle/>
        <a:p>
          <a:endParaRPr lang="zh-CN" altLang="en-US"/>
        </a:p>
      </dgm:t>
    </dgm:pt>
    <dgm:pt modelId="{7CF12FCE-5532-4B0D-AD87-32E72471866A}">
      <dgm:prSet phldrT="[文本]" custT="1"/>
      <dgm:spPr>
        <a:solidFill>
          <a:srgbClr val="00B050"/>
        </a:solidFill>
      </dgm:spPr>
      <dgm:t>
        <a:bodyPr/>
        <a:lstStyle/>
        <a:p>
          <a:r>
            <a:rPr lang="zh-CN" altLang="en-US" sz="1600" b="1" dirty="0">
              <a:solidFill>
                <a:schemeClr val="tx1"/>
              </a:solidFill>
            </a:rPr>
            <a:t>명령</a:t>
          </a:r>
        </a:p>
      </dgm:t>
    </dgm:pt>
    <dgm:pt modelId="{9B7D9514-02F1-4890-9025-CF9D9AA06B60}" type="parTrans" cxnId="{377CC3B6-B1C0-44C2-A6CA-65BF3EE62A87}">
      <dgm:prSet/>
      <dgm:spPr/>
      <dgm:t>
        <a:bodyPr/>
        <a:lstStyle/>
        <a:p>
          <a:endParaRPr lang="zh-CN" altLang="en-US"/>
        </a:p>
      </dgm:t>
    </dgm:pt>
    <dgm:pt modelId="{6BDD2D80-193A-4C50-BB51-636AC7F33043}" type="sibTrans" cxnId="{377CC3B6-B1C0-44C2-A6CA-65BF3EE62A87}">
      <dgm:prSet/>
      <dgm:spPr>
        <a:solidFill>
          <a:srgbClr val="00B050"/>
        </a:solidFill>
      </dgm:spPr>
      <dgm:t>
        <a:bodyPr/>
        <a:lstStyle/>
        <a:p>
          <a:endParaRPr lang="zh-CN" altLang="en-US"/>
        </a:p>
      </dgm:t>
    </dgm:pt>
    <dgm:pt modelId="{7250A8F2-4E05-4A18-9DC7-AFFFE4D5B804}">
      <dgm:prSet phldrT="[文本]" custT="1"/>
      <dgm:spPr>
        <a:solidFill>
          <a:srgbClr val="00B050"/>
        </a:solidFill>
      </dgm:spPr>
      <dgm:t>
        <a:bodyPr/>
        <a:lstStyle/>
        <a:p>
          <a:r>
            <a:rPr lang="zh-CN" altLang="en-US" sz="1600" b="1" dirty="0">
              <a:solidFill>
                <a:schemeClr val="tx1"/>
              </a:solidFill>
            </a:rPr>
            <a:t>명령</a:t>
          </a:r>
        </a:p>
      </dgm:t>
    </dgm:pt>
    <dgm:pt modelId="{98FE0D30-8F06-4A9D-B55F-B9F352AA966E}" type="parTrans" cxnId="{6576A4B8-B407-40D7-A8C4-2F7FF03875F8}">
      <dgm:prSet/>
      <dgm:spPr/>
      <dgm:t>
        <a:bodyPr/>
        <a:lstStyle/>
        <a:p>
          <a:endParaRPr lang="zh-CN" altLang="en-US"/>
        </a:p>
      </dgm:t>
    </dgm:pt>
    <dgm:pt modelId="{ECCE66FE-2167-4765-895E-85556E746584}" type="sibTrans" cxnId="{6576A4B8-B407-40D7-A8C4-2F7FF03875F8}">
      <dgm:prSet/>
      <dgm:spPr>
        <a:solidFill>
          <a:srgbClr val="00B050"/>
        </a:solidFill>
      </dgm:spPr>
      <dgm:t>
        <a:bodyPr/>
        <a:lstStyle/>
        <a:p>
          <a:endParaRPr lang="zh-CN" altLang="en-US"/>
        </a:p>
      </dgm:t>
    </dgm:pt>
    <dgm:pt modelId="{C770F8BB-0995-4F04-8078-DF5B9905D822}">
      <dgm:prSet phldrT="[文本]" custT="1"/>
      <dgm:spPr>
        <a:solidFill>
          <a:srgbClr val="00B050"/>
        </a:solidFill>
      </dgm:spPr>
      <dgm:t>
        <a:bodyPr/>
        <a:lstStyle/>
        <a:p>
          <a:r>
            <a:rPr lang="zh-CN" altLang="en-US" sz="1600" b="1" dirty="0">
              <a:solidFill>
                <a:schemeClr val="tx1"/>
              </a:solidFill>
            </a:rPr>
            <a:t>명령</a:t>
          </a:r>
        </a:p>
      </dgm:t>
    </dgm:pt>
    <dgm:pt modelId="{E795251B-674B-46B6-A3D1-A44A5A28D3F5}" type="parTrans" cxnId="{E2EBA8E5-EAF4-4690-AF49-5F66CE5807A9}">
      <dgm:prSet/>
      <dgm:spPr/>
      <dgm:t>
        <a:bodyPr/>
        <a:lstStyle/>
        <a:p>
          <a:endParaRPr lang="zh-CN" altLang="en-US"/>
        </a:p>
      </dgm:t>
    </dgm:pt>
    <dgm:pt modelId="{791C6DD6-236E-4F89-BB6C-0BEA49F71ACF}" type="sibTrans" cxnId="{E2EBA8E5-EAF4-4690-AF49-5F66CE5807A9}">
      <dgm:prSet/>
      <dgm:spPr>
        <a:solidFill>
          <a:srgbClr val="00B050"/>
        </a:solidFill>
      </dgm:spPr>
      <dgm:t>
        <a:bodyPr/>
        <a:lstStyle/>
        <a:p>
          <a:endParaRPr lang="zh-CN" altLang="en-US"/>
        </a:p>
      </dgm:t>
    </dgm:pt>
    <dgm:pt modelId="{351303C3-CB0B-443E-AC0A-B757FEE82587}" type="pres">
      <dgm:prSet presAssocID="{075C3618-1F0E-496D-9F04-82C976D361FE}" presName="cycle" presStyleCnt="0">
        <dgm:presLayoutVars>
          <dgm:dir/>
          <dgm:resizeHandles val="exact"/>
        </dgm:presLayoutVars>
      </dgm:prSet>
      <dgm:spPr/>
    </dgm:pt>
    <dgm:pt modelId="{4318A6C1-2572-4993-94D0-1212363BA83A}" type="pres">
      <dgm:prSet presAssocID="{F41BBDB3-4BC4-4694-BE1B-91A79C579163}" presName="node" presStyleLbl="node1" presStyleIdx="0" presStyleCnt="5" custScaleX="78662" custScaleY="57603">
        <dgm:presLayoutVars>
          <dgm:bulletEnabled val="1"/>
        </dgm:presLayoutVars>
      </dgm:prSet>
      <dgm:spPr/>
    </dgm:pt>
    <dgm:pt modelId="{FB46AC93-4549-46F3-9C17-DAFF28224C9C}" type="pres">
      <dgm:prSet presAssocID="{F41BBDB3-4BC4-4694-BE1B-91A79C579163}" presName="spNode" presStyleCnt="0"/>
      <dgm:spPr/>
    </dgm:pt>
    <dgm:pt modelId="{136F02D7-E849-4C48-A2B3-3843B3D870BD}" type="pres">
      <dgm:prSet presAssocID="{06B09B9F-FA68-4A67-8847-2ABA01B770BA}" presName="sibTrans" presStyleLbl="sibTrans1D1" presStyleIdx="0" presStyleCnt="5"/>
      <dgm:spPr/>
    </dgm:pt>
    <dgm:pt modelId="{62291539-01BE-45B4-9E1C-2DE7DAF987B3}" type="pres">
      <dgm:prSet presAssocID="{B24527CA-7257-4258-B7B8-476B811FD042}" presName="node" presStyleLbl="node1" presStyleIdx="1" presStyleCnt="5" custScaleX="75621" custScaleY="56615">
        <dgm:presLayoutVars>
          <dgm:bulletEnabled val="1"/>
        </dgm:presLayoutVars>
      </dgm:prSet>
      <dgm:spPr/>
    </dgm:pt>
    <dgm:pt modelId="{C19AE40C-BC05-4D51-8D02-3A4B75CA5E46}" type="pres">
      <dgm:prSet presAssocID="{B24527CA-7257-4258-B7B8-476B811FD042}" presName="spNode" presStyleCnt="0"/>
      <dgm:spPr/>
    </dgm:pt>
    <dgm:pt modelId="{AB50D32D-AAD6-40F9-B9F6-1278487953A5}" type="pres">
      <dgm:prSet presAssocID="{70452189-7267-4562-A88F-B8EB9B027EB9}" presName="sibTrans" presStyleLbl="sibTrans1D1" presStyleIdx="1" presStyleCnt="5"/>
      <dgm:spPr/>
    </dgm:pt>
    <dgm:pt modelId="{2433F726-2681-4691-8A6B-492C1E1FA937}" type="pres">
      <dgm:prSet presAssocID="{7CF12FCE-5532-4B0D-AD87-32E72471866A}" presName="node" presStyleLbl="node1" presStyleIdx="2" presStyleCnt="5" custScaleX="83473" custScaleY="51476">
        <dgm:presLayoutVars>
          <dgm:bulletEnabled val="1"/>
        </dgm:presLayoutVars>
      </dgm:prSet>
      <dgm:spPr/>
    </dgm:pt>
    <dgm:pt modelId="{80C537E7-7179-41A8-A995-29C5929638B1}" type="pres">
      <dgm:prSet presAssocID="{7CF12FCE-5532-4B0D-AD87-32E72471866A}" presName="spNode" presStyleCnt="0"/>
      <dgm:spPr/>
    </dgm:pt>
    <dgm:pt modelId="{CFAE29CB-D767-4A6C-A158-B5EE8D05A0E8}" type="pres">
      <dgm:prSet presAssocID="{6BDD2D80-193A-4C50-BB51-636AC7F33043}" presName="sibTrans" presStyleLbl="sibTrans1D1" presStyleIdx="2" presStyleCnt="5"/>
      <dgm:spPr/>
    </dgm:pt>
    <dgm:pt modelId="{B259B763-1E27-4D35-807C-E133875ED111}" type="pres">
      <dgm:prSet presAssocID="{7250A8F2-4E05-4A18-9DC7-AFFFE4D5B804}" presName="node" presStyleLbl="node1" presStyleIdx="3" presStyleCnt="5" custScaleX="80558" custScaleY="51476">
        <dgm:presLayoutVars>
          <dgm:bulletEnabled val="1"/>
        </dgm:presLayoutVars>
      </dgm:prSet>
      <dgm:spPr/>
    </dgm:pt>
    <dgm:pt modelId="{4DCB6861-0DEB-42E2-A0CA-E07DD26A0EEB}" type="pres">
      <dgm:prSet presAssocID="{7250A8F2-4E05-4A18-9DC7-AFFFE4D5B804}" presName="spNode" presStyleCnt="0"/>
      <dgm:spPr/>
    </dgm:pt>
    <dgm:pt modelId="{1C2376CC-CFD1-42EA-8E4C-1DA24AC19921}" type="pres">
      <dgm:prSet presAssocID="{ECCE66FE-2167-4765-895E-85556E746584}" presName="sibTrans" presStyleLbl="sibTrans1D1" presStyleIdx="3" presStyleCnt="5"/>
      <dgm:spPr/>
    </dgm:pt>
    <dgm:pt modelId="{601884C3-5C48-41EC-9A05-2D73CB312932}" type="pres">
      <dgm:prSet presAssocID="{C770F8BB-0995-4F04-8078-DF5B9905D822}" presName="node" presStyleLbl="node1" presStyleIdx="4" presStyleCnt="5" custScaleX="73479" custScaleY="53225">
        <dgm:presLayoutVars>
          <dgm:bulletEnabled val="1"/>
        </dgm:presLayoutVars>
      </dgm:prSet>
      <dgm:spPr/>
    </dgm:pt>
    <dgm:pt modelId="{E7E7C80A-816D-4285-9279-7D21C2DCB16A}" type="pres">
      <dgm:prSet presAssocID="{C770F8BB-0995-4F04-8078-DF5B9905D822}" presName="spNode" presStyleCnt="0"/>
      <dgm:spPr/>
    </dgm:pt>
    <dgm:pt modelId="{9D0F5277-F9ED-4154-B269-F440AEB7AE44}" type="pres">
      <dgm:prSet presAssocID="{791C6DD6-236E-4F89-BB6C-0BEA49F71ACF}" presName="sibTrans" presStyleLbl="sibTrans1D1" presStyleIdx="4" presStyleCnt="5"/>
      <dgm:spPr/>
    </dgm:pt>
  </dgm:ptLst>
  <dgm:cxnLst>
    <dgm:cxn modelId="{71943F36-5667-43BF-BD07-0A67D2F10F0E}" type="presOf" srcId="{791C6DD6-236E-4F89-BB6C-0BEA49F71ACF}" destId="{9D0F5277-F9ED-4154-B269-F440AEB7AE44}" srcOrd="0" destOrd="0" presId="urn:microsoft.com/office/officeart/2005/8/layout/cycle5"/>
    <dgm:cxn modelId="{7253854A-720A-4CC5-9465-AECBA3CC4F67}" type="presOf" srcId="{075C3618-1F0E-496D-9F04-82C976D361FE}" destId="{351303C3-CB0B-443E-AC0A-B757FEE82587}" srcOrd="0" destOrd="0" presId="urn:microsoft.com/office/officeart/2005/8/layout/cycle5"/>
    <dgm:cxn modelId="{2CA4B04A-A1D1-4534-A7F6-C31BB8ABA626}" type="presOf" srcId="{F41BBDB3-4BC4-4694-BE1B-91A79C579163}" destId="{4318A6C1-2572-4993-94D0-1212363BA83A}" srcOrd="0" destOrd="0" presId="urn:microsoft.com/office/officeart/2005/8/layout/cycle5"/>
    <dgm:cxn modelId="{8C318455-006C-4684-990F-C087C20AC894}" type="presOf" srcId="{B24527CA-7257-4258-B7B8-476B811FD042}" destId="{62291539-01BE-45B4-9E1C-2DE7DAF987B3}" srcOrd="0" destOrd="0" presId="urn:microsoft.com/office/officeart/2005/8/layout/cycle5"/>
    <dgm:cxn modelId="{3890E85D-1CA9-47F1-99E2-C984C559B4D4}" type="presOf" srcId="{7250A8F2-4E05-4A18-9DC7-AFFFE4D5B804}" destId="{B259B763-1E27-4D35-807C-E133875ED111}" srcOrd="0" destOrd="0" presId="urn:microsoft.com/office/officeart/2005/8/layout/cycle5"/>
    <dgm:cxn modelId="{A651B963-9A0E-444F-9609-AB7483304EE7}" type="presOf" srcId="{70452189-7267-4562-A88F-B8EB9B027EB9}" destId="{AB50D32D-AAD6-40F9-B9F6-1278487953A5}" srcOrd="0" destOrd="0" presId="urn:microsoft.com/office/officeart/2005/8/layout/cycle5"/>
    <dgm:cxn modelId="{663A718C-31CD-49A4-95D7-5AF5F1817FE6}" type="presOf" srcId="{ECCE66FE-2167-4765-895E-85556E746584}" destId="{1C2376CC-CFD1-42EA-8E4C-1DA24AC19921}" srcOrd="0" destOrd="0" presId="urn:microsoft.com/office/officeart/2005/8/layout/cycle5"/>
    <dgm:cxn modelId="{FB90058D-C96F-4C50-8CED-A3C0B603C42A}" type="presOf" srcId="{6BDD2D80-193A-4C50-BB51-636AC7F33043}" destId="{CFAE29CB-D767-4A6C-A158-B5EE8D05A0E8}" srcOrd="0" destOrd="0" presId="urn:microsoft.com/office/officeart/2005/8/layout/cycle5"/>
    <dgm:cxn modelId="{086504A6-F78C-4CF2-B850-C18A3C9678DD}" srcId="{075C3618-1F0E-496D-9F04-82C976D361FE}" destId="{F41BBDB3-4BC4-4694-BE1B-91A79C579163}" srcOrd="0" destOrd="0" parTransId="{369E2890-FCA6-4FE1-97D6-130ACA6BDAAA}" sibTransId="{06B09B9F-FA68-4A67-8847-2ABA01B770BA}"/>
    <dgm:cxn modelId="{377CC3B6-B1C0-44C2-A6CA-65BF3EE62A87}" srcId="{075C3618-1F0E-496D-9F04-82C976D361FE}" destId="{7CF12FCE-5532-4B0D-AD87-32E72471866A}" srcOrd="2" destOrd="0" parTransId="{9B7D9514-02F1-4890-9025-CF9D9AA06B60}" sibTransId="{6BDD2D80-193A-4C50-BB51-636AC7F33043}"/>
    <dgm:cxn modelId="{6576A4B8-B407-40D7-A8C4-2F7FF03875F8}" srcId="{075C3618-1F0E-496D-9F04-82C976D361FE}" destId="{7250A8F2-4E05-4A18-9DC7-AFFFE4D5B804}" srcOrd="3" destOrd="0" parTransId="{98FE0D30-8F06-4A9D-B55F-B9F352AA966E}" sibTransId="{ECCE66FE-2167-4765-895E-85556E746584}"/>
    <dgm:cxn modelId="{5A2D79D3-40EF-4A95-ABF4-C2F9AF1ADF5B}" type="presOf" srcId="{06B09B9F-FA68-4A67-8847-2ABA01B770BA}" destId="{136F02D7-E849-4C48-A2B3-3843B3D870BD}" srcOrd="0" destOrd="0" presId="urn:microsoft.com/office/officeart/2005/8/layout/cycle5"/>
    <dgm:cxn modelId="{AAFFD6D8-C032-4E9D-A301-4511AE3781DC}" type="presOf" srcId="{C770F8BB-0995-4F04-8078-DF5B9905D822}" destId="{601884C3-5C48-41EC-9A05-2D73CB312932}" srcOrd="0" destOrd="0" presId="urn:microsoft.com/office/officeart/2005/8/layout/cycle5"/>
    <dgm:cxn modelId="{ED00E0DD-6E86-4CA3-A50D-D421F3ECAB35}" type="presOf" srcId="{7CF12FCE-5532-4B0D-AD87-32E72471866A}" destId="{2433F726-2681-4691-8A6B-492C1E1FA937}" srcOrd="0" destOrd="0" presId="urn:microsoft.com/office/officeart/2005/8/layout/cycle5"/>
    <dgm:cxn modelId="{99BEEBDD-BAFD-42BE-A7EE-5A1AF1F87935}" srcId="{075C3618-1F0E-496D-9F04-82C976D361FE}" destId="{B24527CA-7257-4258-B7B8-476B811FD042}" srcOrd="1" destOrd="0" parTransId="{5A14DAB0-6CA9-4AD4-AFE0-B4F2E2F724ED}" sibTransId="{70452189-7267-4562-A88F-B8EB9B027EB9}"/>
    <dgm:cxn modelId="{E2EBA8E5-EAF4-4690-AF49-5F66CE5807A9}" srcId="{075C3618-1F0E-496D-9F04-82C976D361FE}" destId="{C770F8BB-0995-4F04-8078-DF5B9905D822}" srcOrd="4" destOrd="0" parTransId="{E795251B-674B-46B6-A3D1-A44A5A28D3F5}" sibTransId="{791C6DD6-236E-4F89-BB6C-0BEA49F71ACF}"/>
    <dgm:cxn modelId="{CCB5ACA8-448B-4E4C-B87A-FE33DB68BE72}" type="presParOf" srcId="{351303C3-CB0B-443E-AC0A-B757FEE82587}" destId="{4318A6C1-2572-4993-94D0-1212363BA83A}" srcOrd="0" destOrd="0" presId="urn:microsoft.com/office/officeart/2005/8/layout/cycle5"/>
    <dgm:cxn modelId="{68C00BA5-5D31-4B6D-B472-71168AA88311}" type="presParOf" srcId="{351303C3-CB0B-443E-AC0A-B757FEE82587}" destId="{FB46AC93-4549-46F3-9C17-DAFF28224C9C}" srcOrd="1" destOrd="0" presId="urn:microsoft.com/office/officeart/2005/8/layout/cycle5"/>
    <dgm:cxn modelId="{FC11A1A4-B146-4494-A205-E79AE6C99BF4}" type="presParOf" srcId="{351303C3-CB0B-443E-AC0A-B757FEE82587}" destId="{136F02D7-E849-4C48-A2B3-3843B3D870BD}" srcOrd="2" destOrd="0" presId="urn:microsoft.com/office/officeart/2005/8/layout/cycle5"/>
    <dgm:cxn modelId="{2E1DC2BF-DADA-49E8-891D-AA7B2347DA01}" type="presParOf" srcId="{351303C3-CB0B-443E-AC0A-B757FEE82587}" destId="{62291539-01BE-45B4-9E1C-2DE7DAF987B3}" srcOrd="3" destOrd="0" presId="urn:microsoft.com/office/officeart/2005/8/layout/cycle5"/>
    <dgm:cxn modelId="{CD6FD531-0E5B-490F-8DAA-99D2D2BA9A18}" type="presParOf" srcId="{351303C3-CB0B-443E-AC0A-B757FEE82587}" destId="{C19AE40C-BC05-4D51-8D02-3A4B75CA5E46}" srcOrd="4" destOrd="0" presId="urn:microsoft.com/office/officeart/2005/8/layout/cycle5"/>
    <dgm:cxn modelId="{3BB5E9B4-F33C-4A2E-BA6D-5E3F9C4F499A}" type="presParOf" srcId="{351303C3-CB0B-443E-AC0A-B757FEE82587}" destId="{AB50D32D-AAD6-40F9-B9F6-1278487953A5}" srcOrd="5" destOrd="0" presId="urn:microsoft.com/office/officeart/2005/8/layout/cycle5"/>
    <dgm:cxn modelId="{59E9382F-E16A-4F20-AE61-EF98BDC104D5}" type="presParOf" srcId="{351303C3-CB0B-443E-AC0A-B757FEE82587}" destId="{2433F726-2681-4691-8A6B-492C1E1FA937}" srcOrd="6" destOrd="0" presId="urn:microsoft.com/office/officeart/2005/8/layout/cycle5"/>
    <dgm:cxn modelId="{A1FEE206-ED83-4797-AB0F-6F77E5AAC9C9}" type="presParOf" srcId="{351303C3-CB0B-443E-AC0A-B757FEE82587}" destId="{80C537E7-7179-41A8-A995-29C5929638B1}" srcOrd="7" destOrd="0" presId="urn:microsoft.com/office/officeart/2005/8/layout/cycle5"/>
    <dgm:cxn modelId="{2464A372-C69D-411F-8B71-74AE3399B8F5}" type="presParOf" srcId="{351303C3-CB0B-443E-AC0A-B757FEE82587}" destId="{CFAE29CB-D767-4A6C-A158-B5EE8D05A0E8}" srcOrd="8" destOrd="0" presId="urn:microsoft.com/office/officeart/2005/8/layout/cycle5"/>
    <dgm:cxn modelId="{8AE5937D-1894-425F-9A74-698F7AC06F44}" type="presParOf" srcId="{351303C3-CB0B-443E-AC0A-B757FEE82587}" destId="{B259B763-1E27-4D35-807C-E133875ED111}" srcOrd="9" destOrd="0" presId="urn:microsoft.com/office/officeart/2005/8/layout/cycle5"/>
    <dgm:cxn modelId="{51D1F558-CD9E-4D09-BD01-2C5CD7D151C1}" type="presParOf" srcId="{351303C3-CB0B-443E-AC0A-B757FEE82587}" destId="{4DCB6861-0DEB-42E2-A0CA-E07DD26A0EEB}" srcOrd="10" destOrd="0" presId="urn:microsoft.com/office/officeart/2005/8/layout/cycle5"/>
    <dgm:cxn modelId="{5CA93F5F-4F3E-407E-8E11-FC0E72415FF0}" type="presParOf" srcId="{351303C3-CB0B-443E-AC0A-B757FEE82587}" destId="{1C2376CC-CFD1-42EA-8E4C-1DA24AC19921}" srcOrd="11" destOrd="0" presId="urn:microsoft.com/office/officeart/2005/8/layout/cycle5"/>
    <dgm:cxn modelId="{DA5D90A3-A3E3-43EE-8FA7-40D0F1CFFFF9}" type="presParOf" srcId="{351303C3-CB0B-443E-AC0A-B757FEE82587}" destId="{601884C3-5C48-41EC-9A05-2D73CB312932}" srcOrd="12" destOrd="0" presId="urn:microsoft.com/office/officeart/2005/8/layout/cycle5"/>
    <dgm:cxn modelId="{589A3AD5-9E1F-4802-B573-775D135A585B}" type="presParOf" srcId="{351303C3-CB0B-443E-AC0A-B757FEE82587}" destId="{E7E7C80A-816D-4285-9279-7D21C2DCB16A}" srcOrd="13" destOrd="0" presId="urn:microsoft.com/office/officeart/2005/8/layout/cycle5"/>
    <dgm:cxn modelId="{BDE66D98-969C-4398-AFBD-45FE603BEC40}" type="presParOf" srcId="{351303C3-CB0B-443E-AC0A-B757FEE82587}" destId="{9D0F5277-F9ED-4154-B269-F440AEB7AE44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8A6C1-2572-4993-94D0-1212363BA83A}">
      <dsp:nvSpPr>
        <dsp:cNvPr id="0" name=""/>
        <dsp:cNvSpPr/>
      </dsp:nvSpPr>
      <dsp:spPr>
        <a:xfrm>
          <a:off x="1235281" y="205999"/>
          <a:ext cx="726813" cy="345952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solidFill>
                <a:schemeClr val="tx1"/>
              </a:solidFill>
            </a:rPr>
            <a:t>任务</a:t>
          </a:r>
        </a:p>
      </dsp:txBody>
      <dsp:txXfrm>
        <a:off x="1252169" y="222887"/>
        <a:ext cx="693037" cy="312176"/>
      </dsp:txXfrm>
    </dsp:sp>
    <dsp:sp modelId="{136F02D7-E849-4C48-A2B3-3843B3D870BD}">
      <dsp:nvSpPr>
        <dsp:cNvPr id="0" name=""/>
        <dsp:cNvSpPr/>
      </dsp:nvSpPr>
      <dsp:spPr>
        <a:xfrm>
          <a:off x="398441" y="378975"/>
          <a:ext cx="2400492" cy="2400492"/>
        </a:xfrm>
        <a:custGeom>
          <a:avLst/>
          <a:gdLst/>
          <a:ahLst/>
          <a:cxnLst/>
          <a:rect l="0" t="0" r="0" b="0"/>
          <a:pathLst>
            <a:path>
              <a:moveTo>
                <a:pt x="1735862" y="126139"/>
              </a:moveTo>
              <a:arcTo wR="1200246" hR="1200246" stAng="17790222" swAng="166985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91539-01BE-45B4-9E1C-2DE7DAF987B3}">
      <dsp:nvSpPr>
        <dsp:cNvPr id="0" name=""/>
        <dsp:cNvSpPr/>
      </dsp:nvSpPr>
      <dsp:spPr>
        <a:xfrm>
          <a:off x="2390831" y="1038316"/>
          <a:ext cx="698715" cy="340018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solidFill>
                <a:schemeClr val="tx1"/>
              </a:solidFill>
            </a:rPr>
            <a:t>任务</a:t>
          </a:r>
        </a:p>
      </dsp:txBody>
      <dsp:txXfrm>
        <a:off x="2407429" y="1054914"/>
        <a:ext cx="665519" cy="306822"/>
      </dsp:txXfrm>
    </dsp:sp>
    <dsp:sp modelId="{AB50D32D-AAD6-40F9-B9F6-1278487953A5}">
      <dsp:nvSpPr>
        <dsp:cNvPr id="0" name=""/>
        <dsp:cNvSpPr/>
      </dsp:nvSpPr>
      <dsp:spPr>
        <a:xfrm>
          <a:off x="398441" y="378975"/>
          <a:ext cx="2400492" cy="2400492"/>
        </a:xfrm>
        <a:custGeom>
          <a:avLst/>
          <a:gdLst/>
          <a:ahLst/>
          <a:cxnLst/>
          <a:rect l="0" t="0" r="0" b="0"/>
          <a:pathLst>
            <a:path>
              <a:moveTo>
                <a:pt x="2400446" y="1210737"/>
              </a:moveTo>
              <a:arcTo wR="1200246" hR="1200246" stAng="21630052" swAng="193348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3F726-2681-4691-8A6B-492C1E1FA937}">
      <dsp:nvSpPr>
        <dsp:cNvPr id="0" name=""/>
        <dsp:cNvSpPr/>
      </dsp:nvSpPr>
      <dsp:spPr>
        <a:xfrm>
          <a:off x="1918541" y="2395663"/>
          <a:ext cx="771265" cy="309154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solidFill>
                <a:schemeClr val="tx1"/>
              </a:solidFill>
            </a:rPr>
            <a:t>任务</a:t>
          </a:r>
        </a:p>
      </dsp:txBody>
      <dsp:txXfrm>
        <a:off x="1933633" y="2410755"/>
        <a:ext cx="741081" cy="278970"/>
      </dsp:txXfrm>
    </dsp:sp>
    <dsp:sp modelId="{CFAE29CB-D767-4A6C-A158-B5EE8D05A0E8}">
      <dsp:nvSpPr>
        <dsp:cNvPr id="0" name=""/>
        <dsp:cNvSpPr/>
      </dsp:nvSpPr>
      <dsp:spPr>
        <a:xfrm>
          <a:off x="398441" y="378975"/>
          <a:ext cx="2400492" cy="2400492"/>
        </a:xfrm>
        <a:custGeom>
          <a:avLst/>
          <a:gdLst/>
          <a:ahLst/>
          <a:cxnLst/>
          <a:rect l="0" t="0" r="0" b="0"/>
          <a:pathLst>
            <a:path>
              <a:moveTo>
                <a:pt x="1457111" y="2372683"/>
              </a:moveTo>
              <a:arcTo wR="1200246" hR="1200246" stAng="4658552" swAng="148289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59B763-1E27-4D35-807C-E133875ED111}">
      <dsp:nvSpPr>
        <dsp:cNvPr id="0" name=""/>
        <dsp:cNvSpPr/>
      </dsp:nvSpPr>
      <dsp:spPr>
        <a:xfrm>
          <a:off x="521034" y="2395663"/>
          <a:ext cx="744331" cy="309154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solidFill>
                <a:schemeClr val="tx1"/>
              </a:solidFill>
            </a:rPr>
            <a:t>任务</a:t>
          </a:r>
        </a:p>
      </dsp:txBody>
      <dsp:txXfrm>
        <a:off x="536126" y="2410755"/>
        <a:ext cx="714147" cy="278970"/>
      </dsp:txXfrm>
    </dsp:sp>
    <dsp:sp modelId="{1C2376CC-CFD1-42EA-8E4C-1DA24AC19921}">
      <dsp:nvSpPr>
        <dsp:cNvPr id="0" name=""/>
        <dsp:cNvSpPr/>
      </dsp:nvSpPr>
      <dsp:spPr>
        <a:xfrm>
          <a:off x="398441" y="378975"/>
          <a:ext cx="2400492" cy="2400492"/>
        </a:xfrm>
        <a:custGeom>
          <a:avLst/>
          <a:gdLst/>
          <a:ahLst/>
          <a:cxnLst/>
          <a:rect l="0" t="0" r="0" b="0"/>
          <a:pathLst>
            <a:path>
              <a:moveTo>
                <a:pt x="189516" y="1847560"/>
              </a:moveTo>
              <a:arcTo wR="1200246" hR="1200246" stAng="8841765" swAng="195247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884C3-5C48-41EC-9A05-2D73CB312932}">
      <dsp:nvSpPr>
        <dsp:cNvPr id="0" name=""/>
        <dsp:cNvSpPr/>
      </dsp:nvSpPr>
      <dsp:spPr>
        <a:xfrm>
          <a:off x="117724" y="1048496"/>
          <a:ext cx="678923" cy="319658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solidFill>
                <a:schemeClr val="tx1"/>
              </a:solidFill>
            </a:rPr>
            <a:t>任务</a:t>
          </a:r>
        </a:p>
      </dsp:txBody>
      <dsp:txXfrm>
        <a:off x="133328" y="1064100"/>
        <a:ext cx="647715" cy="288450"/>
      </dsp:txXfrm>
    </dsp:sp>
    <dsp:sp modelId="{9D0F5277-F9ED-4154-B269-F440AEB7AE44}">
      <dsp:nvSpPr>
        <dsp:cNvPr id="0" name=""/>
        <dsp:cNvSpPr/>
      </dsp:nvSpPr>
      <dsp:spPr>
        <a:xfrm>
          <a:off x="398441" y="378975"/>
          <a:ext cx="2400492" cy="2400492"/>
        </a:xfrm>
        <a:custGeom>
          <a:avLst/>
          <a:gdLst/>
          <a:ahLst/>
          <a:cxnLst/>
          <a:rect l="0" t="0" r="0" b="0"/>
          <a:pathLst>
            <a:path>
              <a:moveTo>
                <a:pt x="219741" y="508002"/>
              </a:moveTo>
              <a:arcTo wR="1200246" hR="1200246" stAng="12913343" swAng="169043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80FE6-A104-468D-880C-8FA3CB8840D3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마스터 텍스트 스타일을 편집하려면 여기를 클릭하세요.</a:t>
            </a:r>
          </a:p>
          <a:p>
            <a:pPr lvl="1"/>
            <a:r>
              <a:rPr lang="zh-CN" altLang="en-US"/>
              <a:t>두 번째 레벨</a:t>
            </a:r>
          </a:p>
          <a:p>
            <a:pPr lvl="2"/>
            <a:r>
              <a:rPr lang="zh-CN" altLang="en-US"/>
              <a:t>세 번째 레벨</a:t>
            </a:r>
          </a:p>
          <a:p>
            <a:pPr lvl="3"/>
            <a:r>
              <a:rPr lang="zh-CN" altLang="en-US"/>
              <a:t>네 번째 레벨</a:t>
            </a:r>
          </a:p>
          <a:p>
            <a:pPr lvl="4"/>
            <a:r>
              <a:rPr lang="zh-CN" altLang="en-US"/>
              <a:t>다섯 번째 레벨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0B4C4-6BCD-41CF-90F1-4A6B021515DC}" type="slidenum">
              <a:rPr lang="zh-CN" altLang="en-US" smtClean="0"/>
              <a:t>'#'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87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0422a-35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685800" y="4191005"/>
            <a:ext cx="7772400" cy="936104"/>
          </a:xfrm>
        </p:spPr>
        <p:txBody>
          <a:bodyPr anchor="t"/>
          <a:lstStyle>
            <a:lvl1pPr>
              <a:defRPr sz="4000" baseline="0">
                <a:solidFill>
                  <a:schemeClr val="tx2">
                    <a:lumMod val="50000"/>
                  </a:schemeClr>
                </a:solidFill>
                <a:latin typeface="+mj-lt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1371600" y="5238763"/>
            <a:ext cx="6400800" cy="69763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tx2">
                    <a:lumMod val="50000"/>
                  </a:schemeClr>
                </a:solidFill>
                <a:latin typeface="+mn-lt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24596" y="6371168"/>
            <a:ext cx="2133600" cy="4868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0C85B-E869-48BD-9352-BDEFAEF696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2" name="日期占位符 10"/>
          <p:cNvSpPr txBox="1">
            <a:spLocks/>
          </p:cNvSpPr>
          <p:nvPr userDrawn="1"/>
        </p:nvSpPr>
        <p:spPr>
          <a:xfrm>
            <a:off x="500034" y="6371168"/>
            <a:ext cx="2133600" cy="48683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63570F90-E112-419F-AA24-1FC9F63A8C6E}" type="datetime1"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pPr>
                <a:defRPr/>
              </a:pPr>
              <a:t>2020/6/4</a:t>
            </a:fld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0422-3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2020/6/4</a:t>
            </a:fld>
            <a:endParaRPr lang="zh-CN" altLang="en-US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2020/6/4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85800" y="3861049"/>
            <a:ext cx="7772400" cy="936104"/>
          </a:xfrm>
        </p:spPr>
        <p:txBody>
          <a:bodyPr anchor="t"/>
          <a:lstStyle>
            <a:lvl1pPr>
              <a:defRPr sz="40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1371600" y="4869160"/>
            <a:ext cx="6400800" cy="6976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pic>
        <p:nvPicPr>
          <p:cNvPr id="10" name="Picture 2" descr="C:\Users\microsoft\Desktop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9" y="59250"/>
            <a:ext cx="1541463" cy="797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日期占位符 3"/>
          <p:cNvSpPr txBox="1">
            <a:spLocks/>
          </p:cNvSpPr>
          <p:nvPr userDrawn="1"/>
        </p:nvSpPr>
        <p:spPr>
          <a:xfrm>
            <a:off x="357158" y="6371168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2020/6/4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3158" y="6371168"/>
            <a:ext cx="2133600" cy="4868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0C85B-E869-48BD-9352-BDEFAEF696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目录页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70"/>
            <a:ext cx="9144000" cy="6857431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785786" y="511242"/>
            <a:ext cx="1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FF0000"/>
                </a:solidFill>
              </a:rPr>
              <a:t>c</a:t>
            </a:r>
            <a:r>
              <a:rPr lang="en-US" sz="1600" b="1" dirty="0">
                <a:solidFill>
                  <a:srgbClr val="FF0000"/>
                </a:solidFill>
              </a:rPr>
              <a:t>ontents</a:t>
            </a:r>
          </a:p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1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</a:rPr>
              <a:t>目录</a:t>
            </a:r>
            <a:endParaRPr lang="en-US" altLang="zh-CN" sz="3200" b="1" kern="1200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786050" y="2000241"/>
            <a:ext cx="5760640" cy="637243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3"/>
          </p:nvPr>
        </p:nvSpPr>
        <p:spPr>
          <a:xfrm>
            <a:off x="2786050" y="3071812"/>
            <a:ext cx="5760640" cy="669795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4"/>
          </p:nvPr>
        </p:nvSpPr>
        <p:spPr>
          <a:xfrm>
            <a:off x="2786050" y="4214819"/>
            <a:ext cx="5760640" cy="630909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idx="15"/>
          </p:nvPr>
        </p:nvSpPr>
        <p:spPr>
          <a:xfrm>
            <a:off x="2786050" y="5286388"/>
            <a:ext cx="5760640" cy="663461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5" name="日期占位符 3"/>
          <p:cNvSpPr txBox="1">
            <a:spLocks/>
          </p:cNvSpPr>
          <p:nvPr userDrawn="1"/>
        </p:nvSpPr>
        <p:spPr>
          <a:xfrm>
            <a:off x="609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2020/6/4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5"/>
          <p:cNvSpPr txBox="1">
            <a:spLocks/>
          </p:cNvSpPr>
          <p:nvPr userDrawn="1"/>
        </p:nvSpPr>
        <p:spPr>
          <a:xfrm>
            <a:off x="6705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目录页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2786050" y="1991121"/>
            <a:ext cx="5760640" cy="944908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9" name="内容占位符 2"/>
          <p:cNvSpPr>
            <a:spLocks noGrp="1"/>
          </p:cNvSpPr>
          <p:nvPr>
            <p:ph idx="13"/>
          </p:nvPr>
        </p:nvSpPr>
        <p:spPr>
          <a:xfrm>
            <a:off x="2786050" y="3134128"/>
            <a:ext cx="5760640" cy="893059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0" name="内容占位符 2"/>
          <p:cNvSpPr>
            <a:spLocks noGrp="1"/>
          </p:cNvSpPr>
          <p:nvPr>
            <p:ph idx="14"/>
          </p:nvPr>
        </p:nvSpPr>
        <p:spPr>
          <a:xfrm>
            <a:off x="2786050" y="4181886"/>
            <a:ext cx="5760640" cy="936463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1" name="内容占位符 2"/>
          <p:cNvSpPr>
            <a:spLocks noGrp="1"/>
          </p:cNvSpPr>
          <p:nvPr>
            <p:ph idx="15"/>
          </p:nvPr>
        </p:nvSpPr>
        <p:spPr>
          <a:xfrm>
            <a:off x="2786050" y="5229643"/>
            <a:ext cx="5760640" cy="1152128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5" name="日期占位符 3"/>
          <p:cNvSpPr txBox="1">
            <a:spLocks/>
          </p:cNvSpPr>
          <p:nvPr userDrawn="1"/>
        </p:nvSpPr>
        <p:spPr>
          <a:xfrm>
            <a:off x="609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2020/6/4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灯片编号占位符 5"/>
          <p:cNvSpPr txBox="1">
            <a:spLocks/>
          </p:cNvSpPr>
          <p:nvPr userDrawn="1"/>
        </p:nvSpPr>
        <p:spPr>
          <a:xfrm>
            <a:off x="6705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85786" y="511242"/>
            <a:ext cx="1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FF0000"/>
                </a:solidFill>
              </a:rPr>
              <a:t>c</a:t>
            </a:r>
            <a:r>
              <a:rPr lang="en-US" sz="1600" b="1" dirty="0">
                <a:solidFill>
                  <a:srgbClr val="FF0000"/>
                </a:solidFill>
              </a:rPr>
              <a:t>ontents</a:t>
            </a:r>
          </a:p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1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</a:rPr>
              <a:t>目录</a:t>
            </a:r>
            <a:endParaRPr lang="en-US" altLang="zh-CN" sz="3200" b="1" kern="1200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pt模板0422-3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2020/6/4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"/>
          </p:nvPr>
        </p:nvSpPr>
        <p:spPr>
          <a:xfrm>
            <a:off x="2214546" y="3524251"/>
            <a:ext cx="5357850" cy="1063951"/>
          </a:xfrm>
        </p:spPr>
        <p:txBody>
          <a:bodyPr anchor="t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400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2020/6/4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pt模板0422-3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2020/6/4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2143108" y="3524251"/>
            <a:ext cx="5429288" cy="1063951"/>
          </a:xfrm>
        </p:spPr>
        <p:txBody>
          <a:bodyPr anchor="t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400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2020/6/4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2020/6/4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Picture 2" descr="C:\Users\microsoft\Desktop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90" y="226441"/>
            <a:ext cx="1214414" cy="62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直接连接符 12"/>
          <p:cNvCxnSpPr/>
          <p:nvPr userDrawn="1"/>
        </p:nvCxnSpPr>
        <p:spPr>
          <a:xfrm>
            <a:off x="450000" y="855117"/>
            <a:ext cx="8244000" cy="211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457201" y="186267"/>
            <a:ext cx="7067128" cy="641317"/>
          </a:xfrm>
        </p:spPr>
        <p:txBody>
          <a:bodyPr lIns="0" tIns="0" rIns="0" bIns="0" anchor="t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zh-CN" altLang="en-US" sz="2400" kern="12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8229600" cy="5143536"/>
          </a:xfrm>
        </p:spPr>
        <p:txBody>
          <a:bodyPr/>
          <a:lstStyle>
            <a:lvl1pPr>
              <a:defRPr sz="20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18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6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4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4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2020/6/4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2020/6/4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2" descr="C:\Users\microsoft\Desktop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90" y="226441"/>
            <a:ext cx="1214414" cy="62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450000" y="855117"/>
            <a:ext cx="8244000" cy="211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57201" y="186267"/>
            <a:ext cx="7067128" cy="641317"/>
          </a:xfrm>
        </p:spPr>
        <p:txBody>
          <a:bodyPr lIns="0" tIns="0" rIns="0" bIns="0" anchor="t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zh-CN" altLang="en-US" sz="2400" kern="12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2020/6/4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마스터 타이틀 스타일을 편집하려면 여기를 클릭하세요.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마스터 텍스트 스타일을 편집하려면 여기를 클릭하세요.</a:t>
            </a:r>
          </a:p>
          <a:p>
            <a:pPr lvl="1"/>
            <a:r>
              <a:rPr lang="zh-CN" altLang="en-US"/>
              <a:t>두 번째 레벨</a:t>
            </a:r>
          </a:p>
          <a:p>
            <a:pPr lvl="2"/>
            <a:r>
              <a:rPr lang="zh-CN" altLang="en-US"/>
              <a:t>세 번째 레벨</a:t>
            </a:r>
          </a:p>
          <a:p>
            <a:pPr lvl="3"/>
            <a:r>
              <a:rPr lang="zh-CN" altLang="en-US"/>
              <a:t>네 번째 레벨</a:t>
            </a:r>
          </a:p>
          <a:p>
            <a:pPr lvl="4"/>
            <a:r>
              <a:rPr lang="zh-CN" altLang="en-US"/>
              <a:t>다섯 번째 레벨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BEB32-F9B7-4A26-A503-E0A0BBE82DBD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65090-4BB1-4A02-9FC4-284B2E8ADF67}" type="slidenum">
              <a:rPr lang="zh-CN" altLang="en-US" smtClean="0"/>
              <a:t>'#'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4286258"/>
            <a:ext cx="7772400" cy="857255"/>
          </a:xfrm>
        </p:spPr>
        <p:txBody>
          <a:bodyPr>
            <a:normAutofit/>
          </a:bodyPr>
          <a:lstStyle/>
          <a:p>
            <a:r>
              <a:rPr lang="en-US" altLang="zh-CN" dirty="0"/>
              <a:t>ACL </a:t>
            </a:r>
            <a:r>
              <a:rPr lang="zh-CN" altLang="en-US" dirty="0"/>
              <a:t>네트워크 동시 프로그래밍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6429388" y="6381772"/>
            <a:ext cx="25186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베이징 263 엔터프라이즈 커뮤니케이션 Co.</a:t>
            </a:r>
          </a:p>
        </p:txBody>
      </p:sp>
      <p:sp>
        <p:nvSpPr>
          <p:cNvPr id="7" name="日期占位符 10"/>
          <p:cNvSpPr txBox="1">
            <a:spLocks/>
          </p:cNvSpPr>
          <p:nvPr/>
        </p:nvSpPr>
        <p:spPr>
          <a:xfrm>
            <a:off x="500034" y="6371168"/>
            <a:ext cx="2133600" cy="48683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63570F90-E112-419F-AA24-1FC9F63A8C6E}" type="datetime1"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2020/6/4</a:t>
            </a:fld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동시 프로그램 스케줄링 </a:t>
            </a:r>
            <a:r>
              <a:rPr lang="en-US" altLang="zh-CN" dirty="0"/>
              <a:t>- </a:t>
            </a:r>
            <a:r>
              <a:rPr lang="zh-CN" altLang="en-US" dirty="0"/>
              <a:t>설계 원칙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I. 컨텍스트 전환</a:t>
            </a:r>
            <a:endParaRPr lang="en-US" altLang="zh-CN" dirty="0"/>
          </a:p>
          <a:p>
            <a:r>
              <a:rPr lang="zh-CN" altLang="en-US" sz="1600" dirty="0"/>
              <a:t>이 작업은 </a:t>
            </a:r>
            <a:r>
              <a:rPr lang="zh-CN" altLang="en-US" sz="1600" dirty="0"/>
              <a:t>운영 체제에서 제공하는 </a:t>
            </a:r>
            <a:r>
              <a:rPr lang="zh-CN" altLang="en-US" sz="1600" dirty="0"/>
              <a:t>API인 </a:t>
            </a:r>
            <a:r>
              <a:rPr lang="en-US" altLang="zh-CN" sz="1600" dirty="0" err="1"/>
              <a:t>getcontext</a:t>
            </a:r>
            <a:r>
              <a:rPr lang="zh-CN" altLang="en-US" sz="1600" dirty="0"/>
              <a:t>, </a:t>
            </a:r>
            <a:r>
              <a:rPr lang="en-US" altLang="zh-CN" sz="1600" dirty="0" err="1"/>
              <a:t>makecontext</a:t>
            </a:r>
            <a:r>
              <a:rPr lang="zh-CN" altLang="en-US" sz="1600" dirty="0"/>
              <a:t>, </a:t>
            </a:r>
            <a:r>
              <a:rPr lang="en-US" altLang="zh-CN" sz="1600" dirty="0" err="1"/>
              <a:t>swapcontext</a:t>
            </a:r>
            <a:r>
              <a:rPr lang="zh-CN" altLang="en-US" sz="1600" dirty="0"/>
              <a:t>, </a:t>
            </a:r>
            <a:r>
              <a:rPr lang="en-US" altLang="zh-CN" sz="1600" dirty="0" err="1"/>
              <a:t>setcontext를 </a:t>
            </a:r>
            <a:r>
              <a:rPr lang="zh-CN" altLang="en-US" sz="1600" dirty="0"/>
              <a:t>통해 </a:t>
            </a:r>
            <a:r>
              <a:rPr lang="zh-CN" altLang="en-US" sz="1600" dirty="0"/>
              <a:t>수행됩니다</a:t>
            </a:r>
            <a:r>
              <a:rPr lang="zh-CN" altLang="en-US" sz="1600" dirty="0"/>
              <a:t>;</a:t>
            </a:r>
            <a:endParaRPr lang="en-US" altLang="zh-CN" sz="1600" dirty="0"/>
          </a:p>
          <a:p>
            <a:r>
              <a:rPr lang="zh-CN" altLang="en-US" sz="1600" dirty="0"/>
              <a:t>를 사용하거나 어셈블리 언어로 직접 코프로그래밍한 실행의 스택 공간을 전환할 수 있습니다.</a:t>
            </a:r>
            <a:endParaRPr lang="en-US" altLang="zh-CN" sz="1600" dirty="0"/>
          </a:p>
          <a:p>
            <a:r>
              <a:rPr lang="zh-CN" altLang="en-US" sz="1600" dirty="0"/>
              <a:t>구현 라이브러리의 예: </a:t>
            </a:r>
            <a:r>
              <a:rPr lang="en-US" altLang="zh-CN" sz="1600" b="1" dirty="0" err="1"/>
              <a:t>libtask</a:t>
            </a:r>
            <a:r>
              <a:rPr lang="zh-CN" altLang="en-US" sz="1600" dirty="0"/>
              <a:t>, </a:t>
            </a:r>
            <a:r>
              <a:rPr lang="en-US" altLang="zh-CN" sz="1600" dirty="0"/>
              <a:t>boost</a:t>
            </a:r>
            <a:r>
              <a:rPr lang="zh-CN" altLang="en-US" sz="1600" dirty="0"/>
              <a:t>, </a:t>
            </a:r>
            <a:r>
              <a:rPr lang="en-US" altLang="zh-CN" sz="1600" dirty="0" err="1"/>
              <a:t>libgo</a:t>
            </a:r>
            <a:r>
              <a:rPr lang="zh-CN" altLang="en-US" sz="1600" dirty="0"/>
              <a:t>, </a:t>
            </a:r>
            <a:r>
              <a:rPr lang="en-US" altLang="zh-CN" sz="1600" dirty="0" err="1"/>
              <a:t>libco</a:t>
            </a:r>
            <a:r>
              <a:rPr lang="zh-CN" altLang="en-US" sz="1600" dirty="0"/>
              <a:t>, </a:t>
            </a:r>
            <a:r>
              <a:rPr lang="en-US" altLang="zh-CN" sz="1600" dirty="0" err="1"/>
              <a:t>coroutine </a:t>
            </a:r>
            <a:r>
              <a:rPr lang="zh-CN" altLang="en-US" sz="1600" dirty="0"/>
              <a:t>등.</a:t>
            </a:r>
            <a:endParaRPr lang="en-US" altLang="zh-CN" sz="1600" dirty="0"/>
          </a:p>
          <a:p>
            <a:endParaRPr lang="en-US" altLang="zh-CN" dirty="0"/>
          </a:p>
          <a:p>
            <a:r>
              <a:rPr lang="zh-CN" altLang="en-US" dirty="0"/>
              <a:t>II. 신호 호핑</a:t>
            </a:r>
            <a:endParaRPr lang="en-US" altLang="zh-CN" dirty="0"/>
          </a:p>
          <a:p>
            <a:r>
              <a:rPr lang="zh-CN" altLang="en-US" sz="1600" dirty="0"/>
              <a:t>시스템에서 제공하는 </a:t>
            </a:r>
            <a:r>
              <a:rPr lang="en-US" altLang="zh-CN" sz="1600" dirty="0"/>
              <a:t>API를 </a:t>
            </a:r>
            <a:r>
              <a:rPr lang="zh-CN" altLang="en-US" sz="1600" dirty="0"/>
              <a:t>통해 </a:t>
            </a:r>
            <a:r>
              <a:rPr lang="zh-CN" altLang="en-US" sz="1600" dirty="0"/>
              <a:t>완료됩니다: </a:t>
            </a:r>
            <a:r>
              <a:rPr lang="en-US" altLang="zh-CN" sz="1600" dirty="0" err="1"/>
              <a:t>siglongjmp</a:t>
            </a:r>
            <a:r>
              <a:rPr lang="zh-CN" altLang="en-US" sz="1600" dirty="0"/>
              <a:t>, </a:t>
            </a:r>
            <a:r>
              <a:rPr lang="en-US" altLang="zh-CN" sz="1600" dirty="0" err="1"/>
              <a:t>longjmp</a:t>
            </a:r>
            <a:r>
              <a:rPr lang="zh-CN" altLang="en-US" sz="1600" dirty="0"/>
              <a:t>, </a:t>
            </a:r>
            <a:r>
              <a:rPr lang="en-US" altLang="zh-CN" sz="1600" dirty="0" err="1"/>
              <a:t>setjmp</a:t>
            </a:r>
            <a:r>
              <a:rPr lang="zh-CN" altLang="en-US" sz="1600" dirty="0"/>
              <a:t>, </a:t>
            </a:r>
            <a:r>
              <a:rPr lang="en-US" altLang="zh-CN" sz="1600" dirty="0" err="1"/>
              <a:t>sigsetjmp </a:t>
            </a:r>
            <a:r>
              <a:rPr lang="zh-CN" altLang="en-US" sz="1600" dirty="0"/>
              <a:t>등.</a:t>
            </a:r>
            <a:endParaRPr lang="en-US" altLang="zh-CN" sz="1600" dirty="0"/>
          </a:p>
          <a:p>
            <a:r>
              <a:rPr lang="zh-CN" altLang="en-US" sz="1600" dirty="0"/>
              <a:t>구현 라이브러리의 예: </a:t>
            </a:r>
            <a:r>
              <a:rPr lang="en-US" altLang="zh-CN" sz="1600" b="1" dirty="0" err="1"/>
              <a:t>libmill</a:t>
            </a:r>
            <a:r>
              <a:rPr lang="zh-CN" altLang="en-US" sz="1600" dirty="0"/>
              <a:t>, </a:t>
            </a:r>
            <a:r>
              <a:rPr lang="en-US" altLang="zh-CN" sz="1600" dirty="0" err="1"/>
              <a:t>st</a:t>
            </a:r>
            <a:r>
              <a:rPr lang="zh-CN" altLang="en-US" sz="1600" dirty="0"/>
              <a:t>, </a:t>
            </a:r>
            <a:r>
              <a:rPr lang="en-US" altLang="zh-CN" sz="1600" dirty="0" err="1"/>
              <a:t>coroutine </a:t>
            </a:r>
            <a:r>
              <a:rPr lang="zh-CN" altLang="en-US" sz="1600" dirty="0"/>
              <a:t>등</a:t>
            </a:r>
            <a:endParaRPr lang="en-US" altLang="zh-CN" sz="1600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1343286"/>
      </p:ext>
    </p:extLst>
  </p:cSld>
  <p:clrMapOvr>
    <a:masterClrMapping/>
  </p:clrMapOvr>
</p:sld>
</file>

<file path=ppt/slides/slide1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동시 중단 및 해제 </a:t>
            </a:r>
            <a:r>
              <a:rPr lang="en-US" altLang="zh-CN" dirty="0"/>
              <a:t>--- </a:t>
            </a:r>
            <a:r>
              <a:rPr lang="zh-CN" altLang="en-US" sz="2000" dirty="0"/>
              <a:t>디자인 포인트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I. 동시 프로그램 실행 방법</a:t>
            </a:r>
            <a:endParaRPr lang="en-US" altLang="zh-CN" dirty="0"/>
          </a:p>
          <a:p>
            <a:r>
              <a:rPr lang="en-US" altLang="zh-CN" sz="1900" dirty="0"/>
              <a:t>1</a:t>
            </a:r>
            <a:r>
              <a:rPr lang="zh-CN" altLang="en-US" sz="1900" dirty="0"/>
              <a:t>, 주도적으로 </a:t>
            </a:r>
            <a:r>
              <a:rPr lang="en-US" altLang="zh-CN" sz="1900" dirty="0"/>
              <a:t>CPU </a:t>
            </a:r>
            <a:r>
              <a:rPr lang="zh-CN" altLang="en-US" sz="1900" dirty="0"/>
              <a:t>제어를 </a:t>
            </a:r>
            <a:r>
              <a:rPr lang="zh-CN" altLang="en-US" sz="1900" dirty="0"/>
              <a:t>포기하십시오.</a:t>
            </a:r>
            <a:endParaRPr lang="en-US" altLang="zh-CN" sz="1900" dirty="0"/>
          </a:p>
          <a:p>
            <a:r>
              <a:rPr lang="zh-CN" altLang="en-US" sz="1500" dirty="0"/>
              <a:t>현재 실행 중인 연결은 </a:t>
            </a:r>
            <a:r>
              <a:rPr lang="en-US" altLang="zh-CN" sz="1500" dirty="0" err="1"/>
              <a:t>acl_fiber_yield를 </a:t>
            </a:r>
            <a:r>
              <a:rPr lang="zh-CN" altLang="en-US" sz="1500" dirty="0"/>
              <a:t>호출하여 </a:t>
            </a:r>
            <a:r>
              <a:rPr lang="en-US" altLang="zh-CN" sz="1500" dirty="0"/>
              <a:t>CPU 제어를 </a:t>
            </a:r>
            <a:r>
              <a:rPr lang="zh-CN" altLang="en-US" sz="1500" dirty="0"/>
              <a:t>산출하고</a:t>
            </a:r>
            <a:r>
              <a:rPr lang="zh-CN" altLang="en-US" sz="1500" dirty="0"/>
              <a:t>, 연결 스케줄러는 다른 연결을 호출합니다.</a:t>
            </a:r>
            <a:endParaRPr lang="en-US" altLang="zh-CN" sz="1500" dirty="0"/>
          </a:p>
          <a:p>
            <a:r>
              <a:rPr lang="zh-CN" altLang="en-US" sz="1900" dirty="0"/>
              <a:t>2, 최대 절전 모드 시간을 지정하고 </a:t>
            </a:r>
            <a:r>
              <a:rPr lang="en-US" altLang="zh-CN" sz="1900" dirty="0"/>
              <a:t>CPU </a:t>
            </a:r>
            <a:r>
              <a:rPr lang="zh-CN" altLang="en-US" sz="1900" dirty="0"/>
              <a:t>제어 권한을 </a:t>
            </a:r>
            <a:r>
              <a:rPr lang="zh-CN" altLang="en-US" sz="1900" dirty="0"/>
              <a:t>적극적으로 포기하십시오.</a:t>
            </a:r>
            <a:endParaRPr lang="en-US" altLang="zh-CN" sz="1900" dirty="0"/>
          </a:p>
          <a:p>
            <a:r>
              <a:rPr lang="zh-CN" altLang="en-US" sz="1500" dirty="0"/>
              <a:t>현재 실행 중인 연결은 </a:t>
            </a:r>
            <a:r>
              <a:rPr lang="en-US" altLang="zh-CN" sz="1500" dirty="0" err="1"/>
              <a:t>acl_fiber_sleep을 </a:t>
            </a:r>
            <a:r>
              <a:rPr lang="zh-CN" altLang="en-US" sz="1500" dirty="0"/>
              <a:t>호출하여 </a:t>
            </a:r>
            <a:r>
              <a:rPr lang="zh-CN" altLang="en-US" sz="1500" dirty="0"/>
              <a:t>지정된 시간 동안 절전 모드로 전환합니다.</a:t>
            </a:r>
            <a:endParaRPr lang="en-US" altLang="zh-CN" sz="1500" dirty="0"/>
          </a:p>
          <a:p>
            <a:r>
              <a:rPr lang="en-US" altLang="zh-CN" sz="1900" dirty="0"/>
              <a:t>3</a:t>
            </a:r>
            <a:r>
              <a:rPr lang="zh-CN" altLang="en-US" sz="1900" dirty="0"/>
              <a:t>. </a:t>
            </a:r>
            <a:r>
              <a:rPr lang="en-US" altLang="zh-CN" sz="1900" dirty="0"/>
              <a:t>IO </a:t>
            </a:r>
            <a:r>
              <a:rPr lang="zh-CN" altLang="en-US" sz="1900" dirty="0"/>
              <a:t>차단이 끊어짐</a:t>
            </a:r>
            <a:endParaRPr lang="en-US" altLang="zh-CN" sz="1900" dirty="0"/>
          </a:p>
          <a:p>
            <a:r>
              <a:rPr lang="zh-CN" altLang="en-US" sz="1500" dirty="0"/>
              <a:t>현재 실행 중인 연결은 </a:t>
            </a:r>
            <a:r>
              <a:rPr lang="en-US" altLang="zh-CN" sz="1500" dirty="0"/>
              <a:t>IO가 </a:t>
            </a:r>
            <a:r>
              <a:rPr lang="zh-CN" altLang="en-US" sz="1500" dirty="0"/>
              <a:t>완료되기를 </a:t>
            </a:r>
            <a:r>
              <a:rPr lang="zh-CN" altLang="en-US" sz="1500" dirty="0"/>
              <a:t>기다리는 </a:t>
            </a:r>
            <a:r>
              <a:rPr lang="zh-CN" altLang="en-US" sz="1500" dirty="0"/>
              <a:t>동안 자체적으로 중단되어야 합니다.</a:t>
            </a:r>
            <a:endParaRPr lang="en-US" altLang="zh-CN" sz="1500" dirty="0"/>
          </a:p>
          <a:p>
            <a:r>
              <a:rPr lang="zh-CN" altLang="en-US" sz="1900" dirty="0"/>
              <a:t>4, 연결 잠금이 끊어질 때까지 기다리기</a:t>
            </a:r>
            <a:endParaRPr lang="en-US" altLang="zh-CN" sz="1900" dirty="0"/>
          </a:p>
          <a:p>
            <a:r>
              <a:rPr lang="zh-CN" altLang="en-US" sz="1900" dirty="0"/>
              <a:t>5, 공동 프로그램 세마포어가 끊어질 때까지 기다리기</a:t>
            </a:r>
            <a:endParaRPr lang="en-US" altLang="zh-CN" sz="1900" dirty="0"/>
          </a:p>
          <a:p>
            <a:pPr marL="0" indent="0">
              <a:buNone/>
            </a:pPr>
            <a:endParaRPr lang="en-US" altLang="zh-CN" sz="1600" dirty="0"/>
          </a:p>
          <a:p>
            <a:r>
              <a:rPr lang="zh-CN" altLang="en-US" dirty="0"/>
              <a:t>II. 코프로세싱의 웨이크업 모드</a:t>
            </a:r>
            <a:endParaRPr lang="en-US" altLang="zh-CN" dirty="0"/>
          </a:p>
          <a:p>
            <a:r>
              <a:rPr lang="en-US" altLang="zh-CN" sz="1900" dirty="0"/>
              <a:t>1</a:t>
            </a:r>
            <a:r>
              <a:rPr lang="zh-CN" altLang="en-US" sz="1900" dirty="0"/>
              <a:t>, </a:t>
            </a:r>
            <a:r>
              <a:rPr lang="zh-CN" altLang="en-US" sz="1900" dirty="0"/>
              <a:t>연결의 </a:t>
            </a:r>
            <a:r>
              <a:rPr lang="zh-CN" altLang="en-US" sz="1900" dirty="0"/>
              <a:t>활성 </a:t>
            </a:r>
            <a:r>
              <a:rPr lang="en-US" altLang="zh-CN" sz="1900" dirty="0"/>
              <a:t>수율과 </a:t>
            </a:r>
            <a:r>
              <a:rPr lang="zh-CN" altLang="en-US" sz="1900" dirty="0"/>
              <a:t>CPU의 제어권을 </a:t>
            </a:r>
            <a:r>
              <a:rPr lang="zh-CN" altLang="en-US" sz="1900" dirty="0"/>
              <a:t>되찾았습니다.</a:t>
            </a:r>
            <a:endParaRPr lang="en-US" altLang="zh-CN" sz="1900" dirty="0"/>
          </a:p>
          <a:p>
            <a:r>
              <a:rPr lang="en-US" altLang="zh-CN" sz="1900" dirty="0"/>
              <a:t>2</a:t>
            </a:r>
            <a:r>
              <a:rPr lang="zh-CN" altLang="en-US" sz="1900" dirty="0"/>
              <a:t>. 휴면 공동 프로그램의 시간은 다음과 같습니다.</a:t>
            </a:r>
            <a:endParaRPr lang="en-US" altLang="zh-CN" sz="1900" dirty="0"/>
          </a:p>
          <a:p>
            <a:r>
              <a:rPr lang="en-US" altLang="zh-CN" sz="1900" dirty="0"/>
              <a:t>3</a:t>
            </a:r>
            <a:r>
              <a:rPr lang="zh-CN" altLang="en-US" sz="1900" dirty="0"/>
              <a:t>. </a:t>
            </a:r>
            <a:r>
              <a:rPr lang="en-US" altLang="zh-CN" sz="1900" dirty="0"/>
              <a:t>IO</a:t>
            </a:r>
            <a:r>
              <a:rPr lang="zh-CN" altLang="en-US" sz="1900" dirty="0"/>
              <a:t> 차단으로 인해 </a:t>
            </a:r>
            <a:r>
              <a:rPr lang="zh-CN" altLang="en-US" sz="1900" dirty="0"/>
              <a:t>중단되었던 동시 프로세스가 </a:t>
            </a:r>
            <a:r>
              <a:rPr lang="zh-CN" altLang="en-US" sz="1900" dirty="0"/>
              <a:t>IO가 준비되었으므로 깨어납니다.</a:t>
            </a:r>
            <a:endParaRPr lang="en-US" altLang="zh-CN" sz="1900" dirty="0"/>
          </a:p>
          <a:p>
            <a:r>
              <a:rPr lang="en-US" altLang="zh-CN" sz="1900" dirty="0"/>
              <a:t>4</a:t>
            </a:r>
            <a:r>
              <a:rPr lang="zh-CN" altLang="en-US" sz="1900" dirty="0"/>
              <a:t>. 동시 잠금 해제하기</a:t>
            </a:r>
            <a:endParaRPr lang="en-US" altLang="zh-CN" sz="1900" dirty="0"/>
          </a:p>
          <a:p>
            <a:r>
              <a:rPr lang="zh-CN" altLang="en-US" sz="1900" dirty="0"/>
              <a:t>코프로세싱 세마포어 깨우기 </a:t>
            </a:r>
            <a:r>
              <a:rPr lang="en-US" altLang="zh-CN" sz="1900" dirty="0"/>
              <a:t>5</a:t>
            </a:r>
            <a:r>
              <a:rPr lang="zh-CN" altLang="en-US" sz="1900" dirty="0"/>
              <a:t>.</a:t>
            </a:r>
            <a:endParaRPr lang="en-US" altLang="zh-CN" sz="1900" dirty="0"/>
          </a:p>
          <a:p>
            <a:endParaRPr lang="en-US" altLang="zh-CN" sz="1800" dirty="0"/>
          </a:p>
          <a:p>
            <a:r>
              <a:rPr lang="zh-CN" altLang="en-US" sz="1800" dirty="0"/>
              <a:t>예제 참조:</a:t>
            </a:r>
            <a:endParaRPr lang="en-US" altLang="zh-CN" sz="1800" dirty="0"/>
          </a:p>
          <a:p>
            <a:r>
              <a:rPr lang="zh-CN" altLang="en-US" sz="1500" dirty="0"/>
              <a:t>1, 수율 방법: </a:t>
            </a:r>
            <a:r>
              <a:rPr lang="en-US" altLang="zh-CN" sz="1500" dirty="0"/>
              <a:t>acl/lib_fiber/샘플/섬유</a:t>
            </a:r>
          </a:p>
          <a:p>
            <a:r>
              <a:rPr lang="zh-CN" altLang="en-US" sz="1500" dirty="0"/>
              <a:t>2, 수면 방법: </a:t>
            </a:r>
            <a:r>
              <a:rPr lang="en-US" altLang="zh-CN" sz="1500" dirty="0"/>
              <a:t>acl/lib_fiber/샘플/수면</a:t>
            </a:r>
          </a:p>
          <a:p>
            <a:r>
              <a:rPr lang="zh-CN" altLang="en-US" sz="1500" dirty="0"/>
              <a:t>3、IO 방식: </a:t>
            </a:r>
            <a:r>
              <a:rPr lang="en-US" altLang="zh-CN" sz="1500" dirty="0"/>
              <a:t>acl/lib_fiber/samples/select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8761340"/>
      </p:ext>
    </p:extLst>
  </p:cSld>
  <p:clrMapOvr>
    <a:masterClrMapping/>
  </p:clrMapOvr>
</p:sld>
</file>

<file path=ppt/slides/slide1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07422-5534-4849-8833-F05529B19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동시 전환 프로세스 </a:t>
            </a:r>
            <a:r>
              <a:rPr lang="en-US" altLang="zh-CN" dirty="0"/>
              <a:t>- </a:t>
            </a:r>
            <a:r>
              <a:rPr lang="zh-CN" altLang="en-US" sz="2000" dirty="0"/>
              <a:t>설계 원칙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6C2B3B0-1C73-A041-B279-32A39FB39671}"/>
              </a:ext>
            </a:extLst>
          </p:cNvPr>
          <p:cNvSpPr/>
          <p:nvPr/>
        </p:nvSpPr>
        <p:spPr>
          <a:xfrm>
            <a:off x="3779913" y="3068960"/>
            <a:ext cx="864096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제자리에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2A9287-75F8-2F41-9442-DB07158E3BBD}"/>
              </a:ext>
            </a:extLst>
          </p:cNvPr>
          <p:cNvSpPr/>
          <p:nvPr/>
        </p:nvSpPr>
        <p:spPr>
          <a:xfrm>
            <a:off x="2339753" y="3068960"/>
            <a:ext cx="1080120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공동 작업 생성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B022D57-72BE-5A4B-B01C-16705CC73CC5}"/>
              </a:ext>
            </a:extLst>
          </p:cNvPr>
          <p:cNvSpPr/>
          <p:nvPr/>
        </p:nvSpPr>
        <p:spPr>
          <a:xfrm>
            <a:off x="5076057" y="3068960"/>
            <a:ext cx="864096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동시 작업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F11D925A-7C02-9543-941E-D2EA9B7E7196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419873" y="3212976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B306919E-D682-8749-AE8C-982376DFCC4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4644009" y="3212976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4479A011-4478-5B4A-8F99-8792EB1EA988}"/>
              </a:ext>
            </a:extLst>
          </p:cNvPr>
          <p:cNvSpPr/>
          <p:nvPr/>
        </p:nvSpPr>
        <p:spPr>
          <a:xfrm>
            <a:off x="5076057" y="2492896"/>
            <a:ext cx="864096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연결이 중단됨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46D30C6-FA7D-994A-89C4-03AFAEB93570}"/>
              </a:ext>
            </a:extLst>
          </p:cNvPr>
          <p:cNvSpPr/>
          <p:nvPr/>
        </p:nvSpPr>
        <p:spPr>
          <a:xfrm>
            <a:off x="5076928" y="3645024"/>
            <a:ext cx="864096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동시 종료</a:t>
            </a:r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CA4594F7-88BF-D348-9C9B-2038164D6F47}"/>
              </a:ext>
            </a:extLst>
          </p:cNvPr>
          <p:cNvCxnSpPr>
            <a:stCxn id="7" idx="2"/>
            <a:endCxn id="26" idx="0"/>
          </p:cNvCxnSpPr>
          <p:nvPr/>
        </p:nvCxnSpPr>
        <p:spPr>
          <a:xfrm>
            <a:off x="5508105" y="3356992"/>
            <a:ext cx="871" cy="288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AE16EA83-E61E-4A46-AF99-210BF3F1BD68}"/>
              </a:ext>
            </a:extLst>
          </p:cNvPr>
          <p:cNvCxnSpPr>
            <a:stCxn id="7" idx="0"/>
            <a:endCxn id="25" idx="2"/>
          </p:cNvCxnSpPr>
          <p:nvPr/>
        </p:nvCxnSpPr>
        <p:spPr>
          <a:xfrm flipV="1">
            <a:off x="5508105" y="2780928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>
            <a:extLst>
              <a:ext uri="{FF2B5EF4-FFF2-40B4-BE49-F238E27FC236}">
                <a16:creationId xmlns:a16="http://schemas.microsoft.com/office/drawing/2014/main" id="{EC1174F2-1210-8441-A33A-85143A230743}"/>
              </a:ext>
            </a:extLst>
          </p:cNvPr>
          <p:cNvCxnSpPr>
            <a:cxnSpLocks/>
            <a:stCxn id="25" idx="1"/>
            <a:endCxn id="4" idx="0"/>
          </p:cNvCxnSpPr>
          <p:nvPr/>
        </p:nvCxnSpPr>
        <p:spPr>
          <a:xfrm rot="10800000" flipV="1">
            <a:off x="4211961" y="2636912"/>
            <a:ext cx="864096" cy="4320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1FE150D8-BAEE-524D-91E2-D2F9FDB3BFF9}"/>
              </a:ext>
            </a:extLst>
          </p:cNvPr>
          <p:cNvSpPr/>
          <p:nvPr/>
        </p:nvSpPr>
        <p:spPr>
          <a:xfrm>
            <a:off x="2123728" y="2204864"/>
            <a:ext cx="4176464" cy="2016224"/>
          </a:xfrm>
          <a:prstGeom prst="rect">
            <a:avLst/>
          </a:prstGeom>
          <a:noFill/>
          <a:ln w="12700">
            <a:prstDash val="lg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3234489"/>
      </p:ext>
    </p:extLst>
  </p:cSld>
  <p:clrMapOvr>
    <a:masterClrMapping/>
  </p:clrMapOvr>
</p:sld>
</file>

<file path=ppt/slides/slide1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91B76-E2D0-5942-ACD0-A0FAE705E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동시 </a:t>
            </a:r>
            <a:r>
              <a:rPr lang="en-US" altLang="zh-CN" dirty="0"/>
              <a:t>IO </a:t>
            </a:r>
            <a:r>
              <a:rPr lang="zh-CN" altLang="en-US" dirty="0"/>
              <a:t>전환 프로세스 </a:t>
            </a:r>
            <a:r>
              <a:rPr lang="en-US" altLang="zh-CN" dirty="0"/>
              <a:t>- </a:t>
            </a:r>
            <a:r>
              <a:rPr lang="zh-CN" altLang="en-US" sz="2000" dirty="0"/>
              <a:t>설계 원칙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0E87B0-0692-D74E-AD0F-A2E39FC3676B}"/>
              </a:ext>
            </a:extLst>
          </p:cNvPr>
          <p:cNvSpPr/>
          <p:nvPr/>
        </p:nvSpPr>
        <p:spPr>
          <a:xfrm>
            <a:off x="3563888" y="1772816"/>
            <a:ext cx="936104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읽기 이벤트 등록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1ECE10-A737-B74A-A39B-5F6135F89683}"/>
              </a:ext>
            </a:extLst>
          </p:cNvPr>
          <p:cNvSpPr/>
          <p:nvPr/>
        </p:nvSpPr>
        <p:spPr>
          <a:xfrm>
            <a:off x="1979712" y="1772816"/>
            <a:ext cx="936104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데이터 읽기를 준비합니다.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17F4CD-D890-FD42-B82A-F976A342DEE1}"/>
              </a:ext>
            </a:extLst>
          </p:cNvPr>
          <p:cNvSpPr/>
          <p:nvPr/>
        </p:nvSpPr>
        <p:spPr>
          <a:xfrm>
            <a:off x="5148064" y="1772816"/>
            <a:ext cx="936104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보류 중인 동시 프로그램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31D32F6B-53B9-3049-BF7D-AF598FD268A2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2915816" y="1916832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4D7B9A00-8752-0747-B374-780190A5205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499992" y="1916832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147BBF68-9089-8543-8299-AAD0BFD354D4}"/>
              </a:ext>
            </a:extLst>
          </p:cNvPr>
          <p:cNvSpPr/>
          <p:nvPr/>
        </p:nvSpPr>
        <p:spPr>
          <a:xfrm>
            <a:off x="1619672" y="1268760"/>
            <a:ext cx="4824536" cy="3528392"/>
          </a:xfrm>
          <a:prstGeom prst="rect">
            <a:avLst/>
          </a:prstGeom>
          <a:noFill/>
          <a:ln w="12700">
            <a:prstDash val="lg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0F4F5E7-4D46-814C-81A4-EA48898690DC}"/>
              </a:ext>
            </a:extLst>
          </p:cNvPr>
          <p:cNvSpPr/>
          <p:nvPr/>
        </p:nvSpPr>
        <p:spPr>
          <a:xfrm>
            <a:off x="5148064" y="2492896"/>
            <a:ext cx="936104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프로그래머 깨우기</a:t>
            </a: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901193D3-5F66-0047-8677-84464485CB55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>
            <a:off x="5616116" y="2060848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F8AE0E8-C864-6546-B1A3-11C3E1EFC09F}"/>
              </a:ext>
            </a:extLst>
          </p:cNvPr>
          <p:cNvSpPr/>
          <p:nvPr/>
        </p:nvSpPr>
        <p:spPr>
          <a:xfrm>
            <a:off x="3563888" y="2492896"/>
            <a:ext cx="936104" cy="2880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읽기 이벤트 취소</a:t>
            </a: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E3D3C080-88C0-3F4B-9210-C96E4745E03E}"/>
              </a:ext>
            </a:extLst>
          </p:cNvPr>
          <p:cNvCxnSpPr>
            <a:cxnSpLocks/>
            <a:stCxn id="17" idx="1"/>
            <a:endCxn id="23" idx="3"/>
          </p:cNvCxnSpPr>
          <p:nvPr/>
        </p:nvCxnSpPr>
        <p:spPr>
          <a:xfrm flipH="1">
            <a:off x="4499992" y="2636912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BE69E6FA-97D4-E941-853E-C95A1F66A2D3}"/>
              </a:ext>
            </a:extLst>
          </p:cNvPr>
          <p:cNvSpPr/>
          <p:nvPr/>
        </p:nvSpPr>
        <p:spPr>
          <a:xfrm>
            <a:off x="1979712" y="2492896"/>
            <a:ext cx="936104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데이터 읽기</a:t>
            </a: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B873744E-2F59-8A4D-9298-E2622BF09266}"/>
              </a:ext>
            </a:extLst>
          </p:cNvPr>
          <p:cNvCxnSpPr>
            <a:cxnSpLocks/>
            <a:stCxn id="23" idx="1"/>
            <a:endCxn id="29" idx="3"/>
          </p:cNvCxnSpPr>
          <p:nvPr/>
        </p:nvCxnSpPr>
        <p:spPr>
          <a:xfrm flipH="1">
            <a:off x="2915816" y="2636912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0551C6B4-80E4-C44E-8042-C3DF8475CB48}"/>
              </a:ext>
            </a:extLst>
          </p:cNvPr>
          <p:cNvCxnSpPr>
            <a:cxnSpLocks/>
            <a:stCxn id="29" idx="2"/>
            <a:endCxn id="50" idx="0"/>
          </p:cNvCxnSpPr>
          <p:nvPr/>
        </p:nvCxnSpPr>
        <p:spPr>
          <a:xfrm>
            <a:off x="2447764" y="2780928"/>
            <a:ext cx="0" cy="487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048668D0-88D2-D44D-AA52-7924B98A64B6}"/>
              </a:ext>
            </a:extLst>
          </p:cNvPr>
          <p:cNvSpPr/>
          <p:nvPr/>
        </p:nvSpPr>
        <p:spPr>
          <a:xfrm>
            <a:off x="3563888" y="3268216"/>
            <a:ext cx="936104" cy="2880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읽기 이벤트 등록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1DCE444-5AB8-6147-9DA0-3346942FE889}"/>
              </a:ext>
            </a:extLst>
          </p:cNvPr>
          <p:cNvSpPr/>
          <p:nvPr/>
        </p:nvSpPr>
        <p:spPr>
          <a:xfrm>
            <a:off x="1979712" y="3268216"/>
            <a:ext cx="936104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데이터 읽기를 준비합니다.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4A3B1E6-6BA2-C340-A560-00F3DD7457B3}"/>
              </a:ext>
            </a:extLst>
          </p:cNvPr>
          <p:cNvSpPr/>
          <p:nvPr/>
        </p:nvSpPr>
        <p:spPr>
          <a:xfrm>
            <a:off x="5148064" y="3268216"/>
            <a:ext cx="936104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보류 중인 동시 프로그램</a:t>
            </a:r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54C6B257-FBEE-B64E-8AB9-E6DAB4978ABD}"/>
              </a:ext>
            </a:extLst>
          </p:cNvPr>
          <p:cNvCxnSpPr>
            <a:cxnSpLocks/>
            <a:stCxn id="50" idx="3"/>
            <a:endCxn id="49" idx="1"/>
          </p:cNvCxnSpPr>
          <p:nvPr/>
        </p:nvCxnSpPr>
        <p:spPr>
          <a:xfrm>
            <a:off x="2915816" y="3412232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99A1C4AD-FD9E-8F4B-8687-480504839A60}"/>
              </a:ext>
            </a:extLst>
          </p:cNvPr>
          <p:cNvCxnSpPr>
            <a:cxnSpLocks/>
            <a:stCxn id="49" idx="3"/>
            <a:endCxn id="51" idx="1"/>
          </p:cNvCxnSpPr>
          <p:nvPr/>
        </p:nvCxnSpPr>
        <p:spPr>
          <a:xfrm>
            <a:off x="4499992" y="3412232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01809714-EB5E-6D4C-A246-97BD319CEE51}"/>
              </a:ext>
            </a:extLst>
          </p:cNvPr>
          <p:cNvSpPr/>
          <p:nvPr/>
        </p:nvSpPr>
        <p:spPr>
          <a:xfrm>
            <a:off x="5148064" y="4005064"/>
            <a:ext cx="936104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프로그래머 깨우기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66C930C-ADE1-5241-B3BB-F116C8B04A96}"/>
              </a:ext>
            </a:extLst>
          </p:cNvPr>
          <p:cNvSpPr/>
          <p:nvPr/>
        </p:nvSpPr>
        <p:spPr>
          <a:xfrm>
            <a:off x="3563888" y="4005064"/>
            <a:ext cx="936104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읽기 이벤트 취소</a:t>
            </a:r>
          </a:p>
        </p:txBody>
      </p: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AE03A8BA-4B8C-674F-83D1-8E60669BCCC6}"/>
              </a:ext>
            </a:extLst>
          </p:cNvPr>
          <p:cNvCxnSpPr>
            <a:cxnSpLocks/>
            <a:stCxn id="56" idx="1"/>
            <a:endCxn id="57" idx="3"/>
          </p:cNvCxnSpPr>
          <p:nvPr/>
        </p:nvCxnSpPr>
        <p:spPr>
          <a:xfrm flipH="1">
            <a:off x="4499992" y="4149080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8DD435BB-9D9C-7F40-925C-80F90F70940C}"/>
              </a:ext>
            </a:extLst>
          </p:cNvPr>
          <p:cNvSpPr/>
          <p:nvPr/>
        </p:nvSpPr>
        <p:spPr>
          <a:xfrm>
            <a:off x="1979712" y="4005064"/>
            <a:ext cx="936104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데이터 읽기</a:t>
            </a:r>
          </a:p>
        </p:txBody>
      </p: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1A79AED1-6B14-C946-A86E-D891576E1F35}"/>
              </a:ext>
            </a:extLst>
          </p:cNvPr>
          <p:cNvCxnSpPr>
            <a:cxnSpLocks/>
            <a:stCxn id="57" idx="1"/>
            <a:endCxn id="59" idx="3"/>
          </p:cNvCxnSpPr>
          <p:nvPr/>
        </p:nvCxnSpPr>
        <p:spPr>
          <a:xfrm flipH="1">
            <a:off x="2915816" y="4149080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4F5BBD78-033A-014E-B789-8F2C165272D2}"/>
              </a:ext>
            </a:extLst>
          </p:cNvPr>
          <p:cNvCxnSpPr>
            <a:cxnSpLocks/>
            <a:stCxn id="51" idx="2"/>
            <a:endCxn id="56" idx="0"/>
          </p:cNvCxnSpPr>
          <p:nvPr/>
        </p:nvCxnSpPr>
        <p:spPr>
          <a:xfrm>
            <a:off x="5616116" y="3556248"/>
            <a:ext cx="0" cy="448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D65A66A2-4ACE-CD4D-ADE1-A1EDE66A863D}"/>
              </a:ext>
            </a:extLst>
          </p:cNvPr>
          <p:cNvSpPr/>
          <p:nvPr/>
        </p:nvSpPr>
        <p:spPr>
          <a:xfrm>
            <a:off x="3131841" y="1484797"/>
            <a:ext cx="1800197" cy="3096330"/>
          </a:xfrm>
          <a:prstGeom prst="rect">
            <a:avLst/>
          </a:prstGeom>
          <a:noFill/>
          <a:ln w="12700">
            <a:solidFill>
              <a:srgbClr val="0070C0"/>
            </a:solidFill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00E5AB6-D59A-4B41-B34B-A02A29BADC72}"/>
              </a:ext>
            </a:extLst>
          </p:cNvPr>
          <p:cNvSpPr/>
          <p:nvPr/>
        </p:nvSpPr>
        <p:spPr>
          <a:xfrm>
            <a:off x="3347864" y="2276885"/>
            <a:ext cx="1368152" cy="1512154"/>
          </a:xfrm>
          <a:prstGeom prst="rect">
            <a:avLst/>
          </a:prstGeom>
          <a:noFill/>
          <a:ln w="12700">
            <a:solidFill>
              <a:srgbClr val="0070C0"/>
            </a:solidFill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90A5FC98-FC04-9449-98F4-BD343A6C8A99}"/>
              </a:ext>
            </a:extLst>
          </p:cNvPr>
          <p:cNvSpPr/>
          <p:nvPr/>
        </p:nvSpPr>
        <p:spPr>
          <a:xfrm>
            <a:off x="5940152" y="2276872"/>
            <a:ext cx="288032" cy="288032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kumimoji="1"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5F23F316-8C50-1142-9375-BC50C765B2AC}"/>
              </a:ext>
            </a:extLst>
          </p:cNvPr>
          <p:cNvSpPr/>
          <p:nvPr/>
        </p:nvSpPr>
        <p:spPr>
          <a:xfrm>
            <a:off x="5940152" y="2998115"/>
            <a:ext cx="288032" cy="288032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kumimoji="1"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8F5C24D7-6C8C-3F4B-8BCE-6A5E1BEA4E09}"/>
              </a:ext>
            </a:extLst>
          </p:cNvPr>
          <p:cNvSpPr/>
          <p:nvPr/>
        </p:nvSpPr>
        <p:spPr>
          <a:xfrm>
            <a:off x="3846749" y="1501565"/>
            <a:ext cx="288032" cy="288032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kumimoji="1"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9617B9B2-8AEF-4A41-8F2B-B383F9FA416B}"/>
              </a:ext>
            </a:extLst>
          </p:cNvPr>
          <p:cNvSpPr/>
          <p:nvPr/>
        </p:nvSpPr>
        <p:spPr>
          <a:xfrm>
            <a:off x="3846749" y="2213992"/>
            <a:ext cx="288032" cy="288032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kumimoji="1"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AB1EC222-17B2-2A41-AD6C-BF89A27A20FE}"/>
              </a:ext>
            </a:extLst>
          </p:cNvPr>
          <p:cNvSpPr/>
          <p:nvPr/>
        </p:nvSpPr>
        <p:spPr>
          <a:xfrm>
            <a:off x="3846749" y="3007060"/>
            <a:ext cx="288032" cy="288032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kumimoji="1"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6582974"/>
      </p:ext>
    </p:extLst>
  </p:cSld>
  <p:clrMapOvr>
    <a:masterClrMapping/>
  </p:clrMapOvr>
</p:sld>
</file>

<file path=ppt/slides/slide14.xml><?xml version="1.0" encoding="utf-8"?>
<p:sld xmlns:p14="http://schemas.microsoft.com/office/powerpoint/2010/main" xmlns:dgm="http://schemas.openxmlformats.org/drawingml/2006/diagram"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동시 전환 방법 </a:t>
            </a:r>
            <a:r>
              <a:rPr lang="en-US" altLang="zh-CN" dirty="0"/>
              <a:t>- </a:t>
            </a:r>
            <a:r>
              <a:rPr lang="zh-CN" altLang="en-US" sz="2000" dirty="0"/>
              <a:t>설계 원칙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3092892" y="5450227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링 스위칭으로 스위칭 효율성 향상</a:t>
            </a:r>
          </a:p>
        </p:txBody>
      </p:sp>
      <p:graphicFrame>
        <p:nvGraphicFramePr>
          <p:cNvPr id="7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5148505"/>
              </p:ext>
            </p:extLst>
          </p:nvPr>
        </p:nvGraphicFramePr>
        <p:xfrm>
          <a:off x="4945640" y="1340768"/>
          <a:ext cx="3207271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7" name="圆角矩形 76"/>
          <p:cNvSpPr/>
          <p:nvPr/>
        </p:nvSpPr>
        <p:spPr>
          <a:xfrm>
            <a:off x="1979712" y="1592320"/>
            <a:ext cx="720080" cy="28803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명령</a:t>
            </a:r>
          </a:p>
        </p:txBody>
      </p:sp>
      <p:sp>
        <p:nvSpPr>
          <p:cNvPr id="78" name="圆角矩形 77"/>
          <p:cNvSpPr/>
          <p:nvPr/>
        </p:nvSpPr>
        <p:spPr>
          <a:xfrm>
            <a:off x="1979712" y="3661091"/>
            <a:ext cx="720080" cy="30436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명령</a:t>
            </a:r>
          </a:p>
        </p:txBody>
      </p:sp>
      <p:sp>
        <p:nvSpPr>
          <p:cNvPr id="79" name="圆角矩形 78"/>
          <p:cNvSpPr/>
          <p:nvPr/>
        </p:nvSpPr>
        <p:spPr>
          <a:xfrm>
            <a:off x="733372" y="2641709"/>
            <a:ext cx="720080" cy="2611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명령</a:t>
            </a:r>
          </a:p>
        </p:txBody>
      </p:sp>
      <p:sp>
        <p:nvSpPr>
          <p:cNvPr id="80" name="圆角矩形 79"/>
          <p:cNvSpPr/>
          <p:nvPr/>
        </p:nvSpPr>
        <p:spPr>
          <a:xfrm>
            <a:off x="3428265" y="2638089"/>
            <a:ext cx="720080" cy="2611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명령</a:t>
            </a:r>
          </a:p>
        </p:txBody>
      </p:sp>
      <p:sp>
        <p:nvSpPr>
          <p:cNvPr id="81" name="流程图: 联系 80"/>
          <p:cNvSpPr/>
          <p:nvPr/>
        </p:nvSpPr>
        <p:spPr>
          <a:xfrm>
            <a:off x="1907704" y="2533698"/>
            <a:ext cx="936104" cy="477179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스케줄링 출발지</a:t>
            </a:r>
          </a:p>
        </p:txBody>
      </p:sp>
      <p:cxnSp>
        <p:nvCxnSpPr>
          <p:cNvPr id="82" name="直接箭头连接符 81"/>
          <p:cNvCxnSpPr/>
          <p:nvPr/>
        </p:nvCxnSpPr>
        <p:spPr>
          <a:xfrm>
            <a:off x="2503364" y="1952360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2499916" y="3109052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V="1">
            <a:off x="2195736" y="310448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2211760" y="1952360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V="1">
            <a:off x="2865394" y="2638089"/>
            <a:ext cx="373604" cy="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flipH="1">
            <a:off x="2843808" y="2888940"/>
            <a:ext cx="373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flipH="1">
            <a:off x="1512514" y="2902864"/>
            <a:ext cx="408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1512514" y="2638089"/>
            <a:ext cx="437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793945" y="4532325"/>
            <a:ext cx="129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별 스위치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6084168" y="4558469"/>
            <a:ext cx="129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링 전환</a:t>
            </a:r>
          </a:p>
        </p:txBody>
      </p:sp>
      <p:sp>
        <p:nvSpPr>
          <p:cNvPr id="92" name="流程图: 联系 91"/>
          <p:cNvSpPr/>
          <p:nvPr/>
        </p:nvSpPr>
        <p:spPr>
          <a:xfrm>
            <a:off x="6084168" y="2627309"/>
            <a:ext cx="936104" cy="477179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스케줄링 출발지</a:t>
            </a:r>
          </a:p>
        </p:txBody>
      </p:sp>
      <p:cxnSp>
        <p:nvCxnSpPr>
          <p:cNvPr id="99" name="直接箭头连接符 98"/>
          <p:cNvCxnSpPr/>
          <p:nvPr/>
        </p:nvCxnSpPr>
        <p:spPr>
          <a:xfrm>
            <a:off x="5796136" y="2627309"/>
            <a:ext cx="288032" cy="141357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6549276" y="1952360"/>
            <a:ext cx="0" cy="504056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flipV="1">
            <a:off x="7020272" y="2533698"/>
            <a:ext cx="288032" cy="164289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6823249" y="3275381"/>
            <a:ext cx="277424" cy="385710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H="1">
            <a:off x="6084168" y="3275381"/>
            <a:ext cx="216024" cy="351533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5701ED6A-5BEB-8243-9AC5-55C76B79715D}"/>
              </a:ext>
            </a:extLst>
          </p:cNvPr>
          <p:cNvSpPr/>
          <p:nvPr/>
        </p:nvSpPr>
        <p:spPr>
          <a:xfrm>
            <a:off x="539553" y="1268760"/>
            <a:ext cx="7704856" cy="3744416"/>
          </a:xfrm>
          <a:prstGeom prst="rect">
            <a:avLst/>
          </a:prstGeom>
          <a:noFill/>
          <a:ln w="12700">
            <a:prstDash val="lg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3586956"/>
      </p:ext>
    </p:extLst>
  </p:cSld>
  <p:clrMapOvr>
    <a:masterClrMapping/>
  </p:clrMapOvr>
</p:sld>
</file>

<file path=ppt/slides/slide15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네트워크 동시 스케줄링 </a:t>
            </a:r>
            <a:r>
              <a:rPr lang="en-US" altLang="zh-CN" dirty="0"/>
              <a:t>- </a:t>
            </a:r>
            <a:r>
              <a:rPr lang="zh-CN" altLang="en-US" sz="2000" dirty="0"/>
              <a:t>설계 원칙</a:t>
            </a:r>
          </a:p>
        </p:txBody>
      </p:sp>
      <p:sp>
        <p:nvSpPr>
          <p:cNvPr id="5" name="椭圆 4"/>
          <p:cNvSpPr/>
          <p:nvPr/>
        </p:nvSpPr>
        <p:spPr>
          <a:xfrm>
            <a:off x="683568" y="1507604"/>
            <a:ext cx="1594519" cy="50405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네트워크 연결 만들기</a:t>
            </a:r>
          </a:p>
        </p:txBody>
      </p:sp>
      <p:sp>
        <p:nvSpPr>
          <p:cNvPr id="7" name="椭圆 6"/>
          <p:cNvSpPr/>
          <p:nvPr/>
        </p:nvSpPr>
        <p:spPr>
          <a:xfrm>
            <a:off x="5297797" y="1484784"/>
            <a:ext cx="1152128" cy="504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IO </a:t>
            </a:r>
            <a:r>
              <a:rPr lang="zh-CN" altLang="en-US" sz="1100" b="1" dirty="0">
                <a:solidFill>
                  <a:schemeClr val="tx1"/>
                </a:solidFill>
              </a:rPr>
              <a:t>차단</a:t>
            </a:r>
          </a:p>
        </p:txBody>
      </p:sp>
      <p:sp>
        <p:nvSpPr>
          <p:cNvPr id="8" name="椭圆 7"/>
          <p:cNvSpPr/>
          <p:nvPr/>
        </p:nvSpPr>
        <p:spPr>
          <a:xfrm>
            <a:off x="2566119" y="1524124"/>
            <a:ext cx="1080120" cy="504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준비 실행</a:t>
            </a:r>
          </a:p>
        </p:txBody>
      </p:sp>
      <p:sp>
        <p:nvSpPr>
          <p:cNvPr id="9" name="椭圆 8"/>
          <p:cNvSpPr/>
          <p:nvPr/>
        </p:nvSpPr>
        <p:spPr>
          <a:xfrm>
            <a:off x="3934271" y="1507604"/>
            <a:ext cx="1080120" cy="504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움직이고 있음</a:t>
            </a:r>
          </a:p>
        </p:txBody>
      </p:sp>
      <p:sp>
        <p:nvSpPr>
          <p:cNvPr id="10" name="椭圆 9"/>
          <p:cNvSpPr/>
          <p:nvPr/>
        </p:nvSpPr>
        <p:spPr>
          <a:xfrm>
            <a:off x="6733331" y="1493664"/>
            <a:ext cx="1152128" cy="50405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보류 중인 동시 프로그램</a:t>
            </a:r>
          </a:p>
        </p:txBody>
      </p:sp>
      <p:sp>
        <p:nvSpPr>
          <p:cNvPr id="11" name="椭圆 10"/>
          <p:cNvSpPr/>
          <p:nvPr/>
        </p:nvSpPr>
        <p:spPr>
          <a:xfrm>
            <a:off x="4508022" y="3150096"/>
            <a:ext cx="1296144" cy="72918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IO </a:t>
            </a:r>
            <a:r>
              <a:rPr lang="zh-CN" altLang="en-US" sz="1100" b="1" dirty="0">
                <a:solidFill>
                  <a:schemeClr val="tx1"/>
                </a:solidFill>
              </a:rPr>
              <a:t>이벤트 코프로세서</a:t>
            </a:r>
          </a:p>
        </p:txBody>
      </p:sp>
      <p:sp>
        <p:nvSpPr>
          <p:cNvPr id="12" name="椭圆 11"/>
          <p:cNvSpPr/>
          <p:nvPr/>
        </p:nvSpPr>
        <p:spPr>
          <a:xfrm>
            <a:off x="6449926" y="2704108"/>
            <a:ext cx="1732817" cy="432048"/>
          </a:xfrm>
          <a:prstGeom prst="ellipse">
            <a:avLst/>
          </a:prstGeom>
          <a:solidFill>
            <a:schemeClr val="accent4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IO 연결을 </a:t>
            </a:r>
            <a:r>
              <a:rPr lang="zh-CN" altLang="en-US" sz="1100" b="1" dirty="0">
                <a:solidFill>
                  <a:schemeClr val="tx1"/>
                </a:solidFill>
              </a:rPr>
              <a:t>통한 </a:t>
            </a:r>
            <a:r>
              <a:rPr lang="en-US" altLang="zh-CN" sz="1100" b="1" dirty="0">
                <a:solidFill>
                  <a:schemeClr val="tx1"/>
                </a:solidFill>
              </a:rPr>
              <a:t>IO </a:t>
            </a:r>
            <a:r>
              <a:rPr lang="zh-CN" altLang="en-US" sz="1100" b="1" dirty="0">
                <a:solidFill>
                  <a:schemeClr val="tx1"/>
                </a:solidFill>
              </a:rPr>
              <a:t>모니터링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422103" y="2656459"/>
            <a:ext cx="1368152" cy="43204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프로그래머 깨우기</a:t>
            </a:r>
          </a:p>
        </p:txBody>
      </p:sp>
      <p:cxnSp>
        <p:nvCxnSpPr>
          <p:cNvPr id="15" name="直接箭头连接符 14"/>
          <p:cNvCxnSpPr>
            <a:stCxn id="5" idx="6"/>
            <a:endCxn id="8" idx="2"/>
          </p:cNvCxnSpPr>
          <p:nvPr/>
        </p:nvCxnSpPr>
        <p:spPr>
          <a:xfrm>
            <a:off x="2278087" y="1759632"/>
            <a:ext cx="288032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6"/>
            <a:endCxn id="9" idx="2"/>
          </p:cNvCxnSpPr>
          <p:nvPr/>
        </p:nvCxnSpPr>
        <p:spPr>
          <a:xfrm flipV="1">
            <a:off x="3646239" y="1759632"/>
            <a:ext cx="288032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9" idx="6"/>
            <a:endCxn id="7" idx="2"/>
          </p:cNvCxnSpPr>
          <p:nvPr/>
        </p:nvCxnSpPr>
        <p:spPr>
          <a:xfrm flipV="1">
            <a:off x="5014391" y="1736812"/>
            <a:ext cx="283406" cy="22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7" idx="6"/>
            <a:endCxn id="10" idx="2"/>
          </p:cNvCxnSpPr>
          <p:nvPr/>
        </p:nvCxnSpPr>
        <p:spPr>
          <a:xfrm>
            <a:off x="6449925" y="1736812"/>
            <a:ext cx="283406" cy="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4"/>
            <a:endCxn id="12" idx="0"/>
          </p:cNvCxnSpPr>
          <p:nvPr/>
        </p:nvCxnSpPr>
        <p:spPr>
          <a:xfrm>
            <a:off x="7309395" y="1997720"/>
            <a:ext cx="6940" cy="706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2" idx="2"/>
            <a:endCxn id="11" idx="7"/>
          </p:cNvCxnSpPr>
          <p:nvPr/>
        </p:nvCxnSpPr>
        <p:spPr>
          <a:xfrm flipH="1">
            <a:off x="5614350" y="2920132"/>
            <a:ext cx="835576" cy="33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1" idx="1"/>
            <a:endCxn id="13" idx="5"/>
          </p:cNvCxnSpPr>
          <p:nvPr/>
        </p:nvCxnSpPr>
        <p:spPr>
          <a:xfrm flipH="1" flipV="1">
            <a:off x="3589894" y="3025235"/>
            <a:ext cx="1107944" cy="231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3" idx="0"/>
            <a:endCxn id="8" idx="4"/>
          </p:cNvCxnSpPr>
          <p:nvPr/>
        </p:nvCxnSpPr>
        <p:spPr>
          <a:xfrm flipV="1">
            <a:off x="3106179" y="2028180"/>
            <a:ext cx="0" cy="628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流程图: 联系 40"/>
          <p:cNvSpPr/>
          <p:nvPr/>
        </p:nvSpPr>
        <p:spPr>
          <a:xfrm>
            <a:off x="3889807" y="3879280"/>
            <a:ext cx="457200" cy="45720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IO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42" name="流程图: 联系 41"/>
          <p:cNvSpPr/>
          <p:nvPr/>
        </p:nvSpPr>
        <p:spPr>
          <a:xfrm>
            <a:off x="4577350" y="4277010"/>
            <a:ext cx="457200" cy="45720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IO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43" name="流程图: 联系 42"/>
          <p:cNvSpPr/>
          <p:nvPr/>
        </p:nvSpPr>
        <p:spPr>
          <a:xfrm>
            <a:off x="5409104" y="4277010"/>
            <a:ext cx="457200" cy="45720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IO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44" name="流程图: 联系 43"/>
          <p:cNvSpPr/>
          <p:nvPr/>
        </p:nvSpPr>
        <p:spPr>
          <a:xfrm>
            <a:off x="6022146" y="3819810"/>
            <a:ext cx="457200" cy="45720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IO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11" idx="3"/>
            <a:endCxn id="41" idx="7"/>
          </p:cNvCxnSpPr>
          <p:nvPr/>
        </p:nvCxnSpPr>
        <p:spPr>
          <a:xfrm flipH="1">
            <a:off x="4280052" y="3772493"/>
            <a:ext cx="417786" cy="173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1" idx="4"/>
            <a:endCxn id="42" idx="0"/>
          </p:cNvCxnSpPr>
          <p:nvPr/>
        </p:nvCxnSpPr>
        <p:spPr>
          <a:xfrm flipH="1">
            <a:off x="4805950" y="3879280"/>
            <a:ext cx="350144" cy="39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1" idx="4"/>
            <a:endCxn id="43" idx="0"/>
          </p:cNvCxnSpPr>
          <p:nvPr/>
        </p:nvCxnSpPr>
        <p:spPr>
          <a:xfrm>
            <a:off x="5156094" y="3879280"/>
            <a:ext cx="481610" cy="39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1" idx="5"/>
            <a:endCxn id="44" idx="1"/>
          </p:cNvCxnSpPr>
          <p:nvPr/>
        </p:nvCxnSpPr>
        <p:spPr>
          <a:xfrm>
            <a:off x="5614350" y="3772493"/>
            <a:ext cx="474751" cy="11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曲线连接符 60"/>
          <p:cNvCxnSpPr>
            <a:stCxn id="11" idx="2"/>
            <a:endCxn id="11" idx="6"/>
          </p:cNvCxnSpPr>
          <p:nvPr/>
        </p:nvCxnSpPr>
        <p:spPr>
          <a:xfrm rot="10800000" flipH="1">
            <a:off x="4508022" y="3514688"/>
            <a:ext cx="1296144" cy="12700"/>
          </a:xfrm>
          <a:prstGeom prst="curvedConnector5">
            <a:avLst>
              <a:gd name="adj1" fmla="val -17637"/>
              <a:gd name="adj2" fmla="val 4670803"/>
              <a:gd name="adj3" fmla="val 117637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本框 129"/>
          <p:cNvSpPr txBox="1"/>
          <p:nvPr/>
        </p:nvSpPr>
        <p:spPr>
          <a:xfrm>
            <a:off x="666173" y="5209001"/>
            <a:ext cx="7610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, </a:t>
            </a:r>
            <a:r>
              <a:rPr lang="zh-CN" altLang="en-US" sz="1600" dirty="0"/>
              <a:t>모든 </a:t>
            </a:r>
            <a:r>
              <a:rPr lang="en-US" altLang="zh-CN" sz="1600" dirty="0"/>
              <a:t>IO </a:t>
            </a:r>
            <a:r>
              <a:rPr lang="zh-CN" altLang="en-US" sz="1600" dirty="0"/>
              <a:t>이벤트를 </a:t>
            </a:r>
            <a:r>
              <a:rPr lang="zh-CN" altLang="en-US" sz="1600" dirty="0"/>
              <a:t>모니터링하는 </a:t>
            </a:r>
            <a:r>
              <a:rPr lang="en-US" altLang="zh-CN" sz="1600" dirty="0"/>
              <a:t>IO </a:t>
            </a:r>
            <a:r>
              <a:rPr lang="zh-CN" altLang="en-US" sz="1600" dirty="0"/>
              <a:t>이벤트 코프로세서</a:t>
            </a:r>
            <a:endParaRPr lang="en-US" altLang="zh-CN" sz="1600" dirty="0"/>
          </a:p>
          <a:p>
            <a:r>
              <a:rPr lang="zh-CN" altLang="en-US" sz="1600" dirty="0"/>
              <a:t>2, 네트워크 프로그램이 </a:t>
            </a:r>
            <a:r>
              <a:rPr lang="en-US" altLang="zh-CN" sz="1600" dirty="0"/>
              <a:t>IO 차단을 </a:t>
            </a:r>
            <a:r>
              <a:rPr lang="zh-CN" altLang="en-US" sz="1600" dirty="0"/>
              <a:t>만나면 </a:t>
            </a:r>
            <a:r>
              <a:rPr lang="zh-CN" altLang="en-US" sz="1600" dirty="0"/>
              <a:t>중단되며, 해당 </a:t>
            </a:r>
            <a:r>
              <a:rPr lang="en-US" altLang="zh-CN" sz="1600" dirty="0"/>
              <a:t>IO </a:t>
            </a:r>
            <a:r>
              <a:rPr lang="zh-CN" altLang="en-US" sz="1600" dirty="0"/>
              <a:t>핸들은 </a:t>
            </a:r>
            <a:r>
              <a:rPr lang="en-US" altLang="zh-CN" sz="1600" dirty="0"/>
              <a:t>IO </a:t>
            </a:r>
            <a:r>
              <a:rPr lang="zh-CN" altLang="en-US" sz="1600" dirty="0"/>
              <a:t>이벤트 프로그램에 </a:t>
            </a:r>
            <a:r>
              <a:rPr lang="zh-CN" altLang="en-US" sz="1600" dirty="0"/>
              <a:t>의해 </a:t>
            </a:r>
            <a:r>
              <a:rPr lang="zh-CN" altLang="en-US" sz="1600" dirty="0"/>
              <a:t>모니터링됩니다.</a:t>
            </a:r>
            <a:endParaRPr lang="en-US" altLang="zh-CN" sz="1600" dirty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. </a:t>
            </a:r>
            <a:r>
              <a:rPr lang="en-US" altLang="zh-CN" sz="1600" dirty="0"/>
              <a:t>IO </a:t>
            </a:r>
            <a:r>
              <a:rPr lang="zh-CN" altLang="en-US" sz="1600" dirty="0"/>
              <a:t>이벤트가 발생하면 해당 바인딩된 코프로세스가 다시 깨어납니다.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1A1DE76-22D3-114A-B7D7-ECB2DC7E583E}"/>
              </a:ext>
            </a:extLst>
          </p:cNvPr>
          <p:cNvSpPr/>
          <p:nvPr/>
        </p:nvSpPr>
        <p:spPr>
          <a:xfrm>
            <a:off x="611561" y="1052736"/>
            <a:ext cx="7776864" cy="3888432"/>
          </a:xfrm>
          <a:prstGeom prst="rect">
            <a:avLst/>
          </a:prstGeom>
          <a:noFill/>
          <a:ln w="12700">
            <a:prstDash val="lg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3012326"/>
      </p:ext>
    </p:extLst>
  </p:cSld>
  <p:clrMapOvr>
    <a:masterClrMapping/>
  </p:clrMapOvr>
</p:sld>
</file>

<file path=ppt/slides/slide16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AC385-3B46-0C4A-A1C3-33DE9B13F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네트워크 동시 스케줄링 </a:t>
            </a:r>
            <a:r>
              <a:rPr lang="en-US" altLang="zh-CN" dirty="0"/>
              <a:t>- </a:t>
            </a:r>
            <a:r>
              <a:rPr lang="zh-CN" altLang="en-US" sz="2000" dirty="0"/>
              <a:t>설계 원칙</a:t>
            </a:r>
            <a:endParaRPr kumimoji="1"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25B4D1CF-CCD4-BD4A-AD4F-810F31590DE4}"/>
              </a:ext>
            </a:extLst>
          </p:cNvPr>
          <p:cNvSpPr/>
          <p:nvPr/>
        </p:nvSpPr>
        <p:spPr>
          <a:xfrm>
            <a:off x="3415198" y="4523271"/>
            <a:ext cx="1330018" cy="569608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schemeClr val="bg1"/>
                </a:solidFill>
              </a:rPr>
              <a:t>비동기 이벤트 엔진</a:t>
            </a: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AD853253-B06E-E941-9705-EB6EF6AD3493}"/>
              </a:ext>
            </a:extLst>
          </p:cNvPr>
          <p:cNvSpPr/>
          <p:nvPr/>
        </p:nvSpPr>
        <p:spPr>
          <a:xfrm>
            <a:off x="1297801" y="5512971"/>
            <a:ext cx="757714" cy="51579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선택</a:t>
            </a:r>
            <a:endParaRPr lang="zh-CN" altLang="en-US" sz="900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AD37BD2E-81B7-EF4B-863C-9D69A10410DF}"/>
              </a:ext>
            </a:extLst>
          </p:cNvPr>
          <p:cNvSpPr/>
          <p:nvPr/>
        </p:nvSpPr>
        <p:spPr>
          <a:xfrm>
            <a:off x="2263373" y="5492943"/>
            <a:ext cx="741518" cy="51579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투표</a:t>
            </a: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718A8771-489D-0E44-BC6E-445C3E3D4D43}"/>
              </a:ext>
            </a:extLst>
          </p:cNvPr>
          <p:cNvSpPr/>
          <p:nvPr/>
        </p:nvSpPr>
        <p:spPr>
          <a:xfrm>
            <a:off x="3208845" y="5512971"/>
            <a:ext cx="751582" cy="51579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epoll</a:t>
            </a: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0D0BCCEF-D9BA-E742-9539-6CB38DE1E0A7}"/>
              </a:ext>
            </a:extLst>
          </p:cNvPr>
          <p:cNvSpPr/>
          <p:nvPr/>
        </p:nvSpPr>
        <p:spPr>
          <a:xfrm>
            <a:off x="4168284" y="5483333"/>
            <a:ext cx="781768" cy="51579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kqueue</a:t>
            </a: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455E3690-9C83-BC40-9282-A9D93E6AB05E}"/>
              </a:ext>
            </a:extLst>
          </p:cNvPr>
          <p:cNvSpPr/>
          <p:nvPr/>
        </p:nvSpPr>
        <p:spPr>
          <a:xfrm>
            <a:off x="5157911" y="5508787"/>
            <a:ext cx="735629" cy="51579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iocp</a:t>
            </a: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E8941BBA-2921-744E-BFD2-87840F6762EA}"/>
              </a:ext>
            </a:extLst>
          </p:cNvPr>
          <p:cNvSpPr/>
          <p:nvPr/>
        </p:nvSpPr>
        <p:spPr>
          <a:xfrm>
            <a:off x="6101398" y="5492943"/>
            <a:ext cx="785244" cy="51579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winmsg</a:t>
            </a:r>
          </a:p>
        </p:txBody>
      </p:sp>
      <p:cxnSp>
        <p:nvCxnSpPr>
          <p:cNvPr id="68" name="曲线连接符 67">
            <a:extLst>
              <a:ext uri="{FF2B5EF4-FFF2-40B4-BE49-F238E27FC236}">
                <a16:creationId xmlns:a16="http://schemas.microsoft.com/office/drawing/2014/main" id="{B73E85F9-0C75-4E45-BF5C-03172FC9963E}"/>
              </a:ext>
            </a:extLst>
          </p:cNvPr>
          <p:cNvCxnSpPr>
            <a:cxnSpLocks/>
            <a:stCxn id="61" idx="4"/>
            <a:endCxn id="62" idx="0"/>
          </p:cNvCxnSpPr>
          <p:nvPr/>
        </p:nvCxnSpPr>
        <p:spPr>
          <a:xfrm rot="5400000">
            <a:off x="2668386" y="4101150"/>
            <a:ext cx="420093" cy="24035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>
            <a:extLst>
              <a:ext uri="{FF2B5EF4-FFF2-40B4-BE49-F238E27FC236}">
                <a16:creationId xmlns:a16="http://schemas.microsoft.com/office/drawing/2014/main" id="{787DEF08-B1A3-FD48-9371-1E5B2370D013}"/>
              </a:ext>
            </a:extLst>
          </p:cNvPr>
          <p:cNvCxnSpPr>
            <a:cxnSpLocks/>
            <a:stCxn id="61" idx="4"/>
            <a:endCxn id="63" idx="0"/>
          </p:cNvCxnSpPr>
          <p:nvPr/>
        </p:nvCxnSpPr>
        <p:spPr>
          <a:xfrm rot="5400000">
            <a:off x="3157138" y="4569873"/>
            <a:ext cx="400064" cy="144607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线连接符 69">
            <a:extLst>
              <a:ext uri="{FF2B5EF4-FFF2-40B4-BE49-F238E27FC236}">
                <a16:creationId xmlns:a16="http://schemas.microsoft.com/office/drawing/2014/main" id="{6F13C396-D039-7A45-A3DD-7E0503D6D861}"/>
              </a:ext>
            </a:extLst>
          </p:cNvPr>
          <p:cNvCxnSpPr>
            <a:cxnSpLocks/>
            <a:stCxn id="61" idx="4"/>
            <a:endCxn id="64" idx="0"/>
          </p:cNvCxnSpPr>
          <p:nvPr/>
        </p:nvCxnSpPr>
        <p:spPr>
          <a:xfrm rot="5400000">
            <a:off x="3622375" y="5055139"/>
            <a:ext cx="420093" cy="49557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曲线连接符 70">
            <a:extLst>
              <a:ext uri="{FF2B5EF4-FFF2-40B4-BE49-F238E27FC236}">
                <a16:creationId xmlns:a16="http://schemas.microsoft.com/office/drawing/2014/main" id="{AC2CBF28-5783-8740-94AC-2606EB1B3833}"/>
              </a:ext>
            </a:extLst>
          </p:cNvPr>
          <p:cNvCxnSpPr>
            <a:cxnSpLocks/>
            <a:stCxn id="61" idx="4"/>
            <a:endCxn id="65" idx="0"/>
          </p:cNvCxnSpPr>
          <p:nvPr/>
        </p:nvCxnSpPr>
        <p:spPr>
          <a:xfrm rot="16200000" flipH="1">
            <a:off x="4124461" y="5048625"/>
            <a:ext cx="390454" cy="47896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曲线连接符 71">
            <a:extLst>
              <a:ext uri="{FF2B5EF4-FFF2-40B4-BE49-F238E27FC236}">
                <a16:creationId xmlns:a16="http://schemas.microsoft.com/office/drawing/2014/main" id="{4846B402-CA10-FC43-8132-E4E7E34D706A}"/>
              </a:ext>
            </a:extLst>
          </p:cNvPr>
          <p:cNvCxnSpPr>
            <a:cxnSpLocks/>
            <a:stCxn id="61" idx="4"/>
            <a:endCxn id="66" idx="0"/>
          </p:cNvCxnSpPr>
          <p:nvPr/>
        </p:nvCxnSpPr>
        <p:spPr>
          <a:xfrm rot="16200000" flipH="1">
            <a:off x="4595012" y="4578073"/>
            <a:ext cx="415909" cy="144551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线连接符 72">
            <a:extLst>
              <a:ext uri="{FF2B5EF4-FFF2-40B4-BE49-F238E27FC236}">
                <a16:creationId xmlns:a16="http://schemas.microsoft.com/office/drawing/2014/main" id="{68FB6D36-6837-D044-BD1F-F6D81E533940}"/>
              </a:ext>
            </a:extLst>
          </p:cNvPr>
          <p:cNvCxnSpPr>
            <a:cxnSpLocks/>
            <a:stCxn id="61" idx="4"/>
            <a:endCxn id="67" idx="0"/>
          </p:cNvCxnSpPr>
          <p:nvPr/>
        </p:nvCxnSpPr>
        <p:spPr>
          <a:xfrm rot="16200000" flipH="1">
            <a:off x="5087081" y="4086004"/>
            <a:ext cx="400064" cy="24138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>
            <a:extLst>
              <a:ext uri="{FF2B5EF4-FFF2-40B4-BE49-F238E27FC236}">
                <a16:creationId xmlns:a16="http://schemas.microsoft.com/office/drawing/2014/main" id="{0B0CCD8C-9604-A04F-85F5-4AEF5BCEC749}"/>
              </a:ext>
            </a:extLst>
          </p:cNvPr>
          <p:cNvSpPr/>
          <p:nvPr/>
        </p:nvSpPr>
        <p:spPr>
          <a:xfrm>
            <a:off x="4222085" y="3703766"/>
            <a:ext cx="1000106" cy="38066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1"/>
                </a:solidFill>
              </a:rPr>
              <a:t>읽기 이벤트 등록</a:t>
            </a:r>
            <a:endParaRPr lang="en-US" altLang="zh-CN" sz="900" dirty="0">
              <a:solidFill>
                <a:schemeClr val="bg1"/>
              </a:solidFill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C6C3275D-765F-A74D-8FF4-76227547E494}"/>
              </a:ext>
            </a:extLst>
          </p:cNvPr>
          <p:cNvSpPr/>
          <p:nvPr/>
        </p:nvSpPr>
        <p:spPr>
          <a:xfrm>
            <a:off x="5346291" y="3703765"/>
            <a:ext cx="1000106" cy="38066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1"/>
                </a:solidFill>
              </a:rPr>
              <a:t>쓰기 이벤트 등록하기</a:t>
            </a:r>
            <a:endParaRPr lang="en-US" altLang="zh-CN" sz="900" dirty="0">
              <a:solidFill>
                <a:schemeClr val="bg1"/>
              </a:solidFill>
            </a:endParaRPr>
          </a:p>
        </p:txBody>
      </p:sp>
      <p:cxnSp>
        <p:nvCxnSpPr>
          <p:cNvPr id="76" name="直接箭头连接符 61">
            <a:extLst>
              <a:ext uri="{FF2B5EF4-FFF2-40B4-BE49-F238E27FC236}">
                <a16:creationId xmlns:a16="http://schemas.microsoft.com/office/drawing/2014/main" id="{E3046A8D-E79B-1F40-98FE-E2FA5ED52A45}"/>
              </a:ext>
            </a:extLst>
          </p:cNvPr>
          <p:cNvCxnSpPr>
            <a:cxnSpLocks/>
            <a:stCxn id="74" idx="4"/>
            <a:endCxn id="61" idx="7"/>
          </p:cNvCxnSpPr>
          <p:nvPr/>
        </p:nvCxnSpPr>
        <p:spPr>
          <a:xfrm flipH="1">
            <a:off x="4550439" y="4084430"/>
            <a:ext cx="171699" cy="52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63">
            <a:extLst>
              <a:ext uri="{FF2B5EF4-FFF2-40B4-BE49-F238E27FC236}">
                <a16:creationId xmlns:a16="http://schemas.microsoft.com/office/drawing/2014/main" id="{69FB0D26-2D17-954E-B6B3-77563CFA7BF9}"/>
              </a:ext>
            </a:extLst>
          </p:cNvPr>
          <p:cNvCxnSpPr>
            <a:cxnSpLocks/>
            <a:stCxn id="75" idx="4"/>
            <a:endCxn id="61" idx="7"/>
          </p:cNvCxnSpPr>
          <p:nvPr/>
        </p:nvCxnSpPr>
        <p:spPr>
          <a:xfrm flipH="1">
            <a:off x="4550439" y="4084431"/>
            <a:ext cx="1295905" cy="522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6933D537-54EF-2246-8345-9BCF25ACBEE4}"/>
              </a:ext>
            </a:extLst>
          </p:cNvPr>
          <p:cNvSpPr/>
          <p:nvPr/>
        </p:nvSpPr>
        <p:spPr>
          <a:xfrm>
            <a:off x="2033939" y="3703765"/>
            <a:ext cx="887912" cy="38066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1"/>
                </a:solidFill>
              </a:rPr>
              <a:t>쓰기 가능한 </a:t>
            </a:r>
            <a:r>
              <a:rPr lang="en-US" altLang="zh-CN" sz="900" dirty="0">
                <a:solidFill>
                  <a:schemeClr val="bg1"/>
                </a:solidFill>
              </a:rPr>
              <a:t>IO</a:t>
            </a:r>
            <a:endParaRPr lang="en-US" altLang="zh-CN" sz="900" dirty="0">
              <a:solidFill>
                <a:schemeClr val="bg1"/>
              </a:solidFill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2CE705D3-3ACC-2A4C-AD12-E299BA12955C}"/>
              </a:ext>
            </a:extLst>
          </p:cNvPr>
          <p:cNvSpPr/>
          <p:nvPr/>
        </p:nvSpPr>
        <p:spPr>
          <a:xfrm>
            <a:off x="3179525" y="3694828"/>
            <a:ext cx="851404" cy="39826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</a:rPr>
              <a:t>IO </a:t>
            </a:r>
            <a:r>
              <a:rPr lang="zh-CN" altLang="en-US" sz="900" dirty="0">
                <a:solidFill>
                  <a:schemeClr val="bg1"/>
                </a:solidFill>
              </a:rPr>
              <a:t>읽기 가능</a:t>
            </a:r>
            <a:endParaRPr lang="en-US" altLang="zh-CN" sz="900" dirty="0">
              <a:solidFill>
                <a:schemeClr val="bg1"/>
              </a:solidFill>
            </a:endParaRPr>
          </a:p>
        </p:txBody>
      </p:sp>
      <p:cxnSp>
        <p:nvCxnSpPr>
          <p:cNvPr id="80" name="直接箭头连接符 76">
            <a:extLst>
              <a:ext uri="{FF2B5EF4-FFF2-40B4-BE49-F238E27FC236}">
                <a16:creationId xmlns:a16="http://schemas.microsoft.com/office/drawing/2014/main" id="{1A723852-0901-2F4A-96F6-A72E571552D1}"/>
              </a:ext>
            </a:extLst>
          </p:cNvPr>
          <p:cNvCxnSpPr>
            <a:cxnSpLocks/>
            <a:stCxn id="84" idx="4"/>
            <a:endCxn id="74" idx="0"/>
          </p:cNvCxnSpPr>
          <p:nvPr/>
        </p:nvCxnSpPr>
        <p:spPr>
          <a:xfrm flipH="1">
            <a:off x="4722138" y="3238766"/>
            <a:ext cx="1596" cy="46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78">
            <a:extLst>
              <a:ext uri="{FF2B5EF4-FFF2-40B4-BE49-F238E27FC236}">
                <a16:creationId xmlns:a16="http://schemas.microsoft.com/office/drawing/2014/main" id="{87335316-A45C-CA44-A178-AE0698463551}"/>
              </a:ext>
            </a:extLst>
          </p:cNvPr>
          <p:cNvCxnSpPr>
            <a:cxnSpLocks/>
            <a:stCxn id="88" idx="4"/>
            <a:endCxn id="97" idx="0"/>
          </p:cNvCxnSpPr>
          <p:nvPr/>
        </p:nvCxnSpPr>
        <p:spPr>
          <a:xfrm flipH="1">
            <a:off x="7737593" y="4072027"/>
            <a:ext cx="2757" cy="522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52EB1518-2BEC-5A42-B8B6-94D06AFBC2F8}"/>
              </a:ext>
            </a:extLst>
          </p:cNvPr>
          <p:cNvSpPr/>
          <p:nvPr/>
        </p:nvSpPr>
        <p:spPr>
          <a:xfrm>
            <a:off x="457201" y="980728"/>
            <a:ext cx="8219255" cy="525658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20D01EE3-F214-DF44-B1A7-E9D1A325D654}"/>
              </a:ext>
            </a:extLst>
          </p:cNvPr>
          <p:cNvSpPr/>
          <p:nvPr/>
        </p:nvSpPr>
        <p:spPr>
          <a:xfrm>
            <a:off x="878492" y="1234953"/>
            <a:ext cx="1017792" cy="4646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</a:rPr>
              <a:t>IO </a:t>
            </a:r>
            <a:r>
              <a:rPr lang="zh-CN" altLang="en-US" sz="900" b="1" dirty="0">
                <a:solidFill>
                  <a:schemeClr val="bg1"/>
                </a:solidFill>
              </a:rPr>
              <a:t>연결 </a:t>
            </a:r>
            <a:r>
              <a:rPr lang="zh-CN" altLang="en-US" sz="900" b="1" dirty="0">
                <a:solidFill>
                  <a:schemeClr val="bg1"/>
                </a:solidFill>
              </a:rPr>
              <a:t>만들기</a:t>
            </a: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C0140478-85EA-214C-9345-C4343B0F1C4D}"/>
              </a:ext>
            </a:extLst>
          </p:cNvPr>
          <p:cNvSpPr/>
          <p:nvPr/>
        </p:nvSpPr>
        <p:spPr>
          <a:xfrm>
            <a:off x="4295190" y="2774128"/>
            <a:ext cx="857088" cy="46463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</a:rPr>
              <a:t>IO </a:t>
            </a:r>
            <a:r>
              <a:rPr lang="zh-CN" altLang="en-US" sz="900" b="1" dirty="0">
                <a:solidFill>
                  <a:schemeClr val="bg1"/>
                </a:solidFill>
              </a:rPr>
              <a:t>차단</a:t>
            </a: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0086FD24-1770-D241-9915-A50851E1DDE8}"/>
              </a:ext>
            </a:extLst>
          </p:cNvPr>
          <p:cNvSpPr/>
          <p:nvPr/>
        </p:nvSpPr>
        <p:spPr>
          <a:xfrm>
            <a:off x="932059" y="2012707"/>
            <a:ext cx="910656" cy="46463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schemeClr val="bg1"/>
                </a:solidFill>
              </a:rPr>
              <a:t>준비 실행</a:t>
            </a: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055455AA-D16D-2740-B859-E5F6AA6A3978}"/>
              </a:ext>
            </a:extLst>
          </p:cNvPr>
          <p:cNvSpPr/>
          <p:nvPr/>
        </p:nvSpPr>
        <p:spPr>
          <a:xfrm>
            <a:off x="2311693" y="1997694"/>
            <a:ext cx="1007913" cy="46463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</a:rPr>
              <a:t>IO 연결 </a:t>
            </a:r>
            <a:r>
              <a:rPr lang="zh-CN" altLang="en-US" sz="900" b="1" dirty="0">
                <a:solidFill>
                  <a:schemeClr val="bg1"/>
                </a:solidFill>
              </a:rPr>
              <a:t>실행</a:t>
            </a: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FB819EFE-77E8-104C-9FFA-ED1764602667}"/>
              </a:ext>
            </a:extLst>
          </p:cNvPr>
          <p:cNvSpPr/>
          <p:nvPr/>
        </p:nvSpPr>
        <p:spPr>
          <a:xfrm>
            <a:off x="5586505" y="2772659"/>
            <a:ext cx="1007913" cy="46463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</a:rPr>
              <a:t>IO 연결이 </a:t>
            </a:r>
            <a:r>
              <a:rPr lang="zh-CN" altLang="en-US" sz="900" b="1" dirty="0">
                <a:solidFill>
                  <a:schemeClr val="bg1"/>
                </a:solidFill>
              </a:rPr>
              <a:t>중단됨</a:t>
            </a: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D1BA17F5-2766-FF49-86E4-46280871A93E}"/>
              </a:ext>
            </a:extLst>
          </p:cNvPr>
          <p:cNvSpPr/>
          <p:nvPr/>
        </p:nvSpPr>
        <p:spPr>
          <a:xfrm>
            <a:off x="7020267" y="3673766"/>
            <a:ext cx="1440166" cy="39826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</a:rPr>
              <a:t>IO 스케줄링 </a:t>
            </a:r>
            <a:r>
              <a:rPr lang="zh-CN" altLang="en-US" sz="900" b="1" dirty="0">
                <a:solidFill>
                  <a:schemeClr val="bg1"/>
                </a:solidFill>
              </a:rPr>
              <a:t>코프로세서 </a:t>
            </a:r>
            <a:r>
              <a:rPr lang="zh-CN" altLang="en-US" sz="900" b="1" dirty="0">
                <a:solidFill>
                  <a:schemeClr val="bg1"/>
                </a:solidFill>
              </a:rPr>
              <a:t>깨우기</a:t>
            </a: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B843245B-AD70-A341-B699-B6CB46459E89}"/>
              </a:ext>
            </a:extLst>
          </p:cNvPr>
          <p:cNvSpPr/>
          <p:nvPr/>
        </p:nvSpPr>
        <p:spPr>
          <a:xfrm>
            <a:off x="689084" y="2891261"/>
            <a:ext cx="1396449" cy="39826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schemeClr val="bg1"/>
                </a:solidFill>
              </a:rPr>
              <a:t>예약 대기열을 깨웁니다.</a:t>
            </a:r>
          </a:p>
        </p:txBody>
      </p:sp>
      <p:cxnSp>
        <p:nvCxnSpPr>
          <p:cNvPr id="90" name="直接箭头连接符 14">
            <a:extLst>
              <a:ext uri="{FF2B5EF4-FFF2-40B4-BE49-F238E27FC236}">
                <a16:creationId xmlns:a16="http://schemas.microsoft.com/office/drawing/2014/main" id="{028E2374-AE87-4F4B-87D9-5D8B83FEBBDC}"/>
              </a:ext>
            </a:extLst>
          </p:cNvPr>
          <p:cNvCxnSpPr>
            <a:cxnSpLocks/>
            <a:stCxn id="83" idx="4"/>
            <a:endCxn id="85" idx="0"/>
          </p:cNvCxnSpPr>
          <p:nvPr/>
        </p:nvCxnSpPr>
        <p:spPr>
          <a:xfrm flipH="1">
            <a:off x="1387387" y="1699591"/>
            <a:ext cx="1" cy="313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16">
            <a:extLst>
              <a:ext uri="{FF2B5EF4-FFF2-40B4-BE49-F238E27FC236}">
                <a16:creationId xmlns:a16="http://schemas.microsoft.com/office/drawing/2014/main" id="{2602ADE2-CE9D-6E4A-98DD-DAD62FD5BDEE}"/>
              </a:ext>
            </a:extLst>
          </p:cNvPr>
          <p:cNvCxnSpPr>
            <a:cxnSpLocks/>
            <a:stCxn id="85" idx="6"/>
            <a:endCxn id="86" idx="2"/>
          </p:cNvCxnSpPr>
          <p:nvPr/>
        </p:nvCxnSpPr>
        <p:spPr>
          <a:xfrm flipV="1">
            <a:off x="1842715" y="2230013"/>
            <a:ext cx="468978" cy="1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18">
            <a:extLst>
              <a:ext uri="{FF2B5EF4-FFF2-40B4-BE49-F238E27FC236}">
                <a16:creationId xmlns:a16="http://schemas.microsoft.com/office/drawing/2014/main" id="{74B7B0B0-5F75-0541-9152-7FEB43FA2546}"/>
              </a:ext>
            </a:extLst>
          </p:cNvPr>
          <p:cNvCxnSpPr>
            <a:cxnSpLocks/>
            <a:stCxn id="86" idx="6"/>
            <a:endCxn id="84" idx="2"/>
          </p:cNvCxnSpPr>
          <p:nvPr/>
        </p:nvCxnSpPr>
        <p:spPr>
          <a:xfrm>
            <a:off x="3319605" y="2230013"/>
            <a:ext cx="975585" cy="776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20">
            <a:extLst>
              <a:ext uri="{FF2B5EF4-FFF2-40B4-BE49-F238E27FC236}">
                <a16:creationId xmlns:a16="http://schemas.microsoft.com/office/drawing/2014/main" id="{7B3280BF-8619-5D41-9D6B-6068EE1F8CED}"/>
              </a:ext>
            </a:extLst>
          </p:cNvPr>
          <p:cNvCxnSpPr>
            <a:cxnSpLocks/>
            <a:stCxn id="84" idx="6"/>
            <a:endCxn id="87" idx="2"/>
          </p:cNvCxnSpPr>
          <p:nvPr/>
        </p:nvCxnSpPr>
        <p:spPr>
          <a:xfrm flipV="1">
            <a:off x="5152278" y="3004978"/>
            <a:ext cx="434226" cy="1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23">
            <a:extLst>
              <a:ext uri="{FF2B5EF4-FFF2-40B4-BE49-F238E27FC236}">
                <a16:creationId xmlns:a16="http://schemas.microsoft.com/office/drawing/2014/main" id="{CED0E6FD-8DE7-5843-A931-FF10623540B4}"/>
              </a:ext>
            </a:extLst>
          </p:cNvPr>
          <p:cNvCxnSpPr>
            <a:cxnSpLocks/>
            <a:stCxn id="87" idx="6"/>
            <a:endCxn id="88" idx="0"/>
          </p:cNvCxnSpPr>
          <p:nvPr/>
        </p:nvCxnSpPr>
        <p:spPr>
          <a:xfrm>
            <a:off x="6594418" y="3004978"/>
            <a:ext cx="1145932" cy="66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27">
            <a:extLst>
              <a:ext uri="{FF2B5EF4-FFF2-40B4-BE49-F238E27FC236}">
                <a16:creationId xmlns:a16="http://schemas.microsoft.com/office/drawing/2014/main" id="{1A47829E-173D-6542-8EB1-2B325366BAEF}"/>
              </a:ext>
            </a:extLst>
          </p:cNvPr>
          <p:cNvCxnSpPr>
            <a:cxnSpLocks/>
            <a:stCxn id="84" idx="4"/>
            <a:endCxn id="75" idx="0"/>
          </p:cNvCxnSpPr>
          <p:nvPr/>
        </p:nvCxnSpPr>
        <p:spPr>
          <a:xfrm>
            <a:off x="4723734" y="3238766"/>
            <a:ext cx="1122610" cy="464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29">
            <a:extLst>
              <a:ext uri="{FF2B5EF4-FFF2-40B4-BE49-F238E27FC236}">
                <a16:creationId xmlns:a16="http://schemas.microsoft.com/office/drawing/2014/main" id="{B94F508F-FEF5-A24F-9CAE-4D96D2A3FA46}"/>
              </a:ext>
            </a:extLst>
          </p:cNvPr>
          <p:cNvCxnSpPr>
            <a:cxnSpLocks/>
            <a:stCxn id="89" idx="0"/>
            <a:endCxn id="85" idx="4"/>
          </p:cNvCxnSpPr>
          <p:nvPr/>
        </p:nvCxnSpPr>
        <p:spPr>
          <a:xfrm flipV="1">
            <a:off x="1387309" y="2477345"/>
            <a:ext cx="78" cy="41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8F184136-A135-364C-B298-84FB41BD0A86}"/>
              </a:ext>
            </a:extLst>
          </p:cNvPr>
          <p:cNvSpPr/>
          <p:nvPr/>
        </p:nvSpPr>
        <p:spPr>
          <a:xfrm>
            <a:off x="7020271" y="4594047"/>
            <a:ext cx="1434643" cy="39826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</a:rPr>
              <a:t>IO 스케줄러 연결 </a:t>
            </a:r>
            <a:r>
              <a:rPr lang="zh-CN" altLang="en-US" sz="900" b="1" dirty="0">
                <a:solidFill>
                  <a:schemeClr val="bg1"/>
                </a:solidFill>
              </a:rPr>
              <a:t>실행</a:t>
            </a:r>
          </a:p>
        </p:txBody>
      </p: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2DBBAE1C-5254-1046-945D-DA24F6EABF36}"/>
              </a:ext>
            </a:extLst>
          </p:cNvPr>
          <p:cNvCxnSpPr>
            <a:cxnSpLocks/>
            <a:stCxn id="61" idx="1"/>
            <a:endCxn id="79" idx="4"/>
          </p:cNvCxnSpPr>
          <p:nvPr/>
        </p:nvCxnSpPr>
        <p:spPr>
          <a:xfrm flipH="1" flipV="1">
            <a:off x="3605227" y="4093089"/>
            <a:ext cx="4748" cy="513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98">
            <a:extLst>
              <a:ext uri="{FF2B5EF4-FFF2-40B4-BE49-F238E27FC236}">
                <a16:creationId xmlns:a16="http://schemas.microsoft.com/office/drawing/2014/main" id="{3270FE10-5710-7442-91C1-F7A3DA4D319F}"/>
              </a:ext>
            </a:extLst>
          </p:cNvPr>
          <p:cNvCxnSpPr>
            <a:cxnSpLocks/>
            <a:stCxn id="61" idx="1"/>
            <a:endCxn id="78" idx="4"/>
          </p:cNvCxnSpPr>
          <p:nvPr/>
        </p:nvCxnSpPr>
        <p:spPr>
          <a:xfrm flipH="1" flipV="1">
            <a:off x="2477895" y="4084430"/>
            <a:ext cx="1132080" cy="52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DAE6288A-9960-CE4D-9613-08ED46B863E7}"/>
              </a:ext>
            </a:extLst>
          </p:cNvPr>
          <p:cNvSpPr/>
          <p:nvPr/>
        </p:nvSpPr>
        <p:spPr>
          <a:xfrm>
            <a:off x="689085" y="4602390"/>
            <a:ext cx="1396606" cy="39826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</a:rPr>
              <a:t>IO 스케줄링 </a:t>
            </a:r>
            <a:r>
              <a:rPr lang="zh-CN" altLang="en-US" sz="900" b="1" dirty="0">
                <a:solidFill>
                  <a:schemeClr val="bg1"/>
                </a:solidFill>
              </a:rPr>
              <a:t>코프로세서가 중단됨</a:t>
            </a:r>
          </a:p>
        </p:txBody>
      </p: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3CFEA3CA-5E24-E846-9FE8-8C169F98927A}"/>
              </a:ext>
            </a:extLst>
          </p:cNvPr>
          <p:cNvCxnSpPr>
            <a:cxnSpLocks/>
            <a:stCxn id="100" idx="0"/>
            <a:endCxn id="89" idx="4"/>
          </p:cNvCxnSpPr>
          <p:nvPr/>
        </p:nvCxnSpPr>
        <p:spPr>
          <a:xfrm flipH="1" flipV="1">
            <a:off x="1387309" y="3289522"/>
            <a:ext cx="79" cy="1312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ACF01A5A-CDD7-774C-81F1-5AC85274AA1A}"/>
              </a:ext>
            </a:extLst>
          </p:cNvPr>
          <p:cNvCxnSpPr>
            <a:stCxn id="61" idx="2"/>
            <a:endCxn id="100" idx="6"/>
          </p:cNvCxnSpPr>
          <p:nvPr/>
        </p:nvCxnSpPr>
        <p:spPr>
          <a:xfrm flipH="1" flipV="1">
            <a:off x="2085690" y="4801520"/>
            <a:ext cx="1329507" cy="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2143DF62-70B6-B144-B85B-56D4936B7972}"/>
              </a:ext>
            </a:extLst>
          </p:cNvPr>
          <p:cNvCxnSpPr>
            <a:cxnSpLocks/>
            <a:stCxn id="116" idx="2"/>
            <a:endCxn id="61" idx="6"/>
          </p:cNvCxnSpPr>
          <p:nvPr/>
        </p:nvCxnSpPr>
        <p:spPr>
          <a:xfrm flipH="1">
            <a:off x="4745216" y="4798012"/>
            <a:ext cx="417201" cy="1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>
            <a:extLst>
              <a:ext uri="{FF2B5EF4-FFF2-40B4-BE49-F238E27FC236}">
                <a16:creationId xmlns:a16="http://schemas.microsoft.com/office/drawing/2014/main" id="{A20BF022-C61F-4048-A956-1EEA134AE717}"/>
              </a:ext>
            </a:extLst>
          </p:cNvPr>
          <p:cNvSpPr/>
          <p:nvPr/>
        </p:nvSpPr>
        <p:spPr>
          <a:xfrm>
            <a:off x="2456833" y="2890647"/>
            <a:ext cx="1148393" cy="39826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schemeClr val="bg1"/>
                </a:solidFill>
              </a:rPr>
              <a:t>해당 코프로그래밍이 스케줄링 대기열에 추가됩니다.</a:t>
            </a:r>
          </a:p>
        </p:txBody>
      </p: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015C2A35-6550-6648-B092-0314B347AA9A}"/>
              </a:ext>
            </a:extLst>
          </p:cNvPr>
          <p:cNvCxnSpPr>
            <a:cxnSpLocks/>
            <a:stCxn id="79" idx="0"/>
            <a:endCxn id="104" idx="4"/>
          </p:cNvCxnSpPr>
          <p:nvPr/>
        </p:nvCxnSpPr>
        <p:spPr>
          <a:xfrm flipH="1" flipV="1">
            <a:off x="3031030" y="3288908"/>
            <a:ext cx="574197" cy="405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706B6EBE-F0EC-6243-BF83-FD2DE4A2847B}"/>
              </a:ext>
            </a:extLst>
          </p:cNvPr>
          <p:cNvCxnSpPr>
            <a:cxnSpLocks/>
            <a:stCxn id="78" idx="0"/>
            <a:endCxn id="104" idx="4"/>
          </p:cNvCxnSpPr>
          <p:nvPr/>
        </p:nvCxnSpPr>
        <p:spPr>
          <a:xfrm flipV="1">
            <a:off x="2477895" y="3288908"/>
            <a:ext cx="553135" cy="41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EFEB18CA-8776-6247-8F8C-F99A32C4C9FB}"/>
              </a:ext>
            </a:extLst>
          </p:cNvPr>
          <p:cNvCxnSpPr>
            <a:cxnSpLocks/>
            <a:stCxn id="89" idx="6"/>
            <a:endCxn id="104" idx="2"/>
          </p:cNvCxnSpPr>
          <p:nvPr/>
        </p:nvCxnSpPr>
        <p:spPr>
          <a:xfrm flipV="1">
            <a:off x="2085533" y="3089778"/>
            <a:ext cx="371300" cy="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椭圆 107">
            <a:extLst>
              <a:ext uri="{FF2B5EF4-FFF2-40B4-BE49-F238E27FC236}">
                <a16:creationId xmlns:a16="http://schemas.microsoft.com/office/drawing/2014/main" id="{7BCB5A6E-9AC3-914A-B0CF-DCFA29CF38D4}"/>
              </a:ext>
            </a:extLst>
          </p:cNvPr>
          <p:cNvSpPr/>
          <p:nvPr/>
        </p:nvSpPr>
        <p:spPr>
          <a:xfrm>
            <a:off x="4270433" y="1997055"/>
            <a:ext cx="857088" cy="46463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</a:rPr>
              <a:t>IO </a:t>
            </a:r>
            <a:r>
              <a:rPr lang="zh-CN" altLang="en-US" sz="900" b="1" dirty="0">
                <a:solidFill>
                  <a:schemeClr val="bg1"/>
                </a:solidFill>
              </a:rPr>
              <a:t>종료</a:t>
            </a:r>
          </a:p>
        </p:txBody>
      </p:sp>
      <p:cxnSp>
        <p:nvCxnSpPr>
          <p:cNvPr id="109" name="直接箭头连接符 18">
            <a:extLst>
              <a:ext uri="{FF2B5EF4-FFF2-40B4-BE49-F238E27FC236}">
                <a16:creationId xmlns:a16="http://schemas.microsoft.com/office/drawing/2014/main" id="{705EB44B-0A3A-B644-BD21-E917EA21D706}"/>
              </a:ext>
            </a:extLst>
          </p:cNvPr>
          <p:cNvCxnSpPr>
            <a:cxnSpLocks/>
            <a:stCxn id="86" idx="6"/>
            <a:endCxn id="108" idx="2"/>
          </p:cNvCxnSpPr>
          <p:nvPr/>
        </p:nvCxnSpPr>
        <p:spPr>
          <a:xfrm flipV="1">
            <a:off x="3319605" y="2229374"/>
            <a:ext cx="950828" cy="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椭圆 109">
            <a:extLst>
              <a:ext uri="{FF2B5EF4-FFF2-40B4-BE49-F238E27FC236}">
                <a16:creationId xmlns:a16="http://schemas.microsoft.com/office/drawing/2014/main" id="{227F8AA9-0656-0B4F-937D-B9CDE9A90C50}"/>
              </a:ext>
            </a:extLst>
          </p:cNvPr>
          <p:cNvSpPr/>
          <p:nvPr/>
        </p:nvSpPr>
        <p:spPr>
          <a:xfrm>
            <a:off x="5586505" y="1994531"/>
            <a:ext cx="1007913" cy="46463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</a:rPr>
              <a:t>IO 연결 </a:t>
            </a:r>
            <a:r>
              <a:rPr lang="zh-CN" altLang="en-US" sz="900" b="1" dirty="0">
                <a:solidFill>
                  <a:schemeClr val="bg1"/>
                </a:solidFill>
              </a:rPr>
              <a:t>출구</a:t>
            </a:r>
          </a:p>
        </p:txBody>
      </p:sp>
      <p:cxnSp>
        <p:nvCxnSpPr>
          <p:cNvPr id="111" name="直接箭头连接符 18">
            <a:extLst>
              <a:ext uri="{FF2B5EF4-FFF2-40B4-BE49-F238E27FC236}">
                <a16:creationId xmlns:a16="http://schemas.microsoft.com/office/drawing/2014/main" id="{4B1BA2EB-D691-FA4C-A40B-0A8B8533412D}"/>
              </a:ext>
            </a:extLst>
          </p:cNvPr>
          <p:cNvCxnSpPr>
            <a:cxnSpLocks/>
            <a:stCxn id="108" idx="6"/>
            <a:endCxn id="110" idx="2"/>
          </p:cNvCxnSpPr>
          <p:nvPr/>
        </p:nvCxnSpPr>
        <p:spPr>
          <a:xfrm flipV="1">
            <a:off x="5127521" y="2226850"/>
            <a:ext cx="458983" cy="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>
            <a:extLst>
              <a:ext uri="{FF2B5EF4-FFF2-40B4-BE49-F238E27FC236}">
                <a16:creationId xmlns:a16="http://schemas.microsoft.com/office/drawing/2014/main" id="{E5BFB626-6E1D-2547-BEBC-8BC943F8A2FB}"/>
              </a:ext>
            </a:extLst>
          </p:cNvPr>
          <p:cNvSpPr/>
          <p:nvPr/>
        </p:nvSpPr>
        <p:spPr>
          <a:xfrm>
            <a:off x="7020266" y="1994531"/>
            <a:ext cx="1449284" cy="46463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schemeClr val="bg1"/>
                </a:solidFill>
              </a:rPr>
              <a:t>다음 스레드로 이동</a:t>
            </a:r>
          </a:p>
        </p:txBody>
      </p:sp>
      <p:cxnSp>
        <p:nvCxnSpPr>
          <p:cNvPr id="113" name="直接箭头连接符 18">
            <a:extLst>
              <a:ext uri="{FF2B5EF4-FFF2-40B4-BE49-F238E27FC236}">
                <a16:creationId xmlns:a16="http://schemas.microsoft.com/office/drawing/2014/main" id="{06B8B445-87B9-CE4B-B512-770847D4424E}"/>
              </a:ext>
            </a:extLst>
          </p:cNvPr>
          <p:cNvCxnSpPr>
            <a:cxnSpLocks/>
            <a:stCxn id="110" idx="6"/>
            <a:endCxn id="112" idx="2"/>
          </p:cNvCxnSpPr>
          <p:nvPr/>
        </p:nvCxnSpPr>
        <p:spPr>
          <a:xfrm>
            <a:off x="6594418" y="2226850"/>
            <a:ext cx="425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23">
            <a:extLst>
              <a:ext uri="{FF2B5EF4-FFF2-40B4-BE49-F238E27FC236}">
                <a16:creationId xmlns:a16="http://schemas.microsoft.com/office/drawing/2014/main" id="{1BB73DA6-7EB8-1940-A774-BEDB4EA8F1E5}"/>
              </a:ext>
            </a:extLst>
          </p:cNvPr>
          <p:cNvCxnSpPr>
            <a:cxnSpLocks/>
            <a:stCxn id="112" idx="4"/>
            <a:endCxn id="88" idx="0"/>
          </p:cNvCxnSpPr>
          <p:nvPr/>
        </p:nvCxnSpPr>
        <p:spPr>
          <a:xfrm flipH="1">
            <a:off x="7740350" y="2459169"/>
            <a:ext cx="4558" cy="1214597"/>
          </a:xfrm>
          <a:prstGeom prst="straightConnector1">
            <a:avLst/>
          </a:prstGeom>
          <a:ln w="1270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23">
            <a:extLst>
              <a:ext uri="{FF2B5EF4-FFF2-40B4-BE49-F238E27FC236}">
                <a16:creationId xmlns:a16="http://schemas.microsoft.com/office/drawing/2014/main" id="{B067AF61-34CA-A946-8666-A796329C797B}"/>
              </a:ext>
            </a:extLst>
          </p:cNvPr>
          <p:cNvCxnSpPr>
            <a:cxnSpLocks/>
            <a:stCxn id="97" idx="2"/>
            <a:endCxn id="116" idx="6"/>
          </p:cNvCxnSpPr>
          <p:nvPr/>
        </p:nvCxnSpPr>
        <p:spPr>
          <a:xfrm flipH="1">
            <a:off x="6559023" y="4793178"/>
            <a:ext cx="461248" cy="4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>
            <a:extLst>
              <a:ext uri="{FF2B5EF4-FFF2-40B4-BE49-F238E27FC236}">
                <a16:creationId xmlns:a16="http://schemas.microsoft.com/office/drawing/2014/main" id="{54497C41-1073-AD4D-A64B-0F5D2B32CBAB}"/>
              </a:ext>
            </a:extLst>
          </p:cNvPr>
          <p:cNvSpPr/>
          <p:nvPr/>
        </p:nvSpPr>
        <p:spPr>
          <a:xfrm>
            <a:off x="5162417" y="4598881"/>
            <a:ext cx="1396606" cy="39826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</a:rPr>
              <a:t>IO 스케줄러 </a:t>
            </a:r>
            <a:r>
              <a:rPr lang="zh-CN" altLang="en-US" sz="900" b="1" dirty="0">
                <a:solidFill>
                  <a:schemeClr val="bg1"/>
                </a:solidFill>
              </a:rPr>
              <a:t>코프로세서는 모든 </a:t>
            </a:r>
            <a:r>
              <a:rPr lang="en-US" altLang="zh-CN" sz="900" b="1" dirty="0">
                <a:solidFill>
                  <a:schemeClr val="bg1"/>
                </a:solidFill>
              </a:rPr>
              <a:t>IO </a:t>
            </a:r>
            <a:r>
              <a:rPr lang="zh-CN" altLang="en-US" sz="900" b="1" dirty="0">
                <a:solidFill>
                  <a:schemeClr val="bg1"/>
                </a:solidFill>
              </a:rPr>
              <a:t>이벤트를 </a:t>
            </a:r>
            <a:r>
              <a:rPr lang="zh-CN" altLang="en-US" sz="900" b="1" dirty="0">
                <a:solidFill>
                  <a:schemeClr val="bg1"/>
                </a:solidFill>
              </a:rPr>
              <a:t>모니터링합니다.</a:t>
            </a:r>
          </a:p>
        </p:txBody>
      </p:sp>
    </p:spTree>
    <p:extLst>
      <p:ext uri="{BB962C8B-B14F-4D97-AF65-F5344CB8AC3E}">
        <p14:creationId xmlns:p14="http://schemas.microsoft.com/office/powerpoint/2010/main" val="2230204414"/>
      </p:ext>
    </p:extLst>
  </p:cSld>
  <p:clrMapOvr>
    <a:masterClrMapping/>
  </p:clrMapOvr>
</p:sld>
</file>

<file path=ppt/slides/slide17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동시 동기화 기본 요소 </a:t>
            </a:r>
            <a:r>
              <a:rPr lang="en-US" altLang="zh-CN" dirty="0"/>
              <a:t>- </a:t>
            </a:r>
            <a:r>
              <a:rPr lang="zh-CN" altLang="en-US" sz="2000" dirty="0"/>
              <a:t>설계 필수 사항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동시성에 기반한 동시 잠금:</a:t>
            </a:r>
            <a:endParaRPr lang="en-US" altLang="zh-CN" dirty="0"/>
          </a:p>
          <a:p>
            <a:r>
              <a:rPr lang="zh-CN" altLang="en-US" dirty="0"/>
              <a:t>1, 공동 프로그램 상호 제외 잠금 장치</a:t>
            </a:r>
            <a:endParaRPr lang="en-US" altLang="zh-CN" dirty="0"/>
          </a:p>
          <a:p>
            <a:r>
              <a:rPr lang="zh-CN" altLang="en-US" dirty="0"/>
              <a:t>2, 읽기 및 쓰기 잠금 공동 프로그래밍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1023888"/>
            <a:ext cx="5678041" cy="516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60622"/>
      </p:ext>
    </p:extLst>
  </p:cSld>
  <p:clrMapOvr>
    <a:masterClrMapping/>
  </p:clrMapOvr>
</p:sld>
</file>

<file path=ppt/slides/slide18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단일 스레드 내 동시 상호 제외 잠금 </a:t>
            </a:r>
            <a:r>
              <a:rPr lang="en-US" altLang="zh-CN" dirty="0"/>
              <a:t>- </a:t>
            </a:r>
            <a:r>
              <a:rPr lang="zh-CN" altLang="en-US" sz="2000" dirty="0"/>
              <a:t>설계 필수 사항</a:t>
            </a:r>
          </a:p>
        </p:txBody>
      </p:sp>
      <p:sp>
        <p:nvSpPr>
          <p:cNvPr id="4" name="矩形 3"/>
          <p:cNvSpPr/>
          <p:nvPr/>
        </p:nvSpPr>
        <p:spPr>
          <a:xfrm>
            <a:off x="1083414" y="1305089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섬유-1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4" idx="3"/>
            <a:endCxn id="134" idx="1"/>
          </p:cNvCxnSpPr>
          <p:nvPr/>
        </p:nvCxnSpPr>
        <p:spPr>
          <a:xfrm flipV="1">
            <a:off x="1875502" y="1448780"/>
            <a:ext cx="846095" cy="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34" idx="2"/>
            <a:endCxn id="153" idx="0"/>
          </p:cNvCxnSpPr>
          <p:nvPr/>
        </p:nvCxnSpPr>
        <p:spPr>
          <a:xfrm flipH="1">
            <a:off x="3297660" y="1628800"/>
            <a:ext cx="1" cy="225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065412" y="5085184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섬유질-3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cxnSpLocks/>
            <a:stCxn id="28" idx="0"/>
            <a:endCxn id="78" idx="2"/>
          </p:cNvCxnSpPr>
          <p:nvPr/>
        </p:nvCxnSpPr>
        <p:spPr>
          <a:xfrm flipV="1">
            <a:off x="1461456" y="4765711"/>
            <a:ext cx="1603" cy="319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2487570" y="4365104"/>
            <a:ext cx="1620180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쓰기 잠금이 추가되었나요?</a:t>
            </a:r>
          </a:p>
        </p:txBody>
      </p:sp>
      <p:cxnSp>
        <p:nvCxnSpPr>
          <p:cNvPr id="32" name="直接箭头连接符 31"/>
          <p:cNvCxnSpPr>
            <a:cxnSpLocks/>
            <a:stCxn id="78" idx="3"/>
            <a:endCxn id="31" idx="2"/>
          </p:cNvCxnSpPr>
          <p:nvPr/>
        </p:nvCxnSpPr>
        <p:spPr>
          <a:xfrm flipV="1">
            <a:off x="2145532" y="4581128"/>
            <a:ext cx="342038" cy="4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5467282" y="3604455"/>
            <a:ext cx="1368152" cy="37224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대기열로 이동</a:t>
            </a:r>
          </a:p>
        </p:txBody>
      </p:sp>
      <p:sp>
        <p:nvSpPr>
          <p:cNvPr id="50" name="椭圆 49"/>
          <p:cNvSpPr/>
          <p:nvPr/>
        </p:nvSpPr>
        <p:spPr>
          <a:xfrm>
            <a:off x="3081636" y="5013176"/>
            <a:ext cx="432048" cy="36916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막힘</a:t>
            </a:r>
          </a:p>
        </p:txBody>
      </p:sp>
      <p:cxnSp>
        <p:nvCxnSpPr>
          <p:cNvPr id="52" name="直接箭头连接符 51"/>
          <p:cNvCxnSpPr>
            <a:stCxn id="31" idx="4"/>
            <a:endCxn id="50" idx="0"/>
          </p:cNvCxnSpPr>
          <p:nvPr/>
        </p:nvCxnSpPr>
        <p:spPr>
          <a:xfrm>
            <a:off x="3297660" y="4797152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50" idx="4"/>
            <a:endCxn id="80" idx="0"/>
          </p:cNvCxnSpPr>
          <p:nvPr/>
        </p:nvCxnSpPr>
        <p:spPr>
          <a:xfrm>
            <a:off x="3297660" y="5382343"/>
            <a:ext cx="1" cy="206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4562364" y="4396544"/>
            <a:ext cx="432048" cy="36916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be</a:t>
            </a:r>
          </a:p>
        </p:txBody>
      </p:sp>
      <p:cxnSp>
        <p:nvCxnSpPr>
          <p:cNvPr id="66" name="直接箭头连接符 65"/>
          <p:cNvCxnSpPr>
            <a:stCxn id="31" idx="6"/>
            <a:endCxn id="64" idx="2"/>
          </p:cNvCxnSpPr>
          <p:nvPr/>
        </p:nvCxnSpPr>
        <p:spPr>
          <a:xfrm>
            <a:off x="4107750" y="4581128"/>
            <a:ext cx="454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64" idx="6"/>
            <a:endCxn id="34" idx="4"/>
          </p:cNvCxnSpPr>
          <p:nvPr/>
        </p:nvCxnSpPr>
        <p:spPr>
          <a:xfrm flipV="1">
            <a:off x="4994412" y="3976704"/>
            <a:ext cx="1156946" cy="6044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cxnSpLocks/>
            <a:stCxn id="106" idx="2"/>
            <a:endCxn id="88" idx="0"/>
          </p:cNvCxnSpPr>
          <p:nvPr/>
        </p:nvCxnSpPr>
        <p:spPr>
          <a:xfrm flipH="1">
            <a:off x="1459853" y="3302379"/>
            <a:ext cx="1603" cy="31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圆角矩形 77"/>
          <p:cNvSpPr/>
          <p:nvPr/>
        </p:nvSpPr>
        <p:spPr>
          <a:xfrm>
            <a:off x="780586" y="4405671"/>
            <a:ext cx="1364946" cy="36004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tx1"/>
                </a:solidFill>
              </a:rPr>
              <a:t>읽기/쓰기 잠금에 읽기 잠금 추가하기</a:t>
            </a:r>
          </a:p>
        </p:txBody>
      </p:sp>
      <p:sp>
        <p:nvSpPr>
          <p:cNvPr id="80" name="圆角矩形 79"/>
          <p:cNvSpPr/>
          <p:nvPr/>
        </p:nvSpPr>
        <p:spPr>
          <a:xfrm>
            <a:off x="2721597" y="5589240"/>
            <a:ext cx="1152128" cy="36004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tx1"/>
                </a:solidFill>
              </a:rPr>
              <a:t>잠금</a:t>
            </a:r>
          </a:p>
        </p:txBody>
      </p:sp>
      <p:sp>
        <p:nvSpPr>
          <p:cNvPr id="88" name="圆角矩形 87"/>
          <p:cNvSpPr/>
          <p:nvPr/>
        </p:nvSpPr>
        <p:spPr>
          <a:xfrm>
            <a:off x="777380" y="3619999"/>
            <a:ext cx="1364946" cy="36004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tx1"/>
                </a:solidFill>
              </a:rPr>
              <a:t>읽기/쓰기 잠금에 쓰기 잠금 추가하기</a:t>
            </a:r>
          </a:p>
        </p:txBody>
      </p:sp>
      <p:sp>
        <p:nvSpPr>
          <p:cNvPr id="95" name="椭圆 94"/>
          <p:cNvSpPr/>
          <p:nvPr/>
        </p:nvSpPr>
        <p:spPr>
          <a:xfrm>
            <a:off x="2487570" y="3573016"/>
            <a:ext cx="1620180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읽기 및 쓰기 잠금이 추가되었나요?</a:t>
            </a:r>
          </a:p>
        </p:txBody>
      </p:sp>
      <p:cxnSp>
        <p:nvCxnSpPr>
          <p:cNvPr id="97" name="直接箭头连接符 96"/>
          <p:cNvCxnSpPr>
            <a:cxnSpLocks/>
            <a:stCxn id="88" idx="3"/>
            <a:endCxn id="95" idx="2"/>
          </p:cNvCxnSpPr>
          <p:nvPr/>
        </p:nvCxnSpPr>
        <p:spPr>
          <a:xfrm flipV="1">
            <a:off x="2142326" y="3789040"/>
            <a:ext cx="345244" cy="10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椭圆 97"/>
          <p:cNvSpPr/>
          <p:nvPr/>
        </p:nvSpPr>
        <p:spPr>
          <a:xfrm>
            <a:off x="3081636" y="2987825"/>
            <a:ext cx="432048" cy="36916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막힘</a:t>
            </a:r>
          </a:p>
        </p:txBody>
      </p:sp>
      <p:cxnSp>
        <p:nvCxnSpPr>
          <p:cNvPr id="102" name="直接箭头连接符 101"/>
          <p:cNvCxnSpPr>
            <a:stCxn id="95" idx="0"/>
            <a:endCxn id="98" idx="4"/>
          </p:cNvCxnSpPr>
          <p:nvPr/>
        </p:nvCxnSpPr>
        <p:spPr>
          <a:xfrm flipV="1">
            <a:off x="3297660" y="3356992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98" idx="0"/>
            <a:endCxn id="131" idx="2"/>
          </p:cNvCxnSpPr>
          <p:nvPr/>
        </p:nvCxnSpPr>
        <p:spPr>
          <a:xfrm flipV="1">
            <a:off x="3297660" y="2780928"/>
            <a:ext cx="1" cy="206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1065412" y="3014347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섬유-2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4562364" y="3604456"/>
            <a:ext cx="432048" cy="36916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be</a:t>
            </a:r>
          </a:p>
        </p:txBody>
      </p:sp>
      <p:cxnSp>
        <p:nvCxnSpPr>
          <p:cNvPr id="111" name="直接箭头连接符 110"/>
          <p:cNvCxnSpPr>
            <a:stCxn id="95" idx="6"/>
            <a:endCxn id="109" idx="2"/>
          </p:cNvCxnSpPr>
          <p:nvPr/>
        </p:nvCxnSpPr>
        <p:spPr>
          <a:xfrm>
            <a:off x="4107750" y="3789040"/>
            <a:ext cx="454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连接符 121"/>
          <p:cNvCxnSpPr>
            <a:stCxn id="165" idx="6"/>
            <a:endCxn id="34" idx="0"/>
          </p:cNvCxnSpPr>
          <p:nvPr/>
        </p:nvCxnSpPr>
        <p:spPr>
          <a:xfrm>
            <a:off x="5016852" y="2065412"/>
            <a:ext cx="1134506" cy="15390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109" idx="6"/>
            <a:endCxn id="34" idx="2"/>
          </p:cNvCxnSpPr>
          <p:nvPr/>
        </p:nvCxnSpPr>
        <p:spPr>
          <a:xfrm>
            <a:off x="4994412" y="3789040"/>
            <a:ext cx="472870" cy="1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2721597" y="2420888"/>
            <a:ext cx="1152128" cy="36004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tx1"/>
                </a:solidFill>
              </a:rPr>
              <a:t>잠금</a:t>
            </a:r>
          </a:p>
        </p:txBody>
      </p:sp>
      <p:sp>
        <p:nvSpPr>
          <p:cNvPr id="134" name="圆角矩形 133"/>
          <p:cNvSpPr/>
          <p:nvPr/>
        </p:nvSpPr>
        <p:spPr>
          <a:xfrm>
            <a:off x="2721597" y="1268760"/>
            <a:ext cx="1152128" cy="36004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tx1"/>
                </a:solidFill>
              </a:rPr>
              <a:t>상호 배타적 잠금 장치 잠그기</a:t>
            </a:r>
          </a:p>
        </p:txBody>
      </p:sp>
      <p:sp>
        <p:nvSpPr>
          <p:cNvPr id="153" name="椭圆 152"/>
          <p:cNvSpPr/>
          <p:nvPr/>
        </p:nvSpPr>
        <p:spPr>
          <a:xfrm>
            <a:off x="2487570" y="1853950"/>
            <a:ext cx="1620180" cy="42292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잠겼나요?</a:t>
            </a:r>
          </a:p>
        </p:txBody>
      </p:sp>
      <p:sp>
        <p:nvSpPr>
          <p:cNvPr id="155" name="椭圆 154"/>
          <p:cNvSpPr/>
          <p:nvPr/>
        </p:nvSpPr>
        <p:spPr>
          <a:xfrm>
            <a:off x="1578469" y="1880828"/>
            <a:ext cx="432048" cy="36916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be</a:t>
            </a:r>
          </a:p>
        </p:txBody>
      </p:sp>
      <p:cxnSp>
        <p:nvCxnSpPr>
          <p:cNvPr id="157" name="直接箭头连接符 156"/>
          <p:cNvCxnSpPr>
            <a:stCxn id="153" idx="2"/>
            <a:endCxn id="155" idx="6"/>
          </p:cNvCxnSpPr>
          <p:nvPr/>
        </p:nvCxnSpPr>
        <p:spPr>
          <a:xfrm flipH="1">
            <a:off x="2010517" y="2065411"/>
            <a:ext cx="4770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肘形连接符 158"/>
          <p:cNvCxnSpPr>
            <a:stCxn id="155" idx="4"/>
            <a:endCxn id="131" idx="1"/>
          </p:cNvCxnSpPr>
          <p:nvPr/>
        </p:nvCxnSpPr>
        <p:spPr>
          <a:xfrm rot="16200000" flipH="1">
            <a:off x="2082589" y="1961899"/>
            <a:ext cx="350913" cy="9271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椭圆 164"/>
          <p:cNvSpPr/>
          <p:nvPr/>
        </p:nvSpPr>
        <p:spPr>
          <a:xfrm>
            <a:off x="4584804" y="1880828"/>
            <a:ext cx="432048" cy="36916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막힘</a:t>
            </a:r>
          </a:p>
        </p:txBody>
      </p:sp>
      <p:cxnSp>
        <p:nvCxnSpPr>
          <p:cNvPr id="167" name="直接箭头连接符 166"/>
          <p:cNvCxnSpPr>
            <a:stCxn id="153" idx="6"/>
            <a:endCxn id="165" idx="2"/>
          </p:cNvCxnSpPr>
          <p:nvPr/>
        </p:nvCxnSpPr>
        <p:spPr>
          <a:xfrm>
            <a:off x="4107750" y="2065411"/>
            <a:ext cx="4770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7308304" y="3609019"/>
            <a:ext cx="1152128" cy="360040"/>
          </a:xfrm>
          <a:prstGeom prst="roundRect">
            <a:avLst/>
          </a:prstGeom>
          <a:solidFill>
            <a:schemeClr val="accent4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tx1"/>
                </a:solidFill>
              </a:rPr>
              <a:t>수신 발송 대기열</a:t>
            </a:r>
          </a:p>
        </p:txBody>
      </p:sp>
      <p:cxnSp>
        <p:nvCxnSpPr>
          <p:cNvPr id="5" name="直接箭头连接符 4"/>
          <p:cNvCxnSpPr>
            <a:stCxn id="34" idx="6"/>
            <a:endCxn id="39" idx="1"/>
          </p:cNvCxnSpPr>
          <p:nvPr/>
        </p:nvCxnSpPr>
        <p:spPr>
          <a:xfrm flipV="1">
            <a:off x="6835434" y="3789039"/>
            <a:ext cx="472870" cy="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39" idx="2"/>
            <a:endCxn id="80" idx="3"/>
          </p:cNvCxnSpPr>
          <p:nvPr/>
        </p:nvCxnSpPr>
        <p:spPr>
          <a:xfrm rot="5400000">
            <a:off x="4978947" y="2863838"/>
            <a:ext cx="1800201" cy="40106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1FBC69EB-55BF-5343-91F1-2FC361DA5F2C}"/>
              </a:ext>
            </a:extLst>
          </p:cNvPr>
          <p:cNvSpPr/>
          <p:nvPr/>
        </p:nvSpPr>
        <p:spPr>
          <a:xfrm>
            <a:off x="457201" y="980728"/>
            <a:ext cx="8219255" cy="525658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563979"/>
      </p:ext>
    </p:extLst>
  </p:cSld>
  <p:clrMapOvr>
    <a:masterClrMapping/>
  </p:clrMapOvr>
</p:sld>
</file>

<file path=ppt/slides/slide19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07422-5534-4849-8833-F05529B19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여러 스레드 간 동시 상호 제외 잠금 </a:t>
            </a:r>
            <a:r>
              <a:rPr lang="en-US" altLang="zh-CN" dirty="0"/>
              <a:t>- </a:t>
            </a:r>
            <a:r>
              <a:rPr lang="zh-CN" altLang="en-US" sz="2000" dirty="0"/>
              <a:t>설계 필수 사항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2A9287-75F8-2F41-9442-DB07158E3BBD}"/>
              </a:ext>
            </a:extLst>
          </p:cNvPr>
          <p:cNvSpPr/>
          <p:nvPr/>
        </p:nvSpPr>
        <p:spPr>
          <a:xfrm>
            <a:off x="2051720" y="2489979"/>
            <a:ext cx="1080120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동시 실행 </a:t>
            </a:r>
            <a:r>
              <a:rPr kumimoji="1" lang="en-US" altLang="zh-CN" sz="1100" dirty="0"/>
              <a:t>A1</a:t>
            </a:r>
            <a:endParaRPr kumimoji="1" lang="zh-CN" altLang="en-US" sz="1100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F11D925A-7C02-9543-941E-D2EA9B7E7196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3131840" y="2633995"/>
            <a:ext cx="1152128" cy="1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1FE150D8-BAEE-524D-91E2-D2F9FDB3BFF9}"/>
              </a:ext>
            </a:extLst>
          </p:cNvPr>
          <p:cNvSpPr/>
          <p:nvPr/>
        </p:nvSpPr>
        <p:spPr>
          <a:xfrm>
            <a:off x="6170270" y="1919156"/>
            <a:ext cx="1354059" cy="1866966"/>
          </a:xfrm>
          <a:prstGeom prst="rect">
            <a:avLst/>
          </a:prstGeom>
          <a:noFill/>
          <a:ln w="12700">
            <a:prstDash val="lg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A341A9F-A9B4-3347-8512-FD87A30FA811}"/>
              </a:ext>
            </a:extLst>
          </p:cNvPr>
          <p:cNvSpPr/>
          <p:nvPr/>
        </p:nvSpPr>
        <p:spPr>
          <a:xfrm>
            <a:off x="4283968" y="2491580"/>
            <a:ext cx="1080120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상호 독점 잠금 </a:t>
            </a:r>
            <a:r>
              <a:rPr kumimoji="1" lang="en-US" altLang="zh-CN" sz="1100" dirty="0"/>
              <a:t>1</a:t>
            </a:r>
            <a:endParaRPr kumimoji="1" lang="zh-CN" altLang="en-US" sz="11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831449A-4B33-C840-8B2E-429E5D8011C3}"/>
              </a:ext>
            </a:extLst>
          </p:cNvPr>
          <p:cNvSpPr/>
          <p:nvPr/>
        </p:nvSpPr>
        <p:spPr>
          <a:xfrm>
            <a:off x="4283968" y="3269511"/>
            <a:ext cx="1080120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b="1" dirty="0"/>
              <a:t>상호 독점 잠금 </a:t>
            </a:r>
            <a:r>
              <a:rPr kumimoji="1" lang="en-US" altLang="zh-CN" sz="1100" b="1" dirty="0"/>
              <a:t>2</a:t>
            </a:r>
            <a:endParaRPr kumimoji="1" lang="zh-CN" altLang="en-US" sz="1100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F89F715-E3CB-034B-AD8E-159060E35248}"/>
              </a:ext>
            </a:extLst>
          </p:cNvPr>
          <p:cNvSpPr/>
          <p:nvPr/>
        </p:nvSpPr>
        <p:spPr>
          <a:xfrm>
            <a:off x="2051720" y="3269511"/>
            <a:ext cx="1080120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동시 </a:t>
            </a:r>
            <a:r>
              <a:rPr kumimoji="1" lang="en-US" altLang="zh-CN" sz="1100" dirty="0"/>
              <a:t>A2</a:t>
            </a:r>
            <a:endParaRPr kumimoji="1" lang="zh-CN" altLang="en-US" sz="1100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7199418-86FF-BF4E-95A0-6AF0E39C9E0E}"/>
              </a:ext>
            </a:extLst>
          </p:cNvPr>
          <p:cNvSpPr/>
          <p:nvPr/>
        </p:nvSpPr>
        <p:spPr>
          <a:xfrm>
            <a:off x="3377983" y="2276872"/>
            <a:ext cx="639994" cy="3691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잠금 성공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6119C80-642D-7849-B046-172A9604658D}"/>
              </a:ext>
            </a:extLst>
          </p:cNvPr>
          <p:cNvSpPr/>
          <p:nvPr/>
        </p:nvSpPr>
        <p:spPr>
          <a:xfrm>
            <a:off x="3400947" y="3044360"/>
            <a:ext cx="639994" cy="3691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잠금 대기 중</a:t>
            </a: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065FA064-E3AA-0245-8207-7191B647F988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3131840" y="3413527"/>
            <a:ext cx="11521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7ACA281B-CB20-5E49-ACDD-91090D268C08}"/>
              </a:ext>
            </a:extLst>
          </p:cNvPr>
          <p:cNvSpPr/>
          <p:nvPr/>
        </p:nvSpPr>
        <p:spPr>
          <a:xfrm>
            <a:off x="6300192" y="2490417"/>
            <a:ext cx="1080120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동시 </a:t>
            </a:r>
            <a:r>
              <a:rPr kumimoji="1" lang="en-US" altLang="zh-CN" sz="1100" dirty="0"/>
              <a:t>B1</a:t>
            </a:r>
            <a:endParaRPr kumimoji="1" lang="zh-CN" altLang="en-US" sz="11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D3A869A-B878-0C4D-B53D-46A95AD2F062}"/>
              </a:ext>
            </a:extLst>
          </p:cNvPr>
          <p:cNvSpPr/>
          <p:nvPr/>
        </p:nvSpPr>
        <p:spPr>
          <a:xfrm>
            <a:off x="6300192" y="3269949"/>
            <a:ext cx="1080120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동시 </a:t>
            </a:r>
            <a:r>
              <a:rPr kumimoji="1" lang="en-US" altLang="zh-CN" sz="1100" dirty="0"/>
              <a:t>B2</a:t>
            </a:r>
            <a:endParaRPr kumimoji="1" lang="zh-CN" altLang="en-US" sz="1100" dirty="0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01024FE0-D8F9-3044-B30A-7DFABCFD922B}"/>
              </a:ext>
            </a:extLst>
          </p:cNvPr>
          <p:cNvCxnSpPr>
            <a:cxnSpLocks/>
            <a:stCxn id="27" idx="1"/>
            <a:endCxn id="14" idx="3"/>
          </p:cNvCxnSpPr>
          <p:nvPr/>
        </p:nvCxnSpPr>
        <p:spPr>
          <a:xfrm flipH="1">
            <a:off x="5364088" y="2634433"/>
            <a:ext cx="936104" cy="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F9AA639F-8924-734F-834E-9BF680CFF8A1}"/>
              </a:ext>
            </a:extLst>
          </p:cNvPr>
          <p:cNvSpPr/>
          <p:nvPr/>
        </p:nvSpPr>
        <p:spPr>
          <a:xfrm>
            <a:off x="5476139" y="2264828"/>
            <a:ext cx="639994" cy="3691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잠금 대기 중</a:t>
            </a: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00C1F663-EF2C-C444-91F3-2C717016C0D0}"/>
              </a:ext>
            </a:extLst>
          </p:cNvPr>
          <p:cNvCxnSpPr>
            <a:cxnSpLocks/>
            <a:stCxn id="29" idx="1"/>
            <a:endCxn id="15" idx="3"/>
          </p:cNvCxnSpPr>
          <p:nvPr/>
        </p:nvCxnSpPr>
        <p:spPr>
          <a:xfrm flipH="1" flipV="1">
            <a:off x="5364088" y="3413527"/>
            <a:ext cx="936104" cy="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A8B6B602-1A73-4A40-8FCF-79A6F3FFE463}"/>
              </a:ext>
            </a:extLst>
          </p:cNvPr>
          <p:cNvSpPr/>
          <p:nvPr/>
        </p:nvSpPr>
        <p:spPr>
          <a:xfrm>
            <a:off x="5482887" y="3059833"/>
            <a:ext cx="639994" cy="3691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잠금 성공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5288525-8FCC-1247-8D4E-C659D0617E97}"/>
              </a:ext>
            </a:extLst>
          </p:cNvPr>
          <p:cNvSpPr txBox="1"/>
          <p:nvPr/>
        </p:nvSpPr>
        <p:spPr>
          <a:xfrm>
            <a:off x="6122881" y="1919156"/>
            <a:ext cx="1401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스레드 </a:t>
            </a:r>
            <a:r>
              <a:rPr kumimoji="1" lang="en-US" altLang="zh-CN" sz="1400" dirty="0"/>
              <a:t>B</a:t>
            </a:r>
            <a:endParaRPr kumimoji="1" lang="zh-CN" altLang="en-US" sz="14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EA52D8D-FDB8-814E-9FE3-0D621E6FA9A7}"/>
              </a:ext>
            </a:extLst>
          </p:cNvPr>
          <p:cNvSpPr/>
          <p:nvPr/>
        </p:nvSpPr>
        <p:spPr>
          <a:xfrm>
            <a:off x="1879907" y="1919156"/>
            <a:ext cx="1354059" cy="1866966"/>
          </a:xfrm>
          <a:prstGeom prst="rect">
            <a:avLst/>
          </a:prstGeom>
          <a:noFill/>
          <a:ln w="12700">
            <a:prstDash val="lg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FFB5985-1D2E-5945-A1C6-3836C5E23EAA}"/>
              </a:ext>
            </a:extLst>
          </p:cNvPr>
          <p:cNvSpPr txBox="1"/>
          <p:nvPr/>
        </p:nvSpPr>
        <p:spPr>
          <a:xfrm>
            <a:off x="1874408" y="1915892"/>
            <a:ext cx="1401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스레드 </a:t>
            </a:r>
            <a:r>
              <a:rPr kumimoji="1" lang="en-US" altLang="zh-CN" sz="1400" dirty="0"/>
              <a:t>A</a:t>
            </a:r>
            <a:endParaRPr kumimoji="1" lang="zh-CN" altLang="en-US" sz="14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663E287-C873-8B45-937A-729A47A067CA}"/>
              </a:ext>
            </a:extLst>
          </p:cNvPr>
          <p:cNvSpPr/>
          <p:nvPr/>
        </p:nvSpPr>
        <p:spPr>
          <a:xfrm>
            <a:off x="1691680" y="1700808"/>
            <a:ext cx="5976665" cy="2304256"/>
          </a:xfrm>
          <a:prstGeom prst="rect">
            <a:avLst/>
          </a:prstGeom>
          <a:noFill/>
          <a:ln w="12700">
            <a:prstDash val="lg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9843654"/>
      </p:ext>
    </p:extLst>
  </p:cSld>
  <p:clrMapOvr>
    <a:masterClrMapping/>
  </p:clrMapOvr>
</p:sld>
</file>

<file path=ppt/slides/slide2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컨텍스트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>
                <a:latin typeface="方正舒体" panose="02010601030101010101" pitchFamily="2" charset="-122"/>
                <a:ea typeface="方正舒体" panose="02010601030101010101" pitchFamily="2" charset="-122"/>
              </a:rPr>
              <a:t>네트워크 동시성이 필요한 이유는 무엇인가요?</a:t>
            </a:r>
            <a:endParaRPr lang="en-US" altLang="zh-CN" sz="24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r>
              <a:rPr lang="en-US" altLang="zh-CN" sz="1600" dirty="0"/>
              <a:t>1</a:t>
            </a:r>
            <a:r>
              <a:rPr lang="zh-CN" altLang="en-US" sz="1600" dirty="0"/>
              <a:t>, 공동 프로그래밍 </a:t>
            </a:r>
            <a:r>
              <a:rPr lang="en-US" altLang="zh-CN" sz="1600" dirty="0"/>
              <a:t>/ </a:t>
            </a:r>
            <a:r>
              <a:rPr lang="zh-CN" altLang="en-US" sz="1600" dirty="0"/>
              <a:t>파이버 프로세스는 새로운 개념이 아닙니다.</a:t>
            </a:r>
            <a:endParaRPr lang="en-US" altLang="zh-CN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, 큰 동시성, 서버 측의 높은 요구 사항에 대한 고성능</a:t>
            </a:r>
            <a:endParaRPr lang="en-US" altLang="zh-CN" sz="1600" dirty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, 모바일 디바이스의 급속한 성장으로 인해 서비스 측면의 동시 접속 압박이 증가합니다.</a:t>
            </a:r>
            <a:endParaRPr lang="en-US" altLang="zh-CN" sz="1600" dirty="0"/>
          </a:p>
          <a:p>
            <a:r>
              <a:rPr lang="en-US" altLang="zh-CN" sz="1600" dirty="0"/>
              <a:t>4</a:t>
            </a:r>
            <a:r>
              <a:rPr lang="zh-CN" altLang="en-US" sz="1600" dirty="0"/>
              <a:t>. </a:t>
            </a:r>
            <a:r>
              <a:rPr lang="zh-CN" altLang="en-US" sz="1600" dirty="0"/>
              <a:t>바둑 언어의 등장으로 코프로세싱이 새로운 차원으로 발전했습니다.</a:t>
            </a:r>
            <a:endParaRPr lang="en-US" altLang="zh-CN" sz="1600" dirty="0"/>
          </a:p>
          <a:p>
            <a:endParaRPr lang="en-US" altLang="zh-CN" dirty="0"/>
          </a:p>
          <a:p>
            <a:r>
              <a:rPr lang="zh-CN" altLang="en-US" sz="2400" dirty="0">
                <a:latin typeface="方正舒体" panose="02010601030101010101" pitchFamily="2" charset="-122"/>
                <a:ea typeface="方正舒体" panose="02010601030101010101" pitchFamily="2" charset="-122"/>
              </a:rPr>
              <a:t>코프로세싱을 지원하는 프로그래밍 언어:</a:t>
            </a:r>
            <a:endParaRPr lang="en-US" altLang="zh-CN" sz="24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r>
              <a:rPr lang="en-US" altLang="zh-CN" sz="1600" dirty="0"/>
              <a:t>1</a:t>
            </a:r>
            <a:r>
              <a:rPr lang="zh-CN" altLang="en-US" sz="1600" dirty="0"/>
              <a:t>, </a:t>
            </a:r>
            <a:r>
              <a:rPr lang="en-US" altLang="zh-CN" sz="1600" dirty="0"/>
              <a:t>Go </a:t>
            </a:r>
            <a:r>
              <a:rPr lang="zh-CN" altLang="en-US" sz="1600" dirty="0"/>
              <a:t>언어, 대규모 동시성, 고성능을 지원하기 매우 쉽습니다.</a:t>
            </a:r>
            <a:endParaRPr lang="en-US" altLang="zh-CN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. </a:t>
            </a:r>
            <a:r>
              <a:rPr lang="en-US" altLang="zh-CN" sz="1600" dirty="0"/>
              <a:t>파이썬 </a:t>
            </a:r>
            <a:r>
              <a:rPr lang="zh-CN" altLang="en-US" sz="1600" dirty="0"/>
              <a:t>언어</a:t>
            </a:r>
            <a:endParaRPr lang="en-US" altLang="zh-CN" sz="1600" dirty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. </a:t>
            </a:r>
            <a:r>
              <a:rPr lang="en-US" altLang="zh-CN" sz="1600" dirty="0" err="1"/>
              <a:t>에를랑 </a:t>
            </a:r>
            <a:r>
              <a:rPr lang="zh-CN" altLang="en-US" sz="1600" dirty="0"/>
              <a:t>언어</a:t>
            </a:r>
            <a:endParaRPr lang="en-US" altLang="zh-CN" sz="1600" dirty="0"/>
          </a:p>
          <a:p>
            <a:r>
              <a:rPr lang="en-US" altLang="zh-CN" sz="1600" dirty="0"/>
              <a:t>4</a:t>
            </a:r>
            <a:r>
              <a:rPr lang="zh-CN" altLang="en-US" sz="1600" dirty="0"/>
              <a:t>. </a:t>
            </a:r>
            <a:r>
              <a:rPr lang="en-US" altLang="zh-CN" sz="1600" dirty="0" err="1"/>
              <a:t>루아 </a:t>
            </a:r>
            <a:r>
              <a:rPr lang="zh-CN" altLang="en-US" sz="1600" dirty="0"/>
              <a:t>언어</a:t>
            </a:r>
            <a:endParaRPr lang="en-US" altLang="zh-CN" sz="1600" dirty="0"/>
          </a:p>
          <a:p>
            <a:r>
              <a:rPr lang="zh-CN" altLang="en-US" sz="1600" dirty="0"/>
              <a:t>。。。。。。</a:t>
            </a:r>
            <a:endParaRPr lang="en-US" altLang="zh-CN" sz="1600" dirty="0"/>
          </a:p>
          <a:p>
            <a:endParaRPr lang="en-US" altLang="zh-CN" dirty="0"/>
          </a:p>
          <a:p>
            <a:r>
              <a:rPr lang="en-US" altLang="zh-CN" sz="2400" dirty="0">
                <a:latin typeface="方正舒体" panose="02010601030101010101" pitchFamily="2" charset="-122"/>
                <a:ea typeface="方正舒体" panose="02010601030101010101" pitchFamily="2" charset="-122"/>
              </a:rPr>
              <a:t>C/C++ </a:t>
            </a:r>
            <a:r>
              <a:rPr lang="zh-CN" altLang="en-US" sz="2400" dirty="0">
                <a:latin typeface="方正舒体" panose="02010601030101010101" pitchFamily="2" charset="-122"/>
                <a:ea typeface="方正舒体" panose="02010601030101010101" pitchFamily="2" charset="-122"/>
              </a:rPr>
              <a:t>네트워크 코프로세서 라이브러리를 </a:t>
            </a:r>
            <a:r>
              <a:rPr lang="zh-CN" altLang="en-US" sz="2400" dirty="0">
                <a:latin typeface="方正舒体" panose="02010601030101010101" pitchFamily="2" charset="-122"/>
                <a:ea typeface="方正舒体" panose="02010601030101010101" pitchFamily="2" charset="-122"/>
              </a:rPr>
              <a:t>설계하는 이유는 무엇인가요?</a:t>
            </a:r>
            <a:endParaRPr lang="en-US" altLang="zh-CN" sz="24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r>
              <a:rPr lang="en-US" altLang="zh-CN" sz="1600" dirty="0"/>
              <a:t>1</a:t>
            </a:r>
            <a:r>
              <a:rPr lang="zh-CN" altLang="en-US" sz="1600" dirty="0"/>
              <a:t>. 부서별 언어를 배우는 데 드는 비용이 도서관을 배우는 것보다 훨씬 높습니다.</a:t>
            </a:r>
            <a:endParaRPr lang="en-US" altLang="zh-CN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, </a:t>
            </a:r>
            <a:r>
              <a:rPr lang="en-US" altLang="zh-CN" sz="1600" dirty="0"/>
              <a:t>C / C + + </a:t>
            </a:r>
            <a:r>
              <a:rPr lang="zh-CN" altLang="en-US" sz="1600" dirty="0"/>
              <a:t>프로그래머 수년간의 엄청난 손실 축적 경험</a:t>
            </a:r>
            <a:endParaRPr lang="en-US" altLang="zh-CN" sz="1600" dirty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, </a:t>
            </a:r>
            <a:r>
              <a:rPr lang="en-US" altLang="zh-CN" sz="1600" dirty="0"/>
              <a:t>C / C + + + </a:t>
            </a:r>
            <a:r>
              <a:rPr lang="zh-CN" altLang="en-US" sz="1600" dirty="0"/>
              <a:t>고효율의 </a:t>
            </a:r>
            <a:r>
              <a:rPr lang="zh-CN" altLang="en-US" sz="1600" b="1" dirty="0"/>
              <a:t>통합 </a:t>
            </a:r>
            <a:r>
              <a:rPr lang="zh-CN" altLang="en-US" sz="1600" dirty="0"/>
              <a:t>작동</a:t>
            </a:r>
            <a:endParaRPr lang="en-US" altLang="zh-CN" sz="1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6443504"/>
      </p:ext>
    </p:extLst>
  </p:cSld>
  <p:clrMapOvr>
    <a:masterClrMapping/>
  </p:clrMapOvr>
</p:sld>
</file>

<file path=ppt/slides/slide20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여러 스레드 간의 동시 이벤트 잠금 </a:t>
            </a:r>
            <a:r>
              <a:rPr lang="en-US" altLang="zh-CN" dirty="0"/>
              <a:t>- </a:t>
            </a:r>
            <a:r>
              <a:rPr lang="zh-CN" altLang="en-US" sz="2000" dirty="0"/>
              <a:t>설계 필수 사항</a:t>
            </a:r>
          </a:p>
        </p:txBody>
      </p:sp>
      <p:sp>
        <p:nvSpPr>
          <p:cNvPr id="4" name="矩形 3"/>
          <p:cNvSpPr/>
          <p:nvPr/>
        </p:nvSpPr>
        <p:spPr>
          <a:xfrm>
            <a:off x="1151620" y="2605376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공동 프로그램 </a:t>
            </a:r>
            <a:r>
              <a:rPr lang="en-US" altLang="zh-CN" sz="1400" b="1" dirty="0">
                <a:solidFill>
                  <a:schemeClr val="tx1"/>
                </a:solidFill>
              </a:rPr>
              <a:t>A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4" idx="3"/>
            <a:endCxn id="134" idx="1"/>
          </p:cNvCxnSpPr>
          <p:nvPr/>
        </p:nvCxnSpPr>
        <p:spPr>
          <a:xfrm>
            <a:off x="1943708" y="2749392"/>
            <a:ext cx="396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cxnSpLocks/>
            <a:stCxn id="134" idx="0"/>
            <a:endCxn id="153" idx="4"/>
          </p:cNvCxnSpPr>
          <p:nvPr/>
        </p:nvCxnSpPr>
        <p:spPr>
          <a:xfrm flipV="1">
            <a:off x="2915816" y="2285856"/>
            <a:ext cx="0" cy="283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127571" y="4437112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공동 프로그램 </a:t>
            </a:r>
            <a:r>
              <a:rPr lang="en-US" altLang="zh-CN" sz="1400" b="1" dirty="0">
                <a:solidFill>
                  <a:schemeClr val="tx1"/>
                </a:solidFill>
              </a:rPr>
              <a:t>B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cxnSpLocks/>
            <a:stCxn id="28" idx="0"/>
            <a:endCxn id="78" idx="2"/>
          </p:cNvCxnSpPr>
          <p:nvPr/>
        </p:nvCxnSpPr>
        <p:spPr>
          <a:xfrm flipV="1">
            <a:off x="1523615" y="4036504"/>
            <a:ext cx="1603" cy="400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2549729" y="3635897"/>
            <a:ext cx="1620180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대기자 명단이 있나요?</a:t>
            </a:r>
          </a:p>
        </p:txBody>
      </p:sp>
      <p:cxnSp>
        <p:nvCxnSpPr>
          <p:cNvPr id="32" name="直接箭头连接符 31"/>
          <p:cNvCxnSpPr>
            <a:cxnSpLocks/>
            <a:stCxn id="78" idx="3"/>
            <a:endCxn id="31" idx="2"/>
          </p:cNvCxnSpPr>
          <p:nvPr/>
        </p:nvCxnSpPr>
        <p:spPr>
          <a:xfrm flipV="1">
            <a:off x="2207691" y="3851921"/>
            <a:ext cx="342038" cy="4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7020272" y="1822141"/>
            <a:ext cx="1368152" cy="48653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대기열에 </a:t>
            </a:r>
            <a:r>
              <a:rPr lang="en-US" altLang="zh-CN" sz="1200" b="1" dirty="0">
                <a:solidFill>
                  <a:schemeClr val="tx1"/>
                </a:solidFill>
              </a:rPr>
              <a:t>IO </a:t>
            </a:r>
            <a:r>
              <a:rPr lang="zh-CN" altLang="en-US" sz="1200" b="1" dirty="0">
                <a:solidFill>
                  <a:schemeClr val="tx1"/>
                </a:solidFill>
              </a:rPr>
              <a:t>읽기 파이프라인이 추가됨</a:t>
            </a:r>
          </a:p>
        </p:txBody>
      </p:sp>
      <p:sp>
        <p:nvSpPr>
          <p:cNvPr id="50" name="椭圆 49"/>
          <p:cNvSpPr/>
          <p:nvPr/>
        </p:nvSpPr>
        <p:spPr>
          <a:xfrm>
            <a:off x="3143795" y="4365104"/>
            <a:ext cx="432048" cy="36916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막힘</a:t>
            </a:r>
          </a:p>
        </p:txBody>
      </p:sp>
      <p:cxnSp>
        <p:nvCxnSpPr>
          <p:cNvPr id="52" name="直接箭头连接符 51"/>
          <p:cNvCxnSpPr>
            <a:stCxn id="31" idx="4"/>
            <a:endCxn id="50" idx="0"/>
          </p:cNvCxnSpPr>
          <p:nvPr/>
        </p:nvCxnSpPr>
        <p:spPr>
          <a:xfrm>
            <a:off x="3359819" y="4067945"/>
            <a:ext cx="0" cy="29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cxnSpLocks/>
            <a:stCxn id="50" idx="6"/>
            <a:endCxn id="80" idx="1"/>
          </p:cNvCxnSpPr>
          <p:nvPr/>
        </p:nvCxnSpPr>
        <p:spPr>
          <a:xfrm flipV="1">
            <a:off x="3575843" y="4545124"/>
            <a:ext cx="636117" cy="4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4467703" y="3667337"/>
            <a:ext cx="432048" cy="36916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be</a:t>
            </a:r>
          </a:p>
        </p:txBody>
      </p:sp>
      <p:cxnSp>
        <p:nvCxnSpPr>
          <p:cNvPr id="66" name="直接箭头连接符 65"/>
          <p:cNvCxnSpPr>
            <a:stCxn id="31" idx="6"/>
            <a:endCxn id="64" idx="2"/>
          </p:cNvCxnSpPr>
          <p:nvPr/>
        </p:nvCxnSpPr>
        <p:spPr>
          <a:xfrm>
            <a:off x="4169909" y="3851921"/>
            <a:ext cx="297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圆角矩形 77"/>
          <p:cNvSpPr/>
          <p:nvPr/>
        </p:nvSpPr>
        <p:spPr>
          <a:xfrm>
            <a:off x="842745" y="3676464"/>
            <a:ext cx="1364946" cy="36004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tx1"/>
                </a:solidFill>
              </a:rPr>
              <a:t>동시 잠금 해제하기</a:t>
            </a:r>
          </a:p>
        </p:txBody>
      </p:sp>
      <p:sp>
        <p:nvSpPr>
          <p:cNvPr id="80" name="圆角矩形 79"/>
          <p:cNvSpPr/>
          <p:nvPr/>
        </p:nvSpPr>
        <p:spPr>
          <a:xfrm>
            <a:off x="4211960" y="4365104"/>
            <a:ext cx="1152128" cy="360040"/>
          </a:xfrm>
          <a:prstGeom prst="roundRect">
            <a:avLst/>
          </a:prstGeom>
          <a:solidFill>
            <a:schemeClr val="accent4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tx1"/>
                </a:solidFill>
              </a:rPr>
              <a:t>달리기 잠금 해제</a:t>
            </a:r>
          </a:p>
        </p:txBody>
      </p:sp>
      <p:sp>
        <p:nvSpPr>
          <p:cNvPr id="131" name="圆角矩形 130"/>
          <p:cNvSpPr/>
          <p:nvPr/>
        </p:nvSpPr>
        <p:spPr>
          <a:xfrm>
            <a:off x="3909958" y="1222258"/>
            <a:ext cx="1152128" cy="360040"/>
          </a:xfrm>
          <a:prstGeom prst="roundRect">
            <a:avLst/>
          </a:prstGeom>
          <a:solidFill>
            <a:schemeClr val="accent4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tx1"/>
                </a:solidFill>
              </a:rPr>
              <a:t>잠금</a:t>
            </a:r>
          </a:p>
        </p:txBody>
      </p:sp>
      <p:sp>
        <p:nvSpPr>
          <p:cNvPr id="134" name="圆角矩形 133"/>
          <p:cNvSpPr/>
          <p:nvPr/>
        </p:nvSpPr>
        <p:spPr>
          <a:xfrm>
            <a:off x="2339752" y="2569372"/>
            <a:ext cx="1152128" cy="36004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tx1"/>
                </a:solidFill>
              </a:rPr>
              <a:t>원자 번호 잠금</a:t>
            </a:r>
          </a:p>
        </p:txBody>
      </p:sp>
      <p:sp>
        <p:nvSpPr>
          <p:cNvPr id="153" name="椭圆 152"/>
          <p:cNvSpPr/>
          <p:nvPr/>
        </p:nvSpPr>
        <p:spPr>
          <a:xfrm>
            <a:off x="2105726" y="1862935"/>
            <a:ext cx="1620180" cy="42292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잠겼나요?</a:t>
            </a:r>
          </a:p>
        </p:txBody>
      </p:sp>
      <p:sp>
        <p:nvSpPr>
          <p:cNvPr id="155" name="椭圆 154"/>
          <p:cNvSpPr/>
          <p:nvPr/>
        </p:nvSpPr>
        <p:spPr>
          <a:xfrm>
            <a:off x="2699792" y="1214815"/>
            <a:ext cx="432048" cy="36916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be</a:t>
            </a:r>
          </a:p>
        </p:txBody>
      </p:sp>
      <p:cxnSp>
        <p:nvCxnSpPr>
          <p:cNvPr id="157" name="直接箭头连接符 156"/>
          <p:cNvCxnSpPr>
            <a:cxnSpLocks/>
            <a:stCxn id="153" idx="0"/>
            <a:endCxn id="155" idx="4"/>
          </p:cNvCxnSpPr>
          <p:nvPr/>
        </p:nvCxnSpPr>
        <p:spPr>
          <a:xfrm flipV="1">
            <a:off x="2915816" y="1583982"/>
            <a:ext cx="0" cy="278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椭圆 164"/>
          <p:cNvSpPr/>
          <p:nvPr/>
        </p:nvSpPr>
        <p:spPr>
          <a:xfrm>
            <a:off x="4427984" y="1880828"/>
            <a:ext cx="432048" cy="36916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막힘</a:t>
            </a:r>
          </a:p>
        </p:txBody>
      </p:sp>
      <p:cxnSp>
        <p:nvCxnSpPr>
          <p:cNvPr id="167" name="直接箭头连接符 166"/>
          <p:cNvCxnSpPr>
            <a:cxnSpLocks/>
            <a:stCxn id="153" idx="6"/>
            <a:endCxn id="165" idx="2"/>
          </p:cNvCxnSpPr>
          <p:nvPr/>
        </p:nvCxnSpPr>
        <p:spPr>
          <a:xfrm flipV="1">
            <a:off x="3725906" y="2065412"/>
            <a:ext cx="702078" cy="8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7128284" y="2569372"/>
            <a:ext cx="1152128" cy="360040"/>
          </a:xfrm>
          <a:prstGeom prst="roundRect">
            <a:avLst/>
          </a:prstGeom>
          <a:solidFill>
            <a:schemeClr val="accent4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tx1"/>
                </a:solidFill>
              </a:rPr>
              <a:t>연결 일시 중단 </a:t>
            </a:r>
            <a:r>
              <a:rPr lang="en-US" altLang="zh-CN" sz="1200" b="1" dirty="0">
                <a:solidFill>
                  <a:schemeClr val="tx1"/>
                </a:solidFill>
              </a:rPr>
              <a:t>A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cxnSpLocks/>
            <a:stCxn id="165" idx="6"/>
            <a:endCxn id="43" idx="2"/>
          </p:cNvCxnSpPr>
          <p:nvPr/>
        </p:nvCxnSpPr>
        <p:spPr>
          <a:xfrm flipV="1">
            <a:off x="4860032" y="2065410"/>
            <a:ext cx="36004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1FBC69EB-55BF-5343-91F1-2FC361DA5F2C}"/>
              </a:ext>
            </a:extLst>
          </p:cNvPr>
          <p:cNvSpPr/>
          <p:nvPr/>
        </p:nvSpPr>
        <p:spPr>
          <a:xfrm>
            <a:off x="457201" y="980728"/>
            <a:ext cx="8219255" cy="396044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2F68E0EE-A188-154D-A8EF-CCE58526BE62}"/>
              </a:ext>
            </a:extLst>
          </p:cNvPr>
          <p:cNvSpPr/>
          <p:nvPr/>
        </p:nvSpPr>
        <p:spPr>
          <a:xfrm>
            <a:off x="5220072" y="1879285"/>
            <a:ext cx="1368152" cy="37224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IO </a:t>
            </a:r>
            <a:r>
              <a:rPr lang="zh-CN" altLang="en-US" sz="1200" b="1" dirty="0">
                <a:solidFill>
                  <a:schemeClr val="tx1"/>
                </a:solidFill>
              </a:rPr>
              <a:t>파이프 </a:t>
            </a:r>
            <a:r>
              <a:rPr lang="zh-CN" altLang="en-US" sz="1200" b="1" dirty="0">
                <a:solidFill>
                  <a:schemeClr val="tx1"/>
                </a:solidFill>
              </a:rPr>
              <a:t>만들기</a:t>
            </a: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23845BA6-E291-A94F-AA77-6EAEA3ABB0C7}"/>
              </a:ext>
            </a:extLst>
          </p:cNvPr>
          <p:cNvSpPr/>
          <p:nvPr/>
        </p:nvSpPr>
        <p:spPr>
          <a:xfrm>
            <a:off x="5220072" y="3623555"/>
            <a:ext cx="1364946" cy="47261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tx1"/>
                </a:solidFill>
              </a:rPr>
              <a:t>웨이터의 </a:t>
            </a:r>
            <a:r>
              <a:rPr lang="en-US" altLang="zh-CN" sz="1200" b="1" dirty="0">
                <a:solidFill>
                  <a:schemeClr val="tx1"/>
                </a:solidFill>
              </a:rPr>
              <a:t>IO </a:t>
            </a:r>
            <a:r>
              <a:rPr lang="zh-CN" altLang="en-US" sz="1200" b="1" dirty="0">
                <a:solidFill>
                  <a:schemeClr val="tx1"/>
                </a:solidFill>
              </a:rPr>
              <a:t>쓰기 파이프라인에 데이터 쓰기</a:t>
            </a:r>
          </a:p>
        </p:txBody>
      </p:sp>
      <p:cxnSp>
        <p:nvCxnSpPr>
          <p:cNvPr id="53" name="直接箭头连接符 65">
            <a:extLst>
              <a:ext uri="{FF2B5EF4-FFF2-40B4-BE49-F238E27FC236}">
                <a16:creationId xmlns:a16="http://schemas.microsoft.com/office/drawing/2014/main" id="{AD71150D-DB0D-D647-B868-77F71F74A41A}"/>
              </a:ext>
            </a:extLst>
          </p:cNvPr>
          <p:cNvCxnSpPr>
            <a:cxnSpLocks/>
            <a:stCxn id="64" idx="6"/>
            <a:endCxn id="51" idx="1"/>
          </p:cNvCxnSpPr>
          <p:nvPr/>
        </p:nvCxnSpPr>
        <p:spPr>
          <a:xfrm>
            <a:off x="4899751" y="3851921"/>
            <a:ext cx="320321" cy="7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4">
            <a:extLst>
              <a:ext uri="{FF2B5EF4-FFF2-40B4-BE49-F238E27FC236}">
                <a16:creationId xmlns:a16="http://schemas.microsoft.com/office/drawing/2014/main" id="{214123D1-0BD2-3A49-9BE6-38677159874F}"/>
              </a:ext>
            </a:extLst>
          </p:cNvPr>
          <p:cNvCxnSpPr>
            <a:cxnSpLocks/>
            <a:stCxn id="43" idx="6"/>
            <a:endCxn id="34" idx="2"/>
          </p:cNvCxnSpPr>
          <p:nvPr/>
        </p:nvCxnSpPr>
        <p:spPr>
          <a:xfrm flipV="1">
            <a:off x="6588224" y="2065409"/>
            <a:ext cx="4320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4">
            <a:extLst>
              <a:ext uri="{FF2B5EF4-FFF2-40B4-BE49-F238E27FC236}">
                <a16:creationId xmlns:a16="http://schemas.microsoft.com/office/drawing/2014/main" id="{0C35D750-D7F5-424C-907B-D284C1D27786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704348" y="2308676"/>
            <a:ext cx="0" cy="260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>
            <a:extLst>
              <a:ext uri="{FF2B5EF4-FFF2-40B4-BE49-F238E27FC236}">
                <a16:creationId xmlns:a16="http://schemas.microsoft.com/office/drawing/2014/main" id="{1C56ABA7-EDD9-5B45-992E-85A72C14138D}"/>
              </a:ext>
            </a:extLst>
          </p:cNvPr>
          <p:cNvSpPr/>
          <p:nvPr/>
        </p:nvSpPr>
        <p:spPr>
          <a:xfrm>
            <a:off x="5328084" y="2569372"/>
            <a:ext cx="1152128" cy="3600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200" b="1" dirty="0">
                <a:solidFill>
                  <a:schemeClr val="tx1"/>
                </a:solidFill>
              </a:rPr>
              <a:t>IO </a:t>
            </a:r>
            <a:r>
              <a:rPr lang="zh-CN" altLang="en-US" sz="1200" b="1" dirty="0">
                <a:solidFill>
                  <a:schemeClr val="tx1"/>
                </a:solidFill>
              </a:rPr>
              <a:t>판독 파이프라인</a:t>
            </a:r>
          </a:p>
        </p:txBody>
      </p:sp>
      <p:cxnSp>
        <p:nvCxnSpPr>
          <p:cNvPr id="71" name="直接箭头连接符 65">
            <a:extLst>
              <a:ext uri="{FF2B5EF4-FFF2-40B4-BE49-F238E27FC236}">
                <a16:creationId xmlns:a16="http://schemas.microsoft.com/office/drawing/2014/main" id="{FE34BC55-BDA3-524B-A76D-4EB1562A72EB}"/>
              </a:ext>
            </a:extLst>
          </p:cNvPr>
          <p:cNvCxnSpPr>
            <a:cxnSpLocks/>
            <a:stCxn id="51" idx="0"/>
            <a:endCxn id="70" idx="2"/>
          </p:cNvCxnSpPr>
          <p:nvPr/>
        </p:nvCxnSpPr>
        <p:spPr>
          <a:xfrm flipV="1">
            <a:off x="5902545" y="2929412"/>
            <a:ext cx="1603" cy="69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65">
            <a:extLst>
              <a:ext uri="{FF2B5EF4-FFF2-40B4-BE49-F238E27FC236}">
                <a16:creationId xmlns:a16="http://schemas.microsoft.com/office/drawing/2014/main" id="{C9891A90-37CE-DC44-A06C-A40D88C57C90}"/>
              </a:ext>
            </a:extLst>
          </p:cNvPr>
          <p:cNvCxnSpPr>
            <a:cxnSpLocks/>
            <a:stCxn id="39" idx="1"/>
            <a:endCxn id="70" idx="3"/>
          </p:cNvCxnSpPr>
          <p:nvPr/>
        </p:nvCxnSpPr>
        <p:spPr>
          <a:xfrm flipH="1">
            <a:off x="6480212" y="2749392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CB1CE578-DA2C-2847-94A5-08B6B347E6A7}"/>
              </a:ext>
            </a:extLst>
          </p:cNvPr>
          <p:cNvSpPr txBox="1"/>
          <p:nvPr/>
        </p:nvSpPr>
        <p:spPr>
          <a:xfrm>
            <a:off x="6498213" y="2519318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b="1" dirty="0"/>
              <a:t>보고 기다리기</a:t>
            </a:r>
          </a:p>
        </p:txBody>
      </p:sp>
      <p:sp>
        <p:nvSpPr>
          <p:cNvPr id="81" name="圆角矩形 80">
            <a:extLst>
              <a:ext uri="{FF2B5EF4-FFF2-40B4-BE49-F238E27FC236}">
                <a16:creationId xmlns:a16="http://schemas.microsoft.com/office/drawing/2014/main" id="{D44E36F5-3E35-504B-B5B7-0DE9AFBBD7B6}"/>
              </a:ext>
            </a:extLst>
          </p:cNvPr>
          <p:cNvSpPr/>
          <p:nvPr/>
        </p:nvSpPr>
        <p:spPr>
          <a:xfrm>
            <a:off x="3851920" y="2569372"/>
            <a:ext cx="1152128" cy="360040"/>
          </a:xfrm>
          <a:prstGeom prst="roundRect">
            <a:avLst/>
          </a:prstGeom>
          <a:solidFill>
            <a:schemeClr val="accent4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tx1"/>
                </a:solidFill>
              </a:rPr>
              <a:t>깨우기 연결 </a:t>
            </a:r>
            <a:r>
              <a:rPr lang="en-US" altLang="zh-CN" sz="1200" b="1" dirty="0">
                <a:solidFill>
                  <a:schemeClr val="tx1"/>
                </a:solidFill>
              </a:rPr>
              <a:t>A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82" name="直接箭头连接符 4">
            <a:extLst>
              <a:ext uri="{FF2B5EF4-FFF2-40B4-BE49-F238E27FC236}">
                <a16:creationId xmlns:a16="http://schemas.microsoft.com/office/drawing/2014/main" id="{13ED3B8C-345F-DC44-AD54-DF5C890F9FC1}"/>
              </a:ext>
            </a:extLst>
          </p:cNvPr>
          <p:cNvCxnSpPr>
            <a:cxnSpLocks/>
            <a:stCxn id="70" idx="1"/>
            <a:endCxn id="81" idx="3"/>
          </p:cNvCxnSpPr>
          <p:nvPr/>
        </p:nvCxnSpPr>
        <p:spPr>
          <a:xfrm flipH="1">
            <a:off x="5004048" y="2749392"/>
            <a:ext cx="324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11">
            <a:extLst>
              <a:ext uri="{FF2B5EF4-FFF2-40B4-BE49-F238E27FC236}">
                <a16:creationId xmlns:a16="http://schemas.microsoft.com/office/drawing/2014/main" id="{7AD77D1C-2B5D-224D-B0FB-5CC4F9D267CB}"/>
              </a:ext>
            </a:extLst>
          </p:cNvPr>
          <p:cNvCxnSpPr>
            <a:cxnSpLocks/>
            <a:stCxn id="155" idx="6"/>
            <a:endCxn id="131" idx="1"/>
          </p:cNvCxnSpPr>
          <p:nvPr/>
        </p:nvCxnSpPr>
        <p:spPr>
          <a:xfrm>
            <a:off x="3131840" y="1399399"/>
            <a:ext cx="778118" cy="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4">
            <a:extLst>
              <a:ext uri="{FF2B5EF4-FFF2-40B4-BE49-F238E27FC236}">
                <a16:creationId xmlns:a16="http://schemas.microsoft.com/office/drawing/2014/main" id="{5042B5F5-767C-1A49-A0F0-D46916AC2122}"/>
              </a:ext>
            </a:extLst>
          </p:cNvPr>
          <p:cNvCxnSpPr>
            <a:cxnSpLocks/>
            <a:stCxn id="81" idx="1"/>
            <a:endCxn id="134" idx="3"/>
          </p:cNvCxnSpPr>
          <p:nvPr/>
        </p:nvCxnSpPr>
        <p:spPr>
          <a:xfrm flipH="1">
            <a:off x="3491880" y="2749392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503640"/>
      </p:ext>
    </p:extLst>
  </p:cSld>
  <p:clrMapOvr>
    <a:masterClrMapping/>
  </p:clrMapOvr>
</p:sld>
</file>

<file path=ppt/slides/slide2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공동 조건부 수량 </a:t>
            </a:r>
            <a:r>
              <a:rPr lang="en-US" altLang="zh-CN" dirty="0"/>
              <a:t>- </a:t>
            </a:r>
            <a:r>
              <a:rPr lang="zh-CN" altLang="en-US" sz="2000" dirty="0"/>
              <a:t>디자인 포인트</a:t>
            </a:r>
          </a:p>
        </p:txBody>
      </p:sp>
      <p:sp>
        <p:nvSpPr>
          <p:cNvPr id="4" name="矩形 3"/>
          <p:cNvSpPr/>
          <p:nvPr/>
        </p:nvSpPr>
        <p:spPr>
          <a:xfrm>
            <a:off x="755576" y="1503203"/>
            <a:ext cx="1031416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연결 대기 중 </a:t>
            </a:r>
            <a:r>
              <a:rPr lang="en-US" altLang="zh-CN" sz="1400" b="1" dirty="0">
                <a:solidFill>
                  <a:schemeClr val="tx1"/>
                </a:solidFill>
              </a:rPr>
              <a:t>A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cxnSpLocks/>
            <a:stCxn id="4" idx="3"/>
            <a:endCxn id="134" idx="1"/>
          </p:cNvCxnSpPr>
          <p:nvPr/>
        </p:nvCxnSpPr>
        <p:spPr>
          <a:xfrm>
            <a:off x="1786992" y="1647219"/>
            <a:ext cx="396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55576" y="3302526"/>
            <a:ext cx="1003430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알림 콩코르다트 </a:t>
            </a:r>
            <a:r>
              <a:rPr lang="en-US" altLang="zh-CN" sz="1400" b="1" dirty="0">
                <a:solidFill>
                  <a:schemeClr val="tx1"/>
                </a:solidFill>
              </a:rPr>
              <a:t>B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cxnSpLocks/>
            <a:stCxn id="28" idx="3"/>
            <a:endCxn id="78" idx="1"/>
          </p:cNvCxnSpPr>
          <p:nvPr/>
        </p:nvCxnSpPr>
        <p:spPr>
          <a:xfrm flipV="1">
            <a:off x="1759006" y="3443535"/>
            <a:ext cx="423999" cy="3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cxnSpLocks/>
            <a:stCxn id="72" idx="3"/>
            <a:endCxn id="75" idx="1"/>
          </p:cNvCxnSpPr>
          <p:nvPr/>
        </p:nvCxnSpPr>
        <p:spPr>
          <a:xfrm flipV="1">
            <a:off x="6458689" y="1737913"/>
            <a:ext cx="561583" cy="3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圆角矩形 77"/>
          <p:cNvSpPr/>
          <p:nvPr/>
        </p:nvSpPr>
        <p:spPr>
          <a:xfrm>
            <a:off x="2183005" y="3263515"/>
            <a:ext cx="1152128" cy="36004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tx1"/>
                </a:solidFill>
              </a:rPr>
              <a:t>이벤트 잠금</a:t>
            </a:r>
          </a:p>
        </p:txBody>
      </p:sp>
      <p:sp>
        <p:nvSpPr>
          <p:cNvPr id="80" name="圆角矩形 79"/>
          <p:cNvSpPr/>
          <p:nvPr/>
        </p:nvSpPr>
        <p:spPr>
          <a:xfrm>
            <a:off x="3780522" y="3263515"/>
            <a:ext cx="1152128" cy="3600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tx1"/>
                </a:solidFill>
              </a:rPr>
              <a:t>파이프라인 </a:t>
            </a:r>
            <a:r>
              <a:rPr lang="en-US" altLang="zh-CN" sz="1200" b="1" dirty="0">
                <a:solidFill>
                  <a:schemeClr val="tx1"/>
                </a:solidFill>
              </a:rPr>
              <a:t>IO </a:t>
            </a:r>
            <a:r>
              <a:rPr lang="zh-CN" altLang="en-US" sz="1200" b="1" dirty="0">
                <a:solidFill>
                  <a:schemeClr val="tx1"/>
                </a:solidFill>
              </a:rPr>
              <a:t>알림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34" name="圆角矩形 133"/>
          <p:cNvSpPr/>
          <p:nvPr/>
        </p:nvSpPr>
        <p:spPr>
          <a:xfrm>
            <a:off x="2183036" y="1467199"/>
            <a:ext cx="1152128" cy="36004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tx1"/>
                </a:solidFill>
              </a:rPr>
              <a:t>이벤트 잠금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7002269" y="2267744"/>
            <a:ext cx="1152128" cy="360040"/>
          </a:xfrm>
          <a:prstGeom prst="roundRect">
            <a:avLst/>
          </a:prstGeom>
          <a:solidFill>
            <a:schemeClr val="accent4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tx1"/>
                </a:solidFill>
              </a:rPr>
              <a:t>연결 일시 중단 </a:t>
            </a:r>
            <a:r>
              <a:rPr lang="en-US" altLang="zh-CN" sz="1200" b="1" dirty="0">
                <a:solidFill>
                  <a:schemeClr val="tx1"/>
                </a:solidFill>
              </a:rPr>
              <a:t>A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FBC69EB-55BF-5343-91F1-2FC361DA5F2C}"/>
              </a:ext>
            </a:extLst>
          </p:cNvPr>
          <p:cNvSpPr/>
          <p:nvPr/>
        </p:nvSpPr>
        <p:spPr>
          <a:xfrm>
            <a:off x="457201" y="1052736"/>
            <a:ext cx="8075239" cy="302433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65" name="直接箭头连接符 4">
            <a:extLst>
              <a:ext uri="{FF2B5EF4-FFF2-40B4-BE49-F238E27FC236}">
                <a16:creationId xmlns:a16="http://schemas.microsoft.com/office/drawing/2014/main" id="{0C35D750-D7F5-424C-907B-D284C1D27786}"/>
              </a:ext>
            </a:extLst>
          </p:cNvPr>
          <p:cNvCxnSpPr>
            <a:cxnSpLocks/>
            <a:stCxn id="48" idx="3"/>
            <a:endCxn id="70" idx="1"/>
          </p:cNvCxnSpPr>
          <p:nvPr/>
        </p:nvCxnSpPr>
        <p:spPr>
          <a:xfrm>
            <a:off x="4910530" y="2456222"/>
            <a:ext cx="396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>
            <a:extLst>
              <a:ext uri="{FF2B5EF4-FFF2-40B4-BE49-F238E27FC236}">
                <a16:creationId xmlns:a16="http://schemas.microsoft.com/office/drawing/2014/main" id="{1C56ABA7-EDD9-5B45-992E-85A72C14138D}"/>
              </a:ext>
            </a:extLst>
          </p:cNvPr>
          <p:cNvSpPr/>
          <p:nvPr/>
        </p:nvSpPr>
        <p:spPr>
          <a:xfrm>
            <a:off x="5306561" y="2276202"/>
            <a:ext cx="1152128" cy="3600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200" b="1" dirty="0">
                <a:solidFill>
                  <a:schemeClr val="tx1"/>
                </a:solidFill>
              </a:rPr>
              <a:t>IO </a:t>
            </a:r>
            <a:r>
              <a:rPr lang="zh-CN" altLang="en-US" sz="1200" b="1" dirty="0">
                <a:solidFill>
                  <a:schemeClr val="tx1"/>
                </a:solidFill>
              </a:rPr>
              <a:t>알림 </a:t>
            </a:r>
            <a:r>
              <a:rPr lang="zh-CN" altLang="en-US" sz="1200" b="1" dirty="0">
                <a:solidFill>
                  <a:schemeClr val="tx1"/>
                </a:solidFill>
              </a:rPr>
              <a:t>대기 중</a:t>
            </a:r>
          </a:p>
        </p:txBody>
      </p:sp>
      <p:cxnSp>
        <p:nvCxnSpPr>
          <p:cNvPr id="71" name="直接箭头连接符 65">
            <a:extLst>
              <a:ext uri="{FF2B5EF4-FFF2-40B4-BE49-F238E27FC236}">
                <a16:creationId xmlns:a16="http://schemas.microsoft.com/office/drawing/2014/main" id="{FE34BC55-BDA3-524B-A76D-4EB1562A72EB}"/>
              </a:ext>
            </a:extLst>
          </p:cNvPr>
          <p:cNvCxnSpPr>
            <a:cxnSpLocks/>
            <a:stCxn id="70" idx="0"/>
            <a:endCxn id="72" idx="2"/>
          </p:cNvCxnSpPr>
          <p:nvPr/>
        </p:nvCxnSpPr>
        <p:spPr>
          <a:xfrm flipV="1">
            <a:off x="5882625" y="1921105"/>
            <a:ext cx="0" cy="355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65">
            <a:extLst>
              <a:ext uri="{FF2B5EF4-FFF2-40B4-BE49-F238E27FC236}">
                <a16:creationId xmlns:a16="http://schemas.microsoft.com/office/drawing/2014/main" id="{C9891A90-37CE-DC44-A06C-A40D88C57C90}"/>
              </a:ext>
            </a:extLst>
          </p:cNvPr>
          <p:cNvCxnSpPr>
            <a:cxnSpLocks/>
            <a:stCxn id="39" idx="1"/>
            <a:endCxn id="70" idx="3"/>
          </p:cNvCxnSpPr>
          <p:nvPr/>
        </p:nvCxnSpPr>
        <p:spPr>
          <a:xfrm flipH="1">
            <a:off x="6458689" y="2447764"/>
            <a:ext cx="543580" cy="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CB1CE578-DA2C-2847-94A5-08B6B347E6A7}"/>
              </a:ext>
            </a:extLst>
          </p:cNvPr>
          <p:cNvSpPr txBox="1"/>
          <p:nvPr/>
        </p:nvSpPr>
        <p:spPr>
          <a:xfrm>
            <a:off x="6436532" y="2177697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b="1" dirty="0"/>
              <a:t>보고 기다리기</a:t>
            </a:r>
          </a:p>
        </p:txBody>
      </p:sp>
      <p:sp>
        <p:nvSpPr>
          <p:cNvPr id="81" name="圆角矩形 80">
            <a:extLst>
              <a:ext uri="{FF2B5EF4-FFF2-40B4-BE49-F238E27FC236}">
                <a16:creationId xmlns:a16="http://schemas.microsoft.com/office/drawing/2014/main" id="{D44E36F5-3E35-504B-B5B7-0DE9AFBBD7B6}"/>
              </a:ext>
            </a:extLst>
          </p:cNvPr>
          <p:cNvSpPr/>
          <p:nvPr/>
        </p:nvSpPr>
        <p:spPr>
          <a:xfrm>
            <a:off x="2183005" y="2276202"/>
            <a:ext cx="1152128" cy="3600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200" b="1" dirty="0">
                <a:solidFill>
                  <a:schemeClr val="tx1"/>
                </a:solidFill>
              </a:rPr>
              <a:t>IO </a:t>
            </a:r>
            <a:r>
              <a:rPr lang="zh-CN" altLang="en-US" sz="1200" b="1" dirty="0">
                <a:solidFill>
                  <a:schemeClr val="tx1"/>
                </a:solidFill>
              </a:rPr>
              <a:t>파이프라인 </a:t>
            </a:r>
            <a:r>
              <a:rPr lang="zh-CN" altLang="en-US" sz="1200" b="1" dirty="0">
                <a:solidFill>
                  <a:schemeClr val="tx1"/>
                </a:solidFill>
              </a:rPr>
              <a:t>만들기</a:t>
            </a:r>
          </a:p>
        </p:txBody>
      </p:sp>
      <p:cxnSp>
        <p:nvCxnSpPr>
          <p:cNvPr id="82" name="直接箭头连接符 4">
            <a:extLst>
              <a:ext uri="{FF2B5EF4-FFF2-40B4-BE49-F238E27FC236}">
                <a16:creationId xmlns:a16="http://schemas.microsoft.com/office/drawing/2014/main" id="{13ED3B8C-345F-DC44-AD54-DF5C890F9FC1}"/>
              </a:ext>
            </a:extLst>
          </p:cNvPr>
          <p:cNvCxnSpPr>
            <a:cxnSpLocks/>
            <a:stCxn id="81" idx="3"/>
            <a:endCxn id="48" idx="1"/>
          </p:cNvCxnSpPr>
          <p:nvPr/>
        </p:nvCxnSpPr>
        <p:spPr>
          <a:xfrm>
            <a:off x="3335133" y="2456222"/>
            <a:ext cx="423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4">
            <a:extLst>
              <a:ext uri="{FF2B5EF4-FFF2-40B4-BE49-F238E27FC236}">
                <a16:creationId xmlns:a16="http://schemas.microsoft.com/office/drawing/2014/main" id="{5042B5F5-767C-1A49-A0F0-D46916AC2122}"/>
              </a:ext>
            </a:extLst>
          </p:cNvPr>
          <p:cNvCxnSpPr>
            <a:cxnSpLocks/>
            <a:stCxn id="134" idx="2"/>
            <a:endCxn id="81" idx="0"/>
          </p:cNvCxnSpPr>
          <p:nvPr/>
        </p:nvCxnSpPr>
        <p:spPr>
          <a:xfrm flipH="1">
            <a:off x="2759069" y="1827239"/>
            <a:ext cx="31" cy="448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>
            <a:extLst>
              <a:ext uri="{FF2B5EF4-FFF2-40B4-BE49-F238E27FC236}">
                <a16:creationId xmlns:a16="http://schemas.microsoft.com/office/drawing/2014/main" id="{70ACC1D9-4512-7745-B79D-1291D28DC1D7}"/>
              </a:ext>
            </a:extLst>
          </p:cNvPr>
          <p:cNvSpPr/>
          <p:nvPr/>
        </p:nvSpPr>
        <p:spPr>
          <a:xfrm>
            <a:off x="3758402" y="2276202"/>
            <a:ext cx="1152128" cy="36004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tx1"/>
                </a:solidFill>
              </a:rPr>
              <a:t>이벤트 잠금 해제</a:t>
            </a:r>
          </a:p>
        </p:txBody>
      </p:sp>
      <p:sp>
        <p:nvSpPr>
          <p:cNvPr id="72" name="圆角矩形 71">
            <a:extLst>
              <a:ext uri="{FF2B5EF4-FFF2-40B4-BE49-F238E27FC236}">
                <a16:creationId xmlns:a16="http://schemas.microsoft.com/office/drawing/2014/main" id="{40C43BCD-EFE6-594F-800C-C261362689EF}"/>
              </a:ext>
            </a:extLst>
          </p:cNvPr>
          <p:cNvSpPr/>
          <p:nvPr/>
        </p:nvSpPr>
        <p:spPr>
          <a:xfrm>
            <a:off x="5306561" y="1561065"/>
            <a:ext cx="1152128" cy="36004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tx1"/>
                </a:solidFill>
              </a:rPr>
              <a:t>이벤트 잠금</a:t>
            </a:r>
          </a:p>
        </p:txBody>
      </p:sp>
      <p:sp>
        <p:nvSpPr>
          <p:cNvPr id="75" name="圆角矩形 74">
            <a:extLst>
              <a:ext uri="{FF2B5EF4-FFF2-40B4-BE49-F238E27FC236}">
                <a16:creationId xmlns:a16="http://schemas.microsoft.com/office/drawing/2014/main" id="{A188CFB1-9C81-124D-ACE7-18D95301D167}"/>
              </a:ext>
            </a:extLst>
          </p:cNvPr>
          <p:cNvSpPr/>
          <p:nvPr/>
        </p:nvSpPr>
        <p:spPr>
          <a:xfrm>
            <a:off x="7020272" y="1557893"/>
            <a:ext cx="1152128" cy="36004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tx1"/>
                </a:solidFill>
              </a:rPr>
              <a:t>연결 </a:t>
            </a:r>
            <a:r>
              <a:rPr lang="en-US" altLang="zh-CN" sz="1200" b="1" dirty="0">
                <a:solidFill>
                  <a:schemeClr val="tx1"/>
                </a:solidFill>
              </a:rPr>
              <a:t>A </a:t>
            </a:r>
            <a:r>
              <a:rPr lang="zh-CN" altLang="en-US" sz="1200" b="1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79" name="圆角矩形 78">
            <a:extLst>
              <a:ext uri="{FF2B5EF4-FFF2-40B4-BE49-F238E27FC236}">
                <a16:creationId xmlns:a16="http://schemas.microsoft.com/office/drawing/2014/main" id="{346725A7-C2E8-0740-B367-7DE1907552DC}"/>
              </a:ext>
            </a:extLst>
          </p:cNvPr>
          <p:cNvSpPr/>
          <p:nvPr/>
        </p:nvSpPr>
        <p:spPr>
          <a:xfrm>
            <a:off x="5280131" y="3263515"/>
            <a:ext cx="1152128" cy="36004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tx1"/>
                </a:solidFill>
              </a:rPr>
              <a:t>달리기 잠금 해제</a:t>
            </a:r>
          </a:p>
        </p:txBody>
      </p:sp>
      <p:cxnSp>
        <p:nvCxnSpPr>
          <p:cNvPr id="83" name="直接箭头连接符 29">
            <a:extLst>
              <a:ext uri="{FF2B5EF4-FFF2-40B4-BE49-F238E27FC236}">
                <a16:creationId xmlns:a16="http://schemas.microsoft.com/office/drawing/2014/main" id="{942EF9E6-3F91-3D47-AE08-793EE178ABF6}"/>
              </a:ext>
            </a:extLst>
          </p:cNvPr>
          <p:cNvCxnSpPr>
            <a:cxnSpLocks/>
            <a:stCxn id="78" idx="3"/>
            <a:endCxn id="80" idx="1"/>
          </p:cNvCxnSpPr>
          <p:nvPr/>
        </p:nvCxnSpPr>
        <p:spPr>
          <a:xfrm>
            <a:off x="3335133" y="3443535"/>
            <a:ext cx="445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29">
            <a:extLst>
              <a:ext uri="{FF2B5EF4-FFF2-40B4-BE49-F238E27FC236}">
                <a16:creationId xmlns:a16="http://schemas.microsoft.com/office/drawing/2014/main" id="{FC150C0F-4DCB-3F42-8B66-869437D0868D}"/>
              </a:ext>
            </a:extLst>
          </p:cNvPr>
          <p:cNvCxnSpPr>
            <a:cxnSpLocks/>
            <a:stCxn id="80" idx="3"/>
            <a:endCxn id="79" idx="1"/>
          </p:cNvCxnSpPr>
          <p:nvPr/>
        </p:nvCxnSpPr>
        <p:spPr>
          <a:xfrm>
            <a:off x="4932650" y="3443535"/>
            <a:ext cx="347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>
            <a:extLst>
              <a:ext uri="{FF2B5EF4-FFF2-40B4-BE49-F238E27FC236}">
                <a16:creationId xmlns:a16="http://schemas.microsoft.com/office/drawing/2014/main" id="{1F37A9E9-A692-FF45-9E8D-3C45EE6D2D47}"/>
              </a:ext>
            </a:extLst>
          </p:cNvPr>
          <p:cNvCxnSpPr>
            <a:stCxn id="80" idx="0"/>
            <a:endCxn id="70" idx="2"/>
          </p:cNvCxnSpPr>
          <p:nvPr/>
        </p:nvCxnSpPr>
        <p:spPr>
          <a:xfrm rot="5400000" flipH="1" flipV="1">
            <a:off x="4805969" y="2186860"/>
            <a:ext cx="627273" cy="15260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442142"/>
      </p:ext>
    </p:extLst>
  </p:cSld>
  <p:clrMapOvr>
    <a:masterClrMapping/>
  </p:clrMapOvr>
</p:sld>
</file>

<file path=ppt/slides/slide22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과부하 보호 </a:t>
            </a:r>
            <a:r>
              <a:rPr lang="en-US" altLang="zh-CN" dirty="0"/>
              <a:t>- </a:t>
            </a:r>
            <a:r>
              <a:rPr lang="zh-CN" altLang="en-US" sz="2000" dirty="0"/>
              <a:t>설계 포인트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3302732"/>
            <a:ext cx="8229600" cy="909228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동시 서비스 모듈 자체는 높은 동시성을 지원합니다.</a:t>
            </a:r>
            <a:endParaRPr lang="en-US" altLang="zh-CN" sz="1600" dirty="0"/>
          </a:p>
          <a:p>
            <a:r>
              <a:rPr lang="zh-CN" altLang="en-US" sz="1600" b="1" dirty="0"/>
              <a:t>동시 서비스 모듈이 백엔드 서비스에 연결할 때 연결 수 제한하기</a:t>
            </a:r>
          </a:p>
        </p:txBody>
      </p:sp>
      <p:sp>
        <p:nvSpPr>
          <p:cNvPr id="4" name="椭圆 3"/>
          <p:cNvSpPr/>
          <p:nvPr/>
        </p:nvSpPr>
        <p:spPr>
          <a:xfrm>
            <a:off x="827584" y="1313384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827584" y="1754560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827584" y="2195736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827584" y="2636912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35696" y="1385392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섬유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35696" y="1790564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섬유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35696" y="2195736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섬유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35696" y="2602396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섬유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63688" y="1313384"/>
            <a:ext cx="936104" cy="1683568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4" idx="6"/>
            <a:endCxn id="9" idx="1"/>
          </p:cNvCxnSpPr>
          <p:nvPr/>
        </p:nvCxnSpPr>
        <p:spPr>
          <a:xfrm>
            <a:off x="1403648" y="1493404"/>
            <a:ext cx="432048" cy="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6"/>
            <a:endCxn id="10" idx="1"/>
          </p:cNvCxnSpPr>
          <p:nvPr/>
        </p:nvCxnSpPr>
        <p:spPr>
          <a:xfrm>
            <a:off x="1403648" y="1934580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6"/>
            <a:endCxn id="11" idx="1"/>
          </p:cNvCxnSpPr>
          <p:nvPr/>
        </p:nvCxnSpPr>
        <p:spPr>
          <a:xfrm flipV="1">
            <a:off x="1403648" y="2339752"/>
            <a:ext cx="432048" cy="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7" idx="6"/>
            <a:endCxn id="12" idx="1"/>
          </p:cNvCxnSpPr>
          <p:nvPr/>
        </p:nvCxnSpPr>
        <p:spPr>
          <a:xfrm flipV="1">
            <a:off x="1403648" y="2746412"/>
            <a:ext cx="432048" cy="7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3203848" y="1673424"/>
            <a:ext cx="792088" cy="66632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Mysql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stCxn id="9" idx="3"/>
            <a:endCxn id="22" idx="1"/>
          </p:cNvCxnSpPr>
          <p:nvPr/>
        </p:nvCxnSpPr>
        <p:spPr>
          <a:xfrm>
            <a:off x="2627784" y="1529408"/>
            <a:ext cx="576064" cy="477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3"/>
            <a:endCxn id="22" idx="1"/>
          </p:cNvCxnSpPr>
          <p:nvPr/>
        </p:nvCxnSpPr>
        <p:spPr>
          <a:xfrm>
            <a:off x="2627784" y="1934580"/>
            <a:ext cx="576064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1" idx="3"/>
            <a:endCxn id="22" idx="1"/>
          </p:cNvCxnSpPr>
          <p:nvPr/>
        </p:nvCxnSpPr>
        <p:spPr>
          <a:xfrm flipV="1">
            <a:off x="2627784" y="2006588"/>
            <a:ext cx="576064" cy="33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2" idx="3"/>
            <a:endCxn id="22" idx="1"/>
          </p:cNvCxnSpPr>
          <p:nvPr/>
        </p:nvCxnSpPr>
        <p:spPr>
          <a:xfrm flipV="1">
            <a:off x="2627784" y="2006588"/>
            <a:ext cx="576064" cy="739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右箭头 48"/>
          <p:cNvSpPr/>
          <p:nvPr/>
        </p:nvSpPr>
        <p:spPr>
          <a:xfrm>
            <a:off x="4211960" y="1790564"/>
            <a:ext cx="720080" cy="40517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5220072" y="1313384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220072" y="1754560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5220072" y="2195736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5220072" y="2636912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228184" y="1385392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섬유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228184" y="1790564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섬유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228184" y="2195736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섬유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228184" y="2602396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섬유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156176" y="1313384"/>
            <a:ext cx="936104" cy="1683568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stCxn id="50" idx="6"/>
            <a:endCxn id="54" idx="1"/>
          </p:cNvCxnSpPr>
          <p:nvPr/>
        </p:nvCxnSpPr>
        <p:spPr>
          <a:xfrm>
            <a:off x="5796136" y="1493404"/>
            <a:ext cx="432048" cy="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1" idx="6"/>
            <a:endCxn id="55" idx="1"/>
          </p:cNvCxnSpPr>
          <p:nvPr/>
        </p:nvCxnSpPr>
        <p:spPr>
          <a:xfrm>
            <a:off x="5796136" y="1934580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2" idx="6"/>
            <a:endCxn id="56" idx="1"/>
          </p:cNvCxnSpPr>
          <p:nvPr/>
        </p:nvCxnSpPr>
        <p:spPr>
          <a:xfrm flipV="1">
            <a:off x="5796136" y="2339752"/>
            <a:ext cx="432048" cy="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3" idx="6"/>
            <a:endCxn id="57" idx="1"/>
          </p:cNvCxnSpPr>
          <p:nvPr/>
        </p:nvCxnSpPr>
        <p:spPr>
          <a:xfrm flipV="1">
            <a:off x="5796136" y="2746412"/>
            <a:ext cx="432048" cy="7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7596336" y="1673424"/>
            <a:ext cx="792088" cy="66632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Mysql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65" name="直接箭头连接符 64"/>
          <p:cNvCxnSpPr>
            <a:stCxn id="55" idx="3"/>
            <a:endCxn id="63" idx="1"/>
          </p:cNvCxnSpPr>
          <p:nvPr/>
        </p:nvCxnSpPr>
        <p:spPr>
          <a:xfrm>
            <a:off x="7020272" y="1934580"/>
            <a:ext cx="576064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56" idx="3"/>
            <a:endCxn id="63" idx="1"/>
          </p:cNvCxnSpPr>
          <p:nvPr/>
        </p:nvCxnSpPr>
        <p:spPr>
          <a:xfrm flipV="1">
            <a:off x="7020272" y="2006588"/>
            <a:ext cx="576064" cy="33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云形 68"/>
          <p:cNvSpPr/>
          <p:nvPr/>
        </p:nvSpPr>
        <p:spPr>
          <a:xfrm>
            <a:off x="2699792" y="4283804"/>
            <a:ext cx="1759025" cy="629816"/>
          </a:xfrm>
          <a:prstGeom prst="clou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어떻게?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2339752" y="5472100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동시 세마포어를 통한 백엔드 서비스 보호 </a:t>
            </a:r>
          </a:p>
        </p:txBody>
      </p:sp>
      <p:sp>
        <p:nvSpPr>
          <p:cNvPr id="72" name="下箭头 71"/>
          <p:cNvSpPr/>
          <p:nvPr/>
        </p:nvSpPr>
        <p:spPr>
          <a:xfrm>
            <a:off x="3419872" y="4974208"/>
            <a:ext cx="360040" cy="425884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411555"/>
      </p:ext>
    </p:extLst>
  </p:cSld>
  <p:clrMapOvr>
    <a:masterClrMapping/>
  </p:clrMapOvr>
</p:sld>
</file>

<file path=ppt/slides/slide2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동시 신호 </a:t>
            </a:r>
            <a:r>
              <a:rPr lang="en-US" altLang="zh-CN" dirty="0"/>
              <a:t>- </a:t>
            </a:r>
            <a:r>
              <a:rPr lang="zh-CN" altLang="en-US" sz="2000" dirty="0"/>
              <a:t>설계 필수 사항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5009770"/>
            <a:ext cx="6951717" cy="1260698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신호에서 제외된 많은 수의 공동 프로그램</a:t>
            </a:r>
            <a:endParaRPr lang="en-US" altLang="zh-CN" sz="1600" dirty="0"/>
          </a:p>
          <a:p>
            <a:r>
              <a:rPr lang="zh-CN" altLang="en-US" sz="1600" dirty="0"/>
              <a:t>신호에 액세스하는 동시 프로세스는 </a:t>
            </a:r>
            <a:r>
              <a:rPr lang="en-US" altLang="zh-CN" sz="1600" dirty="0"/>
              <a:t>IO </a:t>
            </a:r>
            <a:r>
              <a:rPr lang="zh-CN" altLang="en-US" sz="1600" dirty="0"/>
              <a:t>대기열에서 </a:t>
            </a:r>
            <a:r>
              <a:rPr lang="zh-CN" altLang="en-US" sz="1600" dirty="0"/>
              <a:t>제외됩니다.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400" b="1" dirty="0"/>
              <a:t>예시 참조: </a:t>
            </a:r>
            <a:r>
              <a:rPr lang="en-US" altLang="zh-CN" sz="1400" dirty="0" err="1"/>
              <a:t>acl/lib_fiber/samples/redis_sem</a:t>
            </a:r>
            <a:endParaRPr lang="zh-CN" altLang="en-US" sz="1400" dirty="0"/>
          </a:p>
          <a:p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1232620" y="2968781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섬유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32620" y="3306373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섬유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32620" y="3643965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섬유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483768" y="2961179"/>
            <a:ext cx="1224136" cy="32946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세마포어 카운터</a:t>
            </a:r>
          </a:p>
        </p:txBody>
      </p:sp>
      <p:sp>
        <p:nvSpPr>
          <p:cNvPr id="8" name="矩形 7"/>
          <p:cNvSpPr/>
          <p:nvPr/>
        </p:nvSpPr>
        <p:spPr>
          <a:xfrm>
            <a:off x="1232620" y="2631189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섬유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32620" y="2293597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섬유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9" idx="3"/>
            <a:endCxn id="7" idx="1"/>
          </p:cNvCxnSpPr>
          <p:nvPr/>
        </p:nvCxnSpPr>
        <p:spPr>
          <a:xfrm>
            <a:off x="2024708" y="2437613"/>
            <a:ext cx="459060" cy="68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3"/>
            <a:endCxn id="7" idx="1"/>
          </p:cNvCxnSpPr>
          <p:nvPr/>
        </p:nvCxnSpPr>
        <p:spPr>
          <a:xfrm>
            <a:off x="2024708" y="2775205"/>
            <a:ext cx="459060" cy="350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3"/>
            <a:endCxn id="7" idx="1"/>
          </p:cNvCxnSpPr>
          <p:nvPr/>
        </p:nvCxnSpPr>
        <p:spPr>
          <a:xfrm>
            <a:off x="2024708" y="3112797"/>
            <a:ext cx="459060" cy="13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3"/>
            <a:endCxn id="7" idx="1"/>
          </p:cNvCxnSpPr>
          <p:nvPr/>
        </p:nvCxnSpPr>
        <p:spPr>
          <a:xfrm flipV="1">
            <a:off x="2024708" y="3125910"/>
            <a:ext cx="459060" cy="32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3"/>
            <a:endCxn id="7" idx="1"/>
          </p:cNvCxnSpPr>
          <p:nvPr/>
        </p:nvCxnSpPr>
        <p:spPr>
          <a:xfrm flipV="1">
            <a:off x="2024708" y="3125910"/>
            <a:ext cx="459060" cy="662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3685767" y="1377262"/>
            <a:ext cx="1449412" cy="6751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동시 스케줄러</a:t>
            </a:r>
          </a:p>
        </p:txBody>
      </p:sp>
      <p:sp>
        <p:nvSpPr>
          <p:cNvPr id="33" name="矩形 32"/>
          <p:cNvSpPr/>
          <p:nvPr/>
        </p:nvSpPr>
        <p:spPr>
          <a:xfrm>
            <a:off x="4014429" y="3321219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섬유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014429" y="2983627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섬유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014429" y="2646035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섬유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35" idx="1"/>
            <a:endCxn id="7" idx="3"/>
          </p:cNvCxnSpPr>
          <p:nvPr/>
        </p:nvCxnSpPr>
        <p:spPr>
          <a:xfrm flipH="1">
            <a:off x="3707904" y="2790051"/>
            <a:ext cx="306525" cy="33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4" idx="1"/>
            <a:endCxn id="7" idx="3"/>
          </p:cNvCxnSpPr>
          <p:nvPr/>
        </p:nvCxnSpPr>
        <p:spPr>
          <a:xfrm flipH="1" flipV="1">
            <a:off x="3707904" y="3125910"/>
            <a:ext cx="306525" cy="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3" idx="1"/>
            <a:endCxn id="7" idx="3"/>
          </p:cNvCxnSpPr>
          <p:nvPr/>
        </p:nvCxnSpPr>
        <p:spPr>
          <a:xfrm flipH="1" flipV="1">
            <a:off x="3707904" y="3125910"/>
            <a:ext cx="306525" cy="33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115616" y="2111254"/>
            <a:ext cx="1008112" cy="1999473"/>
          </a:xfrm>
          <a:prstGeom prst="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906417" y="2504351"/>
            <a:ext cx="1008112" cy="1248916"/>
          </a:xfrm>
          <a:prstGeom prst="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971600" y="422077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세마포어 대기열(컴퓨팅)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3981872" y="4220029"/>
            <a:ext cx="1022176" cy="277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IO </a:t>
            </a:r>
            <a:r>
              <a:rPr lang="zh-CN" altLang="en-US" sz="1200" b="1" dirty="0"/>
              <a:t>대기열</a:t>
            </a:r>
          </a:p>
        </p:txBody>
      </p:sp>
      <p:sp>
        <p:nvSpPr>
          <p:cNvPr id="55" name="矩形 54"/>
          <p:cNvSpPr/>
          <p:nvPr/>
        </p:nvSpPr>
        <p:spPr>
          <a:xfrm>
            <a:off x="6984269" y="2987325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섬유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5337331" y="2961179"/>
            <a:ext cx="1224136" cy="32946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IO </a:t>
            </a:r>
            <a:r>
              <a:rPr lang="zh-CN" altLang="en-US" sz="1200" b="1" dirty="0">
                <a:solidFill>
                  <a:schemeClr val="tx1"/>
                </a:solidFill>
              </a:rPr>
              <a:t>이벤트 엔진</a:t>
            </a:r>
          </a:p>
        </p:txBody>
      </p:sp>
      <p:cxnSp>
        <p:nvCxnSpPr>
          <p:cNvPr id="58" name="直接箭头连接符 57"/>
          <p:cNvCxnSpPr>
            <a:stCxn id="35" idx="3"/>
            <a:endCxn id="56" idx="1"/>
          </p:cNvCxnSpPr>
          <p:nvPr/>
        </p:nvCxnSpPr>
        <p:spPr>
          <a:xfrm>
            <a:off x="4806517" y="2790051"/>
            <a:ext cx="530814" cy="33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34" idx="3"/>
            <a:endCxn id="56" idx="1"/>
          </p:cNvCxnSpPr>
          <p:nvPr/>
        </p:nvCxnSpPr>
        <p:spPr>
          <a:xfrm flipV="1">
            <a:off x="4806517" y="3125910"/>
            <a:ext cx="530814" cy="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33" idx="3"/>
            <a:endCxn id="56" idx="1"/>
          </p:cNvCxnSpPr>
          <p:nvPr/>
        </p:nvCxnSpPr>
        <p:spPr>
          <a:xfrm flipV="1">
            <a:off x="4806517" y="3125910"/>
            <a:ext cx="530814" cy="33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6985882" y="4234489"/>
            <a:ext cx="1022176" cy="277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연결 실행(컴퓨팅)</a:t>
            </a:r>
          </a:p>
        </p:txBody>
      </p:sp>
      <p:cxnSp>
        <p:nvCxnSpPr>
          <p:cNvPr id="65" name="直接箭头连接符 64"/>
          <p:cNvCxnSpPr>
            <a:cxnSpLocks/>
            <a:stCxn id="56" idx="3"/>
            <a:endCxn id="55" idx="1"/>
          </p:cNvCxnSpPr>
          <p:nvPr/>
        </p:nvCxnSpPr>
        <p:spPr>
          <a:xfrm>
            <a:off x="6561467" y="3125910"/>
            <a:ext cx="422802" cy="5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23" idx="4"/>
            <a:endCxn id="7" idx="0"/>
          </p:cNvCxnSpPr>
          <p:nvPr/>
        </p:nvCxnSpPr>
        <p:spPr>
          <a:xfrm flipH="1">
            <a:off x="3095836" y="2052446"/>
            <a:ext cx="1314637" cy="908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cxnSpLocks/>
            <a:stCxn id="23" idx="4"/>
            <a:endCxn id="56" idx="0"/>
          </p:cNvCxnSpPr>
          <p:nvPr/>
        </p:nvCxnSpPr>
        <p:spPr>
          <a:xfrm>
            <a:off x="4410473" y="2052446"/>
            <a:ext cx="1538926" cy="908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cxnSpLocks/>
            <a:stCxn id="23" idx="4"/>
            <a:endCxn id="55" idx="0"/>
          </p:cNvCxnSpPr>
          <p:nvPr/>
        </p:nvCxnSpPr>
        <p:spPr>
          <a:xfrm>
            <a:off x="4410473" y="2052446"/>
            <a:ext cx="2969840" cy="934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E5D1EB34-E00C-F14C-BF10-BEFAF39365F7}"/>
              </a:ext>
            </a:extLst>
          </p:cNvPr>
          <p:cNvSpPr/>
          <p:nvPr/>
        </p:nvSpPr>
        <p:spPr>
          <a:xfrm>
            <a:off x="683568" y="1196752"/>
            <a:ext cx="7488832" cy="338437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727803"/>
      </p:ext>
    </p:extLst>
  </p:cSld>
  <p:clrMapOvr>
    <a:masterClrMapping/>
  </p:clrMapOvr>
</p:sld>
</file>

<file path=ppt/slides/slide24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동시 신호 </a:t>
            </a:r>
            <a:r>
              <a:rPr lang="en-US" altLang="zh-CN" dirty="0"/>
              <a:t>- </a:t>
            </a:r>
            <a:r>
              <a:rPr lang="zh-CN" altLang="en-US" sz="2000" dirty="0"/>
              <a:t>설계 필수 사항</a:t>
            </a:r>
          </a:p>
        </p:txBody>
      </p:sp>
      <p:sp>
        <p:nvSpPr>
          <p:cNvPr id="4" name="矩形 3"/>
          <p:cNvSpPr/>
          <p:nvPr/>
        </p:nvSpPr>
        <p:spPr>
          <a:xfrm>
            <a:off x="2811614" y="3040789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섬유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11614" y="3378381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섬유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11614" y="3715973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섬유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062762" y="3033187"/>
            <a:ext cx="1224136" cy="32946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세마포어 카운터</a:t>
            </a:r>
          </a:p>
        </p:txBody>
      </p:sp>
      <p:sp>
        <p:nvSpPr>
          <p:cNvPr id="8" name="矩形 7"/>
          <p:cNvSpPr/>
          <p:nvPr/>
        </p:nvSpPr>
        <p:spPr>
          <a:xfrm>
            <a:off x="2811614" y="2703197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섬유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11614" y="2365605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섬유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9" idx="3"/>
            <a:endCxn id="7" idx="1"/>
          </p:cNvCxnSpPr>
          <p:nvPr/>
        </p:nvCxnSpPr>
        <p:spPr>
          <a:xfrm>
            <a:off x="3603702" y="2509621"/>
            <a:ext cx="459060" cy="68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3"/>
            <a:endCxn id="7" idx="1"/>
          </p:cNvCxnSpPr>
          <p:nvPr/>
        </p:nvCxnSpPr>
        <p:spPr>
          <a:xfrm>
            <a:off x="3603702" y="2847213"/>
            <a:ext cx="459060" cy="350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3"/>
            <a:endCxn id="7" idx="1"/>
          </p:cNvCxnSpPr>
          <p:nvPr/>
        </p:nvCxnSpPr>
        <p:spPr>
          <a:xfrm>
            <a:off x="3603702" y="3184805"/>
            <a:ext cx="459060" cy="13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3"/>
            <a:endCxn id="7" idx="1"/>
          </p:cNvCxnSpPr>
          <p:nvPr/>
        </p:nvCxnSpPr>
        <p:spPr>
          <a:xfrm flipV="1">
            <a:off x="3603702" y="3197918"/>
            <a:ext cx="459060" cy="32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3"/>
            <a:endCxn id="7" idx="1"/>
          </p:cNvCxnSpPr>
          <p:nvPr/>
        </p:nvCxnSpPr>
        <p:spPr>
          <a:xfrm flipV="1">
            <a:off x="3603702" y="3197918"/>
            <a:ext cx="459060" cy="662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5264761" y="1529680"/>
            <a:ext cx="1449412" cy="6751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동시 스케줄러</a:t>
            </a:r>
          </a:p>
        </p:txBody>
      </p:sp>
      <p:sp>
        <p:nvSpPr>
          <p:cNvPr id="33" name="矩形 32"/>
          <p:cNvSpPr/>
          <p:nvPr/>
        </p:nvSpPr>
        <p:spPr>
          <a:xfrm>
            <a:off x="5593423" y="3393227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섬유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593423" y="3055635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섬유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593423" y="2718043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섬유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35" idx="1"/>
            <a:endCxn id="7" idx="3"/>
          </p:cNvCxnSpPr>
          <p:nvPr/>
        </p:nvCxnSpPr>
        <p:spPr>
          <a:xfrm flipH="1">
            <a:off x="5286898" y="2862059"/>
            <a:ext cx="306525" cy="33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4" idx="1"/>
            <a:endCxn id="7" idx="3"/>
          </p:cNvCxnSpPr>
          <p:nvPr/>
        </p:nvCxnSpPr>
        <p:spPr>
          <a:xfrm flipH="1" flipV="1">
            <a:off x="5286898" y="3197918"/>
            <a:ext cx="306525" cy="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3" idx="1"/>
            <a:endCxn id="7" idx="3"/>
          </p:cNvCxnSpPr>
          <p:nvPr/>
        </p:nvCxnSpPr>
        <p:spPr>
          <a:xfrm flipH="1" flipV="1">
            <a:off x="5286898" y="3197918"/>
            <a:ext cx="306525" cy="33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2694610" y="2183262"/>
            <a:ext cx="1008112" cy="1999473"/>
          </a:xfrm>
          <a:prstGeom prst="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485411" y="2576359"/>
            <a:ext cx="1008112" cy="1248916"/>
          </a:xfrm>
          <a:prstGeom prst="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550594" y="4292784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세마포어 대기열(컴퓨팅)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5350656" y="4272969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데이터베이스 연결 연결</a:t>
            </a:r>
          </a:p>
        </p:txBody>
      </p:sp>
      <p:cxnSp>
        <p:nvCxnSpPr>
          <p:cNvPr id="58" name="直接箭头连接符 57"/>
          <p:cNvCxnSpPr>
            <a:cxnSpLocks/>
            <a:stCxn id="35" idx="3"/>
            <a:endCxn id="17" idx="2"/>
          </p:cNvCxnSpPr>
          <p:nvPr/>
        </p:nvCxnSpPr>
        <p:spPr>
          <a:xfrm>
            <a:off x="6385511" y="2862059"/>
            <a:ext cx="1175043" cy="270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cxnSpLocks/>
            <a:stCxn id="34" idx="3"/>
            <a:endCxn id="17" idx="2"/>
          </p:cNvCxnSpPr>
          <p:nvPr/>
        </p:nvCxnSpPr>
        <p:spPr>
          <a:xfrm flipV="1">
            <a:off x="6385511" y="3132970"/>
            <a:ext cx="1175043" cy="66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cxnSpLocks/>
            <a:stCxn id="33" idx="3"/>
            <a:endCxn id="17" idx="2"/>
          </p:cNvCxnSpPr>
          <p:nvPr/>
        </p:nvCxnSpPr>
        <p:spPr>
          <a:xfrm flipV="1">
            <a:off x="6385511" y="3132970"/>
            <a:ext cx="1175043" cy="404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23" idx="4"/>
            <a:endCxn id="7" idx="0"/>
          </p:cNvCxnSpPr>
          <p:nvPr/>
        </p:nvCxnSpPr>
        <p:spPr>
          <a:xfrm flipH="1">
            <a:off x="4674830" y="2204864"/>
            <a:ext cx="1314637" cy="828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E5D1EB34-E00C-F14C-BF10-BEFAF39365F7}"/>
              </a:ext>
            </a:extLst>
          </p:cNvPr>
          <p:cNvSpPr/>
          <p:nvPr/>
        </p:nvSpPr>
        <p:spPr>
          <a:xfrm>
            <a:off x="467544" y="1268760"/>
            <a:ext cx="8203730" cy="403244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38" name="直接箭头连接符 66">
            <a:extLst>
              <a:ext uri="{FF2B5EF4-FFF2-40B4-BE49-F238E27FC236}">
                <a16:creationId xmlns:a16="http://schemas.microsoft.com/office/drawing/2014/main" id="{F2909713-DED1-5846-A244-53697B50B10B}"/>
              </a:ext>
            </a:extLst>
          </p:cNvPr>
          <p:cNvCxnSpPr>
            <a:cxnSpLocks/>
            <a:stCxn id="23" idx="4"/>
            <a:endCxn id="43" idx="0"/>
          </p:cNvCxnSpPr>
          <p:nvPr/>
        </p:nvCxnSpPr>
        <p:spPr>
          <a:xfrm>
            <a:off x="5989467" y="2204864"/>
            <a:ext cx="0" cy="371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>
            <a:extLst>
              <a:ext uri="{FF2B5EF4-FFF2-40B4-BE49-F238E27FC236}">
                <a16:creationId xmlns:a16="http://schemas.microsoft.com/office/drawing/2014/main" id="{8E675682-D42C-FA44-9656-39028C87DDDB}"/>
              </a:ext>
            </a:extLst>
          </p:cNvPr>
          <p:cNvCxnSpPr>
            <a:endCxn id="42" idx="0"/>
          </p:cNvCxnSpPr>
          <p:nvPr/>
        </p:nvCxnSpPr>
        <p:spPr>
          <a:xfrm rot="10800000" flipV="1">
            <a:off x="3198667" y="1772816"/>
            <a:ext cx="2066095" cy="4104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柱体 16">
            <a:extLst>
              <a:ext uri="{FF2B5EF4-FFF2-40B4-BE49-F238E27FC236}">
                <a16:creationId xmlns:a16="http://schemas.microsoft.com/office/drawing/2014/main" id="{CC640672-DD8B-F44F-9DB5-56F0CE9CC448}"/>
              </a:ext>
            </a:extLst>
          </p:cNvPr>
          <p:cNvSpPr/>
          <p:nvPr/>
        </p:nvSpPr>
        <p:spPr>
          <a:xfrm>
            <a:off x="7560554" y="2691167"/>
            <a:ext cx="792088" cy="883606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Mysql</a:t>
            </a:r>
            <a:endParaRPr kumimoji="1" lang="zh-CN" altLang="en-US" sz="1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924BD97A-9A45-9449-B6FD-26C1E6FD90F0}"/>
              </a:ext>
            </a:extLst>
          </p:cNvPr>
          <p:cNvSpPr/>
          <p:nvPr/>
        </p:nvSpPr>
        <p:spPr>
          <a:xfrm>
            <a:off x="966418" y="2204864"/>
            <a:ext cx="803627" cy="24967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클라이언트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61" name="直接箭头连接符 14">
            <a:extLst>
              <a:ext uri="{FF2B5EF4-FFF2-40B4-BE49-F238E27FC236}">
                <a16:creationId xmlns:a16="http://schemas.microsoft.com/office/drawing/2014/main" id="{46F40143-8B4F-DC49-9C50-575BE70200FA}"/>
              </a:ext>
            </a:extLst>
          </p:cNvPr>
          <p:cNvCxnSpPr>
            <a:cxnSpLocks/>
            <a:stCxn id="52" idx="6"/>
            <a:endCxn id="9" idx="1"/>
          </p:cNvCxnSpPr>
          <p:nvPr/>
        </p:nvCxnSpPr>
        <p:spPr>
          <a:xfrm>
            <a:off x="1770045" y="2329704"/>
            <a:ext cx="1041569" cy="179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16">
            <a:extLst>
              <a:ext uri="{FF2B5EF4-FFF2-40B4-BE49-F238E27FC236}">
                <a16:creationId xmlns:a16="http://schemas.microsoft.com/office/drawing/2014/main" id="{2DECC276-4BE8-6C44-9ED7-219328FBD20C}"/>
              </a:ext>
            </a:extLst>
          </p:cNvPr>
          <p:cNvCxnSpPr>
            <a:cxnSpLocks/>
            <a:stCxn id="75" idx="6"/>
            <a:endCxn id="8" idx="1"/>
          </p:cNvCxnSpPr>
          <p:nvPr/>
        </p:nvCxnSpPr>
        <p:spPr>
          <a:xfrm>
            <a:off x="1775815" y="2777933"/>
            <a:ext cx="1035799" cy="6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18">
            <a:extLst>
              <a:ext uri="{FF2B5EF4-FFF2-40B4-BE49-F238E27FC236}">
                <a16:creationId xmlns:a16="http://schemas.microsoft.com/office/drawing/2014/main" id="{EC1D0892-2C82-3046-984C-A238C69FF97E}"/>
              </a:ext>
            </a:extLst>
          </p:cNvPr>
          <p:cNvCxnSpPr>
            <a:cxnSpLocks/>
            <a:stCxn id="77" idx="6"/>
            <a:endCxn id="4" idx="1"/>
          </p:cNvCxnSpPr>
          <p:nvPr/>
        </p:nvCxnSpPr>
        <p:spPr>
          <a:xfrm flipV="1">
            <a:off x="1770045" y="3184805"/>
            <a:ext cx="1041569" cy="41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20">
            <a:extLst>
              <a:ext uri="{FF2B5EF4-FFF2-40B4-BE49-F238E27FC236}">
                <a16:creationId xmlns:a16="http://schemas.microsoft.com/office/drawing/2014/main" id="{52B53551-C75E-4740-A028-33EC5B9E5AA9}"/>
              </a:ext>
            </a:extLst>
          </p:cNvPr>
          <p:cNvCxnSpPr>
            <a:cxnSpLocks/>
            <a:stCxn id="79" idx="6"/>
            <a:endCxn id="5" idx="1"/>
          </p:cNvCxnSpPr>
          <p:nvPr/>
        </p:nvCxnSpPr>
        <p:spPr>
          <a:xfrm flipV="1">
            <a:off x="1775815" y="3522397"/>
            <a:ext cx="1035799" cy="13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20">
            <a:extLst>
              <a:ext uri="{FF2B5EF4-FFF2-40B4-BE49-F238E27FC236}">
                <a16:creationId xmlns:a16="http://schemas.microsoft.com/office/drawing/2014/main" id="{0912D495-42AB-5C4C-B7D6-707B17818D54}"/>
              </a:ext>
            </a:extLst>
          </p:cNvPr>
          <p:cNvCxnSpPr>
            <a:cxnSpLocks/>
            <a:stCxn id="81" idx="6"/>
            <a:endCxn id="6" idx="1"/>
          </p:cNvCxnSpPr>
          <p:nvPr/>
        </p:nvCxnSpPr>
        <p:spPr>
          <a:xfrm flipV="1">
            <a:off x="1770045" y="3859989"/>
            <a:ext cx="1041569" cy="22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>
            <a:extLst>
              <a:ext uri="{FF2B5EF4-FFF2-40B4-BE49-F238E27FC236}">
                <a16:creationId xmlns:a16="http://schemas.microsoft.com/office/drawing/2014/main" id="{79ED1BAC-49CC-C44B-B752-49D1624C26A9}"/>
              </a:ext>
            </a:extLst>
          </p:cNvPr>
          <p:cNvSpPr/>
          <p:nvPr/>
        </p:nvSpPr>
        <p:spPr>
          <a:xfrm>
            <a:off x="972188" y="2653093"/>
            <a:ext cx="803627" cy="24967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클라이언트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6B17F472-0549-F441-B229-66794DF769E6}"/>
              </a:ext>
            </a:extLst>
          </p:cNvPr>
          <p:cNvSpPr/>
          <p:nvPr/>
        </p:nvSpPr>
        <p:spPr>
          <a:xfrm>
            <a:off x="966418" y="3101322"/>
            <a:ext cx="803627" cy="24967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클라이언트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B739727D-9EF8-F744-993F-B36F57B7A391}"/>
              </a:ext>
            </a:extLst>
          </p:cNvPr>
          <p:cNvSpPr/>
          <p:nvPr/>
        </p:nvSpPr>
        <p:spPr>
          <a:xfrm>
            <a:off x="972188" y="3529036"/>
            <a:ext cx="803627" cy="24967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클라이언트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B007D4A1-ECC6-D643-B830-6622B2340CC4}"/>
              </a:ext>
            </a:extLst>
          </p:cNvPr>
          <p:cNvSpPr/>
          <p:nvPr/>
        </p:nvSpPr>
        <p:spPr>
          <a:xfrm>
            <a:off x="966418" y="3956749"/>
            <a:ext cx="803627" cy="24967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클라이언트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1FA4E36C-6BEB-6749-B996-5E961802D2A0}"/>
              </a:ext>
            </a:extLst>
          </p:cNvPr>
          <p:cNvSpPr/>
          <p:nvPr/>
        </p:nvSpPr>
        <p:spPr>
          <a:xfrm>
            <a:off x="2190554" y="1421160"/>
            <a:ext cx="4896544" cy="337599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6AC91A5B-66FA-3547-9D9F-AA7BD37C798F}"/>
              </a:ext>
            </a:extLst>
          </p:cNvPr>
          <p:cNvSpPr/>
          <p:nvPr/>
        </p:nvSpPr>
        <p:spPr>
          <a:xfrm>
            <a:off x="750394" y="1412776"/>
            <a:ext cx="1152128" cy="337599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FE43F6DC-1728-8D47-9C7F-9E7B0DE6AD99}"/>
              </a:ext>
            </a:extLst>
          </p:cNvPr>
          <p:cNvSpPr txBox="1"/>
          <p:nvPr/>
        </p:nvSpPr>
        <p:spPr>
          <a:xfrm>
            <a:off x="966418" y="4877172"/>
            <a:ext cx="681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클라이언트(컴퓨팅)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A056629F-8DDA-514F-96A9-9B6A6C167FE4}"/>
              </a:ext>
            </a:extLst>
          </p:cNvPr>
          <p:cNvSpPr txBox="1"/>
          <p:nvPr/>
        </p:nvSpPr>
        <p:spPr>
          <a:xfrm>
            <a:off x="3774730" y="4880193"/>
            <a:ext cx="981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동시 서버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86CDCC6-692B-E741-8245-2329DBC15E5D}"/>
              </a:ext>
            </a:extLst>
          </p:cNvPr>
          <p:cNvSpPr/>
          <p:nvPr/>
        </p:nvSpPr>
        <p:spPr>
          <a:xfrm>
            <a:off x="7303122" y="1412776"/>
            <a:ext cx="1152128" cy="337599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731EE95A-5A8A-1C4B-9C3E-C498756CFFA2}"/>
              </a:ext>
            </a:extLst>
          </p:cNvPr>
          <p:cNvSpPr txBox="1"/>
          <p:nvPr/>
        </p:nvSpPr>
        <p:spPr>
          <a:xfrm>
            <a:off x="7560554" y="4877172"/>
            <a:ext cx="681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포괄적인 데이터베이스</a:t>
            </a:r>
          </a:p>
        </p:txBody>
      </p:sp>
    </p:spTree>
    <p:extLst>
      <p:ext uri="{BB962C8B-B14F-4D97-AF65-F5344CB8AC3E}">
        <p14:creationId xmlns:p14="http://schemas.microsoft.com/office/powerpoint/2010/main" val="3767712796"/>
      </p:ext>
    </p:extLst>
  </p:cSld>
  <p:clrMapOvr>
    <a:masterClrMapping/>
  </p:clrMapOvr>
</p:sld>
</file>

<file path=ppt/slides/slide25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다중 코어 활용 </a:t>
            </a:r>
            <a:r>
              <a:rPr lang="en-US" altLang="zh-CN" dirty="0"/>
              <a:t>- </a:t>
            </a:r>
            <a:r>
              <a:rPr lang="zh-CN" altLang="en-US" sz="2000" dirty="0"/>
              <a:t>설계 포인트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4941167"/>
            <a:ext cx="8229600" cy="125010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1600" dirty="0"/>
              <a:t>여러 스레드를 생성하여 멀티코어를 사용하는 각 스레드에 대한 별도의 공동 스케줄러입니다.</a:t>
            </a:r>
            <a:endParaRPr lang="en-US" altLang="zh-CN" sz="1600" dirty="0"/>
          </a:p>
          <a:p>
            <a:r>
              <a:rPr lang="en-US" altLang="zh-CN" sz="1600" dirty="0" err="1"/>
              <a:t>acl </a:t>
            </a:r>
            <a:r>
              <a:rPr lang="en-US" altLang="zh-CN" sz="1600" dirty="0"/>
              <a:t>마스터 </a:t>
            </a:r>
            <a:r>
              <a:rPr lang="zh-CN" altLang="en-US" sz="1600" dirty="0"/>
              <a:t>서버 프레임워크를 사용하여 여러 코어를 사용하여 프로세스당 하나의 공동 스케줄러를 사용하여 여러 프로세스를 생성합니다.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500" dirty="0"/>
              <a:t>멀티스레딩 예제는 </a:t>
            </a:r>
            <a:r>
              <a:rPr lang="en-US" altLang="zh-CN" sz="1500" dirty="0" err="1"/>
              <a:t>acl/lib_fiber/samples/redis_threads를 </a:t>
            </a:r>
            <a:r>
              <a:rPr lang="zh-CN" altLang="en-US" sz="1500" dirty="0"/>
              <a:t>참조하세요.</a:t>
            </a:r>
            <a:endParaRPr lang="en-US" altLang="zh-CN" sz="1500" dirty="0"/>
          </a:p>
          <a:p>
            <a:r>
              <a:rPr lang="zh-CN" altLang="en-US" sz="1500" dirty="0"/>
              <a:t>다중 처리 예제는 </a:t>
            </a:r>
            <a:r>
              <a:rPr lang="en-US" altLang="zh-CN" sz="1500" dirty="0" err="1"/>
              <a:t>acl/lib_fiber/samples/master_fiber를 </a:t>
            </a:r>
            <a:r>
              <a:rPr lang="zh-CN" altLang="en-US" sz="1500" dirty="0"/>
              <a:t>참조하세요.</a:t>
            </a:r>
            <a:endParaRPr lang="zh-CN" altLang="en-US" sz="1500" dirty="0"/>
          </a:p>
        </p:txBody>
      </p:sp>
      <p:sp>
        <p:nvSpPr>
          <p:cNvPr id="16" name="椭圆 15"/>
          <p:cNvSpPr/>
          <p:nvPr/>
        </p:nvSpPr>
        <p:spPr>
          <a:xfrm>
            <a:off x="1660128" y="1753280"/>
            <a:ext cx="1080120" cy="32737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스레드 만들기</a:t>
            </a:r>
          </a:p>
        </p:txBody>
      </p:sp>
      <p:sp>
        <p:nvSpPr>
          <p:cNvPr id="17" name="椭圆 16"/>
          <p:cNvSpPr/>
          <p:nvPr/>
        </p:nvSpPr>
        <p:spPr>
          <a:xfrm>
            <a:off x="3116064" y="1476460"/>
            <a:ext cx="1080120" cy="3273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동시 프로그램 만들기</a:t>
            </a:r>
          </a:p>
        </p:txBody>
      </p:sp>
      <p:sp>
        <p:nvSpPr>
          <p:cNvPr id="18" name="椭圆 17"/>
          <p:cNvSpPr/>
          <p:nvPr/>
        </p:nvSpPr>
        <p:spPr>
          <a:xfrm>
            <a:off x="3116064" y="2088292"/>
            <a:ext cx="1080120" cy="3273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동시 프로그램 만들기</a:t>
            </a:r>
          </a:p>
        </p:txBody>
      </p:sp>
      <p:cxnSp>
        <p:nvCxnSpPr>
          <p:cNvPr id="20" name="直接箭头连接符 19"/>
          <p:cNvCxnSpPr>
            <a:stCxn id="16" idx="6"/>
            <a:endCxn id="17" idx="2"/>
          </p:cNvCxnSpPr>
          <p:nvPr/>
        </p:nvCxnSpPr>
        <p:spPr>
          <a:xfrm flipV="1">
            <a:off x="2740248" y="1640149"/>
            <a:ext cx="375816" cy="27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6"/>
            <a:endCxn id="18" idx="2"/>
          </p:cNvCxnSpPr>
          <p:nvPr/>
        </p:nvCxnSpPr>
        <p:spPr>
          <a:xfrm>
            <a:off x="2740248" y="1916969"/>
            <a:ext cx="375816" cy="33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1675904" y="2988565"/>
            <a:ext cx="1080120" cy="32737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스레드 만들기</a:t>
            </a:r>
          </a:p>
        </p:txBody>
      </p:sp>
      <p:sp>
        <p:nvSpPr>
          <p:cNvPr id="24" name="椭圆 23"/>
          <p:cNvSpPr/>
          <p:nvPr/>
        </p:nvSpPr>
        <p:spPr>
          <a:xfrm>
            <a:off x="3131840" y="2711745"/>
            <a:ext cx="1080120" cy="3273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동시 프로그램 만들기</a:t>
            </a:r>
          </a:p>
        </p:txBody>
      </p:sp>
      <p:sp>
        <p:nvSpPr>
          <p:cNvPr id="25" name="椭圆 24"/>
          <p:cNvSpPr/>
          <p:nvPr/>
        </p:nvSpPr>
        <p:spPr>
          <a:xfrm>
            <a:off x="3131840" y="3323577"/>
            <a:ext cx="1080120" cy="3273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동시 프로그램 만들기</a:t>
            </a:r>
          </a:p>
        </p:txBody>
      </p:sp>
      <p:cxnSp>
        <p:nvCxnSpPr>
          <p:cNvPr id="26" name="直接箭头连接符 25"/>
          <p:cNvCxnSpPr>
            <a:stCxn id="23" idx="6"/>
            <a:endCxn id="24" idx="2"/>
          </p:cNvCxnSpPr>
          <p:nvPr/>
        </p:nvCxnSpPr>
        <p:spPr>
          <a:xfrm flipV="1">
            <a:off x="2756024" y="2875434"/>
            <a:ext cx="375816" cy="27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3" idx="6"/>
            <a:endCxn id="25" idx="2"/>
          </p:cNvCxnSpPr>
          <p:nvPr/>
        </p:nvCxnSpPr>
        <p:spPr>
          <a:xfrm>
            <a:off x="2756024" y="3152254"/>
            <a:ext cx="375816" cy="33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67792" y="2410331"/>
            <a:ext cx="1080120" cy="3273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프로세스 만들기</a:t>
            </a:r>
          </a:p>
        </p:txBody>
      </p:sp>
      <p:cxnSp>
        <p:nvCxnSpPr>
          <p:cNvPr id="30" name="直接箭头连接符 29"/>
          <p:cNvCxnSpPr>
            <a:stCxn id="28" idx="7"/>
            <a:endCxn id="16" idx="3"/>
          </p:cNvCxnSpPr>
          <p:nvPr/>
        </p:nvCxnSpPr>
        <p:spPr>
          <a:xfrm flipV="1">
            <a:off x="1589732" y="2032714"/>
            <a:ext cx="228576" cy="425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8" idx="5"/>
            <a:endCxn id="23" idx="1"/>
          </p:cNvCxnSpPr>
          <p:nvPr/>
        </p:nvCxnSpPr>
        <p:spPr>
          <a:xfrm>
            <a:off x="1589732" y="2689765"/>
            <a:ext cx="244352" cy="34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5844102" y="1835260"/>
            <a:ext cx="1088385" cy="3400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프로세스 만들기</a:t>
            </a:r>
          </a:p>
        </p:txBody>
      </p:sp>
      <p:sp>
        <p:nvSpPr>
          <p:cNvPr id="34" name="椭圆 33"/>
          <p:cNvSpPr/>
          <p:nvPr/>
        </p:nvSpPr>
        <p:spPr>
          <a:xfrm>
            <a:off x="7280690" y="1558440"/>
            <a:ext cx="1088385" cy="34009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동시 프로그램 만들기</a:t>
            </a:r>
          </a:p>
        </p:txBody>
      </p:sp>
      <p:sp>
        <p:nvSpPr>
          <p:cNvPr id="35" name="椭圆 34"/>
          <p:cNvSpPr/>
          <p:nvPr/>
        </p:nvSpPr>
        <p:spPr>
          <a:xfrm>
            <a:off x="7280690" y="2170272"/>
            <a:ext cx="1088385" cy="34009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동시 프로그램 만들기</a:t>
            </a:r>
          </a:p>
        </p:txBody>
      </p:sp>
      <p:cxnSp>
        <p:nvCxnSpPr>
          <p:cNvPr id="36" name="直接箭头连接符 35"/>
          <p:cNvCxnSpPr>
            <a:stCxn id="33" idx="6"/>
            <a:endCxn id="34" idx="2"/>
          </p:cNvCxnSpPr>
          <p:nvPr/>
        </p:nvCxnSpPr>
        <p:spPr>
          <a:xfrm flipV="1">
            <a:off x="6932487" y="1728486"/>
            <a:ext cx="348203" cy="27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3" idx="6"/>
            <a:endCxn id="35" idx="2"/>
          </p:cNvCxnSpPr>
          <p:nvPr/>
        </p:nvCxnSpPr>
        <p:spPr>
          <a:xfrm>
            <a:off x="6932487" y="2005306"/>
            <a:ext cx="348203" cy="33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5859878" y="3070545"/>
            <a:ext cx="1088385" cy="3400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프로세스 만들기</a:t>
            </a:r>
          </a:p>
        </p:txBody>
      </p:sp>
      <p:sp>
        <p:nvSpPr>
          <p:cNvPr id="39" name="椭圆 38"/>
          <p:cNvSpPr/>
          <p:nvPr/>
        </p:nvSpPr>
        <p:spPr>
          <a:xfrm>
            <a:off x="7296466" y="2793725"/>
            <a:ext cx="1088385" cy="34009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동시 프로그램 만들기</a:t>
            </a:r>
          </a:p>
        </p:txBody>
      </p:sp>
      <p:sp>
        <p:nvSpPr>
          <p:cNvPr id="40" name="椭圆 39"/>
          <p:cNvSpPr/>
          <p:nvPr/>
        </p:nvSpPr>
        <p:spPr>
          <a:xfrm>
            <a:off x="7296466" y="3405557"/>
            <a:ext cx="1088385" cy="34009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동시 프로그램 만들기</a:t>
            </a:r>
          </a:p>
        </p:txBody>
      </p:sp>
      <p:cxnSp>
        <p:nvCxnSpPr>
          <p:cNvPr id="41" name="直接箭头连接符 40"/>
          <p:cNvCxnSpPr>
            <a:stCxn id="38" idx="6"/>
            <a:endCxn id="39" idx="2"/>
          </p:cNvCxnSpPr>
          <p:nvPr/>
        </p:nvCxnSpPr>
        <p:spPr>
          <a:xfrm flipV="1">
            <a:off x="6948263" y="2963771"/>
            <a:ext cx="348203" cy="27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8" idx="6"/>
            <a:endCxn id="40" idx="2"/>
          </p:cNvCxnSpPr>
          <p:nvPr/>
        </p:nvCxnSpPr>
        <p:spPr>
          <a:xfrm>
            <a:off x="6948263" y="3240591"/>
            <a:ext cx="348203" cy="33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4716016" y="2492311"/>
            <a:ext cx="1229497" cy="34009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마스터 </a:t>
            </a:r>
            <a:r>
              <a:rPr lang="zh-CN" altLang="en-US" sz="1100" b="1" dirty="0">
                <a:solidFill>
                  <a:schemeClr val="tx1"/>
                </a:solidFill>
              </a:rPr>
              <a:t>프로세스</a:t>
            </a:r>
          </a:p>
        </p:txBody>
      </p:sp>
      <p:cxnSp>
        <p:nvCxnSpPr>
          <p:cNvPr id="44" name="直接箭头连接符 43"/>
          <p:cNvCxnSpPr>
            <a:stCxn id="43" idx="7"/>
            <a:endCxn id="33" idx="3"/>
          </p:cNvCxnSpPr>
          <p:nvPr/>
        </p:nvCxnSpPr>
        <p:spPr>
          <a:xfrm flipV="1">
            <a:off x="5765457" y="2125547"/>
            <a:ext cx="238035" cy="41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3" idx="5"/>
            <a:endCxn id="38" idx="1"/>
          </p:cNvCxnSpPr>
          <p:nvPr/>
        </p:nvCxnSpPr>
        <p:spPr>
          <a:xfrm>
            <a:off x="5765457" y="2782598"/>
            <a:ext cx="253811" cy="33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215964" y="4139788"/>
            <a:ext cx="116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모드 1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6538412" y="4139788"/>
            <a:ext cx="116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모드 2</a:t>
            </a:r>
          </a:p>
        </p:txBody>
      </p:sp>
    </p:spTree>
    <p:extLst>
      <p:ext uri="{BB962C8B-B14F-4D97-AF65-F5344CB8AC3E}">
        <p14:creationId xmlns:p14="http://schemas.microsoft.com/office/powerpoint/2010/main" val="1776261224"/>
      </p:ext>
    </p:extLst>
  </p:cSld>
  <p:clrMapOvr>
    <a:masterClrMapping/>
  </p:clrMapOvr>
</p:sld>
</file>

<file path=ppt/slides/slide26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acl_master </a:t>
            </a:r>
            <a:r>
              <a:rPr lang="zh-CN" altLang="en-US" dirty="0"/>
              <a:t>서비스 프레임워크와의</a:t>
            </a:r>
            <a:r>
              <a:rPr lang="zh-CN" altLang="en-US" dirty="0"/>
              <a:t> 동시 </a:t>
            </a:r>
            <a:r>
              <a:rPr lang="zh-CN" altLang="en-US" dirty="0"/>
              <a:t>통합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4882199"/>
            <a:ext cx="8229600" cy="1461539"/>
          </a:xfrm>
        </p:spPr>
        <p:txBody>
          <a:bodyPr>
            <a:normAutofit lnSpcReduction="10000"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. </a:t>
            </a:r>
            <a:r>
              <a:rPr lang="en-US" altLang="zh-CN" sz="1600" dirty="0"/>
              <a:t>TCP </a:t>
            </a:r>
            <a:r>
              <a:rPr lang="zh-CN" altLang="en-US" sz="1600" dirty="0"/>
              <a:t>연결 디스패처와 동시 프로세스 간의 </a:t>
            </a:r>
            <a:r>
              <a:rPr lang="en-US" altLang="zh-CN" sz="1600" dirty="0"/>
              <a:t>UNIX </a:t>
            </a:r>
            <a:r>
              <a:rPr lang="zh-CN" altLang="en-US" sz="1600" dirty="0"/>
              <a:t>도메인 소켓 연결</a:t>
            </a:r>
            <a:endParaRPr lang="en-US" altLang="zh-CN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. 클라이언트가 </a:t>
            </a:r>
            <a:r>
              <a:rPr lang="en-US" altLang="zh-CN" sz="1600" dirty="0"/>
              <a:t>TCP </a:t>
            </a:r>
            <a:r>
              <a:rPr lang="zh-CN" altLang="en-US" sz="1600" dirty="0"/>
              <a:t>연결 디스패처에</a:t>
            </a:r>
            <a:r>
              <a:rPr lang="zh-CN" altLang="en-US" sz="1600" dirty="0"/>
              <a:t> 연결하고</a:t>
            </a:r>
            <a:r>
              <a:rPr lang="zh-CN" altLang="en-US" sz="1600" dirty="0"/>
              <a:t>, 이 디스패처는 </a:t>
            </a:r>
            <a:r>
              <a:rPr lang="en-US" altLang="zh-CN" sz="1600" dirty="0"/>
              <a:t>UNIX </a:t>
            </a:r>
            <a:r>
              <a:rPr lang="zh-CN" altLang="en-US" sz="1600" dirty="0"/>
              <a:t>도메인 소켓을 </a:t>
            </a:r>
            <a:r>
              <a:rPr lang="zh-CN" altLang="en-US" sz="1600" dirty="0"/>
              <a:t>통해 </a:t>
            </a:r>
            <a:r>
              <a:rPr lang="zh-CN" altLang="en-US" sz="1600" dirty="0"/>
              <a:t>코프로세서에 </a:t>
            </a:r>
            <a:r>
              <a:rPr lang="zh-CN" altLang="en-US" sz="1600" dirty="0"/>
              <a:t>'연결'을 </a:t>
            </a:r>
            <a:r>
              <a:rPr lang="zh-CN" altLang="en-US" sz="1600" dirty="0"/>
              <a:t>전달합니다.</a:t>
            </a:r>
            <a:endParaRPr lang="en-US" altLang="zh-CN" sz="1600" dirty="0"/>
          </a:p>
          <a:p>
            <a:r>
              <a:rPr lang="en-US" altLang="zh-CN" sz="1600" dirty="0"/>
              <a:t>3、acl_master TCP </a:t>
            </a:r>
            <a:r>
              <a:rPr lang="zh-CN" altLang="en-US" sz="1600" dirty="0"/>
              <a:t>연결 디스패처 및 동시 프로세스 풀을 </a:t>
            </a:r>
            <a:r>
              <a:rPr lang="zh-CN" altLang="en-US" sz="1600" dirty="0"/>
              <a:t>관리합니다.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400" dirty="0"/>
              <a:t>TCP </a:t>
            </a:r>
            <a:r>
              <a:rPr lang="zh-CN" altLang="en-US" sz="1400" dirty="0"/>
              <a:t>연결 디스패처는 다음을 참조하세요: http:</a:t>
            </a:r>
            <a:r>
              <a:rPr lang="en-US" altLang="zh-CN" sz="1400" dirty="0"/>
              <a:t>//zsxxsz.iteye.com/blog/2118752</a:t>
            </a:r>
            <a:endParaRPr lang="zh-CN" altLang="en-US" sz="1400" dirty="0"/>
          </a:p>
        </p:txBody>
      </p:sp>
      <p:sp>
        <p:nvSpPr>
          <p:cNvPr id="4" name="圆角矩形 3"/>
          <p:cNvSpPr/>
          <p:nvPr/>
        </p:nvSpPr>
        <p:spPr>
          <a:xfrm>
            <a:off x="4024540" y="4148624"/>
            <a:ext cx="1368152" cy="36004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</a:rPr>
              <a:t>acl_master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923928" y="1452977"/>
            <a:ext cx="1368152" cy="36004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</a:rPr>
              <a:t>Tcp </a:t>
            </a:r>
            <a:r>
              <a:rPr lang="zh-CN" altLang="en-US" sz="1400" b="1" dirty="0">
                <a:solidFill>
                  <a:schemeClr val="tx1"/>
                </a:solidFill>
              </a:rPr>
              <a:t>연결 디스패처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923928" y="2930758"/>
            <a:ext cx="1368152" cy="36004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</a:rPr>
              <a:t>fibre_proc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979712" y="1642492"/>
            <a:ext cx="864096" cy="4510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클라이언트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979712" y="2326567"/>
            <a:ext cx="864096" cy="4510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클라이언트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979712" y="3010642"/>
            <a:ext cx="864096" cy="4510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클라이언트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8" idx="6"/>
            <a:endCxn id="34" idx="1"/>
          </p:cNvCxnSpPr>
          <p:nvPr/>
        </p:nvCxnSpPr>
        <p:spPr>
          <a:xfrm>
            <a:off x="2843808" y="1868011"/>
            <a:ext cx="1080120" cy="483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6"/>
            <a:endCxn id="34" idx="1"/>
          </p:cNvCxnSpPr>
          <p:nvPr/>
        </p:nvCxnSpPr>
        <p:spPr>
          <a:xfrm flipV="1">
            <a:off x="2843808" y="2351470"/>
            <a:ext cx="1080120" cy="200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6"/>
            <a:endCxn id="6" idx="1"/>
          </p:cNvCxnSpPr>
          <p:nvPr/>
        </p:nvCxnSpPr>
        <p:spPr>
          <a:xfrm flipV="1">
            <a:off x="2843808" y="3110778"/>
            <a:ext cx="1080120" cy="12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1979712" y="3666236"/>
            <a:ext cx="864096" cy="4510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클라이언트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7" idx="6"/>
            <a:endCxn id="6" idx="1"/>
          </p:cNvCxnSpPr>
          <p:nvPr/>
        </p:nvCxnSpPr>
        <p:spPr>
          <a:xfrm flipV="1">
            <a:off x="2843808" y="3110778"/>
            <a:ext cx="1080120" cy="780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3923928" y="2171450"/>
            <a:ext cx="1368152" cy="36004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</a:rPr>
              <a:t>fibre_proc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8" idx="6"/>
            <a:endCxn id="5" idx="1"/>
          </p:cNvCxnSpPr>
          <p:nvPr/>
        </p:nvCxnSpPr>
        <p:spPr>
          <a:xfrm flipV="1">
            <a:off x="2843808" y="1632997"/>
            <a:ext cx="1080120" cy="23501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9" idx="6"/>
            <a:endCxn id="5" idx="1"/>
          </p:cNvCxnSpPr>
          <p:nvPr/>
        </p:nvCxnSpPr>
        <p:spPr>
          <a:xfrm flipV="1">
            <a:off x="2843808" y="1632997"/>
            <a:ext cx="1080120" cy="91908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0" idx="6"/>
            <a:endCxn id="5" idx="1"/>
          </p:cNvCxnSpPr>
          <p:nvPr/>
        </p:nvCxnSpPr>
        <p:spPr>
          <a:xfrm flipV="1">
            <a:off x="2843808" y="1632997"/>
            <a:ext cx="1080120" cy="160316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7" idx="6"/>
            <a:endCxn id="5" idx="1"/>
          </p:cNvCxnSpPr>
          <p:nvPr/>
        </p:nvCxnSpPr>
        <p:spPr>
          <a:xfrm flipV="1">
            <a:off x="2843808" y="1632997"/>
            <a:ext cx="1080120" cy="225875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圆角矩形 107"/>
          <p:cNvSpPr/>
          <p:nvPr/>
        </p:nvSpPr>
        <p:spPr>
          <a:xfrm>
            <a:off x="6275032" y="1850638"/>
            <a:ext cx="648072" cy="36004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섬유질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6275032" y="2282686"/>
            <a:ext cx="648072" cy="36004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섬유질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11" name="直接箭头连接符 110"/>
          <p:cNvCxnSpPr>
            <a:stCxn id="34" idx="3"/>
            <a:endCxn id="108" idx="1"/>
          </p:cNvCxnSpPr>
          <p:nvPr/>
        </p:nvCxnSpPr>
        <p:spPr>
          <a:xfrm flipV="1">
            <a:off x="5292080" y="2030658"/>
            <a:ext cx="982952" cy="320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34" idx="3"/>
            <a:endCxn id="109" idx="1"/>
          </p:cNvCxnSpPr>
          <p:nvPr/>
        </p:nvCxnSpPr>
        <p:spPr>
          <a:xfrm>
            <a:off x="5292080" y="2351470"/>
            <a:ext cx="982952" cy="111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圆角矩形 113"/>
          <p:cNvSpPr/>
          <p:nvPr/>
        </p:nvSpPr>
        <p:spPr>
          <a:xfrm>
            <a:off x="6292792" y="2786742"/>
            <a:ext cx="648072" cy="36004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섬유질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6292792" y="3218790"/>
            <a:ext cx="648072" cy="36004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섬유질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16" name="直接箭头连接符 115"/>
          <p:cNvCxnSpPr>
            <a:stCxn id="6" idx="3"/>
            <a:endCxn id="114" idx="1"/>
          </p:cNvCxnSpPr>
          <p:nvPr/>
        </p:nvCxnSpPr>
        <p:spPr>
          <a:xfrm flipV="1">
            <a:off x="5292080" y="2966762"/>
            <a:ext cx="1000712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6" idx="3"/>
            <a:endCxn id="115" idx="1"/>
          </p:cNvCxnSpPr>
          <p:nvPr/>
        </p:nvCxnSpPr>
        <p:spPr>
          <a:xfrm>
            <a:off x="5292080" y="3110778"/>
            <a:ext cx="1000712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/>
          <p:cNvSpPr/>
          <p:nvPr/>
        </p:nvSpPr>
        <p:spPr>
          <a:xfrm>
            <a:off x="3700504" y="1268760"/>
            <a:ext cx="2016224" cy="2216954"/>
          </a:xfrm>
          <a:prstGeom prst="rect">
            <a:avLst/>
          </a:prstGeom>
          <a:noFill/>
          <a:ln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上箭头 120"/>
          <p:cNvSpPr/>
          <p:nvPr/>
        </p:nvSpPr>
        <p:spPr>
          <a:xfrm>
            <a:off x="4528600" y="3595936"/>
            <a:ext cx="360040" cy="451037"/>
          </a:xfrm>
          <a:prstGeom prst="up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3" name="直接箭头连接符 122"/>
          <p:cNvCxnSpPr>
            <a:stCxn id="5" idx="2"/>
            <a:endCxn id="34" idx="0"/>
          </p:cNvCxnSpPr>
          <p:nvPr/>
        </p:nvCxnSpPr>
        <p:spPr>
          <a:xfrm>
            <a:off x="4608004" y="1813017"/>
            <a:ext cx="0" cy="358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5" name="肘形连接符 124"/>
          <p:cNvCxnSpPr>
            <a:stCxn id="5" idx="3"/>
            <a:endCxn id="6" idx="0"/>
          </p:cNvCxnSpPr>
          <p:nvPr/>
        </p:nvCxnSpPr>
        <p:spPr>
          <a:xfrm flipH="1">
            <a:off x="4608004" y="1632997"/>
            <a:ext cx="684076" cy="1297761"/>
          </a:xfrm>
          <a:prstGeom prst="bentConnector4">
            <a:avLst>
              <a:gd name="adj1" fmla="val -33417"/>
              <a:gd name="adj2" fmla="val 80423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337726"/>
      </p:ext>
    </p:extLst>
  </p:cSld>
  <p:clrMapOvr>
    <a:masterClrMapping/>
  </p:clrMapOvr>
</p:sld>
</file>

<file path=ppt/slides/slide27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협업 간 커뮤니케이션 </a:t>
            </a:r>
            <a:r>
              <a:rPr lang="en-US" altLang="zh-CN" dirty="0"/>
              <a:t>- </a:t>
            </a:r>
            <a:r>
              <a:rPr lang="zh-CN" altLang="en-US" sz="2000" dirty="0"/>
              <a:t>디자인 포인트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동시 진행 중인 프로그램 간에 커뮤니케이션이 필요한 이유는 무엇인가요?</a:t>
            </a:r>
            <a:endParaRPr lang="en-US" altLang="zh-CN" dirty="0"/>
          </a:p>
          <a:p>
            <a:r>
              <a:rPr lang="en-US" altLang="zh-CN" sz="1600" dirty="0"/>
              <a:t>1</a:t>
            </a:r>
            <a:r>
              <a:rPr lang="zh-CN" altLang="en-US" sz="1600" dirty="0"/>
              <a:t>. 비즈니스 로직의 모듈화</a:t>
            </a:r>
            <a:endParaRPr lang="en-US" altLang="zh-CN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. 비즈니스 모듈의 계층적 설계</a:t>
            </a:r>
            <a:endParaRPr lang="en-US" altLang="zh-CN" sz="1600" dirty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. 협업 팀 개발</a:t>
            </a:r>
            <a:endParaRPr lang="en-US" altLang="zh-CN" sz="1600" dirty="0"/>
          </a:p>
          <a:p>
            <a:endParaRPr lang="en-US" altLang="zh-CN" dirty="0"/>
          </a:p>
          <a:p>
            <a:r>
              <a:rPr lang="zh-CN" altLang="en-US" dirty="0"/>
              <a:t>상호 시너지 '커뮤니케이션'의 본질:</a:t>
            </a:r>
            <a:endParaRPr lang="en-US" altLang="zh-CN" dirty="0"/>
          </a:p>
          <a:p>
            <a:r>
              <a:rPr lang="en-US" altLang="zh-CN" sz="1600" dirty="0"/>
              <a:t>- 스레드 </a:t>
            </a:r>
            <a:r>
              <a:rPr lang="zh-CN" altLang="en-US" sz="1600" dirty="0"/>
              <a:t>간 데이터 전송은 스레드의 컨텍스트를 전환하는 방식으로 이루어지며, 이는 본질적으로 스레드 간 데이터 교환입니다.</a:t>
            </a:r>
            <a:endParaRPr lang="en-US" altLang="zh-CN" sz="1600" dirty="0"/>
          </a:p>
          <a:p>
            <a:endParaRPr lang="en-US" altLang="zh-CN" dirty="0"/>
          </a:p>
          <a:p>
            <a:r>
              <a:rPr lang="zh-CN" altLang="en-US" dirty="0"/>
              <a:t>동시 진행 중인 프로그램 간의 '커뮤니케이션' 비용입니다:</a:t>
            </a:r>
            <a:endParaRPr lang="en-US" altLang="zh-CN" dirty="0"/>
          </a:p>
          <a:p>
            <a:r>
              <a:rPr lang="en-US" altLang="zh-CN" sz="1600" dirty="0"/>
              <a:t>1</a:t>
            </a:r>
            <a:r>
              <a:rPr lang="zh-CN" altLang="en-US" sz="1600" dirty="0"/>
              <a:t>. 동시 컨텍스트 전환</a:t>
            </a:r>
            <a:endParaRPr lang="en-US" altLang="zh-CN" sz="1600" dirty="0"/>
          </a:p>
          <a:p>
            <a:r>
              <a:rPr lang="zh-CN" altLang="en-US" sz="1600" dirty="0"/>
              <a:t>2, 메모리 할당, 해제</a:t>
            </a:r>
            <a:endParaRPr lang="en-US" altLang="zh-CN" sz="1600" dirty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. 데이터 복사</a:t>
            </a:r>
            <a:endParaRPr lang="en-US" altLang="zh-CN" sz="1600" dirty="0"/>
          </a:p>
          <a:p>
            <a:endParaRPr lang="en-US" altLang="zh-CN" dirty="0"/>
          </a:p>
          <a:p>
            <a:r>
              <a:rPr lang="zh-CN" altLang="en-US" dirty="0"/>
              <a:t>공동 작업자 간 '커뮤니케이션' 방법:</a:t>
            </a:r>
            <a:endParaRPr lang="en-US" altLang="zh-CN" dirty="0"/>
          </a:p>
          <a:p>
            <a:r>
              <a:rPr lang="zh-CN" altLang="en-US" sz="1600" dirty="0"/>
              <a:t>- 다대다 데이터 상호 작용 지원</a:t>
            </a:r>
          </a:p>
        </p:txBody>
      </p:sp>
    </p:spTree>
    <p:extLst>
      <p:ext uri="{BB962C8B-B14F-4D97-AF65-F5344CB8AC3E}">
        <p14:creationId xmlns:p14="http://schemas.microsoft.com/office/powerpoint/2010/main" val="1199947123"/>
      </p:ext>
    </p:extLst>
  </p:cSld>
  <p:clrMapOvr>
    <a:masterClrMapping/>
  </p:clrMapOvr>
</p:sld>
</file>

<file path=ppt/slides/slide28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협업 간 커뮤니케이션 </a:t>
            </a:r>
            <a:r>
              <a:rPr lang="en-US" altLang="zh-CN" dirty="0"/>
              <a:t>- </a:t>
            </a:r>
            <a:r>
              <a:rPr lang="zh-CN" altLang="en-US" sz="2000" dirty="0"/>
              <a:t>디자인 포인트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4407011"/>
            <a:ext cx="8229600" cy="1784257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- 동시 통신 파이프라인은 다대다 접근 방식을 지원합니다.</a:t>
            </a:r>
            <a:endParaRPr lang="en-US" altLang="zh-CN" sz="1600" dirty="0"/>
          </a:p>
          <a:p>
            <a:r>
              <a:rPr lang="zh-CN" altLang="en-US" sz="1600" dirty="0"/>
              <a:t>- 프로세스 간 통신은 프로세스의 컨텍스트를 전환하고 데이터를 교환함으로써 이루어집니다.</a:t>
            </a:r>
            <a:endParaRPr lang="en-US" altLang="zh-CN" sz="1600" dirty="0"/>
          </a:p>
          <a:p>
            <a:r>
              <a:rPr lang="zh-CN" altLang="en-US" sz="1600" dirty="0"/>
              <a:t>- 프로세스 간 통신 중 데이터 교환은 버퍼링 모드를 지원합니다.</a:t>
            </a:r>
            <a:endParaRPr lang="en-US" altLang="zh-CN" sz="1600" dirty="0"/>
          </a:p>
          <a:p>
            <a:r>
              <a:rPr lang="zh-CN" altLang="en-US" sz="1600" dirty="0"/>
              <a:t>- 프로세스 간 통신을 위한 데이터 교환의 무작위 할당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275856" y="1628800"/>
            <a:ext cx="1123524" cy="32946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채널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1763688" y="1340768"/>
            <a:ext cx="1080120" cy="21602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프로듀서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758256" y="1702409"/>
            <a:ext cx="1080120" cy="1829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프로듀서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758256" y="2031870"/>
            <a:ext cx="1080120" cy="20418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프로듀서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7" idx="6"/>
            <a:endCxn id="6" idx="1"/>
          </p:cNvCxnSpPr>
          <p:nvPr/>
        </p:nvCxnSpPr>
        <p:spPr>
          <a:xfrm>
            <a:off x="2843808" y="1448780"/>
            <a:ext cx="432048" cy="34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6"/>
            <a:endCxn id="6" idx="1"/>
          </p:cNvCxnSpPr>
          <p:nvPr/>
        </p:nvCxnSpPr>
        <p:spPr>
          <a:xfrm flipV="1">
            <a:off x="2838376" y="1793531"/>
            <a:ext cx="437480" cy="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6"/>
            <a:endCxn id="6" idx="1"/>
          </p:cNvCxnSpPr>
          <p:nvPr/>
        </p:nvCxnSpPr>
        <p:spPr>
          <a:xfrm flipV="1">
            <a:off x="2838376" y="1793531"/>
            <a:ext cx="437480" cy="34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4865464" y="1173716"/>
            <a:ext cx="1080120" cy="21602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소비자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860032" y="1535357"/>
            <a:ext cx="1080120" cy="18298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소비자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860032" y="1864818"/>
            <a:ext cx="1080120" cy="2041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소비자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869284" y="2216702"/>
            <a:ext cx="1080120" cy="2041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소비자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6" idx="3"/>
            <a:endCxn id="22" idx="2"/>
          </p:cNvCxnSpPr>
          <p:nvPr/>
        </p:nvCxnSpPr>
        <p:spPr>
          <a:xfrm flipV="1">
            <a:off x="4399380" y="1281728"/>
            <a:ext cx="466084" cy="51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6" idx="3"/>
            <a:endCxn id="23" idx="2"/>
          </p:cNvCxnSpPr>
          <p:nvPr/>
        </p:nvCxnSpPr>
        <p:spPr>
          <a:xfrm flipV="1">
            <a:off x="4399380" y="1626849"/>
            <a:ext cx="460652" cy="1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6" idx="3"/>
            <a:endCxn id="24" idx="2"/>
          </p:cNvCxnSpPr>
          <p:nvPr/>
        </p:nvCxnSpPr>
        <p:spPr>
          <a:xfrm>
            <a:off x="4399380" y="1793531"/>
            <a:ext cx="460652" cy="173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6" idx="3"/>
            <a:endCxn id="25" idx="2"/>
          </p:cNvCxnSpPr>
          <p:nvPr/>
        </p:nvCxnSpPr>
        <p:spPr>
          <a:xfrm>
            <a:off x="4399380" y="1793531"/>
            <a:ext cx="469904" cy="52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3112912" y="2754913"/>
            <a:ext cx="1449412" cy="86409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동시 스케줄러</a:t>
            </a:r>
          </a:p>
        </p:txBody>
      </p:sp>
      <p:cxnSp>
        <p:nvCxnSpPr>
          <p:cNvPr id="36" name="曲线连接符 35"/>
          <p:cNvCxnSpPr>
            <a:stCxn id="34" idx="2"/>
            <a:endCxn id="7" idx="2"/>
          </p:cNvCxnSpPr>
          <p:nvPr/>
        </p:nvCxnSpPr>
        <p:spPr>
          <a:xfrm rot="10800000">
            <a:off x="1763688" y="1448781"/>
            <a:ext cx="1349224" cy="1738181"/>
          </a:xfrm>
          <a:prstGeom prst="curvedConnector3">
            <a:avLst>
              <a:gd name="adj1" fmla="val 1621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stCxn id="34" idx="2"/>
            <a:endCxn id="8" idx="2"/>
          </p:cNvCxnSpPr>
          <p:nvPr/>
        </p:nvCxnSpPr>
        <p:spPr>
          <a:xfrm rot="10800000">
            <a:off x="1758256" y="1793901"/>
            <a:ext cx="1354656" cy="1393060"/>
          </a:xfrm>
          <a:prstGeom prst="curvedConnector3">
            <a:avLst>
              <a:gd name="adj1" fmla="val 1168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stCxn id="34" idx="2"/>
            <a:endCxn id="9" idx="4"/>
          </p:cNvCxnSpPr>
          <p:nvPr/>
        </p:nvCxnSpPr>
        <p:spPr>
          <a:xfrm rot="10800000">
            <a:off x="2298316" y="2236057"/>
            <a:ext cx="814596" cy="9509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>
            <a:stCxn id="34" idx="6"/>
            <a:endCxn id="22" idx="6"/>
          </p:cNvCxnSpPr>
          <p:nvPr/>
        </p:nvCxnSpPr>
        <p:spPr>
          <a:xfrm flipV="1">
            <a:off x="4562324" y="1281728"/>
            <a:ext cx="1383260" cy="1905233"/>
          </a:xfrm>
          <a:prstGeom prst="curvedConnector3">
            <a:avLst>
              <a:gd name="adj1" fmla="val 166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>
            <a:stCxn id="34" idx="6"/>
            <a:endCxn id="23" idx="6"/>
          </p:cNvCxnSpPr>
          <p:nvPr/>
        </p:nvCxnSpPr>
        <p:spPr>
          <a:xfrm flipV="1">
            <a:off x="4562324" y="1626849"/>
            <a:ext cx="1377828" cy="1560112"/>
          </a:xfrm>
          <a:prstGeom prst="curvedConnector3">
            <a:avLst>
              <a:gd name="adj1" fmla="val 147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/>
          <p:cNvCxnSpPr>
            <a:stCxn id="34" idx="6"/>
            <a:endCxn id="24" idx="6"/>
          </p:cNvCxnSpPr>
          <p:nvPr/>
        </p:nvCxnSpPr>
        <p:spPr>
          <a:xfrm flipV="1">
            <a:off x="4562324" y="1966911"/>
            <a:ext cx="1377828" cy="1220050"/>
          </a:xfrm>
          <a:prstGeom prst="curvedConnector3">
            <a:avLst>
              <a:gd name="adj1" fmla="val 1184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线连接符 51"/>
          <p:cNvCxnSpPr>
            <a:stCxn id="34" idx="6"/>
            <a:endCxn id="25" idx="4"/>
          </p:cNvCxnSpPr>
          <p:nvPr/>
        </p:nvCxnSpPr>
        <p:spPr>
          <a:xfrm flipV="1">
            <a:off x="4562324" y="2420888"/>
            <a:ext cx="847020" cy="7660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865729"/>
      </p:ext>
    </p:extLst>
  </p:cSld>
  <p:clrMapOvr>
    <a:masterClrMapping/>
  </p:clrMapOvr>
</p:sld>
</file>

<file path=ppt/slides/slide29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스레드 간 통신 </a:t>
            </a:r>
            <a:r>
              <a:rPr lang="en-US" altLang="zh-CN" dirty="0"/>
              <a:t>- </a:t>
            </a:r>
            <a:r>
              <a:rPr lang="zh-CN" altLang="en-US" sz="2000" dirty="0"/>
              <a:t>디자인 필수 요소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8229600" cy="2381267"/>
          </a:xfrm>
        </p:spPr>
        <p:txBody>
          <a:bodyPr/>
          <a:lstStyle/>
          <a:p>
            <a:r>
              <a:rPr lang="zh-CN" altLang="en-US" dirty="0"/>
              <a:t>동시 모드에서 스레드 간 통신이 필요한 이유는 무엇인가요?</a:t>
            </a:r>
            <a:endParaRPr lang="en-US" altLang="zh-CN" dirty="0"/>
          </a:p>
          <a:p>
            <a:r>
              <a:rPr lang="zh-CN" altLang="en-US" sz="1600" dirty="0"/>
              <a:t>- 다중 코어를 사용하려면 여러 개의 스레드가 열리고 스레드 간에 데이터를 교환해야 합니다.</a:t>
            </a:r>
            <a:endParaRPr lang="en-US" altLang="zh-CN" sz="1600" dirty="0"/>
          </a:p>
          <a:p>
            <a:r>
              <a:rPr lang="zh-CN" altLang="en-US" sz="1600" dirty="0"/>
              <a:t>- 일부 작업은 스레드 풀에서 비동기적으로 수행해야 하며 그 결과를 메인 스레드로 전달해야 합니다.</a:t>
            </a:r>
            <a:endParaRPr lang="en-US" altLang="zh-CN" sz="1600" dirty="0"/>
          </a:p>
          <a:p>
            <a:endParaRPr lang="en-US" altLang="zh-CN" dirty="0"/>
          </a:p>
          <a:p>
            <a:r>
              <a:rPr lang="zh-CN" altLang="en-US" dirty="0"/>
              <a:t>동시 모드에서 스레드가 서로 통신하는 방식입니다:</a:t>
            </a:r>
            <a:endParaRPr lang="en-US" altLang="zh-CN" dirty="0"/>
          </a:p>
          <a:p>
            <a:r>
              <a:rPr lang="zh-CN" altLang="en-US" sz="1600" dirty="0"/>
              <a:t>- 잠금 없는 메시지 큐 </a:t>
            </a:r>
            <a:r>
              <a:rPr lang="en-US" altLang="zh-CN" sz="1600" dirty="0"/>
              <a:t>+ IO </a:t>
            </a:r>
            <a:r>
              <a:rPr lang="zh-CN" altLang="en-US" sz="1600" dirty="0"/>
              <a:t>모드</a:t>
            </a:r>
          </a:p>
        </p:txBody>
      </p:sp>
      <p:sp>
        <p:nvSpPr>
          <p:cNvPr id="4" name="矩形 3"/>
          <p:cNvSpPr/>
          <p:nvPr/>
        </p:nvSpPr>
        <p:spPr>
          <a:xfrm>
            <a:off x="3275856" y="3969060"/>
            <a:ext cx="1368152" cy="3600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잠금 없는 대기열</a:t>
            </a:r>
          </a:p>
        </p:txBody>
      </p:sp>
      <p:sp>
        <p:nvSpPr>
          <p:cNvPr id="5" name="椭圆 4"/>
          <p:cNvSpPr/>
          <p:nvPr/>
        </p:nvSpPr>
        <p:spPr>
          <a:xfrm>
            <a:off x="1331640" y="3429000"/>
            <a:ext cx="1008112" cy="3600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프로듀서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1331640" y="3969060"/>
            <a:ext cx="1008112" cy="3600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프로듀서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1331640" y="4509120"/>
            <a:ext cx="1008112" cy="3600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프로듀서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5" idx="6"/>
            <a:endCxn id="4" idx="1"/>
          </p:cNvCxnSpPr>
          <p:nvPr/>
        </p:nvCxnSpPr>
        <p:spPr>
          <a:xfrm>
            <a:off x="2339752" y="3609020"/>
            <a:ext cx="936104" cy="54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6"/>
            <a:endCxn id="4" idx="1"/>
          </p:cNvCxnSpPr>
          <p:nvPr/>
        </p:nvCxnSpPr>
        <p:spPr>
          <a:xfrm>
            <a:off x="2339752" y="4149080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6"/>
            <a:endCxn id="4" idx="1"/>
          </p:cNvCxnSpPr>
          <p:nvPr/>
        </p:nvCxnSpPr>
        <p:spPr>
          <a:xfrm flipV="1">
            <a:off x="2339752" y="4149080"/>
            <a:ext cx="936104" cy="54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5580112" y="3969060"/>
            <a:ext cx="1080120" cy="360040"/>
          </a:xfrm>
          <a:prstGeom prst="ellipse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소비자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4" idx="3"/>
            <a:endCxn id="24" idx="2"/>
          </p:cNvCxnSpPr>
          <p:nvPr/>
        </p:nvCxnSpPr>
        <p:spPr>
          <a:xfrm>
            <a:off x="4644008" y="4149080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275856" y="4329100"/>
            <a:ext cx="1368152" cy="1800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IO </a:t>
            </a:r>
            <a:r>
              <a:rPr lang="zh-CN" altLang="en-US" sz="1200" b="1" dirty="0">
                <a:solidFill>
                  <a:schemeClr val="tx1"/>
                </a:solidFill>
              </a:rPr>
              <a:t>배관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899592" y="5301208"/>
            <a:ext cx="73448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, </a:t>
            </a:r>
            <a:r>
              <a:rPr lang="zh-CN" altLang="en-US" sz="1600" dirty="0"/>
              <a:t>잠금 없는 대기열을 통한 데이터 전송 간의 생산자/소비자 우선 순위</a:t>
            </a:r>
            <a:endParaRPr lang="en-US" altLang="zh-CN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. 생산자가 데이터가 없는 경우, 소비자는 </a:t>
            </a:r>
            <a:r>
              <a:rPr lang="en-US" altLang="zh-CN" sz="1600" dirty="0"/>
              <a:t>IO에</a:t>
            </a:r>
            <a:r>
              <a:rPr lang="zh-CN" altLang="en-US" sz="1600" dirty="0"/>
              <a:t> 의해 </a:t>
            </a:r>
            <a:r>
              <a:rPr lang="zh-CN" altLang="en-US" sz="1600" dirty="0"/>
              <a:t>차단됩니다.</a:t>
            </a:r>
            <a:endParaRPr lang="en-US" altLang="zh-CN" sz="1600" dirty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, 소비자가 </a:t>
            </a:r>
            <a:r>
              <a:rPr lang="zh-CN" altLang="en-US" sz="1600" dirty="0"/>
              <a:t>새로운 메시지를 기다리는 </a:t>
            </a:r>
            <a:r>
              <a:rPr lang="en-US" altLang="zh-CN" sz="1600" dirty="0"/>
              <a:t>IO에서</a:t>
            </a:r>
            <a:r>
              <a:rPr lang="zh-CN" altLang="en-US" sz="1600" dirty="0"/>
              <a:t> 차단되었을 때</a:t>
            </a:r>
            <a:r>
              <a:rPr lang="zh-CN" altLang="en-US" sz="1600" dirty="0"/>
              <a:t>, 생산자는 </a:t>
            </a:r>
            <a:r>
              <a:rPr lang="en-US" altLang="zh-CN" sz="1600" dirty="0"/>
              <a:t>IO를 </a:t>
            </a:r>
            <a:r>
              <a:rPr lang="zh-CN" altLang="en-US" sz="1600" dirty="0"/>
              <a:t>통해 </a:t>
            </a:r>
            <a:r>
              <a:rPr lang="zh-CN" altLang="en-US" sz="1600" dirty="0"/>
              <a:t>소비자에게 알릴 </a:t>
            </a:r>
            <a:r>
              <a:rPr lang="zh-CN" altLang="en-US" sz="1600" dirty="0"/>
              <a:t>새로운 메시지가 있으면 다음을 수행합니다.</a:t>
            </a:r>
            <a:endParaRPr lang="en-US" altLang="zh-CN" sz="1600" dirty="0"/>
          </a:p>
          <a:p>
            <a:r>
              <a:rPr lang="en-US" altLang="zh-CN" sz="1600" dirty="0"/>
              <a:t>4</a:t>
            </a:r>
            <a:r>
              <a:rPr lang="zh-CN" altLang="en-US" sz="1600" dirty="0"/>
              <a:t>. 잠금 해제된 대기열의 사용률이 높을수록 처리 성능이 향상됩니다.</a:t>
            </a:r>
            <a:endParaRPr lang="en-US" altLang="zh-CN" sz="1600" dirty="0"/>
          </a:p>
        </p:txBody>
      </p:sp>
      <p:sp>
        <p:nvSpPr>
          <p:cNvPr id="8" name="文本框 7"/>
          <p:cNvSpPr txBox="1"/>
          <p:nvPr/>
        </p:nvSpPr>
        <p:spPr>
          <a:xfrm>
            <a:off x="634976" y="3455422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/>
              <a:t>스레드 </a:t>
            </a:r>
            <a:r>
              <a:rPr lang="en-US" altLang="zh-CN" sz="1100" b="1" dirty="0"/>
              <a:t>A</a:t>
            </a:r>
            <a:endParaRPr lang="zh-CN" altLang="en-US" sz="11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626592" y="4026695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/>
              <a:t>스레드 </a:t>
            </a:r>
            <a:r>
              <a:rPr lang="en-US" altLang="zh-CN" sz="1100" b="1" dirty="0"/>
              <a:t>B</a:t>
            </a:r>
            <a:endParaRPr lang="zh-CN" altLang="en-US" sz="11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634976" y="4549936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/>
              <a:t>스레드 </a:t>
            </a:r>
            <a:r>
              <a:rPr lang="en-US" altLang="zh-CN" sz="1100" b="1" dirty="0"/>
              <a:t>C</a:t>
            </a:r>
            <a:endParaRPr lang="zh-CN" altLang="en-US" sz="11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6929388" y="4026695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/>
              <a:t>스레드 </a:t>
            </a:r>
            <a:r>
              <a:rPr lang="en-US" altLang="zh-CN" sz="1100" b="1" dirty="0"/>
              <a:t>D</a:t>
            </a:r>
            <a:endParaRPr lang="zh-CN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490133852"/>
      </p:ext>
    </p:extLst>
  </p:cSld>
  <p:clrMapOvr>
    <a:masterClrMapping/>
  </p:clrMapOvr>
</p:sld>
</file>

<file path=ppt/slides/slide3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동시성 정보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멀티코어 시대에도 불구하고 서버의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CPU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코어 수는 항상 제한되어 있습니다.</a:t>
            </a:r>
          </a:p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프로세스/스레드 수가 증가하면 운영 체제의 스케줄링 알고리즘의 효율성이 떨어집니다.</a:t>
            </a:r>
          </a:p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긴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TCP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연결과 연결 풀링이 존재하면 서버 측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연결의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80%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이상이 유휴 상태가 됩니다.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400" dirty="0">
                <a:latin typeface="方正舒体" panose="02010601030101010101" pitchFamily="2" charset="-122"/>
                <a:ea typeface="方正舒体" panose="02010601030101010101" pitchFamily="2" charset="-122"/>
              </a:rPr>
              <a:t>동시성을 지원하려면 고용이 필요합니다:</a:t>
            </a:r>
            <a:endParaRPr lang="en-US" altLang="zh-CN" sz="24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r>
              <a:rPr lang="en-US" altLang="zh-CN" sz="1600" dirty="0"/>
              <a:t>1</a:t>
            </a:r>
            <a:r>
              <a:rPr lang="zh-CN" altLang="en-US" sz="1600" dirty="0"/>
              <a:t>, 다중 프로세스 모드: 동시성 지원은 </a:t>
            </a:r>
            <a:r>
              <a:rPr lang="en-US" altLang="zh-CN" sz="1600" dirty="0"/>
              <a:t>Postfix</a:t>
            </a:r>
            <a:r>
              <a:rPr lang="zh-CN" altLang="en-US" sz="1600" dirty="0"/>
              <a:t>, </a:t>
            </a:r>
            <a:r>
              <a:rPr lang="en-US" altLang="zh-CN" sz="1600" dirty="0" err="1"/>
              <a:t>Xinetd와 </a:t>
            </a:r>
            <a:r>
              <a:rPr lang="zh-CN" altLang="en-US" sz="1600" dirty="0"/>
              <a:t>같이 매우 제한적입니다</a:t>
            </a:r>
            <a:r>
              <a:rPr lang="en-US" altLang="zh-CN" sz="1600" dirty="0"/>
              <a:t>. </a:t>
            </a:r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, 다중 스레드 모드: 다중 프로세스 모드보다 개선되었지만 여전히 </a:t>
            </a:r>
            <a:r>
              <a:rPr lang="en-US" altLang="zh-CN" sz="1600" dirty="0"/>
              <a:t>Mysql과 </a:t>
            </a:r>
            <a:r>
              <a:rPr lang="zh-CN" altLang="en-US" sz="1600" dirty="0"/>
              <a:t>같이 제한적입니다</a:t>
            </a:r>
            <a:r>
              <a:rPr lang="zh-CN" altLang="en-US" sz="1600" dirty="0"/>
              <a:t>;</a:t>
            </a:r>
            <a:endParaRPr lang="en-US" altLang="zh-CN" sz="1600" dirty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, 비차단 모드: 고성능이지만 프로그래밍 복잡도가 매우 높습니다(예: </a:t>
            </a:r>
            <a:r>
              <a:rPr lang="en-US" altLang="zh-CN" sz="1600" dirty="0" err="1"/>
              <a:t>Nginx</a:t>
            </a:r>
            <a:r>
              <a:rPr lang="zh-CN" altLang="en-US" sz="1600" dirty="0"/>
              <a:t>, </a:t>
            </a:r>
            <a:r>
              <a:rPr lang="en-US" altLang="zh-CN" sz="1600" dirty="0" err="1"/>
              <a:t>Redis)</a:t>
            </a:r>
            <a:r>
              <a:rPr lang="zh-CN" altLang="en-US" sz="1600" dirty="0"/>
              <a:t>;</a:t>
            </a:r>
            <a:endParaRPr lang="en-US" altLang="zh-CN" sz="1600" dirty="0"/>
          </a:p>
          <a:p>
            <a:r>
              <a:rPr lang="en-US" altLang="zh-CN" sz="1600" dirty="0"/>
              <a:t>4</a:t>
            </a:r>
            <a:r>
              <a:rPr lang="zh-CN" altLang="en-US" sz="1600" dirty="0"/>
              <a:t>, 이벤트 기반 멀티 스레드 모드: 동시성이 크게 향상되었지만 </a:t>
            </a:r>
            <a:r>
              <a:rPr lang="zh-CN" altLang="en-US" sz="1600" dirty="0"/>
              <a:t>acl의 </a:t>
            </a:r>
            <a:r>
              <a:rPr lang="en-US" altLang="zh-CN" sz="1600" dirty="0" err="1"/>
              <a:t>마스터 스레드 </a:t>
            </a:r>
            <a:r>
              <a:rPr lang="zh-CN" altLang="en-US" sz="1600" dirty="0"/>
              <a:t>서비스 모드와 </a:t>
            </a:r>
            <a:r>
              <a:rPr lang="zh-CN" altLang="en-US" sz="1600" dirty="0"/>
              <a:t>같은 프로그래밍 향상은 여전히 제한적입니다;</a:t>
            </a:r>
            <a:endParaRPr lang="en-US" altLang="zh-CN" sz="16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7932782"/>
      </p:ext>
    </p:extLst>
  </p:cSld>
  <p:clrMapOvr>
    <a:masterClrMapping/>
  </p:clrMapOvr>
</p:sld>
</file>

<file path=ppt/slides/slide30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타사 라이브러리와 원활하게 통합하는 방법 </a:t>
            </a:r>
            <a:r>
              <a:rPr lang="en-US" altLang="zh-CN" dirty="0"/>
              <a:t>- </a:t>
            </a:r>
            <a:r>
              <a:rPr lang="zh-CN" altLang="en-US" sz="2000" dirty="0"/>
              <a:t>디자인 필수 사항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b="1" dirty="0"/>
              <a:t>1、HOOK IO </a:t>
            </a:r>
            <a:r>
              <a:rPr lang="zh-CN" altLang="en-US" sz="1600" b="1" dirty="0"/>
              <a:t>관련 </a:t>
            </a:r>
            <a:r>
              <a:rPr lang="en-US" altLang="zh-CN" sz="1600" b="1" dirty="0"/>
              <a:t>API</a:t>
            </a:r>
          </a:p>
          <a:p>
            <a:r>
              <a:rPr lang="zh-CN" altLang="en-US" sz="1600" dirty="0"/>
              <a:t>읽기 </a:t>
            </a:r>
            <a:r>
              <a:rPr lang="en-US" altLang="zh-CN" sz="1600" dirty="0"/>
              <a:t>API</a:t>
            </a:r>
            <a:r>
              <a:rPr lang="zh-CN" altLang="en-US" sz="1600" dirty="0"/>
              <a:t>: </a:t>
            </a:r>
            <a:r>
              <a:rPr lang="en-US" altLang="zh-CN" sz="1600" dirty="0" err="1"/>
              <a:t>read/readv/recv/recvfrom/recvmsg</a:t>
            </a:r>
            <a:endParaRPr lang="en-US" altLang="zh-CN" sz="1600" dirty="0"/>
          </a:p>
          <a:p>
            <a:r>
              <a:rPr lang="zh-CN" altLang="en-US" sz="1600" dirty="0"/>
              <a:t>쓰기 </a:t>
            </a:r>
            <a:r>
              <a:rPr lang="en-US" altLang="zh-CN" sz="1600" dirty="0"/>
              <a:t>API</a:t>
            </a:r>
            <a:r>
              <a:rPr lang="zh-CN" altLang="en-US" sz="1600" dirty="0"/>
              <a:t>: </a:t>
            </a:r>
            <a:r>
              <a:rPr lang="en-US" altLang="zh-CN" sz="1600" dirty="0" err="1"/>
              <a:t>쓰기/쓰기v/보내기/보내기/보내기to/보내기msg</a:t>
            </a:r>
            <a:endParaRPr lang="en-US" altLang="zh-CN" sz="1600" dirty="0"/>
          </a:p>
          <a:p>
            <a:r>
              <a:rPr lang="zh-CN" altLang="en-US" sz="1600" dirty="0"/>
              <a:t>기타 </a:t>
            </a:r>
            <a:r>
              <a:rPr lang="en-US" altLang="zh-CN" sz="1600" dirty="0"/>
              <a:t>API</a:t>
            </a:r>
            <a:r>
              <a:rPr lang="zh-CN" altLang="en-US" sz="1600" dirty="0"/>
              <a:t>: </a:t>
            </a:r>
            <a:r>
              <a:rPr lang="en-US" altLang="zh-CN" sz="1600" dirty="0" err="1"/>
              <a:t>pipe/popen/pclose/open/close/fcntl</a:t>
            </a:r>
            <a:endParaRPr lang="en-US" altLang="zh-CN" sz="1600" dirty="0"/>
          </a:p>
          <a:p>
            <a:r>
              <a:rPr lang="zh-CN" altLang="en-US" sz="1600" b="1" dirty="0"/>
              <a:t>2、HOOK 네트워크 관련 </a:t>
            </a:r>
            <a:r>
              <a:rPr lang="en-US" altLang="zh-CN" sz="1600" b="1" dirty="0"/>
              <a:t>API</a:t>
            </a:r>
          </a:p>
          <a:p>
            <a:r>
              <a:rPr lang="en-US" altLang="zh-CN" sz="1600" dirty="0"/>
              <a:t>소켓/소켓페어/바인드/듣기/수락/연결</a:t>
            </a:r>
          </a:p>
          <a:p>
            <a:r>
              <a:rPr lang="en-US" altLang="zh-CN" sz="1600" dirty="0" err="1"/>
              <a:t>poll/select/epoll_create/epoll_wait/epoll_ctl</a:t>
            </a:r>
            <a:endParaRPr lang="en-US" altLang="zh-CN" sz="1600" dirty="0"/>
          </a:p>
          <a:p>
            <a:r>
              <a:rPr lang="en-US" altLang="zh-CN" sz="1600" dirty="0" err="1"/>
              <a:t>게토스트바이네임/게토스트바이네임_r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b="1" dirty="0"/>
              <a:t>이는 기본 </a:t>
            </a:r>
            <a:r>
              <a:rPr lang="en-US" altLang="zh-CN" sz="1600" b="1" dirty="0"/>
              <a:t>HOOK </a:t>
            </a:r>
            <a:r>
              <a:rPr lang="zh-CN" altLang="en-US" sz="1600" b="1" dirty="0"/>
              <a:t>시스템 </a:t>
            </a:r>
            <a:r>
              <a:rPr lang="en-US" altLang="zh-CN" sz="1600" b="1" dirty="0"/>
              <a:t>API를 </a:t>
            </a:r>
            <a:r>
              <a:rPr lang="zh-CN" altLang="en-US" sz="1600" b="1" dirty="0"/>
              <a:t>통해 </a:t>
            </a:r>
            <a:r>
              <a:rPr lang="zh-CN" altLang="en-US" sz="1600" b="1" dirty="0"/>
              <a:t>가능합니다:</a:t>
            </a:r>
            <a:endParaRPr lang="en-US" altLang="zh-CN" sz="1600" b="1" dirty="0"/>
          </a:p>
          <a:p>
            <a:r>
              <a:rPr lang="en-US" altLang="zh-CN" sz="1600" dirty="0"/>
              <a:t>1</a:t>
            </a:r>
            <a:r>
              <a:rPr lang="zh-CN" altLang="en-US" sz="1600" dirty="0"/>
              <a:t>, </a:t>
            </a:r>
            <a:r>
              <a:rPr lang="zh-CN" altLang="en-US" sz="1600" dirty="0"/>
              <a:t>네트워크 연결 및 통신 프로세스의 </a:t>
            </a:r>
            <a:r>
              <a:rPr lang="zh-CN" altLang="en-US" sz="1600" dirty="0"/>
              <a:t>타사 라이브러리(예: </a:t>
            </a:r>
            <a:r>
              <a:rPr lang="en-US" altLang="zh-CN" sz="1600" dirty="0" err="1"/>
              <a:t>mysql/http/redis </a:t>
            </a:r>
            <a:r>
              <a:rPr lang="zh-CN" altLang="en-US" sz="1600" dirty="0"/>
              <a:t>및 기타 라이브러리)를 </a:t>
            </a:r>
            <a:r>
              <a:rPr lang="zh-CN" altLang="en-US" sz="1600" dirty="0"/>
              <a:t>직접 인수합니다.</a:t>
            </a:r>
            <a:endParaRPr lang="en-US" altLang="zh-CN" sz="1600" dirty="0"/>
          </a:p>
          <a:p>
            <a:r>
              <a:rPr lang="zh-CN" altLang="en-US" sz="1600" dirty="0"/>
              <a:t>2, 타사 라이브러리의 도메인 이름 확인 프로세스를 직접 </a:t>
            </a:r>
            <a:r>
              <a:rPr lang="zh-CN" altLang="en-US" sz="1600" dirty="0"/>
              <a:t>인수합니다.</a:t>
            </a:r>
            <a:endParaRPr lang="en-US" altLang="zh-CN" sz="1600" dirty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, 연결의 타사 네트워크 차단 프로세스, 비차단 프로세스 변환의 기본이 되는 연결 라이브러리에서 연결의 타사 네트워크 차단 프로세스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83568" y="5373216"/>
            <a:ext cx="6408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라이브러리를 연결한 예는 </a:t>
            </a:r>
            <a:r>
              <a:rPr lang="en-US" altLang="zh-CN" sz="1600" dirty="0" err="1"/>
              <a:t>acl/lib_fiber/samples/mysql을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참조하세요.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36470633"/>
      </p:ext>
    </p:extLst>
  </p:cSld>
  <p:clrMapOvr>
    <a:masterClrMapping/>
  </p:clrMapOvr>
</p:sld>
</file>

<file path=ppt/slides/slide3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시스템 API를 </a:t>
            </a:r>
            <a:r>
              <a:rPr lang="zh-CN" altLang="en-US" dirty="0"/>
              <a:t>많이 사용해야 </a:t>
            </a:r>
            <a:r>
              <a:rPr lang="en-US" altLang="zh-CN" dirty="0"/>
              <a:t>하는 </a:t>
            </a:r>
            <a:r>
              <a:rPr lang="zh-CN" altLang="en-US" dirty="0"/>
              <a:t>이유 </a:t>
            </a:r>
            <a:r>
              <a:rPr lang="en-US" altLang="zh-CN" dirty="0"/>
              <a:t>--- </a:t>
            </a:r>
            <a:r>
              <a:rPr lang="zh-CN" altLang="en-US" sz="2000" dirty="0"/>
              <a:t>디자인 포인트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, </a:t>
            </a:r>
            <a:r>
              <a:rPr lang="zh-CN" altLang="en-US" dirty="0"/>
              <a:t>일반적으로 사용되는 시스템 </a:t>
            </a:r>
            <a:r>
              <a:rPr lang="en-US" altLang="zh-CN" dirty="0"/>
              <a:t>API에서</a:t>
            </a:r>
            <a:r>
              <a:rPr lang="zh-CN" altLang="en-US" dirty="0"/>
              <a:t> 네트워크 프로그래밍을 위한 </a:t>
            </a:r>
            <a:r>
              <a:rPr lang="en-US" altLang="zh-CN" dirty="0"/>
              <a:t>폴링/선택</a:t>
            </a:r>
          </a:p>
          <a:p>
            <a:r>
              <a:rPr lang="zh-CN" altLang="en-US" dirty="0"/>
              <a:t>2, 많은 타사 네트워크 라이브러리는 </a:t>
            </a:r>
            <a:r>
              <a:rPr lang="en-US" altLang="zh-CN" dirty="0"/>
              <a:t>폴링/선택을 </a:t>
            </a:r>
            <a:r>
              <a:rPr lang="zh-CN" altLang="en-US" dirty="0"/>
              <a:t>사용하여 </a:t>
            </a:r>
            <a:r>
              <a:rPr lang="en-US" altLang="zh-CN" dirty="0"/>
              <a:t>IO </a:t>
            </a:r>
            <a:r>
              <a:rPr lang="zh-CN" altLang="en-US" dirty="0"/>
              <a:t>시간 초과를 </a:t>
            </a:r>
            <a:r>
              <a:rPr lang="zh-CN" altLang="en-US" dirty="0"/>
              <a:t>시뮬레이션합니다.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. </a:t>
            </a:r>
            <a:r>
              <a:rPr lang="en-US" altLang="zh-CN" dirty="0" err="1"/>
              <a:t>epoll은 </a:t>
            </a:r>
            <a:r>
              <a:rPr lang="zh-CN" altLang="en-US" dirty="0"/>
              <a:t>리액터와 유사한 애플리케이션(예: 채팅)</a:t>
            </a:r>
            <a:r>
              <a:rPr lang="zh-CN" altLang="en-US" dirty="0"/>
              <a:t>에서 </a:t>
            </a:r>
            <a:r>
              <a:rPr lang="zh-CN" altLang="en-US" dirty="0"/>
              <a:t>더 널리 사용됩니다.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. </a:t>
            </a:r>
            <a:r>
              <a:rPr lang="zh-CN" altLang="en-US" dirty="0"/>
              <a:t>도메인 이름 확인에 널리 사용되는 </a:t>
            </a:r>
            <a:r>
              <a:rPr lang="en-US" altLang="zh-CN" dirty="0" err="1"/>
              <a:t>게호스트바이네임.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. </a:t>
            </a:r>
            <a:r>
              <a:rPr lang="en-US" altLang="zh-CN" dirty="0"/>
              <a:t>listen </a:t>
            </a:r>
            <a:r>
              <a:rPr lang="zh-CN" altLang="en-US" dirty="0"/>
              <a:t>디스크립터에 대해 listen을 비차단 모드로 설정해야 합니다.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. </a:t>
            </a:r>
            <a:r>
              <a:rPr lang="en-US" altLang="zh-CN" dirty="0"/>
              <a:t>연결하려면 연결 </a:t>
            </a:r>
            <a:r>
              <a:rPr lang="zh-CN" altLang="en-US" dirty="0"/>
              <a:t>설명자를 비차단 모드로 설정해야 합니다.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. </a:t>
            </a:r>
            <a:r>
              <a:rPr lang="zh-CN" altLang="en-US" dirty="0"/>
              <a:t>바인드/소켓/소켓페어/.... 연결에 오류 번호를 더 쉽게 바인딩하려면 다음과 같이 하세요.</a:t>
            </a:r>
          </a:p>
        </p:txBody>
      </p:sp>
    </p:spTree>
    <p:extLst>
      <p:ext uri="{BB962C8B-B14F-4D97-AF65-F5344CB8AC3E}">
        <p14:creationId xmlns:p14="http://schemas.microsoft.com/office/powerpoint/2010/main" val="2488820698"/>
      </p:ext>
    </p:extLst>
  </p:cSld>
  <p:clrMapOvr>
    <a:masterClrMapping/>
  </p:clrMapOvr>
</p:sld>
</file>

<file path=ppt/slides/slide32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동시 기반 </a:t>
            </a:r>
            <a:r>
              <a:rPr lang="en-US" altLang="zh-CN" dirty="0" err="1"/>
              <a:t>오류 </a:t>
            </a:r>
            <a:r>
              <a:rPr lang="en-US" altLang="zh-CN" dirty="0"/>
              <a:t>--- </a:t>
            </a:r>
            <a:r>
              <a:rPr lang="zh-CN" altLang="en-US" sz="2000" dirty="0"/>
              <a:t>디자인 포인트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각 스레드에 많은 수의 동시 스레드가 존재하기 때문에 동시 스레드 중 하나의 </a:t>
            </a:r>
            <a:r>
              <a:rPr lang="en-US" altLang="zh-CN" dirty="0"/>
              <a:t>IO </a:t>
            </a:r>
            <a:r>
              <a:rPr lang="zh-CN" altLang="en-US" dirty="0"/>
              <a:t>프로세스에 문제가 발생했을 </a:t>
            </a:r>
            <a:r>
              <a:rPr lang="zh-CN" altLang="en-US" dirty="0"/>
              <a:t>때 </a:t>
            </a:r>
            <a:r>
              <a:rPr lang="zh-CN" altLang="en-US" dirty="0"/>
              <a:t>서로 </a:t>
            </a:r>
            <a:r>
              <a:rPr lang="zh-CN" altLang="en-US" dirty="0"/>
              <a:t>다른 동시 스레드 간에 </a:t>
            </a:r>
            <a:r>
              <a:rPr lang="en-US" altLang="zh-CN" dirty="0" err="1"/>
              <a:t>errno를 </a:t>
            </a:r>
            <a:r>
              <a:rPr lang="zh-CN" altLang="en-US" dirty="0"/>
              <a:t>구현하여 </a:t>
            </a:r>
            <a:r>
              <a:rPr lang="zh-CN" altLang="en-US" dirty="0"/>
              <a:t>서로 격리시키면 어떨까요?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--- 리눅스 </a:t>
            </a:r>
            <a:r>
              <a:rPr lang="zh-CN" altLang="en-US" dirty="0"/>
              <a:t>플랫폼에서</a:t>
            </a:r>
            <a:r>
              <a:rPr lang="en-US" altLang="zh-CN" dirty="0" err="1"/>
              <a:t> __errno_위치 </a:t>
            </a:r>
            <a:r>
              <a:rPr lang="zh-CN" altLang="en-US" dirty="0"/>
              <a:t>시스템 기능을 </a:t>
            </a:r>
            <a:r>
              <a:rPr lang="zh-CN" altLang="en-US" dirty="0"/>
              <a:t>직접 </a:t>
            </a:r>
            <a:r>
              <a:rPr lang="en-US" altLang="zh-CN" dirty="0"/>
              <a:t>연결합니다.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참조: </a:t>
            </a:r>
            <a:r>
              <a:rPr lang="en-US" altLang="zh-CN" dirty="0" err="1"/>
              <a:t>/usr/include/bits/errno.</a:t>
            </a:r>
            <a:r>
              <a:rPr lang="en-US" altLang="zh-CN" dirty="0" err="1"/>
              <a:t>h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600" b="1" dirty="0"/>
              <a:t>외부 </a:t>
            </a:r>
            <a:r>
              <a:rPr lang="en-US" altLang="zh-CN" sz="1600" b="1" dirty="0" err="1"/>
              <a:t>int </a:t>
            </a:r>
            <a:r>
              <a:rPr lang="en-US" altLang="zh-CN" sz="1600" b="1" dirty="0" err="1"/>
              <a:t>*__errno_location </a:t>
            </a:r>
            <a:r>
              <a:rPr lang="en-US" altLang="zh-CN" sz="1600" b="1" dirty="0"/>
              <a:t>(void) __THROW __attribute__ ((</a:t>
            </a:r>
            <a:r>
              <a:rPr lang="en-US" altLang="zh-CN" sz="1600" b="1" dirty="0" err="1"/>
              <a:t>__const__</a:t>
            </a:r>
            <a:r>
              <a:rPr lang="en-US" altLang="zh-CN" sz="1600" b="1" dirty="0"/>
              <a:t>));</a:t>
            </a:r>
          </a:p>
          <a:p>
            <a:r>
              <a:rPr lang="en-US" altLang="zh-CN" sz="1600" b="1" dirty="0" err="1"/>
              <a:t>#errno 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*__errno_location </a:t>
            </a:r>
            <a:r>
              <a:rPr lang="en-US" altLang="zh-CN" sz="1600" b="1" dirty="0"/>
              <a:t>()) </a:t>
            </a:r>
            <a:r>
              <a:rPr lang="en-US" altLang="zh-CN" sz="1600" b="1" dirty="0"/>
              <a:t>정의</a:t>
            </a:r>
          </a:p>
          <a:p>
            <a:endParaRPr lang="en-US" altLang="zh-CN" sz="1600" dirty="0"/>
          </a:p>
          <a:p>
            <a:r>
              <a:rPr lang="zh-CN" altLang="en-US" sz="1600" dirty="0"/>
              <a:t>처리 중 전역 변수인 </a:t>
            </a:r>
            <a:r>
              <a:rPr lang="en-US" altLang="zh-CN" sz="1600" dirty="0" err="1"/>
              <a:t>errno의 </a:t>
            </a:r>
            <a:r>
              <a:rPr lang="zh-CN" altLang="en-US" sz="1600" dirty="0"/>
              <a:t>경우 </a:t>
            </a:r>
            <a:r>
              <a:rPr lang="zh-CN" altLang="en-US" sz="1600" dirty="0"/>
              <a:t>운영 체제는 이 변수를 함수 포인터의 주소로 정의하고, 함수는 스레드-로컬 변수를 통해 각 스레드에 대해 내부적으로 </a:t>
            </a:r>
            <a:r>
              <a:rPr lang="en-US" altLang="zh-CN" sz="1600" dirty="0"/>
              <a:t>오류 </a:t>
            </a:r>
            <a:r>
              <a:rPr lang="zh-CN" altLang="en-US" sz="1600" dirty="0"/>
              <a:t>객체를 </a:t>
            </a:r>
            <a:r>
              <a:rPr lang="zh-CN" altLang="en-US" sz="1600" dirty="0"/>
              <a:t>할당합니다.</a:t>
            </a:r>
            <a:endParaRPr lang="en-US" altLang="zh-CN" sz="1600" dirty="0"/>
          </a:p>
          <a:p>
            <a:r>
              <a:rPr lang="zh-CN" altLang="en-US" sz="1600" dirty="0"/>
              <a:t>따라서 </a:t>
            </a:r>
            <a:r>
              <a:rPr lang="zh-CN" altLang="en-US" sz="1600" dirty="0"/>
              <a:t>공동 프로그래밍 라이브러리의 각 공동 프로그램에</a:t>
            </a:r>
            <a:r>
              <a:rPr lang="en-US" altLang="zh-CN" sz="1600" dirty="0" err="1"/>
              <a:t> __errno_location </a:t>
            </a:r>
            <a:r>
              <a:rPr lang="zh-CN" altLang="en-US" sz="1600" dirty="0"/>
              <a:t>함수를 연결하고 공동 위치 변수를 제공하면 </a:t>
            </a:r>
            <a:r>
              <a:rPr lang="en-US" altLang="zh-CN" sz="1600" dirty="0" err="1"/>
              <a:t>errno </a:t>
            </a:r>
            <a:r>
              <a:rPr lang="zh-CN" altLang="en-US" sz="1600" dirty="0"/>
              <a:t>전역 변수에 대한 </a:t>
            </a:r>
            <a:r>
              <a:rPr lang="zh-CN" altLang="en-US" sz="1600" dirty="0"/>
              <a:t>공동 프로그래밍 보안이 </a:t>
            </a:r>
            <a:r>
              <a:rPr lang="zh-CN" altLang="en-US" sz="1600" dirty="0"/>
              <a:t>달성됩니다.</a:t>
            </a:r>
          </a:p>
        </p:txBody>
      </p:sp>
    </p:spTree>
    <p:extLst>
      <p:ext uri="{BB962C8B-B14F-4D97-AF65-F5344CB8AC3E}">
        <p14:creationId xmlns:p14="http://schemas.microsoft.com/office/powerpoint/2010/main" val="465318761"/>
      </p:ext>
    </p:extLst>
  </p:cSld>
  <p:clrMapOvr>
    <a:masterClrMapping/>
  </p:clrMapOvr>
</p:sld>
</file>

<file path=ppt/slides/slide33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메모리 검사 </a:t>
            </a:r>
            <a:r>
              <a:rPr lang="en-US" altLang="zh-CN" dirty="0"/>
              <a:t>- </a:t>
            </a:r>
            <a:r>
              <a:rPr lang="zh-CN" altLang="en-US" sz="2000" dirty="0"/>
              <a:t>설계 필수 사항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밸그라인드와</a:t>
            </a:r>
            <a:r>
              <a:rPr lang="zh-CN" altLang="en-US" dirty="0"/>
              <a:t> 협력하여 </a:t>
            </a:r>
            <a:r>
              <a:rPr lang="zh-CN" altLang="en-US" dirty="0"/>
              <a:t>메모리 검사를 수행합니다:</a:t>
            </a:r>
            <a:endParaRPr lang="en-US" altLang="zh-CN" dirty="0"/>
          </a:p>
          <a:p>
            <a:r>
              <a:rPr lang="zh-CN" altLang="en-US" sz="1600" dirty="0"/>
              <a:t>- 밸그라인드와 </a:t>
            </a:r>
            <a:r>
              <a:rPr lang="en-US" altLang="zh-CN" sz="1600" dirty="0"/>
              <a:t>XXX컨텍스트의 </a:t>
            </a:r>
            <a:r>
              <a:rPr lang="zh-CN" altLang="en-US" sz="1600" dirty="0"/>
              <a:t>비호환성</a:t>
            </a:r>
            <a:endParaRPr lang="en-US" altLang="zh-CN" sz="1600" dirty="0"/>
          </a:p>
          <a:p>
            <a:r>
              <a:rPr lang="en-US" altLang="zh-CN" sz="1600" dirty="0" err="1"/>
              <a:t>- 밸그라인드 </a:t>
            </a:r>
            <a:r>
              <a:rPr lang="zh-CN" altLang="en-US" sz="1600" dirty="0"/>
              <a:t>개발 키트를 다운로드하고 </a:t>
            </a:r>
            <a:r>
              <a:rPr lang="en-US" altLang="zh-CN" sz="1600" dirty="0"/>
              <a:t>밸그라인드_스택_등록 </a:t>
            </a:r>
            <a:r>
              <a:rPr lang="zh-CN" altLang="en-US" sz="1600" dirty="0"/>
              <a:t>알림을 </a:t>
            </a:r>
            <a:r>
              <a:rPr lang="zh-CN" altLang="en-US" sz="1600" dirty="0"/>
              <a:t>호출해야</a:t>
            </a:r>
            <a:r>
              <a:rPr lang="zh-CN" altLang="en-US" sz="1600" dirty="0"/>
              <a:t> 합니다.</a:t>
            </a:r>
            <a:endParaRPr lang="en-US" altLang="zh-CN" sz="1600" dirty="0"/>
          </a:p>
          <a:p>
            <a:r>
              <a:rPr lang="en-US" altLang="zh-CN" sz="1600" dirty="0" err="1"/>
              <a:t>  valgrind </a:t>
            </a:r>
            <a:r>
              <a:rPr lang="zh-CN" altLang="en-US" sz="1600" dirty="0"/>
              <a:t>이 메모리 영역 감지 건너뛰기</a:t>
            </a:r>
            <a:endParaRPr lang="en-US" altLang="zh-CN" sz="1600" dirty="0"/>
          </a:p>
          <a:p>
            <a:r>
              <a:rPr lang="zh-CN" altLang="en-US" sz="1600" dirty="0"/>
              <a:t>- 테스트할 때 </a:t>
            </a:r>
            <a:r>
              <a:rPr lang="en-US" altLang="zh-CN" sz="1600" dirty="0" err="1"/>
              <a:t>메이크파일에서 </a:t>
            </a:r>
            <a:r>
              <a:rPr lang="en-US" altLang="zh-CN" sz="1600" dirty="0"/>
              <a:t>-DUSE_VALGRIND </a:t>
            </a:r>
            <a:r>
              <a:rPr lang="zh-CN" altLang="en-US" sz="1600" dirty="0"/>
              <a:t>컴파일 옵션을 켜</a:t>
            </a:r>
            <a:r>
              <a:rPr lang="zh-CN" altLang="en-US" sz="1600" dirty="0"/>
              <a:t>고 </a:t>
            </a:r>
            <a:r>
              <a:rPr lang="en-US" altLang="zh-CN" sz="1600" dirty="0" err="1"/>
              <a:t>lib_fiber.a를 </a:t>
            </a:r>
            <a:r>
              <a:rPr lang="zh-CN" altLang="en-US" sz="1600" dirty="0"/>
              <a:t>다시 컴파일합니다.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67305147"/>
      </p:ext>
    </p:extLst>
  </p:cSld>
  <p:clrMapOvr>
    <a:masterClrMapping/>
  </p:clrMapOvr>
</p:sld>
</file>

<file path=ppt/slides/slide34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애플리케이션 시나리오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/>
              <a:t>I. 질의응답 신청 서비스</a:t>
            </a:r>
            <a:endParaRPr lang="en-US" altLang="zh-CN" sz="1600" dirty="0"/>
          </a:p>
          <a:p>
            <a:r>
              <a:rPr lang="zh-CN" altLang="en-US" sz="1400" dirty="0"/>
              <a:t>웹사이트와 같은 </a:t>
            </a:r>
            <a:r>
              <a:rPr lang="en-US" altLang="zh-CN" sz="1400" dirty="0"/>
              <a:t>HTTP </a:t>
            </a:r>
            <a:r>
              <a:rPr lang="zh-CN" altLang="en-US" sz="1400" dirty="0"/>
              <a:t>프로토콜 </a:t>
            </a:r>
            <a:r>
              <a:rPr lang="zh-CN" altLang="en-US" sz="1400" dirty="0"/>
              <a:t>기반 </a:t>
            </a:r>
            <a:r>
              <a:rPr lang="zh-CN" altLang="en-US" sz="1400" dirty="0"/>
              <a:t>서비스 애플리케이션</a:t>
            </a:r>
            <a:endParaRPr lang="en-US" altLang="zh-CN" sz="1400" dirty="0"/>
          </a:p>
          <a:p>
            <a:r>
              <a:rPr lang="en-US" altLang="zh-CN" sz="1400" dirty="0"/>
              <a:t>SMTP/POP3/IMAP </a:t>
            </a:r>
            <a:r>
              <a:rPr lang="zh-CN" altLang="en-US" sz="1400" dirty="0"/>
              <a:t>프로토콜 </a:t>
            </a:r>
            <a:r>
              <a:rPr lang="zh-CN" altLang="en-US" sz="1400" dirty="0"/>
              <a:t>기반 </a:t>
            </a:r>
            <a:r>
              <a:rPr lang="zh-CN" altLang="en-US" sz="1400" dirty="0"/>
              <a:t>서비스 애플리케이션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600" dirty="0"/>
              <a:t>II. </a:t>
            </a:r>
            <a:r>
              <a:rPr lang="en-US" altLang="zh-CN" sz="1600" dirty="0"/>
              <a:t>생산자-소비자 </a:t>
            </a:r>
            <a:r>
              <a:rPr lang="zh-CN" altLang="en-US" sz="1600" dirty="0"/>
              <a:t>애플리케이션 서비스</a:t>
            </a:r>
            <a:endParaRPr lang="en-US" altLang="zh-CN" sz="1600" dirty="0"/>
          </a:p>
          <a:p>
            <a:r>
              <a:rPr lang="zh-CN" altLang="en-US" sz="1400" dirty="0"/>
              <a:t>메시지 큐 애플리케이션 등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600" dirty="0"/>
              <a:t>원자로와 </a:t>
            </a:r>
            <a:r>
              <a:rPr lang="en-US" altLang="zh-CN" sz="1600" dirty="0" err="1"/>
              <a:t>원자로의 </a:t>
            </a:r>
            <a:r>
              <a:rPr lang="zh-CN" altLang="en-US" sz="1600" dirty="0"/>
              <a:t>두 </a:t>
            </a:r>
            <a:r>
              <a:rPr lang="zh-CN" altLang="en-US" sz="1600" dirty="0"/>
              <a:t>가지 </a:t>
            </a:r>
            <a:r>
              <a:rPr lang="zh-CN" altLang="en-US" sz="1600" dirty="0"/>
              <a:t>모델 조합</a:t>
            </a:r>
            <a:endParaRPr lang="en-US" altLang="zh-CN" sz="1600" dirty="0"/>
          </a:p>
          <a:p>
            <a:r>
              <a:rPr lang="zh-CN" altLang="en-US" sz="1400" dirty="0"/>
              <a:t>통합 이벤트 엔진은 모든 네트워크 연결을 모니터링하고 연결이 준비되면 별도의 스레드를 생성합니다.</a:t>
            </a:r>
            <a:endParaRPr lang="en-US" altLang="zh-CN" sz="1400" dirty="0"/>
          </a:p>
          <a:p>
            <a:r>
              <a:rPr lang="zh-CN" altLang="en-US" sz="1400" dirty="0"/>
              <a:t>채팅 서비스, 게임 서비스, 기타 상태 비저장 애플리케이션 서비스와 같은 애플리케이션은 다음과 같습니다.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600" dirty="0"/>
              <a:t>IV. 대규모 동시 수업을 위한 애플리케이션 서비스</a:t>
            </a:r>
            <a:endParaRPr lang="en-US" altLang="zh-CN" sz="1600" dirty="0"/>
          </a:p>
          <a:p>
            <a:r>
              <a:rPr lang="zh-CN" altLang="en-US" sz="1400" dirty="0"/>
              <a:t>동시 프로세스를 통해 상위 계층 애플리케이션의 차단 모드가 하위 계층에서 비차단 모드로 전환되기 때문에 적은 리소스로 대규모 동시 애플리케이션을 쉽게 지원할 수 있습니다.</a:t>
            </a:r>
            <a:endParaRPr lang="en-US" altLang="zh-CN" sz="1400" dirty="0"/>
          </a:p>
          <a:p>
            <a:r>
              <a:rPr lang="zh-CN" altLang="en-US" sz="1400" dirty="0"/>
              <a:t>예를 들어, 인트라넷의 대부분의 애플리케이션 서비스는 효율성을 위해 연결 풀링 모드를 지원하므로 서버가 매우 큰 동시성을 지원해야 합니다.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600" dirty="0"/>
              <a:t>V. 네트워크 흐름 제한</a:t>
            </a:r>
            <a:endParaRPr lang="en-US" altLang="zh-CN" sz="1600" dirty="0"/>
          </a:p>
          <a:p>
            <a:r>
              <a:rPr lang="zh-CN" altLang="en-US" sz="1400" dirty="0"/>
              <a:t>연결에서 직접 </a:t>
            </a:r>
            <a:r>
              <a:rPr lang="en-US" altLang="zh-CN" sz="1400" dirty="0"/>
              <a:t>절전 모드를 </a:t>
            </a:r>
            <a:r>
              <a:rPr lang="zh-CN" altLang="en-US" sz="1400" dirty="0"/>
              <a:t>사용할 수 </a:t>
            </a:r>
            <a:r>
              <a:rPr lang="zh-CN" altLang="en-US" sz="1400" dirty="0"/>
              <a:t>있으므로 네트워크 트래픽을 매우 쉽게 제어할 수 있습니다.</a:t>
            </a:r>
            <a:endParaRPr lang="en-US" altLang="zh-CN" sz="1400" dirty="0"/>
          </a:p>
          <a:p>
            <a:endParaRPr lang="en-US" altLang="zh-CN" sz="1600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0140722"/>
      </p:ext>
    </p:extLst>
  </p:cSld>
  <p:clrMapOvr>
    <a:masterClrMapping/>
  </p:clrMapOvr>
</p:sld>
</file>

<file path=ppt/slides/slide35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주의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I. 공동 프로그램 운영을 위한 스택 공간의 합리적 할당</a:t>
            </a:r>
            <a:endParaRPr lang="en-US" altLang="zh-CN" dirty="0"/>
          </a:p>
          <a:p>
            <a:r>
              <a:rPr lang="zh-CN" altLang="en-US" sz="1600" dirty="0"/>
              <a:t>각 코프로그래머는 컨텍스트 전환을 위해 일정량의 메모리 공간을 할당해야 하며, 할당량이 너무 크면 메모리 낭비가 되고, 너무 작으면 예기치 않은 복구 불가능한 크래시가 발생할 수 있습니다.</a:t>
            </a:r>
            <a:endParaRPr lang="en-US" altLang="zh-CN" sz="1600" dirty="0"/>
          </a:p>
          <a:p>
            <a:r>
              <a:rPr lang="zh-CN" altLang="en-US" sz="1600" dirty="0"/>
              <a:t>일반적으로 연결당 </a:t>
            </a:r>
            <a:r>
              <a:rPr lang="en-US" altLang="zh-CN" sz="1600" dirty="0"/>
              <a:t>32KB ~ 320KB가 </a:t>
            </a:r>
            <a:r>
              <a:rPr lang="zh-CN" altLang="en-US" sz="1600" dirty="0"/>
              <a:t>할당됩니다.</a:t>
            </a:r>
          </a:p>
          <a:p>
            <a:endParaRPr lang="en-US" altLang="zh-CN" sz="1600" dirty="0"/>
          </a:p>
          <a:p>
            <a:r>
              <a:rPr lang="zh-CN" altLang="en-US" dirty="0"/>
              <a:t>둘째, 동시 진행 중인 프로그램 간의 협업을 통해 어떤 프로그램은 바쁘고 어떤 프로그램은 배고프지 않도록 해야 합니다.</a:t>
            </a:r>
            <a:endParaRPr lang="en-US" altLang="zh-CN" dirty="0"/>
          </a:p>
          <a:p>
            <a:r>
              <a:rPr lang="zh-CN" altLang="en-US" sz="1600" dirty="0"/>
              <a:t>스레드가 장시간 </a:t>
            </a:r>
            <a:r>
              <a:rPr lang="en-US" altLang="zh-CN" sz="1600" dirty="0"/>
              <a:t>CPU를 </a:t>
            </a:r>
            <a:r>
              <a:rPr lang="zh-CN" altLang="en-US" sz="1600" dirty="0"/>
              <a:t>사용하는 경우 </a:t>
            </a:r>
            <a:r>
              <a:rPr lang="en-US" altLang="zh-CN" sz="1600" dirty="0"/>
              <a:t>CPU를 </a:t>
            </a:r>
            <a:r>
              <a:rPr lang="zh-CN" altLang="en-US" sz="1600" dirty="0"/>
              <a:t>양보해야 합니다.</a:t>
            </a:r>
          </a:p>
          <a:p>
            <a:endParaRPr lang="en-US" altLang="zh-CN" dirty="0"/>
          </a:p>
          <a:p>
            <a:r>
              <a:rPr lang="zh-CN" altLang="en-US" dirty="0"/>
              <a:t>스레드 내에서 차단 작업을 방지하여 현재 스레드의 모든 스레드가 차단되지 않도록 합니다.</a:t>
            </a:r>
            <a:endParaRPr lang="en-US" altLang="zh-CN" dirty="0"/>
          </a:p>
          <a:p>
            <a:r>
              <a:rPr lang="zh-CN" altLang="en-US" sz="1600" dirty="0"/>
              <a:t>비즈니스 로직 모듈을 분류하여 동시 스레드로 작업하는 다양한 방법을 식별하여 차단 작업을 스레드 풀에 배치하여 실행해야 합니다.</a:t>
            </a:r>
          </a:p>
        </p:txBody>
      </p:sp>
    </p:spTree>
    <p:extLst>
      <p:ext uri="{BB962C8B-B14F-4D97-AF65-F5344CB8AC3E}">
        <p14:creationId xmlns:p14="http://schemas.microsoft.com/office/powerpoint/2010/main" val="3977930256"/>
      </p:ext>
    </p:extLst>
  </p:cSld>
  <p:clrMapOvr>
    <a:masterClrMapping/>
  </p:clrMapOvr>
</p:sld>
</file>

<file path=ppt/slides/slide36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참조 및 다운로드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국내 다운로드: http:</a:t>
            </a:r>
            <a:r>
              <a:rPr lang="en-US" altLang="zh-CN" dirty="0"/>
              <a:t>//git.oschina.net/zsxxsz/acl/lib_fiber/</a:t>
            </a:r>
          </a:p>
          <a:p>
            <a:r>
              <a:rPr lang="zh-CN" altLang="en-US" dirty="0"/>
              <a:t>해외 다운로드: https:</a:t>
            </a:r>
            <a:r>
              <a:rPr lang="en-US" altLang="zh-CN" dirty="0"/>
              <a:t>//github.com/zhengshuxin/acl/lib_fiber/</a:t>
            </a:r>
          </a:p>
          <a:p>
            <a:r>
              <a:rPr lang="zh-CN" altLang="en-US" dirty="0"/>
              <a:t>블로그 게시물: http:</a:t>
            </a:r>
            <a:r>
              <a:rPr lang="en-US" altLang="zh-CN" dirty="0"/>
              <a:t>//zsxxsz.iteye.com/category/360229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55805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디자인 목표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z="2400" dirty="0">
                <a:solidFill>
                  <a:srgbClr val="5F5F5F">
                    <a:lumMod val="50000"/>
                  </a:srgb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C/C++ </a:t>
            </a:r>
            <a:r>
              <a:rPr lang="zh-CN" altLang="en-US" sz="2400" dirty="0">
                <a:solidFill>
                  <a:srgbClr val="5F5F5F">
                    <a:lumMod val="50000"/>
                  </a:srgb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프로그래머를 </a:t>
            </a:r>
            <a:r>
              <a:rPr lang="zh-CN" altLang="en-US" sz="2400" dirty="0">
                <a:solidFill>
                  <a:srgbClr val="5F5F5F">
                    <a:lumMod val="50000"/>
                  </a:srgb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만족시킬 수 있는 새로운 프로그래밍 패러다임이 필요합니다:</a:t>
            </a:r>
            <a:endParaRPr lang="en-US" altLang="zh-CN" sz="2400" dirty="0">
              <a:solidFill>
                <a:srgbClr val="5F5F5F">
                  <a:lumMod val="50000"/>
                </a:srgb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lvl="0"/>
            <a:r>
              <a:rPr lang="zh-CN" altLang="en-US" sz="1700" dirty="0">
                <a:solidFill>
                  <a:srgbClr val="5F5F5F">
                    <a:lumMod val="50000"/>
                  </a:srgbClr>
                </a:solidFill>
              </a:rPr>
              <a:t>1, 대규모 동시성, 고성능, 낮은 리소스 사용률 지원</a:t>
            </a:r>
            <a:endParaRPr lang="en-US" altLang="zh-CN" sz="1700" dirty="0">
              <a:solidFill>
                <a:srgbClr val="5F5F5F">
                  <a:lumMod val="50000"/>
                </a:srgbClr>
              </a:solidFill>
            </a:endParaRPr>
          </a:p>
          <a:p>
            <a:pPr lvl="0"/>
            <a:r>
              <a:rPr lang="en-US" altLang="zh-CN" sz="1700" dirty="0">
                <a:solidFill>
                  <a:srgbClr val="5F5F5F">
                    <a:lumMod val="50000"/>
                  </a:srgbClr>
                </a:solidFill>
              </a:rPr>
              <a:t>2</a:t>
            </a:r>
            <a:r>
              <a:rPr lang="zh-CN" altLang="en-US" sz="1700" dirty="0">
                <a:solidFill>
                  <a:srgbClr val="5F5F5F">
                    <a:lumMod val="50000"/>
                  </a:srgbClr>
                </a:solidFill>
              </a:rPr>
              <a:t>. 프로그래밍 복잡성 감소: 순차적 사고 패턴</a:t>
            </a:r>
            <a:endParaRPr lang="en-US" altLang="zh-CN" sz="1700" dirty="0">
              <a:solidFill>
                <a:srgbClr val="5F5F5F">
                  <a:lumMod val="50000"/>
                </a:srgbClr>
              </a:solidFill>
            </a:endParaRPr>
          </a:p>
          <a:p>
            <a:pPr lvl="0"/>
            <a:r>
              <a:rPr lang="en-US" altLang="zh-CN" sz="1700" dirty="0">
                <a:solidFill>
                  <a:srgbClr val="5F5F5F">
                    <a:lumMod val="50000"/>
                  </a:srgbClr>
                </a:solidFill>
              </a:rPr>
              <a:t>3</a:t>
            </a:r>
            <a:r>
              <a:rPr lang="zh-CN" altLang="en-US" sz="1700" dirty="0">
                <a:solidFill>
                  <a:srgbClr val="5F5F5F">
                    <a:lumMod val="50000"/>
                  </a:srgbClr>
                </a:solidFill>
              </a:rPr>
              <a:t>, 대부분의 애플리케이션 시나리오에 적합하며 풍부하고 사용하기 쉬운 인터페이스를 제공합니다.</a:t>
            </a:r>
            <a:endParaRPr lang="en-US" altLang="zh-CN" sz="1700" dirty="0">
              <a:solidFill>
                <a:srgbClr val="5F5F5F">
                  <a:lumMod val="50000"/>
                </a:srgbClr>
              </a:solidFill>
            </a:endParaRPr>
          </a:p>
          <a:p>
            <a:pPr lvl="0"/>
            <a:r>
              <a:rPr lang="zh-CN" altLang="en-US" sz="1700" dirty="0">
                <a:solidFill>
                  <a:srgbClr val="5F5F5F">
                    <a:lumMod val="50000"/>
                  </a:srgbClr>
                </a:solidFill>
              </a:rPr>
              <a:t>4, 타사 네트워크 라이브러리와 원활하게 </a:t>
            </a:r>
            <a:r>
              <a:rPr lang="zh-CN" altLang="en-US" sz="1700" dirty="0">
                <a:solidFill>
                  <a:srgbClr val="5F5F5F">
                    <a:lumMod val="50000"/>
                  </a:srgbClr>
                </a:solidFill>
              </a:rPr>
              <a:t>통합, 타사 라이브러리를 수정할 필요가 없습니다.</a:t>
            </a:r>
            <a:endParaRPr lang="en-US" altLang="zh-CN" sz="1700" dirty="0">
              <a:solidFill>
                <a:srgbClr val="5F5F5F">
                  <a:lumMod val="50000"/>
                </a:srgb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625921"/>
      </p:ext>
    </p:extLst>
  </p:cSld>
  <p:clrMapOvr>
    <a:masterClrMapping/>
  </p:clrMapOvr>
</p:sld>
</file>

<file path=ppt/slides/slide5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간단한 연결의 예부터 시작하세요.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980728"/>
            <a:ext cx="4618855" cy="529034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84168" y="2211251"/>
            <a:ext cx="2952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1</a:t>
            </a:r>
            <a:r>
              <a:rPr lang="zh-CN" altLang="en-US" sz="1600" b="1" dirty="0"/>
              <a:t>. 연결 만들기는 스레드 만들기와 비슷합니다.</a:t>
            </a:r>
            <a:endParaRPr lang="en-US" altLang="zh-CN" sz="1600" b="1" dirty="0"/>
          </a:p>
          <a:p>
            <a:r>
              <a:rPr lang="zh-CN" altLang="en-US" sz="1600" b="1" dirty="0"/>
              <a:t>2, 대규모 동시성, 고성능 지원</a:t>
            </a:r>
            <a:endParaRPr lang="en-US" altLang="zh-CN" sz="1600" b="1" dirty="0"/>
          </a:p>
          <a:p>
            <a:r>
              <a:rPr lang="en-US" altLang="zh-CN" sz="1600" b="1" dirty="0"/>
              <a:t>3</a:t>
            </a:r>
            <a:r>
              <a:rPr lang="zh-CN" altLang="en-US" sz="1600" b="1" dirty="0"/>
              <a:t>. 순차적 프로그래밍 접근 방식</a:t>
            </a:r>
            <a:endParaRPr lang="en-US" altLang="zh-CN" sz="1600" b="1" dirty="0"/>
          </a:p>
          <a:p>
            <a:r>
              <a:rPr lang="zh-CN" altLang="en-US" sz="1600" b="1" dirty="0"/>
              <a:t>4, 타사 라이브러리를 변경할 필요가 없습니다.</a:t>
            </a:r>
            <a:endParaRPr lang="en-US" altLang="zh-CN" sz="1600" b="1" dirty="0"/>
          </a:p>
          <a:p>
            <a:r>
              <a:rPr lang="en-US" altLang="zh-CN" sz="1600" b="1" dirty="0"/>
              <a:t>5</a:t>
            </a:r>
            <a:r>
              <a:rPr lang="zh-CN" altLang="en-US" sz="1600" b="1" dirty="0"/>
              <a:t>. 하나의 스레드 리소스만 사용</a:t>
            </a:r>
          </a:p>
        </p:txBody>
      </p:sp>
      <p:sp>
        <p:nvSpPr>
          <p:cNvPr id="8" name="右箭头 7"/>
          <p:cNvSpPr/>
          <p:nvPr/>
        </p:nvSpPr>
        <p:spPr>
          <a:xfrm>
            <a:off x="5220072" y="2492896"/>
            <a:ext cx="720080" cy="36004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云形 11"/>
          <p:cNvSpPr/>
          <p:nvPr/>
        </p:nvSpPr>
        <p:spPr>
          <a:xfrm>
            <a:off x="6372200" y="4795247"/>
            <a:ext cx="2088232" cy="854804"/>
          </a:xfrm>
          <a:prstGeom prst="cloud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어떻게?</a:t>
            </a:r>
          </a:p>
        </p:txBody>
      </p:sp>
      <p:sp>
        <p:nvSpPr>
          <p:cNvPr id="17" name="下箭头 16"/>
          <p:cNvSpPr/>
          <p:nvPr/>
        </p:nvSpPr>
        <p:spPr>
          <a:xfrm>
            <a:off x="7164288" y="3860292"/>
            <a:ext cx="360041" cy="576064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563981"/>
      </p:ext>
    </p:extLst>
  </p:cSld>
  <p:clrMapOvr>
    <a:masterClrMapping/>
  </p:clrMapOvr>
</p:sld>
</file>

<file path=ppt/slides/slide6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 </a:t>
            </a:r>
            <a:r>
              <a:rPr lang="zh-CN" altLang="en-US" dirty="0"/>
              <a:t>구성 </a:t>
            </a:r>
            <a:r>
              <a:rPr lang="en-US" altLang="zh-CN" dirty="0"/>
              <a:t>- </a:t>
            </a:r>
            <a:r>
              <a:rPr lang="zh-CN" altLang="en-US" sz="2000" dirty="0"/>
              <a:t>설계 원칙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CPU </a:t>
            </a:r>
            <a:r>
              <a:rPr lang="zh-CN" altLang="en-US" dirty="0"/>
              <a:t>구성 요소: 연산자, 컨트롤러, 레지스터</a:t>
            </a:r>
            <a:endParaRPr lang="en-US" altLang="zh-CN" dirty="0"/>
          </a:p>
          <a:p>
            <a:r>
              <a:rPr lang="zh-CN" altLang="en-US" dirty="0"/>
              <a:t>I. 운영자</a:t>
            </a:r>
          </a:p>
          <a:p>
            <a:r>
              <a:rPr lang="zh-CN" altLang="en-US" sz="1600" dirty="0"/>
              <a:t>연산자</a:t>
            </a:r>
            <a:r>
              <a:rPr lang="en-US" altLang="zh-CN" sz="1600" dirty="0"/>
              <a:t>(산술 및 논리 장치</a:t>
            </a:r>
            <a:r>
              <a:rPr lang="zh-CN" altLang="en-US" sz="1600" dirty="0"/>
              <a:t>, </a:t>
            </a:r>
            <a:r>
              <a:rPr lang="en-US" altLang="zh-CN" sz="1600" dirty="0"/>
              <a:t>ALU)</a:t>
            </a:r>
            <a:r>
              <a:rPr lang="zh-CN" altLang="en-US" sz="1600" dirty="0"/>
              <a:t>라고도 하는 연산자는 산술 및 논리 연산의 </a:t>
            </a:r>
            <a:r>
              <a:rPr lang="zh-CN" altLang="en-US" sz="1600" dirty="0"/>
              <a:t>일부로, 컨트롤러의 제어 하에 산술 또는 논리 연산을 위해 내부 메모리에서 가져온 데이터와 연산 결과를 내부 메모리로 전송하는 역할을 합니다.</a:t>
            </a:r>
            <a:endParaRPr lang="en-US" altLang="zh-CN" sz="1600" dirty="0"/>
          </a:p>
          <a:p>
            <a:r>
              <a:rPr lang="zh-CN" altLang="en-US" dirty="0"/>
              <a:t>II. 컨트롤러</a:t>
            </a:r>
          </a:p>
          <a:p>
            <a:r>
              <a:rPr lang="zh-CN" altLang="en-US" sz="1600" dirty="0"/>
              <a:t>컨트롤러의 기능은 컴퓨터의 다양한 구성 요소의 작업을 제어 및 지시하고 입력 및 출력 장치를 모니터링하여 컴퓨터가 자동으로 프로그램을 실행하도록 하는 것입니다.</a:t>
            </a:r>
            <a:endParaRPr lang="en-US" altLang="zh-CN" sz="1600" dirty="0"/>
          </a:p>
          <a:p>
            <a:r>
              <a:rPr lang="zh-CN" altLang="en-US" dirty="0"/>
              <a:t>III. 레지스터</a:t>
            </a:r>
          </a:p>
          <a:p>
            <a:r>
              <a:rPr lang="zh-CN" altLang="en-US" sz="1600" dirty="0"/>
              <a:t>레지스터는 </a:t>
            </a:r>
            <a:r>
              <a:rPr lang="zh-CN" altLang="en-US" sz="1600" dirty="0"/>
              <a:t>데이터를 저장하는 데 사용되는 CPU 내의 작은 저장 영역으로, 연산과 관련된 데이터와 연산 결과를 일시적으로 저장합니다. 레지스터는 </a:t>
            </a:r>
            <a:r>
              <a:rPr lang="zh-CN" altLang="en-US" sz="1600" dirty="0"/>
              <a:t>전자 회로로 구성되어 있으며 </a:t>
            </a:r>
            <a:r>
              <a:rPr lang="zh-CN" altLang="en-US" sz="1600" dirty="0"/>
              <a:t>CPU에 </a:t>
            </a:r>
            <a:r>
              <a:rPr lang="zh-CN" altLang="en-US" sz="1600" dirty="0"/>
              <a:t>비해 액세스 속도가 매우 </a:t>
            </a:r>
            <a:r>
              <a:rPr lang="zh-CN" altLang="en-US" sz="1600" dirty="0"/>
              <a:t>빠르지만 비용이 많이 들기 때문에 그 수가 적습니다.</a:t>
            </a:r>
            <a:r>
              <a:rPr lang="zh-CN" altLang="en-US" sz="1600" dirty="0"/>
              <a:t>CPU 내부 레지스터의 종류는 명령어 레지스터, 프로그램 카운터, 데이터 레지스터, 주소 레지스터, 상태 레지스터 등이 있습니다.CPU의 레지스터는 CPU의 데이터를 저장하는 데 사용할 수 있습니다.</a:t>
            </a:r>
          </a:p>
        </p:txBody>
      </p:sp>
    </p:spTree>
    <p:extLst>
      <p:ext uri="{BB962C8B-B14F-4D97-AF65-F5344CB8AC3E}">
        <p14:creationId xmlns:p14="http://schemas.microsoft.com/office/powerpoint/2010/main" val="3923085085"/>
      </p:ext>
    </p:extLst>
  </p:cSld>
  <p:clrMapOvr>
    <a:masterClrMapping/>
  </p:clrMapOvr>
</p:sld>
</file>

<file path=ppt/slides/slide7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운영 체제 스케줄링 프로세스 </a:t>
            </a:r>
            <a:r>
              <a:rPr lang="en-US" altLang="zh-CN" dirty="0"/>
              <a:t>- </a:t>
            </a:r>
            <a:r>
              <a:rPr lang="zh-CN" altLang="en-US" sz="2000" dirty="0"/>
              <a:t>설계 원칙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기본 운영 체제 스케줄링 알고리즘:</a:t>
            </a:r>
            <a:endParaRPr lang="en-US" altLang="zh-CN" dirty="0"/>
          </a:p>
          <a:p>
            <a:r>
              <a:rPr lang="en-US" altLang="zh-CN" sz="1400" dirty="0"/>
              <a:t>1</a:t>
            </a:r>
            <a:r>
              <a:rPr lang="zh-CN" altLang="en-US" sz="1400" dirty="0"/>
              <a:t>. 선착순 알고리즘</a:t>
            </a:r>
            <a:endParaRPr lang="en-US" altLang="zh-CN" sz="1400" dirty="0"/>
          </a:p>
          <a:p>
            <a:r>
              <a:rPr lang="en-US" altLang="zh-CN" sz="1400" dirty="0"/>
              <a:t>2</a:t>
            </a:r>
            <a:r>
              <a:rPr lang="zh-CN" altLang="en-US" sz="1400" dirty="0"/>
              <a:t>. 타임 슬라이스 회전 알고리즘</a:t>
            </a:r>
            <a:endParaRPr lang="en-US" altLang="zh-CN" sz="1400" dirty="0"/>
          </a:p>
          <a:p>
            <a:r>
              <a:rPr lang="en-US" altLang="zh-CN" sz="1400" dirty="0"/>
              <a:t>3</a:t>
            </a:r>
            <a:r>
              <a:rPr lang="zh-CN" altLang="en-US" sz="1400" dirty="0"/>
              <a:t>. 짧은 작업 우선순위 알고리즘</a:t>
            </a:r>
            <a:endParaRPr lang="en-US" altLang="zh-CN" sz="1400" dirty="0"/>
          </a:p>
          <a:p>
            <a:r>
              <a:rPr lang="en-US" altLang="zh-CN" sz="1400" dirty="0"/>
              <a:t>4</a:t>
            </a:r>
            <a:r>
              <a:rPr lang="zh-CN" altLang="en-US" sz="1400" dirty="0"/>
              <a:t>. 우선순위 스케줄링 알고리즘</a:t>
            </a:r>
            <a:endParaRPr lang="en-US" altLang="zh-CN" sz="1400" dirty="0"/>
          </a:p>
          <a:p>
            <a:r>
              <a:rPr lang="en-US" altLang="zh-CN" sz="1400" dirty="0"/>
              <a:t>5</a:t>
            </a:r>
            <a:r>
              <a:rPr lang="zh-CN" altLang="en-US" sz="1400" dirty="0"/>
              <a:t>. 하이브리드 스케줄링 알고리즘</a:t>
            </a:r>
            <a:endParaRPr lang="en-US" altLang="zh-CN" sz="1400" dirty="0"/>
          </a:p>
          <a:p>
            <a:endParaRPr lang="en-US" altLang="zh-CN" dirty="0"/>
          </a:p>
          <a:p>
            <a:r>
              <a:rPr lang="zh-CN" altLang="en-US" dirty="0"/>
              <a:t>프로세스 스케줄링 프로세스입니다: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56415" y="4149080"/>
            <a:ext cx="1987021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타이밍 또는 외부 인터럽트 또는 프로세스 중단으로 인해 </a:t>
            </a:r>
            <a:r>
              <a:rPr lang="zh-CN" altLang="en-US" sz="1200" dirty="0">
                <a:solidFill>
                  <a:schemeClr val="tx1"/>
                </a:solidFill>
              </a:rPr>
              <a:t>OS가 </a:t>
            </a:r>
            <a:r>
              <a:rPr lang="en-US" altLang="zh-CN" sz="1200" dirty="0">
                <a:solidFill>
                  <a:schemeClr val="tx1"/>
                </a:solidFill>
              </a:rPr>
              <a:t>CPU를 </a:t>
            </a:r>
            <a:r>
              <a:rPr lang="zh-CN" altLang="en-US" sz="1200" dirty="0">
                <a:solidFill>
                  <a:schemeClr val="tx1"/>
                </a:solidFill>
              </a:rPr>
              <a:t>제어합니다.</a:t>
            </a:r>
          </a:p>
        </p:txBody>
      </p:sp>
      <p:sp>
        <p:nvSpPr>
          <p:cNvPr id="5" name="矩形 4"/>
          <p:cNvSpPr/>
          <p:nvPr/>
        </p:nvSpPr>
        <p:spPr>
          <a:xfrm>
            <a:off x="3313956" y="4149080"/>
            <a:ext cx="1762100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OS는 몇 가지 알고리즘에 따라 준비된 모든 프로세스 중에서 프로세스를 선택합니다.</a:t>
            </a:r>
          </a:p>
        </p:txBody>
      </p:sp>
      <p:sp>
        <p:nvSpPr>
          <p:cNvPr id="6" name="矩形 5"/>
          <p:cNvSpPr/>
          <p:nvPr/>
        </p:nvSpPr>
        <p:spPr>
          <a:xfrm>
            <a:off x="5746576" y="4149080"/>
            <a:ext cx="2353816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현재 프로세스가 선택된 경우 </a:t>
            </a:r>
            <a:r>
              <a:rPr lang="zh-CN" altLang="en-US" sz="1200" dirty="0">
                <a:solidFill>
                  <a:schemeClr val="tx1"/>
                </a:solidFill>
              </a:rPr>
              <a:t>OS는 </a:t>
            </a:r>
            <a:r>
              <a:rPr lang="zh-CN" altLang="en-US" sz="1200" dirty="0">
                <a:solidFill>
                  <a:schemeClr val="tx1"/>
                </a:solidFill>
              </a:rPr>
              <a:t>현재 프로세스 </a:t>
            </a:r>
            <a:r>
              <a:rPr lang="zh-CN" altLang="en-US" sz="1200" dirty="0">
                <a:solidFill>
                  <a:schemeClr val="tx1"/>
                </a:solidFill>
              </a:rPr>
              <a:t>상태를 보호합니다.</a:t>
            </a:r>
          </a:p>
        </p:txBody>
      </p:sp>
      <p:sp>
        <p:nvSpPr>
          <p:cNvPr id="7" name="矩形 6"/>
          <p:cNvSpPr/>
          <p:nvPr/>
        </p:nvSpPr>
        <p:spPr>
          <a:xfrm>
            <a:off x="5746576" y="5387032"/>
            <a:ext cx="2353816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선택한 프로세스의 환경 설정(레지스터, 스택 포인터, 상태 단어 등 설정)</a:t>
            </a:r>
          </a:p>
        </p:txBody>
      </p:sp>
      <p:sp>
        <p:nvSpPr>
          <p:cNvPr id="8" name="矩形 7"/>
          <p:cNvSpPr/>
          <p:nvPr/>
        </p:nvSpPr>
        <p:spPr>
          <a:xfrm>
            <a:off x="3313956" y="5387032"/>
            <a:ext cx="1762100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선택한 프로세스로 이동</a:t>
            </a:r>
          </a:p>
        </p:txBody>
      </p: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>
            <a:off x="2643436" y="4437112"/>
            <a:ext cx="670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3"/>
            <a:endCxn id="6" idx="1"/>
          </p:cNvCxnSpPr>
          <p:nvPr/>
        </p:nvCxnSpPr>
        <p:spPr>
          <a:xfrm>
            <a:off x="5076056" y="4437112"/>
            <a:ext cx="670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2"/>
            <a:endCxn id="7" idx="0"/>
          </p:cNvCxnSpPr>
          <p:nvPr/>
        </p:nvCxnSpPr>
        <p:spPr>
          <a:xfrm>
            <a:off x="6923484" y="4725144"/>
            <a:ext cx="0" cy="661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1"/>
            <a:endCxn id="8" idx="3"/>
          </p:cNvCxnSpPr>
          <p:nvPr/>
        </p:nvCxnSpPr>
        <p:spPr>
          <a:xfrm flipH="1">
            <a:off x="5076056" y="5675064"/>
            <a:ext cx="670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24902"/>
      </p:ext>
    </p:extLst>
  </p:cSld>
  <p:clrMapOvr>
    <a:masterClrMapping/>
  </p:clrMapOvr>
</p:sld>
</file>

<file path=ppt/slides/slide8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운영 체제 프로세스 스케줄링 프로세스 </a:t>
            </a:r>
            <a:r>
              <a:rPr lang="en-US" altLang="zh-CN" dirty="0"/>
              <a:t>- </a:t>
            </a:r>
            <a:r>
              <a:rPr lang="zh-CN" altLang="en-US" sz="2000" dirty="0"/>
              <a:t>설계 원칙</a:t>
            </a:r>
          </a:p>
        </p:txBody>
      </p:sp>
      <p:pic>
        <p:nvPicPr>
          <p:cNvPr id="1026" name="Picture 2" descr="http://www.bkjia.com/uploads/allimg/150203/160U5FP-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1771650"/>
            <a:ext cx="62103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264448"/>
      </p:ext>
    </p:extLst>
  </p:cSld>
  <p:clrMapOvr>
    <a:masterClrMapping/>
  </p:clrMapOvr>
</p:sld>
</file>

<file path=ppt/slides/slide9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프로세스 상태 및 전환 관계 </a:t>
            </a:r>
            <a:r>
              <a:rPr lang="en-US" altLang="zh-CN" dirty="0"/>
              <a:t>- </a:t>
            </a:r>
            <a:r>
              <a:rPr lang="zh-CN" altLang="en-US" sz="2000" dirty="0"/>
              <a:t>설계 원칙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514475"/>
            <a:ext cx="69532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97846"/>
      </p:ext>
    </p:extLst>
  </p:cSld>
  <p:clrMapOvr>
    <a:masterClrMapping/>
  </p:clrMapOvr>
</p:sld>
</file>

<file path=ppt/theme/theme1.xml><?xml version="1.0" encoding="utf-8"?>
<a:theme xmlns:a="http://schemas.openxmlformats.org/drawingml/2006/main" name="263PPT 模板1-2014（16-9）">
  <a:themeElements>
    <a:clrScheme name="自定义 1">
      <a:dk1>
        <a:srgbClr val="2F2F2F"/>
      </a:dk1>
      <a:lt1>
        <a:sysClr val="window" lastClr="FFFFFF"/>
      </a:lt1>
      <a:dk2>
        <a:srgbClr val="5F5F5F"/>
      </a:dk2>
      <a:lt2>
        <a:srgbClr val="D8D8D8"/>
      </a:lt2>
      <a:accent1>
        <a:srgbClr val="E60000"/>
      </a:accent1>
      <a:accent2>
        <a:srgbClr val="98E43C"/>
      </a:accent2>
      <a:accent3>
        <a:srgbClr val="FFC000"/>
      </a:accent3>
      <a:accent4>
        <a:srgbClr val="002060"/>
      </a:accent4>
      <a:accent5>
        <a:srgbClr val="FF0000"/>
      </a:accent5>
      <a:accent6>
        <a:srgbClr val="A2A2A2"/>
      </a:accent6>
      <a:hlink>
        <a:srgbClr val="900000"/>
      </a:hlink>
      <a:folHlink>
        <a:srgbClr val="6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ap:Properties xmlns:vt="http://schemas.openxmlformats.org/officeDocument/2006/docPropsVTypes" xmlns:ap="http://schemas.openxmlformats.org/officeDocument/2006/extended-properties">
  <ap:Template>263 PPT 模板1-2014（16-9）</ap:Template>
  <ap:TotalTime>48790</ap:TotalTime>
  <ap:Words>3188</ap:Words>
  <ap:Application>Microsoft Macintosh PowerPoint</ap:Application>
  <ap:PresentationFormat>全屏显示(4:3)</ap:PresentationFormat>
  <ap:Paragraphs>481</ap:Paragraphs>
  <ap:Slides>37</ap:Slides>
  <ap:Notes>0</ap:Notes>
  <ap:HiddenSlides>0</ap:HiddenSlides>
  <ap:MMClips>0</ap:MMClips>
  <ap:ScaleCrop>false</ap:ScaleCrop>
  <ap:HeadingPairs>
    <vt:vector baseType="variant" size="6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ap:HeadingPairs>
  <ap:TitlesOfParts>
    <vt:vector baseType="lpstr" size="45">
      <vt:lpstr>方正舒体</vt:lpstr>
      <vt:lpstr>方正姚体</vt:lpstr>
      <vt:lpstr>黑体</vt:lpstr>
      <vt:lpstr>华文新魏</vt:lpstr>
      <vt:lpstr>微软雅黑</vt:lpstr>
      <vt:lpstr>Arial</vt:lpstr>
      <vt:lpstr>Calibri</vt:lpstr>
      <vt:lpstr>263PPT 模板1-2014（16-9）</vt:lpstr>
      <vt:lpstr>ACL 网络协程编程</vt:lpstr>
      <vt:lpstr>背景</vt:lpstr>
      <vt:lpstr>关于并发</vt:lpstr>
      <vt:lpstr>设计目标</vt:lpstr>
      <vt:lpstr>从一个简单的协程示例开始</vt:lpstr>
      <vt:lpstr>CPU组成 --- 设计原理</vt:lpstr>
      <vt:lpstr>操作系统调度过程 --- 设计原理</vt:lpstr>
      <vt:lpstr>操作系统进程调度过程 --- 设计原理</vt:lpstr>
      <vt:lpstr>进程状态及转换关系 --- 设计原理</vt:lpstr>
      <vt:lpstr>协程的调度方式 --- 设计原理</vt:lpstr>
      <vt:lpstr>协程挂起与唤醒 --- 设计要点</vt:lpstr>
      <vt:lpstr>协程切换过程 --- 设计原理</vt:lpstr>
      <vt:lpstr>协程IO切换过程 --- 设计原理</vt:lpstr>
      <vt:lpstr>协程切换方式 --- 设计原理</vt:lpstr>
      <vt:lpstr>网络协程调度 --- 设计原理</vt:lpstr>
      <vt:lpstr>网络协程调度 --- 设计原理</vt:lpstr>
      <vt:lpstr>协程同步原语 --- 设计要点</vt:lpstr>
      <vt:lpstr>单一线程内的协程互斥锁 --- 设计要点</vt:lpstr>
      <vt:lpstr>多线程间的协程互斥锁 --- 设计要点</vt:lpstr>
      <vt:lpstr>多线程间的协程事件锁 --- 设计要点</vt:lpstr>
      <vt:lpstr>协程条件量--- 设计要点</vt:lpstr>
      <vt:lpstr>过载保护 --- 设计要点</vt:lpstr>
      <vt:lpstr>协程信号量 --- 设计要点</vt:lpstr>
      <vt:lpstr>协程信号量 --- 设计要点</vt:lpstr>
      <vt:lpstr>利用多核 --- 设计要点</vt:lpstr>
      <vt:lpstr>协程与 acl_master 服务框架集成</vt:lpstr>
      <vt:lpstr>协程间通信 --- 设计要点</vt:lpstr>
      <vt:lpstr>协程间通信 --- 设计要点</vt:lpstr>
      <vt:lpstr>线程间通信 --- 设计要点</vt:lpstr>
      <vt:lpstr>如何与第三方库无缝集成 --- 设计要点</vt:lpstr>
      <vt:lpstr>为何要 HOOK 很多系统API --- 设计要点</vt:lpstr>
      <vt:lpstr>基于协程的 errno --- 设计要点</vt:lpstr>
      <vt:lpstr>内存检测 --- 设计要点</vt:lpstr>
      <vt:lpstr>应用场景</vt:lpstr>
      <vt:lpstr>注意事项</vt:lpstr>
      <vt:lpstr>参考与下载</vt:lpstr>
      <vt:lpstr>PowerPoint 演示文稿</vt:lpstr>
    </vt:vector>
  </ap:TitlesOfParts>
  <ap:Company>Microsoft</ap:Company>
  <ap:LinksUpToDate>false</ap:LinksUpToDate>
  <ap:SharedDoc>false</ap:SharedDoc>
  <ap:HyperlinksChanged>false</ap:HyperlinksChanged>
  <ap:AppVersion>16.0000</ap:AppVersion>
</ap: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:title>PowerPoint 演示文稿</dc:title>
  <dc:creator>263-OA</dc:creator>
  <lastModifiedBy>Microsoft Office User</lastModifiedBy>
  <revision>704</revision>
  <dcterms:created xsi:type="dcterms:W3CDTF">2014-05-28T10:52:51.0000000Z</dcterms:created>
  <dcterms:modified xsi:type="dcterms:W3CDTF">2020-06-06T14:28:03.0000000Z</dcterms:modified>
  <keywords>, docId:F2CCE1D66E2ACDE0E2C712E6E84B5CC0</keywords>
</coreProperties>
</file>