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24"/>
  </p:notesMasterIdLst>
  <p:sldIdLst>
    <p:sldId id="269" r:id="rId2"/>
    <p:sldId id="270" r:id="rId3"/>
    <p:sldId id="271" r:id="rId4"/>
    <p:sldId id="275" r:id="rId5"/>
    <p:sldId id="274" r:id="rId6"/>
    <p:sldId id="276" r:id="rId7"/>
    <p:sldId id="277" r:id="rId8"/>
    <p:sldId id="279" r:id="rId9"/>
    <p:sldId id="280" r:id="rId10"/>
    <p:sldId id="281" r:id="rId11"/>
    <p:sldId id="282" r:id="rId12"/>
    <p:sldId id="283" r:id="rId13"/>
    <p:sldId id="273" r:id="rId14"/>
    <p:sldId id="284" r:id="rId15"/>
    <p:sldId id="278" r:id="rId16"/>
    <p:sldId id="285" r:id="rId17"/>
    <p:sldId id="286" r:id="rId18"/>
    <p:sldId id="288" r:id="rId19"/>
    <p:sldId id="289" r:id="rId20"/>
    <p:sldId id="290" r:id="rId21"/>
    <p:sldId id="287" r:id="rId22"/>
    <p:sldId id="272" r:id="rId23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옥찬호" initials="옥" lastIdx="0" clrIdx="0">
    <p:extLst>
      <p:ext uri="{19B8F6BF-5375-455C-9EA6-DF929625EA0E}">
        <p15:presenceInfo xmlns:p15="http://schemas.microsoft.com/office/powerpoint/2012/main" userId="dec6b5a6aafa98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2F4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1067" autoAdjust="0"/>
  </p:normalViewPr>
  <p:slideViewPr>
    <p:cSldViewPr snapToGrid="0">
      <p:cViewPr varScale="1">
        <p:scale>
          <a:sx n="56" d="100"/>
          <a:sy n="56" d="100"/>
        </p:scale>
        <p:origin x="126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1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B03BC-09CE-4836-AC1F-7576B8AAE24F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B0167-FCEC-4121-8BB4-3C2FD7FB4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535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2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2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01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6"/>
            <a:ext cx="24384000" cy="1371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0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2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7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4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4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9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2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jojoldu.tistory.com/306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jsocha/archive/2010/11/19/writing-unit-tests-in-visual-studio-for-native-c.asp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>
            <a:extLst>
              <a:ext uri="{FF2B5EF4-FFF2-40B4-BE49-F238E27FC236}">
                <a16:creationId xmlns:a16="http://schemas.microsoft.com/office/drawing/2014/main" id="{8CE559F0-6D89-485E-B6C7-83F83E7CBD5E}"/>
              </a:ext>
            </a:extLst>
          </p:cNvPr>
          <p:cNvSpPr>
            <a:spLocks/>
          </p:cNvSpPr>
          <p:nvPr/>
        </p:nvSpPr>
        <p:spPr bwMode="auto">
          <a:xfrm>
            <a:off x="1422400" y="8689975"/>
            <a:ext cx="16268700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/>
            <a:r>
              <a:rPr lang="en-US" altLang="ko-KR" sz="3500" dirty="0">
                <a:latin typeface="맑은 고딕" panose="020B0503020000020004" pitchFamily="50" charset="-127"/>
                <a:ea typeface="맑은 고딕" panose="020B0503020000020004" pitchFamily="50" charset="-127"/>
                <a:cs typeface="Meiryo" panose="020B0400000000000000" pitchFamily="34" charset="-128"/>
                <a:sym typeface="KoPubDotum Medium" charset="0"/>
              </a:rPr>
              <a:t>Com2us</a:t>
            </a:r>
            <a:endParaRPr lang="ko-KR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eiryo" panose="020B0400000000000000" pitchFamily="34" charset="-128"/>
              <a:sym typeface="KoPubDotum Medium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B27EB62-24C4-409E-BEAD-2232913087CB}"/>
              </a:ext>
            </a:extLst>
          </p:cNvPr>
          <p:cNvSpPr>
            <a:spLocks/>
          </p:cNvSpPr>
          <p:nvPr/>
        </p:nvSpPr>
        <p:spPr bwMode="auto">
          <a:xfrm>
            <a:off x="1397000" y="9355138"/>
            <a:ext cx="16319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/>
            <a:r>
              <a:rPr lang="ko-KR" altLang="en-US" sz="6000" b="1" dirty="0">
                <a:latin typeface="맑은 고딕" panose="020B0503020000020004" pitchFamily="50" charset="-127"/>
                <a:ea typeface="맑은 고딕" panose="020B0503020000020004" pitchFamily="50" charset="-127"/>
                <a:sym typeface="KoPubDotum Bold" charset="0"/>
              </a:rPr>
              <a:t>최흥배</a:t>
            </a:r>
            <a:endParaRPr lang="ko-KR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Bold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27F1321-DD4D-4A84-91C5-3F1CC965F857}"/>
              </a:ext>
            </a:extLst>
          </p:cNvPr>
          <p:cNvSpPr>
            <a:spLocks/>
          </p:cNvSpPr>
          <p:nvPr/>
        </p:nvSpPr>
        <p:spPr bwMode="auto">
          <a:xfrm>
            <a:off x="1422400" y="6519863"/>
            <a:ext cx="16319500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/>
            <a:r>
              <a:rPr lang="ko-KR" altLang="ko-KR" sz="5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강의부제목 (50pt)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D69EC4D9-DE29-4C69-8F0D-686589F5BC65}"/>
              </a:ext>
            </a:extLst>
          </p:cNvPr>
          <p:cNvSpPr>
            <a:spLocks/>
          </p:cNvSpPr>
          <p:nvPr/>
        </p:nvSpPr>
        <p:spPr bwMode="auto">
          <a:xfrm>
            <a:off x="1120323" y="5074891"/>
            <a:ext cx="1759899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altLang="ko-KR" sz="9000" b="1" dirty="0">
                <a:latin typeface="맑은 고딕" panose="020B0503020000020004" pitchFamily="50" charset="-127"/>
                <a:sym typeface="KoPubDotum Bold" charset="0"/>
              </a:rPr>
              <a:t>Visual C++</a:t>
            </a:r>
            <a:r>
              <a:rPr lang="ko-KR" altLang="en-US" sz="9000" b="1" dirty="0">
                <a:latin typeface="맑은 고딕" panose="020B0503020000020004" pitchFamily="50" charset="-127"/>
                <a:sym typeface="KoPubDotum Bold" charset="0"/>
              </a:rPr>
              <a:t>에서 유닛 테스트 하기</a:t>
            </a:r>
            <a:r>
              <a:rPr lang="ko-KR" altLang="ko-KR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Bold" charset="0"/>
              </a:rPr>
              <a:t> </a:t>
            </a:r>
            <a:endParaRPr lang="ko-KR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Bold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1DADF7-5071-4C89-A3EC-4982DFB8C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5" y="338257"/>
            <a:ext cx="5742930" cy="16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58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1170168" y="11933717"/>
            <a:ext cx="3313112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내용 (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50pt</a:t>
            </a:r>
            <a:r>
              <a:rPr lang="ko-KR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)</a:t>
            </a:r>
            <a:endParaRPr lang="ko-KR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B41E04-321A-4888-B36D-602B776D7C82}"/>
              </a:ext>
            </a:extLst>
          </p:cNvPr>
          <p:cNvSpPr/>
          <p:nvPr/>
        </p:nvSpPr>
        <p:spPr>
          <a:xfrm>
            <a:off x="853381" y="767536"/>
            <a:ext cx="1075807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b="1" dirty="0" err="1"/>
              <a:t>유닛테스트</a:t>
            </a:r>
            <a:r>
              <a:rPr lang="ko-KR" altLang="en-US" sz="7200" b="1" dirty="0"/>
              <a:t> 만으로는 부족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D9853C-F329-4B25-9954-FE4305F3A687}"/>
              </a:ext>
            </a:extLst>
          </p:cNvPr>
          <p:cNvSpPr/>
          <p:nvPr/>
        </p:nvSpPr>
        <p:spPr>
          <a:xfrm>
            <a:off x="983872" y="2489659"/>
            <a:ext cx="209099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 err="1"/>
              <a:t>유닛테트를</a:t>
            </a:r>
            <a:r>
              <a:rPr lang="ko-KR" altLang="en-US" sz="5400" dirty="0"/>
              <a:t> 잘 했다고 해서 버그가 </a:t>
            </a:r>
            <a:r>
              <a:rPr lang="en-US" altLang="ko-KR" sz="5400" dirty="0"/>
              <a:t>0</a:t>
            </a:r>
            <a:r>
              <a:rPr lang="ko-KR" altLang="en-US" sz="5400" dirty="0"/>
              <a:t>은 결코 아니다</a:t>
            </a:r>
            <a:r>
              <a:rPr lang="en-US" altLang="ko-KR" sz="5400" dirty="0"/>
              <a:t>.</a:t>
            </a:r>
            <a:br>
              <a:rPr lang="en-US" altLang="ko-KR" sz="5400" dirty="0"/>
            </a:br>
            <a:endParaRPr lang="en-US" altLang="ko-KR" sz="5400" dirty="0"/>
          </a:p>
          <a:p>
            <a:r>
              <a:rPr lang="ko-KR" altLang="en-US" sz="5400" dirty="0" err="1"/>
              <a:t>유닛테스트는</a:t>
            </a:r>
            <a:r>
              <a:rPr lang="ko-KR" altLang="en-US" sz="5400" dirty="0"/>
              <a:t> 전체 보다는 부분 부분을 테스트 하는 것</a:t>
            </a:r>
            <a:br>
              <a:rPr lang="en-US" altLang="ko-KR" sz="5400" dirty="0"/>
            </a:br>
            <a:endParaRPr lang="en-US" altLang="ko-KR" sz="5400" dirty="0"/>
          </a:p>
          <a:p>
            <a:r>
              <a:rPr lang="en-US" altLang="ko-KR" sz="5400" b="1" dirty="0" err="1"/>
              <a:t>AutoTest</a:t>
            </a:r>
            <a:r>
              <a:rPr lang="ko-KR" altLang="en-US" sz="5400" b="1" dirty="0"/>
              <a:t>와  </a:t>
            </a:r>
            <a:r>
              <a:rPr lang="en-US" altLang="ko-KR" sz="5400" b="1" dirty="0"/>
              <a:t>QA </a:t>
            </a:r>
            <a:r>
              <a:rPr lang="ko-KR" altLang="en-US" sz="5400" b="1" dirty="0"/>
              <a:t>테스트</a:t>
            </a:r>
            <a:r>
              <a:rPr lang="ko-KR" altLang="en-US" sz="5400" dirty="0"/>
              <a:t>도 필요</a:t>
            </a:r>
          </a:p>
        </p:txBody>
      </p:sp>
    </p:spTree>
    <p:extLst>
      <p:ext uri="{BB962C8B-B14F-4D97-AF65-F5344CB8AC3E}">
        <p14:creationId xmlns:p14="http://schemas.microsoft.com/office/powerpoint/2010/main" val="3993051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4C5017F-9FF4-484E-970F-7A5772A9CE4E}"/>
              </a:ext>
            </a:extLst>
          </p:cNvPr>
          <p:cNvSpPr/>
          <p:nvPr/>
        </p:nvSpPr>
        <p:spPr>
          <a:xfrm>
            <a:off x="1008657" y="527733"/>
            <a:ext cx="777969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b="1" dirty="0" err="1"/>
              <a:t>유닛테스트</a:t>
            </a:r>
            <a:r>
              <a:rPr lang="ko-KR" altLang="en-US" sz="7200" b="1" dirty="0"/>
              <a:t> 효용성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6602FA-F421-46A5-9E5A-8E43E0C1C2E1}"/>
              </a:ext>
            </a:extLst>
          </p:cNvPr>
          <p:cNvSpPr/>
          <p:nvPr/>
        </p:nvSpPr>
        <p:spPr>
          <a:xfrm>
            <a:off x="1163931" y="2116623"/>
            <a:ext cx="20246831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 err="1"/>
              <a:t>유닛테스트가</a:t>
            </a:r>
            <a:r>
              <a:rPr lang="ko-KR" altLang="en-US" sz="5400" dirty="0"/>
              <a:t> 절대적인 것은 아니다</a:t>
            </a:r>
            <a:r>
              <a:rPr lang="en-US" altLang="ko-KR" sz="5400" dirty="0"/>
              <a:t>.</a:t>
            </a:r>
            <a:br>
              <a:rPr lang="en-US" altLang="ko-KR" sz="5400" dirty="0"/>
            </a:br>
            <a:br>
              <a:rPr lang="en-US" altLang="ko-KR" sz="5400" dirty="0"/>
            </a:br>
            <a:r>
              <a:rPr lang="ko-KR" altLang="en-US" sz="5400" dirty="0" err="1"/>
              <a:t>유닛테스트가</a:t>
            </a:r>
            <a:r>
              <a:rPr lang="ko-KR" altLang="en-US" sz="5400" dirty="0"/>
              <a:t> 없는 것보다는 훨씬 좋다</a:t>
            </a:r>
            <a:r>
              <a:rPr lang="en-US" altLang="ko-KR" sz="5400" dirty="0"/>
              <a:t>.</a:t>
            </a:r>
            <a:br>
              <a:rPr lang="en-US" altLang="ko-KR" sz="5400" dirty="0"/>
            </a:br>
            <a:endParaRPr lang="en-US" altLang="ko-KR" sz="5400" dirty="0"/>
          </a:p>
          <a:p>
            <a:r>
              <a:rPr lang="ko-KR" altLang="en-US" sz="5400" dirty="0" err="1"/>
              <a:t>유닛테스트를</a:t>
            </a:r>
            <a:r>
              <a:rPr lang="ko-KR" altLang="en-US" sz="5400" dirty="0"/>
              <a:t> 해보지 않고 비판하지 말자</a:t>
            </a:r>
            <a:r>
              <a:rPr lang="en-US" altLang="ko-KR" sz="5400" dirty="0"/>
              <a:t>.</a:t>
            </a:r>
            <a:br>
              <a:rPr lang="en-US" altLang="ko-KR" sz="5400" dirty="0"/>
            </a:br>
            <a:endParaRPr lang="en-US" altLang="ko-KR" sz="5400" dirty="0"/>
          </a:p>
          <a:p>
            <a:r>
              <a:rPr lang="ko-KR" altLang="en-US" sz="5400" dirty="0" err="1"/>
              <a:t>유닛테스트를</a:t>
            </a:r>
            <a:r>
              <a:rPr lang="ko-KR" altLang="en-US" sz="5400" dirty="0"/>
              <a:t> 하지 않으면 대안을 제시하고 실천하자</a:t>
            </a:r>
            <a:r>
              <a:rPr lang="en-US" altLang="ko-KR" sz="5400" dirty="0"/>
              <a:t>.</a:t>
            </a:r>
            <a:br>
              <a:rPr lang="en-US" altLang="ko-KR" sz="5400" dirty="0"/>
            </a:br>
            <a:endParaRPr lang="en-US" altLang="ko-KR" sz="5400" dirty="0"/>
          </a:p>
          <a:p>
            <a:r>
              <a:rPr lang="ko-KR" altLang="en-US" sz="5400" dirty="0" err="1"/>
              <a:t>유닛테스트를</a:t>
            </a:r>
            <a:r>
              <a:rPr lang="ko-KR" altLang="en-US" sz="5400" dirty="0"/>
              <a:t> 하면 코드 </a:t>
            </a:r>
            <a:r>
              <a:rPr lang="ko-KR" altLang="en-US" sz="5400" dirty="0" err="1"/>
              <a:t>리팩토링도</a:t>
            </a:r>
            <a:r>
              <a:rPr lang="ko-KR" altLang="en-US" sz="5400" dirty="0"/>
              <a:t> 얻을 수 있다</a:t>
            </a:r>
          </a:p>
        </p:txBody>
      </p:sp>
    </p:spTree>
    <p:extLst>
      <p:ext uri="{BB962C8B-B14F-4D97-AF65-F5344CB8AC3E}">
        <p14:creationId xmlns:p14="http://schemas.microsoft.com/office/powerpoint/2010/main" val="958433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C8B080A-C4A7-4610-B675-767AB9037433}"/>
              </a:ext>
            </a:extLst>
          </p:cNvPr>
          <p:cNvSpPr/>
          <p:nvPr/>
        </p:nvSpPr>
        <p:spPr>
          <a:xfrm>
            <a:off x="836127" y="588639"/>
            <a:ext cx="706475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b="1" dirty="0"/>
              <a:t>성공 보다는 실패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6A27C4-69F0-4C5B-A394-08626228D7C6}"/>
              </a:ext>
            </a:extLst>
          </p:cNvPr>
          <p:cNvSpPr/>
          <p:nvPr/>
        </p:nvSpPr>
        <p:spPr>
          <a:xfrm>
            <a:off x="974150" y="2281454"/>
            <a:ext cx="2145452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dirty="0"/>
              <a:t>보통 기능의 성공에 대한 부분은 </a:t>
            </a:r>
            <a:r>
              <a:rPr lang="ko-KR" altLang="en-US" sz="5400" dirty="0" err="1"/>
              <a:t>유닛테스트</a:t>
            </a:r>
            <a:r>
              <a:rPr lang="ko-KR" altLang="en-US" sz="5400" dirty="0"/>
              <a:t> 없이 테스트가 가능</a:t>
            </a:r>
            <a:r>
              <a:rPr lang="en-US" altLang="ko-KR" sz="5400" dirty="0"/>
              <a:t>.</a:t>
            </a:r>
            <a:br>
              <a:rPr lang="en-US" altLang="ko-KR" sz="5400" dirty="0"/>
            </a:br>
            <a:endParaRPr lang="en-US" altLang="ko-KR" sz="5400" dirty="0"/>
          </a:p>
          <a:p>
            <a:r>
              <a:rPr lang="ko-KR" altLang="en-US" sz="5400" dirty="0"/>
              <a:t>그러나 실패에 대한 테스트는 하기 어렵고</a:t>
            </a:r>
            <a:r>
              <a:rPr lang="en-US" altLang="ko-KR" sz="5400" dirty="0"/>
              <a:t>, </a:t>
            </a:r>
            <a:r>
              <a:rPr lang="ko-KR" altLang="en-US" sz="5400" dirty="0"/>
              <a:t>잘 하지 않음</a:t>
            </a:r>
            <a:r>
              <a:rPr lang="en-US" altLang="ko-KR" sz="5400" dirty="0"/>
              <a:t>.</a:t>
            </a:r>
            <a:br>
              <a:rPr lang="en-US" altLang="ko-KR" sz="5400" dirty="0"/>
            </a:br>
            <a:endParaRPr lang="en-US" altLang="ko-KR" sz="5400" dirty="0"/>
          </a:p>
          <a:p>
            <a:r>
              <a:rPr lang="ko-KR" altLang="en-US" sz="5400" dirty="0" err="1"/>
              <a:t>유닛테스트는</a:t>
            </a:r>
            <a:r>
              <a:rPr lang="ko-KR" altLang="en-US" sz="5400" dirty="0"/>
              <a:t> 실패에 대한 테스트를 다양하게 자주 할 수 있다</a:t>
            </a:r>
            <a:r>
              <a:rPr lang="en-US" altLang="ko-KR" sz="5400" dirty="0"/>
              <a:t>.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52572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ECE701B-FDED-4EF5-9FED-F155A1DEE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219" y="34506"/>
            <a:ext cx="12295157" cy="1212176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43D69B4-A566-4F40-8F62-9BDA56444D54}"/>
              </a:ext>
            </a:extLst>
          </p:cNvPr>
          <p:cNvSpPr/>
          <p:nvPr/>
        </p:nvSpPr>
        <p:spPr>
          <a:xfrm>
            <a:off x="11862538" y="12156270"/>
            <a:ext cx="3058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http://jojoldu.tistory.com/306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2417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1446213" y="6421983"/>
            <a:ext cx="1859483" cy="87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실전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…</a:t>
            </a:r>
            <a:endParaRPr lang="ko-KR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856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">
            <a:extLst>
              <a:ext uri="{FF2B5EF4-FFF2-40B4-BE49-F238E27FC236}">
                <a16:creationId xmlns:a16="http://schemas.microsoft.com/office/drawing/2014/main" id="{1E7633F7-C7D3-4439-9D2F-7586AF430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140" y="3183834"/>
            <a:ext cx="19525720" cy="489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59EBD9A-47A8-4A50-B272-200A6E485FCC}"/>
              </a:ext>
            </a:extLst>
          </p:cNvPr>
          <p:cNvSpPr/>
          <p:nvPr/>
        </p:nvSpPr>
        <p:spPr>
          <a:xfrm>
            <a:off x="14390111" y="13294491"/>
            <a:ext cx="9976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http://blogs.msdn.com/b/jsocha/archive/2010/11/19/writing-unit-tests-in-visual-studio-for-native-c.aspx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823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1446213" y="6421438"/>
            <a:ext cx="3313112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내용 (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50pt</a:t>
            </a:r>
            <a:r>
              <a:rPr lang="ko-KR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)</a:t>
            </a:r>
            <a:endParaRPr lang="ko-KR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575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1446213" y="6421438"/>
            <a:ext cx="3313112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내용 (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50pt</a:t>
            </a:r>
            <a:r>
              <a:rPr lang="ko-KR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)</a:t>
            </a:r>
            <a:endParaRPr lang="ko-KR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268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1446213" y="6421438"/>
            <a:ext cx="3313112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내용 (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50pt</a:t>
            </a:r>
            <a:r>
              <a:rPr lang="ko-KR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)</a:t>
            </a:r>
            <a:endParaRPr lang="ko-KR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056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1446213" y="6421438"/>
            <a:ext cx="3313112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내용 (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50pt</a:t>
            </a:r>
            <a:r>
              <a:rPr lang="ko-KR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)</a:t>
            </a:r>
            <a:endParaRPr lang="ko-KR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15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3A61E43-E9D1-427D-B68D-80A7FE840A98}"/>
              </a:ext>
            </a:extLst>
          </p:cNvPr>
          <p:cNvSpPr>
            <a:spLocks/>
          </p:cNvSpPr>
          <p:nvPr/>
        </p:nvSpPr>
        <p:spPr bwMode="auto">
          <a:xfrm>
            <a:off x="1417638" y="4754563"/>
            <a:ext cx="16319500" cy="148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ko-KR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Bold" charset="0"/>
              </a:rPr>
              <a:t>목차 (B</a:t>
            </a:r>
            <a:r>
              <a:rPr lang="en-US" altLang="ko-KR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Bold" charset="0"/>
              </a:rPr>
              <a:t>old</a:t>
            </a:r>
            <a:r>
              <a:rPr lang="ko-KR" altLang="ko-KR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Bold" charset="0"/>
              </a:rPr>
              <a:t> 90pt) </a:t>
            </a:r>
            <a:endParaRPr lang="ko-KR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Bold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E678E9-F5A7-4CDA-93F7-E80E0FB4C65B}"/>
              </a:ext>
            </a:extLst>
          </p:cNvPr>
          <p:cNvSpPr>
            <a:spLocks/>
          </p:cNvSpPr>
          <p:nvPr/>
        </p:nvSpPr>
        <p:spPr bwMode="auto">
          <a:xfrm>
            <a:off x="1417638" y="7121525"/>
            <a:ext cx="16319500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marL="854075" indent="-854075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>
              <a:buSzPct val="100000"/>
              <a:buFontTx/>
              <a:buAutoNum type="arabicPeriod"/>
            </a:pPr>
            <a:r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내용 </a:t>
            </a:r>
            <a:r>
              <a:rPr lang="ko-KR" altLang="ko-KR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(50pt)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F9A1A-4C92-4B4E-BA0C-6B1C4C3D5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5" y="338257"/>
            <a:ext cx="5742930" cy="16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5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1446213" y="6421438"/>
            <a:ext cx="3313112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내용 (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50pt</a:t>
            </a:r>
            <a:r>
              <a:rPr lang="ko-KR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)</a:t>
            </a:r>
            <a:endParaRPr lang="ko-KR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639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1446213" y="6421438"/>
            <a:ext cx="3313112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내용 (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50pt</a:t>
            </a:r>
            <a:r>
              <a:rPr lang="ko-KR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)</a:t>
            </a:r>
            <a:endParaRPr lang="ko-KR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697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3739741-4280-4674-8B48-8EB7D3C12BA3}"/>
              </a:ext>
            </a:extLst>
          </p:cNvPr>
          <p:cNvSpPr>
            <a:spLocks/>
          </p:cNvSpPr>
          <p:nvPr/>
        </p:nvSpPr>
        <p:spPr bwMode="auto">
          <a:xfrm>
            <a:off x="1312863" y="5562600"/>
            <a:ext cx="16319500" cy="148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ko-KR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Bold" charset="0"/>
              </a:rPr>
              <a:t>감사합니다.</a:t>
            </a:r>
            <a:endParaRPr lang="ko-KR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02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1446213" y="6421983"/>
            <a:ext cx="3282950" cy="87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이론부터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….</a:t>
            </a:r>
            <a:endParaRPr lang="ko-KR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26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ACD0092-0C30-4935-9888-9D3CA8E6E123}"/>
              </a:ext>
            </a:extLst>
          </p:cNvPr>
          <p:cNvSpPr/>
          <p:nvPr/>
        </p:nvSpPr>
        <p:spPr>
          <a:xfrm>
            <a:off x="995313" y="557317"/>
            <a:ext cx="819647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b="1" dirty="0"/>
              <a:t>개발 일정 계산 실수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3BA09-F2BF-4020-A70A-BC66FC1063FF}"/>
              </a:ext>
            </a:extLst>
          </p:cNvPr>
          <p:cNvSpPr txBox="1"/>
          <p:nvPr/>
        </p:nvSpPr>
        <p:spPr>
          <a:xfrm>
            <a:off x="3468019" y="2810828"/>
            <a:ext cx="17447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/>
              <a:t>프로그램 개발 시 생각 이상으로 </a:t>
            </a:r>
            <a:r>
              <a:rPr lang="ko-KR" altLang="en-US" sz="5400" b="1" dirty="0"/>
              <a:t>디버깅에서</a:t>
            </a:r>
            <a:r>
              <a:rPr lang="ko-KR" altLang="en-US" sz="5000" b="1" dirty="0"/>
              <a:t> 많은 시간 소요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7FD3A-B119-450D-933A-EE807F6FFF1D}"/>
              </a:ext>
            </a:extLst>
          </p:cNvPr>
          <p:cNvSpPr txBox="1"/>
          <p:nvPr/>
        </p:nvSpPr>
        <p:spPr>
          <a:xfrm>
            <a:off x="3824777" y="4684665"/>
            <a:ext cx="164300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/>
              <a:t>신입의 경우 개발 일정을 잡을 때 디버깅 시간을 계산하지 못해서 일정 계산에 실수 발생</a:t>
            </a:r>
          </a:p>
        </p:txBody>
      </p:sp>
    </p:spTree>
    <p:extLst>
      <p:ext uri="{BB962C8B-B14F-4D97-AF65-F5344CB8AC3E}">
        <p14:creationId xmlns:p14="http://schemas.microsoft.com/office/powerpoint/2010/main" val="666875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A33A72-C972-43EC-B4F9-48D99F4C57B4}"/>
              </a:ext>
            </a:extLst>
          </p:cNvPr>
          <p:cNvSpPr txBox="1"/>
          <p:nvPr/>
        </p:nvSpPr>
        <p:spPr>
          <a:xfrm>
            <a:off x="1989767" y="6046343"/>
            <a:ext cx="123473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/>
              <a:t>프로그래머 자신이 하는 테스트</a:t>
            </a:r>
            <a:endParaRPr lang="en-US" altLang="ko-KR" sz="5400" dirty="0"/>
          </a:p>
          <a:p>
            <a:r>
              <a:rPr lang="en-US" altLang="ko-KR" sz="5400" dirty="0"/>
              <a:t>QA</a:t>
            </a:r>
            <a:r>
              <a:rPr lang="ko-KR" altLang="en-US" sz="5400" dirty="0"/>
              <a:t>에서 잡은 버그 </a:t>
            </a:r>
            <a:endParaRPr lang="en-US" altLang="ko-KR" sz="5400" dirty="0"/>
          </a:p>
          <a:p>
            <a:r>
              <a:rPr lang="ko-KR" altLang="en-US" sz="5400" dirty="0"/>
              <a:t>유저가 보고한 버그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9585F-7898-4384-BB31-2801397BA333}"/>
              </a:ext>
            </a:extLst>
          </p:cNvPr>
          <p:cNvSpPr txBox="1"/>
          <p:nvPr/>
        </p:nvSpPr>
        <p:spPr>
          <a:xfrm>
            <a:off x="12836107" y="6046343"/>
            <a:ext cx="10696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/>
              <a:t>이 순서대로 수정 비용이 커진다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460EE-D356-4170-A00C-79C2D1E97C93}"/>
              </a:ext>
            </a:extLst>
          </p:cNvPr>
          <p:cNvSpPr txBox="1"/>
          <p:nvPr/>
        </p:nvSpPr>
        <p:spPr>
          <a:xfrm>
            <a:off x="1989767" y="1560004"/>
            <a:ext cx="191967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/>
              <a:t>그렇다고 디버깅 시간을 계산하려고 하니</a:t>
            </a:r>
            <a:r>
              <a:rPr lang="en-US" altLang="ko-KR" sz="5400" dirty="0"/>
              <a:t>....</a:t>
            </a:r>
          </a:p>
          <a:p>
            <a:r>
              <a:rPr lang="ko-KR" altLang="en-US" sz="5400" dirty="0"/>
              <a:t>코드에 버그가 있을지</a:t>
            </a:r>
            <a:r>
              <a:rPr lang="en-US" altLang="ko-KR" sz="5400" dirty="0"/>
              <a:t>? </a:t>
            </a:r>
            <a:r>
              <a:rPr lang="ko-KR" altLang="en-US" sz="5400" dirty="0"/>
              <a:t>없을지</a:t>
            </a:r>
            <a:r>
              <a:rPr lang="en-US" altLang="ko-KR" sz="5400" dirty="0"/>
              <a:t>?</a:t>
            </a:r>
          </a:p>
          <a:p>
            <a:r>
              <a:rPr lang="ko-KR" altLang="en-US" sz="5400" dirty="0"/>
              <a:t>있다면 얼마나 있을지</a:t>
            </a:r>
            <a:r>
              <a:rPr lang="en-US" altLang="ko-KR" sz="5400" dirty="0"/>
              <a:t>?</a:t>
            </a:r>
          </a:p>
          <a:p>
            <a:r>
              <a:rPr lang="ko-KR" altLang="en-US" sz="5400" dirty="0"/>
              <a:t>알기 힘들다</a:t>
            </a:r>
            <a:r>
              <a:rPr lang="en-US" altLang="ko-KR" sz="5400" dirty="0"/>
              <a:t>....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290089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B9A081-EE52-4FE4-94DC-56908231C920}"/>
              </a:ext>
            </a:extLst>
          </p:cNvPr>
          <p:cNvSpPr txBox="1"/>
          <p:nvPr/>
        </p:nvSpPr>
        <p:spPr>
          <a:xfrm>
            <a:off x="1284543" y="3038324"/>
            <a:ext cx="106542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/>
              <a:t>프로그래머 자신이 하는 테스트</a:t>
            </a:r>
            <a:endParaRPr lang="en-US" altLang="ko-KR" sz="5400" dirty="0"/>
          </a:p>
          <a:p>
            <a:endParaRPr lang="en-US" altLang="ko-KR" sz="5400" dirty="0"/>
          </a:p>
          <a:p>
            <a:r>
              <a:rPr lang="en-US" altLang="ko-KR" sz="5400" dirty="0"/>
              <a:t>QA</a:t>
            </a:r>
            <a:r>
              <a:rPr lang="ko-KR" altLang="en-US" sz="5400" dirty="0"/>
              <a:t>에서 잡은 버그 </a:t>
            </a:r>
            <a:endParaRPr lang="en-US" altLang="ko-KR" sz="5400" dirty="0"/>
          </a:p>
          <a:p>
            <a:endParaRPr lang="en-US" altLang="ko-KR" sz="5400" dirty="0"/>
          </a:p>
          <a:p>
            <a:r>
              <a:rPr lang="ko-KR" altLang="en-US" sz="5400" dirty="0"/>
              <a:t>유저가 보고한 버그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85EA8-E51D-49CC-A903-AAC7D6840D52}"/>
              </a:ext>
            </a:extLst>
          </p:cNvPr>
          <p:cNvSpPr txBox="1"/>
          <p:nvPr/>
        </p:nvSpPr>
        <p:spPr>
          <a:xfrm>
            <a:off x="14168563" y="4488470"/>
            <a:ext cx="7759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/>
              <a:t>수정 비용이 커진다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31EA05-7F8F-49DB-85DA-3AE1BCA45A72}"/>
              </a:ext>
            </a:extLst>
          </p:cNvPr>
          <p:cNvSpPr/>
          <p:nvPr/>
        </p:nvSpPr>
        <p:spPr>
          <a:xfrm>
            <a:off x="1146679" y="668532"/>
            <a:ext cx="59330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b="1" dirty="0"/>
              <a:t>디버깅과 시간</a:t>
            </a:r>
          </a:p>
        </p:txBody>
      </p:sp>
      <p:sp>
        <p:nvSpPr>
          <p:cNvPr id="7" name="아래쪽 화살표 1">
            <a:extLst>
              <a:ext uri="{FF2B5EF4-FFF2-40B4-BE49-F238E27FC236}">
                <a16:creationId xmlns:a16="http://schemas.microsoft.com/office/drawing/2014/main" id="{F96884CE-237F-42B5-B510-A5E46A75CC59}"/>
              </a:ext>
            </a:extLst>
          </p:cNvPr>
          <p:cNvSpPr/>
          <p:nvPr/>
        </p:nvSpPr>
        <p:spPr>
          <a:xfrm>
            <a:off x="12596481" y="3038324"/>
            <a:ext cx="914400" cy="4069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48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669836" y="12477182"/>
            <a:ext cx="3313112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내용 (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50pt</a:t>
            </a:r>
            <a:r>
              <a:rPr lang="ko-KR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)</a:t>
            </a:r>
            <a:endParaRPr lang="ko-KR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113EE4-650A-4D82-AF78-6456079D81C2}"/>
              </a:ext>
            </a:extLst>
          </p:cNvPr>
          <p:cNvSpPr/>
          <p:nvPr/>
        </p:nvSpPr>
        <p:spPr>
          <a:xfrm>
            <a:off x="1146679" y="668532"/>
            <a:ext cx="65902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b="1" dirty="0"/>
              <a:t>신념 만으로는</a:t>
            </a:r>
            <a:r>
              <a:rPr lang="en-US" altLang="ko-KR" sz="7200" b="1" dirty="0"/>
              <a:t>…</a:t>
            </a:r>
            <a:endParaRPr lang="ko-KR" altLang="en-US" sz="7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42074C-F869-4A45-BF36-78CE13306E66}"/>
              </a:ext>
            </a:extLst>
          </p:cNvPr>
          <p:cNvSpPr txBox="1"/>
          <p:nvPr/>
        </p:nvSpPr>
        <p:spPr>
          <a:xfrm>
            <a:off x="1508989" y="2774722"/>
            <a:ext cx="187630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/>
              <a:t>버그는 만들지 않겠다 라는 신념 만으로는 잡을 수 없음</a:t>
            </a:r>
            <a:br>
              <a:rPr lang="en-US" altLang="ko-KR" sz="5400" dirty="0"/>
            </a:br>
            <a:endParaRPr lang="en-US" altLang="ko-KR" sz="5400" dirty="0"/>
          </a:p>
          <a:p>
            <a:r>
              <a:rPr lang="ko-KR" altLang="en-US" sz="5400" dirty="0"/>
              <a:t>체계화된 시스템</a:t>
            </a:r>
            <a:br>
              <a:rPr lang="en-US" altLang="ko-KR" sz="5400" dirty="0"/>
            </a:br>
            <a:endParaRPr lang="en-US" altLang="ko-KR" sz="5400" dirty="0"/>
          </a:p>
          <a:p>
            <a:r>
              <a:rPr lang="ko-KR" altLang="en-US" sz="5400" dirty="0"/>
              <a:t>기술이 필요</a:t>
            </a:r>
          </a:p>
        </p:txBody>
      </p:sp>
    </p:spTree>
    <p:extLst>
      <p:ext uri="{BB962C8B-B14F-4D97-AF65-F5344CB8AC3E}">
        <p14:creationId xmlns:p14="http://schemas.microsoft.com/office/powerpoint/2010/main" val="1412848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E0C0F66-A2EA-4F15-B3E5-58F7BA85E6CC}"/>
              </a:ext>
            </a:extLst>
          </p:cNvPr>
          <p:cNvSpPr/>
          <p:nvPr/>
        </p:nvSpPr>
        <p:spPr>
          <a:xfrm>
            <a:off x="1146679" y="668532"/>
            <a:ext cx="500970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b="1" dirty="0"/>
              <a:t>유닛 테스트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9AB63-3575-4C41-85A1-C0230E193F9B}"/>
              </a:ext>
            </a:extLst>
          </p:cNvPr>
          <p:cNvSpPr txBox="1"/>
          <p:nvPr/>
        </p:nvSpPr>
        <p:spPr>
          <a:xfrm>
            <a:off x="1374505" y="2637987"/>
            <a:ext cx="182937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/>
              <a:t>버그를 사전에 잡을 수 있는 방법 중의 하나</a:t>
            </a:r>
            <a:br>
              <a:rPr lang="en-US" altLang="ko-KR" sz="5400" dirty="0"/>
            </a:br>
            <a:endParaRPr lang="en-US" altLang="ko-KR" sz="5400" dirty="0"/>
          </a:p>
          <a:p>
            <a:r>
              <a:rPr lang="ko-KR" altLang="en-US" sz="5400" dirty="0"/>
              <a:t>프로그래머 단계에서 꽤 많은 수의 버그를 잡을 수 있음</a:t>
            </a:r>
          </a:p>
        </p:txBody>
      </p:sp>
    </p:spTree>
    <p:extLst>
      <p:ext uri="{BB962C8B-B14F-4D97-AF65-F5344CB8AC3E}">
        <p14:creationId xmlns:p14="http://schemas.microsoft.com/office/powerpoint/2010/main" val="2415780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EED7DF4-7FB1-4A6E-9440-240053F6DBB2}"/>
              </a:ext>
            </a:extLst>
          </p:cNvPr>
          <p:cNvSpPr/>
          <p:nvPr/>
        </p:nvSpPr>
        <p:spPr>
          <a:xfrm>
            <a:off x="1226573" y="759840"/>
            <a:ext cx="38587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b="1" dirty="0"/>
              <a:t>그러나</a:t>
            </a:r>
            <a:r>
              <a:rPr lang="en-US" altLang="ko-KR" sz="7200" b="1" dirty="0"/>
              <a:t>….</a:t>
            </a:r>
            <a:endParaRPr lang="ko-KR" altLang="en-US" sz="7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1BDC3-D552-45A1-A724-4B02BCAF36EB}"/>
              </a:ext>
            </a:extLst>
          </p:cNvPr>
          <p:cNvSpPr txBox="1"/>
          <p:nvPr/>
        </p:nvSpPr>
        <p:spPr>
          <a:xfrm>
            <a:off x="1226573" y="2507663"/>
            <a:ext cx="2234079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 err="1"/>
              <a:t>유닛테스트는</a:t>
            </a:r>
            <a:r>
              <a:rPr lang="ko-KR" altLang="en-US" sz="5400" b="1" dirty="0"/>
              <a:t> 공짜가 아님</a:t>
            </a:r>
            <a:br>
              <a:rPr lang="en-US" altLang="ko-KR" sz="5400" dirty="0"/>
            </a:br>
            <a:r>
              <a:rPr lang="ko-KR" altLang="en-US" sz="5400" dirty="0"/>
              <a:t>개발하기에도 바쁜데</a:t>
            </a:r>
            <a:r>
              <a:rPr lang="en-US" altLang="ko-KR" sz="5400" dirty="0"/>
              <a:t>….</a:t>
            </a:r>
            <a:br>
              <a:rPr lang="en-US" altLang="ko-KR" sz="5400" dirty="0"/>
            </a:br>
            <a:endParaRPr lang="en-US" altLang="ko-KR" sz="5400" dirty="0"/>
          </a:p>
          <a:p>
            <a:r>
              <a:rPr lang="ko-KR" altLang="en-US" sz="5400" dirty="0"/>
              <a:t>개발 코드에 수정이 발생하면 그 이상으로 </a:t>
            </a:r>
            <a:r>
              <a:rPr lang="ko-KR" altLang="en-US" sz="5400" dirty="0" err="1"/>
              <a:t>유닛테스트</a:t>
            </a:r>
            <a:r>
              <a:rPr lang="ko-KR" altLang="en-US" sz="5400" dirty="0"/>
              <a:t> 코드에도 수정 발생</a:t>
            </a:r>
            <a:br>
              <a:rPr lang="en-US" altLang="ko-KR" sz="5400" dirty="0"/>
            </a:br>
            <a:r>
              <a:rPr lang="ko-KR" altLang="en-US" sz="5400" b="1" dirty="0"/>
              <a:t>중복 코드는 악</a:t>
            </a:r>
            <a:r>
              <a:rPr lang="en-US" altLang="ko-KR" sz="5400" b="1" dirty="0"/>
              <a:t>!!!</a:t>
            </a:r>
            <a:br>
              <a:rPr lang="en-US" altLang="ko-KR" sz="5400" dirty="0"/>
            </a:br>
            <a:endParaRPr lang="en-US" altLang="ko-KR" sz="5400" dirty="0"/>
          </a:p>
          <a:p>
            <a:r>
              <a:rPr lang="ko-KR" altLang="en-US" sz="5400" dirty="0" err="1"/>
              <a:t>유닛테스트는</a:t>
            </a:r>
            <a:r>
              <a:rPr lang="ko-KR" altLang="en-US" sz="5400" dirty="0"/>
              <a:t> 해당 기능의 배움보다 경험이 꽤 중요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1896568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3357</TotalTime>
  <Words>227</Words>
  <Application>Microsoft Office PowerPoint</Application>
  <PresentationFormat>사용자 지정</PresentationFormat>
  <Paragraphs>61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Helvetica Light</vt:lpstr>
      <vt:lpstr>KoPubDotum Bold</vt:lpstr>
      <vt:lpstr>KoPubDotum Medium</vt:lpstr>
      <vt:lpstr>Meiryo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Sean</dc:creator>
  <cp:lastModifiedBy>최 흥배</cp:lastModifiedBy>
  <cp:revision>181</cp:revision>
  <dcterms:created xsi:type="dcterms:W3CDTF">2013-05-07T04:34:41Z</dcterms:created>
  <dcterms:modified xsi:type="dcterms:W3CDTF">2018-07-15T23:40:49Z</dcterms:modified>
</cp:coreProperties>
</file>