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6" r:id="rId3"/>
    <p:sldId id="258" r:id="rId4"/>
    <p:sldId id="299" r:id="rId5"/>
    <p:sldId id="300" r:id="rId6"/>
    <p:sldId id="259" r:id="rId7"/>
    <p:sldId id="267" r:id="rId8"/>
    <p:sldId id="279" r:id="rId9"/>
    <p:sldId id="281" r:id="rId10"/>
    <p:sldId id="285" r:id="rId11"/>
    <p:sldId id="294" r:id="rId12"/>
    <p:sldId id="283" r:id="rId13"/>
    <p:sldId id="282" r:id="rId14"/>
    <p:sldId id="286" r:id="rId15"/>
    <p:sldId id="295" r:id="rId16"/>
    <p:sldId id="296" r:id="rId17"/>
    <p:sldId id="298" r:id="rId18"/>
    <p:sldId id="297" r:id="rId19"/>
    <p:sldId id="303" r:id="rId20"/>
    <p:sldId id="261" r:id="rId21"/>
    <p:sldId id="262" r:id="rId22"/>
    <p:sldId id="263" r:id="rId23"/>
    <p:sldId id="265" r:id="rId24"/>
    <p:sldId id="264" r:id="rId25"/>
    <p:sldId id="269" r:id="rId26"/>
    <p:sldId id="270" r:id="rId27"/>
    <p:sldId id="271" r:id="rId28"/>
    <p:sldId id="272" r:id="rId29"/>
    <p:sldId id="274" r:id="rId30"/>
    <p:sldId id="273" r:id="rId31"/>
    <p:sldId id="275" r:id="rId32"/>
    <p:sldId id="276" r:id="rId33"/>
    <p:sldId id="278" r:id="rId34"/>
    <p:sldId id="257" r:id="rId35"/>
    <p:sldId id="287" r:id="rId36"/>
    <p:sldId id="260" r:id="rId37"/>
    <p:sldId id="289" r:id="rId38"/>
    <p:sldId id="277" r:id="rId39"/>
    <p:sldId id="280" r:id="rId40"/>
    <p:sldId id="288" r:id="rId41"/>
    <p:sldId id="292" r:id="rId42"/>
    <p:sldId id="293" r:id="rId43"/>
    <p:sldId id="290" r:id="rId44"/>
    <p:sldId id="291" r:id="rId45"/>
    <p:sldId id="268" r:id="rId46"/>
    <p:sldId id="301" r:id="rId47"/>
    <p:sldId id="302" r:id="rId48"/>
    <p:sldId id="304" r:id="rId49"/>
    <p:sldId id="30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87786" autoAdjust="0"/>
  </p:normalViewPr>
  <p:slideViewPr>
    <p:cSldViewPr snapToGrid="0">
      <p:cViewPr varScale="1">
        <p:scale>
          <a:sx n="65" d="100"/>
          <a:sy n="65" d="100"/>
        </p:scale>
        <p:origin x="-114" y="-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http://codezine.jp/article/detail/6464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jsocha/archive/2010/11/19/writing-unit-tests-in-visual-studio-for-native-c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hyperlink" Target="http://codezine.jp/static/images/article/6464/6464_fig07b.gif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test/doc/html/index.html" TargetMode="External"/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hilsquared/Catch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birdkr/ss-2183466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ilForever/Shop" TargetMode="External"/><Relationship Id="rId2" Type="http://schemas.openxmlformats.org/officeDocument/2006/relationships/hyperlink" Target="https://github.com/potimarimo/practice-of-refactoring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2026" y="2053883"/>
            <a:ext cx="9711397" cy="1456080"/>
          </a:xfrm>
        </p:spPr>
        <p:txBody>
          <a:bodyPr>
            <a:normAutofit/>
          </a:bodyPr>
          <a:lstStyle/>
          <a:p>
            <a:r>
              <a:rPr lang="ko-KR" altLang="en-US" sz="8800" b="1" dirty="0" err="1"/>
              <a:t>유닛테스트</a:t>
            </a:r>
            <a:endParaRPr lang="ko-KR" altLang="en-US" sz="8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93059" y="6147311"/>
            <a:ext cx="559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최흥배</a:t>
            </a:r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https://github.com/jacking75/choiHeungbae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665756"/>
            <a:ext cx="4039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/>
              <a:t>유닛테스트</a:t>
            </a:r>
            <a:r>
              <a:rPr lang="ko-KR" altLang="en-US" sz="3600" b="1" dirty="0"/>
              <a:t> 효용성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5" y="1616291"/>
            <a:ext cx="104376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유닛테스트가</a:t>
            </a:r>
            <a:r>
              <a:rPr lang="ko-KR" altLang="en-US" sz="3200" dirty="0"/>
              <a:t> 절대적인 것은 아니다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 err="1"/>
              <a:t>유닛테스트가</a:t>
            </a:r>
            <a:r>
              <a:rPr lang="ko-KR" altLang="en-US" sz="3200" dirty="0"/>
              <a:t> 없는 것보다는 훨씬 좋다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 err="1"/>
              <a:t>유닛테스트를</a:t>
            </a:r>
            <a:r>
              <a:rPr lang="ko-KR" altLang="en-US" sz="3200" dirty="0"/>
              <a:t> 해보지 않고 비판하지 말자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 err="1"/>
              <a:t>유닛테스트를</a:t>
            </a:r>
            <a:r>
              <a:rPr lang="ko-KR" altLang="en-US" sz="3200" dirty="0"/>
              <a:t> 하지 않으면 대안을 제시하고 실천하자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 err="1"/>
              <a:t>유닛테스트를</a:t>
            </a:r>
            <a:r>
              <a:rPr lang="ko-KR" altLang="en-US" sz="3200" dirty="0"/>
              <a:t> 하면 코드 </a:t>
            </a:r>
            <a:r>
              <a:rPr lang="ko-KR" altLang="en-US" sz="3200" dirty="0" err="1"/>
              <a:t>리팩토링도</a:t>
            </a:r>
            <a:r>
              <a:rPr lang="ko-KR" altLang="en-US" sz="3200" dirty="0"/>
              <a:t>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20350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5" y="554133"/>
            <a:ext cx="3740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성공 보다는 실패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5" y="1574088"/>
            <a:ext cx="109581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보통 기능의 성공에 대한 부분은 </a:t>
            </a:r>
            <a:r>
              <a:rPr lang="ko-KR" altLang="en-US" sz="3200" dirty="0" err="1"/>
              <a:t>유닛테스트</a:t>
            </a:r>
            <a:r>
              <a:rPr lang="ko-KR" altLang="en-US" sz="3200" dirty="0"/>
              <a:t> 없이 테스트가 가능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/>
              <a:t>그러나 실패에 대한 테스트는 하기 어렵고</a:t>
            </a:r>
            <a:r>
              <a:rPr lang="en-US" altLang="ko-KR" sz="3200" dirty="0"/>
              <a:t>, </a:t>
            </a:r>
            <a:r>
              <a:rPr lang="ko-KR" altLang="en-US" sz="3200" dirty="0"/>
              <a:t>잘 하지 않음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 err="1"/>
              <a:t>유닛테스트는</a:t>
            </a:r>
            <a:r>
              <a:rPr lang="ko-KR" altLang="en-US" sz="3200" dirty="0"/>
              <a:t> 실패에 대한 테스트를 다양하게 자주 할 수 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364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7143" y="2269074"/>
            <a:ext cx="6387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/>
              <a:t>실전</a:t>
            </a:r>
          </a:p>
        </p:txBody>
      </p:sp>
    </p:spTree>
    <p:extLst>
      <p:ext uri="{BB962C8B-B14F-4D97-AF65-F5344CB8AC3E}">
        <p14:creationId xmlns:p14="http://schemas.microsoft.com/office/powerpoint/2010/main" val="191021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1" y="1820861"/>
            <a:ext cx="9449761" cy="23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29809" y="6583138"/>
            <a:ext cx="72621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http://blogs.msdn.com/b/jsocha/archive/2010/11/19/writing-unit-tests-in-visual-studio-for-native-c.aspx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348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799" y="3783255"/>
            <a:ext cx="57779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3D </a:t>
            </a:r>
            <a:r>
              <a:rPr lang="ko-KR" altLang="en-US" sz="2800" dirty="0"/>
              <a:t>엔진 라이브러리 프로젝트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799" y="1563516"/>
            <a:ext cx="71694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클라이언트</a:t>
            </a:r>
            <a:r>
              <a:rPr lang="en-US" altLang="ko-KR" sz="2800" dirty="0"/>
              <a:t>/</a:t>
            </a:r>
            <a:r>
              <a:rPr lang="ko-KR" altLang="en-US" sz="2800" dirty="0"/>
              <a:t>서버 공통 라이브러리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799" y="2318649"/>
            <a:ext cx="57779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게임 </a:t>
            </a:r>
            <a:r>
              <a:rPr lang="ko-KR" altLang="en-US" sz="2800" dirty="0" err="1"/>
              <a:t>로직</a:t>
            </a:r>
            <a:r>
              <a:rPr lang="ko-KR" altLang="en-US" sz="2800" dirty="0"/>
              <a:t> 라이브러리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799" y="3093901"/>
            <a:ext cx="57779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네트워크 라이브러리 프로젝트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799" y="4604649"/>
            <a:ext cx="57779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플랫폼 의존 실행 파일 프로젝트</a:t>
            </a:r>
          </a:p>
        </p:txBody>
      </p:sp>
    </p:spTree>
    <p:extLst>
      <p:ext uri="{BB962C8B-B14F-4D97-AF65-F5344CB8AC3E}">
        <p14:creationId xmlns:p14="http://schemas.microsoft.com/office/powerpoint/2010/main" val="200266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608" y="796860"/>
            <a:ext cx="10243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/>
              <a:t>유닛테스트를</a:t>
            </a:r>
            <a:r>
              <a:rPr lang="ko-KR" altLang="en-US" sz="4800" b="1" dirty="0"/>
              <a:t> 할 때는 해당 기능만 테스트 해야 한다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3687" y="2941983"/>
            <a:ext cx="6202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class </a:t>
            </a:r>
            <a:r>
              <a:rPr lang="en-US" altLang="ko-KR" sz="2400" dirty="0" err="1"/>
              <a:t>class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MembserManager</a:t>
            </a:r>
            <a:endParaRPr lang="en-US" altLang="ko-KR" sz="2400" dirty="0"/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……</a:t>
            </a:r>
          </a:p>
          <a:p>
            <a:r>
              <a:rPr lang="en-US" altLang="ko-KR" sz="2400" dirty="0"/>
              <a:t>    void </a:t>
            </a:r>
            <a:r>
              <a:rPr lang="en-US" altLang="ko-KR" sz="2400" dirty="0" err="1"/>
              <a:t>AddMember</a:t>
            </a:r>
            <a:r>
              <a:rPr lang="en-US" altLang="ko-KR" sz="2400" dirty="0"/>
              <a:t>(Player* </a:t>
            </a:r>
            <a:r>
              <a:rPr lang="en-US" altLang="ko-KR" sz="2400" dirty="0" err="1"/>
              <a:t>pNewPlayer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        // </a:t>
            </a:r>
            <a:r>
              <a:rPr lang="ko-KR" altLang="en-US" sz="2400" dirty="0"/>
              <a:t>조건 조사</a:t>
            </a:r>
            <a:endParaRPr lang="en-US" altLang="ko-KR" sz="2400" dirty="0"/>
          </a:p>
          <a:p>
            <a:r>
              <a:rPr lang="en-US" altLang="ko-KR" sz="2400" dirty="0"/>
              <a:t>        // </a:t>
            </a:r>
            <a:r>
              <a:rPr lang="ko-KR" altLang="en-US" sz="2400" dirty="0"/>
              <a:t>컨테이너에 추가</a:t>
            </a:r>
            <a:endParaRPr lang="en-US" altLang="ko-KR" sz="2400" dirty="0"/>
          </a:p>
          <a:p>
            <a:r>
              <a:rPr lang="en-US" altLang="ko-KR" sz="2400" dirty="0"/>
              <a:t>        // </a:t>
            </a:r>
            <a:r>
              <a:rPr lang="ko-KR" altLang="en-US" sz="2400" dirty="0"/>
              <a:t>네트워크로 다른 멤버들에게 통보</a:t>
            </a:r>
            <a:endParaRPr lang="en-US" altLang="ko-KR" sz="2400" dirty="0"/>
          </a:p>
          <a:p>
            <a:r>
              <a:rPr lang="en-US" altLang="ko-KR" sz="2400" dirty="0"/>
              <a:t>     }</a:t>
            </a:r>
          </a:p>
          <a:p>
            <a:r>
              <a:rPr lang="en-US" altLang="ko-KR" sz="2400" dirty="0"/>
              <a:t>};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525079" y="5512904"/>
            <a:ext cx="5115338" cy="490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40417" y="5573403"/>
            <a:ext cx="18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테스트에서 제외</a:t>
            </a:r>
          </a:p>
        </p:txBody>
      </p:sp>
    </p:spTree>
    <p:extLst>
      <p:ext uri="{BB962C8B-B14F-4D97-AF65-F5344CB8AC3E}">
        <p14:creationId xmlns:p14="http://schemas.microsoft.com/office/powerpoint/2010/main" val="198090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653" y="928517"/>
            <a:ext cx="10561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인터페이스를 사용한 클래스 정의</a:t>
            </a:r>
            <a:r>
              <a:rPr lang="en-US" altLang="ko-KR" sz="4800" dirty="0"/>
              <a:t>, mock</a:t>
            </a:r>
            <a:r>
              <a:rPr lang="ko-KR" altLang="en-US" sz="4800" dirty="0"/>
              <a:t>이 필요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7653" y="3248225"/>
            <a:ext cx="398890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INetwork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/>
              <a:t>class Network : public </a:t>
            </a:r>
            <a:r>
              <a:rPr lang="en-US" altLang="ko-KR" dirty="0" err="1"/>
              <a:t>INetwork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74365" y="3118296"/>
            <a:ext cx="6096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MembserManager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public: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MembserManager</a:t>
            </a:r>
            <a:r>
              <a:rPr lang="en-US" altLang="ko-KR" dirty="0"/>
              <a:t>(</a:t>
            </a:r>
            <a:r>
              <a:rPr lang="en-US" altLang="ko-KR" dirty="0" err="1"/>
              <a:t>INetwork</a:t>
            </a:r>
            <a:r>
              <a:rPr lang="en-US" altLang="ko-KR" dirty="0"/>
              <a:t>* </a:t>
            </a:r>
            <a:r>
              <a:rPr lang="en-US" altLang="ko-KR" dirty="0" err="1"/>
              <a:t>pNetwork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m_pNetwork</a:t>
            </a:r>
            <a:r>
              <a:rPr lang="en-US" altLang="ko-KR" dirty="0"/>
              <a:t> = </a:t>
            </a:r>
            <a:r>
              <a:rPr lang="en-US" altLang="ko-KR" dirty="0" err="1"/>
              <a:t>pNetwork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private: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INetwork</a:t>
            </a:r>
            <a:r>
              <a:rPr lang="en-US" altLang="ko-KR" dirty="0"/>
              <a:t>* </a:t>
            </a:r>
            <a:r>
              <a:rPr lang="en-US" altLang="ko-KR" dirty="0" err="1"/>
              <a:t>m_pNetwork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90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14941" y="624123"/>
            <a:ext cx="7691767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class </a:t>
            </a:r>
            <a:r>
              <a:rPr lang="en-US" altLang="ko-KR" sz="2400" dirty="0" err="1"/>
              <a:t>MockNetwork</a:t>
            </a:r>
            <a:r>
              <a:rPr lang="en-US" altLang="ko-KR" sz="2400" dirty="0"/>
              <a:t> : public </a:t>
            </a:r>
            <a:r>
              <a:rPr lang="en-US" altLang="ko-KR" sz="2400" dirty="0" err="1"/>
              <a:t>INetwork</a:t>
            </a:r>
            <a:endParaRPr lang="en-US" altLang="ko-KR" sz="2400" dirty="0"/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public: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virtusl</a:t>
            </a:r>
            <a:r>
              <a:rPr lang="en-US" altLang="ko-KR" sz="2400" dirty="0"/>
              <a:t> Send(char* </a:t>
            </a:r>
            <a:r>
              <a:rPr lang="en-US" altLang="ko-KR" sz="2400" dirty="0" err="1"/>
              <a:t>pData</a:t>
            </a:r>
            <a:r>
              <a:rPr lang="en-US" altLang="ko-KR" sz="2400" dirty="0"/>
              <a:t>) override 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....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m_SendDatas.push_back</a:t>
            </a:r>
            <a:r>
              <a:rPr lang="en-US" altLang="ko-KR" sz="2400" dirty="0"/>
              <a:t>(packet);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	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::vector&lt;Packet&gt; </a:t>
            </a:r>
            <a:r>
              <a:rPr lang="en-US" altLang="ko-KR" sz="2400" dirty="0" err="1"/>
              <a:t>m_SendDatas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};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014941" y="5373205"/>
            <a:ext cx="845142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auto </a:t>
            </a:r>
            <a:r>
              <a:rPr lang="en-US" altLang="ko-KR" sz="2400" dirty="0" err="1"/>
              <a:t>pMockNetwork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MockNetwork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auto </a:t>
            </a:r>
            <a:r>
              <a:rPr lang="en-US" altLang="ko-KR" sz="2400" dirty="0" err="1"/>
              <a:t>MemberMgr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MembserManager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pMockNetwork</a:t>
            </a:r>
            <a:r>
              <a:rPr lang="en-US" altLang="ko-KR" sz="2400" dirty="0"/>
              <a:t>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032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763" y="926329"/>
            <a:ext cx="9342783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/>
              <a:t>전역 변수</a:t>
            </a:r>
            <a:endParaRPr lang="en-US" altLang="ko-KR" sz="8000" b="1" dirty="0" smtClean="0"/>
          </a:p>
          <a:p>
            <a:pPr algn="ctr"/>
            <a:r>
              <a:rPr lang="en-US" altLang="ko-KR" sz="8000" b="1" dirty="0" smtClean="0"/>
              <a:t>static </a:t>
            </a:r>
            <a:r>
              <a:rPr lang="ko-KR" altLang="en-US" sz="8000" b="1" dirty="0" smtClean="0"/>
              <a:t>변수 </a:t>
            </a:r>
            <a:endParaRPr lang="en-US" altLang="ko-KR" sz="8000" b="1" dirty="0" smtClean="0"/>
          </a:p>
          <a:p>
            <a:pPr algn="ctr"/>
            <a:endParaRPr lang="en-US" altLang="ko-KR" sz="5400" b="1" dirty="0"/>
          </a:p>
          <a:p>
            <a:pPr algn="ctr"/>
            <a:r>
              <a:rPr lang="ko-KR" altLang="en-US" sz="11500" b="1" dirty="0" smtClean="0">
                <a:solidFill>
                  <a:srgbClr val="FF0000"/>
                </a:solidFill>
              </a:rPr>
              <a:t>금지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9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764" y="1752238"/>
            <a:ext cx="9342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/>
              <a:t>Visual Studio</a:t>
            </a:r>
            <a:r>
              <a:rPr lang="ko-KR" altLang="en-US" sz="9600" b="1" dirty="0"/>
              <a:t>의 </a:t>
            </a:r>
            <a:endParaRPr lang="en-US" altLang="ko-KR" sz="9600" b="1" dirty="0"/>
          </a:p>
          <a:p>
            <a:pPr algn="ctr"/>
            <a:r>
              <a:rPr lang="ko-KR" altLang="en-US" sz="9600" b="1" dirty="0" err="1"/>
              <a:t>유닛테스트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35236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226" y="2269074"/>
            <a:ext cx="6387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123630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2" y="1133986"/>
            <a:ext cx="7076443" cy="486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631" y="579002"/>
            <a:ext cx="2330880" cy="597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2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988681"/>
            <a:ext cx="7414385" cy="509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528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566738"/>
            <a:ext cx="65246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783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6" y="2598668"/>
            <a:ext cx="7448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195" y="251791"/>
            <a:ext cx="2584498" cy="639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44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캡쳐이미지\Cap 2016-02-28 09-01-09-8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287" y="1733510"/>
            <a:ext cx="7808961" cy="299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74" y="821641"/>
            <a:ext cx="8615361" cy="493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14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17" y="307699"/>
            <a:ext cx="81057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96" y="4555436"/>
            <a:ext cx="81057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66" y="2130288"/>
            <a:ext cx="4191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73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D:\캡쳐이미지\Cap 2016-02-28 09-07-05-3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2" y="404053"/>
            <a:ext cx="31051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캡쳐이미지\Cap 2016-02-28 09-09-43-1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01" y="404053"/>
            <a:ext cx="31051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23" y="5522705"/>
            <a:ext cx="6667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43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96" y="2321607"/>
            <a:ext cx="8917508" cy="17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722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72" y="1989069"/>
            <a:ext cx="33432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00" y="1989069"/>
            <a:ext cx="33432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9" y="1989069"/>
            <a:ext cx="2409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5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540065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개발 일정 산정 실수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336" y="1943157"/>
            <a:ext cx="8786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프로그램 개발 시 생각 이상으로 디버깅에서 많은 시간 소요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36" y="3474712"/>
            <a:ext cx="10029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신입의 경우 개발 일정을 잡을 때 디버깅 시간을 계산하지 못해서 일정 산정에 실수가 발생한다</a:t>
            </a:r>
          </a:p>
        </p:txBody>
      </p:sp>
    </p:spTree>
    <p:extLst>
      <p:ext uri="{BB962C8B-B14F-4D97-AF65-F5344CB8AC3E}">
        <p14:creationId xmlns:p14="http://schemas.microsoft.com/office/powerpoint/2010/main" val="1538241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5" y="1063281"/>
            <a:ext cx="116109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359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95" y="1110905"/>
            <a:ext cx="64770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77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938213"/>
            <a:ext cx="64484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31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캡쳐이미지\Cap 2016-02-28 09-21-07-2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54" y="940835"/>
            <a:ext cx="644842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1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820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64</a:t>
            </a:r>
            <a:r>
              <a:rPr lang="ko-KR" altLang="en-US" sz="3200" b="1" dirty="0"/>
              <a:t>비트 테스트 하기</a:t>
            </a:r>
          </a:p>
        </p:txBody>
      </p:sp>
      <p:pic>
        <p:nvPicPr>
          <p:cNvPr id="15362" name="Picture 2" descr="http://cfile1.uf.tistory.com/image/234B8C34543C643E1831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6" y="1559753"/>
            <a:ext cx="10359627" cy="30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51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1565" y="2491409"/>
            <a:ext cx="8295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VC++ </a:t>
            </a:r>
            <a:r>
              <a:rPr lang="ko-KR" altLang="en-US" sz="4800" b="1" dirty="0" err="1"/>
              <a:t>유닛테스트</a:t>
            </a:r>
            <a:r>
              <a:rPr lang="ko-KR" altLang="en-US" sz="4800" b="1" dirty="0"/>
              <a:t> 기능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42165" y="6446463"/>
            <a:ext cx="4096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192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721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VC </a:t>
            </a:r>
            <a:r>
              <a:rPr lang="ko-KR" altLang="en-US" sz="3200" b="1" dirty="0" err="1"/>
              <a:t>유닛테스트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API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6" y="1270488"/>
            <a:ext cx="110315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TEST_CLASS(</a:t>
            </a:r>
            <a:r>
              <a:rPr lang="en-US" altLang="ko-KR" b="1" dirty="0" err="1"/>
              <a:t>class_name</a:t>
            </a:r>
            <a:r>
              <a:rPr lang="en-US" altLang="ko-KR" b="1" dirty="0"/>
              <a:t>){...};</a:t>
            </a:r>
          </a:p>
          <a:p>
            <a:r>
              <a:rPr lang="en-US" altLang="ko-KR" dirty="0"/>
              <a:t>TEST_METHOD</a:t>
            </a:r>
            <a:r>
              <a:rPr lang="ko-KR" altLang="en-US" dirty="0"/>
              <a:t>를 모은 것이 </a:t>
            </a:r>
            <a:r>
              <a:rPr lang="en-US" altLang="ko-KR" dirty="0"/>
              <a:t>TEST_CLASS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테스트 대상 별로 </a:t>
            </a:r>
            <a:r>
              <a:rPr lang="en-US" altLang="ko-KR" dirty="0"/>
              <a:t>TEST_CLASS</a:t>
            </a:r>
            <a:r>
              <a:rPr lang="ko-KR" altLang="en-US" dirty="0"/>
              <a:t>를 정의하는 것이 기본이지만</a:t>
            </a:r>
            <a:r>
              <a:rPr lang="en-US" altLang="ko-KR" dirty="0"/>
              <a:t>, </a:t>
            </a:r>
            <a:r>
              <a:rPr lang="ko-KR" altLang="en-US" dirty="0"/>
              <a:t>상황 혹은 기호 시</a:t>
            </a:r>
            <a:r>
              <a:rPr lang="en-US" altLang="ko-KR" dirty="0"/>
              <a:t>(</a:t>
            </a:r>
            <a:r>
              <a:rPr lang="ko-KR" altLang="en-US" dirty="0"/>
              <a:t>예를 들면 정상 계열과 이상 계열 등</a:t>
            </a:r>
            <a:r>
              <a:rPr lang="en-US" altLang="ko-KR" dirty="0"/>
              <a:t>)</a:t>
            </a:r>
            <a:r>
              <a:rPr lang="ko-KR" altLang="en-US" dirty="0"/>
              <a:t>세분화해도 상관 없다</a:t>
            </a:r>
            <a:r>
              <a:rPr lang="en-US" altLang="ko-KR" dirty="0"/>
              <a:t>. </a:t>
            </a:r>
            <a:r>
              <a:rPr lang="ko-KR" altLang="en-US" dirty="0"/>
              <a:t>그 때는 단일 소스에 복수의 </a:t>
            </a:r>
            <a:r>
              <a:rPr lang="en-US" altLang="ko-KR" dirty="0"/>
              <a:t>TEST_CLASS</a:t>
            </a:r>
            <a:r>
              <a:rPr lang="ko-KR" altLang="en-US" dirty="0"/>
              <a:t>를 적어 나가도 좋고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새로운 항목</a:t>
            </a:r>
            <a:r>
              <a:rPr lang="en-US" altLang="ko-KR" dirty="0"/>
              <a:t>/C++ </a:t>
            </a:r>
            <a:r>
              <a:rPr lang="ko-KR" altLang="en-US" dirty="0" err="1"/>
              <a:t>유닛테스트</a:t>
            </a:r>
            <a:r>
              <a:rPr lang="ko-KR" altLang="en-US" dirty="0"/>
              <a:t> 클래스로 또 다른 소스에 나눠도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TEST_METHOD(</a:t>
            </a:r>
            <a:r>
              <a:rPr lang="en-US" altLang="ko-KR" b="1" dirty="0" err="1"/>
              <a:t>method_name</a:t>
            </a:r>
            <a:r>
              <a:rPr lang="en-US" altLang="ko-KR" b="1" dirty="0"/>
              <a:t>){...}</a:t>
            </a:r>
          </a:p>
          <a:p>
            <a:r>
              <a:rPr lang="ko-KR" altLang="en-US" dirty="0"/>
              <a:t>테스트 각 항목에 해당한다</a:t>
            </a:r>
            <a:r>
              <a:rPr lang="en-US" altLang="ko-KR" dirty="0"/>
              <a:t>. </a:t>
            </a:r>
            <a:r>
              <a:rPr lang="ko-KR" altLang="en-US" dirty="0"/>
              <a:t>테스트 대상을 동작시키고 그 결과를 검증한다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TEST_MODULE_INITIALIZE(</a:t>
            </a:r>
            <a:r>
              <a:rPr lang="en-US" altLang="ko-KR" b="1" dirty="0" err="1"/>
              <a:t>method_name</a:t>
            </a:r>
            <a:r>
              <a:rPr lang="en-US" altLang="ko-KR" b="1" dirty="0"/>
              <a:t>){...}</a:t>
            </a:r>
          </a:p>
          <a:p>
            <a:r>
              <a:rPr lang="en-US" altLang="ko-KR" b="1" dirty="0"/>
              <a:t>TEST_MODULE_CLEANUP(</a:t>
            </a:r>
            <a:r>
              <a:rPr lang="en-US" altLang="ko-KR" b="1" dirty="0" err="1"/>
              <a:t>method_name</a:t>
            </a:r>
            <a:r>
              <a:rPr lang="en-US" altLang="ko-KR" b="1" dirty="0"/>
              <a:t>){...}</a:t>
            </a:r>
          </a:p>
          <a:p>
            <a:r>
              <a:rPr lang="ko-KR" altLang="en-US" dirty="0"/>
              <a:t>모든 테스트의 실행 직전</a:t>
            </a:r>
            <a:r>
              <a:rPr lang="en-US" altLang="ko-KR" dirty="0"/>
              <a:t>/</a:t>
            </a:r>
            <a:r>
              <a:rPr lang="ko-KR" altLang="en-US" dirty="0"/>
              <a:t>직후에 각각 한번만 호출한다</a:t>
            </a:r>
            <a:r>
              <a:rPr lang="en-US" altLang="ko-KR" dirty="0"/>
              <a:t>. </a:t>
            </a:r>
            <a:r>
              <a:rPr lang="ko-KR" altLang="en-US" dirty="0"/>
              <a:t>이름 그대로 테스트 모듈의 전 준비</a:t>
            </a:r>
            <a:r>
              <a:rPr lang="en-US" altLang="ko-KR" dirty="0"/>
              <a:t>/</a:t>
            </a:r>
            <a:r>
              <a:rPr lang="ko-KR" altLang="en-US" dirty="0"/>
              <a:t>후 처리를 위한 것</a:t>
            </a:r>
            <a:r>
              <a:rPr lang="en-US" altLang="ko-KR" dirty="0"/>
              <a:t>. </a:t>
            </a:r>
            <a:r>
              <a:rPr lang="ko-KR" altLang="en-US" dirty="0"/>
              <a:t>환경 변수</a:t>
            </a:r>
            <a:r>
              <a:rPr lang="en-US" altLang="ko-KR" dirty="0"/>
              <a:t>/</a:t>
            </a:r>
            <a:r>
              <a:rPr lang="ko-KR" altLang="en-US" dirty="0"/>
              <a:t>글로벌 변수를 설정하거나 </a:t>
            </a:r>
            <a:r>
              <a:rPr lang="en-US" altLang="ko-KR" dirty="0"/>
              <a:t>DLL</a:t>
            </a:r>
            <a:r>
              <a:rPr lang="ko-KR" altLang="en-US" dirty="0"/>
              <a:t>을 </a:t>
            </a:r>
            <a:r>
              <a:rPr lang="en-US" altLang="ko-KR" dirty="0" err="1"/>
              <a:t>LoadLibarary</a:t>
            </a:r>
            <a:r>
              <a:rPr lang="en-US" altLang="ko-KR" dirty="0"/>
              <a:t>/</a:t>
            </a:r>
            <a:r>
              <a:rPr lang="en-US" altLang="ko-KR" dirty="0" err="1"/>
              <a:t>FreeLibrary</a:t>
            </a:r>
            <a:r>
              <a:rPr lang="en-US" altLang="ko-KR" dirty="0"/>
              <a:t> </a:t>
            </a:r>
            <a:r>
              <a:rPr lang="ko-KR" altLang="en-US" dirty="0"/>
              <a:t>하거나 </a:t>
            </a:r>
            <a:r>
              <a:rPr lang="en-US" altLang="ko-KR" dirty="0"/>
              <a:t>COM</a:t>
            </a:r>
            <a:r>
              <a:rPr lang="ko-KR" altLang="en-US" dirty="0"/>
              <a:t>을 초기화</a:t>
            </a:r>
            <a:r>
              <a:rPr lang="en-US" altLang="ko-KR" dirty="0"/>
              <a:t>/</a:t>
            </a:r>
            <a:r>
              <a:rPr lang="ko-KR" altLang="en-US" dirty="0"/>
              <a:t>해방하는 등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163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7336" y="1270488"/>
            <a:ext cx="110315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TEST_CLASS_INITIALIZE(</a:t>
            </a:r>
            <a:r>
              <a:rPr lang="en-US" altLang="ko-KR" b="1" dirty="0" err="1"/>
              <a:t>method_name</a:t>
            </a:r>
            <a:r>
              <a:rPr lang="en-US" altLang="ko-KR" b="1" dirty="0"/>
              <a:t>){...}</a:t>
            </a:r>
          </a:p>
          <a:p>
            <a:r>
              <a:rPr lang="en-US" altLang="ko-KR" b="1" dirty="0"/>
              <a:t>TEST_CLASS_CLEANUP(</a:t>
            </a:r>
            <a:r>
              <a:rPr lang="en-US" altLang="ko-KR" b="1" dirty="0" err="1"/>
              <a:t>method_name</a:t>
            </a:r>
            <a:r>
              <a:rPr lang="en-US" altLang="ko-KR" b="1" dirty="0"/>
              <a:t>){...}</a:t>
            </a:r>
          </a:p>
          <a:p>
            <a:r>
              <a:rPr lang="en-US" altLang="ko-KR" dirty="0"/>
              <a:t>TEST_CLASS </a:t>
            </a:r>
            <a:r>
              <a:rPr lang="ko-KR" altLang="en-US" dirty="0"/>
              <a:t>내 일련의 </a:t>
            </a:r>
            <a:r>
              <a:rPr lang="en-US" altLang="ko-KR" dirty="0"/>
              <a:t>TEST_METHOD </a:t>
            </a:r>
            <a:r>
              <a:rPr lang="ko-KR" altLang="en-US" dirty="0"/>
              <a:t>실행 직전</a:t>
            </a:r>
            <a:r>
              <a:rPr lang="en-US" altLang="ko-KR" dirty="0"/>
              <a:t>/</a:t>
            </a:r>
            <a:r>
              <a:rPr lang="ko-KR" altLang="en-US" dirty="0"/>
              <a:t>직후에 한번만 하는 전 준비</a:t>
            </a:r>
            <a:r>
              <a:rPr lang="en-US" altLang="ko-KR" dirty="0"/>
              <a:t>/</a:t>
            </a:r>
            <a:r>
              <a:rPr lang="ko-KR" altLang="en-US" dirty="0"/>
              <a:t>뒤처리를 정의한다</a:t>
            </a:r>
            <a:r>
              <a:rPr lang="en-US" altLang="ko-KR" dirty="0"/>
              <a:t>. </a:t>
            </a:r>
            <a:r>
              <a:rPr lang="ko-KR" altLang="en-US" dirty="0"/>
              <a:t>예를 들면 데이터베이스와 </a:t>
            </a:r>
            <a:r>
              <a:rPr lang="en-US" altLang="ko-KR" dirty="0"/>
              <a:t>Socket</a:t>
            </a:r>
            <a:r>
              <a:rPr lang="ko-KR" altLang="en-US" dirty="0"/>
              <a:t>과의 연결</a:t>
            </a:r>
            <a:r>
              <a:rPr lang="en-US" altLang="ko-KR" dirty="0"/>
              <a:t>/</a:t>
            </a:r>
            <a:r>
              <a:rPr lang="ko-KR" altLang="en-US" dirty="0"/>
              <a:t>절단 이라든가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TEST_METHOD_INITIALIZE(</a:t>
            </a:r>
            <a:r>
              <a:rPr lang="en-US" altLang="ko-KR" b="1" dirty="0" err="1"/>
              <a:t>method_name</a:t>
            </a:r>
            <a:r>
              <a:rPr lang="en-US" altLang="ko-KR" b="1" dirty="0"/>
              <a:t>){...}</a:t>
            </a:r>
          </a:p>
          <a:p>
            <a:r>
              <a:rPr lang="en-US" altLang="ko-KR" b="1" dirty="0"/>
              <a:t>TEST_METHOD_CLEANUP(</a:t>
            </a:r>
            <a:r>
              <a:rPr lang="en-US" altLang="ko-KR" b="1" dirty="0" err="1"/>
              <a:t>method_name</a:t>
            </a:r>
            <a:r>
              <a:rPr lang="en-US" altLang="ko-KR" b="1" dirty="0"/>
              <a:t>){...}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TEST_METHOD</a:t>
            </a:r>
            <a:r>
              <a:rPr lang="ko-KR" altLang="en-US" dirty="0"/>
              <a:t>의 실행 직전</a:t>
            </a:r>
            <a:r>
              <a:rPr lang="en-US" altLang="ko-KR" dirty="0"/>
              <a:t>/</a:t>
            </a:r>
            <a:r>
              <a:rPr lang="ko-KR" altLang="en-US" dirty="0"/>
              <a:t>직후에 호출된다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별 전 준비</a:t>
            </a:r>
            <a:r>
              <a:rPr lang="en-US" altLang="ko-KR" dirty="0"/>
              <a:t>/</a:t>
            </a:r>
            <a:r>
              <a:rPr lang="ko-KR" altLang="en-US" dirty="0"/>
              <a:t>뒤처리를 하는 것이 목적이다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298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9600" y="145772"/>
            <a:ext cx="10310192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"</a:t>
            </a:r>
            <a:r>
              <a:rPr lang="en-US" altLang="ko-KR" dirty="0" err="1"/>
              <a:t>stdafx.h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#include "</a:t>
            </a:r>
            <a:r>
              <a:rPr lang="en-US" altLang="ko-KR" dirty="0" err="1"/>
              <a:t>CppUnitTest.h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using namespace Microsoft::</a:t>
            </a:r>
            <a:r>
              <a:rPr lang="en-US" altLang="ko-KR" dirty="0" err="1"/>
              <a:t>VisualStudio</a:t>
            </a:r>
            <a:r>
              <a:rPr lang="en-US" altLang="ko-KR" dirty="0"/>
              <a:t>::</a:t>
            </a:r>
            <a:r>
              <a:rPr lang="en-US" altLang="ko-KR" dirty="0" err="1"/>
              <a:t>CppUnitTestFramework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namespace dummy {</a:t>
            </a:r>
          </a:p>
          <a:p>
            <a:endParaRPr lang="en-US" altLang="ko-KR" dirty="0"/>
          </a:p>
          <a:p>
            <a:r>
              <a:rPr lang="en-US" altLang="ko-KR" dirty="0"/>
              <a:t>  TEST_MODULE_INITIALIZE(</a:t>
            </a:r>
            <a:r>
              <a:rPr lang="en-US" altLang="ko-KR" dirty="0" err="1"/>
              <a:t>test_module_initialize</a:t>
            </a:r>
            <a:r>
              <a:rPr lang="en-US" altLang="ko-KR" dirty="0"/>
              <a:t>) { Logger::</a:t>
            </a:r>
            <a:r>
              <a:rPr lang="en-US" altLang="ko-KR" dirty="0" err="1"/>
              <a:t>WriteMessage</a:t>
            </a:r>
            <a:r>
              <a:rPr lang="en-US" altLang="ko-KR" dirty="0"/>
              <a:t>(__FUNCTION__); }</a:t>
            </a:r>
          </a:p>
          <a:p>
            <a:r>
              <a:rPr lang="en-US" altLang="ko-KR" dirty="0"/>
              <a:t>  TEST_MODULE_CLEANUP(</a:t>
            </a:r>
            <a:r>
              <a:rPr lang="en-US" altLang="ko-KR" dirty="0" err="1"/>
              <a:t>test_module_cleanup</a:t>
            </a:r>
            <a:r>
              <a:rPr lang="en-US" altLang="ko-KR" dirty="0"/>
              <a:t>)       { Logger::</a:t>
            </a:r>
            <a:r>
              <a:rPr lang="en-US" altLang="ko-KR" dirty="0" err="1"/>
              <a:t>WriteMessage</a:t>
            </a:r>
            <a:r>
              <a:rPr lang="en-US" altLang="ko-KR" dirty="0"/>
              <a:t>(__FUNCTION__); }</a:t>
            </a:r>
          </a:p>
          <a:p>
            <a:endParaRPr lang="en-US" altLang="ko-KR" dirty="0"/>
          </a:p>
          <a:p>
            <a:r>
              <a:rPr lang="en-US" altLang="ko-KR" dirty="0"/>
              <a:t>  TEST_CLASS(</a:t>
            </a:r>
            <a:r>
              <a:rPr lang="en-US" altLang="ko-KR" dirty="0" err="1"/>
              <a:t>DummyTest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public:</a:t>
            </a:r>
          </a:p>
          <a:p>
            <a:r>
              <a:rPr lang="en-US" altLang="ko-KR" dirty="0"/>
              <a:t>    TEST_CLASS_INITIALIZE(</a:t>
            </a:r>
            <a:r>
              <a:rPr lang="en-US" altLang="ko-KR" dirty="0" err="1"/>
              <a:t>test_class_initialize</a:t>
            </a:r>
            <a:r>
              <a:rPr lang="en-US" altLang="ko-KR" dirty="0"/>
              <a:t>) { Logger::</a:t>
            </a:r>
            <a:r>
              <a:rPr lang="en-US" altLang="ko-KR" dirty="0" err="1"/>
              <a:t>WriteMessage</a:t>
            </a:r>
            <a:r>
              <a:rPr lang="en-US" altLang="ko-KR" dirty="0"/>
              <a:t>(__FUNCTION__); }</a:t>
            </a:r>
          </a:p>
          <a:p>
            <a:r>
              <a:rPr lang="en-US" altLang="ko-KR" dirty="0"/>
              <a:t>    TEST_CLASS_CLEANUP(</a:t>
            </a:r>
            <a:r>
              <a:rPr lang="en-US" altLang="ko-KR" dirty="0" err="1"/>
              <a:t>test_class_cleanup</a:t>
            </a:r>
            <a:r>
              <a:rPr lang="en-US" altLang="ko-KR" dirty="0"/>
              <a:t>)       { Logger::</a:t>
            </a:r>
            <a:r>
              <a:rPr lang="en-US" altLang="ko-KR" dirty="0" err="1"/>
              <a:t>WriteMessage</a:t>
            </a:r>
            <a:r>
              <a:rPr lang="en-US" altLang="ko-KR" dirty="0"/>
              <a:t>(__FUNCTION__); }</a:t>
            </a:r>
          </a:p>
          <a:p>
            <a:endParaRPr lang="en-US" altLang="ko-KR" dirty="0"/>
          </a:p>
          <a:p>
            <a:r>
              <a:rPr lang="en-US" altLang="ko-KR" dirty="0"/>
              <a:t>    TEST_METHOD_INITIALIZE(</a:t>
            </a:r>
            <a:r>
              <a:rPr lang="en-US" altLang="ko-KR" dirty="0" err="1"/>
              <a:t>test_method_initialize</a:t>
            </a:r>
            <a:r>
              <a:rPr lang="en-US" altLang="ko-KR" dirty="0"/>
              <a:t>) { Logger::</a:t>
            </a:r>
            <a:r>
              <a:rPr lang="en-US" altLang="ko-KR" dirty="0" err="1"/>
              <a:t>WriteMessage</a:t>
            </a:r>
            <a:r>
              <a:rPr lang="en-US" altLang="ko-KR" dirty="0"/>
              <a:t>(__FUNCTION__); }</a:t>
            </a:r>
          </a:p>
          <a:p>
            <a:r>
              <a:rPr lang="en-US" altLang="ko-KR" dirty="0"/>
              <a:t>    TEST_METHOD_CLEANUP(</a:t>
            </a:r>
            <a:r>
              <a:rPr lang="en-US" altLang="ko-KR" dirty="0" err="1"/>
              <a:t>test_method_cleanup</a:t>
            </a:r>
            <a:r>
              <a:rPr lang="en-US" altLang="ko-KR" dirty="0"/>
              <a:t>)       { Logger::</a:t>
            </a:r>
            <a:r>
              <a:rPr lang="en-US" altLang="ko-KR" dirty="0" err="1"/>
              <a:t>WriteMessage</a:t>
            </a:r>
            <a:r>
              <a:rPr lang="en-US" altLang="ko-KR" dirty="0"/>
              <a:t>(__FUNCTION__); }</a:t>
            </a:r>
          </a:p>
          <a:p>
            <a:endParaRPr lang="en-US" altLang="ko-KR" dirty="0"/>
          </a:p>
          <a:p>
            <a:r>
              <a:rPr lang="en-US" altLang="ko-KR" dirty="0"/>
              <a:t>    TEST_METHOD(TestMethod1) { Logger::</a:t>
            </a:r>
            <a:r>
              <a:rPr lang="en-US" altLang="ko-KR" dirty="0" err="1"/>
              <a:t>WriteMessage</a:t>
            </a:r>
            <a:r>
              <a:rPr lang="en-US" altLang="ko-KR" dirty="0"/>
              <a:t>(__FUNCTION__); }</a:t>
            </a:r>
          </a:p>
          <a:p>
            <a:r>
              <a:rPr lang="en-US" altLang="ko-KR" dirty="0"/>
              <a:t>    TEST_METHOD(TestMethod2) { Logger::</a:t>
            </a:r>
            <a:r>
              <a:rPr lang="en-US" altLang="ko-KR" dirty="0" err="1"/>
              <a:t>WriteMessage</a:t>
            </a:r>
            <a:r>
              <a:rPr lang="en-US" altLang="ko-KR" dirty="0"/>
              <a:t>(__FUNCTION__); }</a:t>
            </a:r>
          </a:p>
          <a:p>
            <a:r>
              <a:rPr lang="en-US" altLang="ko-KR" dirty="0"/>
              <a:t>    TEST_METHOD(TestMethod3) { Logger::</a:t>
            </a:r>
            <a:r>
              <a:rPr lang="en-US" altLang="ko-KR" dirty="0" err="1"/>
              <a:t>WriteMessage</a:t>
            </a:r>
            <a:r>
              <a:rPr lang="en-US" altLang="ko-KR" dirty="0"/>
              <a:t>(__FUNCTION__); }</a:t>
            </a:r>
          </a:p>
          <a:p>
            <a:r>
              <a:rPr lang="en-US" altLang="ko-KR" dirty="0"/>
              <a:t>  };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17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odezine.jp/static/images/article/6464/6464_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19" y="742742"/>
            <a:ext cx="9346785" cy="5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1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2583" y="4708131"/>
            <a:ext cx="455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프로그래머 자신이 하는 테스트</a:t>
            </a:r>
            <a:endParaRPr lang="en-US" altLang="ko-KR" dirty="0"/>
          </a:p>
          <a:p>
            <a:r>
              <a:rPr lang="en-US" altLang="ko-KR" dirty="0"/>
              <a:t>QA</a:t>
            </a:r>
            <a:r>
              <a:rPr lang="ko-KR" altLang="en-US" dirty="0"/>
              <a:t>에서 잡은 버그 </a:t>
            </a:r>
            <a:endParaRPr lang="en-US" altLang="ko-KR" dirty="0"/>
          </a:p>
          <a:p>
            <a:r>
              <a:rPr lang="ko-KR" altLang="en-US" dirty="0"/>
              <a:t>유저가 보고한 버그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2833" y="4985130"/>
            <a:ext cx="455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순서대로 수정 비용이 커진다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583" y="1744386"/>
            <a:ext cx="10029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그렇다고 디버깅 시간을 계산하려고 하니</a:t>
            </a:r>
            <a:r>
              <a:rPr lang="en-US" altLang="ko-KR" sz="3200" dirty="0"/>
              <a:t>....</a:t>
            </a:r>
          </a:p>
          <a:p>
            <a:r>
              <a:rPr lang="ko-KR" altLang="en-US" sz="3200" dirty="0"/>
              <a:t>코드에 버그가 있을지</a:t>
            </a:r>
            <a:r>
              <a:rPr lang="en-US" altLang="ko-KR" sz="3200" dirty="0"/>
              <a:t>? </a:t>
            </a:r>
            <a:r>
              <a:rPr lang="ko-KR" altLang="en-US" sz="3200" dirty="0"/>
              <a:t>없을지</a:t>
            </a:r>
            <a:r>
              <a:rPr lang="en-US" altLang="ko-KR" sz="3200" dirty="0"/>
              <a:t>?</a:t>
            </a:r>
          </a:p>
          <a:p>
            <a:r>
              <a:rPr lang="ko-KR" altLang="en-US" sz="3200" dirty="0"/>
              <a:t>있다면 얼마나 있을지</a:t>
            </a:r>
            <a:r>
              <a:rPr lang="en-US" altLang="ko-KR" sz="3200" dirty="0"/>
              <a:t>?</a:t>
            </a:r>
          </a:p>
          <a:p>
            <a:r>
              <a:rPr lang="ko-KR" altLang="en-US" sz="3200" dirty="0"/>
              <a:t>알기 힘들다</a:t>
            </a:r>
            <a:r>
              <a:rPr lang="en-US" altLang="ko-KR" sz="3200" dirty="0"/>
              <a:t>....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6163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85114"/>
              </p:ext>
            </p:extLst>
          </p:nvPr>
        </p:nvGraphicFramePr>
        <p:xfrm>
          <a:off x="536428" y="430883"/>
          <a:ext cx="11210095" cy="62426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3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71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30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검증 함수</a:t>
                      </a:r>
                      <a:endParaRPr lang="ko-KR" altLang="en-US" sz="1800" b="1" dirty="0"/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설명</a:t>
                      </a:r>
                      <a:endParaRPr lang="ko-KR" altLang="en-US" sz="1800" b="1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AreEqual</a:t>
                      </a:r>
                      <a:r>
                        <a:rPr lang="en-US" sz="1800" dirty="0"/>
                        <a:t>&lt;T&gt;(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T&amp; expected, 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T&amp;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== actual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AreEqual</a:t>
                      </a:r>
                      <a:r>
                        <a:rPr lang="en-US" sz="1800" dirty="0"/>
                        <a:t>(double expected, double actual, double tolerance)</a:t>
                      </a:r>
                    </a:p>
                  </a:txBody>
                  <a:tcPr marL="16236" marR="16236" marT="8118" marB="8118" anchor="ctr"/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|expected-actual| &lt;= |tolerance|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073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AreEqual</a:t>
                      </a:r>
                      <a:r>
                        <a:rPr lang="en-US" sz="1800" dirty="0"/>
                        <a:t>(float expected, float actual, float tolerance)</a:t>
                      </a:r>
                    </a:p>
                  </a:txBody>
                  <a:tcPr marL="16236" marR="16236" marT="8118" marB="811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6504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AreEqual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char* expected, 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char* actual, bool </a:t>
                      </a:r>
                      <a:r>
                        <a:rPr lang="en-US" sz="1800" dirty="0" err="1"/>
                        <a:t>ignoreCase</a:t>
                      </a:r>
                      <a:r>
                        <a:rPr lang="en-US" sz="1800" dirty="0"/>
                        <a:t> =false)</a:t>
                      </a:r>
                    </a:p>
                  </a:txBody>
                  <a:tcPr marL="16236" marR="16236" marT="8118" marB="8118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dirty="0"/>
                        <a:t>문자열로서 등가</a:t>
                      </a:r>
                      <a:endParaRPr lang="ja-JP" altLang="en-US" sz="1800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6504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AreEqual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wchar_t</a:t>
                      </a:r>
                      <a:r>
                        <a:rPr lang="en-US" sz="1800" dirty="0"/>
                        <a:t>* expected, 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wchar_t</a:t>
                      </a:r>
                      <a:r>
                        <a:rPr lang="en-US" sz="1800" dirty="0"/>
                        <a:t>* actual, bool </a:t>
                      </a:r>
                      <a:r>
                        <a:rPr lang="en-US" sz="1800" dirty="0" err="1"/>
                        <a:t>ignoreCase</a:t>
                      </a:r>
                      <a:r>
                        <a:rPr lang="en-US" sz="1800" dirty="0"/>
                        <a:t> =false)</a:t>
                      </a:r>
                    </a:p>
                  </a:txBody>
                  <a:tcPr marL="16236" marR="16236" marT="8118" marB="811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AreSame</a:t>
                      </a:r>
                      <a:r>
                        <a:rPr lang="en-US" sz="1800" dirty="0"/>
                        <a:t>&lt;T&gt;(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T&amp; expected, 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T&amp;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&amp;expected == &amp;actual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AreNotEqual</a:t>
                      </a:r>
                      <a:r>
                        <a:rPr lang="en-US" sz="1800" dirty="0"/>
                        <a:t>&lt;T&gt;(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T&amp; 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T&amp;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!(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 == actual)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46504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AreNotEqual</a:t>
                      </a:r>
                      <a:r>
                        <a:rPr lang="en-US" sz="1800" dirty="0"/>
                        <a:t>(double 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, double actual, double tolerance)</a:t>
                      </a:r>
                    </a:p>
                  </a:txBody>
                  <a:tcPr marL="16236" marR="16236" marT="8118" marB="8118" anchor="ctr"/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|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-actual| &gt; |tolerance|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AreNotEqual</a:t>
                      </a:r>
                      <a:r>
                        <a:rPr lang="en-US" sz="1800" dirty="0"/>
                        <a:t>(float 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, float actual, float tolerance)</a:t>
                      </a:r>
                    </a:p>
                  </a:txBody>
                  <a:tcPr marL="16236" marR="16236" marT="8118" marB="811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34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47745"/>
              </p:ext>
            </p:extLst>
          </p:nvPr>
        </p:nvGraphicFramePr>
        <p:xfrm>
          <a:off x="677105" y="487154"/>
          <a:ext cx="10640251" cy="60074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40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9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30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검증 함수</a:t>
                      </a:r>
                      <a:endParaRPr lang="ko-KR" altLang="en-US" sz="1800" b="1" dirty="0"/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설명</a:t>
                      </a:r>
                      <a:endParaRPr lang="ko-KR" altLang="en-US" sz="1800" b="1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6504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AreNotEqual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char* 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const</a:t>
                      </a:r>
                      <a:r>
                        <a:rPr lang="en-US" sz="1800" dirty="0"/>
                        <a:t> char* actual, bool </a:t>
                      </a:r>
                      <a:r>
                        <a:rPr lang="en-US" sz="1800" dirty="0" err="1"/>
                        <a:t>ignoreCase</a:t>
                      </a:r>
                      <a:r>
                        <a:rPr lang="en-US" sz="1800" dirty="0"/>
                        <a:t> =false)</a:t>
                      </a:r>
                    </a:p>
                  </a:txBody>
                  <a:tcPr marL="16236" marR="16236" marT="8118" marB="8118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dirty="0"/>
                        <a:t>문자열로서 등가가 아니다</a:t>
                      </a:r>
                      <a:endParaRPr lang="ja-JP" altLang="en-US" sz="1800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6504">
                <a:tc>
                  <a:txBody>
                    <a:bodyPr/>
                    <a:lstStyle/>
                    <a:p>
                      <a:r>
                        <a:rPr lang="en-US" sz="1800"/>
                        <a:t>AreNotEqual(const wchar_t* notExpected, const wchar_t* actual, bool ignoreCase =false)</a:t>
                      </a:r>
                    </a:p>
                  </a:txBody>
                  <a:tcPr marL="16236" marR="16236" marT="8118" marB="811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/>
                        <a:t>AreNotSame&lt;T&gt;(const T&amp; notExpected, const T&amp;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!(&amp;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 == &amp;actual)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087">
                <a:tc>
                  <a:txBody>
                    <a:bodyPr/>
                    <a:lstStyle/>
                    <a:p>
                      <a:r>
                        <a:rPr lang="en-US" sz="1800"/>
                        <a:t>IsNull&lt;T&gt;(const T*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 == </a:t>
                      </a:r>
                      <a:r>
                        <a:rPr lang="en-US" sz="1800" dirty="0" err="1"/>
                        <a:t>nullptr</a:t>
                      </a:r>
                      <a:endParaRPr lang="en-US" sz="1800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087">
                <a:tc>
                  <a:txBody>
                    <a:bodyPr/>
                    <a:lstStyle/>
                    <a:p>
                      <a:r>
                        <a:rPr lang="en-US" sz="1800"/>
                        <a:t>IsNotNull&lt;T&gt;(const T*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!(actual == </a:t>
                      </a:r>
                      <a:r>
                        <a:rPr lang="en-US" sz="1800" dirty="0" err="1"/>
                        <a:t>nullptr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3087">
                <a:tc>
                  <a:txBody>
                    <a:bodyPr/>
                    <a:lstStyle/>
                    <a:p>
                      <a:r>
                        <a:rPr lang="en-US" sz="1800"/>
                        <a:t>IsTrue(bool condition)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condition == true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087">
                <a:tc>
                  <a:txBody>
                    <a:bodyPr/>
                    <a:lstStyle/>
                    <a:p>
                      <a:r>
                        <a:rPr lang="en-US" sz="1800"/>
                        <a:t>IsFalse(bool condition)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condition == false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3087">
                <a:tc>
                  <a:txBody>
                    <a:bodyPr/>
                    <a:lstStyle/>
                    <a:p>
                      <a:r>
                        <a:rPr lang="en-US" sz="1800"/>
                        <a:t>Fail()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실패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/>
                        <a:t>AreEqual&lt;T&gt;(T^ expected, T^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expected-&gt;Equals(actual)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846504">
                <a:tc>
                  <a:txBody>
                    <a:bodyPr/>
                    <a:lstStyle/>
                    <a:p>
                      <a:r>
                        <a:rPr lang="en-US" sz="1800"/>
                        <a:t>AreEqual(string^ expected, string^ actual, bool ignoreCase =false)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문자열로서 등가</a:t>
                      </a:r>
                      <a:endParaRPr lang="ja-JP" altLang="en-US" sz="1800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/>
                        <a:t>AreSame&lt;T&gt;(T% expected, T%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%expected == %actual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91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94831"/>
              </p:ext>
            </p:extLst>
          </p:nvPr>
        </p:nvGraphicFramePr>
        <p:xfrm>
          <a:off x="677105" y="487154"/>
          <a:ext cx="10640251" cy="42816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40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9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30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검증 함수</a:t>
                      </a:r>
                      <a:endParaRPr lang="ko-KR" altLang="en-US" sz="1800" b="1" dirty="0"/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설명</a:t>
                      </a:r>
                      <a:endParaRPr lang="ko-KR" altLang="en-US" sz="1800" b="1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AreNotEqual</a:t>
                      </a:r>
                      <a:r>
                        <a:rPr lang="en-US" sz="1800" dirty="0"/>
                        <a:t>&lt;T&gt;(T^ 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, T^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!expected-&gt;Equals(actual)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6504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AreNotEqual</a:t>
                      </a:r>
                      <a:r>
                        <a:rPr lang="en-US" sz="1800" dirty="0"/>
                        <a:t>(string^ 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, string^ actual, bool </a:t>
                      </a:r>
                      <a:r>
                        <a:rPr lang="en-US" sz="1800" dirty="0" err="1"/>
                        <a:t>ignoreCase</a:t>
                      </a:r>
                      <a:r>
                        <a:rPr lang="en-US" sz="1800" dirty="0"/>
                        <a:t> =false)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문자열로서 등가가 아니다</a:t>
                      </a:r>
                      <a:endParaRPr lang="ja-JP" altLang="en-US" sz="1800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AreNotSame</a:t>
                      </a:r>
                      <a:r>
                        <a:rPr lang="en-US" sz="1800" dirty="0"/>
                        <a:t>&lt;T&gt;(T% 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, T%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!(%</a:t>
                      </a:r>
                      <a:r>
                        <a:rPr lang="en-US" sz="1800" dirty="0" err="1"/>
                        <a:t>notExpected</a:t>
                      </a:r>
                      <a:r>
                        <a:rPr lang="en-US" sz="1800" dirty="0"/>
                        <a:t> == %actual)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087">
                <a:tc>
                  <a:txBody>
                    <a:bodyPr/>
                    <a:lstStyle/>
                    <a:p>
                      <a:r>
                        <a:rPr lang="en-US" sz="1800"/>
                        <a:t>IsNull&lt;T&gt;(T^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actual == nullptr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087">
                <a:tc>
                  <a:txBody>
                    <a:bodyPr/>
                    <a:lstStyle/>
                    <a:p>
                      <a:r>
                        <a:rPr lang="en-US" sz="1800"/>
                        <a:t>IsNotNull&lt;T&gt;(T^ actual)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!(actual == nullptr)</a:t>
                      </a:r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9795">
                <a:tc>
                  <a:txBody>
                    <a:bodyPr/>
                    <a:lstStyle/>
                    <a:p>
                      <a:r>
                        <a:rPr lang="en-US" sz="1800"/>
                        <a:t>ExpectedException&lt;Exception,Functor&gt;(Functor functor)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functor</a:t>
                      </a:r>
                      <a:r>
                        <a:rPr lang="en-US" sz="1800" dirty="0"/>
                        <a:t>()</a:t>
                      </a:r>
                      <a:r>
                        <a:rPr lang="ko-KR" altLang="en-US" sz="1800" dirty="0"/>
                        <a:t>이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sz="1800" dirty="0"/>
                        <a:t>Exception</a:t>
                      </a:r>
                      <a:r>
                        <a:rPr lang="ko-KR" altLang="en-US" sz="1800" dirty="0"/>
                        <a:t>을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sz="1800" dirty="0"/>
                        <a:t>throw </a:t>
                      </a:r>
                      <a:r>
                        <a:rPr lang="ko-KR" altLang="en-US" sz="1800" dirty="0"/>
                        <a:t>한다</a:t>
                      </a:r>
                      <a:endParaRPr lang="ja-JP" altLang="en-US" sz="1800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6504">
                <a:tc>
                  <a:txBody>
                    <a:bodyPr/>
                    <a:lstStyle/>
                    <a:p>
                      <a:r>
                        <a:rPr lang="en-US" sz="1800"/>
                        <a:t>ExpectedException&lt;Exception,ReturnType&gt;(ReturnType (*func)())</a:t>
                      </a:r>
                    </a:p>
                  </a:txBody>
                  <a:tcPr marL="16236" marR="16236" marT="8118" marB="811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func</a:t>
                      </a:r>
                      <a:r>
                        <a:rPr lang="en-US" sz="1800" dirty="0"/>
                        <a:t>()</a:t>
                      </a:r>
                      <a:r>
                        <a:rPr lang="ko-KR" altLang="en-US" sz="1800" dirty="0"/>
                        <a:t>이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sz="1800" dirty="0"/>
                        <a:t>Exception</a:t>
                      </a:r>
                      <a:r>
                        <a:rPr lang="ko-KR" altLang="en-US" sz="1800" dirty="0"/>
                        <a:t>을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sz="1800" dirty="0"/>
                        <a:t>throw </a:t>
                      </a:r>
                      <a:r>
                        <a:rPr lang="ko-KR" altLang="en-US" sz="1800" dirty="0"/>
                        <a:t>한다</a:t>
                      </a:r>
                      <a:endParaRPr lang="ja-JP" altLang="en-US" sz="1800" dirty="0"/>
                    </a:p>
                  </a:txBody>
                  <a:tcPr marL="16236" marR="16236" marT="8118" marB="8118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166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odezine.jp/static/images/article/6464/6464_fig07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2" y="641692"/>
            <a:ext cx="6643343" cy="58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06748" y="1272209"/>
            <a:ext cx="368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커버리지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VS </a:t>
            </a:r>
            <a:r>
              <a:rPr lang="ko-KR" altLang="en-US" dirty="0"/>
              <a:t>버전 프로 이상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506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3978" y="1627569"/>
            <a:ext cx="102315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GTest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https://github.com/google/googletest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sz="2400" b="1" dirty="0" err="1"/>
              <a:t>Boost.Test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http://www.boost.org/doc/libs/1_60_0/libs/test/doc/html/index.html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sz="2400" b="1" dirty="0"/>
              <a:t>Catch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https://github.com/philsquared/Catch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952" y="463826"/>
            <a:ext cx="903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다른 </a:t>
            </a:r>
            <a:r>
              <a:rPr lang="en-US" altLang="ko-KR" sz="3600" b="1" dirty="0"/>
              <a:t>C++ </a:t>
            </a:r>
            <a:r>
              <a:rPr lang="ko-KR" altLang="en-US" sz="3600" b="1" dirty="0" err="1"/>
              <a:t>유닛테스트</a:t>
            </a:r>
            <a:r>
              <a:rPr lang="ko-KR" altLang="en-US" sz="3600" b="1" dirty="0"/>
              <a:t>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90761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3046" y="2532626"/>
            <a:ext cx="10944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생산적인 개발을 위한 지속적인 테스트</a:t>
            </a:r>
          </a:p>
          <a:p>
            <a:r>
              <a:rPr lang="ko-KR" altLang="en-US" sz="3600" b="1" dirty="0">
                <a:hlinkClick r:id="rId2"/>
              </a:rPr>
              <a:t>http://www.slideshare.net/birdkr/ss-2183466</a:t>
            </a:r>
            <a:r>
              <a:rPr lang="ko-KR" alt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72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0584" y="2065467"/>
            <a:ext cx="594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https://github.com/potimarimo/practice-of-refactoring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0584" y="1587812"/>
            <a:ext cx="402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https://github.com/utilForever/Shop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952" y="463826"/>
            <a:ext cx="903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참고 및 테스트로 사용 해볼만한 프로젝트</a:t>
            </a:r>
          </a:p>
        </p:txBody>
      </p:sp>
    </p:spTree>
    <p:extLst>
      <p:ext uri="{BB962C8B-B14F-4D97-AF65-F5344CB8AC3E}">
        <p14:creationId xmlns:p14="http://schemas.microsoft.com/office/powerpoint/2010/main" val="2452200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212" y="1237957"/>
            <a:ext cx="9931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JavaScript, Ruby, Python</a:t>
            </a:r>
          </a:p>
          <a:p>
            <a:endParaRPr lang="en-US" altLang="ko-KR" sz="6000" b="1" dirty="0"/>
          </a:p>
          <a:p>
            <a:r>
              <a:rPr lang="en-US" altLang="ko-KR" sz="6000" b="1" dirty="0"/>
              <a:t>C#, Java</a:t>
            </a:r>
          </a:p>
          <a:p>
            <a:endParaRPr lang="en-US" altLang="ko-KR" sz="6000" b="1" dirty="0"/>
          </a:p>
          <a:p>
            <a:r>
              <a:rPr lang="en-US" altLang="ko-KR" sz="6000" b="1" dirty="0"/>
              <a:t>C++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85109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211" y="2177049"/>
            <a:ext cx="993179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좋은 함수가 아니면 힘들다</a:t>
            </a:r>
            <a:endParaRPr lang="en-US" altLang="ko-KR" sz="6000" b="1" dirty="0" smtClean="0"/>
          </a:p>
          <a:p>
            <a:pPr algn="ctr"/>
            <a:r>
              <a:rPr lang="ko-KR" altLang="en-US" sz="16600" b="1" dirty="0" err="1" smtClean="0"/>
              <a:t>리팩토링</a:t>
            </a:r>
            <a:endParaRPr lang="ko-KR" alt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3695536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210" y="1646107"/>
            <a:ext cx="9931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꽤 진행된 프로젝트</a:t>
            </a:r>
            <a:r>
              <a:rPr lang="en-US" altLang="ko-KR" sz="6000" b="1" dirty="0" smtClean="0"/>
              <a:t>,</a:t>
            </a:r>
          </a:p>
          <a:p>
            <a:pPr algn="ctr"/>
            <a:r>
              <a:rPr lang="ko-KR" altLang="en-US" sz="6000" b="1" dirty="0" smtClean="0"/>
              <a:t>누군가의 반대</a:t>
            </a:r>
            <a:r>
              <a:rPr lang="en-US" altLang="ko-KR" sz="6000" b="1" dirty="0" smtClean="0"/>
              <a:t>(</a:t>
            </a:r>
            <a:r>
              <a:rPr lang="ko-KR" altLang="en-US" sz="6000" b="1" dirty="0" smtClean="0"/>
              <a:t>특히 </a:t>
            </a:r>
            <a:r>
              <a:rPr lang="ko-KR" altLang="en-US" sz="6000" b="1" dirty="0" err="1" smtClean="0"/>
              <a:t>리더급</a:t>
            </a:r>
            <a:r>
              <a:rPr lang="en-US" altLang="ko-KR" sz="6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3847" y="4180233"/>
            <a:ext cx="6710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mtClean="0">
                <a:solidFill>
                  <a:srgbClr val="FF0000"/>
                </a:solidFill>
              </a:rPr>
              <a:t>너무 힘들다 </a:t>
            </a:r>
            <a:r>
              <a:rPr lang="ko-KR" altLang="en-US" sz="6600" b="1" dirty="0" err="1" smtClean="0">
                <a:solidFill>
                  <a:srgbClr val="FF0000"/>
                </a:solidFill>
              </a:rPr>
              <a:t>ㅠㅠ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336" y="2049337"/>
            <a:ext cx="6698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프로그래머 자신이 하는 테스트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QA</a:t>
            </a:r>
            <a:r>
              <a:rPr lang="ko-KR" altLang="en-US" sz="3200" dirty="0"/>
              <a:t>에서 잡은 버그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유저가 보고한 버그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7829" y="3034220"/>
            <a:ext cx="4028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수정 비용이 커진다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336" y="582268"/>
            <a:ext cx="311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디버깅과 시간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6818174" y="2049336"/>
            <a:ext cx="914400" cy="2554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1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540064"/>
            <a:ext cx="3523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신념 만으로는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7336" y="1963839"/>
            <a:ext cx="10435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버그는 만들지 않겠다 라는 신념 만으로는 잡을 수 없음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/>
              <a:t>체계화된 시스템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/>
              <a:t>기술이 필요</a:t>
            </a:r>
          </a:p>
        </p:txBody>
      </p:sp>
    </p:spTree>
    <p:extLst>
      <p:ext uri="{BB962C8B-B14F-4D97-AF65-F5344CB8AC3E}">
        <p14:creationId xmlns:p14="http://schemas.microsoft.com/office/powerpoint/2010/main" val="370695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48379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/>
              <a:t>유닛테스트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7336" y="1568312"/>
            <a:ext cx="10817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버그를 사전에 잡을 수 있는 방법 중의 하나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/>
              <a:t>프로그래머 단계에서 꽤 많은 수의 버그를 잡을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79389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5472" y="483794"/>
            <a:ext cx="209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그러나</a:t>
            </a:r>
            <a:r>
              <a:rPr lang="en-US" altLang="ko-KR" sz="3600" b="1" dirty="0"/>
              <a:t>….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5472" y="1610515"/>
            <a:ext cx="101563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유닛테스트는</a:t>
            </a:r>
            <a:r>
              <a:rPr lang="ko-KR" altLang="en-US" sz="3200" b="1" dirty="0"/>
              <a:t> 공짜가 아님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개발하기에도 바쁜데</a:t>
            </a:r>
            <a:r>
              <a:rPr lang="en-US" altLang="ko-KR" sz="3200" dirty="0"/>
              <a:t>….</a:t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/>
              <a:t>개발 코드에 수정이 발생하면 그 이상으로 </a:t>
            </a:r>
            <a:r>
              <a:rPr lang="ko-KR" altLang="en-US" sz="3200" dirty="0" err="1"/>
              <a:t>유닛테스트</a:t>
            </a:r>
            <a:r>
              <a:rPr lang="ko-KR" altLang="en-US" sz="3200" dirty="0"/>
              <a:t> 코드에도 수정 발생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b="1" dirty="0"/>
              <a:t>중복 코드는 악</a:t>
            </a:r>
            <a:r>
              <a:rPr lang="en-US" altLang="ko-KR" sz="3200" b="1" dirty="0"/>
              <a:t>!!!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 err="1"/>
              <a:t>유닛테스트는</a:t>
            </a:r>
            <a:r>
              <a:rPr lang="ko-KR" altLang="en-US" sz="3200" dirty="0"/>
              <a:t> 해당 기능의 배움보다 경험이 꽤 중요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81335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525997"/>
            <a:ext cx="5586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/>
              <a:t>유닛테스트</a:t>
            </a:r>
            <a:r>
              <a:rPr lang="ko-KR" altLang="en-US" sz="3600" b="1" dirty="0"/>
              <a:t> 만으로는 부족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6" y="1609765"/>
            <a:ext cx="102555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유닛테트를</a:t>
            </a:r>
            <a:r>
              <a:rPr lang="ko-KR" altLang="en-US" sz="3200" dirty="0"/>
              <a:t> 잘 했다고 해서 버그가 </a:t>
            </a:r>
            <a:r>
              <a:rPr lang="en-US" altLang="ko-KR" sz="3200" dirty="0"/>
              <a:t>0</a:t>
            </a:r>
            <a:r>
              <a:rPr lang="ko-KR" altLang="en-US" sz="3200" dirty="0"/>
              <a:t>은 결코 아니다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ko-KR" altLang="en-US" sz="3200" dirty="0" err="1"/>
              <a:t>유닛테스트는</a:t>
            </a:r>
            <a:r>
              <a:rPr lang="ko-KR" altLang="en-US" sz="3200" dirty="0"/>
              <a:t> 전체 보다는 부분 부분을 테스트 하는 것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en-US" altLang="ko-KR" sz="3200" dirty="0"/>
          </a:p>
          <a:p>
            <a:r>
              <a:rPr lang="en-US" altLang="ko-KR" sz="3200" b="1" dirty="0" err="1"/>
              <a:t>AutoTest</a:t>
            </a:r>
            <a:r>
              <a:rPr lang="ko-KR" altLang="en-US" sz="3200" b="1" dirty="0"/>
              <a:t>와  </a:t>
            </a:r>
            <a:r>
              <a:rPr lang="en-US" altLang="ko-KR" sz="3200" b="1" dirty="0"/>
              <a:t>QA </a:t>
            </a:r>
            <a:r>
              <a:rPr lang="ko-KR" altLang="en-US" sz="3200" b="1" dirty="0"/>
              <a:t>테스트</a:t>
            </a:r>
            <a:r>
              <a:rPr lang="ko-KR" altLang="en-US" sz="3200" dirty="0"/>
              <a:t>도 필요</a:t>
            </a:r>
          </a:p>
        </p:txBody>
      </p:sp>
    </p:spTree>
    <p:extLst>
      <p:ext uri="{BB962C8B-B14F-4D97-AF65-F5344CB8AC3E}">
        <p14:creationId xmlns:p14="http://schemas.microsoft.com/office/powerpoint/2010/main" val="35805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893</Words>
  <Application>Microsoft Office PowerPoint</Application>
  <PresentationFormat>사용자 지정</PresentationFormat>
  <Paragraphs>229</Paragraphs>
  <Slides>49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유닛테스트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nhnnext</cp:lastModifiedBy>
  <cp:revision>95</cp:revision>
  <dcterms:created xsi:type="dcterms:W3CDTF">2015-12-30T01:43:40Z</dcterms:created>
  <dcterms:modified xsi:type="dcterms:W3CDTF">2016-03-09T02:07:57Z</dcterms:modified>
</cp:coreProperties>
</file>