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4"/>
  </p:notesMasterIdLst>
  <p:sldIdLst>
    <p:sldId id="269" r:id="rId2"/>
    <p:sldId id="270" r:id="rId3"/>
    <p:sldId id="271" r:id="rId4"/>
    <p:sldId id="322" r:id="rId5"/>
    <p:sldId id="273" r:id="rId6"/>
    <p:sldId id="321" r:id="rId7"/>
    <p:sldId id="275" r:id="rId8"/>
    <p:sldId id="274" r:id="rId9"/>
    <p:sldId id="323" r:id="rId10"/>
    <p:sldId id="276" r:id="rId11"/>
    <p:sldId id="277" r:id="rId12"/>
    <p:sldId id="279" r:id="rId13"/>
    <p:sldId id="325" r:id="rId14"/>
    <p:sldId id="280" r:id="rId15"/>
    <p:sldId id="281" r:id="rId16"/>
    <p:sldId id="282" r:id="rId17"/>
    <p:sldId id="283" r:id="rId18"/>
    <p:sldId id="284" r:id="rId19"/>
    <p:sldId id="287" r:id="rId20"/>
    <p:sldId id="291" r:id="rId21"/>
    <p:sldId id="292" r:id="rId22"/>
    <p:sldId id="293" r:id="rId23"/>
    <p:sldId id="298" r:id="rId24"/>
    <p:sldId id="299" r:id="rId25"/>
    <p:sldId id="300" r:id="rId26"/>
    <p:sldId id="301" r:id="rId27"/>
    <p:sldId id="302" r:id="rId28"/>
    <p:sldId id="304" r:id="rId29"/>
    <p:sldId id="303" r:id="rId30"/>
    <p:sldId id="306" r:id="rId31"/>
    <p:sldId id="305" r:id="rId32"/>
    <p:sldId id="307" r:id="rId33"/>
    <p:sldId id="308" r:id="rId34"/>
    <p:sldId id="260" r:id="rId35"/>
    <p:sldId id="309" r:id="rId36"/>
    <p:sldId id="310" r:id="rId37"/>
    <p:sldId id="311" r:id="rId38"/>
    <p:sldId id="312" r:id="rId39"/>
    <p:sldId id="313" r:id="rId40"/>
    <p:sldId id="314" r:id="rId41"/>
    <p:sldId id="295" r:id="rId42"/>
    <p:sldId id="327" r:id="rId43"/>
    <p:sldId id="316" r:id="rId44"/>
    <p:sldId id="324" r:id="rId45"/>
    <p:sldId id="326" r:id="rId46"/>
    <p:sldId id="328" r:id="rId47"/>
    <p:sldId id="278" r:id="rId48"/>
    <p:sldId id="285" r:id="rId49"/>
    <p:sldId id="286" r:id="rId50"/>
    <p:sldId id="288" r:id="rId51"/>
    <p:sldId id="289" r:id="rId52"/>
    <p:sldId id="290" r:id="rId53"/>
    <p:sldId id="317" r:id="rId54"/>
    <p:sldId id="297" r:id="rId55"/>
    <p:sldId id="318" r:id="rId56"/>
    <p:sldId id="319" r:id="rId57"/>
    <p:sldId id="294" r:id="rId58"/>
    <p:sldId id="330" r:id="rId59"/>
    <p:sldId id="329" r:id="rId60"/>
    <p:sldId id="320" r:id="rId61"/>
    <p:sldId id="268" r:id="rId62"/>
    <p:sldId id="272" r:id="rId63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옥찬호" initials="옥" lastIdx="0" clrIdx="0">
    <p:extLst>
      <p:ext uri="{19B8F6BF-5375-455C-9EA6-DF929625EA0E}">
        <p15:presenceInfo xmlns:p15="http://schemas.microsoft.com/office/powerpoint/2012/main" userId="dec6b5a6aafa984d" providerId="Windows Live"/>
      </p:ext>
    </p:extLst>
  </p:cmAuthor>
  <p:cmAuthor id="2" name="최흥배" initials="최" lastIdx="5" clrIdx="1">
    <p:extLst>
      <p:ext uri="{19B8F6BF-5375-455C-9EA6-DF929625EA0E}">
        <p15:presenceInfo xmlns:p15="http://schemas.microsoft.com/office/powerpoint/2012/main" userId="4bbaf66528a6b7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F4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1067" autoAdjust="0"/>
  </p:normalViewPr>
  <p:slideViewPr>
    <p:cSldViewPr snapToGrid="0">
      <p:cViewPr varScale="1">
        <p:scale>
          <a:sx n="35" d="100"/>
          <a:sy n="35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1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31T23:56:15.651" idx="4">
    <p:pos x="10" y="10"/>
    <p:text>유닛 테스트는 죽었다 라는 말이 있을 정도로 오래 되었고, 이미 유명함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31T23:57:05.311" idx="5">
    <p:pos x="10" y="10"/>
    <p:text>운전 면허 시험을 치기 전에 시뮬레이터로 운전 연습을 해서 실제 시험을 대비함. 
유닛 테스트도 이와 같이 시연 테스트 전에 빠르게 테스트 할 수 있게 해줌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29T02:27:03.697" idx="3">
    <p:pos x="10" y="10"/>
    <p:text>모든 것이 해결될 것 같지만 사실 그렇지 않음. 그래서 모두가 다 유닛 테스트를 하고 있지 않음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03BC-09CE-4836-AC1F-7576B8AAE24F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B0167-FCEC-4121-8BB4-3C2FD7FB4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3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http://codezine.jp/article/detail/6464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2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0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"/>
            <a:ext cx="24384000" cy="137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2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7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2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zine.jp/article/detail/646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zine.jp/article/detail/6464" TargetMode="External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hyperlink" Target="https://sangwook.github.io/2014/04/25/tdd-is-dead-long-live-testing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blogs.msdn.microsoft.com/vcblog/2017/04/19/cpp-testing-in-visual-studio/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visualstudio/test/writing-unit-tests-for-c-cpp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60_0/libs/test/doc/html/index.html" TargetMode="External"/><Relationship Id="rId2" Type="http://schemas.openxmlformats.org/officeDocument/2006/relationships/hyperlink" Target="https://github.com/google/googletes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github.com/philsquared/Catch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jsocha/archive/2010/11/19/writing-unit-tests-in-visual-studio-for-native-c.aspx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ojoldu.tistory.com/30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github.com/jacking75/nhn_next_gameserver_lab_2017_chatServer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hyperlink" Target="http://news.donga.com/3/all/20091204/24583770/2" TargetMode="Externa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birdkr/ss-2183466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8CE559F0-6D89-485E-B6C7-83F83E7CBD5E}"/>
              </a:ext>
            </a:extLst>
          </p:cNvPr>
          <p:cNvSpPr>
            <a:spLocks/>
          </p:cNvSpPr>
          <p:nvPr/>
        </p:nvSpPr>
        <p:spPr bwMode="auto">
          <a:xfrm>
            <a:off x="1422400" y="8689975"/>
            <a:ext cx="162687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  <a:cs typeface="Meiryo" panose="020B0400000000000000" pitchFamily="34" charset="-128"/>
                <a:sym typeface="KoPubDotum Medium" charset="0"/>
              </a:rPr>
              <a:t>Com2us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eiryo" panose="020B0400000000000000" pitchFamily="34" charset="-128"/>
              <a:sym typeface="KoPubDotum Medium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B27EB62-24C4-409E-BEAD-2232913087CB}"/>
              </a:ext>
            </a:extLst>
          </p:cNvPr>
          <p:cNvSpPr>
            <a:spLocks/>
          </p:cNvSpPr>
          <p:nvPr/>
        </p:nvSpPr>
        <p:spPr bwMode="auto">
          <a:xfrm>
            <a:off x="1397000" y="9355138"/>
            <a:ext cx="16319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최흥배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27F1321-DD4D-4A84-91C5-3F1CC965F857}"/>
              </a:ext>
            </a:extLst>
          </p:cNvPr>
          <p:cNvSpPr>
            <a:spLocks/>
          </p:cNvSpPr>
          <p:nvPr/>
        </p:nvSpPr>
        <p:spPr bwMode="auto">
          <a:xfrm>
            <a:off x="1422400" y="6519863"/>
            <a:ext cx="16319500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ko-KR" altLang="ko-KR" sz="5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강의부제목 (50pt)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9EC4D9-DE29-4C69-8F0D-686589F5BC65}"/>
              </a:ext>
            </a:extLst>
          </p:cNvPr>
          <p:cNvSpPr>
            <a:spLocks/>
          </p:cNvSpPr>
          <p:nvPr/>
        </p:nvSpPr>
        <p:spPr bwMode="auto">
          <a:xfrm>
            <a:off x="1120323" y="5074891"/>
            <a:ext cx="1759899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9000" b="1" dirty="0">
                <a:latin typeface="맑은 고딕" panose="020B0503020000020004" pitchFamily="50" charset="-127"/>
                <a:sym typeface="KoPubDotum Bold" charset="0"/>
              </a:rPr>
              <a:t>Visual C++</a:t>
            </a:r>
            <a:r>
              <a:rPr lang="ko-KR" altLang="en-US" sz="9000" b="1" dirty="0">
                <a:latin typeface="맑은 고딕" panose="020B0503020000020004" pitchFamily="50" charset="-127"/>
                <a:sym typeface="KoPubDotum Bold" charset="0"/>
              </a:rPr>
              <a:t>에서 유닛 테스트 하기</a:t>
            </a:r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 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1DADF7-5071-4C89-A3EC-4982DFB8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85EA8-E51D-49CC-A903-AAC7D6840D52}"/>
              </a:ext>
            </a:extLst>
          </p:cNvPr>
          <p:cNvSpPr txBox="1"/>
          <p:nvPr/>
        </p:nvSpPr>
        <p:spPr>
          <a:xfrm>
            <a:off x="14377569" y="1530306"/>
            <a:ext cx="634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 비용이 커진다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31EA05-7F8F-49DB-85DA-3AE1BCA45A72}"/>
              </a:ext>
            </a:extLst>
          </p:cNvPr>
          <p:cNvSpPr/>
          <p:nvPr/>
        </p:nvSpPr>
        <p:spPr>
          <a:xfrm>
            <a:off x="1146679" y="668532"/>
            <a:ext cx="6572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디버깅과 시간</a:t>
            </a:r>
          </a:p>
        </p:txBody>
      </p:sp>
      <p:sp>
        <p:nvSpPr>
          <p:cNvPr id="7" name="아래쪽 화살표 1">
            <a:extLst>
              <a:ext uri="{FF2B5EF4-FFF2-40B4-BE49-F238E27FC236}">
                <a16:creationId xmlns:a16="http://schemas.microsoft.com/office/drawing/2014/main" id="{F96884CE-237F-42B5-B510-A5E46A75CC59}"/>
              </a:ext>
            </a:extLst>
          </p:cNvPr>
          <p:cNvSpPr/>
          <p:nvPr/>
        </p:nvSpPr>
        <p:spPr>
          <a:xfrm>
            <a:off x="16123451" y="3127061"/>
            <a:ext cx="2033919" cy="4266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810C6-4448-4DC3-A4C5-B8EE4E0BD24E}"/>
              </a:ext>
            </a:extLst>
          </p:cNvPr>
          <p:cNvSpPr txBox="1"/>
          <p:nvPr/>
        </p:nvSpPr>
        <p:spPr>
          <a:xfrm>
            <a:off x="1519502" y="2713202"/>
            <a:ext cx="13163149" cy="48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200" dirty="0"/>
              <a:t>프로그래머 자신이 하는 테스트</a:t>
            </a:r>
            <a:endParaRPr lang="en-US" altLang="ko-KR" sz="7200" dirty="0"/>
          </a:p>
          <a:p>
            <a:pPr>
              <a:lnSpc>
                <a:spcPct val="150000"/>
              </a:lnSpc>
            </a:pPr>
            <a:r>
              <a:rPr lang="en-US" altLang="ko-KR" sz="7200" dirty="0"/>
              <a:t>QA</a:t>
            </a:r>
            <a:r>
              <a:rPr lang="ko-KR" altLang="en-US" sz="7200" dirty="0"/>
              <a:t>에서 잡은 버그 </a:t>
            </a:r>
            <a:endParaRPr lang="en-US" altLang="ko-KR" sz="7200" dirty="0"/>
          </a:p>
          <a:p>
            <a:pPr>
              <a:lnSpc>
                <a:spcPct val="150000"/>
              </a:lnSpc>
            </a:pPr>
            <a:r>
              <a:rPr lang="ko-KR" altLang="en-US" sz="7200" dirty="0"/>
              <a:t>유저가 보고한 버그</a:t>
            </a:r>
          </a:p>
        </p:txBody>
      </p:sp>
    </p:spTree>
    <p:extLst>
      <p:ext uri="{BB962C8B-B14F-4D97-AF65-F5344CB8AC3E}">
        <p14:creationId xmlns:p14="http://schemas.microsoft.com/office/powerpoint/2010/main" val="153148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2113EE4-650A-4D82-AF78-6456079D81C2}"/>
              </a:ext>
            </a:extLst>
          </p:cNvPr>
          <p:cNvSpPr/>
          <p:nvPr/>
        </p:nvSpPr>
        <p:spPr>
          <a:xfrm>
            <a:off x="1146679" y="668532"/>
            <a:ext cx="73019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신념 만으로는</a:t>
            </a:r>
            <a:r>
              <a:rPr lang="en-US" altLang="ko-KR" sz="8000" b="1" dirty="0"/>
              <a:t>…</a:t>
            </a:r>
            <a:endParaRPr lang="ko-KR" altLang="en-US" sz="8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2074C-F869-4A45-BF36-78CE13306E66}"/>
              </a:ext>
            </a:extLst>
          </p:cNvPr>
          <p:cNvSpPr txBox="1"/>
          <p:nvPr/>
        </p:nvSpPr>
        <p:spPr>
          <a:xfrm>
            <a:off x="1456737" y="2610683"/>
            <a:ext cx="206194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버그는 만들지 않겠다 라는 신념 만으로는 잡을 수 없음</a:t>
            </a:r>
            <a:br>
              <a:rPr lang="en-US" altLang="ko-KR" sz="6600" dirty="0"/>
            </a:br>
            <a:endParaRPr lang="en-US" altLang="ko-KR" sz="6600" dirty="0"/>
          </a:p>
          <a:p>
            <a:r>
              <a:rPr lang="ko-KR" altLang="en-US" sz="6600" dirty="0"/>
              <a:t>체계화된 시스템</a:t>
            </a:r>
            <a:br>
              <a:rPr lang="en-US" altLang="ko-KR" sz="6600" dirty="0"/>
            </a:br>
            <a:endParaRPr lang="en-US" altLang="ko-KR" sz="6600" dirty="0"/>
          </a:p>
          <a:p>
            <a:r>
              <a:rPr lang="ko-KR" altLang="en-US" sz="6600" dirty="0"/>
              <a:t>기술이 필요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4D2A8A-7B05-4A9B-BD29-D9F4A4B5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336" y="4042592"/>
            <a:ext cx="5138876" cy="87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4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0C0F66-A2EA-4F15-B3E5-58F7BA85E6CC}"/>
              </a:ext>
            </a:extLst>
          </p:cNvPr>
          <p:cNvSpPr/>
          <p:nvPr/>
        </p:nvSpPr>
        <p:spPr>
          <a:xfrm>
            <a:off x="1146679" y="668532"/>
            <a:ext cx="55467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유닛 테스트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9AB63-3575-4C41-85A1-C0230E193F9B}"/>
              </a:ext>
            </a:extLst>
          </p:cNvPr>
          <p:cNvSpPr txBox="1"/>
          <p:nvPr/>
        </p:nvSpPr>
        <p:spPr>
          <a:xfrm>
            <a:off x="1146679" y="2481232"/>
            <a:ext cx="22269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버그를 사전에 잡을 수 있는 방법 중의 하나</a:t>
            </a:r>
            <a:br>
              <a:rPr lang="en-US" altLang="ko-KR" sz="7200" dirty="0"/>
            </a:br>
            <a:endParaRPr lang="en-US" altLang="ko-KR" sz="7200" dirty="0"/>
          </a:p>
          <a:p>
            <a:r>
              <a:rPr lang="ko-KR" altLang="en-US" sz="7200" dirty="0"/>
              <a:t>프로그래머 단계에서 꽤 많은 수의 버그를 잡을 수 있음</a:t>
            </a:r>
          </a:p>
        </p:txBody>
      </p:sp>
    </p:spTree>
    <p:extLst>
      <p:ext uri="{BB962C8B-B14F-4D97-AF65-F5344CB8AC3E}">
        <p14:creationId xmlns:p14="http://schemas.microsoft.com/office/powerpoint/2010/main" val="241578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CDE2C2-C0E1-4372-8F52-E773437DD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25" y="707570"/>
            <a:ext cx="14950089" cy="96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9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ED7DF4-7FB1-4A6E-9440-240053F6DBB2}"/>
              </a:ext>
            </a:extLst>
          </p:cNvPr>
          <p:cNvSpPr/>
          <p:nvPr/>
        </p:nvSpPr>
        <p:spPr>
          <a:xfrm>
            <a:off x="1226573" y="759840"/>
            <a:ext cx="42659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그러나</a:t>
            </a:r>
            <a:r>
              <a:rPr lang="en-US" altLang="ko-KR" sz="8000" b="1" dirty="0"/>
              <a:t>….</a:t>
            </a:r>
            <a:endParaRPr lang="ko-KR" altLang="en-US" sz="8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1BDC3-D552-45A1-A724-4B02BCAF36EB}"/>
              </a:ext>
            </a:extLst>
          </p:cNvPr>
          <p:cNvSpPr txBox="1"/>
          <p:nvPr/>
        </p:nvSpPr>
        <p:spPr>
          <a:xfrm>
            <a:off x="1458414" y="2507663"/>
            <a:ext cx="2146717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유닛 테스트는 공짜가 아님</a:t>
            </a:r>
            <a:br>
              <a:rPr lang="en-US" altLang="ko-KR" sz="6000" dirty="0"/>
            </a:br>
            <a:r>
              <a:rPr lang="ko-KR" altLang="en-US" sz="6000" dirty="0"/>
              <a:t>개발하기에도 바쁜데</a:t>
            </a:r>
            <a:r>
              <a:rPr lang="en-US" altLang="ko-KR" sz="6000" dirty="0"/>
              <a:t>….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개발 코드에 수정이 발생하면 그 이상으로 유닛 테스트 코드에도 수정 발생</a:t>
            </a:r>
            <a:br>
              <a:rPr lang="en-US" altLang="ko-KR" sz="6000" dirty="0"/>
            </a:br>
            <a:r>
              <a:rPr lang="ko-KR" altLang="en-US" sz="6000" b="1" dirty="0"/>
              <a:t>중복 코드는 악</a:t>
            </a:r>
            <a:r>
              <a:rPr lang="en-US" altLang="ko-KR" sz="6000" b="1" dirty="0"/>
              <a:t>!!!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테스트는 해당 기능의 배움보다 경험이 꽤 중요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1896568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B41E04-321A-4888-B36D-602B776D7C82}"/>
              </a:ext>
            </a:extLst>
          </p:cNvPr>
          <p:cNvSpPr/>
          <p:nvPr/>
        </p:nvSpPr>
        <p:spPr>
          <a:xfrm>
            <a:off x="853381" y="767536"/>
            <a:ext cx="1368996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또</a:t>
            </a:r>
            <a:r>
              <a:rPr lang="en-US" altLang="ko-KR" sz="8000" b="1" dirty="0"/>
              <a:t>, </a:t>
            </a:r>
            <a:r>
              <a:rPr lang="ko-KR" altLang="en-US" sz="8000" b="1" dirty="0"/>
              <a:t>유닛 테스트 만으로는 부족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D9853C-F329-4B25-9954-FE4305F3A687}"/>
              </a:ext>
            </a:extLst>
          </p:cNvPr>
          <p:cNvSpPr/>
          <p:nvPr/>
        </p:nvSpPr>
        <p:spPr>
          <a:xfrm>
            <a:off x="1087041" y="2610683"/>
            <a:ext cx="209099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/>
              <a:t>유닛 테스트를 잘 했다고 해서 버그가 </a:t>
            </a:r>
            <a:r>
              <a:rPr lang="en-US" altLang="ko-KR" sz="6000" dirty="0"/>
              <a:t>0</a:t>
            </a:r>
            <a:r>
              <a:rPr lang="ko-KR" altLang="en-US" sz="6000" dirty="0"/>
              <a:t>은 결코 아니다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테스트는 전체 보다는 부분 부분을 테스트 하는 것</a:t>
            </a:r>
            <a:br>
              <a:rPr lang="en-US" altLang="ko-KR" sz="6000" dirty="0"/>
            </a:br>
            <a:r>
              <a:rPr lang="ko-KR" altLang="en-US" sz="6000" dirty="0"/>
              <a:t>부분 부분이 정확하다면 전체도 정확할 </a:t>
            </a:r>
            <a:r>
              <a:rPr lang="ko-KR" altLang="en-US" sz="6000" b="1" dirty="0"/>
              <a:t>확률이 높음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en-US" altLang="ko-KR" sz="6000" b="1" dirty="0" err="1"/>
              <a:t>AutoTest</a:t>
            </a:r>
            <a:r>
              <a:rPr lang="ko-KR" altLang="en-US" sz="6000" b="1" dirty="0"/>
              <a:t>와  </a:t>
            </a:r>
            <a:r>
              <a:rPr lang="en-US" altLang="ko-KR" sz="6000" b="1" dirty="0"/>
              <a:t>QA </a:t>
            </a:r>
            <a:r>
              <a:rPr lang="ko-KR" altLang="en-US" sz="6000" b="1" dirty="0"/>
              <a:t>테스트</a:t>
            </a:r>
            <a:r>
              <a:rPr lang="ko-KR" altLang="en-US" sz="6000" dirty="0"/>
              <a:t>도 필요</a:t>
            </a:r>
          </a:p>
        </p:txBody>
      </p:sp>
    </p:spTree>
    <p:extLst>
      <p:ext uri="{BB962C8B-B14F-4D97-AF65-F5344CB8AC3E}">
        <p14:creationId xmlns:p14="http://schemas.microsoft.com/office/powerpoint/2010/main" val="399305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C5017F-9FF4-484E-970F-7A5772A9CE4E}"/>
              </a:ext>
            </a:extLst>
          </p:cNvPr>
          <p:cNvSpPr/>
          <p:nvPr/>
        </p:nvSpPr>
        <p:spPr>
          <a:xfrm>
            <a:off x="1008657" y="527733"/>
            <a:ext cx="82958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유닛 테스트 </a:t>
            </a:r>
            <a:r>
              <a:rPr lang="ko-KR" altLang="en-US" sz="8000" b="1" dirty="0"/>
              <a:t>효용성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6602FA-F421-46A5-9E5A-8E43E0C1C2E1}"/>
              </a:ext>
            </a:extLst>
          </p:cNvPr>
          <p:cNvSpPr/>
          <p:nvPr/>
        </p:nvSpPr>
        <p:spPr>
          <a:xfrm>
            <a:off x="1008657" y="2199750"/>
            <a:ext cx="20246831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/>
              <a:t>유닛 테스트가 절대적인 것은 아니다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br>
              <a:rPr lang="en-US" altLang="ko-KR" sz="6000" dirty="0"/>
            </a:br>
            <a:r>
              <a:rPr lang="ko-KR" altLang="en-US" sz="6000" dirty="0"/>
              <a:t>유닛 테스트가 없는 것보다는 훨씬 좋다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테스트를 해보지 않고 비판하지 말자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테스트를 하지 않으면 대안을 제시하고 실천하자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테스트를 하면 코드 </a:t>
            </a:r>
            <a:r>
              <a:rPr lang="ko-KR" altLang="en-US" sz="6000" dirty="0" err="1"/>
              <a:t>리팩토링도</a:t>
            </a:r>
            <a:r>
              <a:rPr lang="ko-KR" altLang="en-US" sz="6000" dirty="0"/>
              <a:t> 얻을 수 있다</a:t>
            </a:r>
          </a:p>
        </p:txBody>
      </p:sp>
    </p:spTree>
    <p:extLst>
      <p:ext uri="{BB962C8B-B14F-4D97-AF65-F5344CB8AC3E}">
        <p14:creationId xmlns:p14="http://schemas.microsoft.com/office/powerpoint/2010/main" val="95843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8B080A-C4A7-4610-B675-767AB9037433}"/>
              </a:ext>
            </a:extLst>
          </p:cNvPr>
          <p:cNvSpPr/>
          <p:nvPr/>
        </p:nvSpPr>
        <p:spPr>
          <a:xfrm>
            <a:off x="836127" y="588639"/>
            <a:ext cx="783099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성공 보다는 실패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6A27C4-69F0-4C5B-A394-08626228D7C6}"/>
              </a:ext>
            </a:extLst>
          </p:cNvPr>
          <p:cNvSpPr/>
          <p:nvPr/>
        </p:nvSpPr>
        <p:spPr>
          <a:xfrm>
            <a:off x="1055372" y="2332122"/>
            <a:ext cx="2227325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/>
              <a:t>보통 기능의 성공에 대한 부분은 유닛 테스트 없이 테스트가 가능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그러나 </a:t>
            </a:r>
            <a:r>
              <a:rPr lang="ko-KR" altLang="en-US" sz="6000" b="1" dirty="0"/>
              <a:t>실패에 대한 테스트는 하기 어렵고</a:t>
            </a:r>
            <a:r>
              <a:rPr lang="en-US" altLang="ko-KR" sz="6000" b="1" dirty="0"/>
              <a:t>, </a:t>
            </a:r>
            <a:r>
              <a:rPr lang="ko-KR" altLang="en-US" sz="6000" b="1" dirty="0"/>
              <a:t>잘 하지 않음</a:t>
            </a:r>
            <a:r>
              <a:rPr lang="en-US" altLang="ko-KR" sz="6000" dirty="0"/>
              <a:t>.</a:t>
            </a:r>
          </a:p>
          <a:p>
            <a:r>
              <a:rPr lang="ko-KR" altLang="en-US" sz="6000" dirty="0"/>
              <a:t>정말 중요 보통 시연</a:t>
            </a:r>
            <a:r>
              <a:rPr lang="en-US" altLang="ko-KR" sz="6000" dirty="0"/>
              <a:t>, QA </a:t>
            </a:r>
            <a:r>
              <a:rPr lang="ko-KR" altLang="en-US" sz="6000" dirty="0"/>
              <a:t>테스트에서는 성공에 대한 것만 테스트 하지 실패 상황에 대한 테스트를 하기 어려움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테스트는 실패에 대한 테스트를 다양하게 자주 할 수 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257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604165" y="2495631"/>
            <a:ext cx="21175669" cy="287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크기가 큰 함수</a:t>
            </a:r>
            <a:r>
              <a:rPr lang="en-US" altLang="ko-KR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,</a:t>
            </a:r>
            <a:r>
              <a:rPr lang="ko-KR" altLang="en-US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복수 기능이 있는 함수는 유닛 테스트 어려움</a:t>
            </a:r>
            <a:r>
              <a:rPr lang="en-US" altLang="ko-KR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.</a:t>
            </a:r>
          </a:p>
          <a:p>
            <a:pPr eaLnBrk="1"/>
            <a:endParaRPr lang="en-US" altLang="ko-KR" sz="6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/>
            <a:r>
              <a:rPr lang="ko-KR" altLang="en-US" sz="6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리팩토링</a:t>
            </a:r>
            <a:r>
              <a:rPr lang="ko-KR" altLang="en-US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공부</a:t>
            </a:r>
            <a:endParaRPr lang="ko-KR" altLang="ko-KR" sz="6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0BFA3-599B-43B7-8B33-1CFB564CB3A6}"/>
              </a:ext>
            </a:extLst>
          </p:cNvPr>
          <p:cNvSpPr/>
          <p:nvPr/>
        </p:nvSpPr>
        <p:spPr>
          <a:xfrm>
            <a:off x="1446213" y="768923"/>
            <a:ext cx="1188658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>
                <a:latin typeface="맑은 고딕" panose="020B0503020000020004" pitchFamily="50" charset="-127"/>
                <a:sym typeface="KoPubDotum Medium" charset="0"/>
              </a:rPr>
              <a:t>좋은 함수를 만들 수 있다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12385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28BF5-A758-4921-BE98-89B0090C777A}"/>
              </a:ext>
            </a:extLst>
          </p:cNvPr>
          <p:cNvSpPr txBox="1"/>
          <p:nvPr/>
        </p:nvSpPr>
        <p:spPr>
          <a:xfrm>
            <a:off x="3717272" y="1234949"/>
            <a:ext cx="173661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b="1" dirty="0"/>
              <a:t>Visual Studio</a:t>
            </a:r>
            <a:r>
              <a:rPr lang="ko-KR" altLang="en-US" sz="15000" b="1" dirty="0"/>
              <a:t>의 </a:t>
            </a:r>
            <a:endParaRPr lang="en-US" altLang="ko-KR" sz="15000" b="1" dirty="0"/>
          </a:p>
          <a:p>
            <a:pPr algn="ctr"/>
            <a:r>
              <a:rPr lang="en-US" altLang="ko-KR" sz="8000" b="1" dirty="0"/>
              <a:t>(</a:t>
            </a:r>
            <a:r>
              <a:rPr lang="ko-KR" altLang="en-US" sz="8000" b="1" dirty="0"/>
              <a:t>순정</a:t>
            </a:r>
            <a:r>
              <a:rPr lang="en-US" altLang="ko-KR" sz="8000" b="1" dirty="0"/>
              <a:t>)</a:t>
            </a:r>
            <a:r>
              <a:rPr lang="en-US" altLang="ko-KR" sz="15000" b="1" dirty="0"/>
              <a:t>C++ </a:t>
            </a:r>
            <a:r>
              <a:rPr lang="ko-KR" altLang="en-US" sz="15000" b="1" dirty="0"/>
              <a:t>유닛 테스트</a:t>
            </a:r>
          </a:p>
        </p:txBody>
      </p:sp>
    </p:spTree>
    <p:extLst>
      <p:ext uri="{BB962C8B-B14F-4D97-AF65-F5344CB8AC3E}">
        <p14:creationId xmlns:p14="http://schemas.microsoft.com/office/powerpoint/2010/main" val="263469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678E9-F5A7-4CDA-93F7-E80E0FB4C65B}"/>
              </a:ext>
            </a:extLst>
          </p:cNvPr>
          <p:cNvSpPr>
            <a:spLocks/>
          </p:cNvSpPr>
          <p:nvPr/>
        </p:nvSpPr>
        <p:spPr bwMode="auto">
          <a:xfrm>
            <a:off x="1156382" y="2051009"/>
            <a:ext cx="22750638" cy="814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854075" indent="-854075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 테스트</a:t>
            </a: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?</a:t>
            </a: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Visual C++</a:t>
            </a: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에서 유닛 테스트 하기</a:t>
            </a:r>
            <a:endParaRPr lang="en-US" altLang="ko-KR" sz="9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사례 </a:t>
            </a: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– </a:t>
            </a: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계산기</a:t>
            </a: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, </a:t>
            </a: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서버 개발에서 유닛 테스트</a:t>
            </a:r>
            <a:endParaRPr lang="en-US" altLang="ko-KR" sz="9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</a:t>
            </a: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마무리</a:t>
            </a:r>
            <a:endParaRPr lang="ko-KR" altLang="ko-KR" sz="9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F9A1A-4C92-4B4E-BA0C-6B1C4C3D5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++ íì¤í¸ íë¡ì í¸">
            <a:extLst>
              <a:ext uri="{FF2B5EF4-FFF2-40B4-BE49-F238E27FC236}">
                <a16:creationId xmlns:a16="http://schemas.microsoft.com/office/drawing/2014/main" id="{07D7C5AB-0666-4429-A090-1D23E842A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06" y="1158782"/>
            <a:ext cx="20588587" cy="790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81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A8512-CA09-4490-BE00-C7E2A2E1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75" y="603364"/>
            <a:ext cx="16151528" cy="1111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F19CC7-DDF3-442D-9139-528156BF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526" y="538319"/>
            <a:ext cx="4357834" cy="1117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813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4CF382-6AB1-44BE-B020-AFDECF720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48" y="1009017"/>
            <a:ext cx="11988136" cy="82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A76794-3331-4B3B-80FA-75EF5730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251" y="826137"/>
            <a:ext cx="9956862" cy="873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808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6D21A8-B7A6-4401-AECB-C48F8CB6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38" y="897095"/>
            <a:ext cx="15070670" cy="4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68FD2E9-3F00-42E4-8F7B-AA01CA4C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0391" y="897095"/>
            <a:ext cx="4788192" cy="1184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83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캡쳐이미지\Cap 2016-02-28 09-01-09-867.png">
            <a:extLst>
              <a:ext uri="{FF2B5EF4-FFF2-40B4-BE49-F238E27FC236}">
                <a16:creationId xmlns:a16="http://schemas.microsoft.com/office/drawing/2014/main" id="{EA226993-040E-4A52-B5A9-6EA5D788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25" y="219466"/>
            <a:ext cx="11764150" cy="450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5ABFFB-18DF-4994-B5C6-1F6E1340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159" y="5034318"/>
            <a:ext cx="13206738" cy="757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373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887CA5-0B1C-45E3-A44E-EB8A92ED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21" y="307699"/>
            <a:ext cx="14148927" cy="289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E89D617-BCC0-408E-BB21-1560EADE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94" y="8055600"/>
            <a:ext cx="12598758" cy="327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1D1060A-CA01-444E-A1D9-19D60D19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54" y="3454708"/>
            <a:ext cx="8177644" cy="401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590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캡쳐이미지\Cap 2016-02-28 09-07-05-396.png">
            <a:extLst>
              <a:ext uri="{FF2B5EF4-FFF2-40B4-BE49-F238E27FC236}">
                <a16:creationId xmlns:a16="http://schemas.microsoft.com/office/drawing/2014/main" id="{0D30BE03-5768-4F4E-9195-5F58EF418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10" y="1172149"/>
            <a:ext cx="6347418" cy="103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:\캡쳐이미지\Cap 2016-02-28 09-09-43-105.png">
            <a:extLst>
              <a:ext uri="{FF2B5EF4-FFF2-40B4-BE49-F238E27FC236}">
                <a16:creationId xmlns:a16="http://schemas.microsoft.com/office/drawing/2014/main" id="{2CB2FC70-7097-40C2-911B-CE150146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900" y="1242048"/>
            <a:ext cx="6261429" cy="1017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741F372-0223-4CC5-A8DB-440174F5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074" y="3458530"/>
            <a:ext cx="8802054" cy="1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517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7A80C0-E2C8-4BBD-8D0B-9EE42B826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382" y="1256540"/>
            <a:ext cx="7649295" cy="616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BAE3743-8D36-4698-9BD5-592D66DE6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331" y="1256540"/>
            <a:ext cx="6947394" cy="560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9B17DBE-C2BB-474C-A127-4A09E581C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7" y="1256540"/>
            <a:ext cx="5890631" cy="65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59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3835687-7440-4C8C-AC44-2ED92A4D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97" y="514641"/>
            <a:ext cx="20718303" cy="7733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279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28DFA1FC-3698-4D41-B025-563DC46A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78" y="178217"/>
            <a:ext cx="17688141" cy="1157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2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1687493" y="1505345"/>
            <a:ext cx="10842712" cy="145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8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 테스트 왜 해요</a:t>
            </a:r>
            <a:r>
              <a:rPr lang="en-US" altLang="ko-KR" sz="8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?</a:t>
            </a:r>
            <a:endParaRPr lang="ko-KR" altLang="ko-KR" sz="8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600103-A831-49BB-BD1F-161F50E48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35" y="1097280"/>
            <a:ext cx="8240758" cy="1152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62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67F6B8-D719-4C54-B36C-6660B8BFA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90" y="151829"/>
            <a:ext cx="15708820" cy="1213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149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캡쳐이미지\Cap 2016-02-28 09-21-07-246.png">
            <a:extLst>
              <a:ext uri="{FF2B5EF4-FFF2-40B4-BE49-F238E27FC236}">
                <a16:creationId xmlns:a16="http://schemas.microsoft.com/office/drawing/2014/main" id="{D735DBE3-F61C-4442-91D2-9CAFF3A6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762" y="136163"/>
            <a:ext cx="14286470" cy="1103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27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file1.uf.tistory.com/image/234B8C34543C643E1831B9">
            <a:extLst>
              <a:ext uri="{FF2B5EF4-FFF2-40B4-BE49-F238E27FC236}">
                <a16:creationId xmlns:a16="http://schemas.microsoft.com/office/drawing/2014/main" id="{AA60D923-0CD4-45BF-8E76-37ED023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34" y="2434017"/>
            <a:ext cx="17436932" cy="518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65F1-85C5-42E8-8DB6-051EE4ED5631}"/>
              </a:ext>
            </a:extLst>
          </p:cNvPr>
          <p:cNvSpPr/>
          <p:nvPr/>
        </p:nvSpPr>
        <p:spPr>
          <a:xfrm>
            <a:off x="1253992" y="659640"/>
            <a:ext cx="88697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/>
              <a:t>64</a:t>
            </a:r>
            <a:r>
              <a:rPr lang="ko-KR" altLang="en-US" sz="8000" b="1" dirty="0"/>
              <a:t>비트 테스트 하기</a:t>
            </a:r>
          </a:p>
        </p:txBody>
      </p:sp>
    </p:spTree>
    <p:extLst>
      <p:ext uri="{BB962C8B-B14F-4D97-AF65-F5344CB8AC3E}">
        <p14:creationId xmlns:p14="http://schemas.microsoft.com/office/powerpoint/2010/main" val="99192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3324" y="1097926"/>
            <a:ext cx="1659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VC++ </a:t>
            </a:r>
            <a:r>
              <a:rPr lang="ko-KR" altLang="en-US" sz="9600" b="1" dirty="0"/>
              <a:t>유닛 테스트 기능 소개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81164" y="12420245"/>
            <a:ext cx="73557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http://codezine.jp/article/detail/6464</a:t>
            </a:r>
            <a:r>
              <a:rPr lang="en-US" altLang="ko-KR" sz="3600" dirty="0"/>
              <a:t> </a:t>
            </a:r>
          </a:p>
          <a:p>
            <a:r>
              <a:rPr lang="ko-KR" altLang="en-US" sz="3600" dirty="0"/>
              <a:t>내용을 번역</a:t>
            </a:r>
            <a:r>
              <a:rPr lang="en-US" altLang="ko-KR" sz="3600" dirty="0"/>
              <a:t>, </a:t>
            </a:r>
            <a:r>
              <a:rPr lang="ko-KR" altLang="en-US" sz="3600" dirty="0"/>
              <a:t>정리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1192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0431" y="271581"/>
            <a:ext cx="22326585" cy="1317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/>
              <a:t>TEST_CLASS(</a:t>
            </a:r>
            <a:r>
              <a:rPr lang="en-US" altLang="ko-KR" sz="5000" b="1" dirty="0" err="1"/>
              <a:t>class_name</a:t>
            </a:r>
            <a:r>
              <a:rPr lang="en-US" altLang="ko-KR" sz="5000" b="1" dirty="0"/>
              <a:t>){...};</a:t>
            </a:r>
          </a:p>
          <a:p>
            <a:r>
              <a:rPr lang="en-US" altLang="ko-KR" sz="5000" dirty="0"/>
              <a:t>TEST_METHOD</a:t>
            </a:r>
            <a:r>
              <a:rPr lang="ko-KR" altLang="en-US" sz="5000" dirty="0"/>
              <a:t>를 모은 것이 </a:t>
            </a:r>
            <a:r>
              <a:rPr lang="en-US" altLang="ko-KR" sz="5000" dirty="0"/>
              <a:t>TEST_CLASS</a:t>
            </a:r>
            <a:r>
              <a:rPr lang="ko-KR" altLang="en-US" sz="5000" dirty="0"/>
              <a:t>이다</a:t>
            </a:r>
            <a:r>
              <a:rPr lang="en-US" altLang="ko-KR" sz="5000" dirty="0"/>
              <a:t>. </a:t>
            </a:r>
            <a:br>
              <a:rPr lang="en-US" altLang="ko-KR" sz="5000" dirty="0"/>
            </a:br>
            <a:r>
              <a:rPr lang="ko-KR" altLang="en-US" sz="5000" dirty="0"/>
              <a:t>테스트 대상 별로 </a:t>
            </a:r>
            <a:r>
              <a:rPr lang="en-US" altLang="ko-KR" sz="5000" dirty="0"/>
              <a:t>TEST_CLASS</a:t>
            </a:r>
            <a:r>
              <a:rPr lang="ko-KR" altLang="en-US" sz="5000" dirty="0"/>
              <a:t>를 정의하는 것이 기본이지만</a:t>
            </a:r>
            <a:r>
              <a:rPr lang="en-US" altLang="ko-KR" sz="5000" dirty="0"/>
              <a:t>, </a:t>
            </a:r>
            <a:r>
              <a:rPr lang="ko-KR" altLang="en-US" sz="5000" dirty="0"/>
              <a:t>상황 혹은 기호 시</a:t>
            </a:r>
            <a:r>
              <a:rPr lang="en-US" altLang="ko-KR" sz="5000" dirty="0"/>
              <a:t>(</a:t>
            </a:r>
            <a:r>
              <a:rPr lang="ko-KR" altLang="en-US" sz="5000" dirty="0"/>
              <a:t>예를 들면 정상 계열과 이상 계열 등</a:t>
            </a:r>
            <a:r>
              <a:rPr lang="en-US" altLang="ko-KR" sz="5000" dirty="0"/>
              <a:t>)</a:t>
            </a:r>
            <a:r>
              <a:rPr lang="ko-KR" altLang="en-US" sz="5000" dirty="0"/>
              <a:t>세분화해도 상관 없다</a:t>
            </a:r>
            <a:r>
              <a:rPr lang="en-US" altLang="ko-KR" sz="5000" dirty="0"/>
              <a:t>. </a:t>
            </a:r>
            <a:r>
              <a:rPr lang="ko-KR" altLang="en-US" sz="5000" dirty="0"/>
              <a:t>그 때는 단일 소스에 복수의 </a:t>
            </a:r>
            <a:r>
              <a:rPr lang="en-US" altLang="ko-KR" sz="5000" dirty="0"/>
              <a:t>TEST_CLASS</a:t>
            </a:r>
            <a:r>
              <a:rPr lang="ko-KR" altLang="en-US" sz="5000" dirty="0"/>
              <a:t>를 적어 나가도 좋고</a:t>
            </a:r>
            <a:r>
              <a:rPr lang="en-US" altLang="ko-KR" sz="5000" dirty="0"/>
              <a:t>, </a:t>
            </a:r>
            <a:r>
              <a:rPr lang="ko-KR" altLang="en-US" sz="5000" dirty="0"/>
              <a:t>추가</a:t>
            </a:r>
            <a:r>
              <a:rPr lang="en-US" altLang="ko-KR" sz="5000" dirty="0"/>
              <a:t>/</a:t>
            </a:r>
            <a:r>
              <a:rPr lang="ko-KR" altLang="en-US" sz="5000" dirty="0"/>
              <a:t>새로운 항목</a:t>
            </a:r>
            <a:r>
              <a:rPr lang="en-US" altLang="ko-KR" sz="5000" dirty="0"/>
              <a:t>/C++ </a:t>
            </a:r>
            <a:r>
              <a:rPr lang="ko-KR" altLang="en-US" sz="5000" dirty="0"/>
              <a:t>유닛 테스트 클래스로 또 다른 소스에 나눠도 좋음</a:t>
            </a:r>
            <a:r>
              <a:rPr lang="en-US" altLang="ko-KR" sz="5000" dirty="0"/>
              <a:t>.</a:t>
            </a:r>
          </a:p>
          <a:p>
            <a:endParaRPr lang="en-US" altLang="ko-KR" sz="5000" dirty="0"/>
          </a:p>
          <a:p>
            <a:r>
              <a:rPr lang="en-US" altLang="ko-KR" sz="5000" dirty="0"/>
              <a:t> </a:t>
            </a:r>
          </a:p>
          <a:p>
            <a:r>
              <a:rPr lang="en-US" altLang="ko-KR" sz="5000" b="1" dirty="0"/>
              <a:t>TEST_METHOD(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ko-KR" altLang="en-US" sz="5000" dirty="0"/>
              <a:t>테스트 각 항목에 해당한다</a:t>
            </a:r>
            <a:r>
              <a:rPr lang="en-US" altLang="ko-KR" sz="5000" dirty="0"/>
              <a:t>. </a:t>
            </a:r>
            <a:r>
              <a:rPr lang="ko-KR" altLang="en-US" sz="5000" dirty="0"/>
              <a:t>테스트 대상을 동작시키고 그 결과를 검증한다</a:t>
            </a:r>
            <a:r>
              <a:rPr lang="en-US" altLang="ko-KR" sz="5000" dirty="0"/>
              <a:t>.</a:t>
            </a:r>
          </a:p>
          <a:p>
            <a:endParaRPr lang="en-US" altLang="ko-KR" sz="5000" dirty="0"/>
          </a:p>
          <a:p>
            <a:endParaRPr lang="en-US" altLang="ko-KR" sz="5000" dirty="0"/>
          </a:p>
          <a:p>
            <a:r>
              <a:rPr lang="en-US" altLang="ko-KR" sz="5000" b="1" dirty="0"/>
              <a:t>TEST_MODULE_INITIALIZE(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b="1" dirty="0"/>
              <a:t>TEST_MODULE_CLEANUP(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ko-KR" altLang="en-US" sz="5000" b="1" dirty="0"/>
              <a:t>모든 테스트의 실행 직전</a:t>
            </a:r>
            <a:r>
              <a:rPr lang="en-US" altLang="ko-KR" sz="5000" b="1" dirty="0"/>
              <a:t>/</a:t>
            </a:r>
            <a:r>
              <a:rPr lang="ko-KR" altLang="en-US" sz="5000" b="1" dirty="0"/>
              <a:t>직후에 각각 한번만 호출한다</a:t>
            </a:r>
            <a:r>
              <a:rPr lang="en-US" altLang="ko-KR" sz="5000" dirty="0"/>
              <a:t>. </a:t>
            </a:r>
            <a:r>
              <a:rPr lang="ko-KR" altLang="en-US" sz="5000" dirty="0"/>
              <a:t>이름 그대로 테스트 모듈의 전 준비</a:t>
            </a:r>
            <a:r>
              <a:rPr lang="en-US" altLang="ko-KR" sz="5000" dirty="0"/>
              <a:t>/</a:t>
            </a:r>
            <a:r>
              <a:rPr lang="ko-KR" altLang="en-US" sz="5000" dirty="0"/>
              <a:t>후 처리를 위한 것</a:t>
            </a:r>
            <a:r>
              <a:rPr lang="en-US" altLang="ko-KR" sz="5000" dirty="0"/>
              <a:t>. </a:t>
            </a:r>
            <a:r>
              <a:rPr lang="ko-KR" altLang="en-US" sz="5000" dirty="0"/>
              <a:t>환경 변수</a:t>
            </a:r>
            <a:r>
              <a:rPr lang="en-US" altLang="ko-KR" sz="5000" dirty="0"/>
              <a:t>/</a:t>
            </a:r>
            <a:r>
              <a:rPr lang="ko-KR" altLang="en-US" sz="5000" dirty="0"/>
              <a:t>글로벌 변수를 설정하거나 </a:t>
            </a:r>
            <a:r>
              <a:rPr lang="en-US" altLang="ko-KR" sz="5000" dirty="0"/>
              <a:t>DLL</a:t>
            </a:r>
            <a:r>
              <a:rPr lang="ko-KR" altLang="en-US" sz="5000" dirty="0"/>
              <a:t>을 </a:t>
            </a:r>
            <a:r>
              <a:rPr lang="en-US" altLang="ko-KR" sz="5000" dirty="0" err="1"/>
              <a:t>LoadLibarary</a:t>
            </a:r>
            <a:r>
              <a:rPr lang="en-US" altLang="ko-KR" sz="5000" dirty="0"/>
              <a:t>/</a:t>
            </a:r>
            <a:r>
              <a:rPr lang="en-US" altLang="ko-KR" sz="5000" dirty="0" err="1"/>
              <a:t>FreeLibrary</a:t>
            </a:r>
            <a:r>
              <a:rPr lang="en-US" altLang="ko-KR" sz="5000" dirty="0"/>
              <a:t> </a:t>
            </a:r>
            <a:r>
              <a:rPr lang="ko-KR" altLang="en-US" sz="5000" dirty="0"/>
              <a:t>하거나 </a:t>
            </a:r>
            <a:r>
              <a:rPr lang="en-US" altLang="ko-KR" sz="5000" dirty="0"/>
              <a:t>COM</a:t>
            </a:r>
            <a:r>
              <a:rPr lang="ko-KR" altLang="en-US" sz="5000" dirty="0"/>
              <a:t>을 초기화</a:t>
            </a:r>
            <a:r>
              <a:rPr lang="en-US" altLang="ko-KR" sz="5000" dirty="0"/>
              <a:t>/</a:t>
            </a:r>
            <a:r>
              <a:rPr lang="ko-KR" altLang="en-US" sz="5000" dirty="0"/>
              <a:t>해방하는 등</a:t>
            </a:r>
            <a:r>
              <a:rPr lang="en-US" altLang="ko-KR" sz="50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F42BB7-0154-4646-B71F-EB652EC632B2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163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0432" y="947308"/>
            <a:ext cx="22063136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/>
              <a:t>TEST_CLASS_INITIALIZE(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b="1" dirty="0"/>
              <a:t>TEST_CLASS_CLEANUP(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dirty="0"/>
              <a:t>TEST_CLASS </a:t>
            </a:r>
            <a:r>
              <a:rPr lang="ko-KR" altLang="en-US" sz="5000" dirty="0"/>
              <a:t>내 일련의 </a:t>
            </a:r>
            <a:r>
              <a:rPr lang="en-US" altLang="ko-KR" sz="5000" dirty="0"/>
              <a:t>TEST_METHOD </a:t>
            </a:r>
            <a:r>
              <a:rPr lang="ko-KR" altLang="en-US" sz="5000" dirty="0"/>
              <a:t>실행 직전</a:t>
            </a:r>
            <a:r>
              <a:rPr lang="en-US" altLang="ko-KR" sz="5000" dirty="0"/>
              <a:t>/</a:t>
            </a:r>
            <a:r>
              <a:rPr lang="ko-KR" altLang="en-US" sz="5000" dirty="0"/>
              <a:t>직후에 한번만 하는 전 준비</a:t>
            </a:r>
            <a:r>
              <a:rPr lang="en-US" altLang="ko-KR" sz="5000" dirty="0"/>
              <a:t>/</a:t>
            </a:r>
            <a:r>
              <a:rPr lang="ko-KR" altLang="en-US" sz="5000" dirty="0"/>
              <a:t>뒤처리를 정의한다</a:t>
            </a:r>
            <a:r>
              <a:rPr lang="en-US" altLang="ko-KR" sz="5000" dirty="0"/>
              <a:t>. </a:t>
            </a:r>
            <a:r>
              <a:rPr lang="ko-KR" altLang="en-US" sz="5000" dirty="0"/>
              <a:t>예를 들면 데이터베이스와 </a:t>
            </a:r>
            <a:r>
              <a:rPr lang="en-US" altLang="ko-KR" sz="5000" dirty="0"/>
              <a:t>Socket</a:t>
            </a:r>
            <a:r>
              <a:rPr lang="ko-KR" altLang="en-US" sz="5000" dirty="0"/>
              <a:t>과의 연결</a:t>
            </a:r>
            <a:r>
              <a:rPr lang="en-US" altLang="ko-KR" sz="5000" dirty="0"/>
              <a:t>/</a:t>
            </a:r>
            <a:r>
              <a:rPr lang="ko-KR" altLang="en-US" sz="5000" dirty="0"/>
              <a:t>절단 이라든가</a:t>
            </a:r>
            <a:r>
              <a:rPr lang="en-US" altLang="ko-KR" sz="5000" dirty="0"/>
              <a:t>.</a:t>
            </a:r>
          </a:p>
          <a:p>
            <a:endParaRPr lang="en-US" altLang="ko-KR" sz="5000" dirty="0"/>
          </a:p>
          <a:p>
            <a:endParaRPr lang="en-US" altLang="ko-KR" sz="5000" dirty="0"/>
          </a:p>
          <a:p>
            <a:r>
              <a:rPr lang="en-US" altLang="ko-KR" sz="5000" b="1" dirty="0"/>
              <a:t>TEST_METHOD_INITIALIZE(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b="1" dirty="0"/>
              <a:t>TEST_METHOD_CLEANUP(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ko-KR" altLang="en-US" sz="5000" dirty="0"/>
              <a:t>각 </a:t>
            </a:r>
            <a:r>
              <a:rPr lang="en-US" altLang="ko-KR" sz="5000" dirty="0"/>
              <a:t>TEST_METHOD</a:t>
            </a:r>
            <a:r>
              <a:rPr lang="ko-KR" altLang="en-US" sz="5000" dirty="0"/>
              <a:t>의 실행 직전</a:t>
            </a:r>
            <a:r>
              <a:rPr lang="en-US" altLang="ko-KR" sz="5000" dirty="0"/>
              <a:t>/</a:t>
            </a:r>
            <a:r>
              <a:rPr lang="ko-KR" altLang="en-US" sz="5000" dirty="0"/>
              <a:t>직후에 호출된다</a:t>
            </a:r>
            <a:r>
              <a:rPr lang="en-US" altLang="ko-KR" sz="5000" dirty="0"/>
              <a:t>.</a:t>
            </a:r>
          </a:p>
          <a:p>
            <a:r>
              <a:rPr lang="ko-KR" altLang="en-US" sz="5000" dirty="0"/>
              <a:t>테스트 별로 준비</a:t>
            </a:r>
            <a:r>
              <a:rPr lang="en-US" altLang="ko-KR" sz="5000" dirty="0"/>
              <a:t>/</a:t>
            </a:r>
            <a:r>
              <a:rPr lang="ko-KR" altLang="en-US" sz="5000" dirty="0"/>
              <a:t>뒤처리를 하는 것이 목적이다</a:t>
            </a:r>
            <a:r>
              <a:rPr lang="en-US" altLang="ko-KR" sz="50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121532-FFD7-47DE-B7FD-4E1C110BB202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298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9200" y="291545"/>
            <a:ext cx="19398805" cy="133882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600" dirty="0"/>
              <a:t>#include "</a:t>
            </a:r>
            <a:r>
              <a:rPr lang="en-US" altLang="ko-KR" sz="3600" dirty="0" err="1"/>
              <a:t>stdafx.h</a:t>
            </a:r>
            <a:r>
              <a:rPr lang="en-US" altLang="ko-KR" sz="3600" dirty="0"/>
              <a:t>"</a:t>
            </a:r>
          </a:p>
          <a:p>
            <a:r>
              <a:rPr lang="en-US" altLang="ko-KR" sz="3600" dirty="0"/>
              <a:t>#include "</a:t>
            </a:r>
            <a:r>
              <a:rPr lang="en-US" altLang="ko-KR" sz="3600" dirty="0" err="1"/>
              <a:t>CppUnitTest.h</a:t>
            </a:r>
            <a:r>
              <a:rPr lang="en-US" altLang="ko-KR" sz="3600" dirty="0"/>
              <a:t>"</a:t>
            </a:r>
          </a:p>
          <a:p>
            <a:endParaRPr lang="en-US" altLang="ko-KR" sz="3600" dirty="0"/>
          </a:p>
          <a:p>
            <a:r>
              <a:rPr lang="en-US" altLang="ko-KR" sz="3600" dirty="0"/>
              <a:t>using namespace Microsoft::</a:t>
            </a:r>
            <a:r>
              <a:rPr lang="en-US" altLang="ko-KR" sz="3600" dirty="0" err="1"/>
              <a:t>VisualStudio</a:t>
            </a:r>
            <a:r>
              <a:rPr lang="en-US" altLang="ko-KR" sz="3600" dirty="0"/>
              <a:t>::</a:t>
            </a:r>
            <a:r>
              <a:rPr lang="en-US" altLang="ko-KR" sz="3600" dirty="0" err="1"/>
              <a:t>CppUnitTestFramework</a:t>
            </a:r>
            <a:r>
              <a:rPr lang="en-US" altLang="ko-KR" sz="3600" dirty="0"/>
              <a:t>;</a:t>
            </a:r>
          </a:p>
          <a:p>
            <a:endParaRPr lang="en-US" altLang="ko-KR" sz="3600" dirty="0"/>
          </a:p>
          <a:p>
            <a:r>
              <a:rPr lang="en-US" altLang="ko-KR" sz="3600" dirty="0"/>
              <a:t>namespace dummy {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TEST_MODULE_INITIALIZE(</a:t>
            </a:r>
            <a:r>
              <a:rPr lang="en-US" altLang="ko-KR" sz="3600" dirty="0" err="1"/>
              <a:t>test_module_initialize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TEST_MODULE_CLEANUP(</a:t>
            </a:r>
            <a:r>
              <a:rPr lang="en-US" altLang="ko-KR" sz="3600" dirty="0" err="1"/>
              <a:t>test_module_cleanup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TEST_CLASS(</a:t>
            </a:r>
            <a:r>
              <a:rPr lang="en-US" altLang="ko-KR" sz="3600" dirty="0" err="1"/>
              <a:t>DummyTest</a:t>
            </a:r>
            <a:r>
              <a:rPr lang="en-US" altLang="ko-KR" sz="3600" dirty="0"/>
              <a:t>) {</a:t>
            </a:r>
          </a:p>
          <a:p>
            <a:r>
              <a:rPr lang="en-US" altLang="ko-KR" sz="3600" dirty="0"/>
              <a:t>  public:</a:t>
            </a:r>
          </a:p>
          <a:p>
            <a:r>
              <a:rPr lang="en-US" altLang="ko-KR" sz="3600" dirty="0"/>
              <a:t>    TEST_CLASS_INITIALIZE(</a:t>
            </a:r>
            <a:r>
              <a:rPr lang="en-US" altLang="ko-KR" sz="3600" dirty="0" err="1"/>
              <a:t>test_class_initialize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TEST_CLASS_CLEANUP(</a:t>
            </a:r>
            <a:r>
              <a:rPr lang="en-US" altLang="ko-KR" sz="3600" dirty="0" err="1"/>
              <a:t>test_class_cleanup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  TEST_METHOD_INITIALIZE(</a:t>
            </a:r>
            <a:r>
              <a:rPr lang="en-US" altLang="ko-KR" sz="3600" dirty="0" err="1"/>
              <a:t>test_method_initialize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TEST_METHOD_CLEANUP(</a:t>
            </a:r>
            <a:r>
              <a:rPr lang="en-US" altLang="ko-KR" sz="3600" dirty="0" err="1"/>
              <a:t>test_method_cleanup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  TEST_METHOD(TestMethod1)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TEST_METHOD(TestMethod2)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TEST_METHOD(TestMethod3)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};</a:t>
            </a:r>
          </a:p>
          <a:p>
            <a:endParaRPr lang="en-US" altLang="ko-KR" sz="3600" dirty="0"/>
          </a:p>
          <a:p>
            <a:r>
              <a:rPr lang="en-US" altLang="ko-KR" sz="3600" dirty="0"/>
              <a:t>}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67F408-C375-411E-A2C2-2B835F885FBE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217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codezine.jp/static/images/article/6464/6464_fig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39" y="1485484"/>
            <a:ext cx="18693570" cy="1049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A25F67-6D80-44F9-A4DC-6F518EAF838F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117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77977"/>
              </p:ext>
            </p:extLst>
          </p:nvPr>
        </p:nvGraphicFramePr>
        <p:xfrm>
          <a:off x="1072857" y="550871"/>
          <a:ext cx="22420190" cy="124852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6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expected == 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(double expected, double actual, double tolerance)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en-US" sz="3600" dirty="0"/>
                        <a:t>|expected-actual| &lt;= |tolerance|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2146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(float expected, float actual, float tolerance)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wchar_t</a:t>
                      </a:r>
                      <a:r>
                        <a:rPr lang="en-US" sz="3600" dirty="0"/>
                        <a:t>*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wchar_t</a:t>
                      </a:r>
                      <a:r>
                        <a:rPr lang="en-US" sz="3600" dirty="0"/>
                        <a:t>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AreSame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&amp;expected == &amp;actual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(double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double actual, double tolerance)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en-US" sz="3600" dirty="0"/>
                        <a:t>|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-actual| &gt; |tolerance|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(float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float actual, float tolerance)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FF152B2-31F4-4C7D-BB88-CE6D57EB6A9F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034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88286"/>
              </p:ext>
            </p:extLst>
          </p:nvPr>
        </p:nvGraphicFramePr>
        <p:xfrm>
          <a:off x="1463939" y="242789"/>
          <a:ext cx="21280502" cy="120148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8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등가가 아니다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/>
                        <a:t>AreNotEqual(const wchar_t* notExpected, const wchar_t* actual, bool ignoreCase =false)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AreNotSame&lt;T&gt;(const T&amp; notExpected, const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!(&amp;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&amp;actual)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IsNull&lt;T&gt;(const T*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actual == </a:t>
                      </a:r>
                      <a:r>
                        <a:rPr lang="en-US" sz="3600" dirty="0" err="1"/>
                        <a:t>nullptr</a:t>
                      </a:r>
                      <a:endParaRPr 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IsNotNull&lt;T&gt;(const T*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!(actual == </a:t>
                      </a:r>
                      <a:r>
                        <a:rPr lang="en-US" sz="3600" dirty="0" err="1"/>
                        <a:t>nullptr</a:t>
                      </a:r>
                      <a:r>
                        <a:rPr lang="en-US" sz="3600" dirty="0"/>
                        <a:t>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IsTrue(bool condition)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condition == true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IsFalse(bool condition)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condition == false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Fail()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실패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AreEqual&lt;T&gt;(T^ expected, 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expected-&gt;Equals(actual)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/>
                        <a:t>AreEqual(string^ expected, string^ actual, bool ignoreCase =false)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AreSame&lt;T&gt;(T% expected, T%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%expected == %actual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37130CF-A520-40A9-9E98-2BF8453B20C4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59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82718A-CAF9-4E26-9C56-032CA0B8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19" y="472898"/>
            <a:ext cx="17217162" cy="56404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EDD97E-E1FA-4B38-B04C-E755CD18E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19" y="6568053"/>
            <a:ext cx="18131562" cy="49064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B6E6786-B057-418F-88F9-C53B90452123}"/>
              </a:ext>
            </a:extLst>
          </p:cNvPr>
          <p:cNvSpPr/>
          <p:nvPr/>
        </p:nvSpPr>
        <p:spPr>
          <a:xfrm>
            <a:off x="5807329" y="11929191"/>
            <a:ext cx="12043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출처</a:t>
            </a:r>
            <a:r>
              <a:rPr lang="en-US" altLang="ko-KR" sz="2800" dirty="0"/>
              <a:t>: </a:t>
            </a:r>
            <a:r>
              <a:rPr lang="ko-KR" altLang="en-US" sz="2800" dirty="0">
                <a:hlinkClick r:id="rId4"/>
              </a:rPr>
              <a:t>https://sangwook.github.io/2014/04/25/tdd-is-dead-long-live-testing.html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3783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13831"/>
              </p:ext>
            </p:extLst>
          </p:nvPr>
        </p:nvGraphicFramePr>
        <p:xfrm>
          <a:off x="1354211" y="389092"/>
          <a:ext cx="21280502" cy="85633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8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&lt;T&gt;(T^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!expected-&gt;Equals(actual)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(string^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string^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등가가 아니다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AreNotSame</a:t>
                      </a:r>
                      <a:r>
                        <a:rPr lang="en-US" sz="3600" dirty="0"/>
                        <a:t>&lt;T&gt;(T%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T%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!(%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%actual)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IsNull&lt;T&gt;(T^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actual == nullptr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IsNotNull&lt;T&gt;(T^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!(actual == nullptr)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ExpectedException&lt;Exception,Functor&gt;(Functor functor)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functor</a:t>
                      </a:r>
                      <a:r>
                        <a:rPr lang="en-US" sz="3600" dirty="0"/>
                        <a:t>()</a:t>
                      </a:r>
                      <a:r>
                        <a:rPr lang="ko-KR" altLang="en-US" sz="3600" dirty="0"/>
                        <a:t>이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Exception</a:t>
                      </a:r>
                      <a:r>
                        <a:rPr lang="ko-KR" altLang="en-US" sz="3600" dirty="0"/>
                        <a:t>을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throw </a:t>
                      </a:r>
                      <a:r>
                        <a:rPr lang="ko-KR" altLang="en-US" sz="3600" dirty="0"/>
                        <a:t>한다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ExpectedException</a:t>
                      </a:r>
                      <a:r>
                        <a:rPr lang="en-US" sz="3600" dirty="0"/>
                        <a:t>&lt;</a:t>
                      </a:r>
                      <a:r>
                        <a:rPr lang="en-US" sz="3600" dirty="0" err="1"/>
                        <a:t>Exception,ReturnType</a:t>
                      </a:r>
                      <a:r>
                        <a:rPr lang="en-US" sz="3600" dirty="0"/>
                        <a:t>&gt;(</a:t>
                      </a:r>
                      <a:r>
                        <a:rPr lang="en-US" sz="3600" dirty="0" err="1"/>
                        <a:t>ReturnType</a:t>
                      </a:r>
                      <a:r>
                        <a:rPr lang="en-US" sz="3600" dirty="0"/>
                        <a:t> (*</a:t>
                      </a:r>
                      <a:r>
                        <a:rPr lang="en-US" sz="3600" dirty="0" err="1"/>
                        <a:t>func</a:t>
                      </a:r>
                      <a:r>
                        <a:rPr lang="en-US" sz="3600" dirty="0"/>
                        <a:t>)())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func</a:t>
                      </a:r>
                      <a:r>
                        <a:rPr lang="en-US" sz="3600" dirty="0"/>
                        <a:t>()</a:t>
                      </a:r>
                      <a:r>
                        <a:rPr lang="ko-KR" altLang="en-US" sz="3600" dirty="0"/>
                        <a:t>이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Exception</a:t>
                      </a:r>
                      <a:r>
                        <a:rPr lang="ko-KR" altLang="en-US" sz="3600" dirty="0"/>
                        <a:t>을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throw </a:t>
                      </a:r>
                      <a:r>
                        <a:rPr lang="ko-KR" altLang="en-US" sz="3600" dirty="0"/>
                        <a:t>한다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8B9068B-06DC-4996-B000-8FDD86A4943D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166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060359-CECB-4835-B0FB-8B2D48AAD890}"/>
              </a:ext>
            </a:extLst>
          </p:cNvPr>
          <p:cNvSpPr/>
          <p:nvPr/>
        </p:nvSpPr>
        <p:spPr>
          <a:xfrm>
            <a:off x="7788141" y="13310092"/>
            <a:ext cx="8022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https://blogs.msdn.microsoft.com/vcblog/2017/04/19/cpp-testing-in-visual-studio/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CD78DF-FBC6-4EA7-B3FC-21A473F7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47" y="54863"/>
            <a:ext cx="14695361" cy="130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8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E780D56-394C-457E-ADEE-4005ADC3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588" y="68085"/>
            <a:ext cx="18018824" cy="125712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AFC176-15E6-481B-A9E8-9AE79B0DE7FD}"/>
              </a:ext>
            </a:extLst>
          </p:cNvPr>
          <p:cNvSpPr/>
          <p:nvPr/>
        </p:nvSpPr>
        <p:spPr>
          <a:xfrm>
            <a:off x="9021247" y="12675934"/>
            <a:ext cx="758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https://docs.microsoft.com/ko-kr/visualstudio/test/writing-unit-tests-for-c-cpp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489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1073" y="2541907"/>
            <a:ext cx="15219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/>
              <a:t>GTest</a:t>
            </a:r>
            <a:br>
              <a:rPr lang="en-US" altLang="ko-KR" sz="3600" dirty="0"/>
            </a:br>
            <a:r>
              <a:rPr lang="en-US" altLang="ko-KR" sz="3600" dirty="0">
                <a:hlinkClick r:id="rId2"/>
              </a:rPr>
              <a:t>https://github.com/google/googletest</a:t>
            </a:r>
            <a:br>
              <a:rPr lang="en-US" altLang="ko-KR" sz="3600" dirty="0"/>
            </a:br>
            <a:endParaRPr lang="en-US" altLang="ko-KR" sz="3600" dirty="0"/>
          </a:p>
          <a:p>
            <a:r>
              <a:rPr lang="en-US" altLang="ko-KR" sz="4800" b="1" dirty="0" err="1"/>
              <a:t>Boost.Test</a:t>
            </a:r>
            <a:br>
              <a:rPr lang="en-US" altLang="ko-KR" sz="3600" dirty="0"/>
            </a:br>
            <a:r>
              <a:rPr lang="en-US" altLang="ko-KR" sz="3600" dirty="0">
                <a:hlinkClick r:id="rId3"/>
              </a:rPr>
              <a:t>http://www.boost.org/doc/libs/1_60_0/libs/test/doc/html/index.html</a:t>
            </a:r>
            <a:r>
              <a:rPr lang="en-US" altLang="ko-KR" sz="3600" dirty="0"/>
              <a:t> </a:t>
            </a:r>
            <a:br>
              <a:rPr lang="en-US" altLang="ko-KR" sz="3600" dirty="0"/>
            </a:br>
            <a:endParaRPr lang="en-US" altLang="ko-KR" sz="3600" dirty="0"/>
          </a:p>
          <a:p>
            <a:r>
              <a:rPr lang="en-US" altLang="ko-KR" sz="4800" b="1" dirty="0"/>
              <a:t>Catch</a:t>
            </a:r>
            <a:br>
              <a:rPr lang="en-US" altLang="ko-KR" sz="3600" dirty="0"/>
            </a:br>
            <a:r>
              <a:rPr lang="en-US" altLang="ko-KR" sz="3600" dirty="0">
                <a:hlinkClick r:id="rId4"/>
              </a:rPr>
              <a:t>https://github.com/philsquared/Catch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49905" y="927652"/>
            <a:ext cx="1807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다른 </a:t>
            </a:r>
            <a:r>
              <a:rPr lang="en-US" altLang="ko-KR" sz="7200" b="1" dirty="0"/>
              <a:t>C++ </a:t>
            </a:r>
            <a:r>
              <a:rPr lang="ko-KR" altLang="en-US" sz="7200" b="1" dirty="0" err="1"/>
              <a:t>유닛테스트</a:t>
            </a:r>
            <a:r>
              <a:rPr lang="ko-KR" altLang="en-US" sz="7200" b="1" dirty="0"/>
              <a:t> 프레임워크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3026E-E360-493D-82B6-02D8324FC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639" y="8215056"/>
            <a:ext cx="13980953" cy="29590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A46A3E-9512-42F4-B708-DD0036F70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207" y="8379648"/>
            <a:ext cx="6364439" cy="44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10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5FEF10-13AA-48D5-9CA0-5455BF5D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95" y="2495550"/>
            <a:ext cx="18247453" cy="80200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6F1D83-827C-421F-86C8-A7DAEFF6C53F}"/>
              </a:ext>
            </a:extLst>
          </p:cNvPr>
          <p:cNvSpPr>
            <a:spLocks/>
          </p:cNvSpPr>
          <p:nvPr/>
        </p:nvSpPr>
        <p:spPr bwMode="auto">
          <a:xfrm>
            <a:off x="1184179" y="814478"/>
            <a:ext cx="13362632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Demo – </a:t>
            </a:r>
            <a:r>
              <a:rPr lang="ko-KR" alt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자주</a:t>
            </a:r>
            <a:r>
              <a:rPr lang="en-US" altLang="ko-KR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</a:t>
            </a:r>
            <a:r>
              <a:rPr lang="ko-KR" alt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보는</a:t>
            </a:r>
            <a:r>
              <a:rPr lang="en-US" altLang="ko-KR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(?)</a:t>
            </a:r>
            <a:r>
              <a:rPr lang="ko-KR" alt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계산기</a:t>
            </a:r>
            <a:endParaRPr lang="ko-KR" altLang="ko-KR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95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C811AD-B826-4EC0-9129-9352430B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34" y="403860"/>
            <a:ext cx="17084192" cy="50459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60AD1CE-6026-4CA0-B6BA-DB33E454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462" y="6475476"/>
            <a:ext cx="16983917" cy="48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31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0742E15-A3F2-461C-9858-CE82C393FCDA}"/>
              </a:ext>
            </a:extLst>
          </p:cNvPr>
          <p:cNvSpPr>
            <a:spLocks/>
          </p:cNvSpPr>
          <p:nvPr/>
        </p:nvSpPr>
        <p:spPr bwMode="auto">
          <a:xfrm>
            <a:off x="1184179" y="814478"/>
            <a:ext cx="8726748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Demo – </a:t>
            </a:r>
            <a:r>
              <a:rPr lang="ko-KR" alt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채팅 서버</a:t>
            </a:r>
            <a:endParaRPr lang="ko-KR" altLang="ko-KR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2713A0-76FB-4EC0-9DE8-0DC82EB2F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986" y="2569301"/>
            <a:ext cx="16157229" cy="96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61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1E7633F7-C7D3-4439-9D2F-7586AF430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140" y="3183834"/>
            <a:ext cx="19525720" cy="489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9EBD9A-47A8-4A50-B272-200A6E485FCC}"/>
              </a:ext>
            </a:extLst>
          </p:cNvPr>
          <p:cNvSpPr/>
          <p:nvPr/>
        </p:nvSpPr>
        <p:spPr>
          <a:xfrm>
            <a:off x="14390111" y="13294491"/>
            <a:ext cx="9976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http://blogs.msdn.com/b/jsocha/archive/2010/11/19/writing-unit-tests-in-visual-studio-for-native-c.aspx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823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C500B-2A6C-4422-824E-E92113F4EF93}"/>
              </a:ext>
            </a:extLst>
          </p:cNvPr>
          <p:cNvSpPr txBox="1"/>
          <p:nvPr/>
        </p:nvSpPr>
        <p:spPr>
          <a:xfrm>
            <a:off x="1142999" y="2555115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클라이언트</a:t>
            </a:r>
            <a:r>
              <a:rPr lang="en-US" altLang="ko-KR" sz="5400" dirty="0"/>
              <a:t>/</a:t>
            </a:r>
            <a:r>
              <a:rPr lang="ko-KR" altLang="en-US" sz="5400" dirty="0"/>
              <a:t>서버 공통 라이브러리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1E4B9-FE4E-4158-B345-EB8B32D36276}"/>
              </a:ext>
            </a:extLst>
          </p:cNvPr>
          <p:cNvSpPr txBox="1"/>
          <p:nvPr/>
        </p:nvSpPr>
        <p:spPr>
          <a:xfrm>
            <a:off x="1142999" y="4764036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게임 </a:t>
            </a:r>
            <a:r>
              <a:rPr lang="ko-KR" altLang="en-US" sz="5400" dirty="0" err="1"/>
              <a:t>로직</a:t>
            </a:r>
            <a:r>
              <a:rPr lang="ko-KR" altLang="en-US" sz="5400" dirty="0"/>
              <a:t> 라이브러리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3AF09-F3DA-4F2C-A368-F3D77C24CBB1}"/>
              </a:ext>
            </a:extLst>
          </p:cNvPr>
          <p:cNvSpPr txBox="1"/>
          <p:nvPr/>
        </p:nvSpPr>
        <p:spPr>
          <a:xfrm>
            <a:off x="1142999" y="3639570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네트워크 라이브러리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681C1-B6CC-417E-ACB7-0D2B5EF68D87}"/>
              </a:ext>
            </a:extLst>
          </p:cNvPr>
          <p:cNvSpPr txBox="1"/>
          <p:nvPr/>
        </p:nvSpPr>
        <p:spPr>
          <a:xfrm>
            <a:off x="1142998" y="5934670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플랫폼 의존 실행 파일 프로젝트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4F5930-8FC7-403F-88D0-002B4580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295" y="2555115"/>
            <a:ext cx="3676841" cy="108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752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D5719F-0E40-4D93-9E8A-617AB94960B9}"/>
              </a:ext>
            </a:extLst>
          </p:cNvPr>
          <p:cNvSpPr txBox="1"/>
          <p:nvPr/>
        </p:nvSpPr>
        <p:spPr>
          <a:xfrm>
            <a:off x="1446213" y="1967292"/>
            <a:ext cx="2155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err="1"/>
              <a:t>유닛테스트를</a:t>
            </a:r>
            <a:r>
              <a:rPr lang="ko-KR" altLang="en-US" sz="7200" b="1" dirty="0"/>
              <a:t> 할 때는 해당 기능만 테스트 해야 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3CD05-F293-44CC-96B1-14851DB92083}"/>
              </a:ext>
            </a:extLst>
          </p:cNvPr>
          <p:cNvSpPr txBox="1"/>
          <p:nvPr/>
        </p:nvSpPr>
        <p:spPr>
          <a:xfrm>
            <a:off x="4739508" y="4029774"/>
            <a:ext cx="1270724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class</a:t>
            </a:r>
            <a:r>
              <a:rPr lang="en-US" altLang="ko-KR" sz="5400" dirty="0"/>
              <a:t> </a:t>
            </a:r>
            <a:r>
              <a:rPr lang="en-US" altLang="ko-KR" sz="5400" dirty="0" err="1"/>
              <a:t>MembserManager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    ……</a:t>
            </a:r>
          </a:p>
          <a:p>
            <a:r>
              <a:rPr lang="en-US" altLang="ko-KR" sz="5400" dirty="0"/>
              <a:t>    void </a:t>
            </a:r>
            <a:r>
              <a:rPr lang="en-US" altLang="ko-KR" sz="5400" dirty="0" err="1"/>
              <a:t>AddMember</a:t>
            </a:r>
            <a:r>
              <a:rPr lang="en-US" altLang="ko-KR" sz="5400" dirty="0"/>
              <a:t>(Player* </a:t>
            </a:r>
            <a:r>
              <a:rPr lang="en-US" altLang="ko-KR" sz="5400" dirty="0" err="1"/>
              <a:t>pNewPlayer</a:t>
            </a:r>
            <a:r>
              <a:rPr lang="en-US" altLang="ko-KR" sz="5400" dirty="0"/>
              <a:t>)</a:t>
            </a:r>
          </a:p>
          <a:p>
            <a:r>
              <a:rPr lang="en-US" altLang="ko-KR" sz="5400" dirty="0"/>
              <a:t>    {</a:t>
            </a:r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조건 조사</a:t>
            </a:r>
            <a:endParaRPr lang="en-US" altLang="ko-KR" sz="5400" dirty="0"/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컨테이너에 추가</a:t>
            </a:r>
            <a:endParaRPr lang="en-US" altLang="ko-KR" sz="5400" dirty="0"/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네트워크로 다른 멤버들에게 통보</a:t>
            </a:r>
            <a:endParaRPr lang="en-US" altLang="ko-KR" sz="5400" dirty="0"/>
          </a:p>
          <a:p>
            <a:r>
              <a:rPr lang="en-US" altLang="ko-KR" sz="5400" dirty="0"/>
              <a:t>     }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03837F-448B-4EAB-A104-476343D4D5B7}"/>
              </a:ext>
            </a:extLst>
          </p:cNvPr>
          <p:cNvSpPr/>
          <p:nvPr/>
        </p:nvSpPr>
        <p:spPr>
          <a:xfrm>
            <a:off x="5732625" y="9871022"/>
            <a:ext cx="11714126" cy="864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9164D-3354-4D93-A922-F05AEE9BDFDE}"/>
              </a:ext>
            </a:extLst>
          </p:cNvPr>
          <p:cNvSpPr txBox="1"/>
          <p:nvPr/>
        </p:nvSpPr>
        <p:spPr>
          <a:xfrm>
            <a:off x="17446751" y="9871022"/>
            <a:ext cx="5203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테스트에서 제외</a:t>
            </a:r>
          </a:p>
        </p:txBody>
      </p:sp>
    </p:spTree>
    <p:extLst>
      <p:ext uri="{BB962C8B-B14F-4D97-AF65-F5344CB8AC3E}">
        <p14:creationId xmlns:p14="http://schemas.microsoft.com/office/powerpoint/2010/main" val="26832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CE701B-FDED-4EF5-9FED-F155A1DE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59" y="34506"/>
            <a:ext cx="13311494" cy="1312376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43D69B4-A566-4F40-8F62-9BDA56444D54}"/>
              </a:ext>
            </a:extLst>
          </p:cNvPr>
          <p:cNvSpPr/>
          <p:nvPr/>
        </p:nvSpPr>
        <p:spPr>
          <a:xfrm>
            <a:off x="10375512" y="13158274"/>
            <a:ext cx="4661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hlinkClick r:id="rId3"/>
              </a:rPr>
              <a:t>http://jojoldu.tistory.com/306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417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341A2-95CC-4F1C-A2C4-904316880D7A}"/>
              </a:ext>
            </a:extLst>
          </p:cNvPr>
          <p:cNvSpPr txBox="1"/>
          <p:nvPr/>
        </p:nvSpPr>
        <p:spPr>
          <a:xfrm>
            <a:off x="1933492" y="1312565"/>
            <a:ext cx="1935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인터페이스를 사용한 클래스 정의</a:t>
            </a:r>
            <a:r>
              <a:rPr lang="en-US" altLang="ko-KR" sz="7200" dirty="0"/>
              <a:t>, mock</a:t>
            </a:r>
            <a:r>
              <a:rPr lang="ko-KR" altLang="en-US" sz="7200" dirty="0"/>
              <a:t>이 필요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F3F754-0F63-476B-9A6C-11D88C6C3FB6}"/>
              </a:ext>
            </a:extLst>
          </p:cNvPr>
          <p:cNvSpPr/>
          <p:nvPr/>
        </p:nvSpPr>
        <p:spPr>
          <a:xfrm>
            <a:off x="1238548" y="3047057"/>
            <a:ext cx="9350203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INetwork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};</a:t>
            </a:r>
          </a:p>
          <a:p>
            <a:endParaRPr lang="en-US" altLang="ko-KR" sz="5400" dirty="0"/>
          </a:p>
          <a:p>
            <a:r>
              <a:rPr lang="en-US" altLang="ko-KR" sz="5400" dirty="0"/>
              <a:t>class Network : public </a:t>
            </a:r>
            <a:r>
              <a:rPr lang="en-US" altLang="ko-KR" sz="5400" dirty="0" err="1"/>
              <a:t>INetwork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E141E0-3857-407B-961C-D52317212F1A}"/>
              </a:ext>
            </a:extLst>
          </p:cNvPr>
          <p:cNvSpPr/>
          <p:nvPr/>
        </p:nvSpPr>
        <p:spPr>
          <a:xfrm>
            <a:off x="10815628" y="3047057"/>
            <a:ext cx="12446707" cy="9233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MembserManager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public:</a:t>
            </a:r>
          </a:p>
          <a:p>
            <a:r>
              <a:rPr lang="en-US" altLang="ko-KR" sz="5400" dirty="0"/>
              <a:t>	</a:t>
            </a:r>
            <a:r>
              <a:rPr lang="en-US" altLang="ko-KR" sz="5400" dirty="0" err="1"/>
              <a:t>MembserManager</a:t>
            </a:r>
            <a:r>
              <a:rPr lang="en-US" altLang="ko-KR" sz="5400" dirty="0"/>
              <a:t>(</a:t>
            </a:r>
            <a:r>
              <a:rPr lang="en-US" altLang="ko-KR" sz="5400" dirty="0" err="1"/>
              <a:t>INetwork</a:t>
            </a:r>
            <a:r>
              <a:rPr lang="en-US" altLang="ko-KR" sz="5400" dirty="0"/>
              <a:t>* </a:t>
            </a:r>
            <a:r>
              <a:rPr lang="en-US" altLang="ko-KR" sz="5400" dirty="0" err="1"/>
              <a:t>pNetwork</a:t>
            </a:r>
            <a:r>
              <a:rPr lang="en-US" altLang="ko-KR" sz="5400" dirty="0"/>
              <a:t>);</a:t>
            </a:r>
          </a:p>
          <a:p>
            <a:r>
              <a:rPr lang="en-US" altLang="ko-KR" sz="5400" dirty="0"/>
              <a:t>	{</a:t>
            </a:r>
          </a:p>
          <a:p>
            <a:r>
              <a:rPr lang="en-US" altLang="ko-KR" sz="5400" dirty="0"/>
              <a:t>		</a:t>
            </a:r>
            <a:r>
              <a:rPr lang="en-US" altLang="ko-KR" sz="5400" dirty="0" err="1"/>
              <a:t>m_pNetwork</a:t>
            </a:r>
            <a:r>
              <a:rPr lang="en-US" altLang="ko-KR" sz="5400" dirty="0"/>
              <a:t> = </a:t>
            </a:r>
            <a:r>
              <a:rPr lang="en-US" altLang="ko-KR" sz="5400" dirty="0" err="1"/>
              <a:t>pNetwork</a:t>
            </a:r>
            <a:r>
              <a:rPr lang="en-US" altLang="ko-KR" sz="5400" dirty="0"/>
              <a:t>;</a:t>
            </a:r>
          </a:p>
          <a:p>
            <a:r>
              <a:rPr lang="en-US" altLang="ko-KR" sz="5400" dirty="0"/>
              <a:t>	}</a:t>
            </a:r>
          </a:p>
          <a:p>
            <a:r>
              <a:rPr lang="en-US" altLang="ko-KR" sz="5400" dirty="0"/>
              <a:t>	</a:t>
            </a:r>
          </a:p>
          <a:p>
            <a:r>
              <a:rPr lang="en-US" altLang="ko-KR" sz="5400" dirty="0"/>
              <a:t>private:</a:t>
            </a:r>
          </a:p>
          <a:p>
            <a:r>
              <a:rPr lang="en-US" altLang="ko-KR" sz="5400" dirty="0"/>
              <a:t>	</a:t>
            </a:r>
            <a:r>
              <a:rPr lang="en-US" altLang="ko-KR" sz="5400" dirty="0" err="1"/>
              <a:t>INetwork</a:t>
            </a:r>
            <a:r>
              <a:rPr lang="en-US" altLang="ko-KR" sz="5400" dirty="0"/>
              <a:t>* </a:t>
            </a:r>
            <a:r>
              <a:rPr lang="en-US" altLang="ko-KR" sz="5400" dirty="0" err="1"/>
              <a:t>m_pNetwork</a:t>
            </a:r>
            <a:r>
              <a:rPr lang="en-US" altLang="ko-KR" sz="5400" dirty="0"/>
              <a:t>;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37056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08887A8-BBB9-485E-A18C-0EF51AFF1D90}"/>
              </a:ext>
            </a:extLst>
          </p:cNvPr>
          <p:cNvSpPr/>
          <p:nvPr/>
        </p:nvSpPr>
        <p:spPr>
          <a:xfrm>
            <a:off x="5763981" y="240075"/>
            <a:ext cx="11810787" cy="85561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000" dirty="0"/>
              <a:t>class </a:t>
            </a:r>
            <a:r>
              <a:rPr lang="en-US" altLang="ko-KR" sz="5000" dirty="0" err="1"/>
              <a:t>MockNetwork</a:t>
            </a:r>
            <a:r>
              <a:rPr lang="en-US" altLang="ko-KR" sz="5000" dirty="0"/>
              <a:t> : public </a:t>
            </a:r>
            <a:r>
              <a:rPr lang="en-US" altLang="ko-KR" sz="5000" dirty="0" err="1"/>
              <a:t>INetwork</a:t>
            </a:r>
            <a:endParaRPr lang="en-US" altLang="ko-KR" sz="5000" dirty="0"/>
          </a:p>
          <a:p>
            <a:r>
              <a:rPr lang="en-US" altLang="ko-KR" sz="5000" dirty="0"/>
              <a:t>{</a:t>
            </a:r>
          </a:p>
          <a:p>
            <a:r>
              <a:rPr lang="en-US" altLang="ko-KR" sz="5000" dirty="0"/>
              <a:t>public:</a:t>
            </a:r>
          </a:p>
          <a:p>
            <a:r>
              <a:rPr lang="en-US" altLang="ko-KR" sz="5000" dirty="0"/>
              <a:t>	</a:t>
            </a:r>
            <a:r>
              <a:rPr lang="en-US" altLang="ko-KR" sz="5000" dirty="0" err="1"/>
              <a:t>virtusl</a:t>
            </a:r>
            <a:r>
              <a:rPr lang="en-US" altLang="ko-KR" sz="5000" dirty="0"/>
              <a:t> Send(char* </a:t>
            </a:r>
            <a:r>
              <a:rPr lang="en-US" altLang="ko-KR" sz="5000" dirty="0" err="1"/>
              <a:t>pData</a:t>
            </a:r>
            <a:r>
              <a:rPr lang="en-US" altLang="ko-KR" sz="5000" dirty="0"/>
              <a:t>) override </a:t>
            </a:r>
          </a:p>
          <a:p>
            <a:r>
              <a:rPr lang="en-US" altLang="ko-KR" sz="5000" dirty="0"/>
              <a:t>	{</a:t>
            </a:r>
          </a:p>
          <a:p>
            <a:r>
              <a:rPr lang="en-US" altLang="ko-KR" sz="5000" dirty="0"/>
              <a:t>		....</a:t>
            </a:r>
          </a:p>
          <a:p>
            <a:r>
              <a:rPr lang="en-US" altLang="ko-KR" sz="5000" dirty="0"/>
              <a:t>		</a:t>
            </a:r>
            <a:r>
              <a:rPr lang="en-US" altLang="ko-KR" sz="5000" dirty="0" err="1"/>
              <a:t>m_SendDatas.push_back</a:t>
            </a:r>
            <a:r>
              <a:rPr lang="en-US" altLang="ko-KR" sz="5000" dirty="0"/>
              <a:t>(packet);</a:t>
            </a:r>
          </a:p>
          <a:p>
            <a:r>
              <a:rPr lang="en-US" altLang="ko-KR" sz="5000" dirty="0"/>
              <a:t>	}</a:t>
            </a:r>
          </a:p>
          <a:p>
            <a:r>
              <a:rPr lang="en-US" altLang="ko-KR" sz="5000" dirty="0"/>
              <a:t>	</a:t>
            </a:r>
          </a:p>
          <a:p>
            <a:r>
              <a:rPr lang="en-US" altLang="ko-KR" sz="5000" dirty="0"/>
              <a:t>	</a:t>
            </a:r>
            <a:r>
              <a:rPr lang="en-US" altLang="ko-KR" sz="5000" dirty="0" err="1"/>
              <a:t>std</a:t>
            </a:r>
            <a:r>
              <a:rPr lang="en-US" altLang="ko-KR" sz="5000" dirty="0"/>
              <a:t>::vector&lt;Packet&gt; </a:t>
            </a:r>
            <a:r>
              <a:rPr lang="en-US" altLang="ko-KR" sz="5000" dirty="0" err="1"/>
              <a:t>m_SendDatas</a:t>
            </a:r>
            <a:r>
              <a:rPr lang="en-US" altLang="ko-KR" sz="5000" dirty="0"/>
              <a:t>;</a:t>
            </a:r>
          </a:p>
          <a:p>
            <a:r>
              <a:rPr lang="en-US" altLang="ko-KR" sz="5000" dirty="0"/>
              <a:t>};</a:t>
            </a:r>
            <a:endParaRPr lang="ko-KR" altLang="en-US" sz="5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32D703-F506-49CD-96A4-1E04CCC5D23A}"/>
              </a:ext>
            </a:extLst>
          </p:cNvPr>
          <p:cNvSpPr/>
          <p:nvPr/>
        </p:nvSpPr>
        <p:spPr>
          <a:xfrm>
            <a:off x="5763981" y="9250261"/>
            <a:ext cx="11810787" cy="24006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000" dirty="0"/>
              <a:t>auto </a:t>
            </a:r>
            <a:r>
              <a:rPr lang="en-US" altLang="ko-KR" sz="5000" dirty="0" err="1"/>
              <a:t>pMockNetwork</a:t>
            </a:r>
            <a:r>
              <a:rPr lang="en-US" altLang="ko-KR" sz="5000" dirty="0"/>
              <a:t> = new </a:t>
            </a:r>
            <a:r>
              <a:rPr lang="en-US" altLang="ko-KR" sz="5000" dirty="0" err="1"/>
              <a:t>MockNetwork</a:t>
            </a:r>
            <a:r>
              <a:rPr lang="en-US" altLang="ko-KR" sz="5000" dirty="0"/>
              <a:t>();</a:t>
            </a:r>
          </a:p>
          <a:p>
            <a:r>
              <a:rPr lang="en-US" altLang="ko-KR" sz="5000" dirty="0"/>
              <a:t>auto </a:t>
            </a:r>
            <a:r>
              <a:rPr lang="en-US" altLang="ko-KR" sz="5000" dirty="0" err="1"/>
              <a:t>MemberMgr</a:t>
            </a:r>
            <a:r>
              <a:rPr lang="en-US" altLang="ko-KR" sz="5000" dirty="0"/>
              <a:t> = </a:t>
            </a:r>
            <a:r>
              <a:rPr lang="en-US" altLang="ko-KR" sz="5000" dirty="0" err="1"/>
              <a:t>MembserManager</a:t>
            </a:r>
            <a:r>
              <a:rPr lang="en-US" altLang="ko-KR" sz="5000" dirty="0"/>
              <a:t>(</a:t>
            </a:r>
            <a:r>
              <a:rPr lang="en-US" altLang="ko-KR" sz="5000" dirty="0" err="1"/>
              <a:t>pMockNetwork</a:t>
            </a:r>
            <a:r>
              <a:rPr lang="en-US" altLang="ko-KR" sz="5000" dirty="0"/>
              <a:t>);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745158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417369-E0E8-4B80-B058-65EA5355E31B}"/>
              </a:ext>
            </a:extLst>
          </p:cNvPr>
          <p:cNvSpPr txBox="1"/>
          <p:nvPr/>
        </p:nvSpPr>
        <p:spPr>
          <a:xfrm>
            <a:off x="2377440" y="1172391"/>
            <a:ext cx="18928079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0" b="1" dirty="0"/>
              <a:t>전역 변수</a:t>
            </a:r>
            <a:endParaRPr lang="en-US" altLang="ko-KR" sz="15000" b="1" dirty="0"/>
          </a:p>
          <a:p>
            <a:pPr algn="ctr"/>
            <a:r>
              <a:rPr lang="en-US" altLang="ko-KR" sz="15000" b="1" dirty="0"/>
              <a:t>static </a:t>
            </a:r>
            <a:r>
              <a:rPr lang="ko-KR" altLang="en-US" sz="15000" b="1" dirty="0"/>
              <a:t>변수 </a:t>
            </a:r>
            <a:endParaRPr lang="en-US" altLang="ko-KR" sz="15000" b="1" dirty="0"/>
          </a:p>
          <a:p>
            <a:pPr algn="ctr"/>
            <a:endParaRPr lang="en-US" altLang="ko-KR" sz="15000" b="1" dirty="0"/>
          </a:p>
          <a:p>
            <a:pPr algn="ctr"/>
            <a:r>
              <a:rPr lang="ko-KR" altLang="en-US" sz="15000" b="1" dirty="0">
                <a:solidFill>
                  <a:srgbClr val="FF0000"/>
                </a:solidFill>
              </a:rPr>
              <a:t>사용하지 않는 것이</a:t>
            </a:r>
            <a:r>
              <a:rPr lang="en-US" altLang="ko-KR" sz="15000" b="1" dirty="0">
                <a:solidFill>
                  <a:srgbClr val="FF0000"/>
                </a:solidFill>
              </a:rPr>
              <a:t>…</a:t>
            </a:r>
            <a:endParaRPr lang="ko-KR" alt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39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905" y="927652"/>
            <a:ext cx="1807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채팅 서버 유닛 테스트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54DE52-B2E9-4BE0-918B-EA18CCC6A3E2}"/>
              </a:ext>
            </a:extLst>
          </p:cNvPr>
          <p:cNvSpPr/>
          <p:nvPr/>
        </p:nvSpPr>
        <p:spPr>
          <a:xfrm>
            <a:off x="7597690" y="13061072"/>
            <a:ext cx="965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hlinkClick r:id="rId2"/>
              </a:rPr>
              <a:t>https://github.com/jacking75/nhn_next_gameserver_lab_2017_chatServer</a:t>
            </a:r>
            <a:r>
              <a:rPr lang="ko-KR" altLang="en-US" sz="2400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1FE37E-98DB-413C-B174-ACF37AACB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64" y="2317675"/>
            <a:ext cx="18333044" cy="100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00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838099" y="895149"/>
            <a:ext cx="4882747" cy="157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9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마무리</a:t>
            </a:r>
            <a:r>
              <a:rPr lang="en-US" altLang="ko-KR" sz="9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…</a:t>
            </a:r>
            <a:endParaRPr lang="ko-KR" altLang="ko-KR" sz="9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03A4C6-447F-4B0C-95D7-F0F73D48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874" y="2990576"/>
            <a:ext cx="7669487" cy="96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47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5" y="2475915"/>
            <a:ext cx="1986358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JavaScript, Ruby, Python</a:t>
            </a:r>
          </a:p>
          <a:p>
            <a:endParaRPr lang="en-US" altLang="ko-KR" sz="12000" b="1" dirty="0"/>
          </a:p>
          <a:p>
            <a:r>
              <a:rPr lang="en-US" altLang="ko-KR" sz="12000" b="1" dirty="0"/>
              <a:t>C#, Java</a:t>
            </a:r>
          </a:p>
          <a:p>
            <a:endParaRPr lang="en-US" altLang="ko-KR" sz="12000" b="1" dirty="0"/>
          </a:p>
          <a:p>
            <a:r>
              <a:rPr lang="en-US" altLang="ko-KR" sz="12000" b="1" dirty="0"/>
              <a:t>C++</a:t>
            </a:r>
            <a:endParaRPr lang="ko-KR" altLang="en-US" sz="1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AE318-E30F-44CC-8010-C70CEF467BD5}"/>
              </a:ext>
            </a:extLst>
          </p:cNvPr>
          <p:cNvSpPr txBox="1"/>
          <p:nvPr/>
        </p:nvSpPr>
        <p:spPr>
          <a:xfrm>
            <a:off x="7680961" y="9786205"/>
            <a:ext cx="15779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ko-KR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유닛 테스트가 다른 언어에 비해 어려움</a:t>
            </a: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ko-KR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경우 유닛 테스트에서 </a:t>
            </a: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ko-KR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 쉽게 접근 가능</a:t>
            </a:r>
          </a:p>
        </p:txBody>
      </p:sp>
    </p:spTree>
    <p:extLst>
      <p:ext uri="{BB962C8B-B14F-4D97-AF65-F5344CB8AC3E}">
        <p14:creationId xmlns:p14="http://schemas.microsoft.com/office/powerpoint/2010/main" val="785109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0209" y="1663149"/>
            <a:ext cx="19863582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b="1" dirty="0"/>
              <a:t>좋은 함수가 아니면 </a:t>
            </a:r>
            <a:endParaRPr lang="en-US" altLang="ko-KR" sz="12000" b="1" dirty="0"/>
          </a:p>
          <a:p>
            <a:pPr algn="ctr"/>
            <a:r>
              <a:rPr lang="ko-KR" altLang="en-US" sz="15000" b="1" dirty="0"/>
              <a:t>유닛 테스트</a:t>
            </a:r>
            <a:r>
              <a:rPr lang="ko-KR" altLang="en-US" sz="12000" b="1" dirty="0"/>
              <a:t>도 힘들다</a:t>
            </a:r>
            <a:endParaRPr lang="en-US" altLang="ko-KR" sz="12000" b="1" dirty="0"/>
          </a:p>
          <a:p>
            <a:pPr algn="ctr"/>
            <a:r>
              <a:rPr lang="ko-KR" altLang="en-US" sz="33200" b="1" dirty="0" err="1"/>
              <a:t>리팩토링</a:t>
            </a:r>
            <a:endParaRPr lang="ko-KR" altLang="en-US" sz="33200" b="1" dirty="0"/>
          </a:p>
        </p:txBody>
      </p:sp>
    </p:spTree>
    <p:extLst>
      <p:ext uri="{BB962C8B-B14F-4D97-AF65-F5344CB8AC3E}">
        <p14:creationId xmlns:p14="http://schemas.microsoft.com/office/powerpoint/2010/main" val="3695536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2203857" y="1102504"/>
            <a:ext cx="20577765" cy="701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ko-KR" altLang="en-US" sz="9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빨리 끝내야 하는 일 </a:t>
            </a:r>
            <a:endParaRPr lang="en-US" altLang="ko-KR" sz="9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>
              <a:lnSpc>
                <a:spcPct val="150000"/>
              </a:lnSpc>
            </a:pPr>
            <a:r>
              <a:rPr lang="en-US" altLang="ko-KR" sz="8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1) </a:t>
            </a:r>
            <a:r>
              <a:rPr lang="ko-KR" altLang="en-US" sz="8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개발하고 바로 시연 테스트 하기 </a:t>
            </a:r>
            <a:endParaRPr lang="en-US" altLang="ko-KR" sz="8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>
              <a:lnSpc>
                <a:spcPct val="150000"/>
              </a:lnSpc>
            </a:pPr>
            <a:r>
              <a:rPr lang="en-US" altLang="ko-KR" sz="8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2) </a:t>
            </a:r>
            <a:r>
              <a:rPr lang="ko-KR" altLang="en-US" sz="8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 테스트 만든 후 시연 테스트 하기</a:t>
            </a:r>
            <a:endParaRPr lang="en-US" altLang="ko-KR" sz="8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7DD9C-7E7C-463D-B2DE-16E2E63ADEA8}"/>
              </a:ext>
            </a:extLst>
          </p:cNvPr>
          <p:cNvSpPr txBox="1"/>
          <p:nvPr/>
        </p:nvSpPr>
        <p:spPr>
          <a:xfrm>
            <a:off x="2721428" y="8725989"/>
            <a:ext cx="18941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아마 </a:t>
            </a:r>
            <a:r>
              <a:rPr lang="en-US" altLang="ko-KR" sz="6600" dirty="0"/>
              <a:t>1</a:t>
            </a:r>
            <a:r>
              <a:rPr lang="ko-KR" altLang="en-US" sz="6600" dirty="0"/>
              <a:t>번의 유혹에 많이 빠질 듯</a:t>
            </a:r>
            <a:r>
              <a:rPr lang="en-US" altLang="ko-KR" sz="6600" dirty="0"/>
              <a:t>(</a:t>
            </a:r>
            <a:r>
              <a:rPr lang="ko-KR" altLang="en-US" sz="6600" dirty="0"/>
              <a:t>사실 저도</a:t>
            </a:r>
            <a:r>
              <a:rPr lang="en-US" altLang="ko-KR" sz="6600" dirty="0"/>
              <a:t>… ;;;;)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123841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655219" y="644277"/>
            <a:ext cx="20810184" cy="213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6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 테스트 좋은지는 알겠는지 습관을 들이기 힘들다 </a:t>
            </a:r>
            <a:endParaRPr lang="en-US" altLang="ko-KR" sz="6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/>
            <a:r>
              <a:rPr lang="ko-KR" altLang="en-US" sz="6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나와 주위의 도움이 필요</a:t>
            </a:r>
            <a:endParaRPr lang="en-US" altLang="ko-KR" sz="6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1026" name="Picture 2" descr="비만 일러스트에 대한 이미지 검색결과">
            <a:hlinkClick r:id="rId2"/>
            <a:extLst>
              <a:ext uri="{FF2B5EF4-FFF2-40B4-BE49-F238E27FC236}">
                <a16:creationId xmlns:a16="http://schemas.microsoft.com/office/drawing/2014/main" id="{925584D4-DDC0-4543-B39D-39B65143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40" y="3278776"/>
            <a:ext cx="17110987" cy="657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9346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37976F-F2C0-4982-BC85-6D208930FC68}"/>
              </a:ext>
            </a:extLst>
          </p:cNvPr>
          <p:cNvSpPr txBox="1"/>
          <p:nvPr/>
        </p:nvSpPr>
        <p:spPr>
          <a:xfrm>
            <a:off x="949235" y="856357"/>
            <a:ext cx="234347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게임 서버는 대부분 분산 서버 구조</a:t>
            </a:r>
            <a:r>
              <a:rPr lang="en-US" altLang="ko-KR" sz="9600" b="1" dirty="0"/>
              <a:t>,</a:t>
            </a:r>
          </a:p>
          <a:p>
            <a:r>
              <a:rPr lang="ko-KR" altLang="en-US" sz="9600" b="1" dirty="0"/>
              <a:t>테스트 중 버그가 발생하면 서버 수정하고</a:t>
            </a:r>
            <a:r>
              <a:rPr lang="en-US" altLang="ko-KR" sz="9600" b="1" dirty="0"/>
              <a:t>, </a:t>
            </a:r>
            <a:r>
              <a:rPr lang="ko-KR" altLang="en-US" sz="9600" b="1" dirty="0"/>
              <a:t>배포하고</a:t>
            </a:r>
            <a:r>
              <a:rPr lang="en-US" altLang="ko-KR" sz="9600" b="1" dirty="0"/>
              <a:t>, </a:t>
            </a:r>
            <a:r>
              <a:rPr lang="ko-KR" altLang="en-US" sz="9600" b="1" dirty="0"/>
              <a:t>다시 시작</a:t>
            </a:r>
            <a:r>
              <a:rPr lang="en-US" altLang="ko-KR" sz="9600" b="1" dirty="0"/>
              <a:t>.</a:t>
            </a:r>
          </a:p>
          <a:p>
            <a:r>
              <a:rPr lang="ko-KR" altLang="en-US" sz="9600" b="1" dirty="0"/>
              <a:t>너무 많은 시간을 소비하고 피곤함</a:t>
            </a:r>
            <a:endParaRPr lang="en-US" altLang="ko-KR" sz="9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79B51-F675-4E16-8B83-5955CBB4F035}"/>
              </a:ext>
            </a:extLst>
          </p:cNvPr>
          <p:cNvSpPr txBox="1"/>
          <p:nvPr/>
        </p:nvSpPr>
        <p:spPr>
          <a:xfrm>
            <a:off x="949234" y="7420077"/>
            <a:ext cx="219368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b="1" dirty="0"/>
              <a:t>유닛 테스트를 먼저해서 </a:t>
            </a:r>
            <a:endParaRPr lang="en-US" altLang="ko-KR" sz="12000" b="1" dirty="0"/>
          </a:p>
          <a:p>
            <a:r>
              <a:rPr lang="ko-KR" altLang="en-US" sz="12000" b="1" dirty="0"/>
              <a:t>시연 테스트를 빨리 끝내야 한다</a:t>
            </a:r>
            <a:endParaRPr lang="en-US" altLang="ko-KR" sz="12000" b="1" dirty="0"/>
          </a:p>
        </p:txBody>
      </p:sp>
    </p:spTree>
    <p:extLst>
      <p:ext uri="{BB962C8B-B14F-4D97-AF65-F5344CB8AC3E}">
        <p14:creationId xmlns:p14="http://schemas.microsoft.com/office/powerpoint/2010/main" val="377404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7794760" y="11875883"/>
            <a:ext cx="10102124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개발 잘 하기</a:t>
            </a:r>
            <a:r>
              <a:rPr lang="en-US" altLang="ko-KR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, </a:t>
            </a:r>
            <a:r>
              <a:rPr lang="ko-KR" alt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시간 절약</a:t>
            </a:r>
            <a:r>
              <a:rPr lang="en-US" altLang="ko-KR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….</a:t>
            </a:r>
            <a:endParaRPr lang="ko-KR" altLang="ko-KR" sz="6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618278-7D6C-4747-A65F-94C15CFE5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03" y="52252"/>
            <a:ext cx="19518821" cy="1182363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C7C4801-5522-4872-9477-E97933C207CB}"/>
              </a:ext>
            </a:extLst>
          </p:cNvPr>
          <p:cNvSpPr/>
          <p:nvPr/>
        </p:nvSpPr>
        <p:spPr>
          <a:xfrm>
            <a:off x="10058400" y="11260183"/>
            <a:ext cx="1013107" cy="61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349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1" y="3292214"/>
            <a:ext cx="198635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b="1" dirty="0"/>
              <a:t>꽤 진행된 프로젝트</a:t>
            </a:r>
            <a:r>
              <a:rPr lang="en-US" altLang="ko-KR" sz="12000" b="1" dirty="0"/>
              <a:t>,</a:t>
            </a:r>
          </a:p>
          <a:p>
            <a:pPr algn="ctr"/>
            <a:r>
              <a:rPr lang="ko-KR" altLang="en-US" sz="12000" b="1" dirty="0"/>
              <a:t>누군가의 반대</a:t>
            </a:r>
            <a:r>
              <a:rPr lang="en-US" altLang="ko-KR" sz="12000" b="1" dirty="0"/>
              <a:t>(</a:t>
            </a:r>
            <a:r>
              <a:rPr lang="ko-KR" altLang="en-US" sz="12000" b="1" dirty="0"/>
              <a:t>특히 </a:t>
            </a:r>
            <a:r>
              <a:rPr lang="ko-KR" altLang="en-US" sz="12000" b="1" dirty="0" err="1"/>
              <a:t>리더급</a:t>
            </a:r>
            <a:r>
              <a:rPr lang="en-US" altLang="ko-KR" sz="12000" b="1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7694" y="8360467"/>
            <a:ext cx="134210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200" b="1">
                <a:solidFill>
                  <a:srgbClr val="FF0000"/>
                </a:solidFill>
              </a:rPr>
              <a:t>너무 힘들다 </a:t>
            </a:r>
            <a:r>
              <a:rPr lang="ko-KR" altLang="en-US" sz="13200" b="1" dirty="0" err="1">
                <a:solidFill>
                  <a:srgbClr val="FF0000"/>
                </a:solidFill>
              </a:rPr>
              <a:t>ㅠㅠ</a:t>
            </a:r>
            <a:endParaRPr lang="ko-KR" altLang="en-US" sz="1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937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11122" y="4203105"/>
            <a:ext cx="1676064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600" b="1" dirty="0"/>
              <a:t>생산적인 개발을 위한 지속적인 테스트</a:t>
            </a:r>
          </a:p>
          <a:p>
            <a:r>
              <a:rPr lang="ko-KR" altLang="en-US" sz="6600" b="1" dirty="0">
                <a:hlinkClick r:id="rId2"/>
              </a:rPr>
              <a:t>http://www.slideshare.net/birdkr/ss-2183466</a:t>
            </a:r>
            <a:r>
              <a:rPr lang="ko-KR" altLang="en-US" sz="6600" b="1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1D8EC-3690-45A2-BEBB-16ADFC449E4A}"/>
              </a:ext>
            </a:extLst>
          </p:cNvPr>
          <p:cNvSpPr txBox="1"/>
          <p:nvPr/>
        </p:nvSpPr>
        <p:spPr>
          <a:xfrm>
            <a:off x="1945362" y="2011681"/>
            <a:ext cx="14708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 하고 싶은 문서</a:t>
            </a:r>
          </a:p>
        </p:txBody>
      </p:sp>
    </p:spTree>
    <p:extLst>
      <p:ext uri="{BB962C8B-B14F-4D97-AF65-F5344CB8AC3E}">
        <p14:creationId xmlns:p14="http://schemas.microsoft.com/office/powerpoint/2010/main" val="2175726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3739741-4280-4674-8B48-8EB7D3C12BA3}"/>
              </a:ext>
            </a:extLst>
          </p:cNvPr>
          <p:cNvSpPr>
            <a:spLocks/>
          </p:cNvSpPr>
          <p:nvPr/>
        </p:nvSpPr>
        <p:spPr bwMode="auto">
          <a:xfrm>
            <a:off x="1312863" y="5562600"/>
            <a:ext cx="16319500" cy="14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감사합니다.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2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CD0092-0C30-4935-9888-9D3CA8E6E123}"/>
              </a:ext>
            </a:extLst>
          </p:cNvPr>
          <p:cNvSpPr/>
          <p:nvPr/>
        </p:nvSpPr>
        <p:spPr>
          <a:xfrm>
            <a:off x="995313" y="557317"/>
            <a:ext cx="81964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개발 일정 계산 실수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BA09-F2BF-4020-A70A-BC66FC1063FF}"/>
              </a:ext>
            </a:extLst>
          </p:cNvPr>
          <p:cNvSpPr txBox="1"/>
          <p:nvPr/>
        </p:nvSpPr>
        <p:spPr>
          <a:xfrm>
            <a:off x="1541418" y="2810828"/>
            <a:ext cx="21867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프로그램 개발 시 생각 이상으로 디버깅에서 많은 시간 소요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7FD3A-B119-450D-933A-EE807F6FFF1D}"/>
              </a:ext>
            </a:extLst>
          </p:cNvPr>
          <p:cNvSpPr txBox="1"/>
          <p:nvPr/>
        </p:nvSpPr>
        <p:spPr>
          <a:xfrm>
            <a:off x="3976977" y="4397282"/>
            <a:ext cx="164300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경험이 부족하면 개발 </a:t>
            </a:r>
            <a:r>
              <a:rPr lang="ko-KR" altLang="en-US" sz="6000"/>
              <a:t>일정을 계산 할 </a:t>
            </a:r>
            <a:r>
              <a:rPr lang="ko-KR" altLang="en-US" sz="6000" dirty="0"/>
              <a:t>때 디버깅 시간을 계산하지 못해서 일정 계산에 실수 발생</a:t>
            </a:r>
          </a:p>
        </p:txBody>
      </p:sp>
    </p:spTree>
    <p:extLst>
      <p:ext uri="{BB962C8B-B14F-4D97-AF65-F5344CB8AC3E}">
        <p14:creationId xmlns:p14="http://schemas.microsoft.com/office/powerpoint/2010/main" val="66687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E460EE-D356-4170-A00C-79C2D1E97C93}"/>
              </a:ext>
            </a:extLst>
          </p:cNvPr>
          <p:cNvSpPr txBox="1"/>
          <p:nvPr/>
        </p:nvSpPr>
        <p:spPr>
          <a:xfrm>
            <a:off x="3113172" y="854609"/>
            <a:ext cx="19196707" cy="65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200" dirty="0"/>
              <a:t>그렇다고 디버깅 시간을 계산하려고 하니</a:t>
            </a:r>
            <a:r>
              <a:rPr lang="en-US" altLang="ko-KR" sz="7200" dirty="0"/>
              <a:t>....</a:t>
            </a:r>
          </a:p>
          <a:p>
            <a:pPr>
              <a:lnSpc>
                <a:spcPct val="150000"/>
              </a:lnSpc>
            </a:pPr>
            <a:r>
              <a:rPr lang="ko-KR" altLang="en-US" sz="7200" dirty="0"/>
              <a:t>코드에 버그가 있을지</a:t>
            </a:r>
            <a:r>
              <a:rPr lang="en-US" altLang="ko-KR" sz="7200" dirty="0"/>
              <a:t>? </a:t>
            </a:r>
            <a:r>
              <a:rPr lang="ko-KR" altLang="en-US" sz="7200" dirty="0"/>
              <a:t>없을지</a:t>
            </a:r>
            <a:r>
              <a:rPr lang="en-US" altLang="ko-KR" sz="72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7200" dirty="0"/>
              <a:t>있다면 얼마나 있을지</a:t>
            </a:r>
            <a:r>
              <a:rPr lang="en-US" altLang="ko-KR" sz="72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7200" dirty="0"/>
              <a:t>알기 힘들다</a:t>
            </a:r>
            <a:r>
              <a:rPr lang="en-US" altLang="ko-KR" sz="7200" dirty="0"/>
              <a:t>....</a:t>
            </a:r>
            <a:endParaRPr lang="ko-KR" altLang="en-US" sz="7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91B75-ECC1-4BCA-BB8B-B0709287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493" y="5916244"/>
            <a:ext cx="4474301" cy="299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8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10527-266A-4E03-9A40-147E3C6702B2}"/>
              </a:ext>
            </a:extLst>
          </p:cNvPr>
          <p:cNvSpPr txBox="1"/>
          <p:nvPr/>
        </p:nvSpPr>
        <p:spPr>
          <a:xfrm>
            <a:off x="2044707" y="966650"/>
            <a:ext cx="20294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코드에 버그가 없으면 디버깅 시간도 없어지겠죠</a:t>
            </a:r>
            <a:r>
              <a:rPr lang="en-US" altLang="ko-KR" sz="7200" dirty="0"/>
              <a:t>…</a:t>
            </a:r>
            <a:endParaRPr lang="ko-KR" altLang="en-US" sz="7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576FD0-F210-4DCE-AB60-A0EEFF73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303" y="2166979"/>
            <a:ext cx="9564541" cy="8129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9C5A1-4B0C-449A-A7FA-86328539D76E}"/>
              </a:ext>
            </a:extLst>
          </p:cNvPr>
          <p:cNvSpPr txBox="1"/>
          <p:nvPr/>
        </p:nvSpPr>
        <p:spPr>
          <a:xfrm>
            <a:off x="8725988" y="10897003"/>
            <a:ext cx="924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그래서 유닛 테스트</a:t>
            </a:r>
            <a:r>
              <a:rPr lang="en-US" altLang="ko-KR" sz="7200" b="1" dirty="0"/>
              <a:t>…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50065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3569</TotalTime>
  <Words>1458</Words>
  <Application>Microsoft Office PowerPoint</Application>
  <PresentationFormat>사용자 지정</PresentationFormat>
  <Paragraphs>262</Paragraphs>
  <Slides>62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1" baseType="lpstr">
      <vt:lpstr>Helvetica Light</vt:lpstr>
      <vt:lpstr>KoPubDotum Bold</vt:lpstr>
      <vt:lpstr>KoPubDotum Medium</vt:lpstr>
      <vt:lpstr>Meiryo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Sean</dc:creator>
  <cp:lastModifiedBy>최 흥배</cp:lastModifiedBy>
  <cp:revision>217</cp:revision>
  <dcterms:created xsi:type="dcterms:W3CDTF">2013-05-07T04:34:41Z</dcterms:created>
  <dcterms:modified xsi:type="dcterms:W3CDTF">2018-07-31T15:02:32Z</dcterms:modified>
</cp:coreProperties>
</file>