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6"/>
  </p:notesMasterIdLst>
  <p:sldIdLst>
    <p:sldId id="269" r:id="rId2"/>
    <p:sldId id="270" r:id="rId3"/>
    <p:sldId id="271" r:id="rId4"/>
    <p:sldId id="275" r:id="rId5"/>
    <p:sldId id="274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73" r:id="rId15"/>
    <p:sldId id="291" r:id="rId16"/>
    <p:sldId id="278" r:id="rId17"/>
    <p:sldId id="285" r:id="rId18"/>
    <p:sldId id="286" r:id="rId19"/>
    <p:sldId id="288" r:id="rId20"/>
    <p:sldId id="289" r:id="rId21"/>
    <p:sldId id="290" r:id="rId22"/>
    <p:sldId id="287" r:id="rId23"/>
    <p:sldId id="292" r:id="rId24"/>
    <p:sldId id="293" r:id="rId25"/>
    <p:sldId id="298" r:id="rId26"/>
    <p:sldId id="299" r:id="rId27"/>
    <p:sldId id="300" r:id="rId28"/>
    <p:sldId id="301" r:id="rId29"/>
    <p:sldId id="302" r:id="rId30"/>
    <p:sldId id="304" r:id="rId31"/>
    <p:sldId id="303" r:id="rId32"/>
    <p:sldId id="306" r:id="rId33"/>
    <p:sldId id="305" r:id="rId34"/>
    <p:sldId id="307" r:id="rId35"/>
    <p:sldId id="308" r:id="rId36"/>
    <p:sldId id="260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268" r:id="rId46"/>
    <p:sldId id="317" r:id="rId47"/>
    <p:sldId id="318" r:id="rId48"/>
    <p:sldId id="319" r:id="rId49"/>
    <p:sldId id="320" r:id="rId50"/>
    <p:sldId id="295" r:id="rId51"/>
    <p:sldId id="296" r:id="rId52"/>
    <p:sldId id="297" r:id="rId53"/>
    <p:sldId id="294" r:id="rId54"/>
    <p:sldId id="272" r:id="rId55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찬호" initials="옥" lastIdx="0" clrIdx="0">
    <p:extLst>
      <p:ext uri="{19B8F6BF-5375-455C-9EA6-DF929625EA0E}">
        <p15:presenceInfo xmlns:p15="http://schemas.microsoft.com/office/powerpoint/2012/main" userId="dec6b5a6aafa98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F4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1067" autoAdjust="0"/>
  </p:normalViewPr>
  <p:slideViewPr>
    <p:cSldViewPr snapToGrid="0">
      <p:cViewPr varScale="1">
        <p:scale>
          <a:sx n="53" d="100"/>
          <a:sy n="53" d="100"/>
        </p:scale>
        <p:origin x="12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03BC-09CE-4836-AC1F-7576B8AAE24F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167-FCEC-4121-8BB4-3C2FD7FB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http://codezine.jp/article/detail/6464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24384000" cy="13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ojoldu.tistory.com/30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jsocha/archive/2010/11/19/writing-unit-tests-in-visual-studio-for-native-c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hyperlink" Target="http://codezine.jp/static/images/article/6464/6464_fig07b.gif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0_0/libs/test/doc/html/index.html" TargetMode="External"/><Relationship Id="rId2" Type="http://schemas.openxmlformats.org/officeDocument/2006/relationships/hyperlink" Target="https://github.com/google/googletes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hilsquared/Catch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birdkr/ss-2183466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ilForever/Shop" TargetMode="External"/><Relationship Id="rId2" Type="http://schemas.openxmlformats.org/officeDocument/2006/relationships/hyperlink" Target="https://github.com/potimarimo/practice-of-refactoring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CE559F0-6D89-485E-B6C7-83F83E7CBD5E}"/>
              </a:ext>
            </a:extLst>
          </p:cNvPr>
          <p:cNvSpPr>
            <a:spLocks/>
          </p:cNvSpPr>
          <p:nvPr/>
        </p:nvSpPr>
        <p:spPr bwMode="auto">
          <a:xfrm>
            <a:off x="1422400" y="8689975"/>
            <a:ext cx="162687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400000000000000" pitchFamily="34" charset="-128"/>
                <a:sym typeface="KoPubDotum Medium" charset="0"/>
              </a:rPr>
              <a:t>Com2us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anose="020B0400000000000000" pitchFamily="34" charset="-128"/>
              <a:sym typeface="KoPubDotum Medium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B27EB62-24C4-409E-BEAD-2232913087CB}"/>
              </a:ext>
            </a:extLst>
          </p:cNvPr>
          <p:cNvSpPr>
            <a:spLocks/>
          </p:cNvSpPr>
          <p:nvPr/>
        </p:nvSpPr>
        <p:spPr bwMode="auto">
          <a:xfrm>
            <a:off x="1397000" y="9355138"/>
            <a:ext cx="16319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최흥배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27F1321-DD4D-4A84-91C5-3F1CC965F857}"/>
              </a:ext>
            </a:extLst>
          </p:cNvPr>
          <p:cNvSpPr>
            <a:spLocks/>
          </p:cNvSpPr>
          <p:nvPr/>
        </p:nvSpPr>
        <p:spPr bwMode="auto">
          <a:xfrm>
            <a:off x="1422400" y="6519863"/>
            <a:ext cx="163195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ko-KR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강의부제목 (50pt)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9EC4D9-DE29-4C69-8F0D-686589F5BC65}"/>
              </a:ext>
            </a:extLst>
          </p:cNvPr>
          <p:cNvSpPr>
            <a:spLocks/>
          </p:cNvSpPr>
          <p:nvPr/>
        </p:nvSpPr>
        <p:spPr bwMode="auto">
          <a:xfrm>
            <a:off x="1120323" y="5074891"/>
            <a:ext cx="175989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9000" b="1" dirty="0">
                <a:latin typeface="맑은 고딕" panose="020B0503020000020004" pitchFamily="50" charset="-127"/>
                <a:sym typeface="KoPubDotum Bold" charset="0"/>
              </a:rPr>
              <a:t>Visual C++</a:t>
            </a:r>
            <a:r>
              <a:rPr lang="ko-KR" altLang="en-US" sz="9000" b="1" dirty="0">
                <a:latin typeface="맑은 고딕" panose="020B0503020000020004" pitchFamily="50" charset="-127"/>
                <a:sym typeface="KoPubDotum Bold" charset="0"/>
              </a:rPr>
              <a:t>에서 유닛 테스트 하기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1DADF7-5071-4C89-A3EC-4982DFB8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170168" y="11933717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41E04-321A-4888-B36D-602B776D7C82}"/>
              </a:ext>
            </a:extLst>
          </p:cNvPr>
          <p:cNvSpPr/>
          <p:nvPr/>
        </p:nvSpPr>
        <p:spPr>
          <a:xfrm>
            <a:off x="853381" y="767536"/>
            <a:ext cx="107580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만으로는 부족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D9853C-F329-4B25-9954-FE4305F3A687}"/>
              </a:ext>
            </a:extLst>
          </p:cNvPr>
          <p:cNvSpPr/>
          <p:nvPr/>
        </p:nvSpPr>
        <p:spPr>
          <a:xfrm>
            <a:off x="983872" y="2489659"/>
            <a:ext cx="209099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 err="1"/>
              <a:t>유닛테트를</a:t>
            </a:r>
            <a:r>
              <a:rPr lang="ko-KR" altLang="en-US" sz="5400" dirty="0"/>
              <a:t> 잘 했다고 해서 버그가 </a:t>
            </a:r>
            <a:r>
              <a:rPr lang="en-US" altLang="ko-KR" sz="5400" dirty="0"/>
              <a:t>0</a:t>
            </a:r>
            <a:r>
              <a:rPr lang="ko-KR" altLang="en-US" sz="5400" dirty="0"/>
              <a:t>은 결코 아니다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유닛테스트는</a:t>
            </a:r>
            <a:r>
              <a:rPr lang="ko-KR" altLang="en-US" sz="5400" dirty="0"/>
              <a:t> 전체 보다는 부분 부분을 테스트 하는 것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en-US" altLang="ko-KR" sz="5400" b="1" dirty="0" err="1"/>
              <a:t>AutoTest</a:t>
            </a:r>
            <a:r>
              <a:rPr lang="ko-KR" altLang="en-US" sz="5400" b="1" dirty="0"/>
              <a:t>와  </a:t>
            </a:r>
            <a:r>
              <a:rPr lang="en-US" altLang="ko-KR" sz="5400" b="1" dirty="0"/>
              <a:t>QA </a:t>
            </a:r>
            <a:r>
              <a:rPr lang="ko-KR" altLang="en-US" sz="5400" b="1" dirty="0"/>
              <a:t>테스트</a:t>
            </a:r>
            <a:r>
              <a:rPr lang="ko-KR" altLang="en-US" sz="5400" dirty="0"/>
              <a:t>도 필요</a:t>
            </a:r>
          </a:p>
        </p:txBody>
      </p:sp>
    </p:spTree>
    <p:extLst>
      <p:ext uri="{BB962C8B-B14F-4D97-AF65-F5344CB8AC3E}">
        <p14:creationId xmlns:p14="http://schemas.microsoft.com/office/powerpoint/2010/main" val="399305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C5017F-9FF4-484E-970F-7A5772A9CE4E}"/>
              </a:ext>
            </a:extLst>
          </p:cNvPr>
          <p:cNvSpPr/>
          <p:nvPr/>
        </p:nvSpPr>
        <p:spPr>
          <a:xfrm>
            <a:off x="1008657" y="527733"/>
            <a:ext cx="77796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효용성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6602FA-F421-46A5-9E5A-8E43E0C1C2E1}"/>
              </a:ext>
            </a:extLst>
          </p:cNvPr>
          <p:cNvSpPr/>
          <p:nvPr/>
        </p:nvSpPr>
        <p:spPr>
          <a:xfrm>
            <a:off x="1163931" y="2116623"/>
            <a:ext cx="20246831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 err="1"/>
              <a:t>유닛테스트가</a:t>
            </a:r>
            <a:r>
              <a:rPr lang="ko-KR" altLang="en-US" sz="5400" dirty="0"/>
              <a:t> 절대적인 것은 아니다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ko-KR" altLang="en-US" sz="5400" dirty="0" err="1"/>
              <a:t>유닛테스트가</a:t>
            </a:r>
            <a:r>
              <a:rPr lang="ko-KR" altLang="en-US" sz="5400" dirty="0"/>
              <a:t> 없는 것보다는 훨씬 좋다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유닛테스트를</a:t>
            </a:r>
            <a:r>
              <a:rPr lang="ko-KR" altLang="en-US" sz="5400" dirty="0"/>
              <a:t> 해보지 않고 비판하지 말자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유닛테스트를</a:t>
            </a:r>
            <a:r>
              <a:rPr lang="ko-KR" altLang="en-US" sz="5400" dirty="0"/>
              <a:t> 하지 않으면 대안을 제시하고 실천하자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유닛테스트를</a:t>
            </a:r>
            <a:r>
              <a:rPr lang="ko-KR" altLang="en-US" sz="5400" dirty="0"/>
              <a:t> 하면 코드 </a:t>
            </a:r>
            <a:r>
              <a:rPr lang="ko-KR" altLang="en-US" sz="5400" dirty="0" err="1"/>
              <a:t>리팩토링도</a:t>
            </a:r>
            <a:r>
              <a:rPr lang="ko-KR" altLang="en-US" sz="5400" dirty="0"/>
              <a:t> 얻을 수 있다</a:t>
            </a:r>
          </a:p>
        </p:txBody>
      </p:sp>
    </p:spTree>
    <p:extLst>
      <p:ext uri="{BB962C8B-B14F-4D97-AF65-F5344CB8AC3E}">
        <p14:creationId xmlns:p14="http://schemas.microsoft.com/office/powerpoint/2010/main" val="95843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8B080A-C4A7-4610-B675-767AB9037433}"/>
              </a:ext>
            </a:extLst>
          </p:cNvPr>
          <p:cNvSpPr/>
          <p:nvPr/>
        </p:nvSpPr>
        <p:spPr>
          <a:xfrm>
            <a:off x="836127" y="588639"/>
            <a:ext cx="70647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성공 보다는 실패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6A27C4-69F0-4C5B-A394-08626228D7C6}"/>
              </a:ext>
            </a:extLst>
          </p:cNvPr>
          <p:cNvSpPr/>
          <p:nvPr/>
        </p:nvSpPr>
        <p:spPr>
          <a:xfrm>
            <a:off x="974150" y="2281454"/>
            <a:ext cx="214545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/>
              <a:t>보통 기능의 성공에 대한 부분은 </a:t>
            </a:r>
            <a:r>
              <a:rPr lang="ko-KR" altLang="en-US" sz="5400" dirty="0" err="1"/>
              <a:t>유닛테스트</a:t>
            </a:r>
            <a:r>
              <a:rPr lang="ko-KR" altLang="en-US" sz="5400" dirty="0"/>
              <a:t> 없이 테스트가 가능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그러나 실패에 대한 테스트는 하기 어렵고</a:t>
            </a:r>
            <a:r>
              <a:rPr lang="en-US" altLang="ko-KR" sz="5400" dirty="0"/>
              <a:t>, </a:t>
            </a:r>
            <a:r>
              <a:rPr lang="ko-KR" altLang="en-US" sz="5400" dirty="0"/>
              <a:t>잘 하지 않음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유닛테스트는</a:t>
            </a:r>
            <a:r>
              <a:rPr lang="ko-KR" altLang="en-US" sz="5400" dirty="0"/>
              <a:t> 실패에 대한 테스트를 다양하게 자주 할 수 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257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037263"/>
            <a:ext cx="22607151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좋은 함수를 만들 수 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길거나 복수 기능이 있는 함수는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유닛테스트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어려움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리팩토링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공부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5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CE701B-FDED-4EF5-9FED-F155A1DE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19" y="34506"/>
            <a:ext cx="12295157" cy="121217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3D69B4-A566-4F40-8F62-9BDA56444D54}"/>
              </a:ext>
            </a:extLst>
          </p:cNvPr>
          <p:cNvSpPr/>
          <p:nvPr/>
        </p:nvSpPr>
        <p:spPr>
          <a:xfrm>
            <a:off x="11862538" y="12156270"/>
            <a:ext cx="305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http://jojoldu.tistory.com/306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41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983"/>
            <a:ext cx="1859483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실전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1E7633F7-C7D3-4439-9D2F-7586AF43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40" y="3183834"/>
            <a:ext cx="19525720" cy="48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EBD9A-47A8-4A50-B272-200A6E485FCC}"/>
              </a:ext>
            </a:extLst>
          </p:cNvPr>
          <p:cNvSpPr/>
          <p:nvPr/>
        </p:nvSpPr>
        <p:spPr>
          <a:xfrm>
            <a:off x="14390111" y="13294491"/>
            <a:ext cx="9976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http://blogs.msdn.com/b/jsocha/archive/2010/11/19/writing-unit-tests-in-visual-studio-for-native-c.aspx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2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C500B-2A6C-4422-824E-E92113F4EF93}"/>
              </a:ext>
            </a:extLst>
          </p:cNvPr>
          <p:cNvSpPr txBox="1"/>
          <p:nvPr/>
        </p:nvSpPr>
        <p:spPr>
          <a:xfrm>
            <a:off x="1142999" y="2555115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클라이언트</a:t>
            </a:r>
            <a:r>
              <a:rPr lang="en-US" altLang="ko-KR" sz="5400" dirty="0"/>
              <a:t>/</a:t>
            </a:r>
            <a:r>
              <a:rPr lang="ko-KR" altLang="en-US" sz="5400" dirty="0"/>
              <a:t>서버 공통 라이브러리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1E4B9-FE4E-4158-B345-EB8B32D36276}"/>
              </a:ext>
            </a:extLst>
          </p:cNvPr>
          <p:cNvSpPr txBox="1"/>
          <p:nvPr/>
        </p:nvSpPr>
        <p:spPr>
          <a:xfrm>
            <a:off x="1142999" y="4764036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</a:t>
            </a:r>
            <a:r>
              <a:rPr lang="ko-KR" altLang="en-US" sz="5400" dirty="0" err="1"/>
              <a:t>로직</a:t>
            </a:r>
            <a:r>
              <a:rPr lang="ko-KR" altLang="en-US" sz="5400" dirty="0"/>
              <a:t> 라이브러리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3AF09-F3DA-4F2C-A368-F3D77C24CBB1}"/>
              </a:ext>
            </a:extLst>
          </p:cNvPr>
          <p:cNvSpPr txBox="1"/>
          <p:nvPr/>
        </p:nvSpPr>
        <p:spPr>
          <a:xfrm>
            <a:off x="1142999" y="36395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네트워크 라이브러리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681C1-B6CC-417E-ACB7-0D2B5EF68D87}"/>
              </a:ext>
            </a:extLst>
          </p:cNvPr>
          <p:cNvSpPr txBox="1"/>
          <p:nvPr/>
        </p:nvSpPr>
        <p:spPr>
          <a:xfrm>
            <a:off x="1142998" y="59346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플랫폼 의존 실행 파일 프로젝트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F5930-8FC7-403F-88D0-002B4580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295" y="2555115"/>
            <a:ext cx="3676841" cy="108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7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5719F-0E40-4D93-9E8A-617AB94960B9}"/>
              </a:ext>
            </a:extLst>
          </p:cNvPr>
          <p:cNvSpPr txBox="1"/>
          <p:nvPr/>
        </p:nvSpPr>
        <p:spPr>
          <a:xfrm>
            <a:off x="1446213" y="1967292"/>
            <a:ext cx="2155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err="1"/>
              <a:t>유닛테스트를</a:t>
            </a:r>
            <a:r>
              <a:rPr lang="ko-KR" altLang="en-US" sz="7200" b="1" dirty="0"/>
              <a:t> 할 때는 해당 기능만 테스트 해야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CD05-F293-44CC-96B1-14851DB92083}"/>
              </a:ext>
            </a:extLst>
          </p:cNvPr>
          <p:cNvSpPr txBox="1"/>
          <p:nvPr/>
        </p:nvSpPr>
        <p:spPr>
          <a:xfrm>
            <a:off x="4739508" y="4029774"/>
            <a:ext cx="1270724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class</a:t>
            </a:r>
            <a:r>
              <a:rPr lang="en-US" altLang="ko-KR" sz="5400" dirty="0"/>
              <a:t>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    ……</a:t>
            </a:r>
          </a:p>
          <a:p>
            <a:r>
              <a:rPr lang="en-US" altLang="ko-KR" sz="5400" dirty="0"/>
              <a:t>    void </a:t>
            </a:r>
            <a:r>
              <a:rPr lang="en-US" altLang="ko-KR" sz="5400" dirty="0" err="1"/>
              <a:t>AddMember</a:t>
            </a:r>
            <a:r>
              <a:rPr lang="en-US" altLang="ko-KR" sz="5400" dirty="0"/>
              <a:t>(Player* </a:t>
            </a:r>
            <a:r>
              <a:rPr lang="en-US" altLang="ko-KR" sz="5400" dirty="0" err="1"/>
              <a:t>pNewPlayer</a:t>
            </a:r>
            <a:r>
              <a:rPr lang="en-US" altLang="ko-KR" sz="5400" dirty="0"/>
              <a:t>)</a:t>
            </a:r>
          </a:p>
          <a:p>
            <a:r>
              <a:rPr lang="en-US" altLang="ko-KR" sz="5400" dirty="0"/>
              <a:t>    {</a:t>
            </a:r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조건 조사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컨테이너에 추가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네트워크로 다른 멤버들에게 통보</a:t>
            </a:r>
            <a:endParaRPr lang="en-US" altLang="ko-KR" sz="5400" dirty="0"/>
          </a:p>
          <a:p>
            <a:r>
              <a:rPr lang="en-US" altLang="ko-KR" sz="5400" dirty="0"/>
              <a:t>     }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3837F-448B-4EAB-A104-476343D4D5B7}"/>
              </a:ext>
            </a:extLst>
          </p:cNvPr>
          <p:cNvSpPr/>
          <p:nvPr/>
        </p:nvSpPr>
        <p:spPr>
          <a:xfrm>
            <a:off x="5732625" y="9871022"/>
            <a:ext cx="11714126" cy="864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164D-3354-4D93-A922-F05AEE9BDFDE}"/>
              </a:ext>
            </a:extLst>
          </p:cNvPr>
          <p:cNvSpPr txBox="1"/>
          <p:nvPr/>
        </p:nvSpPr>
        <p:spPr>
          <a:xfrm>
            <a:off x="17446751" y="9871022"/>
            <a:ext cx="520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테스트에서 제외</a:t>
            </a:r>
          </a:p>
        </p:txBody>
      </p:sp>
    </p:spTree>
    <p:extLst>
      <p:ext uri="{BB962C8B-B14F-4D97-AF65-F5344CB8AC3E}">
        <p14:creationId xmlns:p14="http://schemas.microsoft.com/office/powerpoint/2010/main" val="268326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341A2-95CC-4F1C-A2C4-904316880D7A}"/>
              </a:ext>
            </a:extLst>
          </p:cNvPr>
          <p:cNvSpPr txBox="1"/>
          <p:nvPr/>
        </p:nvSpPr>
        <p:spPr>
          <a:xfrm>
            <a:off x="1933492" y="1312565"/>
            <a:ext cx="193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인터페이스를 사용한 클래스 정의</a:t>
            </a:r>
            <a:r>
              <a:rPr lang="en-US" altLang="ko-KR" sz="7200" dirty="0"/>
              <a:t>, mock</a:t>
            </a:r>
            <a:r>
              <a:rPr lang="ko-KR" altLang="en-US" sz="7200" dirty="0"/>
              <a:t>이 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3F754-0F63-476B-9A6C-11D88C6C3FB6}"/>
              </a:ext>
            </a:extLst>
          </p:cNvPr>
          <p:cNvSpPr/>
          <p:nvPr/>
        </p:nvSpPr>
        <p:spPr>
          <a:xfrm>
            <a:off x="1238548" y="3047057"/>
            <a:ext cx="9350203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</a:p>
          <a:p>
            <a:endParaRPr lang="en-US" altLang="ko-KR" sz="5400" dirty="0"/>
          </a:p>
          <a:p>
            <a:r>
              <a:rPr lang="en-US" altLang="ko-KR" sz="5400" dirty="0"/>
              <a:t>class Network : public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E141E0-3857-407B-961C-D52317212F1A}"/>
              </a:ext>
            </a:extLst>
          </p:cNvPr>
          <p:cNvSpPr/>
          <p:nvPr/>
        </p:nvSpPr>
        <p:spPr>
          <a:xfrm>
            <a:off x="10815628" y="3047057"/>
            <a:ext cx="12446707" cy="9233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public: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MembserManager</a:t>
            </a:r>
            <a:r>
              <a:rPr lang="en-US" altLang="ko-KR" sz="5400" dirty="0"/>
              <a:t>(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);</a:t>
            </a:r>
          </a:p>
          <a:p>
            <a:r>
              <a:rPr lang="en-US" altLang="ko-KR" sz="5400" dirty="0"/>
              <a:t>	{</a:t>
            </a:r>
          </a:p>
          <a:p>
            <a:r>
              <a:rPr lang="en-US" altLang="ko-KR" sz="5400" dirty="0"/>
              <a:t>		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 =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	}</a:t>
            </a:r>
          </a:p>
          <a:p>
            <a:r>
              <a:rPr lang="en-US" altLang="ko-KR" sz="5400" dirty="0"/>
              <a:t>	</a:t>
            </a:r>
          </a:p>
          <a:p>
            <a:r>
              <a:rPr lang="en-US" altLang="ko-KR" sz="5400" dirty="0"/>
              <a:t>private: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705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A61E43-E9D1-427D-B68D-80A7FE840A98}"/>
              </a:ext>
            </a:extLst>
          </p:cNvPr>
          <p:cNvSpPr>
            <a:spLocks/>
          </p:cNvSpPr>
          <p:nvPr/>
        </p:nvSpPr>
        <p:spPr bwMode="auto">
          <a:xfrm>
            <a:off x="1417638" y="4754563"/>
            <a:ext cx="1631950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목차 (B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old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90pt)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678E9-F5A7-4CDA-93F7-E80E0FB4C65B}"/>
              </a:ext>
            </a:extLst>
          </p:cNvPr>
          <p:cNvSpPr>
            <a:spLocks/>
          </p:cNvSpPr>
          <p:nvPr/>
        </p:nvSpPr>
        <p:spPr bwMode="auto">
          <a:xfrm>
            <a:off x="1417638" y="7121525"/>
            <a:ext cx="163195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</a:t>
            </a:r>
            <a:r>
              <a:rPr lang="ko-KR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(50pt)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F9A1A-4C92-4B4E-BA0C-6B1C4C3D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8887A8-BBB9-485E-A18C-0EF51AFF1D90}"/>
              </a:ext>
            </a:extLst>
          </p:cNvPr>
          <p:cNvSpPr/>
          <p:nvPr/>
        </p:nvSpPr>
        <p:spPr>
          <a:xfrm>
            <a:off x="5763981" y="240075"/>
            <a:ext cx="11810787" cy="8556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class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 : public </a:t>
            </a:r>
            <a:r>
              <a:rPr lang="en-US" altLang="ko-KR" sz="5000" dirty="0" err="1"/>
              <a:t>INetwork</a:t>
            </a:r>
            <a:endParaRPr lang="en-US" altLang="ko-KR" sz="5000" dirty="0"/>
          </a:p>
          <a:p>
            <a:r>
              <a:rPr lang="en-US" altLang="ko-KR" sz="5000" dirty="0"/>
              <a:t>{</a:t>
            </a:r>
          </a:p>
          <a:p>
            <a:r>
              <a:rPr lang="en-US" altLang="ko-KR" sz="5000" dirty="0"/>
              <a:t>public: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virtusl</a:t>
            </a:r>
            <a:r>
              <a:rPr lang="en-US" altLang="ko-KR" sz="5000" dirty="0"/>
              <a:t> Send(char* </a:t>
            </a:r>
            <a:r>
              <a:rPr lang="en-US" altLang="ko-KR" sz="5000" dirty="0" err="1"/>
              <a:t>pData</a:t>
            </a:r>
            <a:r>
              <a:rPr lang="en-US" altLang="ko-KR" sz="5000" dirty="0"/>
              <a:t>) override </a:t>
            </a:r>
          </a:p>
          <a:p>
            <a:r>
              <a:rPr lang="en-US" altLang="ko-KR" sz="5000" dirty="0"/>
              <a:t>	{</a:t>
            </a:r>
          </a:p>
          <a:p>
            <a:r>
              <a:rPr lang="en-US" altLang="ko-KR" sz="5000" dirty="0"/>
              <a:t>		....</a:t>
            </a:r>
          </a:p>
          <a:p>
            <a:r>
              <a:rPr lang="en-US" altLang="ko-KR" sz="5000" dirty="0"/>
              <a:t>		</a:t>
            </a:r>
            <a:r>
              <a:rPr lang="en-US" altLang="ko-KR" sz="5000" dirty="0" err="1"/>
              <a:t>m_SendDatas.push_back</a:t>
            </a:r>
            <a:r>
              <a:rPr lang="en-US" altLang="ko-KR" sz="5000" dirty="0"/>
              <a:t>(packet);</a:t>
            </a:r>
          </a:p>
          <a:p>
            <a:r>
              <a:rPr lang="en-US" altLang="ko-KR" sz="5000" dirty="0"/>
              <a:t>	}</a:t>
            </a:r>
          </a:p>
          <a:p>
            <a:r>
              <a:rPr lang="en-US" altLang="ko-KR" sz="5000" dirty="0"/>
              <a:t>	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std</a:t>
            </a:r>
            <a:r>
              <a:rPr lang="en-US" altLang="ko-KR" sz="5000" dirty="0"/>
              <a:t>::vector&lt;Packet&gt; </a:t>
            </a:r>
            <a:r>
              <a:rPr lang="en-US" altLang="ko-KR" sz="5000" dirty="0" err="1"/>
              <a:t>m_SendDatas</a:t>
            </a:r>
            <a:r>
              <a:rPr lang="en-US" altLang="ko-KR" sz="5000" dirty="0"/>
              <a:t>;</a:t>
            </a:r>
          </a:p>
          <a:p>
            <a:r>
              <a:rPr lang="en-US" altLang="ko-KR" sz="5000" dirty="0"/>
              <a:t>};</a:t>
            </a:r>
            <a:endParaRPr lang="ko-KR" altLang="en-US" sz="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32D703-F506-49CD-96A4-1E04CCC5D23A}"/>
              </a:ext>
            </a:extLst>
          </p:cNvPr>
          <p:cNvSpPr/>
          <p:nvPr/>
        </p:nvSpPr>
        <p:spPr>
          <a:xfrm>
            <a:off x="5763981" y="9250261"/>
            <a:ext cx="11810787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auto 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 = new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();</a:t>
            </a:r>
          </a:p>
          <a:p>
            <a:r>
              <a:rPr lang="en-US" altLang="ko-KR" sz="5000" dirty="0"/>
              <a:t>auto </a:t>
            </a:r>
            <a:r>
              <a:rPr lang="en-US" altLang="ko-KR" sz="5000" dirty="0" err="1"/>
              <a:t>MemberMgr</a:t>
            </a:r>
            <a:r>
              <a:rPr lang="en-US" altLang="ko-KR" sz="5000" dirty="0"/>
              <a:t> = </a:t>
            </a:r>
            <a:r>
              <a:rPr lang="en-US" altLang="ko-KR" sz="5000" dirty="0" err="1"/>
              <a:t>MembserManager</a:t>
            </a:r>
            <a:r>
              <a:rPr lang="en-US" altLang="ko-KR" sz="5000" dirty="0"/>
              <a:t>(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);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4515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17369-E0E8-4B80-B058-65EA5355E31B}"/>
              </a:ext>
            </a:extLst>
          </p:cNvPr>
          <p:cNvSpPr txBox="1"/>
          <p:nvPr/>
        </p:nvSpPr>
        <p:spPr>
          <a:xfrm>
            <a:off x="2377440" y="1172391"/>
            <a:ext cx="1892807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b="1" dirty="0"/>
              <a:t>전역 변수</a:t>
            </a:r>
            <a:endParaRPr lang="en-US" altLang="ko-KR" sz="15000" b="1" dirty="0"/>
          </a:p>
          <a:p>
            <a:pPr algn="ctr"/>
            <a:r>
              <a:rPr lang="en-US" altLang="ko-KR" sz="15000" b="1" dirty="0"/>
              <a:t>static </a:t>
            </a:r>
            <a:r>
              <a:rPr lang="ko-KR" altLang="en-US" sz="15000" b="1" dirty="0"/>
              <a:t>변수 </a:t>
            </a:r>
            <a:endParaRPr lang="en-US" altLang="ko-KR" sz="15000" b="1" dirty="0"/>
          </a:p>
          <a:p>
            <a:pPr algn="ctr"/>
            <a:endParaRPr lang="en-US" altLang="ko-KR" sz="15000" b="1" dirty="0"/>
          </a:p>
          <a:p>
            <a:pPr algn="ctr"/>
            <a:r>
              <a:rPr lang="ko-KR" altLang="en-US" sz="15000" b="1" dirty="0">
                <a:solidFill>
                  <a:srgbClr val="FF0000"/>
                </a:solidFill>
              </a:rPr>
              <a:t>사용하지 않는 것이</a:t>
            </a:r>
            <a:r>
              <a:rPr lang="en-US" altLang="ko-KR" sz="15000" b="1" dirty="0">
                <a:solidFill>
                  <a:srgbClr val="FF0000"/>
                </a:solidFill>
              </a:rPr>
              <a:t>…</a:t>
            </a:r>
            <a:endParaRPr lang="ko-KR" alt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3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8BF5-A758-4921-BE98-89B0090C777A}"/>
              </a:ext>
            </a:extLst>
          </p:cNvPr>
          <p:cNvSpPr txBox="1"/>
          <p:nvPr/>
        </p:nvSpPr>
        <p:spPr>
          <a:xfrm>
            <a:off x="4762300" y="3325006"/>
            <a:ext cx="157934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b="1" dirty="0"/>
              <a:t>Visual Studio</a:t>
            </a:r>
            <a:r>
              <a:rPr lang="ko-KR" altLang="en-US" sz="15000" b="1" dirty="0"/>
              <a:t>의 </a:t>
            </a:r>
            <a:endParaRPr lang="en-US" altLang="ko-KR" sz="15000" b="1" dirty="0"/>
          </a:p>
          <a:p>
            <a:pPr algn="ctr"/>
            <a:r>
              <a:rPr lang="en-US" altLang="ko-KR" sz="8000" b="1" dirty="0"/>
              <a:t>(</a:t>
            </a:r>
            <a:r>
              <a:rPr lang="ko-KR" altLang="en-US" sz="8000" b="1" dirty="0"/>
              <a:t>순정</a:t>
            </a:r>
            <a:r>
              <a:rPr lang="en-US" altLang="ko-KR" sz="8000" b="1" dirty="0"/>
              <a:t>)</a:t>
            </a:r>
            <a:r>
              <a:rPr lang="ko-KR" altLang="en-US" sz="15000" b="1" dirty="0" err="1"/>
              <a:t>유닛테스트</a:t>
            </a:r>
            <a:endParaRPr lang="ko-KR" altLang="en-US" sz="15000" b="1" dirty="0"/>
          </a:p>
        </p:txBody>
      </p:sp>
    </p:spTree>
    <p:extLst>
      <p:ext uri="{BB962C8B-B14F-4D97-AF65-F5344CB8AC3E}">
        <p14:creationId xmlns:p14="http://schemas.microsoft.com/office/powerpoint/2010/main" val="263469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A8512-CA09-4490-BE00-C7E2A2E1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18" y="2340994"/>
            <a:ext cx="12624272" cy="86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19CC7-DDF3-442D-9139-528156BF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966" y="2340994"/>
            <a:ext cx="3443433" cy="883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81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CF382-6AB1-44BE-B020-AFDECF72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91" y="3072949"/>
            <a:ext cx="11014209" cy="757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A76794-3331-4B3B-80FA-75EF5730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256" y="3072949"/>
            <a:ext cx="8628153" cy="757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808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6D21A8-B7A6-4401-AECB-C48F8CB6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53" y="1550239"/>
            <a:ext cx="14170833" cy="416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68FD2E9-3F00-42E4-8F7B-AA01CA4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522" y="1550239"/>
            <a:ext cx="3771901" cy="933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838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캡쳐이미지\Cap 2016-02-28 09-01-09-867.png">
            <a:extLst>
              <a:ext uri="{FF2B5EF4-FFF2-40B4-BE49-F238E27FC236}">
                <a16:creationId xmlns:a16="http://schemas.microsoft.com/office/drawing/2014/main" id="{EA226993-040E-4A52-B5A9-6EA5D788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087" y="297843"/>
            <a:ext cx="10952089" cy="419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5ABFFB-18DF-4994-B5C6-1F6E1340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59" y="5034318"/>
            <a:ext cx="12113982" cy="694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73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887CA5-0B1C-45E3-A44E-EB8A92ED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1" y="307699"/>
            <a:ext cx="14148927" cy="289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E89D617-BCC0-408E-BB21-1560EADE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94" y="8055600"/>
            <a:ext cx="12598758" cy="327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1D1060A-CA01-444E-A1D9-19D60D19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54" y="3454708"/>
            <a:ext cx="8177644" cy="40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59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캡쳐이미지\Cap 2016-02-28 09-07-05-396.png">
            <a:extLst>
              <a:ext uri="{FF2B5EF4-FFF2-40B4-BE49-F238E27FC236}">
                <a16:creationId xmlns:a16="http://schemas.microsoft.com/office/drawing/2014/main" id="{0D30BE03-5768-4F4E-9195-5F58EF41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10" y="1172149"/>
            <a:ext cx="6347418" cy="103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캡쳐이미지\Cap 2016-02-28 09-09-43-105.png">
            <a:extLst>
              <a:ext uri="{FF2B5EF4-FFF2-40B4-BE49-F238E27FC236}">
                <a16:creationId xmlns:a16="http://schemas.microsoft.com/office/drawing/2014/main" id="{2CB2FC70-7097-40C2-911B-CE150146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900" y="1242048"/>
            <a:ext cx="6261429" cy="1017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741F372-0223-4CC5-A8DB-440174F5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074" y="3458530"/>
            <a:ext cx="8802054" cy="1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517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7A80C0-E2C8-4BBD-8D0B-9EE42B82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82" y="1256540"/>
            <a:ext cx="7649295" cy="616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BAE3743-8D36-4698-9BD5-592D66DE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31" y="1256540"/>
            <a:ext cx="6947394" cy="560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9B17DBE-C2BB-474C-A127-4A09E581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7" y="1256540"/>
            <a:ext cx="5890631" cy="6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5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983"/>
            <a:ext cx="3282950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이론부터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….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6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835687-7440-4C8C-AC44-2ED92A4D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97" y="514641"/>
            <a:ext cx="20718303" cy="773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279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8DFA1FC-3698-4D41-B025-563DC46A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78" y="178217"/>
            <a:ext cx="17688141" cy="1157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23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67F6B8-D719-4C54-B36C-6660B8BF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90" y="151829"/>
            <a:ext cx="15708820" cy="1213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49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캡쳐이미지\Cap 2016-02-28 09-21-07-246.png">
            <a:extLst>
              <a:ext uri="{FF2B5EF4-FFF2-40B4-BE49-F238E27FC236}">
                <a16:creationId xmlns:a16="http://schemas.microsoft.com/office/drawing/2014/main" id="{D735DBE3-F61C-4442-91D2-9CAFF3A6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62" y="136163"/>
            <a:ext cx="14286470" cy="110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27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file1.uf.tistory.com/image/234B8C34543C643E1831B9">
            <a:extLst>
              <a:ext uri="{FF2B5EF4-FFF2-40B4-BE49-F238E27FC236}">
                <a16:creationId xmlns:a16="http://schemas.microsoft.com/office/drawing/2014/main" id="{AA60D923-0CD4-45BF-8E76-37ED023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286" y="2773652"/>
            <a:ext cx="17436932" cy="51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65F1-85C5-42E8-8DB6-051EE4ED5631}"/>
              </a:ext>
            </a:extLst>
          </p:cNvPr>
          <p:cNvSpPr/>
          <p:nvPr/>
        </p:nvSpPr>
        <p:spPr>
          <a:xfrm>
            <a:off x="1253992" y="659640"/>
            <a:ext cx="80009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/>
              <a:t>64</a:t>
            </a:r>
            <a:r>
              <a:rPr lang="ko-KR" altLang="en-US" sz="7200" b="1" dirty="0"/>
              <a:t>비트 테스트 하기</a:t>
            </a:r>
          </a:p>
        </p:txBody>
      </p:sp>
    </p:spTree>
    <p:extLst>
      <p:ext uri="{BB962C8B-B14F-4D97-AF65-F5344CB8AC3E}">
        <p14:creationId xmlns:p14="http://schemas.microsoft.com/office/powerpoint/2010/main" val="99192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3131" y="4982819"/>
            <a:ext cx="1659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VC++ </a:t>
            </a:r>
            <a:r>
              <a:rPr lang="ko-KR" altLang="en-US" sz="9600" b="1" dirty="0" err="1"/>
              <a:t>유닛테스트</a:t>
            </a:r>
            <a:r>
              <a:rPr lang="ko-KR" altLang="en-US" sz="9600" b="1" dirty="0"/>
              <a:t> 기능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084330" y="12892927"/>
            <a:ext cx="7355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http://codezine.jp/article/detail/6464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1192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4673" y="770640"/>
            <a:ext cx="67213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400" b="1" dirty="0"/>
              <a:t>VC </a:t>
            </a:r>
            <a:r>
              <a:rPr lang="ko-KR" altLang="en-US" sz="6400" b="1" dirty="0" err="1"/>
              <a:t>유닛테스트</a:t>
            </a:r>
            <a:r>
              <a:rPr lang="ko-KR" altLang="en-US" sz="6400" b="1" dirty="0"/>
              <a:t> </a:t>
            </a:r>
            <a:r>
              <a:rPr lang="en-US" altLang="ko-KR" sz="6400" b="1" dirty="0"/>
              <a:t>API</a:t>
            </a:r>
            <a:endParaRPr lang="ko-KR" altLang="en-US" sz="6400" b="1" dirty="0"/>
          </a:p>
        </p:txBody>
      </p:sp>
      <p:sp>
        <p:nvSpPr>
          <p:cNvPr id="3" name="직사각형 2"/>
          <p:cNvSpPr/>
          <p:nvPr/>
        </p:nvSpPr>
        <p:spPr>
          <a:xfrm>
            <a:off x="1154672" y="2540977"/>
            <a:ext cx="2206313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TEST_CLASS(</a:t>
            </a:r>
            <a:r>
              <a:rPr lang="en-US" altLang="ko-KR" sz="3600" b="1" dirty="0" err="1"/>
              <a:t>class_name</a:t>
            </a:r>
            <a:r>
              <a:rPr lang="en-US" altLang="ko-KR" sz="3600" b="1" dirty="0"/>
              <a:t>){...};</a:t>
            </a:r>
          </a:p>
          <a:p>
            <a:r>
              <a:rPr lang="en-US" altLang="ko-KR" sz="3600" dirty="0"/>
              <a:t>TEST_METHOD</a:t>
            </a:r>
            <a:r>
              <a:rPr lang="ko-KR" altLang="en-US" sz="3600" dirty="0"/>
              <a:t>를 모은 것이 </a:t>
            </a:r>
            <a:r>
              <a:rPr lang="en-US" altLang="ko-KR" sz="3600" dirty="0"/>
              <a:t>TEST_CLASS</a:t>
            </a:r>
            <a:r>
              <a:rPr lang="ko-KR" altLang="en-US" sz="3600" dirty="0"/>
              <a:t>이다</a:t>
            </a:r>
            <a:r>
              <a:rPr lang="en-US" altLang="ko-KR" sz="3600" dirty="0"/>
              <a:t>. </a:t>
            </a:r>
            <a:br>
              <a:rPr lang="en-US" altLang="ko-KR" sz="3600" dirty="0"/>
            </a:br>
            <a:r>
              <a:rPr lang="ko-KR" altLang="en-US" sz="3600" dirty="0"/>
              <a:t>테스트 대상 별로 </a:t>
            </a:r>
            <a:r>
              <a:rPr lang="en-US" altLang="ko-KR" sz="3600" dirty="0"/>
              <a:t>TEST_CLASS</a:t>
            </a:r>
            <a:r>
              <a:rPr lang="ko-KR" altLang="en-US" sz="3600" dirty="0"/>
              <a:t>를 정의하는 것이 기본이지만</a:t>
            </a:r>
            <a:r>
              <a:rPr lang="en-US" altLang="ko-KR" sz="3600" dirty="0"/>
              <a:t>, </a:t>
            </a:r>
            <a:r>
              <a:rPr lang="ko-KR" altLang="en-US" sz="3600" dirty="0"/>
              <a:t>상황 혹은 기호 시</a:t>
            </a:r>
            <a:r>
              <a:rPr lang="en-US" altLang="ko-KR" sz="3600" dirty="0"/>
              <a:t>(</a:t>
            </a:r>
            <a:r>
              <a:rPr lang="ko-KR" altLang="en-US" sz="3600" dirty="0"/>
              <a:t>예를 들면 정상 계열과 이상 계열 등</a:t>
            </a:r>
            <a:r>
              <a:rPr lang="en-US" altLang="ko-KR" sz="3600" dirty="0"/>
              <a:t>)</a:t>
            </a:r>
            <a:r>
              <a:rPr lang="ko-KR" altLang="en-US" sz="3600" dirty="0"/>
              <a:t>세분화해도 상관 없다</a:t>
            </a:r>
            <a:r>
              <a:rPr lang="en-US" altLang="ko-KR" sz="3600" dirty="0"/>
              <a:t>. </a:t>
            </a:r>
            <a:r>
              <a:rPr lang="ko-KR" altLang="en-US" sz="3600" dirty="0"/>
              <a:t>그 때는 단일 소스에 복수의 </a:t>
            </a:r>
            <a:r>
              <a:rPr lang="en-US" altLang="ko-KR" sz="3600" dirty="0"/>
              <a:t>TEST_CLASS</a:t>
            </a:r>
            <a:r>
              <a:rPr lang="ko-KR" altLang="en-US" sz="3600" dirty="0"/>
              <a:t>를 적어 나가도 좋고</a:t>
            </a:r>
            <a:r>
              <a:rPr lang="en-US" altLang="ko-KR" sz="3600" dirty="0"/>
              <a:t>, </a:t>
            </a:r>
            <a:r>
              <a:rPr lang="ko-KR" altLang="en-US" sz="3600" dirty="0"/>
              <a:t>추가</a:t>
            </a:r>
            <a:r>
              <a:rPr lang="en-US" altLang="ko-KR" sz="3600" dirty="0"/>
              <a:t>/</a:t>
            </a:r>
            <a:r>
              <a:rPr lang="ko-KR" altLang="en-US" sz="3600" dirty="0"/>
              <a:t>새로운 항목</a:t>
            </a:r>
            <a:r>
              <a:rPr lang="en-US" altLang="ko-KR" sz="3600" dirty="0"/>
              <a:t>/C++ </a:t>
            </a:r>
            <a:r>
              <a:rPr lang="ko-KR" altLang="en-US" sz="3600" dirty="0" err="1"/>
              <a:t>유닛테스트</a:t>
            </a:r>
            <a:r>
              <a:rPr lang="ko-KR" altLang="en-US" sz="3600" dirty="0"/>
              <a:t> 클래스로 또 다른 소스에 나눠도 좋음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en-US" altLang="ko-KR" sz="3600" dirty="0"/>
              <a:t> </a:t>
            </a:r>
          </a:p>
          <a:p>
            <a:r>
              <a:rPr lang="en-US" altLang="ko-KR" sz="3600" b="1" dirty="0"/>
              <a:t>TEST_METHOD(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ko-KR" altLang="en-US" sz="3600" dirty="0"/>
              <a:t>테스트 각 항목에 해당한다</a:t>
            </a:r>
            <a:r>
              <a:rPr lang="en-US" altLang="ko-KR" sz="3600" dirty="0"/>
              <a:t>. </a:t>
            </a:r>
            <a:r>
              <a:rPr lang="ko-KR" altLang="en-US" sz="3600" dirty="0"/>
              <a:t>테스트 대상을 동작시키고 그 결과를 검증한다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b="1" dirty="0"/>
              <a:t>TEST_MODULE_INITIALIZE(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en-US" altLang="ko-KR" sz="3600" b="1" dirty="0"/>
              <a:t>TEST_MODULE_CLEANUP(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ko-KR" altLang="en-US" sz="3600" dirty="0"/>
              <a:t>모든 테스트의 실행 직전</a:t>
            </a:r>
            <a:r>
              <a:rPr lang="en-US" altLang="ko-KR" sz="3600" dirty="0"/>
              <a:t>/</a:t>
            </a:r>
            <a:r>
              <a:rPr lang="ko-KR" altLang="en-US" sz="3600" dirty="0"/>
              <a:t>직후에 각각 한번만 호출한다</a:t>
            </a:r>
            <a:r>
              <a:rPr lang="en-US" altLang="ko-KR" sz="3600" dirty="0"/>
              <a:t>. </a:t>
            </a:r>
            <a:r>
              <a:rPr lang="ko-KR" altLang="en-US" sz="3600" dirty="0"/>
              <a:t>이름 그대로 테스트 모듈의 전 준비</a:t>
            </a:r>
            <a:r>
              <a:rPr lang="en-US" altLang="ko-KR" sz="3600" dirty="0"/>
              <a:t>/</a:t>
            </a:r>
            <a:r>
              <a:rPr lang="ko-KR" altLang="en-US" sz="3600" dirty="0"/>
              <a:t>후 처리를 위한 것</a:t>
            </a:r>
            <a:r>
              <a:rPr lang="en-US" altLang="ko-KR" sz="3600" dirty="0"/>
              <a:t>. </a:t>
            </a:r>
            <a:r>
              <a:rPr lang="ko-KR" altLang="en-US" sz="3600" dirty="0"/>
              <a:t>환경 변수</a:t>
            </a:r>
            <a:r>
              <a:rPr lang="en-US" altLang="ko-KR" sz="3600" dirty="0"/>
              <a:t>/</a:t>
            </a:r>
            <a:r>
              <a:rPr lang="ko-KR" altLang="en-US" sz="3600" dirty="0"/>
              <a:t>글로벌 변수를 설정하거나 </a:t>
            </a:r>
            <a:r>
              <a:rPr lang="en-US" altLang="ko-KR" sz="3600" dirty="0"/>
              <a:t>DLL</a:t>
            </a:r>
            <a:r>
              <a:rPr lang="ko-KR" altLang="en-US" sz="3600" dirty="0"/>
              <a:t>을 </a:t>
            </a:r>
            <a:r>
              <a:rPr lang="en-US" altLang="ko-KR" sz="3600" dirty="0" err="1"/>
              <a:t>LoadLibarary</a:t>
            </a:r>
            <a:r>
              <a:rPr lang="en-US" altLang="ko-KR" sz="3600" dirty="0"/>
              <a:t>/</a:t>
            </a:r>
            <a:r>
              <a:rPr lang="en-US" altLang="ko-KR" sz="3600" dirty="0" err="1"/>
              <a:t>FreeLibrary</a:t>
            </a:r>
            <a:r>
              <a:rPr lang="en-US" altLang="ko-KR" sz="3600" dirty="0"/>
              <a:t> </a:t>
            </a:r>
            <a:r>
              <a:rPr lang="ko-KR" altLang="en-US" sz="3600" dirty="0"/>
              <a:t>하거나 </a:t>
            </a:r>
            <a:r>
              <a:rPr lang="en-US" altLang="ko-KR" sz="3600" dirty="0"/>
              <a:t>COM</a:t>
            </a:r>
            <a:r>
              <a:rPr lang="ko-KR" altLang="en-US" sz="3600" dirty="0"/>
              <a:t>을 초기화</a:t>
            </a:r>
            <a:r>
              <a:rPr lang="en-US" altLang="ko-KR" sz="3600" dirty="0"/>
              <a:t>/</a:t>
            </a:r>
            <a:r>
              <a:rPr lang="ko-KR" altLang="en-US" sz="3600" dirty="0"/>
              <a:t>해방하는 등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163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54672" y="2540977"/>
            <a:ext cx="220631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TEST_CLASS_INITIALIZE(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en-US" altLang="ko-KR" sz="3600" b="1" dirty="0"/>
              <a:t>TEST_CLASS_CLEANUP(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en-US" altLang="ko-KR" sz="3600" dirty="0"/>
              <a:t>TEST_CLASS </a:t>
            </a:r>
            <a:r>
              <a:rPr lang="ko-KR" altLang="en-US" sz="3600" dirty="0"/>
              <a:t>내 일련의 </a:t>
            </a:r>
            <a:r>
              <a:rPr lang="en-US" altLang="ko-KR" sz="3600" dirty="0"/>
              <a:t>TEST_METHOD </a:t>
            </a:r>
            <a:r>
              <a:rPr lang="ko-KR" altLang="en-US" sz="3600" dirty="0"/>
              <a:t>실행 직전</a:t>
            </a:r>
            <a:r>
              <a:rPr lang="en-US" altLang="ko-KR" sz="3600" dirty="0"/>
              <a:t>/</a:t>
            </a:r>
            <a:r>
              <a:rPr lang="ko-KR" altLang="en-US" sz="3600" dirty="0"/>
              <a:t>직후에 한번만 하는 전 준비</a:t>
            </a:r>
            <a:r>
              <a:rPr lang="en-US" altLang="ko-KR" sz="3600" dirty="0"/>
              <a:t>/</a:t>
            </a:r>
            <a:r>
              <a:rPr lang="ko-KR" altLang="en-US" sz="3600" dirty="0"/>
              <a:t>뒤처리를 정의한다</a:t>
            </a:r>
            <a:r>
              <a:rPr lang="en-US" altLang="ko-KR" sz="3600" dirty="0"/>
              <a:t>. </a:t>
            </a:r>
            <a:r>
              <a:rPr lang="ko-KR" altLang="en-US" sz="3600" dirty="0"/>
              <a:t>예를 들면 데이터베이스와 </a:t>
            </a:r>
            <a:r>
              <a:rPr lang="en-US" altLang="ko-KR" sz="3600" dirty="0"/>
              <a:t>Socket</a:t>
            </a:r>
            <a:r>
              <a:rPr lang="ko-KR" altLang="en-US" sz="3600" dirty="0"/>
              <a:t>과의 연결</a:t>
            </a:r>
            <a:r>
              <a:rPr lang="en-US" altLang="ko-KR" sz="3600" dirty="0"/>
              <a:t>/</a:t>
            </a:r>
            <a:r>
              <a:rPr lang="ko-KR" altLang="en-US" sz="3600" dirty="0"/>
              <a:t>절단 이라든가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b="1" dirty="0"/>
              <a:t>TEST_METHOD_INITIALIZE(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en-US" altLang="ko-KR" sz="3600" b="1" dirty="0"/>
              <a:t>TEST_METHOD_CLEANUP(</a:t>
            </a:r>
            <a:r>
              <a:rPr lang="en-US" altLang="ko-KR" sz="3600" b="1" dirty="0" err="1"/>
              <a:t>method_name</a:t>
            </a:r>
            <a:r>
              <a:rPr lang="en-US" altLang="ko-KR" sz="3600" b="1" dirty="0"/>
              <a:t>){...}</a:t>
            </a:r>
          </a:p>
          <a:p>
            <a:r>
              <a:rPr lang="ko-KR" altLang="en-US" sz="3600" dirty="0"/>
              <a:t>각 </a:t>
            </a:r>
            <a:r>
              <a:rPr lang="en-US" altLang="ko-KR" sz="3600" dirty="0"/>
              <a:t>TEST_METHOD</a:t>
            </a:r>
            <a:r>
              <a:rPr lang="ko-KR" altLang="en-US" sz="3600" dirty="0"/>
              <a:t>의 실행 직전</a:t>
            </a:r>
            <a:r>
              <a:rPr lang="en-US" altLang="ko-KR" sz="3600" dirty="0"/>
              <a:t>/</a:t>
            </a:r>
            <a:r>
              <a:rPr lang="ko-KR" altLang="en-US" sz="3600" dirty="0"/>
              <a:t>직후에 호출된다</a:t>
            </a:r>
            <a:r>
              <a:rPr lang="en-US" altLang="ko-KR" sz="3600" dirty="0"/>
              <a:t>.</a:t>
            </a:r>
          </a:p>
          <a:p>
            <a:r>
              <a:rPr lang="ko-KR" altLang="en-US" sz="3600" dirty="0"/>
              <a:t>테스트 별 전 준비</a:t>
            </a:r>
            <a:r>
              <a:rPr lang="en-US" altLang="ko-KR" sz="3600" dirty="0"/>
              <a:t>/</a:t>
            </a:r>
            <a:r>
              <a:rPr lang="ko-KR" altLang="en-US" sz="3600" dirty="0"/>
              <a:t>뒤처리를 하는 것이 목적이다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298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0" y="291545"/>
            <a:ext cx="20620384" cy="133882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stdafx.h</a:t>
            </a:r>
            <a:r>
              <a:rPr lang="en-US" altLang="ko-KR" sz="3600" dirty="0"/>
              <a:t>"</a:t>
            </a:r>
          </a:p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CppUnitTest.h</a:t>
            </a:r>
            <a:r>
              <a:rPr lang="en-US" altLang="ko-KR" sz="3600" dirty="0"/>
              <a:t>"</a:t>
            </a:r>
          </a:p>
          <a:p>
            <a:endParaRPr lang="en-US" altLang="ko-KR" sz="3600" dirty="0"/>
          </a:p>
          <a:p>
            <a:r>
              <a:rPr lang="en-US" altLang="ko-KR" sz="3600" dirty="0"/>
              <a:t>using namespace Microsoft::</a:t>
            </a:r>
            <a:r>
              <a:rPr lang="en-US" altLang="ko-KR" sz="3600" dirty="0" err="1"/>
              <a:t>VisualStudio</a:t>
            </a:r>
            <a:r>
              <a:rPr lang="en-US" altLang="ko-KR" sz="3600" dirty="0"/>
              <a:t>::</a:t>
            </a:r>
            <a:r>
              <a:rPr lang="en-US" altLang="ko-KR" sz="3600" dirty="0" err="1"/>
              <a:t>CppUnitTestFramework</a:t>
            </a:r>
            <a:r>
              <a:rPr lang="en-US" altLang="ko-KR" sz="3600" dirty="0"/>
              <a:t>;</a:t>
            </a:r>
          </a:p>
          <a:p>
            <a:endParaRPr lang="en-US" altLang="ko-KR" sz="3600" dirty="0"/>
          </a:p>
          <a:p>
            <a:r>
              <a:rPr lang="en-US" altLang="ko-KR" sz="3600" dirty="0"/>
              <a:t>namespace dummy {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TEST_MODULE_INITIALIZE(</a:t>
            </a:r>
            <a:r>
              <a:rPr lang="en-US" altLang="ko-KR" sz="3600" dirty="0" err="1"/>
              <a:t>test_module_initialize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TEST_MODULE_CLEANUP(</a:t>
            </a:r>
            <a:r>
              <a:rPr lang="en-US" altLang="ko-KR" sz="3600" dirty="0" err="1"/>
              <a:t>test_module_cleanup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TEST_CLASS(</a:t>
            </a:r>
            <a:r>
              <a:rPr lang="en-US" altLang="ko-KR" sz="3600" dirty="0" err="1"/>
              <a:t>DummyTest</a:t>
            </a:r>
            <a:r>
              <a:rPr lang="en-US" altLang="ko-KR" sz="3600" dirty="0"/>
              <a:t>) {</a:t>
            </a:r>
          </a:p>
          <a:p>
            <a:r>
              <a:rPr lang="en-US" altLang="ko-KR" sz="3600" dirty="0"/>
              <a:t>  public:</a:t>
            </a:r>
          </a:p>
          <a:p>
            <a:r>
              <a:rPr lang="en-US" altLang="ko-KR" sz="3600" dirty="0"/>
              <a:t>    TEST_CLASS_INITIALIZE(</a:t>
            </a:r>
            <a:r>
              <a:rPr lang="en-US" altLang="ko-KR" sz="3600" dirty="0" err="1"/>
              <a:t>test_class_initialize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TEST_CLASS_CLEANUP(</a:t>
            </a:r>
            <a:r>
              <a:rPr lang="en-US" altLang="ko-KR" sz="3600" dirty="0" err="1"/>
              <a:t>test_class_cleanup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TEST_METHOD_INITIALIZE(</a:t>
            </a:r>
            <a:r>
              <a:rPr lang="en-US" altLang="ko-KR" sz="3600" dirty="0" err="1"/>
              <a:t>test_method_initialize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TEST_METHOD_CLEANUP(</a:t>
            </a:r>
            <a:r>
              <a:rPr lang="en-US" altLang="ko-KR" sz="3600" dirty="0" err="1"/>
              <a:t>test_method_cleanup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TEST_METHOD(TestMethod1)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TEST_METHOD(TestMethod2)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TEST_METHOD(TestMethod3)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};</a:t>
            </a:r>
          </a:p>
          <a:p>
            <a:endParaRPr lang="en-US" altLang="ko-KR" sz="3600" dirty="0"/>
          </a:p>
          <a:p>
            <a:r>
              <a:rPr lang="en-US" altLang="ko-KR" sz="3600" dirty="0"/>
              <a:t>}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0217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odezine.jp/static/images/article/6464/6464_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39" y="1485484"/>
            <a:ext cx="18693570" cy="104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1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CD0092-0C30-4935-9888-9D3CA8E6E123}"/>
              </a:ext>
            </a:extLst>
          </p:cNvPr>
          <p:cNvSpPr/>
          <p:nvPr/>
        </p:nvSpPr>
        <p:spPr>
          <a:xfrm>
            <a:off x="995313" y="557317"/>
            <a:ext cx="819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개발 일정 계산 실수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BA09-F2BF-4020-A70A-BC66FC1063FF}"/>
              </a:ext>
            </a:extLst>
          </p:cNvPr>
          <p:cNvSpPr txBox="1"/>
          <p:nvPr/>
        </p:nvSpPr>
        <p:spPr>
          <a:xfrm>
            <a:off x="3468019" y="2810828"/>
            <a:ext cx="1744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프로그램 개발 시 생각 이상으로 </a:t>
            </a:r>
            <a:r>
              <a:rPr lang="ko-KR" altLang="en-US" sz="5400" b="1" dirty="0"/>
              <a:t>디버깅에서</a:t>
            </a:r>
            <a:r>
              <a:rPr lang="ko-KR" altLang="en-US" sz="5000" b="1" dirty="0"/>
              <a:t> 많은 시간 소요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FD3A-B119-450D-933A-EE807F6FFF1D}"/>
              </a:ext>
            </a:extLst>
          </p:cNvPr>
          <p:cNvSpPr txBox="1"/>
          <p:nvPr/>
        </p:nvSpPr>
        <p:spPr>
          <a:xfrm>
            <a:off x="3824777" y="4684665"/>
            <a:ext cx="16430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신입의 경우 개발 일정을 잡을 때 디버깅 시간을 계산하지 못해서 일정 계산에 실수 발생</a:t>
            </a:r>
          </a:p>
        </p:txBody>
      </p:sp>
    </p:spTree>
    <p:extLst>
      <p:ext uri="{BB962C8B-B14F-4D97-AF65-F5344CB8AC3E}">
        <p14:creationId xmlns:p14="http://schemas.microsoft.com/office/powerpoint/2010/main" val="66687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072857" y="861767"/>
          <a:ext cx="22420190" cy="12485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expected == 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(double expected,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|expected-actual| &lt;=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146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(float expected,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AreSame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&amp;expected == &amp;actual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(double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-actual| &gt;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(float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34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354211" y="974309"/>
          <a:ext cx="21280502" cy="120148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AreNotEqual(const wchar_t* notExpected, const wchar_t* actual, bool ignoreCase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AreNotSame&lt;T&gt;(const T&amp; notExpected, const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!(&amp;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&amp;actual)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actual == </a:t>
                      </a:r>
                      <a:r>
                        <a:rPr lang="en-US" sz="3600" dirty="0" err="1"/>
                        <a:t>nullptr</a:t>
                      </a:r>
                      <a:endParaRPr 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!(actual == </a:t>
                      </a:r>
                      <a:r>
                        <a:rPr lang="en-US" sz="3600" dirty="0" err="1"/>
                        <a:t>nullptr</a:t>
                      </a:r>
                      <a:r>
                        <a:rPr lang="en-US" sz="3600" dirty="0"/>
                        <a:t>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IsTrue(bool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true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IsFalse(bool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false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Fail()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실패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AreEqual&lt;T&gt;(T^ expected,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AreEqual(string^ expected, string^ actual, bool ignoreCase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AreSame&lt;T&gt;(T% expected,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%expected == %actual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91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354211" y="974308"/>
          <a:ext cx="21280502" cy="8563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&lt;T&gt;(T^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(string^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string^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AreNotSame</a:t>
                      </a:r>
                      <a:r>
                        <a:rPr lang="en-US" sz="3600" dirty="0"/>
                        <a:t>&lt;T&gt;(T%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!(%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%actual)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actual == nullptr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!(actual == nullptr)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ExpectedException&lt;Exception,Functor&gt;(Functor functor)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functor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ExpectedException&lt;Exception,ReturnType&gt;(ReturnType (*func)())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166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odezine.jp/static/images/article/6464/6464_fig07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65" y="1283385"/>
            <a:ext cx="13286686" cy="116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13496" y="2544418"/>
            <a:ext cx="7368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코드 커버리지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VS </a:t>
            </a:r>
            <a:r>
              <a:rPr lang="ko-KR" altLang="en-US" sz="3600" dirty="0"/>
              <a:t>버전 프로 이상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4506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957" y="3255139"/>
            <a:ext cx="204631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/>
              <a:t>GTest</a:t>
            </a:r>
            <a:br>
              <a:rPr lang="en-US" altLang="ko-KR" sz="3600" dirty="0"/>
            </a:br>
            <a:r>
              <a:rPr lang="en-US" altLang="ko-KR" sz="3600" dirty="0">
                <a:hlinkClick r:id="rId2"/>
              </a:rPr>
              <a:t>https://github.com/google/googletest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 err="1"/>
              <a:t>Boost.Test</a:t>
            </a:r>
            <a:br>
              <a:rPr lang="en-US" altLang="ko-KR" sz="3600" dirty="0"/>
            </a:br>
            <a:r>
              <a:rPr lang="en-US" altLang="ko-KR" sz="3600" dirty="0">
                <a:hlinkClick r:id="rId3"/>
              </a:rPr>
              <a:t>http://www.boost.org/doc/libs/1_60_0/libs/test/doc/html/index.html</a:t>
            </a:r>
            <a:r>
              <a:rPr lang="en-US" altLang="ko-KR" sz="3600" dirty="0"/>
              <a:t> 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/>
              <a:t>Catch</a:t>
            </a:r>
            <a:br>
              <a:rPr lang="en-US" altLang="ko-KR" sz="3600" dirty="0"/>
            </a:br>
            <a:r>
              <a:rPr lang="en-US" altLang="ko-KR" sz="3600" dirty="0">
                <a:hlinkClick r:id="rId4"/>
              </a:rPr>
              <a:t>https://github.com/philsquared/Catch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다른 </a:t>
            </a:r>
            <a:r>
              <a:rPr lang="en-US" altLang="ko-KR" sz="7200" b="1" dirty="0"/>
              <a:t>C++ </a:t>
            </a:r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90761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6093" y="5065253"/>
            <a:ext cx="21889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b="1" dirty="0"/>
              <a:t>생산적인 개발을 위한 지속적인 테스트</a:t>
            </a:r>
          </a:p>
          <a:p>
            <a:r>
              <a:rPr lang="ko-KR" altLang="en-US" sz="7200" b="1" dirty="0">
                <a:hlinkClick r:id="rId2"/>
              </a:rPr>
              <a:t>http://www.slideshare.net/birdkr/ss-2183466</a:t>
            </a:r>
            <a:r>
              <a:rPr lang="ko-KR" altLang="en-US" sz="7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72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81169" y="4130935"/>
            <a:ext cx="10623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https://github.com/potimarimo/practice-of-refactoring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1781169" y="3175625"/>
            <a:ext cx="717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3"/>
              </a:rPr>
              <a:t>https://github.com/utilForever/Shop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참고 및 테스트로 사용 해볼만한 프로젝트</a:t>
            </a:r>
          </a:p>
        </p:txBody>
      </p:sp>
    </p:spTree>
    <p:extLst>
      <p:ext uri="{BB962C8B-B14F-4D97-AF65-F5344CB8AC3E}">
        <p14:creationId xmlns:p14="http://schemas.microsoft.com/office/powerpoint/2010/main" val="2452200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5" y="2475915"/>
            <a:ext cx="198635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JavaScript, Ruby, Python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C#, Java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C++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785109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3" y="4354098"/>
            <a:ext cx="1986358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좋은 함수가 아니면 힘들다</a:t>
            </a:r>
            <a:endParaRPr lang="en-US" altLang="ko-KR" sz="12000" b="1" dirty="0"/>
          </a:p>
          <a:p>
            <a:pPr algn="ctr"/>
            <a:r>
              <a:rPr lang="ko-KR" altLang="en-US" sz="33200" b="1" dirty="0" err="1"/>
              <a:t>리팩토링</a:t>
            </a:r>
            <a:endParaRPr lang="ko-KR" altLang="en-US" sz="33200" b="1" dirty="0"/>
          </a:p>
        </p:txBody>
      </p:sp>
    </p:spTree>
    <p:extLst>
      <p:ext uri="{BB962C8B-B14F-4D97-AF65-F5344CB8AC3E}">
        <p14:creationId xmlns:p14="http://schemas.microsoft.com/office/powerpoint/2010/main" val="3695536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1" y="3292214"/>
            <a:ext cx="198635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꽤 진행된 프로젝트</a:t>
            </a:r>
            <a:r>
              <a:rPr lang="en-US" altLang="ko-KR" sz="12000" b="1" dirty="0"/>
              <a:t>,</a:t>
            </a:r>
          </a:p>
          <a:p>
            <a:pPr algn="ctr"/>
            <a:r>
              <a:rPr lang="ko-KR" altLang="en-US" sz="12000" b="1" dirty="0"/>
              <a:t>누군가의 반대</a:t>
            </a:r>
            <a:r>
              <a:rPr lang="en-US" altLang="ko-KR" sz="12000" b="1" dirty="0"/>
              <a:t>(</a:t>
            </a:r>
            <a:r>
              <a:rPr lang="ko-KR" altLang="en-US" sz="12000" b="1" dirty="0"/>
              <a:t>특히 </a:t>
            </a:r>
            <a:r>
              <a:rPr lang="ko-KR" altLang="en-US" sz="12000" b="1" dirty="0" err="1"/>
              <a:t>리더급</a:t>
            </a:r>
            <a:r>
              <a:rPr lang="en-US" altLang="ko-KR" sz="12000" b="1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7694" y="8360467"/>
            <a:ext cx="13421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00" b="1">
                <a:solidFill>
                  <a:srgbClr val="FF0000"/>
                </a:solidFill>
              </a:rPr>
              <a:t>너무 힘들다 </a:t>
            </a:r>
            <a:r>
              <a:rPr lang="ko-KR" altLang="en-US" sz="13200" b="1" dirty="0" err="1">
                <a:solidFill>
                  <a:srgbClr val="FF0000"/>
                </a:solidFill>
              </a:rPr>
              <a:t>ㅠㅠ</a:t>
            </a:r>
            <a:endParaRPr lang="ko-KR" altLang="en-US" sz="1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33A72-C972-43EC-B4F9-48D99F4C57B4}"/>
              </a:ext>
            </a:extLst>
          </p:cNvPr>
          <p:cNvSpPr txBox="1"/>
          <p:nvPr/>
        </p:nvSpPr>
        <p:spPr>
          <a:xfrm>
            <a:off x="1989767" y="6046343"/>
            <a:ext cx="12347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프로그래머 자신이 하는 테스트</a:t>
            </a:r>
            <a:endParaRPr lang="en-US" altLang="ko-KR" sz="5400" dirty="0"/>
          </a:p>
          <a:p>
            <a:r>
              <a:rPr lang="en-US" altLang="ko-KR" sz="5400" dirty="0"/>
              <a:t>QA</a:t>
            </a:r>
            <a:r>
              <a:rPr lang="ko-KR" altLang="en-US" sz="5400" dirty="0"/>
              <a:t>에서 잡은 버그 </a:t>
            </a:r>
            <a:endParaRPr lang="en-US" altLang="ko-KR" sz="5400" dirty="0"/>
          </a:p>
          <a:p>
            <a:r>
              <a:rPr lang="ko-KR" altLang="en-US" sz="5400" dirty="0"/>
              <a:t>유저가 보고한 버그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9585F-7898-4384-BB31-2801397BA333}"/>
              </a:ext>
            </a:extLst>
          </p:cNvPr>
          <p:cNvSpPr txBox="1"/>
          <p:nvPr/>
        </p:nvSpPr>
        <p:spPr>
          <a:xfrm>
            <a:off x="12836107" y="6046343"/>
            <a:ext cx="10696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이 순서대로 수정 비용이 커진다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460EE-D356-4170-A00C-79C2D1E97C93}"/>
              </a:ext>
            </a:extLst>
          </p:cNvPr>
          <p:cNvSpPr txBox="1"/>
          <p:nvPr/>
        </p:nvSpPr>
        <p:spPr>
          <a:xfrm>
            <a:off x="1989767" y="1560004"/>
            <a:ext cx="19196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그렇다고 디버깅 시간을 계산하려고 하니</a:t>
            </a:r>
            <a:r>
              <a:rPr lang="en-US" altLang="ko-KR" sz="5400" dirty="0"/>
              <a:t>....</a:t>
            </a:r>
          </a:p>
          <a:p>
            <a:r>
              <a:rPr lang="ko-KR" altLang="en-US" sz="5400" dirty="0"/>
              <a:t>코드에 버그가 있을지</a:t>
            </a:r>
            <a:r>
              <a:rPr lang="en-US" altLang="ko-KR" sz="5400" dirty="0"/>
              <a:t>? </a:t>
            </a:r>
            <a:r>
              <a:rPr lang="ko-KR" altLang="en-US" sz="5400" dirty="0"/>
              <a:t>없을지</a:t>
            </a:r>
            <a:r>
              <a:rPr lang="en-US" altLang="ko-KR" sz="5400" dirty="0"/>
              <a:t>?</a:t>
            </a:r>
          </a:p>
          <a:p>
            <a:r>
              <a:rPr lang="ko-KR" altLang="en-US" sz="5400" dirty="0"/>
              <a:t>있다면 얼마나 있을지</a:t>
            </a:r>
            <a:r>
              <a:rPr lang="en-US" altLang="ko-KR" sz="5400" dirty="0"/>
              <a:t>?</a:t>
            </a:r>
          </a:p>
          <a:p>
            <a:r>
              <a:rPr lang="ko-KR" altLang="en-US" sz="5400" dirty="0"/>
              <a:t>알기 힘들다</a:t>
            </a:r>
            <a:r>
              <a:rPr lang="en-US" altLang="ko-KR" sz="5400" dirty="0"/>
              <a:t>....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90089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8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67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47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84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3739741-4280-4674-8B48-8EB7D3C12BA3}"/>
              </a:ext>
            </a:extLst>
          </p:cNvPr>
          <p:cNvSpPr>
            <a:spLocks/>
          </p:cNvSpPr>
          <p:nvPr/>
        </p:nvSpPr>
        <p:spPr bwMode="auto">
          <a:xfrm>
            <a:off x="1312863" y="5562600"/>
            <a:ext cx="16319500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감사합니다.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B9A081-EE52-4FE4-94DC-56908231C920}"/>
              </a:ext>
            </a:extLst>
          </p:cNvPr>
          <p:cNvSpPr txBox="1"/>
          <p:nvPr/>
        </p:nvSpPr>
        <p:spPr>
          <a:xfrm>
            <a:off x="1284543" y="3038324"/>
            <a:ext cx="106542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프로그래머 자신이 하는 테스트</a:t>
            </a:r>
            <a:endParaRPr lang="en-US" altLang="ko-KR" sz="5400" dirty="0"/>
          </a:p>
          <a:p>
            <a:endParaRPr lang="en-US" altLang="ko-KR" sz="5400" dirty="0"/>
          </a:p>
          <a:p>
            <a:r>
              <a:rPr lang="en-US" altLang="ko-KR" sz="5400" dirty="0"/>
              <a:t>QA</a:t>
            </a:r>
            <a:r>
              <a:rPr lang="ko-KR" altLang="en-US" sz="5400" dirty="0"/>
              <a:t>에서 잡은 버그 </a:t>
            </a:r>
            <a:endParaRPr lang="en-US" altLang="ko-KR" sz="5400" dirty="0"/>
          </a:p>
          <a:p>
            <a:endParaRPr lang="en-US" altLang="ko-KR" sz="5400" dirty="0"/>
          </a:p>
          <a:p>
            <a:r>
              <a:rPr lang="ko-KR" altLang="en-US" sz="5400" dirty="0"/>
              <a:t>유저가 보고한 버그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85EA8-E51D-49CC-A903-AAC7D6840D52}"/>
              </a:ext>
            </a:extLst>
          </p:cNvPr>
          <p:cNvSpPr txBox="1"/>
          <p:nvPr/>
        </p:nvSpPr>
        <p:spPr>
          <a:xfrm>
            <a:off x="14168563" y="4488470"/>
            <a:ext cx="7759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수정 비용이 커진다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31EA05-7F8F-49DB-85DA-3AE1BCA45A72}"/>
              </a:ext>
            </a:extLst>
          </p:cNvPr>
          <p:cNvSpPr/>
          <p:nvPr/>
        </p:nvSpPr>
        <p:spPr>
          <a:xfrm>
            <a:off x="1146679" y="668532"/>
            <a:ext cx="59330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디버깅과 시간</a:t>
            </a:r>
          </a:p>
        </p:txBody>
      </p:sp>
      <p:sp>
        <p:nvSpPr>
          <p:cNvPr id="7" name="아래쪽 화살표 1">
            <a:extLst>
              <a:ext uri="{FF2B5EF4-FFF2-40B4-BE49-F238E27FC236}">
                <a16:creationId xmlns:a16="http://schemas.microsoft.com/office/drawing/2014/main" id="{F96884CE-237F-42B5-B510-A5E46A75CC59}"/>
              </a:ext>
            </a:extLst>
          </p:cNvPr>
          <p:cNvSpPr/>
          <p:nvPr/>
        </p:nvSpPr>
        <p:spPr>
          <a:xfrm>
            <a:off x="12596481" y="3038324"/>
            <a:ext cx="914400" cy="406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8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669836" y="12477182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13EE4-650A-4D82-AF78-6456079D81C2}"/>
              </a:ext>
            </a:extLst>
          </p:cNvPr>
          <p:cNvSpPr/>
          <p:nvPr/>
        </p:nvSpPr>
        <p:spPr>
          <a:xfrm>
            <a:off x="1146679" y="668532"/>
            <a:ext cx="65902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신념 만으로는</a:t>
            </a:r>
            <a:r>
              <a:rPr lang="en-US" altLang="ko-KR" sz="7200" b="1" dirty="0"/>
              <a:t>…</a:t>
            </a:r>
            <a:endParaRPr lang="ko-KR" altLang="en-US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2074C-F869-4A45-BF36-78CE13306E66}"/>
              </a:ext>
            </a:extLst>
          </p:cNvPr>
          <p:cNvSpPr txBox="1"/>
          <p:nvPr/>
        </p:nvSpPr>
        <p:spPr>
          <a:xfrm>
            <a:off x="1508989" y="2774722"/>
            <a:ext cx="187630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버그는 만들지 않겠다 라는 신념 만으로는 잡을 수 없음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체계화된 시스템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기술이 필요</a:t>
            </a:r>
          </a:p>
        </p:txBody>
      </p:sp>
    </p:spTree>
    <p:extLst>
      <p:ext uri="{BB962C8B-B14F-4D97-AF65-F5344CB8AC3E}">
        <p14:creationId xmlns:p14="http://schemas.microsoft.com/office/powerpoint/2010/main" val="141284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0F66-A2EA-4F15-B3E5-58F7BA85E6CC}"/>
              </a:ext>
            </a:extLst>
          </p:cNvPr>
          <p:cNvSpPr/>
          <p:nvPr/>
        </p:nvSpPr>
        <p:spPr>
          <a:xfrm>
            <a:off x="1146679" y="668532"/>
            <a:ext cx="50097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유닛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AB63-3575-4C41-85A1-C0230E193F9B}"/>
              </a:ext>
            </a:extLst>
          </p:cNvPr>
          <p:cNvSpPr txBox="1"/>
          <p:nvPr/>
        </p:nvSpPr>
        <p:spPr>
          <a:xfrm>
            <a:off x="1374505" y="2637987"/>
            <a:ext cx="18293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버그를 사전에 잡을 수 있는 방법 중의 하나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프로그래머 단계에서 꽤 많은 수의 버그를 잡을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41578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ED7DF4-7FB1-4A6E-9440-240053F6DBB2}"/>
              </a:ext>
            </a:extLst>
          </p:cNvPr>
          <p:cNvSpPr/>
          <p:nvPr/>
        </p:nvSpPr>
        <p:spPr>
          <a:xfrm>
            <a:off x="1226573" y="759840"/>
            <a:ext cx="38587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그러나</a:t>
            </a:r>
            <a:r>
              <a:rPr lang="en-US" altLang="ko-KR" sz="7200" b="1" dirty="0"/>
              <a:t>….</a:t>
            </a:r>
            <a:endParaRPr lang="ko-KR" altLang="en-US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1BDC3-D552-45A1-A724-4B02BCAF36EB}"/>
              </a:ext>
            </a:extLst>
          </p:cNvPr>
          <p:cNvSpPr txBox="1"/>
          <p:nvPr/>
        </p:nvSpPr>
        <p:spPr>
          <a:xfrm>
            <a:off x="1226573" y="2507663"/>
            <a:ext cx="223407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err="1"/>
              <a:t>유닛테스트는</a:t>
            </a:r>
            <a:r>
              <a:rPr lang="ko-KR" altLang="en-US" sz="5400" b="1" dirty="0"/>
              <a:t> 공짜가 아님</a:t>
            </a:r>
            <a:br>
              <a:rPr lang="en-US" altLang="ko-KR" sz="5400" dirty="0"/>
            </a:br>
            <a:r>
              <a:rPr lang="ko-KR" altLang="en-US" sz="5400" dirty="0"/>
              <a:t>개발하기에도 바쁜데</a:t>
            </a:r>
            <a:r>
              <a:rPr lang="en-US" altLang="ko-KR" sz="5400" dirty="0"/>
              <a:t>….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개발 코드에 수정이 발생하면 그 이상으로 </a:t>
            </a:r>
            <a:r>
              <a:rPr lang="ko-KR" altLang="en-US" sz="5400" dirty="0" err="1"/>
              <a:t>유닛테스트</a:t>
            </a:r>
            <a:r>
              <a:rPr lang="ko-KR" altLang="en-US" sz="5400" dirty="0"/>
              <a:t> 코드에도 수정 발생</a:t>
            </a:r>
            <a:br>
              <a:rPr lang="en-US" altLang="ko-KR" sz="5400" dirty="0"/>
            </a:br>
            <a:r>
              <a:rPr lang="ko-KR" altLang="en-US" sz="5400" b="1" dirty="0"/>
              <a:t>중복 코드는 악</a:t>
            </a:r>
            <a:r>
              <a:rPr lang="en-US" altLang="ko-KR" sz="5400" b="1" dirty="0"/>
              <a:t>!!!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유닛테스트는</a:t>
            </a:r>
            <a:r>
              <a:rPr lang="ko-KR" altLang="en-US" sz="5400" dirty="0"/>
              <a:t> 해당 기능의 배움보다 경험이 꽤 중요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89656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3378</TotalTime>
  <Words>1218</Words>
  <Application>Microsoft Office PowerPoint</Application>
  <PresentationFormat>사용자 지정</PresentationFormat>
  <Paragraphs>241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Helvetica Light</vt:lpstr>
      <vt:lpstr>KoPubDotum Bold</vt:lpstr>
      <vt:lpstr>KoPubDotum Medium</vt:lpstr>
      <vt:lpstr>Meiryo</vt:lpstr>
      <vt:lpstr>游ゴシック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최 흥배</cp:lastModifiedBy>
  <cp:revision>190</cp:revision>
  <dcterms:created xsi:type="dcterms:W3CDTF">2013-05-07T04:34:41Z</dcterms:created>
  <dcterms:modified xsi:type="dcterms:W3CDTF">2018-07-17T23:19:58Z</dcterms:modified>
</cp:coreProperties>
</file>