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99" r:id="rId2"/>
    <p:sldId id="262" r:id="rId3"/>
    <p:sldId id="273" r:id="rId4"/>
    <p:sldId id="274" r:id="rId5"/>
    <p:sldId id="308" r:id="rId6"/>
    <p:sldId id="311" r:id="rId7"/>
    <p:sldId id="313" r:id="rId8"/>
    <p:sldId id="307" r:id="rId9"/>
    <p:sldId id="306" r:id="rId10"/>
    <p:sldId id="312" r:id="rId11"/>
    <p:sldId id="314" r:id="rId12"/>
    <p:sldId id="310" r:id="rId13"/>
    <p:sldId id="258" r:id="rId14"/>
    <p:sldId id="259" r:id="rId15"/>
    <p:sldId id="320" r:id="rId16"/>
    <p:sldId id="315" r:id="rId17"/>
    <p:sldId id="317" r:id="rId18"/>
    <p:sldId id="309" r:id="rId19"/>
    <p:sldId id="322" r:id="rId20"/>
    <p:sldId id="323" r:id="rId21"/>
    <p:sldId id="324" r:id="rId22"/>
    <p:sldId id="325" r:id="rId23"/>
    <p:sldId id="326" r:id="rId24"/>
    <p:sldId id="328" r:id="rId25"/>
    <p:sldId id="327" r:id="rId26"/>
    <p:sldId id="318" r:id="rId27"/>
    <p:sldId id="321" r:id="rId28"/>
    <p:sldId id="329" r:id="rId29"/>
    <p:sldId id="333" r:id="rId30"/>
    <p:sldId id="332" r:id="rId31"/>
    <p:sldId id="330" r:id="rId32"/>
    <p:sldId id="336" r:id="rId33"/>
    <p:sldId id="335" r:id="rId34"/>
    <p:sldId id="260" r:id="rId35"/>
    <p:sldId id="319" r:id="rId36"/>
    <p:sldId id="337" r:id="rId37"/>
    <p:sldId id="331" r:id="rId38"/>
    <p:sldId id="343" r:id="rId39"/>
    <p:sldId id="339" r:id="rId40"/>
    <p:sldId id="345" r:id="rId41"/>
    <p:sldId id="342" r:id="rId42"/>
    <p:sldId id="346" r:id="rId43"/>
    <p:sldId id="347" r:id="rId44"/>
    <p:sldId id="341" r:id="rId45"/>
    <p:sldId id="340" r:id="rId46"/>
    <p:sldId id="316" r:id="rId47"/>
    <p:sldId id="334" r:id="rId48"/>
    <p:sldId id="338" r:id="rId49"/>
    <p:sldId id="344" r:id="rId50"/>
    <p:sldId id="349" r:id="rId51"/>
    <p:sldId id="348" r:id="rId52"/>
    <p:sldId id="350" r:id="rId53"/>
    <p:sldId id="351" r:id="rId54"/>
    <p:sldId id="352" r:id="rId55"/>
    <p:sldId id="261" r:id="rId56"/>
    <p:sldId id="305" r:id="rId57"/>
    <p:sldId id="282" r:id="rId58"/>
    <p:sldId id="353" r:id="rId59"/>
    <p:sldId id="354" r:id="rId60"/>
    <p:sldId id="355" r:id="rId61"/>
    <p:sldId id="356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E2C66-0832-447F-B09E-077543831C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C1288-707F-49CF-8399-E8857E6FE5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60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51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9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1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27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214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567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819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ce3f02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ce3f02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53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1B720-4E71-4865-A56B-C40052A7D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27212-6918-4DB3-8921-8C2280B8D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E54CF-241C-4AC7-AD8F-36EDEFC4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B5191-A4A9-4819-B532-C4EDE1B2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54E79-DA55-4D2C-A07A-DC5F04A7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8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7DF23-65FD-40C9-AD63-37EF0D53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BD523-4888-4BBD-885B-6BB6C40D9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CEF1C-1DCC-41BC-99A4-6133FF55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03243-C075-4006-8EC7-5AAA3599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847BF-D1F9-4F61-97FD-558FB869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BD6143-942D-4CB4-8258-3BE1F317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2051A-07ED-46ED-B37A-356367FB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4B253-DB49-45EF-8C25-BAEBEA69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D5C190-F7EC-4149-98A9-2A30EA9D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23EAB-C184-4C65-B0F9-F4805C1F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5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8148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20347-9536-4E68-986A-18AA56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0B847-1A4B-4E09-9E82-BE35572A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BAC0D-0ACB-47F1-97FB-6659A4E2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7B0B6-113F-42DE-9191-D3704C8B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AA25EB-FE79-4C3C-B148-8A3D185E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8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1D262-316B-4979-88A4-BD0A9B2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9776B1-36F6-46DD-AB7E-F186E478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72785-3921-4903-A8FB-5C096219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FB030E-5FB3-491B-B9C8-159541BB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96580-3141-4BE3-B41E-37380845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A2A99-26F6-4228-BAAA-30CC8B43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F4D78-309D-463B-A6BB-27F25B955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18F5D-2926-44C7-9F9F-5831708C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58395C-0A53-4CB8-AF5C-25FDF348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D7693-9121-4A4C-8B51-D2FE8454C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E9D88-E980-4779-BE8A-88D61E34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35560-C0EF-4B3F-8745-42E04FA1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E4EFD9-4C89-4CFA-801D-A6CA1BEA5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3275F-7FC8-4ADC-AAD0-C14B3B2D7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D7A235-FCF7-4610-89DC-6D4E9A20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94F74-769A-40CD-A3B3-E8462470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3DA0C-05A7-4041-B528-EDD82C8D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66EAD6-9E46-4734-9151-F413F5D9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7CD1DC-B88B-479B-A683-F33B621B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3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461AD-345C-432C-B7D2-709CE50E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11301F-1947-41A8-9607-6C832679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A6DBF-F6C0-4788-A05B-C222E82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CC616-7BBC-47DB-8876-76FA265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4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F1BC8-A4B7-4A54-A14E-11932371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F6830-551D-46E1-AC1B-6CF495FF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A318B-53E2-4FE5-9E43-B5071FCD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C89-BEAA-4523-A59A-7B70ECA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389D1-5A18-488D-8A65-0DF4F6113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372DB1-DF68-4B77-8164-BD63FC4BE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CBDCA4-92CB-4B0C-8975-A6846C83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F0D4A-4743-4E7F-90C1-E301E7E6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E5AB9-C44D-401B-B372-57C8D04C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0B0E-C38E-4650-BBB0-C71D5242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C03567-4BA6-4D89-9F62-A0E31D232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B6856-9B6C-4660-B7FA-8E83B0747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26B10-D76B-43D1-9AA0-6D98B4F1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25CA86-6365-4265-82CD-93B1D86A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14BE4-92CD-405B-9AEA-4C9D3158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59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2DE700-E52F-406A-BD75-32DF1FF3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ADCB9-D7E5-41A4-9E1C-830A2942F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0741E-3012-4AE0-A8B1-F7A7573DA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0D9A-66AE-4B71-A2F4-02EC99AC6619}" type="datetimeFigureOut">
              <a:rPr lang="ko-KR" altLang="en-US" smtClean="0"/>
              <a:t>2020-12-23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1C7D-5BCE-451E-8F06-333FD91E6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D74FB-4BF5-48B3-8DFC-1593B673A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65B9A-0AAA-4A0D-B87D-32711A80F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5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ing75/SuperSocketLi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86725" y="219675"/>
            <a:ext cx="551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아키텍처</a:t>
            </a:r>
            <a:endParaRPr lang="ko-KR" alt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F9EBB-15F6-4E31-B2D5-5C391D18E40E}"/>
              </a:ext>
            </a:extLst>
          </p:cNvPr>
          <p:cNvSpPr txBox="1"/>
          <p:nvPr/>
        </p:nvSpPr>
        <p:spPr>
          <a:xfrm>
            <a:off x="390853" y="1081449"/>
            <a:ext cx="10994599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실 시간 통신을 하는 게임 컨텐츠가 핵심 컨텐츠인 게임을 대상</a:t>
            </a:r>
            <a:r>
              <a:rPr lang="ko-KR" altLang="en-US" sz="2400" dirty="0"/>
              <a:t>으로 한다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/>
              <a:t>클라이언트는 게임 플레이 하는 동안 계속 소켓 접속</a:t>
            </a:r>
            <a:r>
              <a:rPr lang="ko-KR" altLang="en-US" sz="2400" dirty="0"/>
              <a:t>한다</a:t>
            </a:r>
            <a:r>
              <a:rPr lang="en-US" altLang="ko-KR" sz="2400" dirty="0"/>
              <a:t>.</a:t>
            </a:r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Scale-Out</a:t>
            </a:r>
            <a:r>
              <a:rPr lang="ko-KR" altLang="en-US" sz="2400" dirty="0"/>
              <a:t>을 통한 서버 확장 가능</a:t>
            </a:r>
            <a:endParaRPr lang="en-US" altLang="ko-KR" sz="2400" dirty="0"/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MQ</a:t>
            </a:r>
            <a:r>
              <a:rPr lang="ko-KR" altLang="en-US" sz="2400" dirty="0"/>
              <a:t>를 사용하여 서버 간 통신</a:t>
            </a:r>
            <a:endParaRPr lang="en-US" altLang="ko-KR" sz="2400" dirty="0"/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서비스 도중 서버 교체 및 확장 가능</a:t>
            </a:r>
            <a:br>
              <a:rPr lang="en-US" altLang="ko-KR" sz="2400" dirty="0"/>
            </a:br>
            <a:r>
              <a:rPr lang="ko-KR" altLang="en-US" sz="2400" dirty="0"/>
              <a:t>단 </a:t>
            </a:r>
            <a:r>
              <a:rPr lang="en-US" altLang="ko-KR" sz="2400" dirty="0"/>
              <a:t>MQ</a:t>
            </a:r>
            <a:r>
              <a:rPr lang="ko-KR" altLang="en-US" sz="2400" dirty="0"/>
              <a:t>와 </a:t>
            </a:r>
            <a:r>
              <a:rPr lang="en-US" altLang="ko-KR" sz="2400" dirty="0"/>
              <a:t>Match Server</a:t>
            </a:r>
            <a:r>
              <a:rPr lang="ko-KR" altLang="en-US" sz="2400" dirty="0"/>
              <a:t>는 서비스 중 변경은 불가</a:t>
            </a:r>
            <a:endParaRPr lang="en-US" altLang="ko-KR" sz="2400" dirty="0"/>
          </a:p>
          <a:p>
            <a:pPr marL="457189" indent="-457189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구현 편리성과 안정성을 위해 패킷 처리는 </a:t>
            </a:r>
            <a:r>
              <a:rPr lang="en-US" altLang="ko-KR" sz="2400" dirty="0"/>
              <a:t>1 </a:t>
            </a:r>
            <a:r>
              <a:rPr lang="ko-KR" altLang="en-US" sz="2400" dirty="0"/>
              <a:t>스레드 </a:t>
            </a:r>
            <a:br>
              <a:rPr lang="en-US" altLang="ko-KR" sz="2400" dirty="0"/>
            </a:br>
            <a:r>
              <a:rPr lang="ko-KR" altLang="en-US" sz="2400" dirty="0"/>
              <a:t>기능별로 멀티 스레드 사용</a:t>
            </a:r>
            <a:br>
              <a:rPr lang="en-US" altLang="ko-KR" sz="2400" dirty="0"/>
            </a:br>
            <a:r>
              <a:rPr lang="en-US" altLang="ko-KR" sz="2400" dirty="0"/>
              <a:t>Lock</a:t>
            </a:r>
            <a:r>
              <a:rPr lang="ko-KR" altLang="en-US" sz="2400" dirty="0"/>
              <a:t>을 사용하지 않는다</a:t>
            </a:r>
          </a:p>
        </p:txBody>
      </p:sp>
    </p:spTree>
    <p:extLst>
      <p:ext uri="{BB962C8B-B14F-4D97-AF65-F5344CB8AC3E}">
        <p14:creationId xmlns:p14="http://schemas.microsoft.com/office/powerpoint/2010/main" val="322292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B876EA-3C18-400C-A8F5-33F95834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35" y="399038"/>
            <a:ext cx="8046416" cy="57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78C5FA-FEC5-4AD9-A890-E5F802BB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4" y="1112459"/>
            <a:ext cx="8435383" cy="3857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F454BE-852F-44FD-B648-A94E23D9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882" y="446664"/>
            <a:ext cx="4073254" cy="189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4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2F238C-E576-4394-BEEE-B8C6C735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19" y="471525"/>
            <a:ext cx="4773034" cy="2696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135729-1640-455A-95D8-A255B98AF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03" y="554951"/>
            <a:ext cx="6297751" cy="31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4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C4CF74-4E82-400F-9C9C-BFCE32055ABE}"/>
              </a:ext>
            </a:extLst>
          </p:cNvPr>
          <p:cNvSpPr txBox="1"/>
          <p:nvPr/>
        </p:nvSpPr>
        <p:spPr>
          <a:xfrm>
            <a:off x="208339" y="34721"/>
            <a:ext cx="78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MQ</a:t>
            </a:r>
            <a:r>
              <a:rPr lang="ko-KR" altLang="en-US" sz="3600" dirty="0"/>
              <a:t> 네트워크 </a:t>
            </a:r>
            <a:r>
              <a:rPr lang="ko-KR" altLang="en-US" sz="3600" dirty="0" err="1"/>
              <a:t>토플리지</a:t>
            </a:r>
            <a:endParaRPr lang="ko-KR" altLang="en-US" sz="3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1313E9-7470-497F-BD0D-D8B54D0E33A9}"/>
              </a:ext>
            </a:extLst>
          </p:cNvPr>
          <p:cNvGrpSpPr/>
          <p:nvPr/>
        </p:nvGrpSpPr>
        <p:grpSpPr>
          <a:xfrm>
            <a:off x="4392688" y="2017525"/>
            <a:ext cx="1834264" cy="1873008"/>
            <a:chOff x="1314324" y="2257354"/>
            <a:chExt cx="1835378" cy="2194318"/>
          </a:xfrm>
        </p:grpSpPr>
        <p:pic>
          <p:nvPicPr>
            <p:cNvPr id="4" name="Picture 4" descr="https://lh6.googleusercontent.com/_3PH_XP8x0uCuGPkuZiCEbswfBKBYvCJ2gO-klStsEA-C1FiD6X7lKyZV7oRncHTFnwMLbl-4QLPVVXHKCA53wWM0kQuCa3jXOTR0gO2kJnrhDK_pRgbAUfVsWm2yM2iNiMpo8aAs5I">
              <a:extLst>
                <a:ext uri="{FF2B5EF4-FFF2-40B4-BE49-F238E27FC236}">
                  <a16:creationId xmlns:a16="http://schemas.microsoft.com/office/drawing/2014/main" id="{64C09017-4012-474A-A981-AF3D4BB75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324" y="2576567"/>
              <a:ext cx="1835378" cy="187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873DDC-ACB1-48AD-B2F0-4427C6C8F7E8}"/>
                </a:ext>
              </a:extLst>
            </p:cNvPr>
            <p:cNvSpPr txBox="1"/>
            <p:nvPr/>
          </p:nvSpPr>
          <p:spPr>
            <a:xfrm>
              <a:off x="1549971" y="2257354"/>
              <a:ext cx="1293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NATS MQ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95A4C4E-9F40-4702-94D0-900DCB7E7CC9}"/>
              </a:ext>
            </a:extLst>
          </p:cNvPr>
          <p:cNvGrpSpPr/>
          <p:nvPr/>
        </p:nvGrpSpPr>
        <p:grpSpPr>
          <a:xfrm>
            <a:off x="837332" y="1615590"/>
            <a:ext cx="1271016" cy="1119119"/>
            <a:chOff x="1042416" y="2006478"/>
            <a:chExt cx="1271016" cy="1119119"/>
          </a:xfrm>
        </p:grpSpPr>
        <p:pic>
          <p:nvPicPr>
            <p:cNvPr id="7" name="Picture 2" descr="https://lh6.googleusercontent.com/vgTr_ByCcKkuF9aqdb51dx-TkHi_A9D7UfVVd25g8k0zlvmqDJgM-l5chxixviE7abQA29YIyohYu4D0qoh6136dYrcoKjLM-QmZi-hMy22lKaZijp8Vrzoj8ucr3sYkmjCZk_uh7cM">
              <a:extLst>
                <a:ext uri="{FF2B5EF4-FFF2-40B4-BE49-F238E27FC236}">
                  <a16:creationId xmlns:a16="http://schemas.microsoft.com/office/drawing/2014/main" id="{C078065F-FE19-4784-AA80-9666573A02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431" y="2192147"/>
              <a:ext cx="619125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6F9909-B3B9-42F9-99C1-C2D7B39D9325}"/>
                </a:ext>
              </a:extLst>
            </p:cNvPr>
            <p:cNvSpPr txBox="1"/>
            <p:nvPr/>
          </p:nvSpPr>
          <p:spPr>
            <a:xfrm>
              <a:off x="1042416" y="2006478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GatewayServer 1</a:t>
              </a:r>
              <a:endParaRPr lang="ko-KR" altLang="en-US" sz="105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517C6A-8855-40B5-A73D-53034E4E56E2}"/>
              </a:ext>
            </a:extLst>
          </p:cNvPr>
          <p:cNvGrpSpPr/>
          <p:nvPr/>
        </p:nvGrpSpPr>
        <p:grpSpPr>
          <a:xfrm>
            <a:off x="837332" y="3515112"/>
            <a:ext cx="1271016" cy="1119119"/>
            <a:chOff x="1042416" y="2006478"/>
            <a:chExt cx="1271016" cy="1119119"/>
          </a:xfrm>
        </p:grpSpPr>
        <p:pic>
          <p:nvPicPr>
            <p:cNvPr id="10" name="Picture 2" descr="https://lh6.googleusercontent.com/vgTr_ByCcKkuF9aqdb51dx-TkHi_A9D7UfVVd25g8k0zlvmqDJgM-l5chxixviE7abQA29YIyohYu4D0qoh6136dYrcoKjLM-QmZi-hMy22lKaZijp8Vrzoj8ucr3sYkmjCZk_uh7cM">
              <a:extLst>
                <a:ext uri="{FF2B5EF4-FFF2-40B4-BE49-F238E27FC236}">
                  <a16:creationId xmlns:a16="http://schemas.microsoft.com/office/drawing/2014/main" id="{127EC0C6-80C4-45F5-A2C0-AD1B72DA5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431" y="2192147"/>
              <a:ext cx="619125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5336FB-57BE-4BCA-8506-EFAA99CCC619}"/>
                </a:ext>
              </a:extLst>
            </p:cNvPr>
            <p:cNvSpPr txBox="1"/>
            <p:nvPr/>
          </p:nvSpPr>
          <p:spPr>
            <a:xfrm>
              <a:off x="1042416" y="2006478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GatewayServer 2</a:t>
              </a:r>
              <a:endParaRPr lang="ko-KR" altLang="en-US" sz="105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0E3E03-BDF0-440F-8581-FF1EF0A9D913}"/>
              </a:ext>
            </a:extLst>
          </p:cNvPr>
          <p:cNvGrpSpPr/>
          <p:nvPr/>
        </p:nvGrpSpPr>
        <p:grpSpPr>
          <a:xfrm>
            <a:off x="8374359" y="849809"/>
            <a:ext cx="1271016" cy="1228848"/>
            <a:chOff x="6150864" y="1736171"/>
            <a:chExt cx="1271016" cy="1228848"/>
          </a:xfrm>
        </p:grpSpPr>
        <p:pic>
          <p:nvPicPr>
            <p:cNvPr id="13" name="Picture 6" descr="https://lh5.googleusercontent.com/Brbt9Q63IK_CKIhiFNRE_RNfi-zWkBa0iylSzizNen54HnTDzSx-GnLhoCY-30Tsrv7h-JbgunPMfXPfstab0podDZIX1jaWEAeOSKJjUymE2Qj8VHj9AufXQL8WV1s3mf8MqnRHzn4">
              <a:extLst>
                <a:ext uri="{FF2B5EF4-FFF2-40B4-BE49-F238E27FC236}">
                  <a16:creationId xmlns:a16="http://schemas.microsoft.com/office/drawing/2014/main" id="{FEED7D7B-DD5B-45F0-93AC-121491F9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639" y="1953817"/>
              <a:ext cx="616201" cy="1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0E3557-0AEA-4F63-A60A-545F1059EB8B}"/>
                </a:ext>
              </a:extLst>
            </p:cNvPr>
            <p:cNvSpPr txBox="1"/>
            <p:nvPr/>
          </p:nvSpPr>
          <p:spPr>
            <a:xfrm>
              <a:off x="6150864" y="1736171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Lobby Server 1</a:t>
              </a:r>
              <a:endParaRPr lang="ko-KR" altLang="en-US" sz="105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E5E35A8-4016-4803-B550-325595832B30}"/>
              </a:ext>
            </a:extLst>
          </p:cNvPr>
          <p:cNvGrpSpPr/>
          <p:nvPr/>
        </p:nvGrpSpPr>
        <p:grpSpPr>
          <a:xfrm>
            <a:off x="8400180" y="2177528"/>
            <a:ext cx="1084422" cy="1501171"/>
            <a:chOff x="2728626" y="5051053"/>
            <a:chExt cx="1084422" cy="1501171"/>
          </a:xfrm>
        </p:grpSpPr>
        <p:pic>
          <p:nvPicPr>
            <p:cNvPr id="16" name="Picture 8" descr="https://lh5.googleusercontent.com/xAzzVigaxLFHL-27gBmybpPphSKtr4rJRYyI21IgbwnoH5GFzVQxcH7eh0G9CDZeXfobfBVcHLqu-_Y_eqvOf-uGOO8z0CqE_VawCK732VLWRNvO5UfxHYOnyA-yj2lJGY2I3x83v0c">
              <a:extLst>
                <a:ext uri="{FF2B5EF4-FFF2-40B4-BE49-F238E27FC236}">
                  <a16:creationId xmlns:a16="http://schemas.microsoft.com/office/drawing/2014/main" id="{9E067A4C-716F-4113-8AC3-580F8E54B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082" y="5303520"/>
              <a:ext cx="580607" cy="124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027575-8532-4BC7-8B86-B3D2AA99D8B7}"/>
                </a:ext>
              </a:extLst>
            </p:cNvPr>
            <p:cNvSpPr txBox="1"/>
            <p:nvPr/>
          </p:nvSpPr>
          <p:spPr>
            <a:xfrm>
              <a:off x="2728626" y="5051053"/>
              <a:ext cx="1084422" cy="25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Game Server 1</a:t>
              </a:r>
              <a:endParaRPr lang="ko-KR" altLang="en-US" sz="105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95B869-874A-4A0D-860A-A02209526840}"/>
              </a:ext>
            </a:extLst>
          </p:cNvPr>
          <p:cNvGrpSpPr/>
          <p:nvPr/>
        </p:nvGrpSpPr>
        <p:grpSpPr>
          <a:xfrm>
            <a:off x="6609870" y="5214585"/>
            <a:ext cx="904161" cy="1462110"/>
            <a:chOff x="6849703" y="5051052"/>
            <a:chExt cx="904161" cy="1462110"/>
          </a:xfrm>
        </p:grpSpPr>
        <p:pic>
          <p:nvPicPr>
            <p:cNvPr id="19" name="Picture 10" descr="https://lh5.googleusercontent.com/ijXRcFQSuLR7DsoxJfpNLHKdgvxA5yjFBNwgErI9ZXTtXQ-xR-p08JeaeoqrJ1mJqTDnipxtkKvcg5u40yb6V3XXdOC_ORu99A168UskiSxuw-xO9h-qOnW8i-E-vI0WnApRbM6IHRc">
              <a:extLst>
                <a:ext uri="{FF2B5EF4-FFF2-40B4-BE49-F238E27FC236}">
                  <a16:creationId xmlns:a16="http://schemas.microsoft.com/office/drawing/2014/main" id="{2D462C3B-3694-44CE-9485-587FB7808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6812" y="5293961"/>
              <a:ext cx="7239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B7927A-07D6-4B82-B57D-72B6F91FC8F8}"/>
                </a:ext>
              </a:extLst>
            </p:cNvPr>
            <p:cNvSpPr txBox="1"/>
            <p:nvPr/>
          </p:nvSpPr>
          <p:spPr>
            <a:xfrm>
              <a:off x="6849703" y="5051052"/>
              <a:ext cx="90416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DBServer 1</a:t>
              </a:r>
              <a:endParaRPr lang="ko-KR" altLang="en-US" sz="105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C693E55-42E6-4858-9DB2-29B6A4950A1E}"/>
              </a:ext>
            </a:extLst>
          </p:cNvPr>
          <p:cNvCxnSpPr>
            <a:cxnSpLocks/>
          </p:cNvCxnSpPr>
          <p:nvPr/>
        </p:nvCxnSpPr>
        <p:spPr>
          <a:xfrm flipV="1">
            <a:off x="6270782" y="1467007"/>
            <a:ext cx="2193284" cy="13141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208E77C-3598-4774-BECC-B63201C45AFB}"/>
              </a:ext>
            </a:extLst>
          </p:cNvPr>
          <p:cNvSpPr txBox="1"/>
          <p:nvPr/>
        </p:nvSpPr>
        <p:spPr>
          <a:xfrm rot="20175584">
            <a:off x="7228182" y="1485558"/>
            <a:ext cx="1143000" cy="25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L1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DE2679-E9DE-4674-8ECE-C9249903F0F6}"/>
              </a:ext>
            </a:extLst>
          </p:cNvPr>
          <p:cNvCxnSpPr>
            <a:cxnSpLocks/>
          </p:cNvCxnSpPr>
          <p:nvPr/>
        </p:nvCxnSpPr>
        <p:spPr>
          <a:xfrm flipV="1">
            <a:off x="6423949" y="2952240"/>
            <a:ext cx="2092279" cy="10138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DC5F76C-4726-45B0-946B-8C756B1A55BD}"/>
              </a:ext>
            </a:extLst>
          </p:cNvPr>
          <p:cNvSpPr txBox="1"/>
          <p:nvPr/>
        </p:nvSpPr>
        <p:spPr>
          <a:xfrm rot="21309429">
            <a:off x="7176668" y="2726592"/>
            <a:ext cx="858190" cy="26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G1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B1ACBE-5CEB-4C91-9979-EB5A03E841CE}"/>
              </a:ext>
            </a:extLst>
          </p:cNvPr>
          <p:cNvSpPr txBox="1"/>
          <p:nvPr/>
        </p:nvSpPr>
        <p:spPr>
          <a:xfrm rot="3945255">
            <a:off x="6449593" y="4409872"/>
            <a:ext cx="1030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</a:t>
            </a:r>
            <a:r>
              <a:rPr lang="en-US" altLang="ko-KR" sz="1050" b="1" dirty="0" err="1"/>
              <a:t>to.</a:t>
            </a:r>
            <a:r>
              <a:rPr lang="en-US" altLang="ko-KR" sz="1050" b="1" dirty="0" err="1">
                <a:solidFill>
                  <a:schemeClr val="accent5"/>
                </a:solidFill>
              </a:rPr>
              <a:t>DB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356A74E-C6E4-48D0-8977-0FB778689A2B}"/>
              </a:ext>
            </a:extLst>
          </p:cNvPr>
          <p:cNvCxnSpPr>
            <a:cxnSpLocks/>
          </p:cNvCxnSpPr>
          <p:nvPr/>
        </p:nvCxnSpPr>
        <p:spPr>
          <a:xfrm>
            <a:off x="6292914" y="3343201"/>
            <a:ext cx="679285" cy="169923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D123327-FE11-4F0C-A73E-3EF5106B76CD}"/>
              </a:ext>
            </a:extLst>
          </p:cNvPr>
          <p:cNvCxnSpPr>
            <a:cxnSpLocks/>
          </p:cNvCxnSpPr>
          <p:nvPr/>
        </p:nvCxnSpPr>
        <p:spPr>
          <a:xfrm flipH="1" flipV="1">
            <a:off x="1860607" y="2289996"/>
            <a:ext cx="2445176" cy="5614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A71A55-CA8E-4E18-B1AC-DFBA4617AB9C}"/>
              </a:ext>
            </a:extLst>
          </p:cNvPr>
          <p:cNvSpPr txBox="1"/>
          <p:nvPr/>
        </p:nvSpPr>
        <p:spPr>
          <a:xfrm rot="677932">
            <a:off x="1924560" y="2141026"/>
            <a:ext cx="14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GW1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EC985E0-F343-4704-B95C-85C452F4F8B3}"/>
              </a:ext>
            </a:extLst>
          </p:cNvPr>
          <p:cNvCxnSpPr>
            <a:cxnSpLocks/>
          </p:cNvCxnSpPr>
          <p:nvPr/>
        </p:nvCxnSpPr>
        <p:spPr>
          <a:xfrm flipH="1">
            <a:off x="1950487" y="3196401"/>
            <a:ext cx="2287259" cy="97722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975A52-1EA1-459C-91C0-80241C7DAC50}"/>
              </a:ext>
            </a:extLst>
          </p:cNvPr>
          <p:cNvSpPr txBox="1"/>
          <p:nvPr/>
        </p:nvSpPr>
        <p:spPr>
          <a:xfrm rot="20388739">
            <a:off x="2145283" y="3447823"/>
            <a:ext cx="14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GW2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3D136AB-CE68-4C29-A8A3-66798B0E2D2C}"/>
              </a:ext>
            </a:extLst>
          </p:cNvPr>
          <p:cNvGrpSpPr/>
          <p:nvPr/>
        </p:nvGrpSpPr>
        <p:grpSpPr>
          <a:xfrm>
            <a:off x="9021710" y="3813583"/>
            <a:ext cx="1271016" cy="1228848"/>
            <a:chOff x="6150864" y="1736171"/>
            <a:chExt cx="1271016" cy="1228848"/>
          </a:xfrm>
        </p:grpSpPr>
        <p:pic>
          <p:nvPicPr>
            <p:cNvPr id="38" name="Picture 6" descr="https://lh5.googleusercontent.com/Brbt9Q63IK_CKIhiFNRE_RNfi-zWkBa0iylSzizNen54HnTDzSx-GnLhoCY-30Tsrv7h-JbgunPMfXPfstab0podDZIX1jaWEAeOSKJjUymE2Qj8VHj9AufXQL8WV1s3mf8MqnRHzn4">
              <a:extLst>
                <a:ext uri="{FF2B5EF4-FFF2-40B4-BE49-F238E27FC236}">
                  <a16:creationId xmlns:a16="http://schemas.microsoft.com/office/drawing/2014/main" id="{19962E46-2319-4C9D-956C-75C50C5B1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639" y="1953817"/>
              <a:ext cx="616201" cy="1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2BEC9C-1DF7-41C6-A3DB-F90A27B6FE60}"/>
                </a:ext>
              </a:extLst>
            </p:cNvPr>
            <p:cNvSpPr txBox="1"/>
            <p:nvPr/>
          </p:nvSpPr>
          <p:spPr>
            <a:xfrm>
              <a:off x="6150864" y="1736171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Match Server</a:t>
              </a:r>
              <a:endParaRPr lang="ko-KR" altLang="en-US" sz="105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F2640A9-D313-4F76-8B01-DE4BA3C23D53}"/>
              </a:ext>
            </a:extLst>
          </p:cNvPr>
          <p:cNvGrpSpPr/>
          <p:nvPr/>
        </p:nvGrpSpPr>
        <p:grpSpPr>
          <a:xfrm>
            <a:off x="8630568" y="5260077"/>
            <a:ext cx="1271016" cy="1228848"/>
            <a:chOff x="6150864" y="1736171"/>
            <a:chExt cx="1271016" cy="1228848"/>
          </a:xfrm>
        </p:grpSpPr>
        <p:pic>
          <p:nvPicPr>
            <p:cNvPr id="43" name="Picture 6" descr="https://lh5.googleusercontent.com/Brbt9Q63IK_CKIhiFNRE_RNfi-zWkBa0iylSzizNen54HnTDzSx-GnLhoCY-30Tsrv7h-JbgunPMfXPfstab0podDZIX1jaWEAeOSKJjUymE2Qj8VHj9AufXQL8WV1s3mf8MqnRHzn4">
              <a:extLst>
                <a:ext uri="{FF2B5EF4-FFF2-40B4-BE49-F238E27FC236}">
                  <a16:creationId xmlns:a16="http://schemas.microsoft.com/office/drawing/2014/main" id="{DD8286AB-466E-4DB2-A70A-FB9A1F6DD4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639" y="1953817"/>
              <a:ext cx="616201" cy="1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AFBB80-B336-435C-863D-FCDC0CFD1CE9}"/>
                </a:ext>
              </a:extLst>
            </p:cNvPr>
            <p:cNvSpPr txBox="1"/>
            <p:nvPr/>
          </p:nvSpPr>
          <p:spPr>
            <a:xfrm>
              <a:off x="6150864" y="1736171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Center Server</a:t>
              </a:r>
              <a:endParaRPr lang="ko-KR" altLang="en-US" sz="1050" dirty="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EC8D102-1C5D-4C9F-8F80-0E8FABAACFBE}"/>
              </a:ext>
            </a:extLst>
          </p:cNvPr>
          <p:cNvCxnSpPr>
            <a:cxnSpLocks/>
          </p:cNvCxnSpPr>
          <p:nvPr/>
        </p:nvCxnSpPr>
        <p:spPr>
          <a:xfrm>
            <a:off x="6380654" y="3254030"/>
            <a:ext cx="2641056" cy="11011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57D541-6EE8-4391-9B92-8C7C6B729076}"/>
              </a:ext>
            </a:extLst>
          </p:cNvPr>
          <p:cNvCxnSpPr>
            <a:cxnSpLocks/>
          </p:cNvCxnSpPr>
          <p:nvPr/>
        </p:nvCxnSpPr>
        <p:spPr>
          <a:xfrm>
            <a:off x="6423949" y="3429000"/>
            <a:ext cx="2277567" cy="23615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EB680B-7970-43BC-8FB2-59F2D7195A94}"/>
              </a:ext>
            </a:extLst>
          </p:cNvPr>
          <p:cNvSpPr txBox="1"/>
          <p:nvPr/>
        </p:nvSpPr>
        <p:spPr>
          <a:xfrm rot="1159084">
            <a:off x="7922459" y="3770599"/>
            <a:ext cx="858190" cy="26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</a:t>
            </a:r>
            <a:r>
              <a:rPr lang="en-US" altLang="ko-KR" sz="1050" b="1" dirty="0" err="1"/>
              <a:t>to.</a:t>
            </a:r>
            <a:r>
              <a:rPr lang="en-US" altLang="ko-KR" sz="1050" b="1" dirty="0" err="1">
                <a:solidFill>
                  <a:schemeClr val="accent5"/>
                </a:solidFill>
              </a:rPr>
              <a:t>M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E010DA-8887-423E-AB4D-96D657E8F0AB}"/>
              </a:ext>
            </a:extLst>
          </p:cNvPr>
          <p:cNvSpPr txBox="1"/>
          <p:nvPr/>
        </p:nvSpPr>
        <p:spPr>
          <a:xfrm rot="2870596">
            <a:off x="7964568" y="5014886"/>
            <a:ext cx="858190" cy="262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</a:t>
            </a:r>
            <a:r>
              <a:rPr lang="en-US" altLang="ko-KR" sz="1050" b="1" dirty="0" err="1"/>
              <a:t>to.</a:t>
            </a:r>
            <a:r>
              <a:rPr lang="en-US" altLang="ko-KR" sz="1050" b="1" dirty="0" err="1">
                <a:solidFill>
                  <a:schemeClr val="accent5"/>
                </a:solidFill>
              </a:rPr>
              <a:t>C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57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18F7A-5FFD-4DD2-A473-5E3299FC25F6}"/>
              </a:ext>
            </a:extLst>
          </p:cNvPr>
          <p:cNvSpPr txBox="1"/>
          <p:nvPr/>
        </p:nvSpPr>
        <p:spPr>
          <a:xfrm>
            <a:off x="208339" y="34721"/>
            <a:ext cx="78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MQ</a:t>
            </a:r>
            <a:r>
              <a:rPr lang="ko-KR" altLang="en-US" sz="3600" dirty="0"/>
              <a:t> 네트워크 스케일 아웃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F816E19-E4D1-4905-A683-B07D8216ED26}"/>
              </a:ext>
            </a:extLst>
          </p:cNvPr>
          <p:cNvGrpSpPr/>
          <p:nvPr/>
        </p:nvGrpSpPr>
        <p:grpSpPr>
          <a:xfrm>
            <a:off x="4473321" y="1209439"/>
            <a:ext cx="1834264" cy="1873008"/>
            <a:chOff x="1314324" y="2257354"/>
            <a:chExt cx="1835378" cy="2194318"/>
          </a:xfrm>
        </p:grpSpPr>
        <p:pic>
          <p:nvPicPr>
            <p:cNvPr id="4" name="Picture 4" descr="https://lh6.googleusercontent.com/_3PH_XP8x0uCuGPkuZiCEbswfBKBYvCJ2gO-klStsEA-C1FiD6X7lKyZV7oRncHTFnwMLbl-4QLPVVXHKCA53wWM0kQuCa3jXOTR0gO2kJnrhDK_pRgbAUfVsWm2yM2iNiMpo8aAs5I">
              <a:extLst>
                <a:ext uri="{FF2B5EF4-FFF2-40B4-BE49-F238E27FC236}">
                  <a16:creationId xmlns:a16="http://schemas.microsoft.com/office/drawing/2014/main" id="{4BCBF596-0C8B-46DB-949D-F34C59ED7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324" y="2576567"/>
              <a:ext cx="1835378" cy="187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B8863E-BA1F-4319-90A6-A83F1A216506}"/>
                </a:ext>
              </a:extLst>
            </p:cNvPr>
            <p:cNvSpPr txBox="1"/>
            <p:nvPr/>
          </p:nvSpPr>
          <p:spPr>
            <a:xfrm>
              <a:off x="1549971" y="2257354"/>
              <a:ext cx="1472950" cy="43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NATS MQ 1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3FF77ED-69DA-4CDD-98DE-20D58CFBD218}"/>
              </a:ext>
            </a:extLst>
          </p:cNvPr>
          <p:cNvGrpSpPr/>
          <p:nvPr/>
        </p:nvGrpSpPr>
        <p:grpSpPr>
          <a:xfrm>
            <a:off x="4508435" y="3309891"/>
            <a:ext cx="1834264" cy="1873008"/>
            <a:chOff x="1314324" y="2257354"/>
            <a:chExt cx="1835378" cy="2194318"/>
          </a:xfrm>
        </p:grpSpPr>
        <p:pic>
          <p:nvPicPr>
            <p:cNvPr id="7" name="Picture 4" descr="https://lh6.googleusercontent.com/_3PH_XP8x0uCuGPkuZiCEbswfBKBYvCJ2gO-klStsEA-C1FiD6X7lKyZV7oRncHTFnwMLbl-4QLPVVXHKCA53wWM0kQuCa3jXOTR0gO2kJnrhDK_pRgbAUfVsWm2yM2iNiMpo8aAs5I">
              <a:extLst>
                <a:ext uri="{FF2B5EF4-FFF2-40B4-BE49-F238E27FC236}">
                  <a16:creationId xmlns:a16="http://schemas.microsoft.com/office/drawing/2014/main" id="{0031D791-CFDB-4B46-A8C7-046A23B08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324" y="2576567"/>
              <a:ext cx="1835378" cy="1875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D76B9-5015-4985-8B74-1B49E416D583}"/>
                </a:ext>
              </a:extLst>
            </p:cNvPr>
            <p:cNvSpPr txBox="1"/>
            <p:nvPr/>
          </p:nvSpPr>
          <p:spPr>
            <a:xfrm>
              <a:off x="1549971" y="2257354"/>
              <a:ext cx="1564596" cy="43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NATS MQ 2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7F328A-BE5F-45BD-82E1-D797024EF1A0}"/>
              </a:ext>
            </a:extLst>
          </p:cNvPr>
          <p:cNvGrpSpPr/>
          <p:nvPr/>
        </p:nvGrpSpPr>
        <p:grpSpPr>
          <a:xfrm>
            <a:off x="964653" y="1106303"/>
            <a:ext cx="1271016" cy="1119119"/>
            <a:chOff x="1042416" y="2006478"/>
            <a:chExt cx="1271016" cy="1119119"/>
          </a:xfrm>
        </p:grpSpPr>
        <p:pic>
          <p:nvPicPr>
            <p:cNvPr id="10" name="Picture 2" descr="https://lh6.googleusercontent.com/vgTr_ByCcKkuF9aqdb51dx-TkHi_A9D7UfVVd25g8k0zlvmqDJgM-l5chxixviE7abQA29YIyohYu4D0qoh6136dYrcoKjLM-QmZi-hMy22lKaZijp8Vrzoj8ucr3sYkmjCZk_uh7cM">
              <a:extLst>
                <a:ext uri="{FF2B5EF4-FFF2-40B4-BE49-F238E27FC236}">
                  <a16:creationId xmlns:a16="http://schemas.microsoft.com/office/drawing/2014/main" id="{CF43772A-85A8-455F-B05F-3E27B32B5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431" y="2192147"/>
              <a:ext cx="619125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04F335-DF97-4DC8-B2D5-67F6DA0A97A4}"/>
                </a:ext>
              </a:extLst>
            </p:cNvPr>
            <p:cNvSpPr txBox="1"/>
            <p:nvPr/>
          </p:nvSpPr>
          <p:spPr>
            <a:xfrm>
              <a:off x="1042416" y="2006478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GatewayServer 1</a:t>
              </a:r>
              <a:endParaRPr lang="ko-KR" altLang="en-US" sz="1050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2B4611-C89D-42B2-899A-6FAD78BC105E}"/>
              </a:ext>
            </a:extLst>
          </p:cNvPr>
          <p:cNvGrpSpPr/>
          <p:nvPr/>
        </p:nvGrpSpPr>
        <p:grpSpPr>
          <a:xfrm>
            <a:off x="964653" y="2335924"/>
            <a:ext cx="1271016" cy="1119119"/>
            <a:chOff x="1042416" y="2006478"/>
            <a:chExt cx="1271016" cy="1119119"/>
          </a:xfrm>
        </p:grpSpPr>
        <p:pic>
          <p:nvPicPr>
            <p:cNvPr id="13" name="Picture 2" descr="https://lh6.googleusercontent.com/vgTr_ByCcKkuF9aqdb51dx-TkHi_A9D7UfVVd25g8k0zlvmqDJgM-l5chxixviE7abQA29YIyohYu4D0qoh6136dYrcoKjLM-QmZi-hMy22lKaZijp8Vrzoj8ucr3sYkmjCZk_uh7cM">
              <a:extLst>
                <a:ext uri="{FF2B5EF4-FFF2-40B4-BE49-F238E27FC236}">
                  <a16:creationId xmlns:a16="http://schemas.microsoft.com/office/drawing/2014/main" id="{0FE85FFD-36E4-433C-9E42-73D912C79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431" y="2192147"/>
              <a:ext cx="619125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F06EB2-7732-4137-AA02-7DB3B91FFF93}"/>
                </a:ext>
              </a:extLst>
            </p:cNvPr>
            <p:cNvSpPr txBox="1"/>
            <p:nvPr/>
          </p:nvSpPr>
          <p:spPr>
            <a:xfrm>
              <a:off x="1042416" y="2006478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GatewayServer 2</a:t>
              </a:r>
              <a:endParaRPr lang="ko-KR" altLang="en-US" sz="105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C1B8D5-5973-48CA-9562-AC042CBC6C5A}"/>
              </a:ext>
            </a:extLst>
          </p:cNvPr>
          <p:cNvGrpSpPr/>
          <p:nvPr/>
        </p:nvGrpSpPr>
        <p:grpSpPr>
          <a:xfrm>
            <a:off x="964653" y="3634444"/>
            <a:ext cx="1271016" cy="1119119"/>
            <a:chOff x="1042416" y="2006478"/>
            <a:chExt cx="1271016" cy="1119119"/>
          </a:xfrm>
        </p:grpSpPr>
        <p:pic>
          <p:nvPicPr>
            <p:cNvPr id="22" name="Picture 2" descr="https://lh6.googleusercontent.com/vgTr_ByCcKkuF9aqdb51dx-TkHi_A9D7UfVVd25g8k0zlvmqDJgM-l5chxixviE7abQA29YIyohYu4D0qoh6136dYrcoKjLM-QmZi-hMy22lKaZijp8Vrzoj8ucr3sYkmjCZk_uh7cM">
              <a:extLst>
                <a:ext uri="{FF2B5EF4-FFF2-40B4-BE49-F238E27FC236}">
                  <a16:creationId xmlns:a16="http://schemas.microsoft.com/office/drawing/2014/main" id="{1E36DAD3-A80D-45A9-8429-553135434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431" y="2192147"/>
              <a:ext cx="619125" cy="933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03443B-E860-4AC4-AE02-DA6C021EC291}"/>
                </a:ext>
              </a:extLst>
            </p:cNvPr>
            <p:cNvSpPr txBox="1"/>
            <p:nvPr/>
          </p:nvSpPr>
          <p:spPr>
            <a:xfrm>
              <a:off x="1042416" y="2006478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GatewayServer 3</a:t>
              </a:r>
              <a:endParaRPr lang="ko-KR" altLang="en-US" sz="1050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363272D-61FD-42E1-A6CC-92AFCE6182B6}"/>
              </a:ext>
            </a:extLst>
          </p:cNvPr>
          <p:cNvCxnSpPr>
            <a:cxnSpLocks/>
          </p:cNvCxnSpPr>
          <p:nvPr/>
        </p:nvCxnSpPr>
        <p:spPr>
          <a:xfrm flipH="1" flipV="1">
            <a:off x="1929469" y="1720328"/>
            <a:ext cx="2445176" cy="5614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9944B2-5454-46C2-B8C2-1CD6BE7550CC}"/>
              </a:ext>
            </a:extLst>
          </p:cNvPr>
          <p:cNvSpPr txBox="1"/>
          <p:nvPr/>
        </p:nvSpPr>
        <p:spPr>
          <a:xfrm rot="677932">
            <a:off x="1993422" y="1571358"/>
            <a:ext cx="14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GW1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82F794-B8B8-4335-8DBB-671EAC563822}"/>
              </a:ext>
            </a:extLst>
          </p:cNvPr>
          <p:cNvCxnSpPr>
            <a:cxnSpLocks/>
          </p:cNvCxnSpPr>
          <p:nvPr/>
        </p:nvCxnSpPr>
        <p:spPr>
          <a:xfrm flipH="1">
            <a:off x="2097476" y="2498094"/>
            <a:ext cx="2277169" cy="6699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88DB91-EC80-4985-BC63-D8F01D5B52F6}"/>
              </a:ext>
            </a:extLst>
          </p:cNvPr>
          <p:cNvSpPr txBox="1"/>
          <p:nvPr/>
        </p:nvSpPr>
        <p:spPr>
          <a:xfrm rot="20905073">
            <a:off x="2108079" y="2628182"/>
            <a:ext cx="14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GW2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C00DEF6-F378-4685-AFEF-6C4315E7C73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830793" y="4231818"/>
            <a:ext cx="2543852" cy="550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79D1F7-6AF4-4C7B-B624-C0C67FBCAC38}"/>
              </a:ext>
            </a:extLst>
          </p:cNvPr>
          <p:cNvSpPr txBox="1"/>
          <p:nvPr/>
        </p:nvSpPr>
        <p:spPr>
          <a:xfrm rot="677932">
            <a:off x="2073274" y="3987942"/>
            <a:ext cx="14621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sub: to.</a:t>
            </a:r>
            <a:r>
              <a:rPr lang="en-US" altLang="ko-KR" sz="1050" b="1" dirty="0">
                <a:solidFill>
                  <a:schemeClr val="accent5"/>
                </a:solidFill>
              </a:rPr>
              <a:t>GW3</a:t>
            </a:r>
            <a:endParaRPr lang="ko-KR" altLang="en-US" sz="1050" b="1" dirty="0">
              <a:solidFill>
                <a:schemeClr val="accent5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C984E4-C90D-45BA-B511-E75D076C72EC}"/>
              </a:ext>
            </a:extLst>
          </p:cNvPr>
          <p:cNvGrpSpPr/>
          <p:nvPr/>
        </p:nvGrpSpPr>
        <p:grpSpPr>
          <a:xfrm>
            <a:off x="8359623" y="1057014"/>
            <a:ext cx="1271016" cy="1228848"/>
            <a:chOff x="6150864" y="1736171"/>
            <a:chExt cx="1271016" cy="1228848"/>
          </a:xfrm>
        </p:grpSpPr>
        <p:pic>
          <p:nvPicPr>
            <p:cNvPr id="35" name="Picture 6" descr="https://lh5.googleusercontent.com/Brbt9Q63IK_CKIhiFNRE_RNfi-zWkBa0iylSzizNen54HnTDzSx-GnLhoCY-30Tsrv7h-JbgunPMfXPfstab0podDZIX1jaWEAeOSKJjUymE2Qj8VHj9AufXQL8WV1s3mf8MqnRHzn4">
              <a:extLst>
                <a:ext uri="{FF2B5EF4-FFF2-40B4-BE49-F238E27FC236}">
                  <a16:creationId xmlns:a16="http://schemas.microsoft.com/office/drawing/2014/main" id="{266C974E-5BE2-4153-A16E-F9795CD6C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639" y="1953817"/>
              <a:ext cx="616201" cy="1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A0C1AC6-B135-430E-8152-8C3937988342}"/>
                </a:ext>
              </a:extLst>
            </p:cNvPr>
            <p:cNvSpPr txBox="1"/>
            <p:nvPr/>
          </p:nvSpPr>
          <p:spPr>
            <a:xfrm>
              <a:off x="6150864" y="1736171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LobbyServer 1</a:t>
              </a:r>
              <a:endParaRPr lang="ko-KR" altLang="en-US" sz="1050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D205AD6-07FA-465C-902D-8002E31D4368}"/>
              </a:ext>
            </a:extLst>
          </p:cNvPr>
          <p:cNvCxnSpPr>
            <a:cxnSpLocks/>
          </p:cNvCxnSpPr>
          <p:nvPr/>
        </p:nvCxnSpPr>
        <p:spPr>
          <a:xfrm flipV="1">
            <a:off x="6456680" y="1831377"/>
            <a:ext cx="1964319" cy="345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16E4B1E-FE3B-487B-BC14-057E98953E3A}"/>
              </a:ext>
            </a:extLst>
          </p:cNvPr>
          <p:cNvGrpSpPr/>
          <p:nvPr/>
        </p:nvGrpSpPr>
        <p:grpSpPr>
          <a:xfrm>
            <a:off x="8713625" y="3295358"/>
            <a:ext cx="1271016" cy="1228848"/>
            <a:chOff x="6150864" y="1736171"/>
            <a:chExt cx="1271016" cy="1228848"/>
          </a:xfrm>
        </p:grpSpPr>
        <p:pic>
          <p:nvPicPr>
            <p:cNvPr id="40" name="Picture 6" descr="https://lh5.googleusercontent.com/Brbt9Q63IK_CKIhiFNRE_RNfi-zWkBa0iylSzizNen54HnTDzSx-GnLhoCY-30Tsrv7h-JbgunPMfXPfstab0podDZIX1jaWEAeOSKJjUymE2Qj8VHj9AufXQL8WV1s3mf8MqnRHzn4">
              <a:extLst>
                <a:ext uri="{FF2B5EF4-FFF2-40B4-BE49-F238E27FC236}">
                  <a16:creationId xmlns:a16="http://schemas.microsoft.com/office/drawing/2014/main" id="{9B8413AF-D561-4578-8D81-515D32CBD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639" y="1953817"/>
              <a:ext cx="616201" cy="1011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B00C52-B979-4DCD-91B5-F725C7E89FBC}"/>
                </a:ext>
              </a:extLst>
            </p:cNvPr>
            <p:cNvSpPr txBox="1"/>
            <p:nvPr/>
          </p:nvSpPr>
          <p:spPr>
            <a:xfrm>
              <a:off x="6150864" y="1736171"/>
              <a:ext cx="1271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/>
                <a:t>LobbyServer</a:t>
              </a:r>
              <a:r>
                <a:rPr lang="en-US" altLang="ko-KR" sz="1050" dirty="0"/>
                <a:t> 2</a:t>
              </a:r>
              <a:endParaRPr lang="ko-KR" altLang="en-US" sz="1050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7F1E948-42F8-4341-B543-DDE505E6A5F2}"/>
              </a:ext>
            </a:extLst>
          </p:cNvPr>
          <p:cNvCxnSpPr>
            <a:cxnSpLocks/>
          </p:cNvCxnSpPr>
          <p:nvPr/>
        </p:nvCxnSpPr>
        <p:spPr>
          <a:xfrm>
            <a:off x="6384036" y="2456381"/>
            <a:ext cx="2329589" cy="1426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3A54E4B-8623-4B12-B400-C3E7A0418C6D}"/>
              </a:ext>
            </a:extLst>
          </p:cNvPr>
          <p:cNvCxnSpPr>
            <a:cxnSpLocks/>
          </p:cNvCxnSpPr>
          <p:nvPr/>
        </p:nvCxnSpPr>
        <p:spPr>
          <a:xfrm flipV="1">
            <a:off x="6454348" y="2096488"/>
            <a:ext cx="1966651" cy="1723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537EB06-7214-474F-AE9B-3DBB1F775E90}"/>
              </a:ext>
            </a:extLst>
          </p:cNvPr>
          <p:cNvCxnSpPr>
            <a:cxnSpLocks/>
          </p:cNvCxnSpPr>
          <p:nvPr/>
        </p:nvCxnSpPr>
        <p:spPr>
          <a:xfrm>
            <a:off x="6476489" y="4085224"/>
            <a:ext cx="2237136" cy="679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D497159-A7EB-496E-B871-62C4B60502D6}"/>
              </a:ext>
            </a:extLst>
          </p:cNvPr>
          <p:cNvSpPr txBox="1"/>
          <p:nvPr/>
        </p:nvSpPr>
        <p:spPr>
          <a:xfrm>
            <a:off x="828113" y="5235549"/>
            <a:ext cx="10931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게이트웨이 서버는 나누어서 </a:t>
            </a:r>
            <a:r>
              <a:rPr lang="en-US" altLang="ko-KR" dirty="0"/>
              <a:t>MQ </a:t>
            </a:r>
            <a:r>
              <a:rPr lang="ko-KR" altLang="en-US" dirty="0"/>
              <a:t>서버와 연결한다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백엔드 서버는 모든 </a:t>
            </a:r>
            <a:r>
              <a:rPr lang="en-US" altLang="ko-KR" dirty="0"/>
              <a:t>MQ</a:t>
            </a:r>
            <a:r>
              <a:rPr lang="ko-KR" altLang="en-US" dirty="0"/>
              <a:t>에 연결해야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백엔드 서버는 각 게이트웨이 서버가 어떤 </a:t>
            </a:r>
            <a:r>
              <a:rPr lang="en-US" altLang="ko-KR" dirty="0"/>
              <a:t>MQ</a:t>
            </a:r>
            <a:r>
              <a:rPr lang="ko-KR" altLang="en-US" dirty="0"/>
              <a:t>와 연결 중인지 알고 있어야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MQ</a:t>
            </a:r>
            <a:r>
              <a:rPr lang="ko-KR" altLang="en-US" dirty="0"/>
              <a:t>는 서비스 중에 추가나 삭제를 하지 않는다</a:t>
            </a:r>
            <a:r>
              <a:rPr lang="en-US" altLang="ko-KR" dirty="0"/>
              <a:t>. </a:t>
            </a:r>
            <a:r>
              <a:rPr lang="ko-KR" altLang="en-US" dirty="0"/>
              <a:t>점검 중일 때만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685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737EC0-94DB-448D-ABD2-7074631B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7" y="632299"/>
            <a:ext cx="4442761" cy="54170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579258-AA94-4C27-9655-D33FC715B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899" y="707409"/>
            <a:ext cx="3523745" cy="25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1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A893B-B36C-4DAE-B0B3-BAD8903B916B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Match Server </a:t>
            </a:r>
            <a:r>
              <a:rPr lang="ko-KR" altLang="en-US" sz="4800" b="1" dirty="0"/>
              <a:t>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4AC7B-E7F1-495E-90ED-C2B2D1EAF0A3}"/>
              </a:ext>
            </a:extLst>
          </p:cNvPr>
          <p:cNvSpPr txBox="1"/>
          <p:nvPr/>
        </p:nvSpPr>
        <p:spPr>
          <a:xfrm>
            <a:off x="179363" y="1151907"/>
            <a:ext cx="543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코드는 일부 만들어져 있지만 미완성 상태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컨텐츠에 맞추어 구현 해야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64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35B9F-08A9-4AC5-9C1F-975043A4A223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Game Server </a:t>
            </a:r>
            <a:r>
              <a:rPr lang="ko-KR" altLang="en-US" sz="4800" b="1" dirty="0"/>
              <a:t>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2AB58-5D1D-44F6-BAA3-A8FED41149D6}"/>
              </a:ext>
            </a:extLst>
          </p:cNvPr>
          <p:cNvSpPr txBox="1"/>
          <p:nvPr/>
        </p:nvSpPr>
        <p:spPr>
          <a:xfrm>
            <a:off x="274365" y="1151907"/>
            <a:ext cx="543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코드는 일부 만들어져 있지만 미완성 상태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컨텐츠에 맞추어 구현 해야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95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BA3C6-3A8D-4124-BC48-EE57E3357180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DB Server </a:t>
            </a:r>
            <a:r>
              <a:rPr lang="ko-KR" altLang="en-US" sz="4800" b="1" dirty="0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2D6386-849D-4CB0-B21E-1A52E4C1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450" y="1199770"/>
            <a:ext cx="3749099" cy="50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1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F7719F-E04B-46AD-9967-F1F22EE1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62" y="310234"/>
            <a:ext cx="5900876" cy="58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3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BA02F6-2CFD-4BDF-801B-C1797E5983A8}"/>
              </a:ext>
            </a:extLst>
          </p:cNvPr>
          <p:cNvSpPr txBox="1"/>
          <p:nvPr/>
        </p:nvSpPr>
        <p:spPr>
          <a:xfrm>
            <a:off x="208339" y="34721"/>
            <a:ext cx="310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 구성도</a:t>
            </a:r>
          </a:p>
        </p:txBody>
      </p:sp>
      <p:grpSp>
        <p:nvGrpSpPr>
          <p:cNvPr id="3" name="Google Shape;66;p15">
            <a:extLst>
              <a:ext uri="{FF2B5EF4-FFF2-40B4-BE49-F238E27FC236}">
                <a16:creationId xmlns:a16="http://schemas.microsoft.com/office/drawing/2014/main" id="{C6AB5180-017C-49AC-87CC-66C5752EE271}"/>
              </a:ext>
            </a:extLst>
          </p:cNvPr>
          <p:cNvGrpSpPr/>
          <p:nvPr/>
        </p:nvGrpSpPr>
        <p:grpSpPr>
          <a:xfrm>
            <a:off x="1167503" y="1291815"/>
            <a:ext cx="1688800" cy="1817968"/>
            <a:chOff x="1764027" y="1305124"/>
            <a:chExt cx="1266600" cy="1363476"/>
          </a:xfrm>
        </p:grpSpPr>
        <p:pic>
          <p:nvPicPr>
            <p:cNvPr id="4" name="Google Shape;67;p15">
              <a:extLst>
                <a:ext uri="{FF2B5EF4-FFF2-40B4-BE49-F238E27FC236}">
                  <a16:creationId xmlns:a16="http://schemas.microsoft.com/office/drawing/2014/main" id="{BFDA5FDB-A177-4DB0-A0B8-7F287712F8D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137850" y="1709100"/>
              <a:ext cx="584700" cy="959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" name="Google Shape;68;p15">
              <a:extLst>
                <a:ext uri="{FF2B5EF4-FFF2-40B4-BE49-F238E27FC236}">
                  <a16:creationId xmlns:a16="http://schemas.microsoft.com/office/drawing/2014/main" id="{6F1F5C12-80CB-4887-B869-891294CC13D4}"/>
                </a:ext>
              </a:extLst>
            </p:cNvPr>
            <p:cNvGrpSpPr/>
            <p:nvPr/>
          </p:nvGrpSpPr>
          <p:grpSpPr>
            <a:xfrm>
              <a:off x="1764027" y="1305124"/>
              <a:ext cx="1266600" cy="1343376"/>
              <a:chOff x="1764027" y="1305124"/>
              <a:chExt cx="1266600" cy="1343376"/>
            </a:xfrm>
          </p:grpSpPr>
          <p:pic>
            <p:nvPicPr>
              <p:cNvPr id="6" name="Google Shape;69;p15">
                <a:extLst>
                  <a:ext uri="{FF2B5EF4-FFF2-40B4-BE49-F238E27FC236}">
                    <a16:creationId xmlns:a16="http://schemas.microsoft.com/office/drawing/2014/main" id="{7535418B-FFC7-4614-B81A-B3AF52800B46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937675" y="1650725"/>
                <a:ext cx="608025" cy="997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" name="Google Shape;70;p15">
                <a:extLst>
                  <a:ext uri="{FF2B5EF4-FFF2-40B4-BE49-F238E27FC236}">
                    <a16:creationId xmlns:a16="http://schemas.microsoft.com/office/drawing/2014/main" id="{D149391D-A8BE-499E-B6D3-151DF9584D02}"/>
                  </a:ext>
                </a:extLst>
              </p:cNvPr>
              <p:cNvSpPr txBox="1"/>
              <p:nvPr/>
            </p:nvSpPr>
            <p:spPr>
              <a:xfrm>
                <a:off x="1764027" y="1305124"/>
                <a:ext cx="1266600" cy="27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US" altLang="ko" b="1" dirty="0"/>
                  <a:t>API Server</a:t>
                </a:r>
                <a:endParaRPr b="1" dirty="0"/>
              </a:p>
            </p:txBody>
          </p:sp>
        </p:grpSp>
      </p:grpSp>
      <p:grpSp>
        <p:nvGrpSpPr>
          <p:cNvPr id="8" name="Google Shape;71;p15">
            <a:extLst>
              <a:ext uri="{FF2B5EF4-FFF2-40B4-BE49-F238E27FC236}">
                <a16:creationId xmlns:a16="http://schemas.microsoft.com/office/drawing/2014/main" id="{9097E81B-DE37-4C13-B087-D266D131FEDA}"/>
              </a:ext>
            </a:extLst>
          </p:cNvPr>
          <p:cNvGrpSpPr/>
          <p:nvPr/>
        </p:nvGrpSpPr>
        <p:grpSpPr>
          <a:xfrm>
            <a:off x="3831001" y="2886807"/>
            <a:ext cx="1886433" cy="1767233"/>
            <a:chOff x="2935599" y="2571750"/>
            <a:chExt cx="1414825" cy="1325425"/>
          </a:xfrm>
        </p:grpSpPr>
        <p:sp>
          <p:nvSpPr>
            <p:cNvPr id="9" name="Google Shape;72;p15">
              <a:extLst>
                <a:ext uri="{FF2B5EF4-FFF2-40B4-BE49-F238E27FC236}">
                  <a16:creationId xmlns:a16="http://schemas.microsoft.com/office/drawing/2014/main" id="{327D845D-6659-49F6-89A1-41B4E550B9B6}"/>
                </a:ext>
              </a:extLst>
            </p:cNvPr>
            <p:cNvSpPr txBox="1"/>
            <p:nvPr/>
          </p:nvSpPr>
          <p:spPr>
            <a:xfrm>
              <a:off x="2935599" y="2571750"/>
              <a:ext cx="1414825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" b="1" dirty="0"/>
                <a:t>Lobby Server</a:t>
              </a:r>
              <a:endParaRPr b="1" dirty="0"/>
            </a:p>
          </p:txBody>
        </p:sp>
        <p:pic>
          <p:nvPicPr>
            <p:cNvPr id="10" name="Google Shape;73;p15">
              <a:extLst>
                <a:ext uri="{FF2B5EF4-FFF2-40B4-BE49-F238E27FC236}">
                  <a16:creationId xmlns:a16="http://schemas.microsoft.com/office/drawing/2014/main" id="{948F43DE-73F2-4A91-9492-F670C1C22AB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800" y="2963725"/>
              <a:ext cx="619125" cy="93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74;p15">
              <a:extLst>
                <a:ext uri="{FF2B5EF4-FFF2-40B4-BE49-F238E27FC236}">
                  <a16:creationId xmlns:a16="http://schemas.microsoft.com/office/drawing/2014/main" id="{78F93DA5-70AD-41F3-9A3B-3E480CB567C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7425" y="2859450"/>
              <a:ext cx="619125" cy="933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75;p15">
            <a:extLst>
              <a:ext uri="{FF2B5EF4-FFF2-40B4-BE49-F238E27FC236}">
                <a16:creationId xmlns:a16="http://schemas.microsoft.com/office/drawing/2014/main" id="{AF3E4A60-5118-4C52-8B51-35E5BEC419C2}"/>
              </a:ext>
            </a:extLst>
          </p:cNvPr>
          <p:cNvGrpSpPr/>
          <p:nvPr/>
        </p:nvGrpSpPr>
        <p:grpSpPr>
          <a:xfrm>
            <a:off x="5535815" y="2266435"/>
            <a:ext cx="1688800" cy="2130500"/>
            <a:chOff x="4665588" y="2861275"/>
            <a:chExt cx="1266600" cy="1597875"/>
          </a:xfrm>
        </p:grpSpPr>
        <p:pic>
          <p:nvPicPr>
            <p:cNvPr id="13" name="Google Shape;76;p15">
              <a:extLst>
                <a:ext uri="{FF2B5EF4-FFF2-40B4-BE49-F238E27FC236}">
                  <a16:creationId xmlns:a16="http://schemas.microsoft.com/office/drawing/2014/main" id="{86C2E5B9-0D89-455C-A9A1-7B59EF56DBE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29700" y="3301300"/>
              <a:ext cx="538375" cy="115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77;p15">
              <a:extLst>
                <a:ext uri="{FF2B5EF4-FFF2-40B4-BE49-F238E27FC236}">
                  <a16:creationId xmlns:a16="http://schemas.microsoft.com/office/drawing/2014/main" id="{EAD277FB-654C-4A3B-9375-33AE462B74D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4650" y="3178075"/>
              <a:ext cx="538375" cy="115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78;p15">
              <a:extLst>
                <a:ext uri="{FF2B5EF4-FFF2-40B4-BE49-F238E27FC236}">
                  <a16:creationId xmlns:a16="http://schemas.microsoft.com/office/drawing/2014/main" id="{1D378B48-3CD2-4ACA-BF8C-A054DD154067}"/>
                </a:ext>
              </a:extLst>
            </p:cNvPr>
            <p:cNvSpPr txBox="1"/>
            <p:nvPr/>
          </p:nvSpPr>
          <p:spPr>
            <a:xfrm>
              <a:off x="4665588" y="2861275"/>
              <a:ext cx="1266600" cy="31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" b="1" dirty="0"/>
                <a:t>Game Server</a:t>
              </a:r>
              <a:endParaRPr b="1" dirty="0"/>
            </a:p>
          </p:txBody>
        </p:sp>
      </p:grpSp>
      <p:pic>
        <p:nvPicPr>
          <p:cNvPr id="16" name="Google Shape;79;p15">
            <a:extLst>
              <a:ext uri="{FF2B5EF4-FFF2-40B4-BE49-F238E27FC236}">
                <a16:creationId xmlns:a16="http://schemas.microsoft.com/office/drawing/2014/main" id="{C1C14D44-4D72-4514-8612-B91C743051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8984" y="948710"/>
            <a:ext cx="2235200" cy="749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80;p15">
            <a:extLst>
              <a:ext uri="{FF2B5EF4-FFF2-40B4-BE49-F238E27FC236}">
                <a16:creationId xmlns:a16="http://schemas.microsoft.com/office/drawing/2014/main" id="{F5700F55-040F-4DED-95CA-4171240ED5A1}"/>
              </a:ext>
            </a:extLst>
          </p:cNvPr>
          <p:cNvGrpSpPr/>
          <p:nvPr/>
        </p:nvGrpSpPr>
        <p:grpSpPr>
          <a:xfrm>
            <a:off x="9321767" y="4789492"/>
            <a:ext cx="1471200" cy="1949667"/>
            <a:chOff x="5724800" y="825350"/>
            <a:chExt cx="1103400" cy="1462250"/>
          </a:xfrm>
        </p:grpSpPr>
        <p:pic>
          <p:nvPicPr>
            <p:cNvPr id="18" name="Google Shape;81;p15">
              <a:extLst>
                <a:ext uri="{FF2B5EF4-FFF2-40B4-BE49-F238E27FC236}">
                  <a16:creationId xmlns:a16="http://schemas.microsoft.com/office/drawing/2014/main" id="{2949D3C3-30B6-4AC0-B791-81564659C4E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068898" y="1219750"/>
              <a:ext cx="634050" cy="106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82;p15">
              <a:extLst>
                <a:ext uri="{FF2B5EF4-FFF2-40B4-BE49-F238E27FC236}">
                  <a16:creationId xmlns:a16="http://schemas.microsoft.com/office/drawing/2014/main" id="{C9E5B915-3797-4C41-BF41-F7C5863C4B9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932198" y="1151450"/>
              <a:ext cx="634050" cy="106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3;p15">
              <a:extLst>
                <a:ext uri="{FF2B5EF4-FFF2-40B4-BE49-F238E27FC236}">
                  <a16:creationId xmlns:a16="http://schemas.microsoft.com/office/drawing/2014/main" id="{23DC6E1C-B636-4FC1-A83A-F80F2782B16B}"/>
                </a:ext>
              </a:extLst>
            </p:cNvPr>
            <p:cNvSpPr txBox="1"/>
            <p:nvPr/>
          </p:nvSpPr>
          <p:spPr>
            <a:xfrm>
              <a:off x="5724800" y="825350"/>
              <a:ext cx="11034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" sz="2000" dirty="0"/>
                <a:t>DBServer</a:t>
              </a:r>
              <a:endParaRPr sz="2000" dirty="0"/>
            </a:p>
          </p:txBody>
        </p:sp>
      </p:grpSp>
      <p:pic>
        <p:nvPicPr>
          <p:cNvPr id="21" name="Google Shape;85;p15">
            <a:extLst>
              <a:ext uri="{FF2B5EF4-FFF2-40B4-BE49-F238E27FC236}">
                <a16:creationId xmlns:a16="http://schemas.microsoft.com/office/drawing/2014/main" id="{3EC79E35-F3D6-49EB-A850-A3D5F3748B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25700" y="5375658"/>
            <a:ext cx="1049800" cy="128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oogle Shape;86;p15">
            <a:extLst>
              <a:ext uri="{FF2B5EF4-FFF2-40B4-BE49-F238E27FC236}">
                <a16:creationId xmlns:a16="http://schemas.microsoft.com/office/drawing/2014/main" id="{FA202777-485B-4520-866C-4388DEEA69B8}"/>
              </a:ext>
            </a:extLst>
          </p:cNvPr>
          <p:cNvGrpSpPr/>
          <p:nvPr/>
        </p:nvGrpSpPr>
        <p:grpSpPr>
          <a:xfrm>
            <a:off x="6729563" y="5258168"/>
            <a:ext cx="1647067" cy="1480533"/>
            <a:chOff x="4865472" y="2020462"/>
            <a:chExt cx="1235300" cy="1110400"/>
          </a:xfrm>
        </p:grpSpPr>
        <p:pic>
          <p:nvPicPr>
            <p:cNvPr id="23" name="Google Shape;87;p15">
              <a:extLst>
                <a:ext uri="{FF2B5EF4-FFF2-40B4-BE49-F238E27FC236}">
                  <a16:creationId xmlns:a16="http://schemas.microsoft.com/office/drawing/2014/main" id="{B2E31A34-821A-445F-8DC2-D8B4142A23C3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029950" y="2326487"/>
              <a:ext cx="787350" cy="80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88;p15">
              <a:extLst>
                <a:ext uri="{FF2B5EF4-FFF2-40B4-BE49-F238E27FC236}">
                  <a16:creationId xmlns:a16="http://schemas.microsoft.com/office/drawing/2014/main" id="{93501B67-9246-41E1-BAAC-CEA382DCC02C}"/>
                </a:ext>
              </a:extLst>
            </p:cNvPr>
            <p:cNvSpPr txBox="1"/>
            <p:nvPr/>
          </p:nvSpPr>
          <p:spPr>
            <a:xfrm>
              <a:off x="4865472" y="2020462"/>
              <a:ext cx="12353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" sz="2400" dirty="0"/>
                <a:t>NATS MQ</a:t>
              </a:r>
              <a:endParaRPr sz="2400" dirty="0"/>
            </a:p>
          </p:txBody>
        </p:sp>
      </p:grpSp>
      <p:cxnSp>
        <p:nvCxnSpPr>
          <p:cNvPr id="25" name="Google Shape;90;p15">
            <a:extLst>
              <a:ext uri="{FF2B5EF4-FFF2-40B4-BE49-F238E27FC236}">
                <a16:creationId xmlns:a16="http://schemas.microsoft.com/office/drawing/2014/main" id="{AEE2705C-807E-4151-AD28-5D083C014A77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>
            <a:off x="4806686" y="4654040"/>
            <a:ext cx="2142181" cy="1548411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91;p15">
            <a:extLst>
              <a:ext uri="{FF2B5EF4-FFF2-40B4-BE49-F238E27FC236}">
                <a16:creationId xmlns:a16="http://schemas.microsoft.com/office/drawing/2014/main" id="{3F6A3D60-F600-458C-8FAB-0030B61ED71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380215" y="4396935"/>
            <a:ext cx="425602" cy="1181792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92;p15">
            <a:extLst>
              <a:ext uri="{FF2B5EF4-FFF2-40B4-BE49-F238E27FC236}">
                <a16:creationId xmlns:a16="http://schemas.microsoft.com/office/drawing/2014/main" id="{A5AF4F39-9F46-4A7B-8BF8-C21ACFC36C1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376630" y="5933385"/>
            <a:ext cx="1221668" cy="2807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93;p15">
            <a:extLst>
              <a:ext uri="{FF2B5EF4-FFF2-40B4-BE49-F238E27FC236}">
                <a16:creationId xmlns:a16="http://schemas.microsoft.com/office/drawing/2014/main" id="{64734177-66CC-47F7-B02E-155CE866125F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flipV="1">
            <a:off x="7553097" y="3892707"/>
            <a:ext cx="443185" cy="1365461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" name="Google Shape;97;p15">
            <a:extLst>
              <a:ext uri="{FF2B5EF4-FFF2-40B4-BE49-F238E27FC236}">
                <a16:creationId xmlns:a16="http://schemas.microsoft.com/office/drawing/2014/main" id="{64E18C60-6BD9-468A-B341-B411663E5F0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485" y="5452934"/>
            <a:ext cx="495300" cy="93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98;p15">
            <a:extLst>
              <a:ext uri="{FF2B5EF4-FFF2-40B4-BE49-F238E27FC236}">
                <a16:creationId xmlns:a16="http://schemas.microsoft.com/office/drawing/2014/main" id="{24E77CFA-6FC0-4C72-9936-DBCE54C511C4}"/>
              </a:ext>
            </a:extLst>
          </p:cNvPr>
          <p:cNvCxnSpPr>
            <a:stCxn id="31" idx="0"/>
          </p:cNvCxnSpPr>
          <p:nvPr/>
        </p:nvCxnSpPr>
        <p:spPr>
          <a:xfrm rot="10800000" flipH="1">
            <a:off x="886133" y="3302134"/>
            <a:ext cx="1057600" cy="21508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" name="Google Shape;99;p15">
            <a:extLst>
              <a:ext uri="{FF2B5EF4-FFF2-40B4-BE49-F238E27FC236}">
                <a16:creationId xmlns:a16="http://schemas.microsoft.com/office/drawing/2014/main" id="{A98357E4-62B7-47E9-90D1-4980390E3E4C}"/>
              </a:ext>
            </a:extLst>
          </p:cNvPr>
          <p:cNvCxnSpPr>
            <a:stCxn id="31" idx="3"/>
            <a:endCxn id="38" idx="1"/>
          </p:cNvCxnSpPr>
          <p:nvPr/>
        </p:nvCxnSpPr>
        <p:spPr>
          <a:xfrm rot="10800000" flipH="1">
            <a:off x="1133784" y="5376034"/>
            <a:ext cx="1352000" cy="5468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01;p15">
            <a:extLst>
              <a:ext uri="{FF2B5EF4-FFF2-40B4-BE49-F238E27FC236}">
                <a16:creationId xmlns:a16="http://schemas.microsoft.com/office/drawing/2014/main" id="{4A403788-B314-41F2-AB07-D6E2A43AB891}"/>
              </a:ext>
            </a:extLst>
          </p:cNvPr>
          <p:cNvCxnSpPr>
            <a:cxnSpLocks/>
          </p:cNvCxnSpPr>
          <p:nvPr/>
        </p:nvCxnSpPr>
        <p:spPr>
          <a:xfrm flipV="1">
            <a:off x="2566294" y="1291484"/>
            <a:ext cx="1812690" cy="97302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102;p15">
            <a:extLst>
              <a:ext uri="{FF2B5EF4-FFF2-40B4-BE49-F238E27FC236}">
                <a16:creationId xmlns:a16="http://schemas.microsoft.com/office/drawing/2014/main" id="{386593DB-5E53-4075-99C7-46919AB6E528}"/>
              </a:ext>
            </a:extLst>
          </p:cNvPr>
          <p:cNvGrpSpPr/>
          <p:nvPr/>
        </p:nvGrpSpPr>
        <p:grpSpPr>
          <a:xfrm>
            <a:off x="2063333" y="4370252"/>
            <a:ext cx="2154300" cy="1767216"/>
            <a:chOff x="2880700" y="2571763"/>
            <a:chExt cx="1615725" cy="1325412"/>
          </a:xfrm>
        </p:grpSpPr>
        <p:sp>
          <p:nvSpPr>
            <p:cNvPr id="36" name="Google Shape;103;p15">
              <a:extLst>
                <a:ext uri="{FF2B5EF4-FFF2-40B4-BE49-F238E27FC236}">
                  <a16:creationId xmlns:a16="http://schemas.microsoft.com/office/drawing/2014/main" id="{36C6772A-63EC-44AC-A268-D22324AB3268}"/>
                </a:ext>
              </a:extLst>
            </p:cNvPr>
            <p:cNvSpPr txBox="1"/>
            <p:nvPr/>
          </p:nvSpPr>
          <p:spPr>
            <a:xfrm>
              <a:off x="2880700" y="2571763"/>
              <a:ext cx="1615725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" b="1" dirty="0"/>
                <a:t>Gateway Server</a:t>
              </a:r>
              <a:endParaRPr b="1" dirty="0"/>
            </a:p>
          </p:txBody>
        </p:sp>
        <p:pic>
          <p:nvPicPr>
            <p:cNvPr id="37" name="Google Shape;104;p15">
              <a:extLst>
                <a:ext uri="{FF2B5EF4-FFF2-40B4-BE49-F238E27FC236}">
                  <a16:creationId xmlns:a16="http://schemas.microsoft.com/office/drawing/2014/main" id="{DE5B2272-C0F2-4C26-A0D7-9CA79484BD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800" y="2963725"/>
              <a:ext cx="619125" cy="93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100;p15">
              <a:extLst>
                <a:ext uri="{FF2B5EF4-FFF2-40B4-BE49-F238E27FC236}">
                  <a16:creationId xmlns:a16="http://schemas.microsoft.com/office/drawing/2014/main" id="{88BF477F-76D4-4922-A1A9-CD7C5A206A4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97425" y="2859450"/>
              <a:ext cx="619125" cy="93345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" name="Google Shape;105;p15">
            <a:extLst>
              <a:ext uri="{FF2B5EF4-FFF2-40B4-BE49-F238E27FC236}">
                <a16:creationId xmlns:a16="http://schemas.microsoft.com/office/drawing/2014/main" id="{9B2B7A63-C6F1-40B6-879E-13C6B15E052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524966" y="5515168"/>
            <a:ext cx="3181549" cy="687283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Google Shape;104;p15">
            <a:extLst>
              <a:ext uri="{FF2B5EF4-FFF2-40B4-BE49-F238E27FC236}">
                <a16:creationId xmlns:a16="http://schemas.microsoft.com/office/drawing/2014/main" id="{95554785-C722-4185-AC9D-9B10A30280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3532" y="2648107"/>
            <a:ext cx="8255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103;p15">
            <a:extLst>
              <a:ext uri="{FF2B5EF4-FFF2-40B4-BE49-F238E27FC236}">
                <a16:creationId xmlns:a16="http://schemas.microsoft.com/office/drawing/2014/main" id="{0393D142-21D3-4C71-B317-3E2727BDF55D}"/>
              </a:ext>
            </a:extLst>
          </p:cNvPr>
          <p:cNvSpPr txBox="1"/>
          <p:nvPr/>
        </p:nvSpPr>
        <p:spPr>
          <a:xfrm>
            <a:off x="7129097" y="2235943"/>
            <a:ext cx="1743853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b="1" dirty="0"/>
              <a:t>Match Server</a:t>
            </a:r>
            <a:endParaRPr b="1" dirty="0"/>
          </a:p>
        </p:txBody>
      </p:sp>
      <p:cxnSp>
        <p:nvCxnSpPr>
          <p:cNvPr id="43" name="Google Shape;95;p15">
            <a:extLst>
              <a:ext uri="{FF2B5EF4-FFF2-40B4-BE49-F238E27FC236}">
                <a16:creationId xmlns:a16="http://schemas.microsoft.com/office/drawing/2014/main" id="{41F5DD19-D81D-4BCD-B894-5FCDA1F91013}"/>
              </a:ext>
            </a:extLst>
          </p:cNvPr>
          <p:cNvCxnSpPr>
            <a:cxnSpLocks/>
          </p:cNvCxnSpPr>
          <p:nvPr/>
        </p:nvCxnSpPr>
        <p:spPr>
          <a:xfrm flipH="1">
            <a:off x="6729565" y="1162313"/>
            <a:ext cx="3583478" cy="3568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95;p15">
            <a:extLst>
              <a:ext uri="{FF2B5EF4-FFF2-40B4-BE49-F238E27FC236}">
                <a16:creationId xmlns:a16="http://schemas.microsoft.com/office/drawing/2014/main" id="{FB42ADE7-388D-434C-9483-747A86BEF9C4}"/>
              </a:ext>
            </a:extLst>
          </p:cNvPr>
          <p:cNvCxnSpPr>
            <a:cxnSpLocks/>
          </p:cNvCxnSpPr>
          <p:nvPr/>
        </p:nvCxnSpPr>
        <p:spPr>
          <a:xfrm flipV="1">
            <a:off x="10277290" y="1152232"/>
            <a:ext cx="0" cy="363726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95;p15">
            <a:extLst>
              <a:ext uri="{FF2B5EF4-FFF2-40B4-BE49-F238E27FC236}">
                <a16:creationId xmlns:a16="http://schemas.microsoft.com/office/drawing/2014/main" id="{3064784D-B115-4D9C-95AA-68EB2EB4C8C7}"/>
              </a:ext>
            </a:extLst>
          </p:cNvPr>
          <p:cNvCxnSpPr>
            <a:cxnSpLocks/>
          </p:cNvCxnSpPr>
          <p:nvPr/>
        </p:nvCxnSpPr>
        <p:spPr>
          <a:xfrm flipV="1">
            <a:off x="11182040" y="681052"/>
            <a:ext cx="0" cy="457711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95;p15">
            <a:extLst>
              <a:ext uri="{FF2B5EF4-FFF2-40B4-BE49-F238E27FC236}">
                <a16:creationId xmlns:a16="http://schemas.microsoft.com/office/drawing/2014/main" id="{12E66008-F54F-48FB-A69E-3769614FF374}"/>
              </a:ext>
            </a:extLst>
          </p:cNvPr>
          <p:cNvCxnSpPr>
            <a:cxnSpLocks/>
          </p:cNvCxnSpPr>
          <p:nvPr/>
        </p:nvCxnSpPr>
        <p:spPr>
          <a:xfrm flipH="1">
            <a:off x="2063334" y="681052"/>
            <a:ext cx="9118706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95;p15">
            <a:extLst>
              <a:ext uri="{FF2B5EF4-FFF2-40B4-BE49-F238E27FC236}">
                <a16:creationId xmlns:a16="http://schemas.microsoft.com/office/drawing/2014/main" id="{78C70AB1-2DCB-4F33-A022-42216037E32C}"/>
              </a:ext>
            </a:extLst>
          </p:cNvPr>
          <p:cNvCxnSpPr>
            <a:cxnSpLocks/>
          </p:cNvCxnSpPr>
          <p:nvPr/>
        </p:nvCxnSpPr>
        <p:spPr>
          <a:xfrm flipV="1">
            <a:off x="2063333" y="681053"/>
            <a:ext cx="0" cy="61043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104;p15">
            <a:extLst>
              <a:ext uri="{FF2B5EF4-FFF2-40B4-BE49-F238E27FC236}">
                <a16:creationId xmlns:a16="http://schemas.microsoft.com/office/drawing/2014/main" id="{AF6C4225-48D5-4874-A5BF-7443D0A7BA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9699" y="3275069"/>
            <a:ext cx="825500" cy="12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103;p15">
            <a:extLst>
              <a:ext uri="{FF2B5EF4-FFF2-40B4-BE49-F238E27FC236}">
                <a16:creationId xmlns:a16="http://schemas.microsoft.com/office/drawing/2014/main" id="{80D71645-DC77-47F4-90CF-CED4188A2FEC}"/>
              </a:ext>
            </a:extLst>
          </p:cNvPr>
          <p:cNvSpPr txBox="1"/>
          <p:nvPr/>
        </p:nvSpPr>
        <p:spPr>
          <a:xfrm>
            <a:off x="8485264" y="2862905"/>
            <a:ext cx="1756274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b="1" dirty="0"/>
              <a:t>Center Server</a:t>
            </a:r>
            <a:endParaRPr b="1" dirty="0"/>
          </a:p>
        </p:txBody>
      </p:sp>
      <p:cxnSp>
        <p:nvCxnSpPr>
          <p:cNvPr id="49" name="Google Shape;93;p15">
            <a:extLst>
              <a:ext uri="{FF2B5EF4-FFF2-40B4-BE49-F238E27FC236}">
                <a16:creationId xmlns:a16="http://schemas.microsoft.com/office/drawing/2014/main" id="{29C1911D-5E3F-4E93-99AD-67C50E21A9B6}"/>
              </a:ext>
            </a:extLst>
          </p:cNvPr>
          <p:cNvCxnSpPr>
            <a:cxnSpLocks/>
            <a:stCxn id="24" idx="3"/>
            <a:endCxn id="73" idx="2"/>
          </p:cNvCxnSpPr>
          <p:nvPr/>
        </p:nvCxnSpPr>
        <p:spPr>
          <a:xfrm flipV="1">
            <a:off x="8376630" y="4519669"/>
            <a:ext cx="975819" cy="962299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646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2D603-0760-47F2-943B-5F09053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737" y="635235"/>
            <a:ext cx="8634526" cy="32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2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8F15-E9C5-4E9D-B9E0-EB07DA1B55E8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Thread</a:t>
            </a:r>
            <a:r>
              <a:rPr lang="ko-KR" altLang="en-US" sz="3200" b="1" dirty="0"/>
              <a:t> 구성</a:t>
            </a:r>
            <a:endParaRPr lang="en-US" altLang="ko-KR" sz="3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35E5F1-240B-46C6-B57F-C7466CE72107}"/>
              </a:ext>
            </a:extLst>
          </p:cNvPr>
          <p:cNvGrpSpPr/>
          <p:nvPr/>
        </p:nvGrpSpPr>
        <p:grpSpPr>
          <a:xfrm>
            <a:off x="435409" y="1139969"/>
            <a:ext cx="2010908" cy="1261884"/>
            <a:chOff x="2834639" y="1709975"/>
            <a:chExt cx="1658614" cy="126188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A8FFFD-9ADA-4601-A130-4F2130161F83}"/>
                </a:ext>
              </a:extLst>
            </p:cNvPr>
            <p:cNvSpPr txBox="1"/>
            <p:nvPr/>
          </p:nvSpPr>
          <p:spPr>
            <a:xfrm>
              <a:off x="2834639" y="2017752"/>
              <a:ext cx="165861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N</a:t>
              </a:r>
            </a:p>
            <a:p>
              <a:r>
                <a:rPr lang="en-US" altLang="ko-KR" sz="1400" dirty="0"/>
                <a:t>- DB</a:t>
              </a:r>
              <a:r>
                <a:rPr lang="ko-KR" altLang="en-US" sz="1400" dirty="0"/>
                <a:t> 관련 요청 처리</a:t>
              </a:r>
              <a:endParaRPr lang="en-US" altLang="ko-KR" sz="1400" dirty="0"/>
            </a:p>
            <a:p>
              <a:r>
                <a:rPr lang="en-US" altLang="ko-KR" sz="1400" dirty="0"/>
                <a:t>- Redis </a:t>
              </a:r>
              <a:r>
                <a:rPr lang="ko-KR" altLang="en-US" sz="1400" dirty="0"/>
                <a:t>관련 요청 처리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8F125-E297-44CE-ABF5-788DDBB451B0}"/>
                </a:ext>
              </a:extLst>
            </p:cNvPr>
            <p:cNvSpPr txBox="1"/>
            <p:nvPr/>
          </p:nvSpPr>
          <p:spPr>
            <a:xfrm>
              <a:off x="2834639" y="1709975"/>
              <a:ext cx="1658614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패킷 처리 스레드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6317F8-941E-4856-A12E-5A7D2851885F}"/>
              </a:ext>
            </a:extLst>
          </p:cNvPr>
          <p:cNvSpPr txBox="1"/>
          <p:nvPr/>
        </p:nvSpPr>
        <p:spPr>
          <a:xfrm>
            <a:off x="8526483" y="541923"/>
            <a:ext cx="33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MQ</a:t>
            </a:r>
            <a:r>
              <a:rPr lang="ko-KR" altLang="en-US" i="1" dirty="0">
                <a:solidFill>
                  <a:schemeClr val="accent5">
                    <a:lumMod val="75000"/>
                  </a:schemeClr>
                </a:solidFill>
              </a:rPr>
              <a:t> 네트워크 스레드는 제외</a:t>
            </a:r>
          </a:p>
        </p:txBody>
      </p:sp>
    </p:spTree>
    <p:extLst>
      <p:ext uri="{BB962C8B-B14F-4D97-AF65-F5344CB8AC3E}">
        <p14:creationId xmlns:p14="http://schemas.microsoft.com/office/powerpoint/2010/main" val="186304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4E5B6F7-BC06-4D7A-87D6-E68BCAAD300A}"/>
              </a:ext>
            </a:extLst>
          </p:cNvPr>
          <p:cNvGrpSpPr/>
          <p:nvPr/>
        </p:nvGrpSpPr>
        <p:grpSpPr>
          <a:xfrm>
            <a:off x="281030" y="178068"/>
            <a:ext cx="2010908" cy="1261884"/>
            <a:chOff x="2834639" y="1709975"/>
            <a:chExt cx="1658614" cy="12618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65BC59B-4854-4E39-838F-0D03D9959A7E}"/>
                </a:ext>
              </a:extLst>
            </p:cNvPr>
            <p:cNvSpPr txBox="1"/>
            <p:nvPr/>
          </p:nvSpPr>
          <p:spPr>
            <a:xfrm>
              <a:off x="2834639" y="2017752"/>
              <a:ext cx="165861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N</a:t>
              </a:r>
            </a:p>
            <a:p>
              <a:r>
                <a:rPr lang="en-US" altLang="ko-KR" sz="1400" dirty="0"/>
                <a:t>- DB</a:t>
              </a:r>
              <a:r>
                <a:rPr lang="ko-KR" altLang="en-US" sz="1400" dirty="0"/>
                <a:t> 관련 요청 처리</a:t>
              </a:r>
              <a:endParaRPr lang="en-US" altLang="ko-KR" sz="1400" dirty="0"/>
            </a:p>
            <a:p>
              <a:r>
                <a:rPr lang="en-US" altLang="ko-KR" sz="1400" dirty="0"/>
                <a:t>- Redis </a:t>
              </a:r>
              <a:r>
                <a:rPr lang="ko-KR" altLang="en-US" sz="1400" dirty="0"/>
                <a:t>관련 요청 처리</a:t>
              </a:r>
              <a:endParaRPr lang="en-US" altLang="ko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981655D-7D8B-4591-87EC-5871B3496828}"/>
                </a:ext>
              </a:extLst>
            </p:cNvPr>
            <p:cNvSpPr txBox="1"/>
            <p:nvPr/>
          </p:nvSpPr>
          <p:spPr>
            <a:xfrm>
              <a:off x="2834639" y="1709975"/>
              <a:ext cx="1658614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패킷 처리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473E2D4-5917-4427-A166-CEF61FE3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990" y="59376"/>
            <a:ext cx="5544020" cy="6739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BDE15-B32D-4C99-84E0-76C692A90FE2}"/>
              </a:ext>
            </a:extLst>
          </p:cNvPr>
          <p:cNvSpPr txBox="1"/>
          <p:nvPr/>
        </p:nvSpPr>
        <p:spPr>
          <a:xfrm>
            <a:off x="3503219" y="4370119"/>
            <a:ext cx="5364791" cy="24285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80982-96FF-4AB0-8E9C-92059A90F4FE}"/>
              </a:ext>
            </a:extLst>
          </p:cNvPr>
          <p:cNvSpPr txBox="1"/>
          <p:nvPr/>
        </p:nvSpPr>
        <p:spPr>
          <a:xfrm>
            <a:off x="5917870" y="1567543"/>
            <a:ext cx="4532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스레드 </a:t>
            </a:r>
            <a:r>
              <a:rPr lang="ko-KR" altLang="en-US" sz="1400"/>
              <a:t>마다 자신만의 </a:t>
            </a:r>
            <a:r>
              <a:rPr lang="en-US" altLang="ko-KR" sz="1400" dirty="0"/>
              <a:t>MySQL, Redis </a:t>
            </a:r>
            <a:r>
              <a:rPr lang="ko-KR" altLang="en-US" sz="1400" dirty="0"/>
              <a:t>객체를 가진다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6076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4D0F2-ED8F-4686-82FD-4EA5D631A022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패킷 핸들링</a:t>
            </a:r>
            <a:endParaRPr lang="en-US" altLang="ko-KR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03FB56-3753-4F18-873F-84ECB311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8" y="1223975"/>
            <a:ext cx="2582857" cy="10798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354BDE-417B-4FB2-A71C-E5775CEA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387" y="1163884"/>
            <a:ext cx="5666111" cy="41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8F5710-4D9B-462F-9E3F-C5FED603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303" y="148157"/>
            <a:ext cx="6521393" cy="63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2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A5864B-CBA5-45C2-9BB7-497D1083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43" y="308927"/>
            <a:ext cx="9031717" cy="5509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F64B1-B067-4B58-B5F1-6C4729D2F2B1}"/>
              </a:ext>
            </a:extLst>
          </p:cNvPr>
          <p:cNvSpPr txBox="1"/>
          <p:nvPr/>
        </p:nvSpPr>
        <p:spPr>
          <a:xfrm>
            <a:off x="1638793" y="1000498"/>
            <a:ext cx="5628906" cy="246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1CF8F-5EDC-4F33-8F02-B37278E3DC2E}"/>
              </a:ext>
            </a:extLst>
          </p:cNvPr>
          <p:cNvSpPr txBox="1"/>
          <p:nvPr/>
        </p:nvSpPr>
        <p:spPr>
          <a:xfrm>
            <a:off x="1729840" y="4580273"/>
            <a:ext cx="8637318" cy="1253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4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F40FC-3295-45A2-83D1-9D01DC53BFA4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Center Server </a:t>
            </a:r>
            <a:r>
              <a:rPr lang="ko-KR" altLang="en-US" sz="4800" b="1" dirty="0"/>
              <a:t>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30DB6E-8419-4FB6-AD2C-1BA0E4177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89" y="1395646"/>
            <a:ext cx="4771288" cy="340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76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C68882-4EE7-4626-B7BA-72E9BFC5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29" y="609203"/>
            <a:ext cx="7310341" cy="463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9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BD385-1461-4EB6-8243-F8C994D4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87" y="343706"/>
            <a:ext cx="3793726" cy="58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5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8F15-E9C5-4E9D-B9E0-EB07DA1B55E8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Thread</a:t>
            </a:r>
            <a:r>
              <a:rPr lang="ko-KR" altLang="en-US" sz="3200" b="1" dirty="0"/>
              <a:t> 구성</a:t>
            </a:r>
            <a:endParaRPr lang="en-US" altLang="ko-KR" sz="3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35E5F1-240B-46C6-B57F-C7466CE72107}"/>
              </a:ext>
            </a:extLst>
          </p:cNvPr>
          <p:cNvGrpSpPr/>
          <p:nvPr/>
        </p:nvGrpSpPr>
        <p:grpSpPr>
          <a:xfrm>
            <a:off x="435409" y="1139969"/>
            <a:ext cx="2117786" cy="830997"/>
            <a:chOff x="2834639" y="1709975"/>
            <a:chExt cx="1746768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A8FFFD-9ADA-4601-A130-4F2130161F83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1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서버들 정보 등을 관리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8F125-E297-44CE-ABF5-788DDBB451B0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패킷 처리 스레드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677CACC-4914-4F0A-B28E-B246F2DF2AF8}"/>
              </a:ext>
            </a:extLst>
          </p:cNvPr>
          <p:cNvSpPr txBox="1"/>
          <p:nvPr/>
        </p:nvSpPr>
        <p:spPr>
          <a:xfrm>
            <a:off x="8526483" y="541923"/>
            <a:ext cx="33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MQ</a:t>
            </a:r>
            <a:r>
              <a:rPr lang="ko-KR" altLang="en-US" i="1" dirty="0">
                <a:solidFill>
                  <a:schemeClr val="accent5">
                    <a:lumMod val="75000"/>
                  </a:schemeClr>
                </a:solidFill>
              </a:rPr>
              <a:t> 네트워크 스레드는 제외</a:t>
            </a:r>
          </a:p>
        </p:txBody>
      </p:sp>
    </p:spTree>
    <p:extLst>
      <p:ext uri="{BB962C8B-B14F-4D97-AF65-F5344CB8AC3E}">
        <p14:creationId xmlns:p14="http://schemas.microsoft.com/office/powerpoint/2010/main" val="244111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74873-60D4-48A6-AC45-A8B9381ADE51}"/>
              </a:ext>
            </a:extLst>
          </p:cNvPr>
          <p:cNvSpPr txBox="1"/>
          <p:nvPr/>
        </p:nvSpPr>
        <p:spPr>
          <a:xfrm>
            <a:off x="186725" y="219675"/>
            <a:ext cx="551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서버 구현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5EA2F-E05E-47CA-A525-E11DAD845234}"/>
              </a:ext>
            </a:extLst>
          </p:cNvPr>
          <p:cNvSpPr txBox="1"/>
          <p:nvPr/>
        </p:nvSpPr>
        <p:spPr>
          <a:xfrm>
            <a:off x="415942" y="1071197"/>
            <a:ext cx="91207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Gateway Server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/>
              <a:t>C#, .NET Core 5.0, </a:t>
            </a:r>
            <a:r>
              <a:rPr lang="en-US" altLang="ko-KR" sz="2000" dirty="0" err="1"/>
              <a:t>Microsoft.Extensions.Hosting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hlinkClick r:id="rId3"/>
              </a:rPr>
              <a:t>SuperSocketLite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NATS.Client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NLog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ZLogger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Center Server, Lobby Server, Match Server, Game Server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/>
              <a:t>C#, .NET Core 5.0, </a:t>
            </a:r>
            <a:r>
              <a:rPr lang="en-US" altLang="ko-KR" sz="2000" dirty="0" err="1"/>
              <a:t>Microsoft.Extensions.Hosting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NATS.Client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ZLogger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b="1" dirty="0"/>
              <a:t>DB Server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/>
              <a:t>C#, .NET Core 5.0, </a:t>
            </a:r>
            <a:r>
              <a:rPr lang="en-US" altLang="ko-KR" sz="2000" dirty="0" err="1"/>
              <a:t>Microsoft.Extensions.Hosting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NATS.Client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ZLogger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CloudStructures</a:t>
            </a:r>
            <a:endParaRPr lang="en-US" altLang="ko-KR" sz="20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MySqlConnector</a:t>
            </a:r>
            <a:r>
              <a:rPr lang="en-US" altLang="ko-KR" sz="2000" dirty="0"/>
              <a:t>, Dapper</a:t>
            </a:r>
          </a:p>
        </p:txBody>
      </p:sp>
    </p:spTree>
    <p:extLst>
      <p:ext uri="{BB962C8B-B14F-4D97-AF65-F5344CB8AC3E}">
        <p14:creationId xmlns:p14="http://schemas.microsoft.com/office/powerpoint/2010/main" val="2077622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FEE8E4-31E1-43DC-B6D1-C81E3483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03" y="32876"/>
            <a:ext cx="6570997" cy="6825124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9430FA8B-1A51-4F92-B948-98D41365656D}"/>
              </a:ext>
            </a:extLst>
          </p:cNvPr>
          <p:cNvGrpSpPr/>
          <p:nvPr/>
        </p:nvGrpSpPr>
        <p:grpSpPr>
          <a:xfrm>
            <a:off x="328531" y="225569"/>
            <a:ext cx="2117786" cy="830997"/>
            <a:chOff x="2834639" y="1709975"/>
            <a:chExt cx="174676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DAF9B-23B1-4064-931C-39B655B21DC3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1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서버들 정보 등을 관리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48A489-9792-48EB-BE50-8FB9329A69C4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패킷 처리 스레드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0535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E55E02-3168-48EC-A8B8-2F45A38D3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1" y="1226584"/>
            <a:ext cx="3710300" cy="744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5B510-1492-4641-93BC-E288558B1DDA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패킷 핸들링</a:t>
            </a:r>
            <a:endParaRPr lang="en-US" altLang="ko-KR" sz="3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7250F6-73F4-4598-B7F4-D324C9476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35" y="1187989"/>
            <a:ext cx="6645313" cy="3918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09DF9-F09B-4394-8C9A-F7485849B9BE}"/>
              </a:ext>
            </a:extLst>
          </p:cNvPr>
          <p:cNvSpPr txBox="1"/>
          <p:nvPr/>
        </p:nvSpPr>
        <p:spPr>
          <a:xfrm>
            <a:off x="5248893" y="1056904"/>
            <a:ext cx="1080656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870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7C524B1-9603-4750-B87E-E8C48391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45" y="308758"/>
            <a:ext cx="7651109" cy="5549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CB72D-8E32-4D0A-BC4C-6B61F81711E7}"/>
              </a:ext>
            </a:extLst>
          </p:cNvPr>
          <p:cNvSpPr txBox="1"/>
          <p:nvPr/>
        </p:nvSpPr>
        <p:spPr>
          <a:xfrm>
            <a:off x="3788228" y="1472540"/>
            <a:ext cx="1033154" cy="332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01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046278-81DC-438B-A4CC-20968A1D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" y="171578"/>
            <a:ext cx="6281733" cy="45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56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BA172-2EEC-467F-B07C-44F6FECB24C4}"/>
              </a:ext>
            </a:extLst>
          </p:cNvPr>
          <p:cNvSpPr txBox="1"/>
          <p:nvPr/>
        </p:nvSpPr>
        <p:spPr>
          <a:xfrm>
            <a:off x="208339" y="34721"/>
            <a:ext cx="78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서버 실행 중 변경 가능한 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C3F3B-94DF-4A1B-A171-678B5E5D49F8}"/>
              </a:ext>
            </a:extLst>
          </p:cNvPr>
          <p:cNvSpPr txBox="1"/>
          <p:nvPr/>
        </p:nvSpPr>
        <p:spPr>
          <a:xfrm>
            <a:off x="421399" y="681052"/>
            <a:ext cx="1111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시작 시에 읽고</a:t>
            </a:r>
            <a:r>
              <a:rPr lang="en-US" altLang="ko-KR" dirty="0"/>
              <a:t>, </a:t>
            </a:r>
            <a:r>
              <a:rPr lang="ko-KR" altLang="en-US" dirty="0"/>
              <a:t>서버 실행 중에도 변경이 가능한 데이터를 </a:t>
            </a:r>
            <a:r>
              <a:rPr lang="en-US" altLang="ko-KR" b="1" dirty="0"/>
              <a:t>Center Server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시작 시에 서버에서 읽을 수 있도록 넣어둬야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FC069-239D-43C2-A7F4-3C29501B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66" y="1488535"/>
            <a:ext cx="3648584" cy="5334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12817-7EEA-4890-A70F-31407E7BF2FA}"/>
              </a:ext>
            </a:extLst>
          </p:cNvPr>
          <p:cNvSpPr txBox="1"/>
          <p:nvPr/>
        </p:nvSpPr>
        <p:spPr>
          <a:xfrm>
            <a:off x="3515095" y="3182587"/>
            <a:ext cx="2434443" cy="16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446D9-FF45-44D0-8BD9-315E59196E1F}"/>
              </a:ext>
            </a:extLst>
          </p:cNvPr>
          <p:cNvSpPr txBox="1"/>
          <p:nvPr/>
        </p:nvSpPr>
        <p:spPr>
          <a:xfrm>
            <a:off x="3515094" y="4876639"/>
            <a:ext cx="2434443" cy="1615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BB302-872D-4BEA-90C3-69189DE8D6A7}"/>
              </a:ext>
            </a:extLst>
          </p:cNvPr>
          <p:cNvSpPr txBox="1"/>
          <p:nvPr/>
        </p:nvSpPr>
        <p:spPr>
          <a:xfrm>
            <a:off x="6352750" y="3218213"/>
            <a:ext cx="4132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Gateway Server</a:t>
            </a:r>
            <a:r>
              <a:rPr lang="ko-KR" altLang="en-US" dirty="0"/>
              <a:t>에 </a:t>
            </a:r>
            <a:r>
              <a:rPr lang="en-US" altLang="ko-KR" dirty="0"/>
              <a:t>Lobby</a:t>
            </a:r>
            <a:r>
              <a:rPr lang="ko-KR" altLang="en-US" dirty="0"/>
              <a:t> 번호</a:t>
            </a:r>
            <a:r>
              <a:rPr lang="en-US" altLang="ko-KR" dirty="0"/>
              <a:t>, Room </a:t>
            </a:r>
            <a:r>
              <a:rPr lang="ko-KR" altLang="en-US" dirty="0"/>
              <a:t>번호로 어떤 서버에 메시지를 보내야 하는지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54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A8074-2DCD-4759-9EFF-6538D9A9E178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Lobby Server </a:t>
            </a:r>
            <a:r>
              <a:rPr lang="ko-KR" altLang="en-US" sz="4800" b="1" dirty="0"/>
              <a:t>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E71B0-3006-40EB-B208-10936327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32" y="1206491"/>
            <a:ext cx="4181960" cy="51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60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0B2FF2-F417-448F-9414-C50F41B4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94" y="630539"/>
            <a:ext cx="7614119" cy="48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4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263D77-B3CD-4FDF-A5D1-0B50FC237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568" y="810755"/>
            <a:ext cx="5772508" cy="40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32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8F15-E9C5-4E9D-B9E0-EB07DA1B55E8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Thread</a:t>
            </a:r>
            <a:r>
              <a:rPr lang="ko-KR" altLang="en-US" sz="3200" b="1" dirty="0"/>
              <a:t> 구성</a:t>
            </a:r>
            <a:endParaRPr lang="en-US" altLang="ko-KR" sz="3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35E5F1-240B-46C6-B57F-C7466CE72107}"/>
              </a:ext>
            </a:extLst>
          </p:cNvPr>
          <p:cNvGrpSpPr/>
          <p:nvPr/>
        </p:nvGrpSpPr>
        <p:grpSpPr>
          <a:xfrm>
            <a:off x="435409" y="1139969"/>
            <a:ext cx="2117786" cy="830997"/>
            <a:chOff x="2834639" y="1709975"/>
            <a:chExt cx="1746768" cy="8309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A8FFFD-9ADA-4601-A130-4F2130161F83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</a:t>
              </a:r>
              <a:r>
                <a:rPr lang="en-US" altLang="ko-KR" sz="1400" b="1" dirty="0"/>
                <a:t>N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로비 관련 요청 관리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8F125-E297-44CE-ABF5-788DDBB451B0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패킷 처리 스레드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3AB59F-B858-414F-B7F8-7FFE0EAA8194}"/>
              </a:ext>
            </a:extLst>
          </p:cNvPr>
          <p:cNvSpPr txBox="1"/>
          <p:nvPr/>
        </p:nvSpPr>
        <p:spPr>
          <a:xfrm>
            <a:off x="8526483" y="541923"/>
            <a:ext cx="33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MQ</a:t>
            </a:r>
            <a:r>
              <a:rPr lang="ko-KR" altLang="en-US" i="1" dirty="0">
                <a:solidFill>
                  <a:schemeClr val="accent5">
                    <a:lumMod val="75000"/>
                  </a:schemeClr>
                </a:solidFill>
              </a:rPr>
              <a:t> 네트워크 스레드는 제외</a:t>
            </a:r>
          </a:p>
        </p:txBody>
      </p:sp>
    </p:spTree>
    <p:extLst>
      <p:ext uri="{BB962C8B-B14F-4D97-AF65-F5344CB8AC3E}">
        <p14:creationId xmlns:p14="http://schemas.microsoft.com/office/powerpoint/2010/main" val="2141492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7A37EA-D5B0-4CD5-B8CC-124FFE80C8E3}"/>
              </a:ext>
            </a:extLst>
          </p:cNvPr>
          <p:cNvGrpSpPr/>
          <p:nvPr/>
        </p:nvGrpSpPr>
        <p:grpSpPr>
          <a:xfrm>
            <a:off x="292905" y="308696"/>
            <a:ext cx="2117786" cy="830997"/>
            <a:chOff x="2834639" y="1709975"/>
            <a:chExt cx="1746768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EA43394-F670-417F-ACC3-C1552441CFD7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N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로비 관련 요청 관리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99A413-ED3A-4F77-9797-F5206AE64C8B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패킷 처리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0E63CF5-AE62-4BDB-8F55-A470C018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13" y="308696"/>
            <a:ext cx="5101705" cy="6099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AEB5E-3582-453F-B105-9F864B803AB1}"/>
              </a:ext>
            </a:extLst>
          </p:cNvPr>
          <p:cNvSpPr txBox="1"/>
          <p:nvPr/>
        </p:nvSpPr>
        <p:spPr>
          <a:xfrm>
            <a:off x="3146959" y="4792837"/>
            <a:ext cx="4096989" cy="1904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70577-36A2-44C4-9029-8F0E4A347A4B}"/>
              </a:ext>
            </a:extLst>
          </p:cNvPr>
          <p:cNvSpPr txBox="1"/>
          <p:nvPr/>
        </p:nvSpPr>
        <p:spPr>
          <a:xfrm>
            <a:off x="6200169" y="2887993"/>
            <a:ext cx="2029431" cy="35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D93B8-7346-40CA-A90A-F2912109AEFE}"/>
              </a:ext>
            </a:extLst>
          </p:cNvPr>
          <p:cNvSpPr txBox="1"/>
          <p:nvPr/>
        </p:nvSpPr>
        <p:spPr>
          <a:xfrm>
            <a:off x="8297418" y="2861953"/>
            <a:ext cx="3625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 별로 로비 객체 구역 할당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로비 객체에 복수의 스레드가 동시 접근하지 못하도록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60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7DF47-CC26-4F29-B422-0D102896CD2A}"/>
              </a:ext>
            </a:extLst>
          </p:cNvPr>
          <p:cNvSpPr txBox="1"/>
          <p:nvPr/>
        </p:nvSpPr>
        <p:spPr>
          <a:xfrm>
            <a:off x="186724" y="219675"/>
            <a:ext cx="1014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서버</a:t>
            </a:r>
            <a:r>
              <a:rPr lang="en-US" altLang="ko-KR" sz="4800" dirty="0"/>
              <a:t>-</a:t>
            </a:r>
            <a:r>
              <a:rPr lang="ko-KR" altLang="en-US" sz="4800" dirty="0"/>
              <a:t>클라이언트 패킷 프로토콜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1621AE-6F8E-4C67-817C-29F215BD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7523"/>
              </p:ext>
            </p:extLst>
          </p:nvPr>
        </p:nvGraphicFramePr>
        <p:xfrm>
          <a:off x="4961867" y="2117194"/>
          <a:ext cx="1577829" cy="353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829">
                  <a:extLst>
                    <a:ext uri="{9D8B030D-6E8A-4147-A177-3AD203B41FA5}">
                      <a16:colId xmlns:a16="http://schemas.microsoft.com/office/drawing/2014/main" val="981083948"/>
                    </a:ext>
                  </a:extLst>
                </a:gridCol>
              </a:tblGrid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58754046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504788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87604135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1698867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2953500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61201397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7578054"/>
                  </a:ext>
                </a:extLst>
              </a:tr>
              <a:tr h="441372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852512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1080D4-AFD0-4B60-8CCE-75BE36C36212}"/>
              </a:ext>
            </a:extLst>
          </p:cNvPr>
          <p:cNvSpPr txBox="1"/>
          <p:nvPr/>
        </p:nvSpPr>
        <p:spPr>
          <a:xfrm>
            <a:off x="5329874" y="2213293"/>
            <a:ext cx="95660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1 </a:t>
            </a:r>
            <a:r>
              <a:rPr lang="ko-KR" altLang="en-US" sz="1333" dirty="0"/>
              <a:t>바이트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807CF0-6F4E-4216-8F1A-F99666D02716}"/>
              </a:ext>
            </a:extLst>
          </p:cNvPr>
          <p:cNvCxnSpPr/>
          <p:nvPr/>
        </p:nvCxnSpPr>
        <p:spPr>
          <a:xfrm>
            <a:off x="6539696" y="2117194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69DDCA-86F9-42BA-9F4B-811CA8BE9991}"/>
              </a:ext>
            </a:extLst>
          </p:cNvPr>
          <p:cNvCxnSpPr/>
          <p:nvPr/>
        </p:nvCxnSpPr>
        <p:spPr>
          <a:xfrm>
            <a:off x="6539695" y="3429000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42D288-8EF0-4E5D-9618-B04D91AB7DE8}"/>
              </a:ext>
            </a:extLst>
          </p:cNvPr>
          <p:cNvSpPr txBox="1"/>
          <p:nvPr/>
        </p:nvSpPr>
        <p:spPr>
          <a:xfrm>
            <a:off x="6539695" y="2587104"/>
            <a:ext cx="24477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Message Pack </a:t>
            </a:r>
            <a:r>
              <a:rPr lang="ko-KR" altLang="en-US" sz="1333" dirty="0"/>
              <a:t>용 헤더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86A7C-B544-4780-9E21-4AB4F2E13663}"/>
              </a:ext>
            </a:extLst>
          </p:cNvPr>
          <p:cNvSpPr txBox="1"/>
          <p:nvPr/>
        </p:nvSpPr>
        <p:spPr>
          <a:xfrm>
            <a:off x="365761" y="1209821"/>
            <a:ext cx="1068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포맷은 </a:t>
            </a:r>
            <a:r>
              <a:rPr lang="en-US" altLang="ko-KR" sz="2000" dirty="0"/>
              <a:t>Message Pack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000" dirty="0"/>
              <a:t>패킷의 헤더와 보디를 한번에 </a:t>
            </a:r>
            <a:r>
              <a:rPr lang="en-US" altLang="ko-KR" sz="2000" dirty="0"/>
              <a:t>Message Pack </a:t>
            </a:r>
            <a:r>
              <a:rPr lang="ko-KR" altLang="en-US" sz="2000" dirty="0"/>
              <a:t>포맷으로 인코딩</a:t>
            </a:r>
            <a:r>
              <a:rPr lang="en-US" altLang="ko-KR" sz="2000" dirty="0"/>
              <a:t>, </a:t>
            </a:r>
            <a:r>
              <a:rPr lang="ko-KR" altLang="en-US" sz="2000" dirty="0"/>
              <a:t>디코딩 한다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B6F68C-F752-44D8-9828-46C439D53969}"/>
              </a:ext>
            </a:extLst>
          </p:cNvPr>
          <p:cNvCxnSpPr/>
          <p:nvPr/>
        </p:nvCxnSpPr>
        <p:spPr>
          <a:xfrm>
            <a:off x="6562660" y="4316171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AAF951-E002-41A3-9522-5917D6E1FD64}"/>
              </a:ext>
            </a:extLst>
          </p:cNvPr>
          <p:cNvSpPr txBox="1"/>
          <p:nvPr/>
        </p:nvSpPr>
        <p:spPr>
          <a:xfrm>
            <a:off x="3832664" y="3627681"/>
            <a:ext cx="92846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Header (8</a:t>
            </a:r>
            <a:r>
              <a:rPr lang="ko-KR" altLang="en-US" sz="1333" dirty="0"/>
              <a:t>바이트</a:t>
            </a:r>
            <a:r>
              <a:rPr lang="en-US" altLang="ko-KR" sz="1333" dirty="0"/>
              <a:t>)</a:t>
            </a:r>
            <a:endParaRPr lang="ko-KR" altLang="en-US" sz="1333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777CC0-73E6-4553-B59D-B3BC8AAF2ED9}"/>
              </a:ext>
            </a:extLst>
          </p:cNvPr>
          <p:cNvCxnSpPr/>
          <p:nvPr/>
        </p:nvCxnSpPr>
        <p:spPr>
          <a:xfrm>
            <a:off x="6562660" y="5181899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5FD5E9-B9FF-4103-A9A8-220FBDE9022D}"/>
              </a:ext>
            </a:extLst>
          </p:cNvPr>
          <p:cNvSpPr txBox="1"/>
          <p:nvPr/>
        </p:nvSpPr>
        <p:spPr>
          <a:xfrm>
            <a:off x="6571925" y="4589965"/>
            <a:ext cx="9541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 </a:t>
            </a:r>
            <a:r>
              <a:rPr lang="en-US" altLang="ko-KR" sz="1333" dirty="0"/>
              <a:t>ID</a:t>
            </a:r>
            <a:endParaRPr lang="ko-KR" altLang="en-US" sz="133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E09F-3D63-4044-ACDD-3E7BA5691207}"/>
              </a:ext>
            </a:extLst>
          </p:cNvPr>
          <p:cNvSpPr txBox="1"/>
          <p:nvPr/>
        </p:nvSpPr>
        <p:spPr>
          <a:xfrm>
            <a:off x="6539694" y="5290706"/>
            <a:ext cx="1273217" cy="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</a:t>
            </a:r>
            <a:r>
              <a:rPr lang="en-US" altLang="ko-KR" sz="1333" dirty="0"/>
              <a:t> </a:t>
            </a:r>
            <a:r>
              <a:rPr lang="ko-KR" altLang="en-US" sz="1333" dirty="0"/>
              <a:t>속성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741D3C-DA18-42A3-9624-912BF19E9037}"/>
              </a:ext>
            </a:extLst>
          </p:cNvPr>
          <p:cNvCxnSpPr/>
          <p:nvPr/>
        </p:nvCxnSpPr>
        <p:spPr>
          <a:xfrm>
            <a:off x="6562660" y="5648170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ABBC16-0804-4DF9-9A01-EF6304B015B3}"/>
              </a:ext>
            </a:extLst>
          </p:cNvPr>
          <p:cNvSpPr txBox="1"/>
          <p:nvPr/>
        </p:nvSpPr>
        <p:spPr>
          <a:xfrm>
            <a:off x="4961867" y="5660157"/>
            <a:ext cx="1577829" cy="8679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8C81F-C227-4437-91CA-3FB5F28459AC}"/>
              </a:ext>
            </a:extLst>
          </p:cNvPr>
          <p:cNvSpPr txBox="1"/>
          <p:nvPr/>
        </p:nvSpPr>
        <p:spPr>
          <a:xfrm>
            <a:off x="6662027" y="5883395"/>
            <a:ext cx="24477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Body</a:t>
            </a:r>
            <a:endParaRPr lang="ko-KR" altLang="en-US" sz="1333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AD9A2A-4416-4E86-B046-9DA832C99DE0}"/>
              </a:ext>
            </a:extLst>
          </p:cNvPr>
          <p:cNvCxnSpPr>
            <a:cxnSpLocks/>
          </p:cNvCxnSpPr>
          <p:nvPr/>
        </p:nvCxnSpPr>
        <p:spPr>
          <a:xfrm>
            <a:off x="4033399" y="5648170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ACA5E58-0D9A-4148-88EF-2F2B3E5E1C25}"/>
              </a:ext>
            </a:extLst>
          </p:cNvPr>
          <p:cNvCxnSpPr>
            <a:cxnSpLocks/>
          </p:cNvCxnSpPr>
          <p:nvPr/>
        </p:nvCxnSpPr>
        <p:spPr>
          <a:xfrm>
            <a:off x="4033400" y="2117194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31F983-3B17-47A8-AE84-D65BF6C952A3}"/>
              </a:ext>
            </a:extLst>
          </p:cNvPr>
          <p:cNvSpPr txBox="1"/>
          <p:nvPr/>
        </p:nvSpPr>
        <p:spPr>
          <a:xfrm>
            <a:off x="6562660" y="3766984"/>
            <a:ext cx="24477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패킷의 전체 크기</a:t>
            </a:r>
          </a:p>
        </p:txBody>
      </p:sp>
    </p:spTree>
    <p:extLst>
      <p:ext uri="{BB962C8B-B14F-4D97-AF65-F5344CB8AC3E}">
        <p14:creationId xmlns:p14="http://schemas.microsoft.com/office/powerpoint/2010/main" val="45522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CCE437-CAC0-4E57-B318-56274E02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00" y="794956"/>
            <a:ext cx="8848892" cy="4950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90377-93BD-4078-BB83-125BE4B04CD1}"/>
              </a:ext>
            </a:extLst>
          </p:cNvPr>
          <p:cNvSpPr txBox="1"/>
          <p:nvPr/>
        </p:nvSpPr>
        <p:spPr>
          <a:xfrm>
            <a:off x="296882" y="313407"/>
            <a:ext cx="413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PacketProcessor</a:t>
            </a:r>
            <a:r>
              <a:rPr lang="en-US" altLang="ko-KR" dirty="0"/>
              <a:t> </a:t>
            </a:r>
            <a:r>
              <a:rPr lang="ko-KR" altLang="en-US" dirty="0"/>
              <a:t>객체 생성 및 관리</a:t>
            </a:r>
          </a:p>
        </p:txBody>
      </p:sp>
    </p:spTree>
    <p:extLst>
      <p:ext uri="{BB962C8B-B14F-4D97-AF65-F5344CB8AC3E}">
        <p14:creationId xmlns:p14="http://schemas.microsoft.com/office/powerpoint/2010/main" val="1257012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28E2F-D2F7-4ED8-8F50-C3AFFE375A83}"/>
              </a:ext>
            </a:extLst>
          </p:cNvPr>
          <p:cNvSpPr txBox="1"/>
          <p:nvPr/>
        </p:nvSpPr>
        <p:spPr>
          <a:xfrm>
            <a:off x="323557" y="323557"/>
            <a:ext cx="3737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Relay </a:t>
            </a:r>
            <a:r>
              <a:rPr lang="ko-KR" altLang="en-US" sz="3200" b="1" dirty="0"/>
              <a:t>데이터 처리</a:t>
            </a:r>
            <a:endParaRPr lang="en-US" altLang="ko-KR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CA5F0-2680-475D-B800-A7E5E6FE1102}"/>
              </a:ext>
            </a:extLst>
          </p:cNvPr>
          <p:cNvSpPr txBox="1"/>
          <p:nvPr/>
        </p:nvSpPr>
        <p:spPr>
          <a:xfrm>
            <a:off x="463137" y="1104406"/>
            <a:ext cx="11305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클라이언트의 로비 관련 패킷을 보내면 </a:t>
            </a:r>
            <a:r>
              <a:rPr lang="en-US" altLang="ko-KR" dirty="0"/>
              <a:t>Lobby Server</a:t>
            </a:r>
            <a:r>
              <a:rPr lang="ko-KR" altLang="en-US" dirty="0"/>
              <a:t>에 바로 오지 않고</a:t>
            </a:r>
            <a:r>
              <a:rPr lang="en-US" altLang="ko-KR" dirty="0"/>
              <a:t>, Gateway Server</a:t>
            </a:r>
            <a:r>
              <a:rPr lang="ko-KR" altLang="en-US" dirty="0"/>
              <a:t>를 걸쳐서 온다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클라이언트에서 </a:t>
            </a:r>
            <a:r>
              <a:rPr lang="en-US" altLang="ko-KR" dirty="0"/>
              <a:t>Lobby Server</a:t>
            </a:r>
            <a:r>
              <a:rPr lang="ko-KR" altLang="en-US" dirty="0"/>
              <a:t>에 패킷을 보낼 때 마다 </a:t>
            </a:r>
            <a:r>
              <a:rPr lang="en-US" altLang="ko-KR" dirty="0"/>
              <a:t>Gateway Server</a:t>
            </a:r>
            <a:r>
              <a:rPr lang="ko-KR" altLang="en-US" dirty="0"/>
              <a:t>에 이 패킷을 가리키는 패킷을 재정의 해서 </a:t>
            </a:r>
            <a:r>
              <a:rPr lang="en-US" altLang="ko-KR" dirty="0"/>
              <a:t>Lobby Server</a:t>
            </a:r>
            <a:r>
              <a:rPr lang="ko-KR" altLang="en-US" dirty="0"/>
              <a:t>에 보내면 불필요한 일이 증가된다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그래서 </a:t>
            </a:r>
            <a:r>
              <a:rPr lang="en-US" altLang="ko-KR" dirty="0"/>
              <a:t>Gateway Server</a:t>
            </a:r>
            <a:r>
              <a:rPr lang="ko-KR" altLang="en-US" dirty="0"/>
              <a:t>가 검증을 할 필요 없는 패킷은 </a:t>
            </a:r>
            <a:r>
              <a:rPr lang="en-US" altLang="ko-KR" dirty="0"/>
              <a:t>Relay </a:t>
            </a:r>
            <a:r>
              <a:rPr lang="ko-KR" altLang="en-US" dirty="0"/>
              <a:t>패킷의 </a:t>
            </a:r>
            <a:r>
              <a:rPr lang="en-US" altLang="ko-KR" dirty="0"/>
              <a:t>Body</a:t>
            </a:r>
            <a:r>
              <a:rPr lang="ko-KR" altLang="en-US" dirty="0"/>
              <a:t>에 클라이언트 요청 패킷을 담아서 </a:t>
            </a:r>
            <a:r>
              <a:rPr lang="en-US" altLang="ko-KR" dirty="0"/>
              <a:t>Lobby Server</a:t>
            </a:r>
            <a:r>
              <a:rPr lang="ko-KR" altLang="en-US" dirty="0"/>
              <a:t>에 보낸다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7C762-05B9-407F-AEEA-1015CAC593A7}"/>
              </a:ext>
            </a:extLst>
          </p:cNvPr>
          <p:cNvSpPr txBox="1"/>
          <p:nvPr/>
        </p:nvSpPr>
        <p:spPr>
          <a:xfrm>
            <a:off x="618978" y="3669475"/>
            <a:ext cx="20544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/>
              <a:t>클라이언트에서 보낸 패킷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B921032-A830-4BDC-97D6-3F90AF6E715E}"/>
              </a:ext>
            </a:extLst>
          </p:cNvPr>
          <p:cNvSpPr/>
          <p:nvPr/>
        </p:nvSpPr>
        <p:spPr>
          <a:xfrm>
            <a:off x="2814451" y="3953769"/>
            <a:ext cx="760021" cy="262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C9FD279-9E17-4FCF-9646-041367B19683}"/>
              </a:ext>
            </a:extLst>
          </p:cNvPr>
          <p:cNvGrpSpPr/>
          <p:nvPr/>
        </p:nvGrpSpPr>
        <p:grpSpPr>
          <a:xfrm>
            <a:off x="3989590" y="3385179"/>
            <a:ext cx="2387458" cy="2400657"/>
            <a:chOff x="3870838" y="3385179"/>
            <a:chExt cx="2387458" cy="24006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884E1E-7B0C-4BA6-9C85-026A924AC3C6}"/>
                </a:ext>
              </a:extLst>
            </p:cNvPr>
            <p:cNvSpPr txBox="1"/>
            <p:nvPr/>
          </p:nvSpPr>
          <p:spPr>
            <a:xfrm>
              <a:off x="3870838" y="3385179"/>
              <a:ext cx="238745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/>
                <a:t>헤더</a:t>
              </a:r>
              <a:endParaRPr lang="en-US" altLang="ko-KR" sz="2400" dirty="0"/>
            </a:p>
            <a:p>
              <a:pPr algn="ctr"/>
              <a:r>
                <a:rPr lang="en-US" altLang="ko-KR" sz="2400" dirty="0" err="1"/>
                <a:t>ReqLobbyRelay</a:t>
              </a:r>
              <a:endParaRPr lang="ko-KR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D79C7B-CD32-4CFE-ADD6-3937F369F30F}"/>
                </a:ext>
              </a:extLst>
            </p:cNvPr>
            <p:cNvSpPr txBox="1"/>
            <p:nvPr/>
          </p:nvSpPr>
          <p:spPr>
            <a:xfrm>
              <a:off x="3870838" y="4216176"/>
              <a:ext cx="2387458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Body</a:t>
              </a:r>
            </a:p>
            <a:p>
              <a:pPr algn="ctr"/>
              <a:endParaRPr lang="en-US" altLang="ko-KR" sz="2400" dirty="0"/>
            </a:p>
            <a:p>
              <a:pPr algn="ctr"/>
              <a:endParaRPr lang="en-US" altLang="ko-KR" sz="2400" dirty="0"/>
            </a:p>
            <a:p>
              <a:pPr algn="ctr"/>
              <a:endParaRPr lang="en-US" altLang="ko-KR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0CBD8D-43AF-4212-AA20-BEC977F2A1CC}"/>
                </a:ext>
              </a:extLst>
            </p:cNvPr>
            <p:cNvSpPr txBox="1"/>
            <p:nvPr/>
          </p:nvSpPr>
          <p:spPr>
            <a:xfrm>
              <a:off x="3953963" y="4631674"/>
              <a:ext cx="222516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/>
                <a:t>클라이언트에서 보낸 패킷</a:t>
              </a:r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E88B497-8374-4F51-929D-4C69BD9B75A7}"/>
              </a:ext>
            </a:extLst>
          </p:cNvPr>
          <p:cNvSpPr/>
          <p:nvPr/>
        </p:nvSpPr>
        <p:spPr>
          <a:xfrm>
            <a:off x="6802580" y="3978670"/>
            <a:ext cx="760021" cy="2624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DAC05-4ECF-44CE-AE97-E57CD55CF2FD}"/>
              </a:ext>
            </a:extLst>
          </p:cNvPr>
          <p:cNvSpPr txBox="1"/>
          <p:nvPr/>
        </p:nvSpPr>
        <p:spPr>
          <a:xfrm>
            <a:off x="7908448" y="3694374"/>
            <a:ext cx="20544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400"/>
              <a:t>클라이언트에서 보낸 패킷</a:t>
            </a:r>
          </a:p>
        </p:txBody>
      </p:sp>
    </p:spTree>
    <p:extLst>
      <p:ext uri="{BB962C8B-B14F-4D97-AF65-F5344CB8AC3E}">
        <p14:creationId xmlns:p14="http://schemas.microsoft.com/office/powerpoint/2010/main" val="1585464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89BF9D8-6E1F-4C17-A43C-399AFE669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9" y="52657"/>
            <a:ext cx="5859801" cy="407995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936EE0-194F-4534-AA9A-DD7A9DB3F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47" y="4294374"/>
            <a:ext cx="9124102" cy="8442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55D722-DF6B-449B-A64E-375737AA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587" y="5300413"/>
            <a:ext cx="7598487" cy="844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B1C8E-C4EA-43C4-B15C-27CBCCBA4BCE}"/>
              </a:ext>
            </a:extLst>
          </p:cNvPr>
          <p:cNvSpPr txBox="1"/>
          <p:nvPr/>
        </p:nvSpPr>
        <p:spPr>
          <a:xfrm>
            <a:off x="1607473" y="2081206"/>
            <a:ext cx="3795800" cy="792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24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3A2FE2-D3EF-401B-A8FA-90DFCBA94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813" y="687041"/>
            <a:ext cx="9036567" cy="137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49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1EAA4-53FC-49F9-937A-8AB803EE70B4}"/>
              </a:ext>
            </a:extLst>
          </p:cNvPr>
          <p:cNvSpPr txBox="1"/>
          <p:nvPr/>
        </p:nvSpPr>
        <p:spPr>
          <a:xfrm>
            <a:off x="323556" y="323557"/>
            <a:ext cx="9449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브로드캐스트로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Gateway </a:t>
            </a:r>
            <a:r>
              <a:rPr lang="ko-KR" altLang="en-US" sz="3200" b="1" dirty="0"/>
              <a:t>서버에 패킷을 보낼 때</a:t>
            </a:r>
            <a:endParaRPr lang="en-US" altLang="ko-KR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4C4039-294D-4C84-A8CA-569267AE8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97" y="1201074"/>
            <a:ext cx="9443905" cy="2800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AF1F61-7A39-442F-B1D0-F4B8A796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24" y="3526418"/>
            <a:ext cx="6742981" cy="241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8822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754B8B-8665-49E1-A0EB-80CD1A14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38" y="203223"/>
            <a:ext cx="7925014" cy="48081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E10410-D012-4F36-8F33-C8261B47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178" y="2629804"/>
            <a:ext cx="6904649" cy="2714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66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18055-BAEC-4791-AF61-0E891D655576}"/>
              </a:ext>
            </a:extLst>
          </p:cNvPr>
          <p:cNvSpPr txBox="1"/>
          <p:nvPr/>
        </p:nvSpPr>
        <p:spPr>
          <a:xfrm>
            <a:off x="179363" y="169669"/>
            <a:ext cx="883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/>
              <a:t>Gateway Server </a:t>
            </a:r>
            <a:r>
              <a:rPr lang="ko-KR" altLang="en-US" sz="4800" b="1" dirty="0"/>
              <a:t>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A39565-22C8-4F41-87FF-91246053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166" y="1000666"/>
            <a:ext cx="3830920" cy="54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53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84F869-1263-43BD-83A2-9B9F95C5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570" y="241527"/>
            <a:ext cx="7191565" cy="608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61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B93D5A-0BC9-45B8-9039-CD83C203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50" y="682280"/>
            <a:ext cx="6456147" cy="48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39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78F15-E9C5-4E9D-B9E0-EB07DA1B55E8}"/>
              </a:ext>
            </a:extLst>
          </p:cNvPr>
          <p:cNvSpPr txBox="1"/>
          <p:nvPr/>
        </p:nvSpPr>
        <p:spPr>
          <a:xfrm>
            <a:off x="323557" y="323557"/>
            <a:ext cx="2834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Thread</a:t>
            </a:r>
            <a:r>
              <a:rPr lang="ko-KR" altLang="en-US" sz="3200" b="1" dirty="0"/>
              <a:t> 구성</a:t>
            </a:r>
            <a:endParaRPr lang="en-US" altLang="ko-KR" sz="32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35E5F1-240B-46C6-B57F-C7466CE72107}"/>
              </a:ext>
            </a:extLst>
          </p:cNvPr>
          <p:cNvGrpSpPr/>
          <p:nvPr/>
        </p:nvGrpSpPr>
        <p:grpSpPr>
          <a:xfrm>
            <a:off x="323557" y="1389351"/>
            <a:ext cx="2592799" cy="1046441"/>
            <a:chOff x="2834639" y="1709975"/>
            <a:chExt cx="1746768" cy="1046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A8FFFD-9ADA-4601-A130-4F2130161F83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.NET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Thread Pool</a:t>
              </a:r>
            </a:p>
            <a:p>
              <a:r>
                <a:rPr lang="en-US" altLang="ko-KR" sz="1400" dirty="0"/>
                <a:t>- SuperSocket</a:t>
              </a:r>
              <a:r>
                <a:rPr lang="ko-KR" altLang="en-US" sz="1400" dirty="0"/>
                <a:t>에서 사용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클라이언트의 요청을 처리</a:t>
              </a:r>
              <a:endParaRPr lang="en-US" altLang="ko-KR" sz="1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38F125-E297-44CE-ABF5-788DDBB451B0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네트워크 스레드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FE082B4-21C9-46F5-ABA1-CF88914781F9}"/>
              </a:ext>
            </a:extLst>
          </p:cNvPr>
          <p:cNvSpPr txBox="1"/>
          <p:nvPr/>
        </p:nvSpPr>
        <p:spPr>
          <a:xfrm>
            <a:off x="8526483" y="541923"/>
            <a:ext cx="33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accent5">
                    <a:lumMod val="75000"/>
                  </a:schemeClr>
                </a:solidFill>
              </a:rPr>
              <a:t>MQ</a:t>
            </a:r>
            <a:r>
              <a:rPr lang="ko-KR" altLang="en-US" i="1" dirty="0">
                <a:solidFill>
                  <a:schemeClr val="accent5">
                    <a:lumMod val="75000"/>
                  </a:schemeClr>
                </a:solidFill>
              </a:rPr>
              <a:t> 네트워크 스레드는 제외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0D1BFA-E188-4606-ABEC-E72802210280}"/>
              </a:ext>
            </a:extLst>
          </p:cNvPr>
          <p:cNvGrpSpPr/>
          <p:nvPr/>
        </p:nvGrpSpPr>
        <p:grpSpPr>
          <a:xfrm>
            <a:off x="3867378" y="1389351"/>
            <a:ext cx="2117786" cy="1046441"/>
            <a:chOff x="2834639" y="1709975"/>
            <a:chExt cx="1746768" cy="10464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16E29A-3475-4C30-827E-D801A546709C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1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백엔드 서버에서 보낸 패킷 처리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CFB492-5497-42DB-A84E-4C99B4D03606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/>
                <a:t>MQ</a:t>
              </a:r>
              <a:r>
                <a:rPr lang="ko-KR" altLang="en-US" sz="1400" i="1" dirty="0"/>
                <a:t> 처리 스레드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3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A45D8D-09EB-45F8-8554-FA25C743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02" y="399214"/>
            <a:ext cx="6091976" cy="60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0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19110FE-A45F-4443-9615-106E1A6F334F}"/>
              </a:ext>
            </a:extLst>
          </p:cNvPr>
          <p:cNvGrpSpPr/>
          <p:nvPr/>
        </p:nvGrpSpPr>
        <p:grpSpPr>
          <a:xfrm>
            <a:off x="311682" y="617455"/>
            <a:ext cx="2592799" cy="1046441"/>
            <a:chOff x="2834639" y="1709975"/>
            <a:chExt cx="1746768" cy="10464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DB026C-1C18-4808-A089-F0513F4E4BEE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.NET</a:t>
              </a:r>
              <a:r>
                <a:rPr lang="ko-KR" altLang="en-US" sz="1400" dirty="0"/>
                <a:t>의 </a:t>
              </a:r>
              <a:r>
                <a:rPr lang="en-US" altLang="ko-KR" sz="1400" dirty="0"/>
                <a:t>Thread Pool</a:t>
              </a:r>
            </a:p>
            <a:p>
              <a:r>
                <a:rPr lang="en-US" altLang="ko-KR" sz="1400" dirty="0"/>
                <a:t>- SuperSocket</a:t>
              </a:r>
              <a:r>
                <a:rPr lang="ko-KR" altLang="en-US" sz="1400" dirty="0"/>
                <a:t>에서 사용</a:t>
              </a:r>
              <a:endParaRPr lang="en-US" altLang="ko-KR" sz="1400" dirty="0"/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클라이언트의 요청을 처리</a:t>
              </a:r>
              <a:endParaRPr lang="en-US" altLang="ko-KR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91F512-2722-4222-8BA3-AF658122801E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i="1" dirty="0"/>
                <a:t>네트워크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E34F0CB-7417-445C-B2AA-3D103D94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84" y="617455"/>
            <a:ext cx="7210572" cy="22088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D4D266-31AF-479C-A76A-598FE7B8D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84" y="3129226"/>
            <a:ext cx="8310307" cy="18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12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74E26F-437F-4AFB-97F5-713E9B63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03" y="0"/>
            <a:ext cx="5430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44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DA63E32-5631-4706-AE73-DDE6E8133112}"/>
              </a:ext>
            </a:extLst>
          </p:cNvPr>
          <p:cNvGrpSpPr/>
          <p:nvPr/>
        </p:nvGrpSpPr>
        <p:grpSpPr>
          <a:xfrm>
            <a:off x="292905" y="391823"/>
            <a:ext cx="2117786" cy="1046441"/>
            <a:chOff x="2834639" y="1709975"/>
            <a:chExt cx="1746768" cy="10464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D8A5C7-B216-4CCD-B264-98154C30BAD9}"/>
                </a:ext>
              </a:extLst>
            </p:cNvPr>
            <p:cNvSpPr txBox="1"/>
            <p:nvPr/>
          </p:nvSpPr>
          <p:spPr>
            <a:xfrm>
              <a:off x="2834639" y="2017752"/>
              <a:ext cx="1746768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개수</a:t>
              </a:r>
              <a:r>
                <a:rPr lang="en-US" altLang="ko-KR" sz="1400" dirty="0"/>
                <a:t>: 1</a:t>
              </a:r>
            </a:p>
            <a:p>
              <a:r>
                <a:rPr lang="en-US" altLang="ko-KR" sz="1400" dirty="0"/>
                <a:t>- </a:t>
              </a:r>
              <a:r>
                <a:rPr lang="ko-KR" altLang="en-US" sz="1400" dirty="0"/>
                <a:t>백엔드 서버에서 보낸 패킷 처리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E287C4-C02A-4E18-A0F2-A9A85B2BE78C}"/>
                </a:ext>
              </a:extLst>
            </p:cNvPr>
            <p:cNvSpPr txBox="1"/>
            <p:nvPr/>
          </p:nvSpPr>
          <p:spPr>
            <a:xfrm>
              <a:off x="2834639" y="1709975"/>
              <a:ext cx="1746768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/>
                <a:t>MQ</a:t>
              </a:r>
              <a:r>
                <a:rPr lang="ko-KR" altLang="en-US" sz="1400" i="1" dirty="0"/>
                <a:t> 처리 스레드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1C2B589-5711-46CC-825A-6273241B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70" y="391823"/>
            <a:ext cx="5539587" cy="61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13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C4EE9-990D-4D9E-9981-00D8A21C9F92}"/>
              </a:ext>
            </a:extLst>
          </p:cNvPr>
          <p:cNvSpPr txBox="1"/>
          <p:nvPr/>
        </p:nvSpPr>
        <p:spPr>
          <a:xfrm>
            <a:off x="208339" y="34721"/>
            <a:ext cx="78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Lobby</a:t>
            </a:r>
            <a:r>
              <a:rPr lang="ko-KR" altLang="en-US" sz="3600" dirty="0"/>
              <a:t> </a:t>
            </a:r>
            <a:r>
              <a:rPr lang="en-US" altLang="ko-KR" sz="3600" dirty="0"/>
              <a:t>Server</a:t>
            </a:r>
            <a:r>
              <a:rPr lang="ko-KR" altLang="en-US" sz="3600" dirty="0"/>
              <a:t>에 패킷 보내기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9749C-F8E9-450A-9AEF-1CCDEBB8456E}"/>
              </a:ext>
            </a:extLst>
          </p:cNvPr>
          <p:cNvSpPr txBox="1"/>
          <p:nvPr/>
        </p:nvSpPr>
        <p:spPr>
          <a:xfrm>
            <a:off x="421399" y="681052"/>
            <a:ext cx="1111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Gateway Server</a:t>
            </a:r>
            <a:r>
              <a:rPr lang="ko-KR" altLang="en-US" dirty="0"/>
              <a:t>는 유저가 속한 로비 번호로 해당 로비를 관리하는 </a:t>
            </a:r>
            <a:r>
              <a:rPr lang="en-US" altLang="ko-KR" dirty="0"/>
              <a:t>Lobby Server</a:t>
            </a:r>
            <a:r>
              <a:rPr lang="ko-KR" altLang="en-US" dirty="0"/>
              <a:t>에 패킷을 보낸다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서버 시작 시에 </a:t>
            </a:r>
            <a:r>
              <a:rPr lang="en-US" altLang="ko-KR" dirty="0"/>
              <a:t>Center Server</a:t>
            </a:r>
            <a:r>
              <a:rPr lang="ko-KR" altLang="en-US" dirty="0"/>
              <a:t>에 각 </a:t>
            </a:r>
            <a:r>
              <a:rPr lang="en-US" altLang="ko-KR" dirty="0"/>
              <a:t>Lobby Server</a:t>
            </a:r>
            <a:r>
              <a:rPr lang="ko-KR" altLang="en-US" dirty="0"/>
              <a:t>가 관리하는 로비 번호에 대한 정보를 받는다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D95AD3-A0A9-4F84-A7EC-881EE1587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9" y="1973714"/>
            <a:ext cx="6106377" cy="2286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610B31-FC87-449F-A6E3-D967CF75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54" y="1973714"/>
            <a:ext cx="4914541" cy="28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77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2FE7F5-C4C8-42B9-9524-93FA83B3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42" y="554445"/>
            <a:ext cx="6330716" cy="44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37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6AAC3-9E9A-415C-BBC9-7BF344B83503}"/>
              </a:ext>
            </a:extLst>
          </p:cNvPr>
          <p:cNvSpPr txBox="1"/>
          <p:nvPr/>
        </p:nvSpPr>
        <p:spPr>
          <a:xfrm>
            <a:off x="208339" y="34721"/>
            <a:ext cx="7836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중복 로그인 방지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33B90-E323-4685-B4C5-495E20A004D8}"/>
              </a:ext>
            </a:extLst>
          </p:cNvPr>
          <p:cNvSpPr txBox="1"/>
          <p:nvPr/>
        </p:nvSpPr>
        <p:spPr>
          <a:xfrm>
            <a:off x="303582" y="831448"/>
            <a:ext cx="11065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동일 유저가 복수의 </a:t>
            </a:r>
            <a:r>
              <a:rPr lang="en-US" altLang="ko-KR" dirty="0"/>
              <a:t>Gateway Server</a:t>
            </a:r>
            <a:r>
              <a:rPr lang="ko-KR" altLang="en-US" dirty="0"/>
              <a:t>에 로그인 하는 것을 방지해야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여러 방법이 있지만 여기에서는 로그인을 할 때 </a:t>
            </a:r>
            <a:r>
              <a:rPr lang="en-US" altLang="ko-KR" dirty="0"/>
              <a:t>Redis</a:t>
            </a:r>
            <a:r>
              <a:rPr lang="ko-KR" altLang="en-US" dirty="0"/>
              <a:t>에 로그인 성공을 저장한다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Redis</a:t>
            </a:r>
            <a:r>
              <a:rPr lang="ko-KR" altLang="en-US" dirty="0"/>
              <a:t>에서는 저장을 할 때 중복 저장을 하지 않는 옵션으로 저장을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이미 저장된 정보가 있다면 저장에 실패한다</a:t>
            </a:r>
            <a:r>
              <a:rPr lang="en-US" altLang="ko-KR" dirty="0"/>
              <a:t>. </a:t>
            </a:r>
            <a:r>
              <a:rPr lang="ko-KR" altLang="en-US" dirty="0"/>
              <a:t>즉 중복 접속이다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방법의 문제는 클라이언트가 </a:t>
            </a:r>
            <a:r>
              <a:rPr lang="en-US" altLang="ko-KR" dirty="0"/>
              <a:t>Gateway Server</a:t>
            </a:r>
            <a:r>
              <a:rPr lang="ko-KR" altLang="en-US" dirty="0"/>
              <a:t>에 로그인 된 상태에서 </a:t>
            </a:r>
            <a:r>
              <a:rPr lang="en-US" altLang="ko-KR" dirty="0"/>
              <a:t>DB Server</a:t>
            </a:r>
            <a:r>
              <a:rPr lang="ko-KR" altLang="en-US" dirty="0"/>
              <a:t>나 </a:t>
            </a:r>
            <a:r>
              <a:rPr lang="en-US" altLang="ko-KR" dirty="0"/>
              <a:t>Gateway Server</a:t>
            </a:r>
            <a:r>
              <a:rPr lang="ko-KR" altLang="en-US" dirty="0"/>
              <a:t>가 </a:t>
            </a:r>
            <a:r>
              <a:rPr lang="en-US" altLang="ko-KR" dirty="0"/>
              <a:t>crash</a:t>
            </a:r>
            <a:r>
              <a:rPr lang="ko-KR" altLang="en-US" dirty="0"/>
              <a:t>로 죽어 버리면 </a:t>
            </a:r>
            <a:r>
              <a:rPr lang="en-US" altLang="ko-KR" dirty="0"/>
              <a:t>Redis</a:t>
            </a:r>
            <a:r>
              <a:rPr lang="ko-KR" altLang="en-US" dirty="0"/>
              <a:t>에 로그인 정보가 남아서 정상적인 로그인을 할 수 없게 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문제를 해결하기 위해 중복 로그인으로 되었을 때 유저가 로그인 상태를 </a:t>
            </a:r>
            <a:r>
              <a:rPr lang="en-US" altLang="ko-KR" dirty="0"/>
              <a:t>Logout</a:t>
            </a:r>
            <a:r>
              <a:rPr lang="ko-KR" altLang="en-US" dirty="0"/>
              <a:t>으로 변경 요청</a:t>
            </a:r>
            <a:r>
              <a:rPr lang="en-US" altLang="ko-KR" dirty="0"/>
              <a:t>(</a:t>
            </a:r>
            <a:r>
              <a:rPr lang="ko-KR" altLang="en-US" dirty="0"/>
              <a:t>물론 이 유저는 인증이 된 유저</a:t>
            </a:r>
            <a:r>
              <a:rPr lang="en-US" altLang="ko-KR" dirty="0"/>
              <a:t>)</a:t>
            </a:r>
            <a:r>
              <a:rPr lang="ko-KR" altLang="en-US" dirty="0"/>
              <a:t>을 할 수 있는 기능을 만들어야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923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822868-6315-4AD5-AB41-45DAAEC2212D}"/>
              </a:ext>
            </a:extLst>
          </p:cNvPr>
          <p:cNvSpPr txBox="1"/>
          <p:nvPr/>
        </p:nvSpPr>
        <p:spPr>
          <a:xfrm>
            <a:off x="239151" y="226226"/>
            <a:ext cx="11774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400" b="1" dirty="0"/>
              <a:t>패킷 </a:t>
            </a:r>
            <a:r>
              <a:rPr lang="ko-KR" altLang="en-US" sz="6400" b="1" dirty="0" err="1"/>
              <a:t>시퀸스</a:t>
            </a:r>
            <a:r>
              <a:rPr lang="ko-KR" altLang="en-US" sz="6400" b="1" dirty="0"/>
              <a:t> </a:t>
            </a:r>
            <a:r>
              <a:rPr lang="ko-KR" altLang="en-US" sz="6400" b="1" dirty="0" err="1"/>
              <a:t>다이얼그램</a:t>
            </a:r>
            <a:endParaRPr lang="ko-KR" altLang="en-US" sz="6400" b="1" dirty="0"/>
          </a:p>
        </p:txBody>
      </p:sp>
    </p:spTree>
    <p:extLst>
      <p:ext uri="{BB962C8B-B14F-4D97-AF65-F5344CB8AC3E}">
        <p14:creationId xmlns:p14="http://schemas.microsoft.com/office/powerpoint/2010/main" val="631232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247135" y="164757"/>
            <a:ext cx="6626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로비</a:t>
            </a:r>
            <a:r>
              <a:rPr lang="en-US" altLang="ko-KR" sz="3200" dirty="0"/>
              <a:t>, </a:t>
            </a:r>
            <a:r>
              <a:rPr lang="ko-KR" altLang="en-US" sz="3200" dirty="0"/>
              <a:t>룸 번호 별 </a:t>
            </a:r>
            <a:r>
              <a:rPr lang="en-US" altLang="ko-KR" sz="3200" dirty="0"/>
              <a:t>MQ subject</a:t>
            </a:r>
            <a:r>
              <a:rPr lang="ko-KR" altLang="en-US" sz="3200" dirty="0"/>
              <a:t>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807568" y="2284627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4006674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942337" y="2469541"/>
            <a:ext cx="1135737" cy="2974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333" dirty="0"/>
              <a:t>서버</a:t>
            </a:r>
            <a:r>
              <a:rPr lang="en-US" altLang="ko-KR" sz="1333" dirty="0"/>
              <a:t> </a:t>
            </a:r>
            <a:r>
              <a:rPr lang="ko-KR" altLang="en-US" sz="1333" dirty="0"/>
              <a:t>시작 </a:t>
            </a:r>
            <a:endParaRPr lang="ko-KR" altLang="en-US" sz="8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3FE3402-2E0C-4CF3-AB11-8C1316E9BA94}"/>
              </a:ext>
            </a:extLst>
          </p:cNvPr>
          <p:cNvCxnSpPr>
            <a:cxnSpLocks/>
          </p:cNvCxnSpPr>
          <p:nvPr/>
        </p:nvCxnSpPr>
        <p:spPr>
          <a:xfrm flipH="1">
            <a:off x="920539" y="395403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136361" y="891389"/>
            <a:ext cx="1523997" cy="1405131"/>
            <a:chOff x="6720738" y="437202"/>
            <a:chExt cx="1142998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720738" y="437202"/>
              <a:ext cx="1142998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Gateway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0BCCBE-32D4-4E48-9C70-60058F6A8F93}"/>
              </a:ext>
            </a:extLst>
          </p:cNvPr>
          <p:cNvSpPr/>
          <p:nvPr/>
        </p:nvSpPr>
        <p:spPr>
          <a:xfrm>
            <a:off x="1034530" y="360535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ResLobbyRoomMqInfo</a:t>
            </a:r>
            <a:endParaRPr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9AC052-35EE-4F4D-902F-A979EAAAA4BD}"/>
              </a:ext>
            </a:extLst>
          </p:cNvPr>
          <p:cNvSpPr/>
          <p:nvPr/>
        </p:nvSpPr>
        <p:spPr>
          <a:xfrm>
            <a:off x="2178356" y="3039007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ReqLobbyRoomMqInfo</a:t>
            </a:r>
            <a:endParaRPr lang="ko-KR" altLang="en-US" sz="11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21E9F5D-E321-4D47-9FA5-CF1BB254100F}"/>
              </a:ext>
            </a:extLst>
          </p:cNvPr>
          <p:cNvCxnSpPr>
            <a:cxnSpLocks/>
          </p:cNvCxnSpPr>
          <p:nvPr/>
        </p:nvCxnSpPr>
        <p:spPr>
          <a:xfrm>
            <a:off x="954009" y="341326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596E539-8826-47A1-919D-F18D5579D252}"/>
              </a:ext>
            </a:extLst>
          </p:cNvPr>
          <p:cNvSpPr txBox="1"/>
          <p:nvPr/>
        </p:nvSpPr>
        <p:spPr>
          <a:xfrm>
            <a:off x="4221445" y="2397361"/>
            <a:ext cx="2984335" cy="543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67" dirty="0"/>
              <a:t>설정 파일에 있는 로비 서버 별 관리하는 로비 번호를 로딩 한다</a:t>
            </a:r>
            <a:r>
              <a:rPr lang="en-US" altLang="ko-KR" sz="1467" dirty="0"/>
              <a:t>.</a:t>
            </a:r>
            <a:endParaRPr lang="ko-KR" altLang="en-US" sz="1467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B3FF31-92E4-4707-ADD7-577649796A5E}"/>
              </a:ext>
            </a:extLst>
          </p:cNvPr>
          <p:cNvGrpSpPr/>
          <p:nvPr/>
        </p:nvGrpSpPr>
        <p:grpSpPr>
          <a:xfrm>
            <a:off x="3503029" y="791262"/>
            <a:ext cx="1436833" cy="1413140"/>
            <a:chOff x="5248550" y="563570"/>
            <a:chExt cx="1077625" cy="1059855"/>
          </a:xfrm>
        </p:grpSpPr>
        <p:pic>
          <p:nvPicPr>
            <p:cNvPr id="27" name="Google Shape;81;p17">
              <a:extLst>
                <a:ext uri="{FF2B5EF4-FFF2-40B4-BE49-F238E27FC236}">
                  <a16:creationId xmlns:a16="http://schemas.microsoft.com/office/drawing/2014/main" id="{075B453D-C76A-45E6-B32E-17B78FE9F90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58187" y="834935"/>
              <a:ext cx="43162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Google Shape;84;p17">
              <a:extLst>
                <a:ext uri="{FF2B5EF4-FFF2-40B4-BE49-F238E27FC236}">
                  <a16:creationId xmlns:a16="http://schemas.microsoft.com/office/drawing/2014/main" id="{A7266902-9418-48C9-B871-A8E5AEA57B40}"/>
                </a:ext>
              </a:extLst>
            </p:cNvPr>
            <p:cNvSpPr txBox="1"/>
            <p:nvPr/>
          </p:nvSpPr>
          <p:spPr>
            <a:xfrm>
              <a:off x="5248550" y="563570"/>
              <a:ext cx="1077625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sz="1400" dirty="0"/>
                <a:t>Center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199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247135" y="164757"/>
            <a:ext cx="39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로그인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5" y="1343508"/>
            <a:ext cx="400056" cy="757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702466" y="2284627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4006674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DC9744-D6DA-4B66-A78B-4B0E45FE51E5}"/>
              </a:ext>
            </a:extLst>
          </p:cNvPr>
          <p:cNvSpPr/>
          <p:nvPr/>
        </p:nvSpPr>
        <p:spPr>
          <a:xfrm>
            <a:off x="7386749" y="2900524"/>
            <a:ext cx="314761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33" dirty="0"/>
              <a:t>Redis</a:t>
            </a:r>
            <a:r>
              <a:rPr lang="ko-KR" altLang="en-US" sz="1333" dirty="0"/>
              <a:t>로 확인</a:t>
            </a:r>
            <a:r>
              <a:rPr lang="en-US" altLang="ko-KR" sz="1333" dirty="0"/>
              <a:t>.</a:t>
            </a:r>
          </a:p>
          <a:p>
            <a:r>
              <a:rPr lang="ko-KR" altLang="en-US" sz="1333" dirty="0"/>
              <a:t>중복 로그인 검증</a:t>
            </a:r>
            <a:endParaRPr lang="ko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2869863" y="24703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ReqLogin</a:t>
            </a:r>
            <a:endParaRPr lang="ko-KR" altLang="en-US" sz="11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3321269" y="925123"/>
            <a:ext cx="1523997" cy="1405131"/>
            <a:chOff x="6720738" y="437202"/>
            <a:chExt cx="1142998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720738" y="437202"/>
              <a:ext cx="1142998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Gateway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13B13B-2397-44E6-855C-37F02C534D86}"/>
              </a:ext>
            </a:extLst>
          </p:cNvPr>
          <p:cNvCxnSpPr>
            <a:cxnSpLocks/>
          </p:cNvCxnSpPr>
          <p:nvPr/>
        </p:nvCxnSpPr>
        <p:spPr>
          <a:xfrm>
            <a:off x="856968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D2827-12C2-4342-A710-859BC67F620A}"/>
              </a:ext>
            </a:extLst>
          </p:cNvPr>
          <p:cNvSpPr/>
          <p:nvPr/>
        </p:nvSpPr>
        <p:spPr>
          <a:xfrm>
            <a:off x="7287895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AA49BC-1D2F-4966-957C-785B46691A42}"/>
              </a:ext>
            </a:extLst>
          </p:cNvPr>
          <p:cNvCxnSpPr>
            <a:cxnSpLocks/>
          </p:cNvCxnSpPr>
          <p:nvPr/>
        </p:nvCxnSpPr>
        <p:spPr>
          <a:xfrm flipH="1">
            <a:off x="882626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FE34A9-262A-4553-A3A6-1C4743E5287F}"/>
              </a:ext>
            </a:extLst>
          </p:cNvPr>
          <p:cNvCxnSpPr>
            <a:cxnSpLocks/>
          </p:cNvCxnSpPr>
          <p:nvPr/>
        </p:nvCxnSpPr>
        <p:spPr>
          <a:xfrm>
            <a:off x="4198090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1B956B-AD65-455C-8102-A278B1B3FF8A}"/>
              </a:ext>
            </a:extLst>
          </p:cNvPr>
          <p:cNvSpPr/>
          <p:nvPr/>
        </p:nvSpPr>
        <p:spPr>
          <a:xfrm>
            <a:off x="5696598" y="2442483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ReqGatewayLogin</a:t>
            </a:r>
            <a:endParaRPr lang="ko-KR" altLang="en-US" sz="10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4A8B35-C790-433C-9A0C-BA5FB26D46FA}"/>
              </a:ext>
            </a:extLst>
          </p:cNvPr>
          <p:cNvCxnSpPr>
            <a:cxnSpLocks/>
          </p:cNvCxnSpPr>
          <p:nvPr/>
        </p:nvCxnSpPr>
        <p:spPr>
          <a:xfrm flipH="1">
            <a:off x="4193037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D51FDD-9C72-4BAC-9D89-0AE48E797D24}"/>
              </a:ext>
            </a:extLst>
          </p:cNvPr>
          <p:cNvSpPr/>
          <p:nvPr/>
        </p:nvSpPr>
        <p:spPr>
          <a:xfrm>
            <a:off x="4240710" y="3328117"/>
            <a:ext cx="153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ResGatewayLogin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40F75FA-5754-438C-AED7-9BFA8B7D5986}"/>
              </a:ext>
            </a:extLst>
          </p:cNvPr>
          <p:cNvSpPr/>
          <p:nvPr/>
        </p:nvSpPr>
        <p:spPr>
          <a:xfrm>
            <a:off x="1002127" y="333720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ResLogin</a:t>
            </a:r>
            <a:endParaRPr lang="ko-KR" altLang="en-US" sz="11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4E98DEB-1925-4E4A-A5F5-36E4F9622F78}"/>
              </a:ext>
            </a:extLst>
          </p:cNvPr>
          <p:cNvGrpSpPr/>
          <p:nvPr/>
        </p:nvGrpSpPr>
        <p:grpSpPr>
          <a:xfrm>
            <a:off x="6578001" y="925123"/>
            <a:ext cx="1617496" cy="1318409"/>
            <a:chOff x="2001795" y="587084"/>
            <a:chExt cx="1213122" cy="988807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EAF6FD4A-8A2C-4C2E-BE4B-2A36EBE0D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334" y="883143"/>
              <a:ext cx="386650" cy="692748"/>
            </a:xfrm>
            <a:prstGeom prst="rect">
              <a:avLst/>
            </a:prstGeom>
          </p:spPr>
        </p:pic>
        <p:sp>
          <p:nvSpPr>
            <p:cNvPr id="51" name="Google Shape;84;p17">
              <a:extLst>
                <a:ext uri="{FF2B5EF4-FFF2-40B4-BE49-F238E27FC236}">
                  <a16:creationId xmlns:a16="http://schemas.microsoft.com/office/drawing/2014/main" id="{A7A857F0-FD7F-4B0E-BEF1-E26B5A185894}"/>
                </a:ext>
              </a:extLst>
            </p:cNvPr>
            <p:cNvSpPr txBox="1"/>
            <p:nvPr/>
          </p:nvSpPr>
          <p:spPr>
            <a:xfrm>
              <a:off x="2001795" y="587084"/>
              <a:ext cx="1213122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" sz="1400" dirty="0"/>
                <a:t>DB Server</a:t>
              </a:r>
              <a:endParaRPr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078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247135" y="164757"/>
            <a:ext cx="39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로비 들어가기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5" y="1343508"/>
            <a:ext cx="400056" cy="757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702466" y="2284627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4006674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2502332" y="2457076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ReqLobbyEnter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3321269" y="925123"/>
            <a:ext cx="1523997" cy="1405131"/>
            <a:chOff x="6720738" y="437202"/>
            <a:chExt cx="1142998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720738" y="437202"/>
              <a:ext cx="1142998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Gateway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13B13B-2397-44E6-855C-37F02C534D86}"/>
              </a:ext>
            </a:extLst>
          </p:cNvPr>
          <p:cNvCxnSpPr>
            <a:cxnSpLocks/>
          </p:cNvCxnSpPr>
          <p:nvPr/>
        </p:nvCxnSpPr>
        <p:spPr>
          <a:xfrm>
            <a:off x="856968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D2827-12C2-4342-A710-859BC67F620A}"/>
              </a:ext>
            </a:extLst>
          </p:cNvPr>
          <p:cNvSpPr/>
          <p:nvPr/>
        </p:nvSpPr>
        <p:spPr>
          <a:xfrm>
            <a:off x="7287895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AA49BC-1D2F-4966-957C-785B46691A42}"/>
              </a:ext>
            </a:extLst>
          </p:cNvPr>
          <p:cNvCxnSpPr>
            <a:cxnSpLocks/>
          </p:cNvCxnSpPr>
          <p:nvPr/>
        </p:nvCxnSpPr>
        <p:spPr>
          <a:xfrm flipH="1">
            <a:off x="882626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FE34A9-262A-4553-A3A6-1C4743E5287F}"/>
              </a:ext>
            </a:extLst>
          </p:cNvPr>
          <p:cNvCxnSpPr>
            <a:cxnSpLocks/>
          </p:cNvCxnSpPr>
          <p:nvPr/>
        </p:nvCxnSpPr>
        <p:spPr>
          <a:xfrm>
            <a:off x="4198090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4A8B35-C790-433C-9A0C-BA5FB26D46FA}"/>
              </a:ext>
            </a:extLst>
          </p:cNvPr>
          <p:cNvCxnSpPr>
            <a:cxnSpLocks/>
          </p:cNvCxnSpPr>
          <p:nvPr/>
        </p:nvCxnSpPr>
        <p:spPr>
          <a:xfrm flipH="1">
            <a:off x="4193037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D51FDD-9C72-4BAC-9D89-0AE48E797D24}"/>
              </a:ext>
            </a:extLst>
          </p:cNvPr>
          <p:cNvSpPr/>
          <p:nvPr/>
        </p:nvSpPr>
        <p:spPr>
          <a:xfrm>
            <a:off x="4056101" y="4123359"/>
            <a:ext cx="2159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ResLobbyRelay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NtfLobbyEnterNewUser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419051-A2E6-46F8-AC39-F5407B529786}"/>
              </a:ext>
            </a:extLst>
          </p:cNvPr>
          <p:cNvGrpSpPr/>
          <p:nvPr/>
        </p:nvGrpSpPr>
        <p:grpSpPr>
          <a:xfrm>
            <a:off x="6776007" y="846486"/>
            <a:ext cx="1436833" cy="1413140"/>
            <a:chOff x="5248550" y="563570"/>
            <a:chExt cx="1077625" cy="1059855"/>
          </a:xfrm>
        </p:grpSpPr>
        <p:pic>
          <p:nvPicPr>
            <p:cNvPr id="23" name="Google Shape;81;p17">
              <a:extLst>
                <a:ext uri="{FF2B5EF4-FFF2-40B4-BE49-F238E27FC236}">
                  <a16:creationId xmlns:a16="http://schemas.microsoft.com/office/drawing/2014/main" id="{CD9C9EED-7CBE-4862-9819-087905CE095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58187" y="834935"/>
              <a:ext cx="43162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84;p17">
              <a:extLst>
                <a:ext uri="{FF2B5EF4-FFF2-40B4-BE49-F238E27FC236}">
                  <a16:creationId xmlns:a16="http://schemas.microsoft.com/office/drawing/2014/main" id="{4B497721-0A39-467A-AEDF-D8A2248A93EE}"/>
                </a:ext>
              </a:extLst>
            </p:cNvPr>
            <p:cNvSpPr txBox="1"/>
            <p:nvPr/>
          </p:nvSpPr>
          <p:spPr>
            <a:xfrm>
              <a:off x="5248550" y="563570"/>
              <a:ext cx="1077625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Lobby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98965B-EBC6-4E7F-AA7F-B0184CF319AD}"/>
              </a:ext>
            </a:extLst>
          </p:cNvPr>
          <p:cNvSpPr/>
          <p:nvPr/>
        </p:nvSpPr>
        <p:spPr>
          <a:xfrm>
            <a:off x="5771898" y="2450523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ReqLobbyEnter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A008C9-28D7-4146-A368-723AB46CBCCB}"/>
              </a:ext>
            </a:extLst>
          </p:cNvPr>
          <p:cNvSpPr/>
          <p:nvPr/>
        </p:nvSpPr>
        <p:spPr>
          <a:xfrm>
            <a:off x="965666" y="3328117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ResLobbyEnter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63A660-D468-4B14-8D31-1836D88EC9D4}"/>
              </a:ext>
            </a:extLst>
          </p:cNvPr>
          <p:cNvSpPr/>
          <p:nvPr/>
        </p:nvSpPr>
        <p:spPr>
          <a:xfrm>
            <a:off x="4268729" y="3367997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ResLobbyEnter</a:t>
            </a:r>
            <a:endParaRPr lang="ko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9AE7E9-7327-4710-9101-4053697A9E51}"/>
              </a:ext>
            </a:extLst>
          </p:cNvPr>
          <p:cNvCxnSpPr>
            <a:cxnSpLocks/>
          </p:cNvCxnSpPr>
          <p:nvPr/>
        </p:nvCxnSpPr>
        <p:spPr>
          <a:xfrm flipH="1">
            <a:off x="4126534" y="469076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938B36-E567-4B60-B1F3-23BB949887B1}"/>
              </a:ext>
            </a:extLst>
          </p:cNvPr>
          <p:cNvCxnSpPr>
            <a:cxnSpLocks/>
          </p:cNvCxnSpPr>
          <p:nvPr/>
        </p:nvCxnSpPr>
        <p:spPr>
          <a:xfrm flipH="1">
            <a:off x="856968" y="469076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98D5AC-106E-411B-9FA5-B7C6BBEDBBB2}"/>
              </a:ext>
            </a:extLst>
          </p:cNvPr>
          <p:cNvSpPr/>
          <p:nvPr/>
        </p:nvSpPr>
        <p:spPr>
          <a:xfrm>
            <a:off x="965666" y="4369730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NtfLobbyEnterNewUser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478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AC0881-2DC0-4AA5-85DE-3977602A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7" y="508259"/>
            <a:ext cx="6019298" cy="20211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C843D3-7ACC-4BFF-8EC4-3BC771A9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81" y="2644384"/>
            <a:ext cx="6875917" cy="31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B318E31-B0AE-460B-AFE8-F48E1A88CA54}"/>
              </a:ext>
            </a:extLst>
          </p:cNvPr>
          <p:cNvCxnSpPr>
            <a:cxnSpLocks/>
          </p:cNvCxnSpPr>
          <p:nvPr/>
        </p:nvCxnSpPr>
        <p:spPr>
          <a:xfrm flipH="1">
            <a:off x="2196935" y="1971304"/>
            <a:ext cx="629392" cy="3075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40454F-BEE1-4E88-A2B0-93D1464E348B}"/>
              </a:ext>
            </a:extLst>
          </p:cNvPr>
          <p:cNvCxnSpPr>
            <a:cxnSpLocks/>
          </p:cNvCxnSpPr>
          <p:nvPr/>
        </p:nvCxnSpPr>
        <p:spPr>
          <a:xfrm flipH="1" flipV="1">
            <a:off x="2196935" y="5047013"/>
            <a:ext cx="252944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233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247135" y="164757"/>
            <a:ext cx="39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로비 나가기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5" y="1343508"/>
            <a:ext cx="400056" cy="757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702466" y="2284627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4006674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2502332" y="2457076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ReqLobbyLeave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3321269" y="925123"/>
            <a:ext cx="1523997" cy="1405131"/>
            <a:chOff x="6720738" y="437202"/>
            <a:chExt cx="1142998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720738" y="437202"/>
              <a:ext cx="1142998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Gateway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13B13B-2397-44E6-855C-37F02C534D86}"/>
              </a:ext>
            </a:extLst>
          </p:cNvPr>
          <p:cNvCxnSpPr>
            <a:cxnSpLocks/>
          </p:cNvCxnSpPr>
          <p:nvPr/>
        </p:nvCxnSpPr>
        <p:spPr>
          <a:xfrm>
            <a:off x="856968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D2827-12C2-4342-A710-859BC67F620A}"/>
              </a:ext>
            </a:extLst>
          </p:cNvPr>
          <p:cNvSpPr/>
          <p:nvPr/>
        </p:nvSpPr>
        <p:spPr>
          <a:xfrm>
            <a:off x="7287895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AA49BC-1D2F-4966-957C-785B46691A42}"/>
              </a:ext>
            </a:extLst>
          </p:cNvPr>
          <p:cNvCxnSpPr>
            <a:cxnSpLocks/>
          </p:cNvCxnSpPr>
          <p:nvPr/>
        </p:nvCxnSpPr>
        <p:spPr>
          <a:xfrm flipH="1">
            <a:off x="882626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FE34A9-262A-4553-A3A6-1C4743E5287F}"/>
              </a:ext>
            </a:extLst>
          </p:cNvPr>
          <p:cNvCxnSpPr>
            <a:cxnSpLocks/>
          </p:cNvCxnSpPr>
          <p:nvPr/>
        </p:nvCxnSpPr>
        <p:spPr>
          <a:xfrm>
            <a:off x="4198090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4A8B35-C790-433C-9A0C-BA5FB26D46FA}"/>
              </a:ext>
            </a:extLst>
          </p:cNvPr>
          <p:cNvCxnSpPr>
            <a:cxnSpLocks/>
          </p:cNvCxnSpPr>
          <p:nvPr/>
        </p:nvCxnSpPr>
        <p:spPr>
          <a:xfrm flipH="1">
            <a:off x="4193037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D51FDD-9C72-4BAC-9D89-0AE48E797D24}"/>
              </a:ext>
            </a:extLst>
          </p:cNvPr>
          <p:cNvSpPr/>
          <p:nvPr/>
        </p:nvSpPr>
        <p:spPr>
          <a:xfrm>
            <a:off x="4056101" y="4123359"/>
            <a:ext cx="1890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ResLobbyRelay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NtfLobbyLeaveUser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419051-A2E6-46F8-AC39-F5407B529786}"/>
              </a:ext>
            </a:extLst>
          </p:cNvPr>
          <p:cNvGrpSpPr/>
          <p:nvPr/>
        </p:nvGrpSpPr>
        <p:grpSpPr>
          <a:xfrm>
            <a:off x="6776007" y="846486"/>
            <a:ext cx="1436833" cy="1413140"/>
            <a:chOff x="5248550" y="563570"/>
            <a:chExt cx="1077625" cy="1059855"/>
          </a:xfrm>
        </p:grpSpPr>
        <p:pic>
          <p:nvPicPr>
            <p:cNvPr id="23" name="Google Shape;81;p17">
              <a:extLst>
                <a:ext uri="{FF2B5EF4-FFF2-40B4-BE49-F238E27FC236}">
                  <a16:creationId xmlns:a16="http://schemas.microsoft.com/office/drawing/2014/main" id="{CD9C9EED-7CBE-4862-9819-087905CE095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58187" y="834935"/>
              <a:ext cx="43162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84;p17">
              <a:extLst>
                <a:ext uri="{FF2B5EF4-FFF2-40B4-BE49-F238E27FC236}">
                  <a16:creationId xmlns:a16="http://schemas.microsoft.com/office/drawing/2014/main" id="{4B497721-0A39-467A-AEDF-D8A2248A93EE}"/>
                </a:ext>
              </a:extLst>
            </p:cNvPr>
            <p:cNvSpPr txBox="1"/>
            <p:nvPr/>
          </p:nvSpPr>
          <p:spPr>
            <a:xfrm>
              <a:off x="5248550" y="563570"/>
              <a:ext cx="1077625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Lobby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98965B-EBC6-4E7F-AA7F-B0184CF319AD}"/>
              </a:ext>
            </a:extLst>
          </p:cNvPr>
          <p:cNvSpPr/>
          <p:nvPr/>
        </p:nvSpPr>
        <p:spPr>
          <a:xfrm>
            <a:off x="5771898" y="2450523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ReqLobbyLeave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A008C9-28D7-4146-A368-723AB46CBCCB}"/>
              </a:ext>
            </a:extLst>
          </p:cNvPr>
          <p:cNvSpPr/>
          <p:nvPr/>
        </p:nvSpPr>
        <p:spPr>
          <a:xfrm>
            <a:off x="965666" y="3328117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ResLobbyLeave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E63A660-D468-4B14-8D31-1836D88EC9D4}"/>
              </a:ext>
            </a:extLst>
          </p:cNvPr>
          <p:cNvSpPr/>
          <p:nvPr/>
        </p:nvSpPr>
        <p:spPr>
          <a:xfrm>
            <a:off x="4268729" y="3367997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ResLobbyLeave</a:t>
            </a:r>
            <a:endParaRPr lang="ko-KR" altLang="en-US" sz="10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F9AE7E9-7327-4710-9101-4053697A9E51}"/>
              </a:ext>
            </a:extLst>
          </p:cNvPr>
          <p:cNvCxnSpPr>
            <a:cxnSpLocks/>
          </p:cNvCxnSpPr>
          <p:nvPr/>
        </p:nvCxnSpPr>
        <p:spPr>
          <a:xfrm flipH="1">
            <a:off x="4126534" y="469076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938B36-E567-4B60-B1F3-23BB949887B1}"/>
              </a:ext>
            </a:extLst>
          </p:cNvPr>
          <p:cNvCxnSpPr>
            <a:cxnSpLocks/>
          </p:cNvCxnSpPr>
          <p:nvPr/>
        </p:nvCxnSpPr>
        <p:spPr>
          <a:xfrm flipH="1">
            <a:off x="856968" y="469076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98D5AC-106E-411B-9FA5-B7C6BBEDBBB2}"/>
              </a:ext>
            </a:extLst>
          </p:cNvPr>
          <p:cNvSpPr/>
          <p:nvPr/>
        </p:nvSpPr>
        <p:spPr>
          <a:xfrm>
            <a:off x="965666" y="4369730"/>
            <a:ext cx="171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NtfLobbyLeaveUser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53434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83DEC-1301-4D78-A338-3F3F5A291A9F}"/>
              </a:ext>
            </a:extLst>
          </p:cNvPr>
          <p:cNvSpPr txBox="1"/>
          <p:nvPr/>
        </p:nvSpPr>
        <p:spPr>
          <a:xfrm>
            <a:off x="247135" y="164757"/>
            <a:ext cx="3950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로비 채팅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806E2E-8934-48F3-BCCA-E7506536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5" y="1343508"/>
            <a:ext cx="400056" cy="7576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956F242-D91D-4594-B1DB-7CB410260CC2}"/>
              </a:ext>
            </a:extLst>
          </p:cNvPr>
          <p:cNvSpPr/>
          <p:nvPr/>
        </p:nvSpPr>
        <p:spPr>
          <a:xfrm>
            <a:off x="702466" y="2284627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E4136C-6604-4EA0-B877-01FDC8E0F5D2}"/>
              </a:ext>
            </a:extLst>
          </p:cNvPr>
          <p:cNvSpPr/>
          <p:nvPr/>
        </p:nvSpPr>
        <p:spPr>
          <a:xfrm>
            <a:off x="4006674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5F5031-F59C-4AAF-B363-07716DE0909F}"/>
              </a:ext>
            </a:extLst>
          </p:cNvPr>
          <p:cNvSpPr/>
          <p:nvPr/>
        </p:nvSpPr>
        <p:spPr>
          <a:xfrm>
            <a:off x="2502332" y="245707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ReqLobbyChat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5EEFE04-7D73-4A83-BCC6-EA67EE673F46}"/>
              </a:ext>
            </a:extLst>
          </p:cNvPr>
          <p:cNvGrpSpPr/>
          <p:nvPr/>
        </p:nvGrpSpPr>
        <p:grpSpPr>
          <a:xfrm>
            <a:off x="3321269" y="925123"/>
            <a:ext cx="1523997" cy="1405131"/>
            <a:chOff x="6720738" y="437202"/>
            <a:chExt cx="1142998" cy="1053848"/>
          </a:xfrm>
        </p:grpSpPr>
        <p:pic>
          <p:nvPicPr>
            <p:cNvPr id="25" name="Google Shape;83;p17">
              <a:extLst>
                <a:ext uri="{FF2B5EF4-FFF2-40B4-BE49-F238E27FC236}">
                  <a16:creationId xmlns:a16="http://schemas.microsoft.com/office/drawing/2014/main" id="{DB734239-46E6-45D1-8B69-315FA009CA3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84;p17">
              <a:extLst>
                <a:ext uri="{FF2B5EF4-FFF2-40B4-BE49-F238E27FC236}">
                  <a16:creationId xmlns:a16="http://schemas.microsoft.com/office/drawing/2014/main" id="{120AF9BC-C272-4B68-BBAC-2F374B89FA54}"/>
                </a:ext>
              </a:extLst>
            </p:cNvPr>
            <p:cNvSpPr txBox="1"/>
            <p:nvPr/>
          </p:nvSpPr>
          <p:spPr>
            <a:xfrm>
              <a:off x="6720738" y="437202"/>
              <a:ext cx="1142998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Gateway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13B13B-2397-44E6-855C-37F02C534D86}"/>
              </a:ext>
            </a:extLst>
          </p:cNvPr>
          <p:cNvCxnSpPr>
            <a:cxnSpLocks/>
          </p:cNvCxnSpPr>
          <p:nvPr/>
        </p:nvCxnSpPr>
        <p:spPr>
          <a:xfrm>
            <a:off x="856968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DD2827-12C2-4342-A710-859BC67F620A}"/>
              </a:ext>
            </a:extLst>
          </p:cNvPr>
          <p:cNvSpPr/>
          <p:nvPr/>
        </p:nvSpPr>
        <p:spPr>
          <a:xfrm>
            <a:off x="7287895" y="2284626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AA49BC-1D2F-4966-957C-785B46691A42}"/>
              </a:ext>
            </a:extLst>
          </p:cNvPr>
          <p:cNvCxnSpPr>
            <a:cxnSpLocks/>
          </p:cNvCxnSpPr>
          <p:nvPr/>
        </p:nvCxnSpPr>
        <p:spPr>
          <a:xfrm flipH="1">
            <a:off x="882626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FE34A9-262A-4553-A3A6-1C4743E5287F}"/>
              </a:ext>
            </a:extLst>
          </p:cNvPr>
          <p:cNvCxnSpPr>
            <a:cxnSpLocks/>
          </p:cNvCxnSpPr>
          <p:nvPr/>
        </p:nvCxnSpPr>
        <p:spPr>
          <a:xfrm>
            <a:off x="4198090" y="27781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4A8B35-C790-433C-9A0C-BA5FB26D46FA}"/>
              </a:ext>
            </a:extLst>
          </p:cNvPr>
          <p:cNvCxnSpPr>
            <a:cxnSpLocks/>
          </p:cNvCxnSpPr>
          <p:nvPr/>
        </p:nvCxnSpPr>
        <p:spPr>
          <a:xfrm flipH="1">
            <a:off x="4193037" y="3675506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BD51FDD-9C72-4BAC-9D89-0AE48E797D24}"/>
              </a:ext>
            </a:extLst>
          </p:cNvPr>
          <p:cNvSpPr/>
          <p:nvPr/>
        </p:nvSpPr>
        <p:spPr>
          <a:xfrm>
            <a:off x="5505162" y="2188216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ReqLobbyRelay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ReqLobbyChat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8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419051-A2E6-46F8-AC39-F5407B529786}"/>
              </a:ext>
            </a:extLst>
          </p:cNvPr>
          <p:cNvGrpSpPr/>
          <p:nvPr/>
        </p:nvGrpSpPr>
        <p:grpSpPr>
          <a:xfrm>
            <a:off x="6776007" y="846486"/>
            <a:ext cx="1436833" cy="1413140"/>
            <a:chOff x="5248550" y="563570"/>
            <a:chExt cx="1077625" cy="1059855"/>
          </a:xfrm>
        </p:grpSpPr>
        <p:pic>
          <p:nvPicPr>
            <p:cNvPr id="23" name="Google Shape;81;p17">
              <a:extLst>
                <a:ext uri="{FF2B5EF4-FFF2-40B4-BE49-F238E27FC236}">
                  <a16:creationId xmlns:a16="http://schemas.microsoft.com/office/drawing/2014/main" id="{CD9C9EED-7CBE-4862-9819-087905CE095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458187" y="834935"/>
              <a:ext cx="43162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84;p17">
              <a:extLst>
                <a:ext uri="{FF2B5EF4-FFF2-40B4-BE49-F238E27FC236}">
                  <a16:creationId xmlns:a16="http://schemas.microsoft.com/office/drawing/2014/main" id="{4B497721-0A39-467A-AEDF-D8A2248A93EE}"/>
                </a:ext>
              </a:extLst>
            </p:cNvPr>
            <p:cNvSpPr txBox="1"/>
            <p:nvPr/>
          </p:nvSpPr>
          <p:spPr>
            <a:xfrm>
              <a:off x="5248550" y="563570"/>
              <a:ext cx="1077625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Lobby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A008C9-28D7-4146-A368-723AB46CBCCB}"/>
              </a:ext>
            </a:extLst>
          </p:cNvPr>
          <p:cNvSpPr/>
          <p:nvPr/>
        </p:nvSpPr>
        <p:spPr>
          <a:xfrm>
            <a:off x="965666" y="332811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ResLobbyChat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5F1815-A2F7-468F-936C-C3C866405601}"/>
              </a:ext>
            </a:extLst>
          </p:cNvPr>
          <p:cNvSpPr/>
          <p:nvPr/>
        </p:nvSpPr>
        <p:spPr>
          <a:xfrm>
            <a:off x="4183396" y="3110039"/>
            <a:ext cx="1441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ResLobbyRelay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algn="r"/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ResLobbyChat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4046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53FDCF-ABF9-44E2-AB73-01A27CA7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075" y="639736"/>
            <a:ext cx="8205462" cy="10940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0F858E-0F04-4FEA-957B-EC6103E1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075" y="2370841"/>
            <a:ext cx="8519472" cy="23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7DF47-CC26-4F29-B422-0D102896CD2A}"/>
              </a:ext>
            </a:extLst>
          </p:cNvPr>
          <p:cNvSpPr txBox="1"/>
          <p:nvPr/>
        </p:nvSpPr>
        <p:spPr>
          <a:xfrm>
            <a:off x="186724" y="219675"/>
            <a:ext cx="1014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서버</a:t>
            </a:r>
            <a:r>
              <a:rPr lang="en-US" altLang="ko-KR" sz="4800" dirty="0"/>
              <a:t>-</a:t>
            </a:r>
            <a:r>
              <a:rPr lang="ko-KR" altLang="en-US" sz="4800" dirty="0"/>
              <a:t>서버 패킷 프로토콜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D1621AE-6F8E-4C67-817C-29F215BD8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45886"/>
              </p:ext>
            </p:extLst>
          </p:nvPr>
        </p:nvGraphicFramePr>
        <p:xfrm>
          <a:off x="4984831" y="2110189"/>
          <a:ext cx="1577827" cy="3388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827">
                  <a:extLst>
                    <a:ext uri="{9D8B030D-6E8A-4147-A177-3AD203B41FA5}">
                      <a16:colId xmlns:a16="http://schemas.microsoft.com/office/drawing/2014/main" val="981083948"/>
                    </a:ext>
                  </a:extLst>
                </a:gridCol>
              </a:tblGrid>
              <a:tr h="46280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58754046"/>
                  </a:ext>
                </a:extLst>
              </a:tr>
              <a:tr h="36919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504788"/>
                  </a:ext>
                </a:extLst>
              </a:tr>
              <a:tr h="2516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87604135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1698867"/>
                  </a:ext>
                </a:extLst>
              </a:tr>
              <a:tr h="40482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2953500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61201397"/>
                  </a:ext>
                </a:extLst>
              </a:tr>
              <a:tr h="61301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7578054"/>
                  </a:ext>
                </a:extLst>
              </a:tr>
              <a:tr h="37157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486283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1080D4-AFD0-4B60-8CCE-75BE36C36212}"/>
              </a:ext>
            </a:extLst>
          </p:cNvPr>
          <p:cNvSpPr txBox="1"/>
          <p:nvPr/>
        </p:nvSpPr>
        <p:spPr>
          <a:xfrm>
            <a:off x="5354128" y="2213295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807CF0-6F4E-4216-8F1A-F99666D02716}"/>
              </a:ext>
            </a:extLst>
          </p:cNvPr>
          <p:cNvCxnSpPr/>
          <p:nvPr/>
        </p:nvCxnSpPr>
        <p:spPr>
          <a:xfrm>
            <a:off x="6539696" y="2129069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69DDCA-86F9-42BA-9F4B-811CA8BE9991}"/>
              </a:ext>
            </a:extLst>
          </p:cNvPr>
          <p:cNvCxnSpPr/>
          <p:nvPr/>
        </p:nvCxnSpPr>
        <p:spPr>
          <a:xfrm>
            <a:off x="6562659" y="2566560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42D288-8EF0-4E5D-9618-B04D91AB7DE8}"/>
              </a:ext>
            </a:extLst>
          </p:cNvPr>
          <p:cNvSpPr txBox="1"/>
          <p:nvPr/>
        </p:nvSpPr>
        <p:spPr>
          <a:xfrm>
            <a:off x="6562659" y="2219266"/>
            <a:ext cx="24477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Message Pack </a:t>
            </a:r>
            <a:r>
              <a:rPr lang="ko-KR" altLang="en-US" sz="1333" dirty="0"/>
              <a:t>용 헤더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86A7C-B544-4780-9E21-4AB4F2E13663}"/>
              </a:ext>
            </a:extLst>
          </p:cNvPr>
          <p:cNvSpPr txBox="1"/>
          <p:nvPr/>
        </p:nvSpPr>
        <p:spPr>
          <a:xfrm>
            <a:off x="365761" y="1209821"/>
            <a:ext cx="10682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000" dirty="0"/>
              <a:t>데이터 포맷은 </a:t>
            </a:r>
            <a:r>
              <a:rPr lang="en-US" altLang="ko-KR" sz="2000" dirty="0"/>
              <a:t>Message Pack</a:t>
            </a:r>
            <a:r>
              <a:rPr lang="ko-KR" altLang="en-US" sz="2000" dirty="0"/>
              <a:t>을 사용한다</a:t>
            </a:r>
            <a:r>
              <a:rPr lang="en-US" altLang="ko-KR" sz="2000" dirty="0"/>
              <a:t>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000" dirty="0"/>
              <a:t>패킷의 헤더와 보디를 한번에 </a:t>
            </a:r>
            <a:r>
              <a:rPr lang="en-US" altLang="ko-KR" sz="2000" dirty="0"/>
              <a:t>Message Pack </a:t>
            </a:r>
            <a:r>
              <a:rPr lang="ko-KR" altLang="en-US" sz="2000" dirty="0"/>
              <a:t>포맷으로 인코딩</a:t>
            </a:r>
            <a:r>
              <a:rPr lang="en-US" altLang="ko-KR" sz="2000" dirty="0"/>
              <a:t>, </a:t>
            </a:r>
            <a:r>
              <a:rPr lang="ko-KR" altLang="en-US" sz="2000" dirty="0"/>
              <a:t>디코딩 한다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DB6F68C-F752-44D8-9828-46C439D53969}"/>
              </a:ext>
            </a:extLst>
          </p:cNvPr>
          <p:cNvCxnSpPr/>
          <p:nvPr/>
        </p:nvCxnSpPr>
        <p:spPr>
          <a:xfrm>
            <a:off x="6571504" y="3634776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AAF951-E002-41A3-9522-5917D6E1FD64}"/>
              </a:ext>
            </a:extLst>
          </p:cNvPr>
          <p:cNvSpPr txBox="1"/>
          <p:nvPr/>
        </p:nvSpPr>
        <p:spPr>
          <a:xfrm>
            <a:off x="3832664" y="3627681"/>
            <a:ext cx="112920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Header </a:t>
            </a:r>
          </a:p>
          <a:p>
            <a:r>
              <a:rPr lang="en-US" altLang="ko-KR" sz="1333" dirty="0"/>
              <a:t>(24 </a:t>
            </a:r>
            <a:r>
              <a:rPr lang="ko-KR" altLang="en-US" sz="1333" dirty="0"/>
              <a:t>바이트</a:t>
            </a:r>
            <a:r>
              <a:rPr lang="en-US" altLang="ko-KR" sz="1333" dirty="0"/>
              <a:t>)</a:t>
            </a:r>
            <a:endParaRPr lang="ko-KR" altLang="en-US" sz="1333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F777CC0-73E6-4553-B59D-B3BC8AAF2ED9}"/>
              </a:ext>
            </a:extLst>
          </p:cNvPr>
          <p:cNvCxnSpPr/>
          <p:nvPr/>
        </p:nvCxnSpPr>
        <p:spPr>
          <a:xfrm>
            <a:off x="6571504" y="3209904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5FD5E9-B9FF-4103-A9A8-220FBDE9022D}"/>
              </a:ext>
            </a:extLst>
          </p:cNvPr>
          <p:cNvSpPr txBox="1"/>
          <p:nvPr/>
        </p:nvSpPr>
        <p:spPr>
          <a:xfrm>
            <a:off x="6562658" y="2631487"/>
            <a:ext cx="9541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 </a:t>
            </a:r>
            <a:r>
              <a:rPr lang="en-US" altLang="ko-KR" sz="1333" dirty="0"/>
              <a:t>ID</a:t>
            </a:r>
            <a:endParaRPr lang="ko-KR" altLang="en-US" sz="133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18E09F-3D63-4044-ACDD-3E7BA5691207}"/>
              </a:ext>
            </a:extLst>
          </p:cNvPr>
          <p:cNvSpPr txBox="1"/>
          <p:nvPr/>
        </p:nvSpPr>
        <p:spPr>
          <a:xfrm>
            <a:off x="6557952" y="2956332"/>
            <a:ext cx="1273217" cy="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</a:t>
            </a:r>
            <a:r>
              <a:rPr lang="en-US" altLang="ko-KR" sz="1333" dirty="0"/>
              <a:t> </a:t>
            </a:r>
            <a:r>
              <a:rPr lang="ko-KR" altLang="en-US" sz="1333" dirty="0"/>
              <a:t>속성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9741D3C-DA18-42A3-9624-912BF19E9037}"/>
              </a:ext>
            </a:extLst>
          </p:cNvPr>
          <p:cNvCxnSpPr/>
          <p:nvPr/>
        </p:nvCxnSpPr>
        <p:spPr>
          <a:xfrm>
            <a:off x="6557952" y="4510640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ABBC16-0804-4DF9-9A01-EF6304B015B3}"/>
              </a:ext>
            </a:extLst>
          </p:cNvPr>
          <p:cNvSpPr txBox="1"/>
          <p:nvPr/>
        </p:nvSpPr>
        <p:spPr>
          <a:xfrm>
            <a:off x="4975985" y="5492773"/>
            <a:ext cx="1577827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8C81F-C227-4437-91CA-3FB5F28459AC}"/>
              </a:ext>
            </a:extLst>
          </p:cNvPr>
          <p:cNvSpPr txBox="1"/>
          <p:nvPr/>
        </p:nvSpPr>
        <p:spPr>
          <a:xfrm>
            <a:off x="6580745" y="5593557"/>
            <a:ext cx="85474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Body</a:t>
            </a:r>
            <a:endParaRPr lang="ko-KR" altLang="en-US" sz="1333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AD9A2A-4416-4E86-B046-9DA832C99DE0}"/>
              </a:ext>
            </a:extLst>
          </p:cNvPr>
          <p:cNvCxnSpPr>
            <a:cxnSpLocks/>
          </p:cNvCxnSpPr>
          <p:nvPr/>
        </p:nvCxnSpPr>
        <p:spPr>
          <a:xfrm>
            <a:off x="4056364" y="5498275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ACA5E58-0D9A-4148-88EF-2F2B3E5E1C25}"/>
              </a:ext>
            </a:extLst>
          </p:cNvPr>
          <p:cNvCxnSpPr>
            <a:cxnSpLocks/>
          </p:cNvCxnSpPr>
          <p:nvPr/>
        </p:nvCxnSpPr>
        <p:spPr>
          <a:xfrm>
            <a:off x="4033400" y="2117194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31F983-3B17-47A8-AE84-D65BF6C952A3}"/>
              </a:ext>
            </a:extLst>
          </p:cNvPr>
          <p:cNvSpPr txBox="1"/>
          <p:nvPr/>
        </p:nvSpPr>
        <p:spPr>
          <a:xfrm>
            <a:off x="6537995" y="3329600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보내는 서버 </a:t>
            </a:r>
            <a:r>
              <a:rPr lang="en-US" altLang="ko-KR" sz="1333" dirty="0"/>
              <a:t>Index</a:t>
            </a:r>
            <a:endParaRPr lang="ko-KR" altLang="en-US" sz="1333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18335EA-63AA-4102-B050-F5FFD368686D}"/>
              </a:ext>
            </a:extLst>
          </p:cNvPr>
          <p:cNvCxnSpPr/>
          <p:nvPr/>
        </p:nvCxnSpPr>
        <p:spPr>
          <a:xfrm>
            <a:off x="6562659" y="4047129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9084276-E9D7-4338-B256-1CCCE394E849}"/>
              </a:ext>
            </a:extLst>
          </p:cNvPr>
          <p:cNvCxnSpPr/>
          <p:nvPr/>
        </p:nvCxnSpPr>
        <p:spPr>
          <a:xfrm>
            <a:off x="6565799" y="5102408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B8F8DD3-A4C1-4212-B1BF-470E32F27F49}"/>
              </a:ext>
            </a:extLst>
          </p:cNvPr>
          <p:cNvSpPr txBox="1"/>
          <p:nvPr/>
        </p:nvSpPr>
        <p:spPr>
          <a:xfrm>
            <a:off x="6557952" y="3719950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유저의 </a:t>
            </a:r>
            <a:r>
              <a:rPr lang="en-US" altLang="ko-KR" sz="1333" dirty="0"/>
              <a:t>Lobby </a:t>
            </a:r>
            <a:r>
              <a:rPr lang="ko-KR" altLang="en-US" sz="1333" dirty="0"/>
              <a:t>번호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ADD4A6-1381-4104-AE38-A1AF78B01575}"/>
              </a:ext>
            </a:extLst>
          </p:cNvPr>
          <p:cNvSpPr txBox="1"/>
          <p:nvPr/>
        </p:nvSpPr>
        <p:spPr>
          <a:xfrm>
            <a:off x="6557952" y="4155173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유저의 </a:t>
            </a:r>
            <a:r>
              <a:rPr lang="en-US" altLang="ko-KR" sz="1333" dirty="0"/>
              <a:t>Room </a:t>
            </a:r>
            <a:r>
              <a:rPr lang="ko-KR" altLang="en-US" sz="1333" dirty="0"/>
              <a:t>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29D18-E9EB-41F9-B4BA-BF6E5C18E880}"/>
              </a:ext>
            </a:extLst>
          </p:cNvPr>
          <p:cNvSpPr txBox="1"/>
          <p:nvPr/>
        </p:nvSpPr>
        <p:spPr>
          <a:xfrm>
            <a:off x="5354128" y="2602185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58DAC54-E96D-45F8-9CA2-B79C2AAAE6AA}"/>
              </a:ext>
            </a:extLst>
          </p:cNvPr>
          <p:cNvCxnSpPr/>
          <p:nvPr/>
        </p:nvCxnSpPr>
        <p:spPr>
          <a:xfrm>
            <a:off x="6562659" y="2932716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9601EA-F7E3-428F-9698-A5F38A86E35C}"/>
              </a:ext>
            </a:extLst>
          </p:cNvPr>
          <p:cNvSpPr txBox="1"/>
          <p:nvPr/>
        </p:nvSpPr>
        <p:spPr>
          <a:xfrm>
            <a:off x="5338609" y="2928941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</a:t>
            </a:r>
            <a:r>
              <a:rPr lang="ko-KR" altLang="en-US" sz="1200" dirty="0"/>
              <a:t>바이트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4F9B9C-C1E5-437E-8863-B16F891E2E12}"/>
              </a:ext>
            </a:extLst>
          </p:cNvPr>
          <p:cNvSpPr txBox="1"/>
          <p:nvPr/>
        </p:nvSpPr>
        <p:spPr>
          <a:xfrm>
            <a:off x="5342944" y="3275744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28F87E-D168-4DEC-A86B-B093CD214D77}"/>
              </a:ext>
            </a:extLst>
          </p:cNvPr>
          <p:cNvSpPr txBox="1"/>
          <p:nvPr/>
        </p:nvSpPr>
        <p:spPr>
          <a:xfrm>
            <a:off x="5338608" y="3711883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778B3-F0D5-431E-8466-F7EEE8B3D3CC}"/>
              </a:ext>
            </a:extLst>
          </p:cNvPr>
          <p:cNvSpPr txBox="1"/>
          <p:nvPr/>
        </p:nvSpPr>
        <p:spPr>
          <a:xfrm>
            <a:off x="5335216" y="4175628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 </a:t>
            </a:r>
            <a:r>
              <a:rPr lang="ko-KR" altLang="en-US" sz="1200" dirty="0"/>
              <a:t>바이트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9D4571-8BE2-40D4-9251-510833186165}"/>
              </a:ext>
            </a:extLst>
          </p:cNvPr>
          <p:cNvSpPr txBox="1"/>
          <p:nvPr/>
        </p:nvSpPr>
        <p:spPr>
          <a:xfrm>
            <a:off x="5335215" y="4661773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</a:t>
            </a:r>
            <a:r>
              <a:rPr lang="ko-KR" altLang="en-US" sz="1200" dirty="0"/>
              <a:t>바이트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B20E2A-23BD-4CB0-8801-FA2CB120AF7E}"/>
              </a:ext>
            </a:extLst>
          </p:cNvPr>
          <p:cNvSpPr txBox="1"/>
          <p:nvPr/>
        </p:nvSpPr>
        <p:spPr>
          <a:xfrm>
            <a:off x="5342943" y="5177889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06C019E-3FA4-41A9-938D-7D9C35927BD6}"/>
              </a:ext>
            </a:extLst>
          </p:cNvPr>
          <p:cNvCxnSpPr/>
          <p:nvPr/>
        </p:nvCxnSpPr>
        <p:spPr>
          <a:xfrm>
            <a:off x="6565799" y="5491607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273830-E9D9-427C-AD51-23963475A521}"/>
              </a:ext>
            </a:extLst>
          </p:cNvPr>
          <p:cNvSpPr txBox="1"/>
          <p:nvPr/>
        </p:nvSpPr>
        <p:spPr>
          <a:xfrm>
            <a:off x="6585622" y="4663318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유저의 유니크</a:t>
            </a:r>
            <a:r>
              <a:rPr lang="en-US" altLang="ko-KR" sz="1333" dirty="0"/>
              <a:t> </a:t>
            </a:r>
            <a:r>
              <a:rPr lang="ko-KR" altLang="en-US" sz="1333" dirty="0"/>
              <a:t>번호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988D5-9EAB-4FEB-86F7-F1E56E3CC660}"/>
              </a:ext>
            </a:extLst>
          </p:cNvPr>
          <p:cNvSpPr txBox="1"/>
          <p:nvPr/>
        </p:nvSpPr>
        <p:spPr>
          <a:xfrm>
            <a:off x="6555933" y="5173887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복수 유저 정보 위치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7BA506-974C-4BD6-A869-814B1531889E}"/>
              </a:ext>
            </a:extLst>
          </p:cNvPr>
          <p:cNvSpPr txBox="1"/>
          <p:nvPr/>
        </p:nvSpPr>
        <p:spPr>
          <a:xfrm>
            <a:off x="4961867" y="5939960"/>
            <a:ext cx="1577827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2CA776-1ADD-4E9C-99DF-418191C62203}"/>
              </a:ext>
            </a:extLst>
          </p:cNvPr>
          <p:cNvSpPr txBox="1"/>
          <p:nvPr/>
        </p:nvSpPr>
        <p:spPr>
          <a:xfrm>
            <a:off x="6612342" y="6043874"/>
            <a:ext cx="157782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복수 </a:t>
            </a:r>
            <a:r>
              <a:rPr lang="ko-KR" altLang="en-US" sz="1333"/>
              <a:t>유저 정보</a:t>
            </a:r>
            <a:endParaRPr lang="ko-KR" altLang="en-US" sz="1333" dirty="0"/>
          </a:p>
        </p:txBody>
      </p:sp>
    </p:spTree>
    <p:extLst>
      <p:ext uri="{BB962C8B-B14F-4D97-AF65-F5344CB8AC3E}">
        <p14:creationId xmlns:p14="http://schemas.microsoft.com/office/powerpoint/2010/main" val="34498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3F116E96-FF18-4318-93D9-A0842A522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06994"/>
              </p:ext>
            </p:extLst>
          </p:nvPr>
        </p:nvGraphicFramePr>
        <p:xfrm>
          <a:off x="6730505" y="780153"/>
          <a:ext cx="1577827" cy="3388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827">
                  <a:extLst>
                    <a:ext uri="{9D8B030D-6E8A-4147-A177-3AD203B41FA5}">
                      <a16:colId xmlns:a16="http://schemas.microsoft.com/office/drawing/2014/main" val="981083948"/>
                    </a:ext>
                  </a:extLst>
                </a:gridCol>
              </a:tblGrid>
              <a:tr h="46280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758754046"/>
                  </a:ext>
                </a:extLst>
              </a:tr>
              <a:tr h="36919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504788"/>
                  </a:ext>
                </a:extLst>
              </a:tr>
              <a:tr h="2516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87604135"/>
                  </a:ext>
                </a:extLst>
              </a:tr>
              <a:tr h="42920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1698867"/>
                  </a:ext>
                </a:extLst>
              </a:tr>
              <a:tr h="40482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02953500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61201397"/>
                  </a:ext>
                </a:extLst>
              </a:tr>
              <a:tr h="61301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27578054"/>
                  </a:ext>
                </a:extLst>
              </a:tr>
              <a:tr h="371573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1486283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565B84-649B-4970-A4F7-B57C19718FA8}"/>
              </a:ext>
            </a:extLst>
          </p:cNvPr>
          <p:cNvSpPr txBox="1"/>
          <p:nvPr/>
        </p:nvSpPr>
        <p:spPr>
          <a:xfrm>
            <a:off x="7099802" y="883259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279879-5DC8-4EE7-8919-96D173DCBD62}"/>
              </a:ext>
            </a:extLst>
          </p:cNvPr>
          <p:cNvCxnSpPr/>
          <p:nvPr/>
        </p:nvCxnSpPr>
        <p:spPr>
          <a:xfrm>
            <a:off x="8285370" y="799033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85EC5B5-445D-4326-99E0-34C15567EAD7}"/>
              </a:ext>
            </a:extLst>
          </p:cNvPr>
          <p:cNvCxnSpPr/>
          <p:nvPr/>
        </p:nvCxnSpPr>
        <p:spPr>
          <a:xfrm>
            <a:off x="8308333" y="1236524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E307E0B-C152-4481-9AC2-DE9FDBD5131D}"/>
              </a:ext>
            </a:extLst>
          </p:cNvPr>
          <p:cNvSpPr txBox="1"/>
          <p:nvPr/>
        </p:nvSpPr>
        <p:spPr>
          <a:xfrm>
            <a:off x="8308333" y="889230"/>
            <a:ext cx="244777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Message Pack </a:t>
            </a:r>
            <a:r>
              <a:rPr lang="ko-KR" altLang="en-US" sz="1333" dirty="0"/>
              <a:t>용 헤더 정보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12FDB40-94C6-40DF-BE36-FC51D03A4C68}"/>
              </a:ext>
            </a:extLst>
          </p:cNvPr>
          <p:cNvCxnSpPr/>
          <p:nvPr/>
        </p:nvCxnSpPr>
        <p:spPr>
          <a:xfrm>
            <a:off x="8317178" y="2304740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4FECA9-DB31-4C16-9991-0C08BCA65235}"/>
              </a:ext>
            </a:extLst>
          </p:cNvPr>
          <p:cNvSpPr txBox="1"/>
          <p:nvPr/>
        </p:nvSpPr>
        <p:spPr>
          <a:xfrm>
            <a:off x="5578338" y="2297645"/>
            <a:ext cx="1129203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Header </a:t>
            </a:r>
          </a:p>
          <a:p>
            <a:r>
              <a:rPr lang="en-US" altLang="ko-KR" sz="1333" dirty="0"/>
              <a:t>(24 </a:t>
            </a:r>
            <a:r>
              <a:rPr lang="ko-KR" altLang="en-US" sz="1333" dirty="0"/>
              <a:t>바이트</a:t>
            </a:r>
            <a:r>
              <a:rPr lang="en-US" altLang="ko-KR" sz="1333" dirty="0"/>
              <a:t>)</a:t>
            </a:r>
            <a:endParaRPr lang="ko-KR" altLang="en-US" sz="1333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4AB683-5D21-4069-994D-A8B8B040B4A7}"/>
              </a:ext>
            </a:extLst>
          </p:cNvPr>
          <p:cNvCxnSpPr/>
          <p:nvPr/>
        </p:nvCxnSpPr>
        <p:spPr>
          <a:xfrm>
            <a:off x="8317178" y="1879868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8FAD00-789B-4154-9415-F48A12968571}"/>
              </a:ext>
            </a:extLst>
          </p:cNvPr>
          <p:cNvSpPr txBox="1"/>
          <p:nvPr/>
        </p:nvSpPr>
        <p:spPr>
          <a:xfrm>
            <a:off x="8308332" y="1301451"/>
            <a:ext cx="95411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 </a:t>
            </a:r>
            <a:r>
              <a:rPr lang="en-US" altLang="ko-KR" sz="1333" dirty="0"/>
              <a:t>ID</a:t>
            </a:r>
            <a:endParaRPr lang="ko-KR" altLang="en-US" sz="13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DC5F5-91D2-442C-9774-3F053CF25264}"/>
              </a:ext>
            </a:extLst>
          </p:cNvPr>
          <p:cNvSpPr txBox="1"/>
          <p:nvPr/>
        </p:nvSpPr>
        <p:spPr>
          <a:xfrm>
            <a:off x="8303626" y="1626296"/>
            <a:ext cx="1273217" cy="297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패킷</a:t>
            </a:r>
            <a:r>
              <a:rPr lang="en-US" altLang="ko-KR" sz="1333" dirty="0"/>
              <a:t> </a:t>
            </a:r>
            <a:r>
              <a:rPr lang="ko-KR" altLang="en-US" sz="1333" dirty="0"/>
              <a:t>속성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A373F3-8F92-4CDF-8A2B-454CF4FE05C7}"/>
              </a:ext>
            </a:extLst>
          </p:cNvPr>
          <p:cNvCxnSpPr/>
          <p:nvPr/>
        </p:nvCxnSpPr>
        <p:spPr>
          <a:xfrm>
            <a:off x="8303626" y="3180604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96458-14EA-4F1F-A54D-419F5D021ED7}"/>
              </a:ext>
            </a:extLst>
          </p:cNvPr>
          <p:cNvSpPr txBox="1"/>
          <p:nvPr/>
        </p:nvSpPr>
        <p:spPr>
          <a:xfrm>
            <a:off x="6721659" y="4162737"/>
            <a:ext cx="1577827" cy="4616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4E74C-4B16-46C6-86BC-CAA6F4CF241E}"/>
              </a:ext>
            </a:extLst>
          </p:cNvPr>
          <p:cNvSpPr txBox="1"/>
          <p:nvPr/>
        </p:nvSpPr>
        <p:spPr>
          <a:xfrm>
            <a:off x="8326419" y="4263521"/>
            <a:ext cx="85474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Body</a:t>
            </a:r>
            <a:endParaRPr lang="ko-KR" altLang="en-US" sz="1333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1C68A84-C9EB-4CAE-AA58-020A934C71B5}"/>
              </a:ext>
            </a:extLst>
          </p:cNvPr>
          <p:cNvCxnSpPr>
            <a:cxnSpLocks/>
          </p:cNvCxnSpPr>
          <p:nvPr/>
        </p:nvCxnSpPr>
        <p:spPr>
          <a:xfrm>
            <a:off x="5802038" y="4168239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921F59A-F9DE-4C6C-9C75-AB3996B40DF6}"/>
              </a:ext>
            </a:extLst>
          </p:cNvPr>
          <p:cNvCxnSpPr>
            <a:cxnSpLocks/>
          </p:cNvCxnSpPr>
          <p:nvPr/>
        </p:nvCxnSpPr>
        <p:spPr>
          <a:xfrm>
            <a:off x="5779074" y="787158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B92D2B-751A-4AE7-9CF8-65B07FFC0EB8}"/>
              </a:ext>
            </a:extLst>
          </p:cNvPr>
          <p:cNvSpPr txBox="1"/>
          <p:nvPr/>
        </p:nvSpPr>
        <p:spPr>
          <a:xfrm>
            <a:off x="8283669" y="1999564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보내는 서버 </a:t>
            </a:r>
            <a:r>
              <a:rPr lang="en-US" altLang="ko-KR" sz="1333" dirty="0"/>
              <a:t>Index</a:t>
            </a:r>
            <a:endParaRPr lang="ko-KR" altLang="en-US" sz="1333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5D81A62-566A-45A0-AA28-FAB89A6CD2BD}"/>
              </a:ext>
            </a:extLst>
          </p:cNvPr>
          <p:cNvCxnSpPr/>
          <p:nvPr/>
        </p:nvCxnSpPr>
        <p:spPr>
          <a:xfrm>
            <a:off x="8308333" y="2717093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6B72DE5-AE98-43A8-959F-0FE691B5EB8E}"/>
              </a:ext>
            </a:extLst>
          </p:cNvPr>
          <p:cNvCxnSpPr/>
          <p:nvPr/>
        </p:nvCxnSpPr>
        <p:spPr>
          <a:xfrm>
            <a:off x="8311473" y="3772372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E8C07F-9998-4133-BC29-CFAB4B1159F2}"/>
              </a:ext>
            </a:extLst>
          </p:cNvPr>
          <p:cNvSpPr txBox="1"/>
          <p:nvPr/>
        </p:nvSpPr>
        <p:spPr>
          <a:xfrm>
            <a:off x="8303626" y="2389914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유저의 </a:t>
            </a:r>
            <a:r>
              <a:rPr lang="en-US" altLang="ko-KR" sz="1333" dirty="0"/>
              <a:t>Lobby </a:t>
            </a:r>
            <a:r>
              <a:rPr lang="ko-KR" altLang="en-US" sz="1333" dirty="0"/>
              <a:t>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3C74C4-07DA-4C8D-80B4-FEAF3195AE9E}"/>
              </a:ext>
            </a:extLst>
          </p:cNvPr>
          <p:cNvSpPr txBox="1"/>
          <p:nvPr/>
        </p:nvSpPr>
        <p:spPr>
          <a:xfrm>
            <a:off x="8303626" y="2825137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유저의 </a:t>
            </a:r>
            <a:r>
              <a:rPr lang="en-US" altLang="ko-KR" sz="1333" dirty="0"/>
              <a:t>Room </a:t>
            </a:r>
            <a:r>
              <a:rPr lang="ko-KR" altLang="en-US" sz="1333" dirty="0"/>
              <a:t>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B8E0C-922A-49D9-BA55-5FA1D7CFC75E}"/>
              </a:ext>
            </a:extLst>
          </p:cNvPr>
          <p:cNvSpPr txBox="1"/>
          <p:nvPr/>
        </p:nvSpPr>
        <p:spPr>
          <a:xfrm>
            <a:off x="7099802" y="1272149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2998AD8-99C8-4592-B01F-4D065FCAECEC}"/>
              </a:ext>
            </a:extLst>
          </p:cNvPr>
          <p:cNvCxnSpPr/>
          <p:nvPr/>
        </p:nvCxnSpPr>
        <p:spPr>
          <a:xfrm>
            <a:off x="8308333" y="1602680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36E556-EFCD-4EE0-B95B-28055A35BFEA}"/>
              </a:ext>
            </a:extLst>
          </p:cNvPr>
          <p:cNvSpPr txBox="1"/>
          <p:nvPr/>
        </p:nvSpPr>
        <p:spPr>
          <a:xfrm>
            <a:off x="7084283" y="1598905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</a:t>
            </a:r>
            <a:r>
              <a:rPr lang="ko-KR" altLang="en-US" sz="1200" dirty="0"/>
              <a:t>바이트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4123C-5B37-482F-98E7-F2BE737083AE}"/>
              </a:ext>
            </a:extLst>
          </p:cNvPr>
          <p:cNvSpPr txBox="1"/>
          <p:nvPr/>
        </p:nvSpPr>
        <p:spPr>
          <a:xfrm>
            <a:off x="7088618" y="1945708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28F8A4-A753-41E8-A5E6-BDE6EF7B8844}"/>
              </a:ext>
            </a:extLst>
          </p:cNvPr>
          <p:cNvSpPr txBox="1"/>
          <p:nvPr/>
        </p:nvSpPr>
        <p:spPr>
          <a:xfrm>
            <a:off x="7084282" y="2381847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8F459-5714-450C-B082-70C5DB2D728C}"/>
              </a:ext>
            </a:extLst>
          </p:cNvPr>
          <p:cNvSpPr txBox="1"/>
          <p:nvPr/>
        </p:nvSpPr>
        <p:spPr>
          <a:xfrm>
            <a:off x="7080890" y="2845592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 </a:t>
            </a:r>
            <a:r>
              <a:rPr lang="ko-KR" altLang="en-US" sz="1200" dirty="0"/>
              <a:t>바이트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DCBF1-2D8A-4D15-9086-8E747F7504E5}"/>
              </a:ext>
            </a:extLst>
          </p:cNvPr>
          <p:cNvSpPr txBox="1"/>
          <p:nvPr/>
        </p:nvSpPr>
        <p:spPr>
          <a:xfrm>
            <a:off x="7080889" y="3331737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 </a:t>
            </a:r>
            <a:r>
              <a:rPr lang="ko-KR" altLang="en-US" sz="1200" dirty="0"/>
              <a:t>바이트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A171F-5C3D-4F86-8BF3-5C734F79A201}"/>
              </a:ext>
            </a:extLst>
          </p:cNvPr>
          <p:cNvSpPr txBox="1"/>
          <p:nvPr/>
        </p:nvSpPr>
        <p:spPr>
          <a:xfrm>
            <a:off x="7088617" y="3847853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1A8DB6D-1DAE-4593-8EBD-14A70791CAB0}"/>
              </a:ext>
            </a:extLst>
          </p:cNvPr>
          <p:cNvCxnSpPr/>
          <p:nvPr/>
        </p:nvCxnSpPr>
        <p:spPr>
          <a:xfrm>
            <a:off x="8311473" y="4161571"/>
            <a:ext cx="450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535E65-B108-49D3-9226-5B551A482BD8}"/>
              </a:ext>
            </a:extLst>
          </p:cNvPr>
          <p:cNvSpPr txBox="1"/>
          <p:nvPr/>
        </p:nvSpPr>
        <p:spPr>
          <a:xfrm>
            <a:off x="8331296" y="3333282"/>
            <a:ext cx="192800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유저의 유니크</a:t>
            </a:r>
            <a:r>
              <a:rPr lang="en-US" altLang="ko-KR" sz="1333" dirty="0"/>
              <a:t> </a:t>
            </a:r>
            <a:r>
              <a:rPr lang="ko-KR" altLang="en-US" sz="1333" dirty="0"/>
              <a:t>번호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CACDF-A71D-4191-8274-FE7AEA6B4FBC}"/>
              </a:ext>
            </a:extLst>
          </p:cNvPr>
          <p:cNvSpPr txBox="1"/>
          <p:nvPr/>
        </p:nvSpPr>
        <p:spPr>
          <a:xfrm>
            <a:off x="8301606" y="3843851"/>
            <a:ext cx="258806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복수 유저 정보 위치</a:t>
            </a:r>
            <a:r>
              <a:rPr lang="en-US" altLang="ko-KR" sz="1333" dirty="0"/>
              <a:t>: 44</a:t>
            </a:r>
            <a:endParaRPr lang="ko-KR" altLang="en-US" sz="133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6C1234-1E7B-4DD4-AB4E-12F0883C4E20}"/>
              </a:ext>
            </a:extLst>
          </p:cNvPr>
          <p:cNvSpPr txBox="1"/>
          <p:nvPr/>
        </p:nvSpPr>
        <p:spPr>
          <a:xfrm>
            <a:off x="6707541" y="4609924"/>
            <a:ext cx="1577827" cy="110799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 sz="6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A1CF83-B29B-4922-BE1E-A79426FFE87E}"/>
              </a:ext>
            </a:extLst>
          </p:cNvPr>
          <p:cNvSpPr txBox="1"/>
          <p:nvPr/>
        </p:nvSpPr>
        <p:spPr>
          <a:xfrm>
            <a:off x="8326418" y="4746676"/>
            <a:ext cx="297889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/>
              <a:t>복수 유저 정보</a:t>
            </a:r>
            <a:r>
              <a:rPr lang="en-US" altLang="ko-KR" sz="1333" dirty="0"/>
              <a:t>: </a:t>
            </a:r>
            <a:r>
              <a:rPr lang="ko-KR" altLang="en-US" sz="1333" dirty="0"/>
              <a:t>유저의 유니크</a:t>
            </a:r>
            <a:r>
              <a:rPr lang="en-US" altLang="ko-KR" sz="1333" dirty="0"/>
              <a:t> </a:t>
            </a:r>
            <a:r>
              <a:rPr lang="ko-KR" altLang="en-US" sz="1333" dirty="0"/>
              <a:t>번호</a:t>
            </a:r>
          </a:p>
          <a:p>
            <a:endParaRPr lang="ko-KR" altLang="en-US" sz="1333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67DF53-6766-4573-B368-FB148083FA2B}"/>
              </a:ext>
            </a:extLst>
          </p:cNvPr>
          <p:cNvSpPr txBox="1"/>
          <p:nvPr/>
        </p:nvSpPr>
        <p:spPr>
          <a:xfrm>
            <a:off x="7080888" y="4225469"/>
            <a:ext cx="95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 </a:t>
            </a:r>
            <a:r>
              <a:rPr lang="ko-KR" altLang="en-US" sz="1200" dirty="0"/>
              <a:t>바이트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2CF2C0-C9B4-4DED-A393-964A8EC2EE4A}"/>
              </a:ext>
            </a:extLst>
          </p:cNvPr>
          <p:cNvCxnSpPr>
            <a:cxnSpLocks/>
          </p:cNvCxnSpPr>
          <p:nvPr/>
        </p:nvCxnSpPr>
        <p:spPr>
          <a:xfrm>
            <a:off x="5793192" y="4609924"/>
            <a:ext cx="92846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BA1DE2-C58A-425C-ADB0-5ED267FBE856}"/>
              </a:ext>
            </a:extLst>
          </p:cNvPr>
          <p:cNvSpPr txBox="1"/>
          <p:nvPr/>
        </p:nvSpPr>
        <p:spPr>
          <a:xfrm>
            <a:off x="5438900" y="4434820"/>
            <a:ext cx="62484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3" dirty="0"/>
              <a:t>44</a:t>
            </a:r>
            <a:endParaRPr lang="ko-KR" altLang="en-US" sz="1333" dirty="0"/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6E2AA51D-D0DE-4C1D-8A65-078E56D6C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172631"/>
              </p:ext>
            </p:extLst>
          </p:nvPr>
        </p:nvGraphicFramePr>
        <p:xfrm>
          <a:off x="6928263" y="4756032"/>
          <a:ext cx="1134810" cy="875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810">
                  <a:extLst>
                    <a:ext uri="{9D8B030D-6E8A-4147-A177-3AD203B41FA5}">
                      <a16:colId xmlns:a16="http://schemas.microsoft.com/office/drawing/2014/main" val="446739695"/>
                    </a:ext>
                  </a:extLst>
                </a:gridCol>
              </a:tblGrid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3445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664033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70419"/>
                  </a:ext>
                </a:extLst>
              </a:tr>
              <a:tr h="291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452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76626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B9A0A03D-D712-4BAF-B2C9-E0B8F4A33D23}"/>
              </a:ext>
            </a:extLst>
          </p:cNvPr>
          <p:cNvSpPr/>
          <p:nvPr/>
        </p:nvSpPr>
        <p:spPr>
          <a:xfrm>
            <a:off x="701204" y="2017338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D41884-8E5A-4E06-A1B3-542CFFE94B54}"/>
              </a:ext>
            </a:extLst>
          </p:cNvPr>
          <p:cNvSpPr/>
          <p:nvPr/>
        </p:nvSpPr>
        <p:spPr>
          <a:xfrm>
            <a:off x="4005412" y="2017337"/>
            <a:ext cx="98855" cy="4492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68E5AD-51FD-442C-9801-8264B04A2212}"/>
              </a:ext>
            </a:extLst>
          </p:cNvPr>
          <p:cNvCxnSpPr>
            <a:cxnSpLocks/>
          </p:cNvCxnSpPr>
          <p:nvPr/>
        </p:nvCxnSpPr>
        <p:spPr>
          <a:xfrm flipH="1">
            <a:off x="800059" y="2987031"/>
            <a:ext cx="2997016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397D4D7-9162-4468-AFAF-D745C5CD86FA}"/>
              </a:ext>
            </a:extLst>
          </p:cNvPr>
          <p:cNvGrpSpPr/>
          <p:nvPr/>
        </p:nvGrpSpPr>
        <p:grpSpPr>
          <a:xfrm>
            <a:off x="106880" y="612206"/>
            <a:ext cx="1712463" cy="1405131"/>
            <a:chOff x="6756082" y="437202"/>
            <a:chExt cx="1284347" cy="1053848"/>
          </a:xfrm>
        </p:grpSpPr>
        <p:pic>
          <p:nvPicPr>
            <p:cNvPr id="44" name="Google Shape;83;p17">
              <a:extLst>
                <a:ext uri="{FF2B5EF4-FFF2-40B4-BE49-F238E27FC236}">
                  <a16:creationId xmlns:a16="http://schemas.microsoft.com/office/drawing/2014/main" id="{3C713F14-2489-4232-8DD1-46CDD162075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7058" y="702560"/>
              <a:ext cx="812369" cy="7884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84;p17">
              <a:extLst>
                <a:ext uri="{FF2B5EF4-FFF2-40B4-BE49-F238E27FC236}">
                  <a16:creationId xmlns:a16="http://schemas.microsoft.com/office/drawing/2014/main" id="{780972EB-AE7A-46EC-B759-4396921F74EF}"/>
                </a:ext>
              </a:extLst>
            </p:cNvPr>
            <p:cNvSpPr txBox="1"/>
            <p:nvPr/>
          </p:nvSpPr>
          <p:spPr>
            <a:xfrm>
              <a:off x="6756082" y="437202"/>
              <a:ext cx="1284347" cy="296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US" altLang="ko-KR" sz="1400" dirty="0"/>
                <a:t>Gateway</a:t>
              </a:r>
              <a:r>
                <a:rPr lang="ko-KR" altLang="en-US" sz="1400" dirty="0"/>
                <a:t> </a:t>
              </a:r>
              <a:r>
                <a:rPr lang="en-US" sz="1400" dirty="0"/>
                <a:t>Server</a:t>
              </a:r>
              <a:endParaRPr sz="1400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77EE3F3-9612-44F0-A180-7C6E6665A396}"/>
              </a:ext>
            </a:extLst>
          </p:cNvPr>
          <p:cNvSpPr/>
          <p:nvPr/>
        </p:nvSpPr>
        <p:spPr>
          <a:xfrm>
            <a:off x="1007003" y="2641741"/>
            <a:ext cx="126028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33" dirty="0" err="1"/>
              <a:t>NtfLobbyChat</a:t>
            </a:r>
            <a:endParaRPr lang="ko-KR" altLang="en-US" sz="1333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3ADE1A-8DE9-40EC-B0E5-F5AF16E82E3F}"/>
              </a:ext>
            </a:extLst>
          </p:cNvPr>
          <p:cNvGrpSpPr/>
          <p:nvPr/>
        </p:nvGrpSpPr>
        <p:grpSpPr>
          <a:xfrm>
            <a:off x="3553945" y="612206"/>
            <a:ext cx="1271016" cy="1405131"/>
            <a:chOff x="6150864" y="1690652"/>
            <a:chExt cx="1271016" cy="1405131"/>
          </a:xfrm>
        </p:grpSpPr>
        <p:pic>
          <p:nvPicPr>
            <p:cNvPr id="48" name="Picture 6" descr="https://lh5.googleusercontent.com/Brbt9Q63IK_CKIhiFNRE_RNfi-zWkBa0iylSzizNen54HnTDzSx-GnLhoCY-30Tsrv7h-JbgunPMfXPfstab0podDZIX1jaWEAeOSKJjUymE2Qj8VHj9AufXQL8WV1s3mf8MqnRHzn4">
              <a:extLst>
                <a:ext uri="{FF2B5EF4-FFF2-40B4-BE49-F238E27FC236}">
                  <a16:creationId xmlns:a16="http://schemas.microsoft.com/office/drawing/2014/main" id="{141E0655-46BB-402E-8CBF-99B4F4301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2640" y="1953816"/>
              <a:ext cx="695886" cy="1141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4B5DDE-E209-40CB-9EAB-BD378E1669A1}"/>
                </a:ext>
              </a:extLst>
            </p:cNvPr>
            <p:cNvSpPr txBox="1"/>
            <p:nvPr/>
          </p:nvSpPr>
          <p:spPr>
            <a:xfrm>
              <a:off x="6150864" y="1690652"/>
              <a:ext cx="12710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Lobby Server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525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1102</Words>
  <Application>Microsoft Office PowerPoint</Application>
  <PresentationFormat>와이드스크린</PresentationFormat>
  <Paragraphs>255</Paragraphs>
  <Slides>61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5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 아키텍처</dc:title>
  <dc:creator>com2us</dc:creator>
  <cp:lastModifiedBy>흥배</cp:lastModifiedBy>
  <cp:revision>56</cp:revision>
  <dcterms:created xsi:type="dcterms:W3CDTF">2020-11-09T03:09:46Z</dcterms:created>
  <dcterms:modified xsi:type="dcterms:W3CDTF">2020-12-23T09:17:40Z</dcterms:modified>
</cp:coreProperties>
</file>