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6"/>
  </p:notesMasterIdLst>
  <p:sldIdLst>
    <p:sldId id="299" r:id="rId2"/>
    <p:sldId id="260" r:id="rId3"/>
    <p:sldId id="273" r:id="rId4"/>
    <p:sldId id="274" r:id="rId5"/>
    <p:sldId id="284" r:id="rId6"/>
    <p:sldId id="285" r:id="rId7"/>
    <p:sldId id="286" r:id="rId8"/>
    <p:sldId id="300" r:id="rId9"/>
    <p:sldId id="301" r:id="rId10"/>
    <p:sldId id="319" r:id="rId11"/>
    <p:sldId id="302" r:id="rId12"/>
    <p:sldId id="304" r:id="rId13"/>
    <p:sldId id="287" r:id="rId14"/>
    <p:sldId id="288" r:id="rId15"/>
    <p:sldId id="289" r:id="rId16"/>
    <p:sldId id="307" r:id="rId17"/>
    <p:sldId id="308" r:id="rId18"/>
    <p:sldId id="309" r:id="rId19"/>
    <p:sldId id="310" r:id="rId20"/>
    <p:sldId id="311" r:id="rId21"/>
    <p:sldId id="290" r:id="rId22"/>
    <p:sldId id="291" r:id="rId23"/>
    <p:sldId id="292" r:id="rId24"/>
    <p:sldId id="293" r:id="rId25"/>
    <p:sldId id="312" r:id="rId26"/>
    <p:sldId id="313" r:id="rId27"/>
    <p:sldId id="303" r:id="rId28"/>
    <p:sldId id="315" r:id="rId29"/>
    <p:sldId id="320" r:id="rId30"/>
    <p:sldId id="316" r:id="rId31"/>
    <p:sldId id="317" r:id="rId32"/>
    <p:sldId id="314" r:id="rId33"/>
    <p:sldId id="306" r:id="rId34"/>
    <p:sldId id="318" r:id="rId35"/>
    <p:sldId id="305" r:id="rId36"/>
    <p:sldId id="282" r:id="rId37"/>
    <p:sldId id="294" r:id="rId38"/>
    <p:sldId id="276" r:id="rId39"/>
    <p:sldId id="295" r:id="rId40"/>
    <p:sldId id="296" r:id="rId41"/>
    <p:sldId id="297" r:id="rId42"/>
    <p:sldId id="321" r:id="rId43"/>
    <p:sldId id="322" r:id="rId44"/>
    <p:sldId id="323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20" y="7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96741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600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821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721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533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414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673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390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211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456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224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30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771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146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903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860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75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53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228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0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024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026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47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2929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9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8384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1042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4060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3777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6548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1479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8787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3692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666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2113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7162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258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6131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9005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855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653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904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656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501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king75/SuperSocketLi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-gsp.com2us.net/projects/DEV_CENTRAL_SERVER/repos/cshap_scribeclientlib/browse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74873-60D4-48A6-AC45-A8B9381ADE51}"/>
              </a:ext>
            </a:extLst>
          </p:cNvPr>
          <p:cNvSpPr txBox="1"/>
          <p:nvPr/>
        </p:nvSpPr>
        <p:spPr>
          <a:xfrm>
            <a:off x="140043" y="164756"/>
            <a:ext cx="413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아키텍처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F9EBB-15F6-4E31-B2D5-5C391D18E40E}"/>
              </a:ext>
            </a:extLst>
          </p:cNvPr>
          <p:cNvSpPr txBox="1"/>
          <p:nvPr/>
        </p:nvSpPr>
        <p:spPr>
          <a:xfrm>
            <a:off x="293139" y="811087"/>
            <a:ext cx="8245949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Web API </a:t>
            </a:r>
            <a:r>
              <a:rPr lang="ko-KR" altLang="en-US" sz="1800" dirty="0"/>
              <a:t>방식의 네트워크 통신을 사용하는 컨텐츠를 메인으로 하는 게임에서 사용하는 </a:t>
            </a:r>
            <a:r>
              <a:rPr lang="ko-KR" altLang="en-US" sz="1800" b="1" dirty="0"/>
              <a:t>실시간 게임 서버 아키텍처</a:t>
            </a:r>
            <a:r>
              <a:rPr lang="ko-KR" altLang="en-US" sz="1800" dirty="0"/>
              <a:t>로 구성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실시간 통신 게임 컨텐츠는 주로 </a:t>
            </a:r>
            <a:r>
              <a:rPr lang="en-US" altLang="ko-KR" sz="1800" dirty="0"/>
              <a:t>PvP </a:t>
            </a:r>
            <a:r>
              <a:rPr lang="ko-KR" altLang="en-US" sz="1800" dirty="0"/>
              <a:t>대전</a:t>
            </a:r>
            <a:r>
              <a:rPr lang="en-US" altLang="ko-KR" sz="1800" dirty="0"/>
              <a:t> </a:t>
            </a:r>
            <a:r>
              <a:rPr lang="ko-KR" altLang="en-US" sz="1800" dirty="0"/>
              <a:t>이라고 가정한다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Scale-Out</a:t>
            </a:r>
            <a:r>
              <a:rPr lang="ko-KR" altLang="en-US" sz="1800" dirty="0"/>
              <a:t>을 통한 서버 확장 가능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Redis</a:t>
            </a:r>
            <a:r>
              <a:rPr lang="ko-KR" altLang="en-US" sz="1800" dirty="0"/>
              <a:t>를 사용하여 서버 간 통신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서비스 도중 서버 교체 및 확장 가능</a:t>
            </a:r>
            <a:br>
              <a:rPr lang="en-US" altLang="ko-KR" sz="1800" dirty="0"/>
            </a:br>
            <a:r>
              <a:rPr lang="ko-KR" altLang="en-US" sz="1800" dirty="0"/>
              <a:t>단 </a:t>
            </a:r>
            <a:r>
              <a:rPr lang="en-US" altLang="ko-KR" sz="1800" dirty="0"/>
              <a:t>Redis</a:t>
            </a:r>
            <a:r>
              <a:rPr lang="ko-KR" altLang="en-US" sz="1800" dirty="0"/>
              <a:t>와 </a:t>
            </a:r>
            <a:r>
              <a:rPr lang="en-US" altLang="ko-KR" sz="1800" dirty="0"/>
              <a:t>Match Server</a:t>
            </a:r>
            <a:r>
              <a:rPr lang="ko-KR" altLang="en-US" sz="1800" dirty="0"/>
              <a:t>는 서비스 중 변경은 불가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구현 편리성과 안정성을 위해 패킷 처리는 </a:t>
            </a:r>
            <a:r>
              <a:rPr lang="en-US" altLang="ko-KR" sz="1800" dirty="0"/>
              <a:t>1 </a:t>
            </a:r>
            <a:r>
              <a:rPr lang="ko-KR" altLang="en-US" sz="1800" dirty="0"/>
              <a:t>스레드 </a:t>
            </a:r>
            <a:br>
              <a:rPr lang="en-US" altLang="ko-KR" sz="1800" dirty="0"/>
            </a:br>
            <a:r>
              <a:rPr lang="ko-KR" altLang="en-US" sz="1800" dirty="0"/>
              <a:t>기능별로 멀티 스레드 사용</a:t>
            </a:r>
            <a:br>
              <a:rPr lang="en-US" altLang="ko-KR" sz="1800" dirty="0"/>
            </a:br>
            <a:r>
              <a:rPr lang="en-US" altLang="ko-KR" sz="1800" dirty="0"/>
              <a:t>Lock</a:t>
            </a:r>
            <a:r>
              <a:rPr lang="ko-KR" altLang="en-US" sz="1800" dirty="0"/>
              <a:t>을 사용하지 않는다</a:t>
            </a:r>
          </a:p>
        </p:txBody>
      </p:sp>
    </p:spTree>
    <p:extLst>
      <p:ext uri="{BB962C8B-B14F-4D97-AF65-F5344CB8AC3E}">
        <p14:creationId xmlns:p14="http://schemas.microsoft.com/office/powerpoint/2010/main" val="3222928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076EC-54D3-4A23-B8B0-B9FD7CE32E4A}"/>
              </a:ext>
            </a:extLst>
          </p:cNvPr>
          <p:cNvSpPr txBox="1"/>
          <p:nvPr/>
        </p:nvSpPr>
        <p:spPr>
          <a:xfrm>
            <a:off x="260253" y="203982"/>
            <a:ext cx="2834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서버 설정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AE666A-D84C-40CD-BFA1-EB520FF4A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40" y="788757"/>
            <a:ext cx="7474776" cy="419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8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37B549-F184-454C-95BD-D45F0BE30A02}"/>
              </a:ext>
            </a:extLst>
          </p:cNvPr>
          <p:cNvSpPr txBox="1"/>
          <p:nvPr/>
        </p:nvSpPr>
        <p:spPr>
          <a:xfrm>
            <a:off x="323557" y="323557"/>
            <a:ext cx="2834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Thread</a:t>
            </a:r>
            <a:r>
              <a:rPr lang="ko-KR" altLang="en-US" sz="3200" dirty="0"/>
              <a:t> 구성</a:t>
            </a:r>
            <a:endParaRPr lang="en-US" altLang="ko-KR" sz="3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49E4E0-5D0B-401C-AA82-FFFE280D5CA7}"/>
              </a:ext>
            </a:extLst>
          </p:cNvPr>
          <p:cNvGrpSpPr/>
          <p:nvPr/>
        </p:nvGrpSpPr>
        <p:grpSpPr>
          <a:xfrm>
            <a:off x="1860448" y="1362717"/>
            <a:ext cx="1833489" cy="1107995"/>
            <a:chOff x="2834639" y="1740753"/>
            <a:chExt cx="1512277" cy="11079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7C78D5-7032-426D-B5D0-E24CAF87074C}"/>
                </a:ext>
              </a:extLst>
            </p:cNvPr>
            <p:cNvSpPr txBox="1"/>
            <p:nvPr/>
          </p:nvSpPr>
          <p:spPr>
            <a:xfrm>
              <a:off x="2834639" y="1986974"/>
              <a:ext cx="1512277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개수</a:t>
              </a:r>
              <a:r>
                <a:rPr lang="en-US" altLang="ko-KR" sz="1200" dirty="0"/>
                <a:t>: 1</a:t>
              </a:r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클라이언트 요청 처리</a:t>
              </a: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3141DD-BCCB-44EB-BC46-FFF0899218CE}"/>
                </a:ext>
              </a:extLst>
            </p:cNvPr>
            <p:cNvSpPr txBox="1"/>
            <p:nvPr/>
          </p:nvSpPr>
          <p:spPr>
            <a:xfrm>
              <a:off x="2834639" y="1740753"/>
              <a:ext cx="1512277" cy="2462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i="1" dirty="0"/>
                <a:t>패킷 처리 스레드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D872308-1CFE-41A7-BDB9-68E33AE435D0}"/>
              </a:ext>
            </a:extLst>
          </p:cNvPr>
          <p:cNvGrpSpPr/>
          <p:nvPr/>
        </p:nvGrpSpPr>
        <p:grpSpPr>
          <a:xfrm>
            <a:off x="4670474" y="743024"/>
            <a:ext cx="1781909" cy="1107995"/>
            <a:chOff x="2834639" y="1740753"/>
            <a:chExt cx="1512277" cy="110799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4652DE-F06F-41A0-9F9E-2146FBFD7472}"/>
                </a:ext>
              </a:extLst>
            </p:cNvPr>
            <p:cNvSpPr txBox="1"/>
            <p:nvPr/>
          </p:nvSpPr>
          <p:spPr>
            <a:xfrm>
              <a:off x="2834639" y="1986974"/>
              <a:ext cx="1512277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개수 </a:t>
              </a:r>
              <a:r>
                <a:rPr lang="en-US" altLang="ko-KR" sz="1200" dirty="0"/>
                <a:t>: 1</a:t>
              </a:r>
            </a:p>
            <a:p>
              <a:r>
                <a:rPr lang="en-US" altLang="ko-KR" sz="1200" dirty="0"/>
                <a:t>- Redis</a:t>
              </a:r>
              <a:r>
                <a:rPr lang="ko-KR" altLang="en-US" sz="1200" dirty="0"/>
                <a:t> 읽기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쓰기 처리</a:t>
              </a: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9FC47-A71E-4771-8BB9-90BEB9E31C70}"/>
                </a:ext>
              </a:extLst>
            </p:cNvPr>
            <p:cNvSpPr txBox="1"/>
            <p:nvPr/>
          </p:nvSpPr>
          <p:spPr>
            <a:xfrm>
              <a:off x="2834639" y="1740753"/>
              <a:ext cx="1512277" cy="2462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i="1" dirty="0"/>
                <a:t>Redis </a:t>
              </a:r>
              <a:r>
                <a:rPr lang="ko-KR" altLang="en-US" sz="1000" i="1" dirty="0"/>
                <a:t>작업 스레드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0A7111F-5483-44D5-A5E4-8E62172F88C0}"/>
              </a:ext>
            </a:extLst>
          </p:cNvPr>
          <p:cNvGrpSpPr/>
          <p:nvPr/>
        </p:nvGrpSpPr>
        <p:grpSpPr>
          <a:xfrm>
            <a:off x="4843978" y="3309827"/>
            <a:ext cx="1889761" cy="923329"/>
            <a:chOff x="2834639" y="1740753"/>
            <a:chExt cx="1512277" cy="9233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D2B0C0-E0DE-4E4E-9571-8D8698D27B2F}"/>
                </a:ext>
              </a:extLst>
            </p:cNvPr>
            <p:cNvSpPr txBox="1"/>
            <p:nvPr/>
          </p:nvSpPr>
          <p:spPr>
            <a:xfrm>
              <a:off x="2834639" y="1986974"/>
              <a:ext cx="1512277" cy="677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개수</a:t>
              </a:r>
              <a:r>
                <a:rPr lang="en-US" altLang="ko-KR" sz="1200" dirty="0"/>
                <a:t>: 1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/>
                <a:t>MySQL </a:t>
              </a:r>
              <a:r>
                <a:rPr lang="ko-KR" altLang="en-US" sz="1200" dirty="0"/>
                <a:t>읽기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쓰기 처리</a:t>
              </a:r>
              <a:endParaRPr lang="en-US" altLang="ko-KR" sz="1200" dirty="0"/>
            </a:p>
            <a:p>
              <a:pPr marL="285750" indent="-285750">
                <a:buFontTx/>
                <a:buChar char="-"/>
              </a:pP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2201A6-A04D-4685-93DE-6B7855E18C06}"/>
                </a:ext>
              </a:extLst>
            </p:cNvPr>
            <p:cNvSpPr txBox="1"/>
            <p:nvPr/>
          </p:nvSpPr>
          <p:spPr>
            <a:xfrm>
              <a:off x="2834639" y="1740753"/>
              <a:ext cx="1512277" cy="2462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i="1" dirty="0"/>
                <a:t>DB</a:t>
              </a:r>
              <a:r>
                <a:rPr lang="ko-KR" altLang="en-US" sz="1000" i="1" dirty="0"/>
                <a:t> 스레드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619F8A3-A335-4C93-932B-E439FD026AE5}"/>
              </a:ext>
            </a:extLst>
          </p:cNvPr>
          <p:cNvGrpSpPr/>
          <p:nvPr/>
        </p:nvGrpSpPr>
        <p:grpSpPr>
          <a:xfrm>
            <a:off x="457195" y="3332486"/>
            <a:ext cx="1709227" cy="1107995"/>
            <a:chOff x="2834639" y="1740753"/>
            <a:chExt cx="1512277" cy="11079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54961F-775E-4F13-9C56-32CEA40516D8}"/>
                </a:ext>
              </a:extLst>
            </p:cNvPr>
            <p:cNvSpPr txBox="1"/>
            <p:nvPr/>
          </p:nvSpPr>
          <p:spPr>
            <a:xfrm>
              <a:off x="2834639" y="1986974"/>
              <a:ext cx="1512277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개수</a:t>
              </a:r>
              <a:r>
                <a:rPr lang="en-US" altLang="ko-KR" sz="1200" dirty="0"/>
                <a:t>: 1</a:t>
              </a:r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주기적으로 해야 할 작업 처리</a:t>
              </a: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8F00F4-389A-4AEE-A58D-D675FB6DBB1A}"/>
                </a:ext>
              </a:extLst>
            </p:cNvPr>
            <p:cNvSpPr txBox="1"/>
            <p:nvPr/>
          </p:nvSpPr>
          <p:spPr>
            <a:xfrm>
              <a:off x="2834639" y="1740753"/>
              <a:ext cx="1512277" cy="2462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i="1" dirty="0"/>
                <a:t>반복 처리 스레드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E56E64-F23F-47E4-AE2A-8350CFB44822}"/>
              </a:ext>
            </a:extLst>
          </p:cNvPr>
          <p:cNvGrpSpPr/>
          <p:nvPr/>
        </p:nvGrpSpPr>
        <p:grpSpPr>
          <a:xfrm>
            <a:off x="2595487" y="3332486"/>
            <a:ext cx="1587306" cy="923329"/>
            <a:chOff x="2834639" y="1740753"/>
            <a:chExt cx="1587306" cy="9233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7C1BB4-E8DC-4E9C-AC46-1AEEEB663542}"/>
                </a:ext>
              </a:extLst>
            </p:cNvPr>
            <p:cNvSpPr txBox="1"/>
            <p:nvPr/>
          </p:nvSpPr>
          <p:spPr>
            <a:xfrm>
              <a:off x="2834639" y="1986974"/>
              <a:ext cx="1587306" cy="677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개수</a:t>
              </a:r>
              <a:r>
                <a:rPr lang="en-US" altLang="ko-KR" sz="1200" dirty="0"/>
                <a:t>: 1</a:t>
              </a:r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상태에 따른 처리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1FA73C-FE3A-4EAE-A28C-2CBDB1B3124C}"/>
                </a:ext>
              </a:extLst>
            </p:cNvPr>
            <p:cNvSpPr txBox="1"/>
            <p:nvPr/>
          </p:nvSpPr>
          <p:spPr>
            <a:xfrm>
              <a:off x="2834639" y="1740753"/>
              <a:ext cx="1587306" cy="2462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i="1" dirty="0"/>
                <a:t>Room</a:t>
              </a:r>
              <a:r>
                <a:rPr lang="ko-KR" altLang="en-US" sz="1000" i="1" dirty="0"/>
                <a:t> 상태 조사 스레드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7DE661-C902-4744-BD20-0857EB47C1E0}"/>
              </a:ext>
            </a:extLst>
          </p:cNvPr>
          <p:cNvGrpSpPr/>
          <p:nvPr/>
        </p:nvGrpSpPr>
        <p:grpSpPr>
          <a:xfrm>
            <a:off x="7022127" y="1811014"/>
            <a:ext cx="1781909" cy="1077218"/>
            <a:chOff x="2834639" y="1740753"/>
            <a:chExt cx="1512277" cy="107721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75F6EC-2E37-4F94-A13F-5178C9A37F73}"/>
                </a:ext>
              </a:extLst>
            </p:cNvPr>
            <p:cNvSpPr txBox="1"/>
            <p:nvPr/>
          </p:nvSpPr>
          <p:spPr>
            <a:xfrm>
              <a:off x="2834639" y="1986974"/>
              <a:ext cx="151227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개수 </a:t>
              </a:r>
              <a:r>
                <a:rPr lang="en-US" altLang="ko-KR" sz="1200" dirty="0"/>
                <a:t>: 1</a:t>
              </a:r>
            </a:p>
            <a:p>
              <a:r>
                <a:rPr lang="en-US" altLang="ko-KR" sz="1200" dirty="0"/>
                <a:t>- Redis</a:t>
              </a:r>
              <a:r>
                <a:rPr lang="ko-KR" altLang="en-US" sz="1200" dirty="0"/>
                <a:t>를 통해 타 서버에서 보낸 메시지 처리 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330A14-B3E7-4B5B-8B7D-C4A061B5D117}"/>
                </a:ext>
              </a:extLst>
            </p:cNvPr>
            <p:cNvSpPr txBox="1"/>
            <p:nvPr/>
          </p:nvSpPr>
          <p:spPr>
            <a:xfrm>
              <a:off x="2834639" y="1740753"/>
              <a:ext cx="1512277" cy="2462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i="1" dirty="0"/>
                <a:t>Redis </a:t>
              </a:r>
              <a:r>
                <a:rPr lang="ko-KR" altLang="en-US" sz="1000" i="1" dirty="0"/>
                <a:t>메시지 수신 스레드</a:t>
              </a:r>
            </a:p>
          </p:txBody>
        </p:sp>
      </p:grpSp>
      <p:sp>
        <p:nvSpPr>
          <p:cNvPr id="21" name="화살표: 왼쪽/오른쪽 20">
            <a:extLst>
              <a:ext uri="{FF2B5EF4-FFF2-40B4-BE49-F238E27FC236}">
                <a16:creationId xmlns:a16="http://schemas.microsoft.com/office/drawing/2014/main" id="{4C3166F3-0EBE-4369-99B3-DE5C7188387F}"/>
              </a:ext>
            </a:extLst>
          </p:cNvPr>
          <p:cNvSpPr/>
          <p:nvPr/>
        </p:nvSpPr>
        <p:spPr>
          <a:xfrm rot="19387491">
            <a:off x="3671870" y="1629554"/>
            <a:ext cx="1077355" cy="9669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3C22758-B06A-4378-90C5-627279415265}"/>
              </a:ext>
            </a:extLst>
          </p:cNvPr>
          <p:cNvSpPr/>
          <p:nvPr/>
        </p:nvSpPr>
        <p:spPr>
          <a:xfrm rot="11197097">
            <a:off x="3989369" y="2207900"/>
            <a:ext cx="2921391" cy="829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85BACC18-6831-4FD0-A506-2C3D07F6CEEB}"/>
              </a:ext>
            </a:extLst>
          </p:cNvPr>
          <p:cNvSpPr/>
          <p:nvPr/>
        </p:nvSpPr>
        <p:spPr>
          <a:xfrm rot="1660921">
            <a:off x="3760925" y="2683805"/>
            <a:ext cx="1896691" cy="88103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4AEE071-B55B-44B9-B53A-4C9700444E81}"/>
              </a:ext>
            </a:extLst>
          </p:cNvPr>
          <p:cNvSpPr/>
          <p:nvPr/>
        </p:nvSpPr>
        <p:spPr>
          <a:xfrm rot="18904874">
            <a:off x="1072435" y="2833062"/>
            <a:ext cx="1005064" cy="1095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9F23793-D560-45EA-9AAD-37893CA79D9F}"/>
              </a:ext>
            </a:extLst>
          </p:cNvPr>
          <p:cNvSpPr/>
          <p:nvPr/>
        </p:nvSpPr>
        <p:spPr>
          <a:xfrm rot="14169934">
            <a:off x="2884115" y="2839766"/>
            <a:ext cx="818273" cy="1255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1E7CAF-27F7-4CD6-8D11-4546260DD2E4}"/>
              </a:ext>
            </a:extLst>
          </p:cNvPr>
          <p:cNvSpPr txBox="1"/>
          <p:nvPr/>
        </p:nvSpPr>
        <p:spPr>
          <a:xfrm>
            <a:off x="7139354" y="338945"/>
            <a:ext cx="1892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>
                <a:solidFill>
                  <a:schemeClr val="accent5">
                    <a:lumMod val="75000"/>
                  </a:schemeClr>
                </a:solidFill>
              </a:rPr>
              <a:t>네트워크 스레드는 제외</a:t>
            </a:r>
          </a:p>
        </p:txBody>
      </p:sp>
    </p:spTree>
    <p:extLst>
      <p:ext uri="{BB962C8B-B14F-4D97-AF65-F5344CB8AC3E}">
        <p14:creationId xmlns:p14="http://schemas.microsoft.com/office/powerpoint/2010/main" val="255820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017F9BE-0952-410F-97A1-787BB0A496FC}"/>
              </a:ext>
            </a:extLst>
          </p:cNvPr>
          <p:cNvGrpSpPr/>
          <p:nvPr/>
        </p:nvGrpSpPr>
        <p:grpSpPr>
          <a:xfrm>
            <a:off x="538084" y="500095"/>
            <a:ext cx="1833489" cy="1107995"/>
            <a:chOff x="2834639" y="1740753"/>
            <a:chExt cx="1512277" cy="11079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4629C9-20EA-4C49-B6AF-C1A0A7D3C1C2}"/>
                </a:ext>
              </a:extLst>
            </p:cNvPr>
            <p:cNvSpPr txBox="1"/>
            <p:nvPr/>
          </p:nvSpPr>
          <p:spPr>
            <a:xfrm>
              <a:off x="2834639" y="1986974"/>
              <a:ext cx="1512277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개수</a:t>
              </a:r>
              <a:r>
                <a:rPr lang="en-US" altLang="ko-KR" sz="1200" dirty="0"/>
                <a:t>: 1</a:t>
              </a:r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클라이언트 요청 처리</a:t>
              </a: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FB2AC3-5E13-4631-8BE8-04317B789961}"/>
                </a:ext>
              </a:extLst>
            </p:cNvPr>
            <p:cNvSpPr txBox="1"/>
            <p:nvPr/>
          </p:nvSpPr>
          <p:spPr>
            <a:xfrm>
              <a:off x="2834639" y="1740753"/>
              <a:ext cx="1512277" cy="2462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i="1" dirty="0"/>
                <a:t>패킷 처리 스레드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2548AEE-445E-4F5E-B7C7-23A5173BB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826" y="809664"/>
            <a:ext cx="5683347" cy="35241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DF76C6-00C2-4545-ADF9-FD339FF34B47}"/>
              </a:ext>
            </a:extLst>
          </p:cNvPr>
          <p:cNvSpPr txBox="1"/>
          <p:nvPr/>
        </p:nvSpPr>
        <p:spPr>
          <a:xfrm>
            <a:off x="2665826" y="508942"/>
            <a:ext cx="15755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PacketProcessor.cs</a:t>
            </a:r>
            <a:endParaRPr lang="ko-KR" altLang="en-US" sz="1200" i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A43FF3-5905-460D-AFFC-84747C240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378" y="1353342"/>
            <a:ext cx="4086795" cy="200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5745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EA2F5-9DD4-436F-8144-FC2A54266FFF}"/>
              </a:ext>
            </a:extLst>
          </p:cNvPr>
          <p:cNvSpPr txBox="1"/>
          <p:nvPr/>
        </p:nvSpPr>
        <p:spPr>
          <a:xfrm>
            <a:off x="140043" y="164756"/>
            <a:ext cx="7104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네트워크 이벤트 </a:t>
            </a:r>
            <a:r>
              <a:rPr lang="en-US" altLang="ko-KR" sz="2800" dirty="0"/>
              <a:t>– </a:t>
            </a:r>
            <a:r>
              <a:rPr lang="ko-KR" altLang="en-US" sz="2800" dirty="0"/>
              <a:t>연결</a:t>
            </a:r>
            <a:r>
              <a:rPr lang="en-US" altLang="ko-KR" sz="2800" dirty="0"/>
              <a:t>, </a:t>
            </a:r>
            <a:r>
              <a:rPr lang="ko-KR" altLang="en-US" sz="2800" dirty="0"/>
              <a:t>끊어짐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041FF-08CB-4904-94B0-D39A371D698F}"/>
              </a:ext>
            </a:extLst>
          </p:cNvPr>
          <p:cNvSpPr txBox="1"/>
          <p:nvPr/>
        </p:nvSpPr>
        <p:spPr>
          <a:xfrm>
            <a:off x="283884" y="3980893"/>
            <a:ext cx="8039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Lock</a:t>
            </a:r>
            <a:r>
              <a:rPr lang="ko-KR" altLang="en-US" dirty="0"/>
              <a:t> 없이 스레드 세이프 하게 처리하기 위해  내부적으로 패킷을 만들어서 패킷 처리 쪽으로 전달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C34A23-E6E5-4D1B-996C-4DB5BABA4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84" y="1307425"/>
            <a:ext cx="7830643" cy="24387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A66CB0-0DAA-4C41-A180-DB92069CC8BD}"/>
              </a:ext>
            </a:extLst>
          </p:cNvPr>
          <p:cNvSpPr txBox="1"/>
          <p:nvPr/>
        </p:nvSpPr>
        <p:spPr>
          <a:xfrm>
            <a:off x="283884" y="1030426"/>
            <a:ext cx="11909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MainServer.cs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1764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6F4F3A-3548-444D-866B-956171C27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09" y="977589"/>
            <a:ext cx="7840169" cy="2695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D05C05-ECB2-4493-810C-35FA872A004B}"/>
              </a:ext>
            </a:extLst>
          </p:cNvPr>
          <p:cNvSpPr txBox="1"/>
          <p:nvPr/>
        </p:nvSpPr>
        <p:spPr>
          <a:xfrm>
            <a:off x="567509" y="669812"/>
            <a:ext cx="11909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MainServer.cs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82913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7353AC-0152-4A51-AD54-D521EC45DC29}"/>
              </a:ext>
            </a:extLst>
          </p:cNvPr>
          <p:cNvSpPr txBox="1"/>
          <p:nvPr/>
        </p:nvSpPr>
        <p:spPr>
          <a:xfrm>
            <a:off x="147076" y="156994"/>
            <a:ext cx="7104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네트워크 이벤트 </a:t>
            </a:r>
            <a:r>
              <a:rPr lang="en-US" altLang="ko-KR" sz="3600" dirty="0"/>
              <a:t>– </a:t>
            </a:r>
            <a:r>
              <a:rPr lang="ko-KR" altLang="en-US" sz="3600" dirty="0"/>
              <a:t>데이터 받기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EBE4E2-76A6-4035-9726-7F18F9A8A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72" y="1013648"/>
            <a:ext cx="7250779" cy="22928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DF42E4-7421-4A85-8B28-1036A53F29E6}"/>
              </a:ext>
            </a:extLst>
          </p:cNvPr>
          <p:cNvSpPr txBox="1"/>
          <p:nvPr/>
        </p:nvSpPr>
        <p:spPr>
          <a:xfrm>
            <a:off x="303572" y="767427"/>
            <a:ext cx="10058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i="1" dirty="0"/>
              <a:t>MainServer.cs</a:t>
            </a:r>
            <a:endParaRPr lang="ko-KR" altLang="en-US" sz="1000" i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720BDC-8381-4C3E-B172-BD6A391DE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96" y="3306485"/>
            <a:ext cx="3924848" cy="600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49CFC8-CFF3-441D-819B-C5539B5CC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524" y="4215947"/>
            <a:ext cx="3943900" cy="628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D3CB0E-8383-4442-BAE1-5F37CCD3522C}"/>
              </a:ext>
            </a:extLst>
          </p:cNvPr>
          <p:cNvSpPr txBox="1"/>
          <p:nvPr/>
        </p:nvSpPr>
        <p:spPr>
          <a:xfrm>
            <a:off x="2698524" y="3969726"/>
            <a:ext cx="131076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i="1" dirty="0" err="1"/>
              <a:t>PacketProcessor.cs</a:t>
            </a:r>
            <a:endParaRPr lang="ko-KR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18973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2350074-70F2-47ED-95EC-9A67AE584FDD}"/>
              </a:ext>
            </a:extLst>
          </p:cNvPr>
          <p:cNvGrpSpPr/>
          <p:nvPr/>
        </p:nvGrpSpPr>
        <p:grpSpPr>
          <a:xfrm>
            <a:off x="379827" y="349128"/>
            <a:ext cx="1781909" cy="1107995"/>
            <a:chOff x="2834639" y="1740753"/>
            <a:chExt cx="1512277" cy="11079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0D4442-91CF-4B2F-AD09-3F58CF7849C2}"/>
                </a:ext>
              </a:extLst>
            </p:cNvPr>
            <p:cNvSpPr txBox="1"/>
            <p:nvPr/>
          </p:nvSpPr>
          <p:spPr>
            <a:xfrm>
              <a:off x="2834639" y="1986974"/>
              <a:ext cx="1512277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개수 </a:t>
              </a:r>
              <a:r>
                <a:rPr lang="en-US" altLang="ko-KR" sz="1200" dirty="0"/>
                <a:t>: 1</a:t>
              </a:r>
            </a:p>
            <a:p>
              <a:r>
                <a:rPr lang="en-US" altLang="ko-KR" sz="1200" dirty="0"/>
                <a:t>- Redis</a:t>
              </a:r>
              <a:r>
                <a:rPr lang="ko-KR" altLang="en-US" sz="1200" dirty="0"/>
                <a:t> 읽기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쓰기 처리</a:t>
              </a: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B52AED-98D1-40D6-B2EB-36541B4F1AB6}"/>
                </a:ext>
              </a:extLst>
            </p:cNvPr>
            <p:cNvSpPr txBox="1"/>
            <p:nvPr/>
          </p:nvSpPr>
          <p:spPr>
            <a:xfrm>
              <a:off x="2834639" y="1740753"/>
              <a:ext cx="1512277" cy="2462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i="1" dirty="0"/>
                <a:t>Redis </a:t>
              </a:r>
              <a:r>
                <a:rPr lang="ko-KR" altLang="en-US" sz="1000" i="1" dirty="0"/>
                <a:t>작업 스레드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CC37791-1D19-4132-993D-63F5FB94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076" y="595313"/>
            <a:ext cx="4876058" cy="43019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D8CE2F-D5E4-4DBC-9184-1525FDD8F349}"/>
              </a:ext>
            </a:extLst>
          </p:cNvPr>
          <p:cNvSpPr txBox="1"/>
          <p:nvPr/>
        </p:nvSpPr>
        <p:spPr>
          <a:xfrm>
            <a:off x="2442076" y="318314"/>
            <a:ext cx="165162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Redis/</a:t>
            </a:r>
            <a:r>
              <a:rPr lang="en-US" altLang="ko-KR" sz="1200" i="1" dirty="0" err="1"/>
              <a:t>TaskWorker.cs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218744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9E93410-4FEF-4842-B22C-CE2C2221C1A5}"/>
              </a:ext>
            </a:extLst>
          </p:cNvPr>
          <p:cNvGrpSpPr/>
          <p:nvPr/>
        </p:nvGrpSpPr>
        <p:grpSpPr>
          <a:xfrm>
            <a:off x="241500" y="369076"/>
            <a:ext cx="1781909" cy="1077218"/>
            <a:chOff x="2834639" y="1740753"/>
            <a:chExt cx="1512277" cy="107721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9C9247C-1E01-4F87-8CC7-E030BAE2E649}"/>
                </a:ext>
              </a:extLst>
            </p:cNvPr>
            <p:cNvSpPr txBox="1"/>
            <p:nvPr/>
          </p:nvSpPr>
          <p:spPr>
            <a:xfrm>
              <a:off x="2834639" y="1986974"/>
              <a:ext cx="151227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개수 </a:t>
              </a:r>
              <a:r>
                <a:rPr lang="en-US" altLang="ko-KR" sz="1200" dirty="0"/>
                <a:t>: 1</a:t>
              </a:r>
            </a:p>
            <a:p>
              <a:r>
                <a:rPr lang="en-US" altLang="ko-KR" sz="1200" dirty="0"/>
                <a:t>- Redis</a:t>
              </a:r>
              <a:r>
                <a:rPr lang="ko-KR" altLang="en-US" sz="1200" dirty="0"/>
                <a:t>를 통해 타 서버에서 보낸 메시지 처리 </a:t>
              </a: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03102F5-6C8B-440D-9305-FDDA0DE36B06}"/>
                </a:ext>
              </a:extLst>
            </p:cNvPr>
            <p:cNvSpPr txBox="1"/>
            <p:nvPr/>
          </p:nvSpPr>
          <p:spPr>
            <a:xfrm>
              <a:off x="2834639" y="1740753"/>
              <a:ext cx="1512277" cy="2462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i="1" dirty="0"/>
                <a:t>Redis </a:t>
              </a:r>
              <a:r>
                <a:rPr lang="ko-KR" altLang="en-US" sz="1000" i="1" dirty="0"/>
                <a:t>메시지 수신 스레드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40E91E3-B23E-48E1-BCCE-95EA6C4B8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650" y="566059"/>
            <a:ext cx="4951167" cy="4528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F30B58-797E-4D66-BFFB-FD3F3FAD33CC}"/>
              </a:ext>
            </a:extLst>
          </p:cNvPr>
          <p:cNvSpPr txBox="1"/>
          <p:nvPr/>
        </p:nvSpPr>
        <p:spPr>
          <a:xfrm>
            <a:off x="2193650" y="289060"/>
            <a:ext cx="165162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Redis/</a:t>
            </a:r>
            <a:r>
              <a:rPr lang="en-US" altLang="ko-KR" sz="1200" i="1" dirty="0" err="1"/>
              <a:t>MsgWorker.cs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731694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3975C20-89DE-44CD-87BF-503DC2E594E8}"/>
              </a:ext>
            </a:extLst>
          </p:cNvPr>
          <p:cNvGrpSpPr/>
          <p:nvPr/>
        </p:nvGrpSpPr>
        <p:grpSpPr>
          <a:xfrm>
            <a:off x="331758" y="411883"/>
            <a:ext cx="1889761" cy="923329"/>
            <a:chOff x="2834639" y="1740753"/>
            <a:chExt cx="1512277" cy="923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312E8B9-1521-4463-8E61-C7580A3264D3}"/>
                </a:ext>
              </a:extLst>
            </p:cNvPr>
            <p:cNvSpPr txBox="1"/>
            <p:nvPr/>
          </p:nvSpPr>
          <p:spPr>
            <a:xfrm>
              <a:off x="2834639" y="1986974"/>
              <a:ext cx="1512277" cy="677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개수</a:t>
              </a:r>
              <a:r>
                <a:rPr lang="en-US" altLang="ko-KR" sz="1200" dirty="0"/>
                <a:t>: 1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/>
                <a:t>MySQL </a:t>
              </a:r>
              <a:r>
                <a:rPr lang="ko-KR" altLang="en-US" sz="1200" dirty="0"/>
                <a:t>읽기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쓰기 처리</a:t>
              </a:r>
              <a:endParaRPr lang="en-US" altLang="ko-KR" sz="1200" dirty="0"/>
            </a:p>
            <a:p>
              <a:pPr marL="285750" indent="-285750">
                <a:buFontTx/>
                <a:buChar char="-"/>
              </a:pP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DE293A-2502-4809-9433-FCDC0A5ACD7D}"/>
                </a:ext>
              </a:extLst>
            </p:cNvPr>
            <p:cNvSpPr txBox="1"/>
            <p:nvPr/>
          </p:nvSpPr>
          <p:spPr>
            <a:xfrm>
              <a:off x="2834639" y="1740753"/>
              <a:ext cx="1512277" cy="2462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i="1" dirty="0"/>
                <a:t>DB</a:t>
              </a:r>
              <a:r>
                <a:rPr lang="ko-KR" altLang="en-US" sz="1000" i="1" dirty="0"/>
                <a:t> 스레드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E1E0FDF8-DC9F-43FF-B621-D0861E80D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937" y="717453"/>
            <a:ext cx="4840936" cy="41013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FC9675-F270-4B9C-89AF-8C1A3DD8AD3B}"/>
              </a:ext>
            </a:extLst>
          </p:cNvPr>
          <p:cNvSpPr txBox="1"/>
          <p:nvPr/>
        </p:nvSpPr>
        <p:spPr>
          <a:xfrm>
            <a:off x="2326937" y="417415"/>
            <a:ext cx="165162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DB/TaskWorker.cs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047698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40B37A3-78D3-4F72-8259-DD9279CA0DF9}"/>
              </a:ext>
            </a:extLst>
          </p:cNvPr>
          <p:cNvGrpSpPr/>
          <p:nvPr/>
        </p:nvGrpSpPr>
        <p:grpSpPr>
          <a:xfrm>
            <a:off x="309487" y="314965"/>
            <a:ext cx="1587306" cy="923329"/>
            <a:chOff x="2834639" y="1740753"/>
            <a:chExt cx="1587306" cy="923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C219BD-94BE-4E47-B3F4-488495E8C970}"/>
                </a:ext>
              </a:extLst>
            </p:cNvPr>
            <p:cNvSpPr txBox="1"/>
            <p:nvPr/>
          </p:nvSpPr>
          <p:spPr>
            <a:xfrm>
              <a:off x="2834639" y="1986974"/>
              <a:ext cx="1587306" cy="677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개수</a:t>
              </a:r>
              <a:r>
                <a:rPr lang="en-US" altLang="ko-KR" sz="1200" dirty="0"/>
                <a:t>: 1</a:t>
              </a:r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상태에 따른 처리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13F0A5-6780-4DE1-864B-C50630D36F41}"/>
                </a:ext>
              </a:extLst>
            </p:cNvPr>
            <p:cNvSpPr txBox="1"/>
            <p:nvPr/>
          </p:nvSpPr>
          <p:spPr>
            <a:xfrm>
              <a:off x="2834639" y="1740753"/>
              <a:ext cx="1587306" cy="2462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i="1" dirty="0"/>
                <a:t>Room</a:t>
              </a:r>
              <a:r>
                <a:rPr lang="ko-KR" altLang="en-US" sz="1000" i="1" dirty="0"/>
                <a:t> 상태 조사 스레드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0BE766B-96ED-4A28-BA29-61432C2AD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714" y="641937"/>
            <a:ext cx="4779374" cy="4452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FF5C98-9338-4713-8C29-8F8144C9F07D}"/>
              </a:ext>
            </a:extLst>
          </p:cNvPr>
          <p:cNvSpPr txBox="1"/>
          <p:nvPr/>
        </p:nvSpPr>
        <p:spPr>
          <a:xfrm>
            <a:off x="2018714" y="314965"/>
            <a:ext cx="165162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Rooms/</a:t>
            </a:r>
            <a:r>
              <a:rPr lang="en-US" altLang="ko-KR" sz="1200" i="1" dirty="0" err="1"/>
              <a:t>Manager.cs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04733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93;p17"/>
          <p:cNvCxnSpPr>
            <a:cxnSpLocks/>
          </p:cNvCxnSpPr>
          <p:nvPr/>
        </p:nvCxnSpPr>
        <p:spPr>
          <a:xfrm flipH="1">
            <a:off x="2977458" y="1092463"/>
            <a:ext cx="1114078" cy="623449"/>
          </a:xfrm>
          <a:prstGeom prst="straightConnector1">
            <a:avLst/>
          </a:prstGeom>
          <a:noFill/>
          <a:ln w="12700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61" y="2761260"/>
            <a:ext cx="372349" cy="705207"/>
          </a:xfrm>
          <a:prstGeom prst="rect">
            <a:avLst/>
          </a:prstGeom>
        </p:spPr>
      </p:pic>
      <p:pic>
        <p:nvPicPr>
          <p:cNvPr id="38" name="Picture 4" descr="redisì ëí ì´ë¯¸ì§ ê²ìê²°ê³¼">
            <a:extLst>
              <a:ext uri="{FF2B5EF4-FFF2-40B4-BE49-F238E27FC236}">
                <a16:creationId xmlns:a16="http://schemas.microsoft.com/office/drawing/2014/main" id="{DE55B9DD-6226-4B12-8A5C-B857FA17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269" y="763368"/>
            <a:ext cx="1855974" cy="62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9EEED0B-0145-47B7-8ACC-CE4E81BD4D8C}"/>
              </a:ext>
            </a:extLst>
          </p:cNvPr>
          <p:cNvSpPr txBox="1"/>
          <p:nvPr/>
        </p:nvSpPr>
        <p:spPr>
          <a:xfrm>
            <a:off x="140043" y="164756"/>
            <a:ext cx="413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서버 구조도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A5A1334-476D-44F4-9B17-2C5AE41E0DB9}"/>
              </a:ext>
            </a:extLst>
          </p:cNvPr>
          <p:cNvGrpSpPr/>
          <p:nvPr/>
        </p:nvGrpSpPr>
        <p:grpSpPr>
          <a:xfrm>
            <a:off x="2104348" y="853185"/>
            <a:ext cx="960929" cy="1567879"/>
            <a:chOff x="1617420" y="1876103"/>
            <a:chExt cx="960929" cy="156787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AF12F7B-A9F5-463D-89F2-DB30040B2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42739" y="2319875"/>
              <a:ext cx="647790" cy="112410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EEC58E7-AAAF-41CF-9C6F-26EB3D60B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2906" y="2153102"/>
              <a:ext cx="647790" cy="1124107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D5468B-645A-46E2-B8D6-2F617FE7D02C}"/>
                </a:ext>
              </a:extLst>
            </p:cNvPr>
            <p:cNvSpPr txBox="1"/>
            <p:nvPr/>
          </p:nvSpPr>
          <p:spPr>
            <a:xfrm>
              <a:off x="1617420" y="1876103"/>
              <a:ext cx="960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API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Server</a:t>
              </a:r>
              <a:endParaRPr lang="ko-KR" altLang="en-US" sz="1200" dirty="0"/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A4F3FF5-AFDA-4822-AF73-A3D79610453B}"/>
              </a:ext>
            </a:extLst>
          </p:cNvPr>
          <p:cNvCxnSpPr/>
          <p:nvPr/>
        </p:nvCxnSpPr>
        <p:spPr>
          <a:xfrm flipV="1">
            <a:off x="916805" y="1689162"/>
            <a:ext cx="1187543" cy="12650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A1F296-CAF9-4FC1-8331-E553B316FFC4}"/>
              </a:ext>
            </a:extLst>
          </p:cNvPr>
          <p:cNvGrpSpPr/>
          <p:nvPr/>
        </p:nvGrpSpPr>
        <p:grpSpPr>
          <a:xfrm>
            <a:off x="4572000" y="3203174"/>
            <a:ext cx="960929" cy="1362707"/>
            <a:chOff x="2489064" y="2815715"/>
            <a:chExt cx="960929" cy="136270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676DD83-7915-4CB6-BBDE-E1394B265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21630" y="3202887"/>
              <a:ext cx="666615" cy="97553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F5FF695-9C6E-4436-B1D3-D8B808EAF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63218" y="3093461"/>
              <a:ext cx="666615" cy="97553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28557F-7B46-47FD-ACA1-6C6D60C4B4AE}"/>
                </a:ext>
              </a:extLst>
            </p:cNvPr>
            <p:cNvSpPr txBox="1"/>
            <p:nvPr/>
          </p:nvSpPr>
          <p:spPr>
            <a:xfrm>
              <a:off x="2489064" y="2815715"/>
              <a:ext cx="960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PvP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Server</a:t>
              </a:r>
              <a:endParaRPr lang="ko-KR" altLang="en-US" sz="12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D4757CB-5849-4EAB-8143-4DAFA3197D03}"/>
              </a:ext>
            </a:extLst>
          </p:cNvPr>
          <p:cNvGrpSpPr/>
          <p:nvPr/>
        </p:nvGrpSpPr>
        <p:grpSpPr>
          <a:xfrm>
            <a:off x="6298166" y="2496206"/>
            <a:ext cx="1089611" cy="1272322"/>
            <a:chOff x="6227740" y="3080225"/>
            <a:chExt cx="1089611" cy="1272322"/>
          </a:xfrm>
        </p:grpSpPr>
        <p:pic>
          <p:nvPicPr>
            <p:cNvPr id="39" name="Google Shape;81;p17">
              <a:extLst>
                <a:ext uri="{FF2B5EF4-FFF2-40B4-BE49-F238E27FC236}">
                  <a16:creationId xmlns:a16="http://schemas.microsoft.com/office/drawing/2014/main" id="{3C1F72AE-15D3-4068-A222-E1B060FF1254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430576" y="3280904"/>
              <a:ext cx="666615" cy="10716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06F5A2-3FA3-4FDF-BC39-D105696A59E0}"/>
                </a:ext>
              </a:extLst>
            </p:cNvPr>
            <p:cNvSpPr txBox="1"/>
            <p:nvPr/>
          </p:nvSpPr>
          <p:spPr>
            <a:xfrm>
              <a:off x="6227740" y="3080225"/>
              <a:ext cx="1089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Match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Server</a:t>
              </a:r>
              <a:endParaRPr lang="ko-KR" altLang="en-US" sz="1200" dirty="0"/>
            </a:p>
          </p:txBody>
        </p:sp>
      </p:grpSp>
      <p:cxnSp>
        <p:nvCxnSpPr>
          <p:cNvPr id="41" name="Google Shape;93;p17">
            <a:extLst>
              <a:ext uri="{FF2B5EF4-FFF2-40B4-BE49-F238E27FC236}">
                <a16:creationId xmlns:a16="http://schemas.microsoft.com/office/drawing/2014/main" id="{4618330F-252F-4F02-955E-75A7A9FB3374}"/>
              </a:ext>
            </a:extLst>
          </p:cNvPr>
          <p:cNvCxnSpPr>
            <a:cxnSpLocks/>
            <a:stCxn id="40" idx="0"/>
            <a:endCxn id="38" idx="3"/>
          </p:cNvCxnSpPr>
          <p:nvPr/>
        </p:nvCxnSpPr>
        <p:spPr>
          <a:xfrm flipH="1" flipV="1">
            <a:off x="6028243" y="1073470"/>
            <a:ext cx="814729" cy="1422736"/>
          </a:xfrm>
          <a:prstGeom prst="straightConnector1">
            <a:avLst/>
          </a:prstGeom>
          <a:noFill/>
          <a:ln w="12700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93;p17">
            <a:extLst>
              <a:ext uri="{FF2B5EF4-FFF2-40B4-BE49-F238E27FC236}">
                <a16:creationId xmlns:a16="http://schemas.microsoft.com/office/drawing/2014/main" id="{BFB614C2-3683-41CD-BCAB-4C53C0C1D61B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 flipH="1">
            <a:off x="5052465" y="1383572"/>
            <a:ext cx="47791" cy="1819602"/>
          </a:xfrm>
          <a:prstGeom prst="straightConnector1">
            <a:avLst/>
          </a:prstGeom>
          <a:noFill/>
          <a:ln w="12700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EBDE5C9-0C58-433B-A8C7-341B9BC58312}"/>
              </a:ext>
            </a:extLst>
          </p:cNvPr>
          <p:cNvCxnSpPr>
            <a:cxnSpLocks/>
          </p:cNvCxnSpPr>
          <p:nvPr/>
        </p:nvCxnSpPr>
        <p:spPr>
          <a:xfrm>
            <a:off x="937186" y="3132367"/>
            <a:ext cx="3629523" cy="7854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3DE5DD-8D32-4467-96AD-78E3C7C7584C}"/>
              </a:ext>
            </a:extLst>
          </p:cNvPr>
          <p:cNvSpPr txBox="1"/>
          <p:nvPr/>
        </p:nvSpPr>
        <p:spPr>
          <a:xfrm>
            <a:off x="4148165" y="2201594"/>
            <a:ext cx="3497626" cy="258142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86AD032-A89C-4A94-AF91-EDFA5CA09AB6}"/>
              </a:ext>
            </a:extLst>
          </p:cNvPr>
          <p:cNvGrpSpPr/>
          <p:nvPr/>
        </p:nvGrpSpPr>
        <p:grpSpPr>
          <a:xfrm>
            <a:off x="253213" y="300898"/>
            <a:ext cx="1709227" cy="1107995"/>
            <a:chOff x="2834639" y="1740753"/>
            <a:chExt cx="1512277" cy="11079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830B329-7747-4713-8BE9-AAC6E1F6F11E}"/>
                </a:ext>
              </a:extLst>
            </p:cNvPr>
            <p:cNvSpPr txBox="1"/>
            <p:nvPr/>
          </p:nvSpPr>
          <p:spPr>
            <a:xfrm>
              <a:off x="2834639" y="1986974"/>
              <a:ext cx="1512277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개수</a:t>
              </a:r>
              <a:r>
                <a:rPr lang="en-US" altLang="ko-KR" sz="1200" dirty="0"/>
                <a:t>: 1</a:t>
              </a:r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주기적으로 해야 할 작업 처리</a:t>
              </a: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945775-046F-4C2A-B151-E2B5D56D39FA}"/>
                </a:ext>
              </a:extLst>
            </p:cNvPr>
            <p:cNvSpPr txBox="1"/>
            <p:nvPr/>
          </p:nvSpPr>
          <p:spPr>
            <a:xfrm>
              <a:off x="2834639" y="1740753"/>
              <a:ext cx="1512277" cy="2462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i="1" dirty="0"/>
                <a:t>반복 처리 스레드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CDF49F5-250A-4615-A312-B49BCD2FA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702" y="547119"/>
            <a:ext cx="4156905" cy="3006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34DCAB-27BB-43B5-890F-9E575C9F7C94}"/>
              </a:ext>
            </a:extLst>
          </p:cNvPr>
          <p:cNvSpPr txBox="1"/>
          <p:nvPr/>
        </p:nvSpPr>
        <p:spPr>
          <a:xfrm>
            <a:off x="2086702" y="270120"/>
            <a:ext cx="15755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PacketProcessor.cs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757783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CA75B9B-141B-4695-A025-EB7271AB0098}"/>
              </a:ext>
            </a:extLst>
          </p:cNvPr>
          <p:cNvGrpSpPr/>
          <p:nvPr/>
        </p:nvGrpSpPr>
        <p:grpSpPr>
          <a:xfrm>
            <a:off x="245167" y="1022656"/>
            <a:ext cx="4143953" cy="913064"/>
            <a:chOff x="704502" y="1464568"/>
            <a:chExt cx="4143953" cy="91306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91D0D97-AD42-461B-AF3B-8D97ED879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502" y="1710789"/>
              <a:ext cx="4143953" cy="66684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E694C2-0C15-4C3D-9C49-49F2F9F13ED9}"/>
                </a:ext>
              </a:extLst>
            </p:cNvPr>
            <p:cNvSpPr txBox="1"/>
            <p:nvPr/>
          </p:nvSpPr>
          <p:spPr>
            <a:xfrm>
              <a:off x="704502" y="1464568"/>
              <a:ext cx="100584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MainServer.cs</a:t>
              </a:r>
              <a:endParaRPr lang="ko-KR" altLang="en-US" sz="10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82DDE0-5215-4B02-8D55-F780450B8353}"/>
              </a:ext>
            </a:extLst>
          </p:cNvPr>
          <p:cNvSpPr txBox="1"/>
          <p:nvPr/>
        </p:nvSpPr>
        <p:spPr>
          <a:xfrm>
            <a:off x="140044" y="164756"/>
            <a:ext cx="3932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패킷</a:t>
            </a:r>
            <a:r>
              <a:rPr lang="en-US" altLang="ko-KR" sz="3600" dirty="0"/>
              <a:t> </a:t>
            </a:r>
            <a:r>
              <a:rPr lang="ko-KR" altLang="en-US" sz="3600" dirty="0"/>
              <a:t>처리 흐름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ED8092-21AF-4D56-AC0F-B63EA1096952}"/>
              </a:ext>
            </a:extLst>
          </p:cNvPr>
          <p:cNvGrpSpPr/>
          <p:nvPr/>
        </p:nvGrpSpPr>
        <p:grpSpPr>
          <a:xfrm>
            <a:off x="490783" y="2055332"/>
            <a:ext cx="3829584" cy="886127"/>
            <a:chOff x="856543" y="2181941"/>
            <a:chExt cx="3829584" cy="88612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2A15904-AA33-48BA-A361-9EF32DD0B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543" y="2411457"/>
              <a:ext cx="3829584" cy="65661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30AAAF-A493-4CE1-981B-46ED40BC4D01}"/>
                </a:ext>
              </a:extLst>
            </p:cNvPr>
            <p:cNvSpPr txBox="1"/>
            <p:nvPr/>
          </p:nvSpPr>
          <p:spPr>
            <a:xfrm>
              <a:off x="856543" y="2181941"/>
              <a:ext cx="130988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PacketProcessor.cs</a:t>
              </a:r>
              <a:endParaRPr lang="ko-KR" altLang="en-US" sz="1000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8E14C195-806F-4150-A546-C9CA8C84B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31" y="3075711"/>
            <a:ext cx="4077269" cy="190527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D9EADA-E4B3-4D1B-B975-663F1A864677}"/>
              </a:ext>
            </a:extLst>
          </p:cNvPr>
          <p:cNvGrpSpPr/>
          <p:nvPr/>
        </p:nvGrpSpPr>
        <p:grpSpPr>
          <a:xfrm>
            <a:off x="4909241" y="811087"/>
            <a:ext cx="3803044" cy="3917544"/>
            <a:chOff x="4860004" y="652770"/>
            <a:chExt cx="3803044" cy="391754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FC3ABEF-677E-4AAF-99A7-810195923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60004" y="893298"/>
              <a:ext cx="3803044" cy="367701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C12EC2-F47B-46D1-8D56-E4327D2C506E}"/>
                </a:ext>
              </a:extLst>
            </p:cNvPr>
            <p:cNvSpPr txBox="1"/>
            <p:nvPr/>
          </p:nvSpPr>
          <p:spPr>
            <a:xfrm>
              <a:off x="4860004" y="652770"/>
              <a:ext cx="130988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PacketProcessor.cs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3912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4441DE-CFEE-4AB9-BDB9-6E47DF58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8" y="232689"/>
            <a:ext cx="5487166" cy="1905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EA522E-594B-4FEC-97D6-E0A8E2B9F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88" y="639467"/>
            <a:ext cx="6033361" cy="431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7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0D818-91D2-4B21-817D-F5E2F82E19FC}"/>
              </a:ext>
            </a:extLst>
          </p:cNvPr>
          <p:cNvSpPr txBox="1"/>
          <p:nvPr/>
        </p:nvSpPr>
        <p:spPr>
          <a:xfrm>
            <a:off x="140044" y="164756"/>
            <a:ext cx="3932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이용 가능 방 등록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A18A23-C8CB-41BC-BDDA-80AD71604D33}"/>
              </a:ext>
            </a:extLst>
          </p:cNvPr>
          <p:cNvSpPr txBox="1"/>
          <p:nvPr/>
        </p:nvSpPr>
        <p:spPr>
          <a:xfrm>
            <a:off x="211015" y="832189"/>
            <a:ext cx="749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PvP Server</a:t>
            </a:r>
            <a:r>
              <a:rPr lang="ko-KR" altLang="en-US" dirty="0"/>
              <a:t>는 시작 시에 </a:t>
            </a:r>
            <a:r>
              <a:rPr lang="en-US" altLang="ko-KR" dirty="0"/>
              <a:t>Redis</a:t>
            </a:r>
            <a:r>
              <a:rPr lang="ko-KR" altLang="en-US" dirty="0"/>
              <a:t>에 자신의 서버에서 이용 가능한 방 목록에 등록한다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494654-9A9F-40CE-A3B1-B292BC23C8CE}"/>
              </a:ext>
            </a:extLst>
          </p:cNvPr>
          <p:cNvGrpSpPr/>
          <p:nvPr/>
        </p:nvGrpSpPr>
        <p:grpSpPr>
          <a:xfrm>
            <a:off x="288280" y="1222500"/>
            <a:ext cx="4937868" cy="2383481"/>
            <a:chOff x="288280" y="1222500"/>
            <a:chExt cx="4937868" cy="23834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52F757E-1544-429A-8324-EA3FFD910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280" y="1431357"/>
              <a:ext cx="4937868" cy="217462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9536D1-0332-45FA-90D3-A248AF690E8B}"/>
                </a:ext>
              </a:extLst>
            </p:cNvPr>
            <p:cNvSpPr txBox="1"/>
            <p:nvPr/>
          </p:nvSpPr>
          <p:spPr>
            <a:xfrm>
              <a:off x="288280" y="1222500"/>
              <a:ext cx="130988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PacketProcessor.cs</a:t>
              </a:r>
              <a:endParaRPr lang="ko-KR" altLang="en-US" sz="10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28282A3-5419-41D9-B265-0FE8E53AC17F}"/>
              </a:ext>
            </a:extLst>
          </p:cNvPr>
          <p:cNvGrpSpPr/>
          <p:nvPr/>
        </p:nvGrpSpPr>
        <p:grpSpPr>
          <a:xfrm>
            <a:off x="3692768" y="3082613"/>
            <a:ext cx="4598247" cy="1983514"/>
            <a:chOff x="3692768" y="3082613"/>
            <a:chExt cx="4598247" cy="198351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E4498C4-9044-43D1-9924-79AAB393D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2768" y="3328834"/>
              <a:ext cx="4598247" cy="173729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95B73C-A6C1-4834-9D3C-5FD00D2C6EE6}"/>
                </a:ext>
              </a:extLst>
            </p:cNvPr>
            <p:cNvSpPr txBox="1"/>
            <p:nvPr/>
          </p:nvSpPr>
          <p:spPr>
            <a:xfrm>
              <a:off x="3692768" y="3082613"/>
              <a:ext cx="130988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MatchingWorker.cs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875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6BBA407-0A6D-429D-BC53-58002AC0C43A}"/>
              </a:ext>
            </a:extLst>
          </p:cNvPr>
          <p:cNvGrpSpPr/>
          <p:nvPr/>
        </p:nvGrpSpPr>
        <p:grpSpPr>
          <a:xfrm>
            <a:off x="613938" y="439759"/>
            <a:ext cx="5020173" cy="3310176"/>
            <a:chOff x="613938" y="439759"/>
            <a:chExt cx="5020173" cy="331017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1CB36C9-D203-4E8C-A95B-FA77DD4CC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938" y="685980"/>
              <a:ext cx="5020173" cy="306395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C1E629-947A-4608-80B5-ADB444D01793}"/>
                </a:ext>
              </a:extLst>
            </p:cNvPr>
            <p:cNvSpPr txBox="1"/>
            <p:nvPr/>
          </p:nvSpPr>
          <p:spPr>
            <a:xfrm>
              <a:off x="613938" y="439759"/>
              <a:ext cx="130988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MatchingWorker.cs</a:t>
              </a:r>
              <a:endParaRPr lang="ko-KR" altLang="en-US" sz="1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87B9015-31A8-4809-86C8-C020F811D0B9}"/>
              </a:ext>
            </a:extLst>
          </p:cNvPr>
          <p:cNvSpPr txBox="1"/>
          <p:nvPr/>
        </p:nvSpPr>
        <p:spPr>
          <a:xfrm>
            <a:off x="485335" y="4149743"/>
            <a:ext cx="749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PvP Server</a:t>
            </a:r>
            <a:r>
              <a:rPr lang="ko-KR" altLang="en-US" dirty="0"/>
              <a:t>는 이후</a:t>
            </a:r>
            <a:r>
              <a:rPr lang="en-US" altLang="ko-KR" dirty="0"/>
              <a:t> </a:t>
            </a:r>
            <a:r>
              <a:rPr lang="ko-KR" altLang="en-US" dirty="0"/>
              <a:t>사용한 방이 게임이 끝나면 해당 방을 다시 </a:t>
            </a:r>
            <a:r>
              <a:rPr lang="en-US" altLang="ko-KR" dirty="0"/>
              <a:t>Redis</a:t>
            </a:r>
            <a:r>
              <a:rPr lang="ko-KR" altLang="en-US" dirty="0"/>
              <a:t>에 등록한다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728E4F-C924-4121-9BAF-10294C5FB96B}"/>
              </a:ext>
            </a:extLst>
          </p:cNvPr>
          <p:cNvSpPr txBox="1"/>
          <p:nvPr/>
        </p:nvSpPr>
        <p:spPr>
          <a:xfrm>
            <a:off x="851096" y="911101"/>
            <a:ext cx="4635304" cy="1746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932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0CCA885-9484-491A-B232-812E458A71E3}"/>
              </a:ext>
            </a:extLst>
          </p:cNvPr>
          <p:cNvSpPr txBox="1"/>
          <p:nvPr/>
        </p:nvSpPr>
        <p:spPr>
          <a:xfrm>
            <a:off x="140044" y="164756"/>
            <a:ext cx="3932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유저</a:t>
            </a:r>
            <a:r>
              <a:rPr lang="en-US" altLang="ko-KR" sz="3600" dirty="0"/>
              <a:t> </a:t>
            </a:r>
            <a:r>
              <a:rPr lang="ko-KR" altLang="en-US" sz="3600" dirty="0"/>
              <a:t>상태 체크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6670D7F-EF5B-4A09-827B-3F204145D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09" y="1095759"/>
            <a:ext cx="3807660" cy="27541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777011-C164-4B8C-A2A8-86CBEE961FEC}"/>
              </a:ext>
            </a:extLst>
          </p:cNvPr>
          <p:cNvSpPr txBox="1"/>
          <p:nvPr/>
        </p:nvSpPr>
        <p:spPr>
          <a:xfrm>
            <a:off x="370446" y="849538"/>
            <a:ext cx="135284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i="1" dirty="0"/>
              <a:t>PacketProcessor.cs</a:t>
            </a:r>
            <a:endParaRPr lang="ko-KR" altLang="en-US" sz="1000" i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A16ECC-5F41-40CB-BDCC-BA200185A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655" y="972648"/>
            <a:ext cx="4232040" cy="40477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A50023-E999-4BD8-88D1-B559EB5E1815}"/>
              </a:ext>
            </a:extLst>
          </p:cNvPr>
          <p:cNvSpPr txBox="1"/>
          <p:nvPr/>
        </p:nvSpPr>
        <p:spPr>
          <a:xfrm>
            <a:off x="4660654" y="687976"/>
            <a:ext cx="273191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i="1" dirty="0" err="1"/>
              <a:t>PKHandler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ProcessInnerUsersCheckState.cs</a:t>
            </a:r>
            <a:endParaRPr lang="ko-KR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807552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4B2DE-8816-4DA9-8858-07A70B16AA1F}"/>
              </a:ext>
            </a:extLst>
          </p:cNvPr>
          <p:cNvSpPr txBox="1"/>
          <p:nvPr/>
        </p:nvSpPr>
        <p:spPr>
          <a:xfrm>
            <a:off x="140044" y="164756"/>
            <a:ext cx="3932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방 상태 체크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7D7080-C4A0-433E-A753-AE9130E89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48" y="1057308"/>
            <a:ext cx="4209488" cy="39214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81A941-C72F-4E2A-A1B3-4A4C0A8EED39}"/>
              </a:ext>
            </a:extLst>
          </p:cNvPr>
          <p:cNvSpPr txBox="1"/>
          <p:nvPr/>
        </p:nvSpPr>
        <p:spPr>
          <a:xfrm>
            <a:off x="265248" y="811087"/>
            <a:ext cx="13033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i="1" dirty="0"/>
              <a:t>Rooms/</a:t>
            </a:r>
            <a:r>
              <a:rPr lang="en-US" altLang="ko-KR" sz="1000" i="1" dirty="0" err="1"/>
              <a:t>Manager.cs</a:t>
            </a:r>
            <a:endParaRPr lang="ko-KR" altLang="en-US" sz="1000" i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C1778C-DB28-41A9-B77E-3CF4BC147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029" y="1262780"/>
            <a:ext cx="3724329" cy="1419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33619D-0525-4532-9D9A-4A6E6662E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753" y="2921961"/>
            <a:ext cx="3777780" cy="1861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3800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822868-6315-4AD5-AB41-45DAAEC2212D}"/>
              </a:ext>
            </a:extLst>
          </p:cNvPr>
          <p:cNvSpPr txBox="1"/>
          <p:nvPr/>
        </p:nvSpPr>
        <p:spPr>
          <a:xfrm>
            <a:off x="179363" y="169669"/>
            <a:ext cx="8830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Match Server </a:t>
            </a:r>
            <a:r>
              <a:rPr lang="ko-KR" altLang="en-US" sz="4800" b="1" dirty="0"/>
              <a:t>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2B2DB5-A88E-4C1E-A385-930E25506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79" y="1363563"/>
            <a:ext cx="2134696" cy="890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44628F-1F7A-4C6E-94DC-B9F2A89F2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002" y="1363563"/>
            <a:ext cx="2076740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09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ACC941-F71F-4205-8968-8CEACDDD2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258" y="209220"/>
            <a:ext cx="6325483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14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076EC-54D3-4A23-B8B0-B9FD7CE32E4A}"/>
              </a:ext>
            </a:extLst>
          </p:cNvPr>
          <p:cNvSpPr txBox="1"/>
          <p:nvPr/>
        </p:nvSpPr>
        <p:spPr>
          <a:xfrm>
            <a:off x="260253" y="203982"/>
            <a:ext cx="2834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서버 설정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E6F4C7-D7CA-4AC9-8857-05B4922D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97" y="906023"/>
            <a:ext cx="7687994" cy="29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0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74873-60D4-48A6-AC45-A8B9381ADE51}"/>
              </a:ext>
            </a:extLst>
          </p:cNvPr>
          <p:cNvSpPr txBox="1"/>
          <p:nvPr/>
        </p:nvSpPr>
        <p:spPr>
          <a:xfrm>
            <a:off x="140043" y="164756"/>
            <a:ext cx="413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서버 구현 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5EA2F-E05E-47CA-A525-E11DAD845234}"/>
              </a:ext>
            </a:extLst>
          </p:cNvPr>
          <p:cNvSpPr txBox="1"/>
          <p:nvPr/>
        </p:nvSpPr>
        <p:spPr>
          <a:xfrm>
            <a:off x="242508" y="811087"/>
            <a:ext cx="68405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API</a:t>
            </a:r>
            <a:r>
              <a:rPr lang="ko-KR" altLang="en-US" b="1" dirty="0"/>
              <a:t> </a:t>
            </a:r>
            <a:r>
              <a:rPr lang="en-US" altLang="ko-KR" b="1" dirty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.NET Core 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ASP.NET Core Web API</a:t>
            </a:r>
          </a:p>
          <a:p>
            <a:endParaRPr lang="en-US" altLang="ko-KR" dirty="0"/>
          </a:p>
          <a:p>
            <a:r>
              <a:rPr lang="en-US" altLang="ko-KR" b="1" dirty="0"/>
              <a:t>PvP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.NET Core 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SuperSocketLite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Match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.NET Core 5.0</a:t>
            </a:r>
          </a:p>
        </p:txBody>
      </p:sp>
    </p:spTree>
    <p:extLst>
      <p:ext uri="{BB962C8B-B14F-4D97-AF65-F5344CB8AC3E}">
        <p14:creationId xmlns:p14="http://schemas.microsoft.com/office/powerpoint/2010/main" val="2077622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37B549-F184-454C-95BD-D45F0BE30A02}"/>
              </a:ext>
            </a:extLst>
          </p:cNvPr>
          <p:cNvSpPr txBox="1"/>
          <p:nvPr/>
        </p:nvSpPr>
        <p:spPr>
          <a:xfrm>
            <a:off x="323557" y="323557"/>
            <a:ext cx="2834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Thread</a:t>
            </a:r>
            <a:r>
              <a:rPr lang="ko-KR" altLang="en-US" sz="3200" dirty="0"/>
              <a:t> 구성</a:t>
            </a:r>
            <a:endParaRPr lang="en-US" altLang="ko-KR" sz="3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49E4E0-5D0B-401C-AA82-FFFE280D5CA7}"/>
              </a:ext>
            </a:extLst>
          </p:cNvPr>
          <p:cNvGrpSpPr/>
          <p:nvPr/>
        </p:nvGrpSpPr>
        <p:grpSpPr>
          <a:xfrm>
            <a:off x="598543" y="1332332"/>
            <a:ext cx="1996944" cy="892552"/>
            <a:chOff x="2834639" y="1740753"/>
            <a:chExt cx="1512277" cy="8925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7C78D5-7032-426D-B5D0-E24CAF87074C}"/>
                </a:ext>
              </a:extLst>
            </p:cNvPr>
            <p:cNvSpPr txBox="1"/>
            <p:nvPr/>
          </p:nvSpPr>
          <p:spPr>
            <a:xfrm>
              <a:off x="2834639" y="1986974"/>
              <a:ext cx="151227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개수</a:t>
              </a:r>
              <a:r>
                <a:rPr lang="en-US" altLang="ko-KR" sz="1200" dirty="0"/>
                <a:t>: 1</a:t>
              </a:r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타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서버에 보낸 메시지를 매칭 처리 스레드로 전달</a:t>
              </a: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3141DD-BCCB-44EB-BC46-FFF0899218CE}"/>
                </a:ext>
              </a:extLst>
            </p:cNvPr>
            <p:cNvSpPr txBox="1"/>
            <p:nvPr/>
          </p:nvSpPr>
          <p:spPr>
            <a:xfrm>
              <a:off x="2834639" y="1740753"/>
              <a:ext cx="1512277" cy="2462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i="1" dirty="0"/>
                <a:t>Redis </a:t>
              </a:r>
              <a:r>
                <a:rPr lang="ko-KR" altLang="en-US" sz="1000" i="1" dirty="0"/>
                <a:t>읽기 스레드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D872308-1CFE-41A7-BDB9-68E33AE435D0}"/>
              </a:ext>
            </a:extLst>
          </p:cNvPr>
          <p:cNvGrpSpPr/>
          <p:nvPr/>
        </p:nvGrpSpPr>
        <p:grpSpPr>
          <a:xfrm>
            <a:off x="3668152" y="1291320"/>
            <a:ext cx="1901382" cy="1077218"/>
            <a:chOff x="2834639" y="1740753"/>
            <a:chExt cx="1512277" cy="10772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4652DE-F06F-41A0-9F9E-2146FBFD7472}"/>
                </a:ext>
              </a:extLst>
            </p:cNvPr>
            <p:cNvSpPr txBox="1"/>
            <p:nvPr/>
          </p:nvSpPr>
          <p:spPr>
            <a:xfrm>
              <a:off x="2834639" y="1986974"/>
              <a:ext cx="151227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개수 </a:t>
              </a:r>
              <a:r>
                <a:rPr lang="en-US" altLang="ko-KR" sz="1200" dirty="0"/>
                <a:t>: 1</a:t>
              </a:r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타 서버에서 보낸 메시지 처리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매칭 처리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9FC47-A71E-4771-8BB9-90BEB9E31C70}"/>
                </a:ext>
              </a:extLst>
            </p:cNvPr>
            <p:cNvSpPr txBox="1"/>
            <p:nvPr/>
          </p:nvSpPr>
          <p:spPr>
            <a:xfrm>
              <a:off x="2834639" y="1740753"/>
              <a:ext cx="1512277" cy="2462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i="1" dirty="0"/>
                <a:t>매칭 처리 스레드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7DE661-C902-4744-BD20-0857EB47C1E0}"/>
              </a:ext>
            </a:extLst>
          </p:cNvPr>
          <p:cNvGrpSpPr/>
          <p:nvPr/>
        </p:nvGrpSpPr>
        <p:grpSpPr>
          <a:xfrm>
            <a:off x="6905806" y="1292088"/>
            <a:ext cx="1781909" cy="1261884"/>
            <a:chOff x="2834639" y="1740753"/>
            <a:chExt cx="1512277" cy="126188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75F6EC-2E37-4F94-A13F-5178C9A37F73}"/>
                </a:ext>
              </a:extLst>
            </p:cNvPr>
            <p:cNvSpPr txBox="1"/>
            <p:nvPr/>
          </p:nvSpPr>
          <p:spPr>
            <a:xfrm>
              <a:off x="2834639" y="1986974"/>
              <a:ext cx="1512277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개수 </a:t>
              </a:r>
              <a:r>
                <a:rPr lang="en-US" altLang="ko-KR" sz="1200" dirty="0"/>
                <a:t>: 1</a:t>
              </a:r>
            </a:p>
            <a:p>
              <a:r>
                <a:rPr lang="en-US" altLang="ko-KR" sz="1200" dirty="0"/>
                <a:t>- Redis</a:t>
              </a:r>
              <a:r>
                <a:rPr lang="ko-KR" altLang="en-US" sz="1200" dirty="0"/>
                <a:t>에서 빈 방을 얻는다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매칭 결과를 </a:t>
              </a:r>
              <a:r>
                <a:rPr lang="en-US" altLang="ko-KR" sz="1200" dirty="0"/>
                <a:t>Redis</a:t>
              </a:r>
              <a:r>
                <a:rPr lang="ko-KR" altLang="en-US" sz="1200" dirty="0"/>
                <a:t>에 저장한다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330A14-B3E7-4B5B-8B7D-C4A061B5D117}"/>
                </a:ext>
              </a:extLst>
            </p:cNvPr>
            <p:cNvSpPr txBox="1"/>
            <p:nvPr/>
          </p:nvSpPr>
          <p:spPr>
            <a:xfrm>
              <a:off x="2834639" y="1740753"/>
              <a:ext cx="1512277" cy="2462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i="1" dirty="0"/>
                <a:t>매칭 완료 처리 스레드</a:t>
              </a:r>
            </a:p>
          </p:txBody>
        </p: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4AEE071-B55B-44B9-B53A-4C9700444E81}"/>
              </a:ext>
            </a:extLst>
          </p:cNvPr>
          <p:cNvSpPr/>
          <p:nvPr/>
        </p:nvSpPr>
        <p:spPr>
          <a:xfrm>
            <a:off x="5735138" y="1805509"/>
            <a:ext cx="1005064" cy="1095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9F23793-D560-45EA-9AAD-37893CA79D9F}"/>
              </a:ext>
            </a:extLst>
          </p:cNvPr>
          <p:cNvSpPr/>
          <p:nvPr/>
        </p:nvSpPr>
        <p:spPr>
          <a:xfrm>
            <a:off x="2749060" y="1797499"/>
            <a:ext cx="818273" cy="1255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34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DF76C6-00C2-4545-ADF9-FD339FF34B47}"/>
              </a:ext>
            </a:extLst>
          </p:cNvPr>
          <p:cNvSpPr txBox="1"/>
          <p:nvPr/>
        </p:nvSpPr>
        <p:spPr>
          <a:xfrm>
            <a:off x="2546251" y="332610"/>
            <a:ext cx="23422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Redis/</a:t>
            </a:r>
            <a:r>
              <a:rPr lang="en-US" altLang="ko-KR" sz="1200" i="1" dirty="0" err="1"/>
              <a:t>RequestQueueWorker.cs</a:t>
            </a:r>
            <a:endParaRPr lang="ko-KR" altLang="en-US" sz="1200" i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991C790-DD8C-48D2-AB2B-A489507AC547}"/>
              </a:ext>
            </a:extLst>
          </p:cNvPr>
          <p:cNvGrpSpPr/>
          <p:nvPr/>
        </p:nvGrpSpPr>
        <p:grpSpPr>
          <a:xfrm>
            <a:off x="282020" y="363388"/>
            <a:ext cx="1996944" cy="892552"/>
            <a:chOff x="2834639" y="1740753"/>
            <a:chExt cx="1512277" cy="8925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D3EB51-4C5E-4EFB-907A-3B586971B3E0}"/>
                </a:ext>
              </a:extLst>
            </p:cNvPr>
            <p:cNvSpPr txBox="1"/>
            <p:nvPr/>
          </p:nvSpPr>
          <p:spPr>
            <a:xfrm>
              <a:off x="2834639" y="1986974"/>
              <a:ext cx="151227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개수</a:t>
              </a:r>
              <a:r>
                <a:rPr lang="en-US" altLang="ko-KR" sz="1200" dirty="0"/>
                <a:t>: 1</a:t>
              </a:r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타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서버에 보낸 메시지를 매칭 처리 스레드로 전달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9A388A-E199-4EF5-9CF5-FD4429F0AB09}"/>
                </a:ext>
              </a:extLst>
            </p:cNvPr>
            <p:cNvSpPr txBox="1"/>
            <p:nvPr/>
          </p:nvSpPr>
          <p:spPr>
            <a:xfrm>
              <a:off x="2834639" y="1740753"/>
              <a:ext cx="1512277" cy="2462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i="1" dirty="0"/>
                <a:t>Redis </a:t>
              </a:r>
              <a:r>
                <a:rPr lang="ko-KR" altLang="en-US" sz="1000" i="1" dirty="0"/>
                <a:t>읽기 스레드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95041331-4F39-4139-B31B-0CBB4442B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251" y="609609"/>
            <a:ext cx="3310671" cy="45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20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D03A581-0D8E-450C-9349-C5F0349009CA}"/>
              </a:ext>
            </a:extLst>
          </p:cNvPr>
          <p:cNvGrpSpPr/>
          <p:nvPr/>
        </p:nvGrpSpPr>
        <p:grpSpPr>
          <a:xfrm>
            <a:off x="291906" y="348785"/>
            <a:ext cx="1901382" cy="1077218"/>
            <a:chOff x="2834639" y="1740753"/>
            <a:chExt cx="1512277" cy="107721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0429CE6-D9E2-4CB0-98EA-C2B01DAB4581}"/>
                </a:ext>
              </a:extLst>
            </p:cNvPr>
            <p:cNvSpPr txBox="1"/>
            <p:nvPr/>
          </p:nvSpPr>
          <p:spPr>
            <a:xfrm>
              <a:off x="2834639" y="1986974"/>
              <a:ext cx="151227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개수 </a:t>
              </a:r>
              <a:r>
                <a:rPr lang="en-US" altLang="ko-KR" sz="1200" dirty="0"/>
                <a:t>: 1</a:t>
              </a:r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타 서버에서 보낸 메시지 처리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매칭 처리</a:t>
              </a: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14DD15A-7282-4192-A3E8-5AD95FE407BD}"/>
                </a:ext>
              </a:extLst>
            </p:cNvPr>
            <p:cNvSpPr txBox="1"/>
            <p:nvPr/>
          </p:nvSpPr>
          <p:spPr>
            <a:xfrm>
              <a:off x="2834639" y="1740753"/>
              <a:ext cx="1512277" cy="2462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i="1" dirty="0"/>
                <a:t>매칭 처리 스레드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E259F37-1BB6-4D66-828B-9E3811449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952" y="545769"/>
            <a:ext cx="3446050" cy="4548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FD9FA9-16AC-43BD-BB25-C0E3AA77CAE2}"/>
              </a:ext>
            </a:extLst>
          </p:cNvPr>
          <p:cNvSpPr txBox="1"/>
          <p:nvPr/>
        </p:nvSpPr>
        <p:spPr>
          <a:xfrm>
            <a:off x="2363952" y="268770"/>
            <a:ext cx="23422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PvPMatchWorker.cs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732939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239EA9E-A40E-49AC-B486-FF9BD781919C}"/>
              </a:ext>
            </a:extLst>
          </p:cNvPr>
          <p:cNvGrpSpPr/>
          <p:nvPr/>
        </p:nvGrpSpPr>
        <p:grpSpPr>
          <a:xfrm>
            <a:off x="188483" y="272180"/>
            <a:ext cx="1781909" cy="1261884"/>
            <a:chOff x="2834639" y="1740753"/>
            <a:chExt cx="1512277" cy="126188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6B0FC0-D71B-4F42-AC3A-5740A62E21F1}"/>
                </a:ext>
              </a:extLst>
            </p:cNvPr>
            <p:cNvSpPr txBox="1"/>
            <p:nvPr/>
          </p:nvSpPr>
          <p:spPr>
            <a:xfrm>
              <a:off x="2834639" y="1986974"/>
              <a:ext cx="1512277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개수 </a:t>
              </a:r>
              <a:r>
                <a:rPr lang="en-US" altLang="ko-KR" sz="1200" dirty="0"/>
                <a:t>: 1</a:t>
              </a:r>
            </a:p>
            <a:p>
              <a:r>
                <a:rPr lang="en-US" altLang="ko-KR" sz="1200" dirty="0"/>
                <a:t>- Redis</a:t>
              </a:r>
              <a:r>
                <a:rPr lang="ko-KR" altLang="en-US" sz="1200" dirty="0"/>
                <a:t>에서 빈 방을 얻는다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매칭 결과를 </a:t>
              </a:r>
              <a:r>
                <a:rPr lang="en-US" altLang="ko-KR" sz="1200" dirty="0"/>
                <a:t>Redis</a:t>
              </a:r>
              <a:r>
                <a:rPr lang="ko-KR" altLang="en-US" sz="1200" dirty="0"/>
                <a:t>에 저장한다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9AAE13-3CBD-4D54-9D52-3D7D854D1DF1}"/>
                </a:ext>
              </a:extLst>
            </p:cNvPr>
            <p:cNvSpPr txBox="1"/>
            <p:nvPr/>
          </p:nvSpPr>
          <p:spPr>
            <a:xfrm>
              <a:off x="2834639" y="1740753"/>
              <a:ext cx="1512277" cy="2462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i="1" dirty="0"/>
                <a:t>매칭 완료 처리 스레드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B83AFE-EA17-4D5C-9064-184444C8179A}"/>
              </a:ext>
            </a:extLst>
          </p:cNvPr>
          <p:cNvSpPr txBox="1"/>
          <p:nvPr/>
        </p:nvSpPr>
        <p:spPr>
          <a:xfrm>
            <a:off x="2152355" y="295301"/>
            <a:ext cx="257438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Redis/</a:t>
            </a:r>
            <a:r>
              <a:rPr lang="en-US" altLang="ko-KR" sz="1200" i="1" dirty="0" err="1"/>
              <a:t>ResponseQueueWorker.cs</a:t>
            </a:r>
            <a:endParaRPr lang="ko-KR" altLang="en-US" sz="1200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BF1963-0EC3-45E6-920A-7E47749EF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053" y="647737"/>
            <a:ext cx="3795096" cy="442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92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4CA3C2-A2E0-4F57-8B6B-54B632E8D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19" y="443131"/>
            <a:ext cx="7171680" cy="33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77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822868-6315-4AD5-AB41-45DAAEC2212D}"/>
              </a:ext>
            </a:extLst>
          </p:cNvPr>
          <p:cNvSpPr txBox="1"/>
          <p:nvPr/>
        </p:nvSpPr>
        <p:spPr>
          <a:xfrm>
            <a:off x="179363" y="169669"/>
            <a:ext cx="8830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패킷 </a:t>
            </a:r>
            <a:r>
              <a:rPr lang="ko-KR" altLang="en-US" sz="4800" b="1" dirty="0" err="1"/>
              <a:t>시퀸스</a:t>
            </a:r>
            <a:r>
              <a:rPr lang="ko-KR" altLang="en-US" sz="4800" b="1" dirty="0"/>
              <a:t> </a:t>
            </a:r>
            <a:r>
              <a:rPr lang="ko-KR" altLang="en-US" sz="4800" b="1" dirty="0" err="1"/>
              <a:t>다이얼그램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631232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83DEC-1301-4D78-A338-3F3F5A291A9F}"/>
              </a:ext>
            </a:extLst>
          </p:cNvPr>
          <p:cNvSpPr txBox="1"/>
          <p:nvPr/>
        </p:nvSpPr>
        <p:spPr>
          <a:xfrm>
            <a:off x="185351" y="123567"/>
            <a:ext cx="296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매칭 요청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06E2E-8934-48F3-BCCA-E7506536F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9" y="1007630"/>
            <a:ext cx="300042" cy="56826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956F242-D91D-4594-B1DB-7CB410260CC2}"/>
              </a:ext>
            </a:extLst>
          </p:cNvPr>
          <p:cNvSpPr/>
          <p:nvPr/>
        </p:nvSpPr>
        <p:spPr>
          <a:xfrm>
            <a:off x="526849" y="1713470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E4136C-6604-4EA0-B877-01FDC8E0F5D2}"/>
              </a:ext>
            </a:extLst>
          </p:cNvPr>
          <p:cNvSpPr/>
          <p:nvPr/>
        </p:nvSpPr>
        <p:spPr>
          <a:xfrm>
            <a:off x="3005005" y="1713469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DC9744-D6DA-4B66-A78B-4B0E45FE51E5}"/>
              </a:ext>
            </a:extLst>
          </p:cNvPr>
          <p:cNvSpPr/>
          <p:nvPr/>
        </p:nvSpPr>
        <p:spPr>
          <a:xfrm>
            <a:off x="3118961" y="2221849"/>
            <a:ext cx="23607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Redis</a:t>
            </a:r>
            <a:r>
              <a:rPr lang="ko-KR" altLang="en-US" sz="1000" dirty="0"/>
              <a:t>에 매칭 요청 유저 등록</a:t>
            </a:r>
            <a:endParaRPr lang="ko-KR" altLang="en-US" sz="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5F5031-F59C-4AAF-B363-07716DE0909F}"/>
              </a:ext>
            </a:extLst>
          </p:cNvPr>
          <p:cNvSpPr/>
          <p:nvPr/>
        </p:nvSpPr>
        <p:spPr>
          <a:xfrm>
            <a:off x="1351248" y="1860489"/>
            <a:ext cx="12474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Request: Matching</a:t>
            </a:r>
            <a:endParaRPr lang="ko-KR" altLang="en-US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22FF7C-B134-4555-8323-F737BF3B081D}"/>
              </a:ext>
            </a:extLst>
          </p:cNvPr>
          <p:cNvCxnSpPr/>
          <p:nvPr/>
        </p:nvCxnSpPr>
        <p:spPr>
          <a:xfrm>
            <a:off x="766080" y="2118163"/>
            <a:ext cx="206314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3FE3402-2E0C-4CF3-AB11-8C1316E9BA94}"/>
              </a:ext>
            </a:extLst>
          </p:cNvPr>
          <p:cNvCxnSpPr>
            <a:cxnSpLocks/>
          </p:cNvCxnSpPr>
          <p:nvPr/>
        </p:nvCxnSpPr>
        <p:spPr>
          <a:xfrm flipH="1">
            <a:off x="673770" y="2705396"/>
            <a:ext cx="224776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EEFE04-7D73-4A83-BCC6-EA67EE673F46}"/>
              </a:ext>
            </a:extLst>
          </p:cNvPr>
          <p:cNvGrpSpPr/>
          <p:nvPr/>
        </p:nvGrpSpPr>
        <p:grpSpPr>
          <a:xfrm>
            <a:off x="2627271" y="693842"/>
            <a:ext cx="983380" cy="1053848"/>
            <a:chOff x="6857058" y="437202"/>
            <a:chExt cx="983380" cy="1053848"/>
          </a:xfrm>
        </p:grpSpPr>
        <p:pic>
          <p:nvPicPr>
            <p:cNvPr id="25" name="Google Shape;83;p17">
              <a:extLst>
                <a:ext uri="{FF2B5EF4-FFF2-40B4-BE49-F238E27FC236}">
                  <a16:creationId xmlns:a16="http://schemas.microsoft.com/office/drawing/2014/main" id="{DB734239-46E6-45D1-8B69-315FA009CA3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57058" y="702560"/>
              <a:ext cx="812369" cy="788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84;p17">
              <a:extLst>
                <a:ext uri="{FF2B5EF4-FFF2-40B4-BE49-F238E27FC236}">
                  <a16:creationId xmlns:a16="http://schemas.microsoft.com/office/drawing/2014/main" id="{120AF9BC-C272-4B68-BBAC-2F374B89FA54}"/>
                </a:ext>
              </a:extLst>
            </p:cNvPr>
            <p:cNvSpPr txBox="1"/>
            <p:nvPr/>
          </p:nvSpPr>
          <p:spPr>
            <a:xfrm>
              <a:off x="6857058" y="437202"/>
              <a:ext cx="983380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/>
                <a:t>API</a:t>
              </a:r>
              <a:r>
                <a:rPr lang="ko-KR" altLang="en-US" sz="1050" dirty="0"/>
                <a:t> </a:t>
              </a:r>
              <a:r>
                <a:rPr lang="en-US" sz="1050" dirty="0"/>
                <a:t>Server</a:t>
              </a:r>
              <a:endParaRPr sz="105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E97760A-752C-4A7B-B9E8-78334DD58F4E}"/>
              </a:ext>
            </a:extLst>
          </p:cNvPr>
          <p:cNvSpPr txBox="1"/>
          <p:nvPr/>
        </p:nvSpPr>
        <p:spPr>
          <a:xfrm>
            <a:off x="878175" y="2963825"/>
            <a:ext cx="208509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매칭이 될 때까지 반복한다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0BCCBE-32D4-4E48-9C70-60058F6A8F93}"/>
              </a:ext>
            </a:extLst>
          </p:cNvPr>
          <p:cNvSpPr/>
          <p:nvPr/>
        </p:nvSpPr>
        <p:spPr>
          <a:xfrm>
            <a:off x="776772" y="2468070"/>
            <a:ext cx="7585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Response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E6C6B-2CDA-4CE8-AF8A-319ECA9E3079}"/>
              </a:ext>
            </a:extLst>
          </p:cNvPr>
          <p:cNvSpPr txBox="1"/>
          <p:nvPr/>
        </p:nvSpPr>
        <p:spPr>
          <a:xfrm>
            <a:off x="185352" y="3226566"/>
            <a:ext cx="5448760" cy="100030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9AC052-35EE-4F4D-902F-A979EAAAA4BD}"/>
              </a:ext>
            </a:extLst>
          </p:cNvPr>
          <p:cNvSpPr/>
          <p:nvPr/>
        </p:nvSpPr>
        <p:spPr>
          <a:xfrm>
            <a:off x="1325848" y="3438486"/>
            <a:ext cx="16097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Request: </a:t>
            </a:r>
            <a:r>
              <a:rPr lang="en-US" altLang="ko-KR" sz="1000" dirty="0" err="1"/>
              <a:t>CheckMatching</a:t>
            </a:r>
            <a:endParaRPr lang="ko-KR" altLang="en-US" sz="10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21E9F5D-E321-4D47-9FA5-CF1BB254100F}"/>
              </a:ext>
            </a:extLst>
          </p:cNvPr>
          <p:cNvCxnSpPr>
            <a:cxnSpLocks/>
          </p:cNvCxnSpPr>
          <p:nvPr/>
        </p:nvCxnSpPr>
        <p:spPr>
          <a:xfrm>
            <a:off x="673770" y="3702946"/>
            <a:ext cx="224776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33135E2-BE17-4164-B2B8-32F864E7F5ED}"/>
              </a:ext>
            </a:extLst>
          </p:cNvPr>
          <p:cNvSpPr/>
          <p:nvPr/>
        </p:nvSpPr>
        <p:spPr>
          <a:xfrm>
            <a:off x="3148567" y="3828286"/>
            <a:ext cx="23607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Redis</a:t>
            </a:r>
            <a:r>
              <a:rPr lang="ko-KR" altLang="en-US" sz="1000" dirty="0"/>
              <a:t>에 매칭 완료가 있는지 확인한다</a:t>
            </a:r>
            <a:endParaRPr lang="ko-KR" altLang="en-US" sz="6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427F415-202F-4C1C-8DE5-99E9D5500C79}"/>
              </a:ext>
            </a:extLst>
          </p:cNvPr>
          <p:cNvCxnSpPr>
            <a:cxnSpLocks/>
          </p:cNvCxnSpPr>
          <p:nvPr/>
        </p:nvCxnSpPr>
        <p:spPr>
          <a:xfrm flipH="1">
            <a:off x="642726" y="4126736"/>
            <a:ext cx="224776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7DCD26-D9BF-4A71-937A-2B13001C51AF}"/>
              </a:ext>
            </a:extLst>
          </p:cNvPr>
          <p:cNvSpPr/>
          <p:nvPr/>
        </p:nvSpPr>
        <p:spPr>
          <a:xfrm>
            <a:off x="745728" y="3889410"/>
            <a:ext cx="7585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Response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96E539-8826-47A1-919D-F18D5579D252}"/>
              </a:ext>
            </a:extLst>
          </p:cNvPr>
          <p:cNvSpPr txBox="1"/>
          <p:nvPr/>
        </p:nvSpPr>
        <p:spPr>
          <a:xfrm>
            <a:off x="642726" y="4413337"/>
            <a:ext cx="208509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매칭이 되었다면 </a:t>
            </a:r>
            <a:r>
              <a:rPr lang="en-US" altLang="ko-KR" sz="1100" dirty="0"/>
              <a:t>PvP </a:t>
            </a:r>
            <a:r>
              <a:rPr lang="ko-KR" altLang="en-US" sz="1100" dirty="0"/>
              <a:t>서버에 접속한다</a:t>
            </a:r>
          </a:p>
        </p:txBody>
      </p:sp>
    </p:spTree>
    <p:extLst>
      <p:ext uri="{BB962C8B-B14F-4D97-AF65-F5344CB8AC3E}">
        <p14:creationId xmlns:p14="http://schemas.microsoft.com/office/powerpoint/2010/main" val="1270199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5A17C3-8EB7-40DA-836B-8DDD15689039}"/>
              </a:ext>
            </a:extLst>
          </p:cNvPr>
          <p:cNvSpPr txBox="1"/>
          <p:nvPr/>
        </p:nvSpPr>
        <p:spPr>
          <a:xfrm>
            <a:off x="185351" y="123567"/>
            <a:ext cx="263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매칭 처리 흐름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73F0C2-1063-428D-89A2-DB5CD1F68513}"/>
              </a:ext>
            </a:extLst>
          </p:cNvPr>
          <p:cNvSpPr/>
          <p:nvPr/>
        </p:nvSpPr>
        <p:spPr>
          <a:xfrm>
            <a:off x="1080962" y="1223177"/>
            <a:ext cx="58521" cy="356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redisì ëí ì´ë¯¸ì§ ê²ìê²°ê³¼">
            <a:extLst>
              <a:ext uri="{FF2B5EF4-FFF2-40B4-BE49-F238E27FC236}">
                <a16:creationId xmlns:a16="http://schemas.microsoft.com/office/drawing/2014/main" id="{9C11C959-5CB9-4626-9B20-C9CD4F2B4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3" y="772427"/>
            <a:ext cx="1348880" cy="45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0ACB8F4-E18E-4D69-AFA5-0079F0A6EF5E}"/>
              </a:ext>
            </a:extLst>
          </p:cNvPr>
          <p:cNvSpPr/>
          <p:nvPr/>
        </p:nvSpPr>
        <p:spPr>
          <a:xfrm>
            <a:off x="3547879" y="1341169"/>
            <a:ext cx="74141" cy="262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371A71-FC50-4F2D-94A1-52A291D8CDEC}"/>
              </a:ext>
            </a:extLst>
          </p:cNvPr>
          <p:cNvGrpSpPr/>
          <p:nvPr/>
        </p:nvGrpSpPr>
        <p:grpSpPr>
          <a:xfrm>
            <a:off x="3159497" y="254080"/>
            <a:ext cx="983380" cy="1059855"/>
            <a:chOff x="5248550" y="563570"/>
            <a:chExt cx="983380" cy="1059855"/>
          </a:xfrm>
        </p:grpSpPr>
        <p:pic>
          <p:nvPicPr>
            <p:cNvPr id="7" name="Google Shape;81;p17">
              <a:extLst>
                <a:ext uri="{FF2B5EF4-FFF2-40B4-BE49-F238E27FC236}">
                  <a16:creationId xmlns:a16="http://schemas.microsoft.com/office/drawing/2014/main" id="{319B6E2F-57E0-47ED-9C88-A576A44F106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58187" y="834935"/>
              <a:ext cx="431629" cy="788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4;p17">
              <a:extLst>
                <a:ext uri="{FF2B5EF4-FFF2-40B4-BE49-F238E27FC236}">
                  <a16:creationId xmlns:a16="http://schemas.microsoft.com/office/drawing/2014/main" id="{8473405A-B37A-448E-B4EF-9D2A881DE24C}"/>
                </a:ext>
              </a:extLst>
            </p:cNvPr>
            <p:cNvSpPr txBox="1"/>
            <p:nvPr/>
          </p:nvSpPr>
          <p:spPr>
            <a:xfrm>
              <a:off x="5248550" y="563570"/>
              <a:ext cx="983380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/>
                <a:t>Match</a:t>
              </a:r>
              <a:r>
                <a:rPr lang="ko-KR" altLang="en-US" sz="1050" dirty="0"/>
                <a:t> </a:t>
              </a:r>
              <a:r>
                <a:rPr lang="en-US" sz="1050" dirty="0"/>
                <a:t>Server</a:t>
              </a:r>
              <a:endParaRPr sz="105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DFE6F84-73C9-4C45-93C3-4779C3EA1325}"/>
              </a:ext>
            </a:extLst>
          </p:cNvPr>
          <p:cNvGrpSpPr/>
          <p:nvPr/>
        </p:nvGrpSpPr>
        <p:grpSpPr>
          <a:xfrm>
            <a:off x="5771424" y="325128"/>
            <a:ext cx="1213122" cy="988807"/>
            <a:chOff x="2001795" y="587084"/>
            <a:chExt cx="1213122" cy="98880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675A2A7-AB60-4BEE-B054-2F34DF4E8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334" y="883143"/>
              <a:ext cx="386650" cy="692748"/>
            </a:xfrm>
            <a:prstGeom prst="rect">
              <a:avLst/>
            </a:prstGeom>
          </p:spPr>
        </p:pic>
        <p:sp>
          <p:nvSpPr>
            <p:cNvPr id="11" name="Google Shape;84;p17">
              <a:extLst>
                <a:ext uri="{FF2B5EF4-FFF2-40B4-BE49-F238E27FC236}">
                  <a16:creationId xmlns:a16="http://schemas.microsoft.com/office/drawing/2014/main" id="{4751E982-A9A7-4059-929C-52F76E06E50E}"/>
                </a:ext>
              </a:extLst>
            </p:cNvPr>
            <p:cNvSpPr txBox="1"/>
            <p:nvPr/>
          </p:nvSpPr>
          <p:spPr>
            <a:xfrm>
              <a:off x="2001795" y="587084"/>
              <a:ext cx="1213122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50" b="1" dirty="0"/>
                <a:t>PvP Server</a:t>
              </a:r>
              <a:endParaRPr sz="1050" b="1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74C2BD-00F9-40A8-B5BE-56C02C540701}"/>
              </a:ext>
            </a:extLst>
          </p:cNvPr>
          <p:cNvSpPr/>
          <p:nvPr/>
        </p:nvSpPr>
        <p:spPr>
          <a:xfrm>
            <a:off x="6303844" y="1341168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98C0CD-F3C4-4B17-9F02-F2C93879449B}"/>
              </a:ext>
            </a:extLst>
          </p:cNvPr>
          <p:cNvSpPr txBox="1"/>
          <p:nvPr/>
        </p:nvSpPr>
        <p:spPr>
          <a:xfrm>
            <a:off x="1139483" y="1550816"/>
            <a:ext cx="12618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key</a:t>
            </a:r>
            <a:r>
              <a:rPr lang="ko-KR" altLang="en-US" sz="1000" dirty="0"/>
              <a:t>: </a:t>
            </a:r>
            <a:r>
              <a:rPr lang="ko-KR" altLang="en-US" sz="1000" dirty="0" err="1"/>
              <a:t>req_matching</a:t>
            </a:r>
            <a:endParaRPr lang="ko-KR" altLang="en-US" sz="10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05EE658-BB1A-4307-8980-90CE11137A65}"/>
              </a:ext>
            </a:extLst>
          </p:cNvPr>
          <p:cNvCxnSpPr>
            <a:cxnSpLocks/>
          </p:cNvCxnSpPr>
          <p:nvPr/>
        </p:nvCxnSpPr>
        <p:spPr>
          <a:xfrm flipH="1">
            <a:off x="1221698" y="1797037"/>
            <a:ext cx="2217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597065-EBBC-4345-9AB6-A6460CF31B55}"/>
              </a:ext>
            </a:extLst>
          </p:cNvPr>
          <p:cNvSpPr txBox="1"/>
          <p:nvPr/>
        </p:nvSpPr>
        <p:spPr>
          <a:xfrm>
            <a:off x="3701050" y="1843047"/>
            <a:ext cx="15110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Worker</a:t>
            </a:r>
            <a:r>
              <a:rPr lang="ko-KR" altLang="en-US" sz="1000" dirty="0"/>
              <a:t> 스레드에 매칭 유저 정보를 전달한다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9D7AF6-E220-4915-9C87-F5952B70780F}"/>
              </a:ext>
            </a:extLst>
          </p:cNvPr>
          <p:cNvSpPr txBox="1"/>
          <p:nvPr/>
        </p:nvSpPr>
        <p:spPr>
          <a:xfrm>
            <a:off x="3701052" y="2346346"/>
            <a:ext cx="15110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매칭이 되면 매칭 통보 스레드에 전달한다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89729F-1A20-427F-A58E-827684F2ABCA}"/>
              </a:ext>
            </a:extLst>
          </p:cNvPr>
          <p:cNvSpPr txBox="1"/>
          <p:nvPr/>
        </p:nvSpPr>
        <p:spPr>
          <a:xfrm>
            <a:off x="3701050" y="2849645"/>
            <a:ext cx="15110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대전을 할 방 정보를 읽어온다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B57148D-EFCB-4006-B190-129265F98352}"/>
              </a:ext>
            </a:extLst>
          </p:cNvPr>
          <p:cNvCxnSpPr>
            <a:cxnSpLocks/>
          </p:cNvCxnSpPr>
          <p:nvPr/>
        </p:nvCxnSpPr>
        <p:spPr>
          <a:xfrm flipH="1">
            <a:off x="1221697" y="3173326"/>
            <a:ext cx="2217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99B872-B3D5-42E5-8A75-35ECE222A84D}"/>
              </a:ext>
            </a:extLst>
          </p:cNvPr>
          <p:cNvSpPr txBox="1"/>
          <p:nvPr/>
        </p:nvSpPr>
        <p:spPr>
          <a:xfrm>
            <a:off x="1247811" y="2902694"/>
            <a:ext cx="18470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매칭된 유저 정보를 저장한다</a:t>
            </a:r>
            <a:endParaRPr lang="ko-KR" altLang="en-US" sz="10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99C6F1-7116-454C-8786-53D8CABD277E}"/>
              </a:ext>
            </a:extLst>
          </p:cNvPr>
          <p:cNvCxnSpPr>
            <a:cxnSpLocks/>
          </p:cNvCxnSpPr>
          <p:nvPr/>
        </p:nvCxnSpPr>
        <p:spPr>
          <a:xfrm flipH="1">
            <a:off x="1224517" y="3719624"/>
            <a:ext cx="2217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D0B2C1-E50E-4C35-970E-9287595F5A3F}"/>
              </a:ext>
            </a:extLst>
          </p:cNvPr>
          <p:cNvSpPr txBox="1"/>
          <p:nvPr/>
        </p:nvSpPr>
        <p:spPr>
          <a:xfrm>
            <a:off x="1250631" y="3336448"/>
            <a:ext cx="1847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게임 서버에 매칭 유저 정보를 알려주기 위해 저장한다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AE19518-8349-444B-A014-7D83EA3B1BA9}"/>
              </a:ext>
            </a:extLst>
          </p:cNvPr>
          <p:cNvCxnSpPr>
            <a:cxnSpLocks/>
          </p:cNvCxnSpPr>
          <p:nvPr/>
        </p:nvCxnSpPr>
        <p:spPr>
          <a:xfrm flipH="1">
            <a:off x="1237423" y="4572378"/>
            <a:ext cx="4994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22C771-D34B-48A2-8C79-E8D64506DC6C}"/>
              </a:ext>
            </a:extLst>
          </p:cNvPr>
          <p:cNvSpPr txBox="1"/>
          <p:nvPr/>
        </p:nvSpPr>
        <p:spPr>
          <a:xfrm>
            <a:off x="1263536" y="4301746"/>
            <a:ext cx="22843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새로 게임을 시작할 방 정로를 읽는다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905E34-1C0A-494A-8FDE-D97CA52CD7EA}"/>
              </a:ext>
            </a:extLst>
          </p:cNvPr>
          <p:cNvSpPr txBox="1"/>
          <p:nvPr/>
        </p:nvSpPr>
        <p:spPr>
          <a:xfrm>
            <a:off x="6449841" y="4101691"/>
            <a:ext cx="19204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주기적으로 </a:t>
            </a:r>
            <a:r>
              <a:rPr lang="en-US" altLang="ko-KR" sz="1000" dirty="0"/>
              <a:t>Redis</a:t>
            </a:r>
            <a:r>
              <a:rPr lang="ko-KR" altLang="en-US" sz="1000" dirty="0"/>
              <a:t>에서 매칭된 유저 정보를 가져온다</a:t>
            </a:r>
          </a:p>
        </p:txBody>
      </p:sp>
    </p:spTree>
    <p:extLst>
      <p:ext uri="{BB962C8B-B14F-4D97-AF65-F5344CB8AC3E}">
        <p14:creationId xmlns:p14="http://schemas.microsoft.com/office/powerpoint/2010/main" val="3261982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83DEC-1301-4D78-A338-3F3F5A291A9F}"/>
              </a:ext>
            </a:extLst>
          </p:cNvPr>
          <p:cNvSpPr txBox="1"/>
          <p:nvPr/>
        </p:nvSpPr>
        <p:spPr>
          <a:xfrm>
            <a:off x="185351" y="123567"/>
            <a:ext cx="664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Game Server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06E2E-8934-48F3-BCCA-E7506536F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9" y="1007630"/>
            <a:ext cx="300042" cy="56826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1FF43FC-0705-4264-8506-5679D4BDF52B}"/>
              </a:ext>
            </a:extLst>
          </p:cNvPr>
          <p:cNvGrpSpPr/>
          <p:nvPr/>
        </p:nvGrpSpPr>
        <p:grpSpPr>
          <a:xfrm>
            <a:off x="2487837" y="587084"/>
            <a:ext cx="1213122" cy="988807"/>
            <a:chOff x="2001795" y="587084"/>
            <a:chExt cx="1213122" cy="9888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3A6E190-A329-4ABD-8D69-D25C7A8AF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334" y="883143"/>
              <a:ext cx="386650" cy="692748"/>
            </a:xfrm>
            <a:prstGeom prst="rect">
              <a:avLst/>
            </a:prstGeom>
          </p:spPr>
        </p:pic>
        <p:sp>
          <p:nvSpPr>
            <p:cNvPr id="5" name="Google Shape;84;p17">
              <a:extLst>
                <a:ext uri="{FF2B5EF4-FFF2-40B4-BE49-F238E27FC236}">
                  <a16:creationId xmlns:a16="http://schemas.microsoft.com/office/drawing/2014/main" id="{8D4F4D4D-A22B-4C92-9621-C28BCD2BDD39}"/>
                </a:ext>
              </a:extLst>
            </p:cNvPr>
            <p:cNvSpPr txBox="1"/>
            <p:nvPr/>
          </p:nvSpPr>
          <p:spPr>
            <a:xfrm>
              <a:off x="2001795" y="587084"/>
              <a:ext cx="1213122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50" b="1" dirty="0"/>
                <a:t>PvP Server</a:t>
              </a:r>
              <a:endParaRPr sz="1050" b="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56F242-D91D-4594-B1DB-7CB410260CC2}"/>
              </a:ext>
            </a:extLst>
          </p:cNvPr>
          <p:cNvSpPr/>
          <p:nvPr/>
        </p:nvSpPr>
        <p:spPr>
          <a:xfrm>
            <a:off x="526849" y="1713470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E4136C-6604-4EA0-B877-01FDC8E0F5D2}"/>
              </a:ext>
            </a:extLst>
          </p:cNvPr>
          <p:cNvSpPr/>
          <p:nvPr/>
        </p:nvSpPr>
        <p:spPr>
          <a:xfrm>
            <a:off x="3005005" y="1713469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5F5031-F59C-4AAF-B363-07716DE0909F}"/>
              </a:ext>
            </a:extLst>
          </p:cNvPr>
          <p:cNvSpPr/>
          <p:nvPr/>
        </p:nvSpPr>
        <p:spPr>
          <a:xfrm>
            <a:off x="917427" y="1871942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REQ</a:t>
            </a:r>
            <a:r>
              <a:rPr lang="en-US" altLang="ko-KR" sz="1000" dirty="0"/>
              <a:t>_</a:t>
            </a:r>
            <a:r>
              <a:rPr lang="ko-KR" altLang="en-US" sz="1000" dirty="0"/>
              <a:t>LOGIN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22FF7C-B134-4555-8323-F737BF3B081D}"/>
              </a:ext>
            </a:extLst>
          </p:cNvPr>
          <p:cNvCxnSpPr>
            <a:cxnSpLocks/>
          </p:cNvCxnSpPr>
          <p:nvPr/>
        </p:nvCxnSpPr>
        <p:spPr>
          <a:xfrm>
            <a:off x="713941" y="2118163"/>
            <a:ext cx="2147435" cy="1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436AAA-1C3C-4ED3-B9A2-ACF1D3ECFD60}"/>
              </a:ext>
            </a:extLst>
          </p:cNvPr>
          <p:cNvSpPr txBox="1"/>
          <p:nvPr/>
        </p:nvSpPr>
        <p:spPr>
          <a:xfrm>
            <a:off x="3116532" y="2315806"/>
            <a:ext cx="22220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비동기로 </a:t>
            </a:r>
            <a:r>
              <a:rPr lang="en-US" altLang="ko-KR" sz="1200" dirty="0"/>
              <a:t>Redis</a:t>
            </a:r>
            <a:r>
              <a:rPr lang="ko-KR" altLang="en-US" sz="1200" dirty="0"/>
              <a:t> 작업 요청</a:t>
            </a:r>
            <a:endParaRPr lang="en-US" altLang="ko-KR" sz="1200" dirty="0"/>
          </a:p>
          <a:p>
            <a:r>
              <a:rPr lang="en-US" altLang="ko-KR" sz="1200" dirty="0" err="1"/>
              <a:t>TaskID.ReqLogin</a:t>
            </a:r>
            <a:endParaRPr lang="ko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3FE3402-2E0C-4CF3-AB11-8C1316E9BA94}"/>
              </a:ext>
            </a:extLst>
          </p:cNvPr>
          <p:cNvCxnSpPr>
            <a:cxnSpLocks/>
          </p:cNvCxnSpPr>
          <p:nvPr/>
        </p:nvCxnSpPr>
        <p:spPr>
          <a:xfrm flipH="1">
            <a:off x="713941" y="3767036"/>
            <a:ext cx="2147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DE65DA-9713-4A2F-AB15-A8C730705500}"/>
              </a:ext>
            </a:extLst>
          </p:cNvPr>
          <p:cNvSpPr/>
          <p:nvPr/>
        </p:nvSpPr>
        <p:spPr>
          <a:xfrm>
            <a:off x="852096" y="3519271"/>
            <a:ext cx="9509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RES_LOGIN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201A5F-C0D3-4E9A-AAB4-D47BC1EA0167}"/>
              </a:ext>
            </a:extLst>
          </p:cNvPr>
          <p:cNvSpPr txBox="1"/>
          <p:nvPr/>
        </p:nvSpPr>
        <p:spPr>
          <a:xfrm>
            <a:off x="3123796" y="2931876"/>
            <a:ext cx="24399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Redis</a:t>
            </a:r>
            <a:r>
              <a:rPr lang="ko-KR" altLang="en-US" sz="1200" dirty="0"/>
              <a:t> 작업 완료 통보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REQ_REDIS_LOGIN_RESULT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4570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83DEC-1301-4D78-A338-3F3F5A291A9F}"/>
              </a:ext>
            </a:extLst>
          </p:cNvPr>
          <p:cNvSpPr txBox="1"/>
          <p:nvPr/>
        </p:nvSpPr>
        <p:spPr>
          <a:xfrm>
            <a:off x="185351" y="123567"/>
            <a:ext cx="214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방 입장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06E2E-8934-48F3-BCCA-E7506536F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9" y="1007630"/>
            <a:ext cx="300042" cy="56826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1FF43FC-0705-4264-8506-5679D4BDF52B}"/>
              </a:ext>
            </a:extLst>
          </p:cNvPr>
          <p:cNvGrpSpPr/>
          <p:nvPr/>
        </p:nvGrpSpPr>
        <p:grpSpPr>
          <a:xfrm>
            <a:off x="2487837" y="587084"/>
            <a:ext cx="1213122" cy="988807"/>
            <a:chOff x="2001795" y="587084"/>
            <a:chExt cx="1213122" cy="9888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3A6E190-A329-4ABD-8D69-D25C7A8AF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334" y="883143"/>
              <a:ext cx="386650" cy="692748"/>
            </a:xfrm>
            <a:prstGeom prst="rect">
              <a:avLst/>
            </a:prstGeom>
          </p:spPr>
        </p:pic>
        <p:sp>
          <p:nvSpPr>
            <p:cNvPr id="5" name="Google Shape;84;p17">
              <a:extLst>
                <a:ext uri="{FF2B5EF4-FFF2-40B4-BE49-F238E27FC236}">
                  <a16:creationId xmlns:a16="http://schemas.microsoft.com/office/drawing/2014/main" id="{8D4F4D4D-A22B-4C92-9621-C28BCD2BDD39}"/>
                </a:ext>
              </a:extLst>
            </p:cNvPr>
            <p:cNvSpPr txBox="1"/>
            <p:nvPr/>
          </p:nvSpPr>
          <p:spPr>
            <a:xfrm>
              <a:off x="2001795" y="587084"/>
              <a:ext cx="1213122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50" b="1" dirty="0"/>
                <a:t>PvP Server</a:t>
              </a:r>
              <a:endParaRPr sz="1050" b="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56F242-D91D-4594-B1DB-7CB410260CC2}"/>
              </a:ext>
            </a:extLst>
          </p:cNvPr>
          <p:cNvSpPr/>
          <p:nvPr/>
        </p:nvSpPr>
        <p:spPr>
          <a:xfrm>
            <a:off x="526849" y="1713471"/>
            <a:ext cx="94098" cy="230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E4136C-6604-4EA0-B877-01FDC8E0F5D2}"/>
              </a:ext>
            </a:extLst>
          </p:cNvPr>
          <p:cNvSpPr/>
          <p:nvPr/>
        </p:nvSpPr>
        <p:spPr>
          <a:xfrm>
            <a:off x="3005005" y="1713469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5F5031-F59C-4AAF-B363-07716DE0909F}"/>
              </a:ext>
            </a:extLst>
          </p:cNvPr>
          <p:cNvSpPr/>
          <p:nvPr/>
        </p:nvSpPr>
        <p:spPr>
          <a:xfrm>
            <a:off x="917427" y="1871942"/>
            <a:ext cx="1471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REQ</a:t>
            </a:r>
            <a:r>
              <a:rPr lang="en-US" altLang="ko-KR" sz="1000" dirty="0"/>
              <a:t>_ROOM_ENTER</a:t>
            </a:r>
            <a:endParaRPr lang="ko-KR" altLang="en-US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22FF7C-B134-4555-8323-F737BF3B081D}"/>
              </a:ext>
            </a:extLst>
          </p:cNvPr>
          <p:cNvCxnSpPr>
            <a:cxnSpLocks/>
          </p:cNvCxnSpPr>
          <p:nvPr/>
        </p:nvCxnSpPr>
        <p:spPr>
          <a:xfrm>
            <a:off x="713941" y="2118163"/>
            <a:ext cx="21980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3FE3402-2E0C-4CF3-AB11-8C1316E9BA94}"/>
              </a:ext>
            </a:extLst>
          </p:cNvPr>
          <p:cNvCxnSpPr>
            <a:cxnSpLocks/>
          </p:cNvCxnSpPr>
          <p:nvPr/>
        </p:nvCxnSpPr>
        <p:spPr>
          <a:xfrm flipH="1">
            <a:off x="713940" y="2589746"/>
            <a:ext cx="2147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5D987E-C565-4A57-940A-38BC5771B4D4}"/>
              </a:ext>
            </a:extLst>
          </p:cNvPr>
          <p:cNvCxnSpPr>
            <a:cxnSpLocks/>
          </p:cNvCxnSpPr>
          <p:nvPr/>
        </p:nvCxnSpPr>
        <p:spPr>
          <a:xfrm flipH="1">
            <a:off x="713940" y="3895696"/>
            <a:ext cx="2147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806C1B-21CC-4A60-A477-A7A765468B2A}"/>
              </a:ext>
            </a:extLst>
          </p:cNvPr>
          <p:cNvSpPr/>
          <p:nvPr/>
        </p:nvSpPr>
        <p:spPr>
          <a:xfrm>
            <a:off x="750692" y="2316263"/>
            <a:ext cx="14574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RE</a:t>
            </a:r>
            <a:r>
              <a:rPr lang="en-US" altLang="ko-KR" sz="1000" dirty="0"/>
              <a:t>S_ROOM_ENTER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52E917-8A9E-46A0-A1BE-515092BE8BED}"/>
              </a:ext>
            </a:extLst>
          </p:cNvPr>
          <p:cNvSpPr/>
          <p:nvPr/>
        </p:nvSpPr>
        <p:spPr>
          <a:xfrm>
            <a:off x="750692" y="3622212"/>
            <a:ext cx="16706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NTF_ROOM_USER_LIST</a:t>
            </a:r>
            <a:endParaRPr lang="ko-KR" altLang="en-US" sz="10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217F57F-DA7C-4123-AA37-66AEA50748A2}"/>
              </a:ext>
            </a:extLst>
          </p:cNvPr>
          <p:cNvCxnSpPr>
            <a:cxnSpLocks/>
          </p:cNvCxnSpPr>
          <p:nvPr/>
        </p:nvCxnSpPr>
        <p:spPr>
          <a:xfrm flipH="1">
            <a:off x="809584" y="4702246"/>
            <a:ext cx="2147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D7F0E5-0E4B-4A6A-A5E5-3072D7787DE2}"/>
              </a:ext>
            </a:extLst>
          </p:cNvPr>
          <p:cNvSpPr/>
          <p:nvPr/>
        </p:nvSpPr>
        <p:spPr>
          <a:xfrm>
            <a:off x="917427" y="4420211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NTF_ROOM_NEW_USER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F6BA7-FF9F-4358-926F-B3F13D8E40FC}"/>
              </a:ext>
            </a:extLst>
          </p:cNvPr>
          <p:cNvSpPr txBox="1"/>
          <p:nvPr/>
        </p:nvSpPr>
        <p:spPr>
          <a:xfrm>
            <a:off x="70343" y="4169167"/>
            <a:ext cx="1287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기존에 방에 있던 유저</a:t>
            </a:r>
          </a:p>
        </p:txBody>
      </p:sp>
    </p:spTree>
    <p:extLst>
      <p:ext uri="{BB962C8B-B14F-4D97-AF65-F5344CB8AC3E}">
        <p14:creationId xmlns:p14="http://schemas.microsoft.com/office/powerpoint/2010/main" val="117275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87DF47-CC26-4F29-B422-0D102896CD2A}"/>
              </a:ext>
            </a:extLst>
          </p:cNvPr>
          <p:cNvSpPr txBox="1"/>
          <p:nvPr/>
        </p:nvSpPr>
        <p:spPr>
          <a:xfrm>
            <a:off x="140043" y="164756"/>
            <a:ext cx="413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패킷 프로토콜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D1621AE-6F8E-4C67-817C-29F215BD8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271051"/>
              </p:ext>
            </p:extLst>
          </p:nvPr>
        </p:nvGraphicFramePr>
        <p:xfrm>
          <a:off x="3676355" y="1627016"/>
          <a:ext cx="1683434" cy="245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3434">
                  <a:extLst>
                    <a:ext uri="{9D8B030D-6E8A-4147-A177-3AD203B41FA5}">
                      <a16:colId xmlns:a16="http://schemas.microsoft.com/office/drawing/2014/main" val="981083948"/>
                    </a:ext>
                  </a:extLst>
                </a:gridCol>
              </a:tblGrid>
              <a:tr h="3065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54046"/>
                  </a:ext>
                </a:extLst>
              </a:tr>
              <a:tr h="3065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04788"/>
                  </a:ext>
                </a:extLst>
              </a:tr>
              <a:tr h="30657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604135"/>
                  </a:ext>
                </a:extLst>
              </a:tr>
              <a:tr h="30657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8867"/>
                  </a:ext>
                </a:extLst>
              </a:tr>
              <a:tr h="30657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953500"/>
                  </a:ext>
                </a:extLst>
              </a:tr>
              <a:tr h="30657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01397"/>
                  </a:ext>
                </a:extLst>
              </a:tr>
              <a:tr h="30657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78054"/>
                  </a:ext>
                </a:extLst>
              </a:tr>
              <a:tr h="3065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512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01080D4-AFD0-4B60-8CCE-75BE36C36212}"/>
              </a:ext>
            </a:extLst>
          </p:cNvPr>
          <p:cNvSpPr txBox="1"/>
          <p:nvPr/>
        </p:nvSpPr>
        <p:spPr>
          <a:xfrm>
            <a:off x="4154657" y="1691697"/>
            <a:ext cx="717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ko-KR" altLang="en-US" sz="1000" dirty="0"/>
              <a:t>바이트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5807CF0-6F4E-4216-8F1A-F99666D02716}"/>
              </a:ext>
            </a:extLst>
          </p:cNvPr>
          <p:cNvCxnSpPr/>
          <p:nvPr/>
        </p:nvCxnSpPr>
        <p:spPr>
          <a:xfrm>
            <a:off x="5359789" y="1627016"/>
            <a:ext cx="3376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69DDCA-86F9-42BA-9F4B-811CA8BE9991}"/>
              </a:ext>
            </a:extLst>
          </p:cNvPr>
          <p:cNvCxnSpPr/>
          <p:nvPr/>
        </p:nvCxnSpPr>
        <p:spPr>
          <a:xfrm>
            <a:off x="5359789" y="2539072"/>
            <a:ext cx="3376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42D288-8EF0-4E5D-9618-B04D91AB7DE8}"/>
              </a:ext>
            </a:extLst>
          </p:cNvPr>
          <p:cNvSpPr txBox="1"/>
          <p:nvPr/>
        </p:nvSpPr>
        <p:spPr>
          <a:xfrm>
            <a:off x="5409025" y="1953904"/>
            <a:ext cx="18358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Message Pack </a:t>
            </a:r>
            <a:r>
              <a:rPr lang="ko-KR" altLang="en-US" sz="1000" dirty="0"/>
              <a:t>용 헤더 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86A7C-B544-4780-9E21-4AB4F2E13663}"/>
              </a:ext>
            </a:extLst>
          </p:cNvPr>
          <p:cNvSpPr txBox="1"/>
          <p:nvPr/>
        </p:nvSpPr>
        <p:spPr>
          <a:xfrm>
            <a:off x="274320" y="907366"/>
            <a:ext cx="801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서버와 클라이언트의 패킷은 데이터 포맷은 </a:t>
            </a:r>
            <a:r>
              <a:rPr lang="en-US" altLang="ko-KR" dirty="0"/>
              <a:t>Message Pack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패킷의 헤더와 보디를 한번에 </a:t>
            </a:r>
            <a:r>
              <a:rPr lang="en-US" altLang="ko-KR" dirty="0"/>
              <a:t>Message Pack </a:t>
            </a:r>
            <a:r>
              <a:rPr lang="ko-KR" altLang="en-US" dirty="0"/>
              <a:t>포맷으로 인코딩</a:t>
            </a:r>
            <a:r>
              <a:rPr lang="en-US" altLang="ko-KR" dirty="0"/>
              <a:t>, </a:t>
            </a:r>
            <a:r>
              <a:rPr lang="ko-KR" altLang="en-US" dirty="0"/>
              <a:t>디코딩 한다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DB6F68C-F752-44D8-9828-46C439D53969}"/>
              </a:ext>
            </a:extLst>
          </p:cNvPr>
          <p:cNvCxnSpPr/>
          <p:nvPr/>
        </p:nvCxnSpPr>
        <p:spPr>
          <a:xfrm>
            <a:off x="5359789" y="3141639"/>
            <a:ext cx="3376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AAF951-E002-41A3-9522-5917D6E1FD64}"/>
              </a:ext>
            </a:extLst>
          </p:cNvPr>
          <p:cNvSpPr txBox="1"/>
          <p:nvPr/>
        </p:nvSpPr>
        <p:spPr>
          <a:xfrm>
            <a:off x="2874498" y="2720761"/>
            <a:ext cx="696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Header (8</a:t>
            </a:r>
            <a:r>
              <a:rPr lang="ko-KR" altLang="en-US" sz="1000" dirty="0"/>
              <a:t>바이트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777CC0-73E6-4553-B59D-B3BC8AAF2ED9}"/>
              </a:ext>
            </a:extLst>
          </p:cNvPr>
          <p:cNvCxnSpPr/>
          <p:nvPr/>
        </p:nvCxnSpPr>
        <p:spPr>
          <a:xfrm>
            <a:off x="5359789" y="3765307"/>
            <a:ext cx="3376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5FD5E9-B9FF-4103-A9A8-220FBDE9022D}"/>
              </a:ext>
            </a:extLst>
          </p:cNvPr>
          <p:cNvSpPr txBox="1"/>
          <p:nvPr/>
        </p:nvSpPr>
        <p:spPr>
          <a:xfrm>
            <a:off x="5465296" y="3330363"/>
            <a:ext cx="18358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패킷 </a:t>
            </a:r>
            <a:r>
              <a:rPr lang="en-US" altLang="ko-KR" sz="1000" dirty="0"/>
              <a:t>ID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8E09F-3D63-4044-ACDD-3E7BA5691207}"/>
              </a:ext>
            </a:extLst>
          </p:cNvPr>
          <p:cNvSpPr txBox="1"/>
          <p:nvPr/>
        </p:nvSpPr>
        <p:spPr>
          <a:xfrm>
            <a:off x="5465295" y="3811856"/>
            <a:ext cx="18358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패킷</a:t>
            </a:r>
            <a:r>
              <a:rPr lang="en-US" altLang="ko-KR" sz="1000" dirty="0"/>
              <a:t> </a:t>
            </a:r>
            <a:r>
              <a:rPr lang="ko-KR" altLang="en-US" sz="1000" dirty="0"/>
              <a:t>속성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9741D3C-DA18-42A3-9624-912BF19E9037}"/>
              </a:ext>
            </a:extLst>
          </p:cNvPr>
          <p:cNvCxnSpPr/>
          <p:nvPr/>
        </p:nvCxnSpPr>
        <p:spPr>
          <a:xfrm>
            <a:off x="5359789" y="4072453"/>
            <a:ext cx="3376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ABBC16-0804-4DF9-9A01-EF6304B015B3}"/>
              </a:ext>
            </a:extLst>
          </p:cNvPr>
          <p:cNvSpPr txBox="1"/>
          <p:nvPr/>
        </p:nvSpPr>
        <p:spPr>
          <a:xfrm>
            <a:off x="3671666" y="4079632"/>
            <a:ext cx="1683434" cy="91205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68C81F-C227-4437-91CA-3FB5F28459AC}"/>
              </a:ext>
            </a:extLst>
          </p:cNvPr>
          <p:cNvSpPr txBox="1"/>
          <p:nvPr/>
        </p:nvSpPr>
        <p:spPr>
          <a:xfrm>
            <a:off x="5465294" y="4412546"/>
            <a:ext cx="18358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Body</a:t>
            </a:r>
            <a:endParaRPr lang="ko-KR" altLang="en-US" sz="10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AAD9A2A-4416-4E86-B046-9DA832C99DE0}"/>
              </a:ext>
            </a:extLst>
          </p:cNvPr>
          <p:cNvCxnSpPr>
            <a:cxnSpLocks/>
          </p:cNvCxnSpPr>
          <p:nvPr/>
        </p:nvCxnSpPr>
        <p:spPr>
          <a:xfrm>
            <a:off x="2958903" y="4079632"/>
            <a:ext cx="696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ACA5E58-0D9A-4148-88EF-2F2B3E5E1C25}"/>
              </a:ext>
            </a:extLst>
          </p:cNvPr>
          <p:cNvCxnSpPr>
            <a:cxnSpLocks/>
          </p:cNvCxnSpPr>
          <p:nvPr/>
        </p:nvCxnSpPr>
        <p:spPr>
          <a:xfrm>
            <a:off x="2958903" y="1627016"/>
            <a:ext cx="696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31F983-3B17-47A8-AE84-D65BF6C952A3}"/>
              </a:ext>
            </a:extLst>
          </p:cNvPr>
          <p:cNvSpPr txBox="1"/>
          <p:nvPr/>
        </p:nvSpPr>
        <p:spPr>
          <a:xfrm>
            <a:off x="5561425" y="2843872"/>
            <a:ext cx="18358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패킷의 전체 크기</a:t>
            </a:r>
          </a:p>
        </p:txBody>
      </p:sp>
    </p:spTree>
    <p:extLst>
      <p:ext uri="{BB962C8B-B14F-4D97-AF65-F5344CB8AC3E}">
        <p14:creationId xmlns:p14="http://schemas.microsoft.com/office/powerpoint/2010/main" val="45522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83DEC-1301-4D78-A338-3F3F5A291A9F}"/>
              </a:ext>
            </a:extLst>
          </p:cNvPr>
          <p:cNvSpPr txBox="1"/>
          <p:nvPr/>
        </p:nvSpPr>
        <p:spPr>
          <a:xfrm>
            <a:off x="185350" y="123567"/>
            <a:ext cx="739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방 나가기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06E2E-8934-48F3-BCCA-E7506536F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9" y="1007630"/>
            <a:ext cx="300042" cy="56826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1FF43FC-0705-4264-8506-5679D4BDF52B}"/>
              </a:ext>
            </a:extLst>
          </p:cNvPr>
          <p:cNvGrpSpPr/>
          <p:nvPr/>
        </p:nvGrpSpPr>
        <p:grpSpPr>
          <a:xfrm>
            <a:off x="2487837" y="587084"/>
            <a:ext cx="1213122" cy="988807"/>
            <a:chOff x="2001795" y="587084"/>
            <a:chExt cx="1213122" cy="9888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3A6E190-A329-4ABD-8D69-D25C7A8AF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334" y="883143"/>
              <a:ext cx="386650" cy="692748"/>
            </a:xfrm>
            <a:prstGeom prst="rect">
              <a:avLst/>
            </a:prstGeom>
          </p:spPr>
        </p:pic>
        <p:sp>
          <p:nvSpPr>
            <p:cNvPr id="5" name="Google Shape;84;p17">
              <a:extLst>
                <a:ext uri="{FF2B5EF4-FFF2-40B4-BE49-F238E27FC236}">
                  <a16:creationId xmlns:a16="http://schemas.microsoft.com/office/drawing/2014/main" id="{8D4F4D4D-A22B-4C92-9621-C28BCD2BDD39}"/>
                </a:ext>
              </a:extLst>
            </p:cNvPr>
            <p:cNvSpPr txBox="1"/>
            <p:nvPr/>
          </p:nvSpPr>
          <p:spPr>
            <a:xfrm>
              <a:off x="2001795" y="587084"/>
              <a:ext cx="1213122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50" b="1" dirty="0"/>
                <a:t>PvP Server</a:t>
              </a:r>
              <a:endParaRPr sz="1050" b="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56F242-D91D-4594-B1DB-7CB410260CC2}"/>
              </a:ext>
            </a:extLst>
          </p:cNvPr>
          <p:cNvSpPr/>
          <p:nvPr/>
        </p:nvSpPr>
        <p:spPr>
          <a:xfrm>
            <a:off x="526849" y="1713471"/>
            <a:ext cx="94098" cy="138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E4136C-6604-4EA0-B877-01FDC8E0F5D2}"/>
              </a:ext>
            </a:extLst>
          </p:cNvPr>
          <p:cNvSpPr/>
          <p:nvPr/>
        </p:nvSpPr>
        <p:spPr>
          <a:xfrm>
            <a:off x="3005005" y="1713469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5F5031-F59C-4AAF-B363-07716DE0909F}"/>
              </a:ext>
            </a:extLst>
          </p:cNvPr>
          <p:cNvSpPr/>
          <p:nvPr/>
        </p:nvSpPr>
        <p:spPr>
          <a:xfrm>
            <a:off x="917427" y="1871942"/>
            <a:ext cx="14478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REQ</a:t>
            </a:r>
            <a:r>
              <a:rPr lang="en-US" altLang="ko-KR" sz="1000" dirty="0"/>
              <a:t>_ROOM_LEAVE</a:t>
            </a:r>
            <a:endParaRPr lang="ko-KR" altLang="en-US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22FF7C-B134-4555-8323-F737BF3B081D}"/>
              </a:ext>
            </a:extLst>
          </p:cNvPr>
          <p:cNvCxnSpPr>
            <a:cxnSpLocks/>
          </p:cNvCxnSpPr>
          <p:nvPr/>
        </p:nvCxnSpPr>
        <p:spPr>
          <a:xfrm>
            <a:off x="713941" y="2118163"/>
            <a:ext cx="21980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3FE3402-2E0C-4CF3-AB11-8C1316E9BA94}"/>
              </a:ext>
            </a:extLst>
          </p:cNvPr>
          <p:cNvCxnSpPr>
            <a:cxnSpLocks/>
          </p:cNvCxnSpPr>
          <p:nvPr/>
        </p:nvCxnSpPr>
        <p:spPr>
          <a:xfrm flipH="1">
            <a:off x="713940" y="2589746"/>
            <a:ext cx="2147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806C1B-21CC-4A60-A477-A7A765468B2A}"/>
              </a:ext>
            </a:extLst>
          </p:cNvPr>
          <p:cNvSpPr/>
          <p:nvPr/>
        </p:nvSpPr>
        <p:spPr>
          <a:xfrm>
            <a:off x="750692" y="2316263"/>
            <a:ext cx="13981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RE</a:t>
            </a:r>
            <a:r>
              <a:rPr lang="en-US" altLang="ko-KR" sz="1000" dirty="0"/>
              <a:t>S_ROOM_LEAVE</a:t>
            </a:r>
            <a:endParaRPr lang="ko-KR" altLang="en-US" sz="10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217F57F-DA7C-4123-AA37-66AEA50748A2}"/>
              </a:ext>
            </a:extLst>
          </p:cNvPr>
          <p:cNvCxnSpPr>
            <a:cxnSpLocks/>
          </p:cNvCxnSpPr>
          <p:nvPr/>
        </p:nvCxnSpPr>
        <p:spPr>
          <a:xfrm flipH="1">
            <a:off x="764576" y="4163055"/>
            <a:ext cx="2147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D7F0E5-0E4B-4A6A-A5E5-3072D7787DE2}"/>
              </a:ext>
            </a:extLst>
          </p:cNvPr>
          <p:cNvSpPr/>
          <p:nvPr/>
        </p:nvSpPr>
        <p:spPr>
          <a:xfrm>
            <a:off x="1097491" y="3916834"/>
            <a:ext cx="18117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NTF_ROOM_LEABE_USER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F6BA7-FF9F-4358-926F-B3F13D8E40FC}"/>
              </a:ext>
            </a:extLst>
          </p:cNvPr>
          <p:cNvSpPr txBox="1"/>
          <p:nvPr/>
        </p:nvSpPr>
        <p:spPr>
          <a:xfrm>
            <a:off x="70343" y="3620783"/>
            <a:ext cx="1287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ko-KR" altLang="en-US"/>
              <a:t>방에 있는 </a:t>
            </a:r>
            <a:r>
              <a:rPr lang="ko-KR" altLang="en-US" dirty="0"/>
              <a:t>유저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0EFD0-289F-40B7-9293-34AE9072EBB1}"/>
              </a:ext>
            </a:extLst>
          </p:cNvPr>
          <p:cNvSpPr txBox="1"/>
          <p:nvPr/>
        </p:nvSpPr>
        <p:spPr>
          <a:xfrm>
            <a:off x="4192172" y="4234373"/>
            <a:ext cx="450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정책에 따라 달라지겠지만</a:t>
            </a:r>
            <a:endParaRPr lang="en-US" altLang="ko-KR" i="1" dirty="0"/>
          </a:p>
          <a:p>
            <a:r>
              <a:rPr lang="ko-KR" altLang="en-US" i="1" dirty="0"/>
              <a:t>원칙적으로 게임을 끝나기 전까지는 방을 나갈 수 없다</a:t>
            </a:r>
          </a:p>
        </p:txBody>
      </p:sp>
    </p:spTree>
    <p:extLst>
      <p:ext uri="{BB962C8B-B14F-4D97-AF65-F5344CB8AC3E}">
        <p14:creationId xmlns:p14="http://schemas.microsoft.com/office/powerpoint/2010/main" val="233150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83DEC-1301-4D78-A338-3F3F5A291A9F}"/>
              </a:ext>
            </a:extLst>
          </p:cNvPr>
          <p:cNvSpPr txBox="1"/>
          <p:nvPr/>
        </p:nvSpPr>
        <p:spPr>
          <a:xfrm>
            <a:off x="185350" y="123567"/>
            <a:ext cx="739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방 채팅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06E2E-8934-48F3-BCCA-E7506536F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9" y="1007630"/>
            <a:ext cx="300042" cy="56826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1FF43FC-0705-4264-8506-5679D4BDF52B}"/>
              </a:ext>
            </a:extLst>
          </p:cNvPr>
          <p:cNvGrpSpPr/>
          <p:nvPr/>
        </p:nvGrpSpPr>
        <p:grpSpPr>
          <a:xfrm>
            <a:off x="2487837" y="587084"/>
            <a:ext cx="1213122" cy="988807"/>
            <a:chOff x="2001795" y="587084"/>
            <a:chExt cx="1213122" cy="9888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3A6E190-A329-4ABD-8D69-D25C7A8AF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334" y="883143"/>
              <a:ext cx="386650" cy="692748"/>
            </a:xfrm>
            <a:prstGeom prst="rect">
              <a:avLst/>
            </a:prstGeom>
          </p:spPr>
        </p:pic>
        <p:sp>
          <p:nvSpPr>
            <p:cNvPr id="5" name="Google Shape;84;p17">
              <a:extLst>
                <a:ext uri="{FF2B5EF4-FFF2-40B4-BE49-F238E27FC236}">
                  <a16:creationId xmlns:a16="http://schemas.microsoft.com/office/drawing/2014/main" id="{8D4F4D4D-A22B-4C92-9621-C28BCD2BDD39}"/>
                </a:ext>
              </a:extLst>
            </p:cNvPr>
            <p:cNvSpPr txBox="1"/>
            <p:nvPr/>
          </p:nvSpPr>
          <p:spPr>
            <a:xfrm>
              <a:off x="2001795" y="587084"/>
              <a:ext cx="1213122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50" b="1" dirty="0"/>
                <a:t>PvP Server</a:t>
              </a:r>
              <a:endParaRPr sz="1050" b="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56F242-D91D-4594-B1DB-7CB410260CC2}"/>
              </a:ext>
            </a:extLst>
          </p:cNvPr>
          <p:cNvSpPr/>
          <p:nvPr/>
        </p:nvSpPr>
        <p:spPr>
          <a:xfrm>
            <a:off x="526849" y="1713471"/>
            <a:ext cx="94098" cy="138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E4136C-6604-4EA0-B877-01FDC8E0F5D2}"/>
              </a:ext>
            </a:extLst>
          </p:cNvPr>
          <p:cNvSpPr/>
          <p:nvPr/>
        </p:nvSpPr>
        <p:spPr>
          <a:xfrm>
            <a:off x="3005005" y="1713469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5F5031-F59C-4AAF-B363-07716DE0909F}"/>
              </a:ext>
            </a:extLst>
          </p:cNvPr>
          <p:cNvSpPr/>
          <p:nvPr/>
        </p:nvSpPr>
        <p:spPr>
          <a:xfrm>
            <a:off x="917427" y="1871942"/>
            <a:ext cx="13516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REQ</a:t>
            </a:r>
            <a:r>
              <a:rPr lang="en-US" altLang="ko-KR" sz="1000" dirty="0"/>
              <a:t>_ROOM_CHAT</a:t>
            </a:r>
            <a:endParaRPr lang="ko-KR" altLang="en-US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22FF7C-B134-4555-8323-F737BF3B081D}"/>
              </a:ext>
            </a:extLst>
          </p:cNvPr>
          <p:cNvCxnSpPr>
            <a:cxnSpLocks/>
          </p:cNvCxnSpPr>
          <p:nvPr/>
        </p:nvCxnSpPr>
        <p:spPr>
          <a:xfrm>
            <a:off x="713941" y="2118163"/>
            <a:ext cx="21980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3FE3402-2E0C-4CF3-AB11-8C1316E9BA94}"/>
              </a:ext>
            </a:extLst>
          </p:cNvPr>
          <p:cNvCxnSpPr>
            <a:cxnSpLocks/>
          </p:cNvCxnSpPr>
          <p:nvPr/>
        </p:nvCxnSpPr>
        <p:spPr>
          <a:xfrm flipH="1">
            <a:off x="713940" y="2589746"/>
            <a:ext cx="2147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806C1B-21CC-4A60-A477-A7A765468B2A}"/>
              </a:ext>
            </a:extLst>
          </p:cNvPr>
          <p:cNvSpPr/>
          <p:nvPr/>
        </p:nvSpPr>
        <p:spPr>
          <a:xfrm>
            <a:off x="750692" y="2267025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i="1" dirty="0"/>
              <a:t>에러가 발생한 경우에</a:t>
            </a:r>
            <a:endParaRPr lang="en-US" altLang="ko-KR" sz="800" i="1" dirty="0"/>
          </a:p>
          <a:p>
            <a:r>
              <a:rPr lang="ko-KR" altLang="en-US" sz="1000" dirty="0"/>
              <a:t>RE</a:t>
            </a:r>
            <a:r>
              <a:rPr lang="en-US" altLang="ko-KR" sz="1000" dirty="0"/>
              <a:t>S_ROOM_CHAT</a:t>
            </a:r>
            <a:endParaRPr lang="ko-KR" altLang="en-US" sz="10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217F57F-DA7C-4123-AA37-66AEA50748A2}"/>
              </a:ext>
            </a:extLst>
          </p:cNvPr>
          <p:cNvCxnSpPr>
            <a:cxnSpLocks/>
          </p:cNvCxnSpPr>
          <p:nvPr/>
        </p:nvCxnSpPr>
        <p:spPr>
          <a:xfrm flipH="1">
            <a:off x="764576" y="4163055"/>
            <a:ext cx="2147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D7F0E5-0E4B-4A6A-A5E5-3072D7787DE2}"/>
              </a:ext>
            </a:extLst>
          </p:cNvPr>
          <p:cNvSpPr/>
          <p:nvPr/>
        </p:nvSpPr>
        <p:spPr>
          <a:xfrm>
            <a:off x="932437" y="3910211"/>
            <a:ext cx="13244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NTF_ROOM_CHAT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F6BA7-FF9F-4358-926F-B3F13D8E40FC}"/>
              </a:ext>
            </a:extLst>
          </p:cNvPr>
          <p:cNvSpPr txBox="1"/>
          <p:nvPr/>
        </p:nvSpPr>
        <p:spPr>
          <a:xfrm>
            <a:off x="70343" y="3620783"/>
            <a:ext cx="1287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방에 있는 모든 유저</a:t>
            </a:r>
          </a:p>
        </p:txBody>
      </p:sp>
    </p:spTree>
    <p:extLst>
      <p:ext uri="{BB962C8B-B14F-4D97-AF65-F5344CB8AC3E}">
        <p14:creationId xmlns:p14="http://schemas.microsoft.com/office/powerpoint/2010/main" val="3440130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83DEC-1301-4D78-A338-3F3F5A291A9F}"/>
              </a:ext>
            </a:extLst>
          </p:cNvPr>
          <p:cNvSpPr txBox="1"/>
          <p:nvPr/>
        </p:nvSpPr>
        <p:spPr>
          <a:xfrm>
            <a:off x="185350" y="123567"/>
            <a:ext cx="739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게임 준비 완료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06E2E-8934-48F3-BCCA-E7506536F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867" y="1007630"/>
            <a:ext cx="300042" cy="56826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1FF43FC-0705-4264-8506-5679D4BDF52B}"/>
              </a:ext>
            </a:extLst>
          </p:cNvPr>
          <p:cNvGrpSpPr/>
          <p:nvPr/>
        </p:nvGrpSpPr>
        <p:grpSpPr>
          <a:xfrm>
            <a:off x="5181805" y="587084"/>
            <a:ext cx="1213122" cy="988807"/>
            <a:chOff x="2001795" y="587084"/>
            <a:chExt cx="1213122" cy="9888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3A6E190-A329-4ABD-8D69-D25C7A8AF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334" y="883143"/>
              <a:ext cx="386650" cy="692748"/>
            </a:xfrm>
            <a:prstGeom prst="rect">
              <a:avLst/>
            </a:prstGeom>
          </p:spPr>
        </p:pic>
        <p:sp>
          <p:nvSpPr>
            <p:cNvPr id="5" name="Google Shape;84;p17">
              <a:extLst>
                <a:ext uri="{FF2B5EF4-FFF2-40B4-BE49-F238E27FC236}">
                  <a16:creationId xmlns:a16="http://schemas.microsoft.com/office/drawing/2014/main" id="{8D4F4D4D-A22B-4C92-9621-C28BCD2BDD39}"/>
                </a:ext>
              </a:extLst>
            </p:cNvPr>
            <p:cNvSpPr txBox="1"/>
            <p:nvPr/>
          </p:nvSpPr>
          <p:spPr>
            <a:xfrm>
              <a:off x="2001795" y="587084"/>
              <a:ext cx="1213122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50" b="1" dirty="0"/>
                <a:t>PvP Server</a:t>
              </a:r>
              <a:endParaRPr sz="1050" b="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56F242-D91D-4594-B1DB-7CB410260CC2}"/>
              </a:ext>
            </a:extLst>
          </p:cNvPr>
          <p:cNvSpPr/>
          <p:nvPr/>
        </p:nvSpPr>
        <p:spPr>
          <a:xfrm>
            <a:off x="3220817" y="1713471"/>
            <a:ext cx="108718" cy="93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E4136C-6604-4EA0-B877-01FDC8E0F5D2}"/>
              </a:ext>
            </a:extLst>
          </p:cNvPr>
          <p:cNvSpPr/>
          <p:nvPr/>
        </p:nvSpPr>
        <p:spPr>
          <a:xfrm>
            <a:off x="5698973" y="1713469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5F5031-F59C-4AAF-B363-07716DE0909F}"/>
              </a:ext>
            </a:extLst>
          </p:cNvPr>
          <p:cNvSpPr/>
          <p:nvPr/>
        </p:nvSpPr>
        <p:spPr>
          <a:xfrm>
            <a:off x="3611395" y="1871942"/>
            <a:ext cx="14350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REQ</a:t>
            </a:r>
            <a:r>
              <a:rPr lang="en-US" altLang="ko-KR" sz="1000" dirty="0"/>
              <a:t>_READY_OMOK</a:t>
            </a:r>
            <a:endParaRPr lang="ko-KR" altLang="en-US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22FF7C-B134-4555-8323-F737BF3B081D}"/>
              </a:ext>
            </a:extLst>
          </p:cNvPr>
          <p:cNvCxnSpPr>
            <a:cxnSpLocks/>
          </p:cNvCxnSpPr>
          <p:nvPr/>
        </p:nvCxnSpPr>
        <p:spPr>
          <a:xfrm>
            <a:off x="3407909" y="2118163"/>
            <a:ext cx="21980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3FE3402-2E0C-4CF3-AB11-8C1316E9BA94}"/>
              </a:ext>
            </a:extLst>
          </p:cNvPr>
          <p:cNvCxnSpPr>
            <a:cxnSpLocks/>
          </p:cNvCxnSpPr>
          <p:nvPr/>
        </p:nvCxnSpPr>
        <p:spPr>
          <a:xfrm flipH="1">
            <a:off x="2028788" y="2927378"/>
            <a:ext cx="3526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806C1B-21CC-4A60-A477-A7A765468B2A}"/>
              </a:ext>
            </a:extLst>
          </p:cNvPr>
          <p:cNvSpPr/>
          <p:nvPr/>
        </p:nvSpPr>
        <p:spPr>
          <a:xfrm>
            <a:off x="3473163" y="2223031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i="1" dirty="0"/>
              <a:t>에러가 발생한 경우에</a:t>
            </a:r>
            <a:endParaRPr lang="en-US" altLang="ko-KR" sz="800" i="1" dirty="0"/>
          </a:p>
          <a:p>
            <a:r>
              <a:rPr lang="ko-KR" altLang="en-US" sz="1000" dirty="0"/>
              <a:t>RE</a:t>
            </a:r>
            <a:r>
              <a:rPr lang="en-US" altLang="ko-KR" sz="1000" dirty="0"/>
              <a:t>S_READY_OMOK</a:t>
            </a:r>
            <a:endParaRPr lang="ko-KR" altLang="en-US" sz="10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217F57F-DA7C-4123-AA37-66AEA50748A2}"/>
              </a:ext>
            </a:extLst>
          </p:cNvPr>
          <p:cNvCxnSpPr>
            <a:cxnSpLocks/>
          </p:cNvCxnSpPr>
          <p:nvPr/>
        </p:nvCxnSpPr>
        <p:spPr>
          <a:xfrm flipH="1">
            <a:off x="3407909" y="2571750"/>
            <a:ext cx="2147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D7F0E5-0E4B-4A6A-A5E5-3072D7787DE2}"/>
              </a:ext>
            </a:extLst>
          </p:cNvPr>
          <p:cNvSpPr/>
          <p:nvPr/>
        </p:nvSpPr>
        <p:spPr>
          <a:xfrm>
            <a:off x="1885159" y="2664174"/>
            <a:ext cx="14077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NTF_READY_OMOK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F6BA7-FF9F-4358-926F-B3F13D8E40FC}"/>
              </a:ext>
            </a:extLst>
          </p:cNvPr>
          <p:cNvSpPr txBox="1"/>
          <p:nvPr/>
        </p:nvSpPr>
        <p:spPr>
          <a:xfrm>
            <a:off x="520993" y="1521571"/>
            <a:ext cx="1336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방에 있는 모든 유저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464DCA2-9186-45B3-BC74-9C5C53F2D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46" y="1007630"/>
            <a:ext cx="300042" cy="56826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C4E73-8F82-4979-8586-1EDCFF8623A4}"/>
              </a:ext>
            </a:extLst>
          </p:cNvPr>
          <p:cNvSpPr/>
          <p:nvPr/>
        </p:nvSpPr>
        <p:spPr>
          <a:xfrm>
            <a:off x="1841696" y="1713470"/>
            <a:ext cx="94098" cy="205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C17926-9724-4BD6-BE05-63494984A988}"/>
              </a:ext>
            </a:extLst>
          </p:cNvPr>
          <p:cNvCxnSpPr>
            <a:cxnSpLocks/>
          </p:cNvCxnSpPr>
          <p:nvPr/>
        </p:nvCxnSpPr>
        <p:spPr>
          <a:xfrm flipH="1">
            <a:off x="2028788" y="3487741"/>
            <a:ext cx="3526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50697B-43AD-4160-97E1-BE0272983653}"/>
              </a:ext>
            </a:extLst>
          </p:cNvPr>
          <p:cNvSpPr/>
          <p:nvPr/>
        </p:nvSpPr>
        <p:spPr>
          <a:xfrm>
            <a:off x="2190813" y="31307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i="1" dirty="0"/>
              <a:t>게임</a:t>
            </a:r>
            <a:r>
              <a:rPr lang="en-US" altLang="ko-KR" sz="800" i="1" dirty="0"/>
              <a:t> </a:t>
            </a:r>
            <a:r>
              <a:rPr lang="ko-KR" altLang="en-US" sz="800" i="1" dirty="0"/>
              <a:t>시작이 가능한 경우에</a:t>
            </a:r>
            <a:endParaRPr lang="en-US" altLang="ko-KR" sz="800" i="1" dirty="0"/>
          </a:p>
          <a:p>
            <a:r>
              <a:rPr lang="en-US" altLang="ko-KR" sz="1000" dirty="0"/>
              <a:t>NTF_START_OMOK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72525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83DEC-1301-4D78-A338-3F3F5A291A9F}"/>
              </a:ext>
            </a:extLst>
          </p:cNvPr>
          <p:cNvSpPr txBox="1"/>
          <p:nvPr/>
        </p:nvSpPr>
        <p:spPr>
          <a:xfrm>
            <a:off x="185350" y="123567"/>
            <a:ext cx="739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오목</a:t>
            </a:r>
            <a:r>
              <a:rPr lang="en-US" altLang="ko-KR" sz="2400" dirty="0"/>
              <a:t> </a:t>
            </a:r>
            <a:r>
              <a:rPr lang="ko-KR" altLang="en-US" sz="2400" dirty="0"/>
              <a:t>두기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06E2E-8934-48F3-BCCA-E7506536F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867" y="1007630"/>
            <a:ext cx="300042" cy="56826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1FF43FC-0705-4264-8506-5679D4BDF52B}"/>
              </a:ext>
            </a:extLst>
          </p:cNvPr>
          <p:cNvGrpSpPr/>
          <p:nvPr/>
        </p:nvGrpSpPr>
        <p:grpSpPr>
          <a:xfrm>
            <a:off x="5181805" y="587084"/>
            <a:ext cx="1213122" cy="988807"/>
            <a:chOff x="2001795" y="587084"/>
            <a:chExt cx="1213122" cy="9888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3A6E190-A329-4ABD-8D69-D25C7A8AF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334" y="883143"/>
              <a:ext cx="386650" cy="692748"/>
            </a:xfrm>
            <a:prstGeom prst="rect">
              <a:avLst/>
            </a:prstGeom>
          </p:spPr>
        </p:pic>
        <p:sp>
          <p:nvSpPr>
            <p:cNvPr id="5" name="Google Shape;84;p17">
              <a:extLst>
                <a:ext uri="{FF2B5EF4-FFF2-40B4-BE49-F238E27FC236}">
                  <a16:creationId xmlns:a16="http://schemas.microsoft.com/office/drawing/2014/main" id="{8D4F4D4D-A22B-4C92-9621-C28BCD2BDD39}"/>
                </a:ext>
              </a:extLst>
            </p:cNvPr>
            <p:cNvSpPr txBox="1"/>
            <p:nvPr/>
          </p:nvSpPr>
          <p:spPr>
            <a:xfrm>
              <a:off x="2001795" y="587084"/>
              <a:ext cx="1213122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50" b="1" dirty="0"/>
                <a:t>PvP Server</a:t>
              </a:r>
              <a:endParaRPr sz="1050" b="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56F242-D91D-4594-B1DB-7CB410260CC2}"/>
              </a:ext>
            </a:extLst>
          </p:cNvPr>
          <p:cNvSpPr/>
          <p:nvPr/>
        </p:nvSpPr>
        <p:spPr>
          <a:xfrm>
            <a:off x="3220817" y="1713471"/>
            <a:ext cx="108718" cy="93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E4136C-6604-4EA0-B877-01FDC8E0F5D2}"/>
              </a:ext>
            </a:extLst>
          </p:cNvPr>
          <p:cNvSpPr/>
          <p:nvPr/>
        </p:nvSpPr>
        <p:spPr>
          <a:xfrm>
            <a:off x="5698973" y="1713469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5F5031-F59C-4AAF-B363-07716DE0909F}"/>
              </a:ext>
            </a:extLst>
          </p:cNvPr>
          <p:cNvSpPr/>
          <p:nvPr/>
        </p:nvSpPr>
        <p:spPr>
          <a:xfrm>
            <a:off x="3611395" y="1871942"/>
            <a:ext cx="11512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REQ</a:t>
            </a:r>
            <a:r>
              <a:rPr lang="en-US" altLang="ko-KR" sz="1000" dirty="0"/>
              <a:t>_PUT_MOK</a:t>
            </a:r>
            <a:endParaRPr lang="ko-KR" altLang="en-US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22FF7C-B134-4555-8323-F737BF3B081D}"/>
              </a:ext>
            </a:extLst>
          </p:cNvPr>
          <p:cNvCxnSpPr>
            <a:cxnSpLocks/>
          </p:cNvCxnSpPr>
          <p:nvPr/>
        </p:nvCxnSpPr>
        <p:spPr>
          <a:xfrm>
            <a:off x="3407909" y="2118163"/>
            <a:ext cx="21980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3FE3402-2E0C-4CF3-AB11-8C1316E9BA94}"/>
              </a:ext>
            </a:extLst>
          </p:cNvPr>
          <p:cNvCxnSpPr>
            <a:cxnSpLocks/>
          </p:cNvCxnSpPr>
          <p:nvPr/>
        </p:nvCxnSpPr>
        <p:spPr>
          <a:xfrm flipH="1">
            <a:off x="2028788" y="2927378"/>
            <a:ext cx="3526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806C1B-21CC-4A60-A477-A7A765468B2A}"/>
              </a:ext>
            </a:extLst>
          </p:cNvPr>
          <p:cNvSpPr/>
          <p:nvPr/>
        </p:nvSpPr>
        <p:spPr>
          <a:xfrm>
            <a:off x="3473163" y="2223031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i="1" dirty="0"/>
              <a:t>에러가 발생한 경우에</a:t>
            </a:r>
            <a:endParaRPr lang="en-US" altLang="ko-KR" sz="800" i="1" dirty="0"/>
          </a:p>
          <a:p>
            <a:r>
              <a:rPr lang="ko-KR" altLang="en-US" sz="1000" dirty="0"/>
              <a:t>RE</a:t>
            </a:r>
            <a:r>
              <a:rPr lang="en-US" altLang="ko-KR" sz="1000" dirty="0"/>
              <a:t>S_PUT_MOK</a:t>
            </a:r>
            <a:endParaRPr lang="ko-KR" altLang="en-US" sz="10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217F57F-DA7C-4123-AA37-66AEA50748A2}"/>
              </a:ext>
            </a:extLst>
          </p:cNvPr>
          <p:cNvCxnSpPr>
            <a:cxnSpLocks/>
          </p:cNvCxnSpPr>
          <p:nvPr/>
        </p:nvCxnSpPr>
        <p:spPr>
          <a:xfrm flipH="1">
            <a:off x="3407909" y="2571750"/>
            <a:ext cx="2147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D7F0E5-0E4B-4A6A-A5E5-3072D7787DE2}"/>
              </a:ext>
            </a:extLst>
          </p:cNvPr>
          <p:cNvSpPr/>
          <p:nvPr/>
        </p:nvSpPr>
        <p:spPr>
          <a:xfrm>
            <a:off x="1885159" y="2664174"/>
            <a:ext cx="11240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NTF_PUT_MOK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F6BA7-FF9F-4358-926F-B3F13D8E40FC}"/>
              </a:ext>
            </a:extLst>
          </p:cNvPr>
          <p:cNvSpPr txBox="1"/>
          <p:nvPr/>
        </p:nvSpPr>
        <p:spPr>
          <a:xfrm>
            <a:off x="520993" y="1521571"/>
            <a:ext cx="1336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방에 있는 모든 유저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464DCA2-9186-45B3-BC74-9C5C53F2D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46" y="1007630"/>
            <a:ext cx="300042" cy="56826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C4E73-8F82-4979-8586-1EDCFF8623A4}"/>
              </a:ext>
            </a:extLst>
          </p:cNvPr>
          <p:cNvSpPr/>
          <p:nvPr/>
        </p:nvSpPr>
        <p:spPr>
          <a:xfrm>
            <a:off x="1841696" y="1713470"/>
            <a:ext cx="94098" cy="205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C17926-9724-4BD6-BE05-63494984A988}"/>
              </a:ext>
            </a:extLst>
          </p:cNvPr>
          <p:cNvCxnSpPr>
            <a:cxnSpLocks/>
          </p:cNvCxnSpPr>
          <p:nvPr/>
        </p:nvCxnSpPr>
        <p:spPr>
          <a:xfrm flipH="1">
            <a:off x="2028788" y="3487741"/>
            <a:ext cx="3526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50697B-43AD-4160-97E1-BE0272983653}"/>
              </a:ext>
            </a:extLst>
          </p:cNvPr>
          <p:cNvSpPr/>
          <p:nvPr/>
        </p:nvSpPr>
        <p:spPr>
          <a:xfrm>
            <a:off x="2190813" y="3130718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i="1" dirty="0"/>
              <a:t>게임이 완료인 경우에</a:t>
            </a:r>
            <a:endParaRPr lang="en-US" altLang="ko-KR" sz="800" i="1" dirty="0"/>
          </a:p>
          <a:p>
            <a:r>
              <a:rPr lang="en-US" altLang="ko-KR" sz="1000" dirty="0"/>
              <a:t>NTF_END_MOK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31E5BA-172D-4E2C-AB28-AFBE541EDF28}"/>
              </a:ext>
            </a:extLst>
          </p:cNvPr>
          <p:cNvSpPr/>
          <p:nvPr/>
        </p:nvSpPr>
        <p:spPr>
          <a:xfrm>
            <a:off x="5866107" y="3567610"/>
            <a:ext cx="2124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i="1" dirty="0"/>
              <a:t>패킷 처리에 게임 완료 패킷 추가</a:t>
            </a:r>
            <a:endParaRPr lang="en-US" altLang="ko-KR" sz="800" i="1" dirty="0"/>
          </a:p>
          <a:p>
            <a:r>
              <a:rPr lang="en-US" altLang="ko-KR" sz="1000" dirty="0"/>
              <a:t>NTF_IN_ROOM_GAME_END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320A8-2E73-4FD7-AAF0-89137770FD8F}"/>
              </a:ext>
            </a:extLst>
          </p:cNvPr>
          <p:cNvSpPr txBox="1"/>
          <p:nvPr/>
        </p:nvSpPr>
        <p:spPr>
          <a:xfrm>
            <a:off x="5929111" y="3936942"/>
            <a:ext cx="28573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DB</a:t>
            </a:r>
            <a:r>
              <a:rPr lang="ko-KR" altLang="en-US" sz="1050" dirty="0"/>
              <a:t>에 게임 결과 저장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유저 나가도록 요청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방에서 유저 제외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이 방을 사용할 수 있는 방으로 등록</a:t>
            </a:r>
          </a:p>
        </p:txBody>
      </p:sp>
    </p:spTree>
    <p:extLst>
      <p:ext uri="{BB962C8B-B14F-4D97-AF65-F5344CB8AC3E}">
        <p14:creationId xmlns:p14="http://schemas.microsoft.com/office/powerpoint/2010/main" val="2902751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822868-6315-4AD5-AB41-45DAAEC2212D}"/>
              </a:ext>
            </a:extLst>
          </p:cNvPr>
          <p:cNvSpPr txBox="1"/>
          <p:nvPr/>
        </p:nvSpPr>
        <p:spPr>
          <a:xfrm>
            <a:off x="179363" y="169669"/>
            <a:ext cx="8830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로그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81901-FE73-4565-802F-CEC626FF5142}"/>
              </a:ext>
            </a:extLst>
          </p:cNvPr>
          <p:cNvSpPr txBox="1"/>
          <p:nvPr/>
        </p:nvSpPr>
        <p:spPr>
          <a:xfrm>
            <a:off x="296562" y="1105870"/>
            <a:ext cx="8254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FluntedBit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Docker,</a:t>
            </a:r>
            <a:r>
              <a:rPr lang="ko-KR" altLang="en-US" sz="1800" dirty="0"/>
              <a:t> </a:t>
            </a:r>
            <a:r>
              <a:rPr lang="en-US" altLang="ko-KR" sz="1800" dirty="0"/>
              <a:t>Supervisor </a:t>
            </a:r>
            <a:r>
              <a:rPr lang="ko-KR" altLang="en-US" sz="1800" dirty="0"/>
              <a:t>등을 사용하여 콘솔 출력을 실시간으로 </a:t>
            </a:r>
            <a:r>
              <a:rPr lang="en-US" altLang="ko-KR" sz="1800" dirty="0"/>
              <a:t>DB </a:t>
            </a:r>
            <a:r>
              <a:rPr lang="ko-KR" altLang="en-US" sz="1800" dirty="0"/>
              <a:t>등에 저장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Scribe</a:t>
            </a:r>
            <a:r>
              <a:rPr lang="ko-KR" altLang="en-US" sz="1800" dirty="0"/>
              <a:t>에 저장</a:t>
            </a:r>
            <a:r>
              <a:rPr lang="en-US" altLang="ko-KR" sz="1800" dirty="0"/>
              <a:t>. </a:t>
            </a:r>
            <a:r>
              <a:rPr lang="en-US" altLang="ko-KR" sz="1800" dirty="0">
                <a:hlinkClick r:id="rId3"/>
              </a:rPr>
              <a:t>C#</a:t>
            </a:r>
            <a:r>
              <a:rPr lang="ko-KR" altLang="en-US" sz="1800" dirty="0">
                <a:hlinkClick r:id="rId3"/>
              </a:rPr>
              <a:t>용 라이브러리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6877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2F6081-CCC2-4B26-9564-7D13CC272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53" y="3006401"/>
            <a:ext cx="3372321" cy="7906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DC9E41-5BAC-4D92-AF4F-AC17A3587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53" y="1841106"/>
            <a:ext cx="3429479" cy="1095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886A2D-2B8A-4BE8-B1A7-A2D47CD59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87" y="647232"/>
            <a:ext cx="5191850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0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7A7095-1054-46A5-A48A-07D79ACDA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49" y="378731"/>
            <a:ext cx="6639852" cy="10097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A2E5B0-ED9B-4535-9AFD-6F2919448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03" y="1617786"/>
            <a:ext cx="6363588" cy="20767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EC3DCD-4957-4AB7-A958-924C7AE4E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182" y="1827091"/>
            <a:ext cx="3686689" cy="695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31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36841A-624B-422E-A0E1-561ECE581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66" y="297810"/>
            <a:ext cx="3586186" cy="15089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DB07FA-2E21-4423-BADB-4053D4B0F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289" y="191672"/>
            <a:ext cx="3707431" cy="17962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82A5DE-E43E-49AB-9458-8F88296E4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66" y="2571750"/>
            <a:ext cx="6806836" cy="238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6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D06313-FD92-4B90-BCAD-6F5CA0841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160" y="1229548"/>
            <a:ext cx="1800476" cy="1810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8F9A43-2A67-4DC3-8C95-EEE1FA7D2E51}"/>
              </a:ext>
            </a:extLst>
          </p:cNvPr>
          <p:cNvSpPr txBox="1"/>
          <p:nvPr/>
        </p:nvSpPr>
        <p:spPr>
          <a:xfrm>
            <a:off x="179363" y="169669"/>
            <a:ext cx="8830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Game Server </a:t>
            </a:r>
            <a:r>
              <a:rPr lang="ko-KR" altLang="en-US" sz="4800" b="1" dirty="0"/>
              <a:t>구조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05FEB6-B7B0-485D-9DD3-8393A0E4D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860" y="1131074"/>
            <a:ext cx="1495835" cy="395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2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3449ED-FDCD-4ED2-859D-AAED4B474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272" y="98474"/>
            <a:ext cx="6004847" cy="494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872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924</Words>
  <Application>Microsoft Office PowerPoint</Application>
  <PresentationFormat>화면 슬라이드 쇼(16:9)</PresentationFormat>
  <Paragraphs>211</Paragraphs>
  <Slides>44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6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테트리스 서버 설계</dc:title>
  <cp:lastModifiedBy>흥배</cp:lastModifiedBy>
  <cp:revision>85</cp:revision>
  <dcterms:modified xsi:type="dcterms:W3CDTF">2020-12-22T17:42:30Z</dcterms:modified>
</cp:coreProperties>
</file>