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89"/>
  </p:notesMasterIdLst>
  <p:sldIdLst>
    <p:sldId id="256" r:id="rId3"/>
    <p:sldId id="338" r:id="rId4"/>
    <p:sldId id="287" r:id="rId5"/>
    <p:sldId id="520" r:id="rId6"/>
    <p:sldId id="454" r:id="rId7"/>
    <p:sldId id="545" r:id="rId8"/>
    <p:sldId id="359" r:id="rId9"/>
    <p:sldId id="533" r:id="rId10"/>
    <p:sldId id="557" r:id="rId11"/>
    <p:sldId id="546" r:id="rId12"/>
    <p:sldId id="530" r:id="rId13"/>
    <p:sldId id="536" r:id="rId14"/>
    <p:sldId id="535" r:id="rId15"/>
    <p:sldId id="547" r:id="rId16"/>
    <p:sldId id="531" r:id="rId17"/>
    <p:sldId id="539" r:id="rId18"/>
    <p:sldId id="540" r:id="rId19"/>
    <p:sldId id="541" r:id="rId20"/>
    <p:sldId id="548" r:id="rId21"/>
    <p:sldId id="542" r:id="rId22"/>
    <p:sldId id="532" r:id="rId23"/>
    <p:sldId id="556" r:id="rId24"/>
    <p:sldId id="544" r:id="rId25"/>
    <p:sldId id="543" r:id="rId26"/>
    <p:sldId id="549" r:id="rId27"/>
    <p:sldId id="469" r:id="rId28"/>
    <p:sldId id="516" r:id="rId29"/>
    <p:sldId id="558" r:id="rId30"/>
    <p:sldId id="518" r:id="rId31"/>
    <p:sldId id="519" r:id="rId32"/>
    <p:sldId id="550" r:id="rId33"/>
    <p:sldId id="494" r:id="rId34"/>
    <p:sldId id="495" r:id="rId35"/>
    <p:sldId id="551" r:id="rId36"/>
    <p:sldId id="470" r:id="rId37"/>
    <p:sldId id="471" r:id="rId38"/>
    <p:sldId id="512" r:id="rId39"/>
    <p:sldId id="514" r:id="rId40"/>
    <p:sldId id="513" r:id="rId41"/>
    <p:sldId id="515" r:id="rId42"/>
    <p:sldId id="507" r:id="rId43"/>
    <p:sldId id="509" r:id="rId44"/>
    <p:sldId id="510" r:id="rId45"/>
    <p:sldId id="508" r:id="rId46"/>
    <p:sldId id="511" r:id="rId47"/>
    <p:sldId id="552" r:id="rId48"/>
    <p:sldId id="529" r:id="rId49"/>
    <p:sldId id="521" r:id="rId50"/>
    <p:sldId id="522" r:id="rId51"/>
    <p:sldId id="559" r:id="rId52"/>
    <p:sldId id="523" r:id="rId53"/>
    <p:sldId id="524" r:id="rId54"/>
    <p:sldId id="463" r:id="rId55"/>
    <p:sldId id="464" r:id="rId56"/>
    <p:sldId id="465" r:id="rId57"/>
    <p:sldId id="466" r:id="rId58"/>
    <p:sldId id="468" r:id="rId59"/>
    <p:sldId id="472" r:id="rId60"/>
    <p:sldId id="473" r:id="rId61"/>
    <p:sldId id="474" r:id="rId62"/>
    <p:sldId id="475" r:id="rId63"/>
    <p:sldId id="476" r:id="rId64"/>
    <p:sldId id="477" r:id="rId65"/>
    <p:sldId id="478" r:id="rId66"/>
    <p:sldId id="479" r:id="rId67"/>
    <p:sldId id="480" r:id="rId68"/>
    <p:sldId id="481" r:id="rId69"/>
    <p:sldId id="484" r:id="rId70"/>
    <p:sldId id="485" r:id="rId71"/>
    <p:sldId id="482" r:id="rId72"/>
    <p:sldId id="488" r:id="rId73"/>
    <p:sldId id="493" r:id="rId74"/>
    <p:sldId id="490" r:id="rId75"/>
    <p:sldId id="487" r:id="rId76"/>
    <p:sldId id="499" r:id="rId77"/>
    <p:sldId id="500" r:id="rId78"/>
    <p:sldId id="486" r:id="rId79"/>
    <p:sldId id="483" r:id="rId80"/>
    <p:sldId id="496" r:id="rId81"/>
    <p:sldId id="497" r:id="rId82"/>
    <p:sldId id="498" r:id="rId83"/>
    <p:sldId id="525" r:id="rId84"/>
    <p:sldId id="555" r:id="rId85"/>
    <p:sldId id="462" r:id="rId86"/>
    <p:sldId id="270" r:id="rId87"/>
    <p:sldId id="264" r:id="rId88"/>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521415D9-36F7-43E2-AB2F-B90AF26B5E84}">
      <p14:sectionLst xmlns:p14="http://schemas.microsoft.com/office/powerpoint/2010/main">
        <p14:section name="Presentation" id="{A5B53756-BD3C-4F68-B5AA-4DCFA9EDEFE9}">
          <p14:sldIdLst>
            <p14:sldId id="256"/>
            <p14:sldId id="338"/>
            <p14:sldId id="287"/>
            <p14:sldId id="520"/>
            <p14:sldId id="454"/>
          </p14:sldIdLst>
        </p14:section>
        <p14:section name="Modules" id="{4780A27E-EDA9-4FCD-9CBF-2481C4FCC589}">
          <p14:sldIdLst>
            <p14:sldId id="545"/>
            <p14:sldId id="359"/>
            <p14:sldId id="533"/>
            <p14:sldId id="557"/>
          </p14:sldIdLst>
        </p14:section>
        <p14:section name="Ranges" id="{7789D314-1171-4351-AD38-EB63AD6A852C}">
          <p14:sldIdLst>
            <p14:sldId id="546"/>
            <p14:sldId id="530"/>
            <p14:sldId id="536"/>
            <p14:sldId id="535"/>
          </p14:sldIdLst>
        </p14:section>
        <p14:section name="Coroutines" id="{53A51718-9BBE-47B6-BA12-746B9833E7D6}">
          <p14:sldIdLst>
            <p14:sldId id="547"/>
            <p14:sldId id="531"/>
            <p14:sldId id="539"/>
            <p14:sldId id="540"/>
            <p14:sldId id="541"/>
          </p14:sldIdLst>
        </p14:section>
        <p14:section name="Concepts" id="{12B3447D-8ECC-4EAA-A25D-1A1D9D816E77}">
          <p14:sldIdLst>
            <p14:sldId id="548"/>
            <p14:sldId id="542"/>
            <p14:sldId id="532"/>
            <p14:sldId id="556"/>
            <p14:sldId id="544"/>
            <p14:sldId id="543"/>
          </p14:sldIdLst>
        </p14:section>
        <p14:section name="Lambda Expression Changes" id="{33E8E4F3-3E43-46E9-9233-341F099637A4}">
          <p14:sldIdLst>
            <p14:sldId id="549"/>
            <p14:sldId id="469"/>
            <p14:sldId id="516"/>
            <p14:sldId id="558"/>
            <p14:sldId id="518"/>
            <p14:sldId id="519"/>
          </p14:sldIdLst>
        </p14:section>
        <p14:section name="constexpr Changes" id="{85F2803D-B80D-4623-AC55-E34BE902052D}">
          <p14:sldIdLst>
            <p14:sldId id="550"/>
            <p14:sldId id="494"/>
            <p14:sldId id="495"/>
          </p14:sldIdLst>
        </p14:section>
        <p14:section name="Concurrency Changes" id="{CA4F8729-8F9C-4DD3-92C6-6DF452B110CF}">
          <p14:sldIdLst>
            <p14:sldId id="551"/>
            <p14:sldId id="470"/>
            <p14:sldId id="471"/>
            <p14:sldId id="512"/>
            <p14:sldId id="514"/>
            <p14:sldId id="513"/>
            <p14:sldId id="515"/>
            <p14:sldId id="507"/>
            <p14:sldId id="509"/>
            <p14:sldId id="510"/>
            <p14:sldId id="508"/>
            <p14:sldId id="511"/>
          </p14:sldIdLst>
        </p14:section>
        <p14:section name="Remainder" id="{7D00CCEF-94AA-49E4-B507-598DD02688E1}">
          <p14:sldIdLst>
            <p14:sldId id="552"/>
            <p14:sldId id="529"/>
            <p14:sldId id="521"/>
            <p14:sldId id="522"/>
            <p14:sldId id="559"/>
            <p14:sldId id="523"/>
            <p14:sldId id="524"/>
            <p14:sldId id="463"/>
            <p14:sldId id="464"/>
            <p14:sldId id="465"/>
            <p14:sldId id="466"/>
            <p14:sldId id="468"/>
            <p14:sldId id="472"/>
            <p14:sldId id="473"/>
            <p14:sldId id="474"/>
            <p14:sldId id="475"/>
            <p14:sldId id="476"/>
            <p14:sldId id="477"/>
            <p14:sldId id="478"/>
            <p14:sldId id="479"/>
            <p14:sldId id="480"/>
            <p14:sldId id="481"/>
            <p14:sldId id="484"/>
            <p14:sldId id="485"/>
            <p14:sldId id="482"/>
            <p14:sldId id="488"/>
            <p14:sldId id="493"/>
            <p14:sldId id="490"/>
            <p14:sldId id="487"/>
            <p14:sldId id="499"/>
            <p14:sldId id="500"/>
            <p14:sldId id="486"/>
            <p14:sldId id="483"/>
            <p14:sldId id="496"/>
            <p14:sldId id="497"/>
            <p14:sldId id="498"/>
            <p14:sldId id="525"/>
            <p14:sldId id="555"/>
            <p14:sldId id="462"/>
            <p14:sldId id="270"/>
          </p14:sldIdLst>
        </p14:section>
        <p14:section name="Test Pattern" id="{651A366B-6DD9-44E2-B8D5-5D13B459E62E}">
          <p14:sldIdLst>
            <p14:sldId id="264"/>
          </p14:sldIdLst>
        </p14:section>
      </p14:sectionLst>
    </p:ext>
    <p:ext uri="{EFAFB233-063F-42B5-8137-9DF3F51BA10A}">
      <p15:sldGuideLst xmlns:p15="http://schemas.microsoft.com/office/powerpoint/2012/main">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B952B"/>
    <a:srgbClr val="64EB1B"/>
    <a:srgbClr val="C6F5BC"/>
    <a:srgbClr val="FFFFFF"/>
    <a:srgbClr val="FF8200"/>
    <a:srgbClr val="E6E6E6"/>
    <a:srgbClr val="A6A6A6"/>
    <a:srgbClr val="FFCC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84767" autoAdjust="0"/>
  </p:normalViewPr>
  <p:slideViewPr>
    <p:cSldViewPr>
      <p:cViewPr varScale="1">
        <p:scale>
          <a:sx n="170" d="100"/>
          <a:sy n="170" d="100"/>
        </p:scale>
        <p:origin x="798" y="126"/>
      </p:cViewPr>
      <p:guideLst>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67686010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p14="http://schemas.microsoft.com/office/powerpoint/2010/main" val="2355684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view::</a:t>
            </a:r>
            <a:r>
              <a:rPr lang="en-US" dirty="0" err="1"/>
              <a:t>ints</a:t>
            </a:r>
            <a:r>
              <a:rPr lang="en-US" dirty="0"/>
              <a:t>(10) = range factory</a:t>
            </a:r>
          </a:p>
          <a:p>
            <a:r>
              <a:rPr lang="en-US" dirty="0"/>
              <a:t>When working with infinite ranges, iterating over them would of course result in an infinite loop, so somehow you have to make sure to limit your sequence.</a:t>
            </a:r>
          </a:p>
          <a:p>
            <a:r>
              <a:rPr lang="en-US" dirty="0"/>
              <a:t>In this example, we limit it by taking only the first 10 elements.</a:t>
            </a:r>
          </a:p>
        </p:txBody>
      </p:sp>
      <p:sp>
        <p:nvSpPr>
          <p:cNvPr id="4" name="Rectangle 3"/>
          <p:cNvSpPr>
            <a:spLocks noGrp="1"/>
          </p:cNvSpPr>
          <p:nvPr>
            <p:ph type="sldNum" sz="quarter" idx="10"/>
          </p:nvPr>
        </p:nvSpPr>
        <p:spPr/>
        <p:txBody>
          <a:bodyPr/>
          <a:lstStyle/>
          <a:p>
            <a:fld id="{CA5D3BF3-D352-46FC-8343-31F56E6730EA}" type="slidenum">
              <a:rPr lang="en-US" smtClean="0"/>
              <a:pPr/>
              <a:t>13</a:t>
            </a:fld>
            <a:endParaRPr lang="en-US"/>
          </a:p>
        </p:txBody>
      </p:sp>
    </p:spTree>
    <p:extLst>
      <p:ext uri="{BB962C8B-B14F-4D97-AF65-F5344CB8AC3E}">
        <p14:creationId xmlns:p14="http://schemas.microsoft.com/office/powerpoint/2010/main" val="1229151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15</a:t>
            </a:fld>
            <a:endParaRPr lang="en-US"/>
          </a:p>
        </p:txBody>
      </p:sp>
    </p:spTree>
    <p:extLst>
      <p:ext uri="{BB962C8B-B14F-4D97-AF65-F5344CB8AC3E}">
        <p14:creationId xmlns:p14="http://schemas.microsoft.com/office/powerpoint/2010/main" val="972351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16</a:t>
            </a:fld>
            <a:endParaRPr lang="en-US"/>
          </a:p>
        </p:txBody>
      </p:sp>
    </p:spTree>
    <p:extLst>
      <p:ext uri="{BB962C8B-B14F-4D97-AF65-F5344CB8AC3E}">
        <p14:creationId xmlns:p14="http://schemas.microsoft.com/office/powerpoint/2010/main" val="1452532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 Writing coroutines is complicated, prefer searching for existing 3</a:t>
            </a:r>
            <a:r>
              <a:rPr lang="en-US" baseline="30000" dirty="0"/>
              <a:t>rd</a:t>
            </a:r>
            <a:r>
              <a:rPr lang="en-US" dirty="0"/>
              <a:t> party libs for coroutines you need.</a:t>
            </a:r>
          </a:p>
        </p:txBody>
      </p:sp>
      <p:sp>
        <p:nvSpPr>
          <p:cNvPr id="4" name="Rectangle 3"/>
          <p:cNvSpPr>
            <a:spLocks noGrp="1"/>
          </p:cNvSpPr>
          <p:nvPr>
            <p:ph type="sldNum" sz="quarter" idx="10"/>
          </p:nvPr>
        </p:nvSpPr>
        <p:spPr/>
        <p:txBody>
          <a:bodyPr/>
          <a:lstStyle/>
          <a:p>
            <a:fld id="{CA5D3BF3-D352-46FC-8343-31F56E6730EA}" type="slidenum">
              <a:rPr lang="en-US" smtClean="0"/>
              <a:pPr/>
              <a:t>17</a:t>
            </a:fld>
            <a:endParaRPr lang="en-US"/>
          </a:p>
        </p:txBody>
      </p:sp>
    </p:spTree>
    <p:extLst>
      <p:ext uri="{BB962C8B-B14F-4D97-AF65-F5344CB8AC3E}">
        <p14:creationId xmlns:p14="http://schemas.microsoft.com/office/powerpoint/2010/main" val="390441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Here we have a simple co-routine.</a:t>
            </a:r>
          </a:p>
          <a:p>
            <a:pPr marL="171450" indent="-171450">
              <a:buFontTx/>
              <a:buChar char="-"/>
            </a:pPr>
            <a:r>
              <a:rPr lang="en-US" dirty="0"/>
              <a:t>It has a for loop starting at a given start value, and looping a number of times.</a:t>
            </a:r>
          </a:p>
          <a:p>
            <a:pPr marL="171450" indent="-171450">
              <a:buFontTx/>
              <a:buChar char="-"/>
            </a:pPr>
            <a:r>
              <a:rPr lang="en-US" dirty="0"/>
              <a:t>On each iteration it gets the current time and outputs it.</a:t>
            </a:r>
          </a:p>
          <a:p>
            <a:pPr marL="171450" indent="-171450">
              <a:buFontTx/>
              <a:buChar char="-"/>
            </a:pPr>
            <a:r>
              <a:rPr lang="en-US" dirty="0"/>
              <a:t>And then it “yields” the current value of </a:t>
            </a:r>
            <a:r>
              <a:rPr lang="en-US" dirty="0" err="1"/>
              <a:t>i</a:t>
            </a:r>
            <a:r>
              <a:rPr lang="en-US" dirty="0"/>
              <a:t>.</a:t>
            </a:r>
          </a:p>
          <a:p>
            <a:pPr marL="171450" indent="-171450">
              <a:buFontTx/>
              <a:buChar char="-"/>
            </a:pPr>
            <a:endParaRPr lang="en-US" dirty="0"/>
          </a:p>
          <a:p>
            <a:pPr marL="171450" indent="-171450">
              <a:buFontTx/>
              <a:buChar char="-"/>
            </a:pPr>
            <a:r>
              <a:rPr lang="en-US" dirty="0"/>
              <a:t>main() calls the co-routine which returns a generator.</a:t>
            </a:r>
          </a:p>
          <a:p>
            <a:pPr marL="171450" indent="-171450">
              <a:buFontTx/>
              <a:buChar char="-"/>
            </a:pPr>
            <a:r>
              <a:rPr lang="en-US" dirty="0"/>
              <a:t>It then iterates over the values generated by the generator.</a:t>
            </a:r>
          </a:p>
          <a:p>
            <a:pPr marL="171450" indent="-171450">
              <a:buFontTx/>
              <a:buChar char="-"/>
            </a:pPr>
            <a:r>
              <a:rPr lang="en-US" dirty="0"/>
              <a:t>After every value it receives from the generator, the loop in main() pauses and waits for a key press.</a:t>
            </a:r>
          </a:p>
          <a:p>
            <a:pPr marL="171450" indent="-171450">
              <a:buFontTx/>
              <a:buChar char="-"/>
            </a:pPr>
            <a:endParaRPr lang="en-US" dirty="0"/>
          </a:p>
          <a:p>
            <a:pPr marL="171450" indent="-171450">
              <a:buFontTx/>
              <a:buChar char="-"/>
            </a:pPr>
            <a:r>
              <a:rPr lang="en-US" dirty="0"/>
              <a:t>When the for loop in main() asks for the first value, the for loop in the co-routine executes its first iteration until it yields the value of </a:t>
            </a:r>
            <a:r>
              <a:rPr lang="en-US" dirty="0" err="1"/>
              <a:t>i</a:t>
            </a:r>
            <a:r>
              <a:rPr lang="en-US" dirty="0"/>
              <a:t> back to the caller.</a:t>
            </a:r>
          </a:p>
          <a:p>
            <a:pPr marL="171450" indent="-171450">
              <a:buFontTx/>
              <a:buChar char="-"/>
            </a:pPr>
            <a:r>
              <a:rPr lang="en-US" dirty="0"/>
              <a:t>The caller then outputs the value, waits for a key press,</a:t>
            </a:r>
          </a:p>
          <a:p>
            <a:pPr marL="171450" indent="-171450">
              <a:buFontTx/>
              <a:buChar char="-"/>
            </a:pPr>
            <a:r>
              <a:rPr lang="en-US" dirty="0"/>
              <a:t>After a key press, main() asks the co-routine for the next value.</a:t>
            </a:r>
          </a:p>
          <a:p>
            <a:pPr marL="171450" indent="-171450">
              <a:buFontTx/>
              <a:buChar char="-"/>
            </a:pPr>
            <a:r>
              <a:rPr lang="en-US" dirty="0"/>
              <a:t>Then the co-routine is resumed at the statement after the previous yield call, and starts the next iteration.</a:t>
            </a:r>
          </a:p>
        </p:txBody>
      </p:sp>
      <p:sp>
        <p:nvSpPr>
          <p:cNvPr id="4" name="Rectangle 3"/>
          <p:cNvSpPr>
            <a:spLocks noGrp="1"/>
          </p:cNvSpPr>
          <p:nvPr>
            <p:ph type="sldNum" sz="quarter" idx="10"/>
          </p:nvPr>
        </p:nvSpPr>
        <p:spPr/>
        <p:txBody>
          <a:bodyPr/>
          <a:lstStyle/>
          <a:p>
            <a:fld id="{CA5D3BF3-D352-46FC-8343-31F56E6730EA}" type="slidenum">
              <a:rPr lang="en-US" smtClean="0"/>
              <a:pPr/>
              <a:t>18</a:t>
            </a:fld>
            <a:endParaRPr lang="en-US"/>
          </a:p>
        </p:txBody>
      </p:sp>
    </p:spTree>
    <p:extLst>
      <p:ext uri="{BB962C8B-B14F-4D97-AF65-F5344CB8AC3E}">
        <p14:creationId xmlns:p14="http://schemas.microsoft.com/office/powerpoint/2010/main" val="3035925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No overhead at run time.</a:t>
            </a:r>
          </a:p>
        </p:txBody>
      </p:sp>
      <p:sp>
        <p:nvSpPr>
          <p:cNvPr id="4" name="Rectangle 3"/>
          <p:cNvSpPr>
            <a:spLocks noGrp="1"/>
          </p:cNvSpPr>
          <p:nvPr>
            <p:ph type="sldNum" sz="quarter" idx="10"/>
          </p:nvPr>
        </p:nvSpPr>
        <p:spPr/>
        <p:txBody>
          <a:bodyPr/>
          <a:lstStyle/>
          <a:p>
            <a:fld id="{CA5D3BF3-D352-46FC-8343-31F56E6730EA}" type="slidenum">
              <a:rPr lang="en-US" smtClean="0"/>
              <a:pPr/>
              <a:t>20</a:t>
            </a:fld>
            <a:endParaRPr lang="en-US"/>
          </a:p>
        </p:txBody>
      </p:sp>
    </p:spTree>
    <p:extLst>
      <p:ext uri="{BB962C8B-B14F-4D97-AF65-F5344CB8AC3E}">
        <p14:creationId xmlns:p14="http://schemas.microsoft.com/office/powerpoint/2010/main" val="3844715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Basically, it states that expressions ++x and x++ must compile.</a:t>
            </a:r>
          </a:p>
          <a:p>
            <a:pPr marL="171450" indent="-171450">
              <a:buFontTx/>
              <a:buChar char="-"/>
            </a:pPr>
            <a:r>
              <a:rPr lang="en-US" dirty="0"/>
              <a:t>Requires clause -&gt; useful if you need to combine concepts as shown in a next slide</a:t>
            </a:r>
          </a:p>
          <a:p>
            <a:pPr marL="171450" indent="-171450">
              <a:buFontTx/>
              <a:buChar char="-"/>
            </a:pPr>
            <a:r>
              <a:rPr lang="en-US" dirty="0"/>
              <a:t>Abbreviated function template syntax</a:t>
            </a:r>
          </a:p>
        </p:txBody>
      </p:sp>
      <p:sp>
        <p:nvSpPr>
          <p:cNvPr id="4" name="Rectangle 3"/>
          <p:cNvSpPr>
            <a:spLocks noGrp="1"/>
          </p:cNvSpPr>
          <p:nvPr>
            <p:ph type="sldNum" sz="quarter" idx="10"/>
          </p:nvPr>
        </p:nvSpPr>
        <p:spPr/>
        <p:txBody>
          <a:bodyPr/>
          <a:lstStyle/>
          <a:p>
            <a:fld id="{CA5D3BF3-D352-46FC-8343-31F56E6730EA}" type="slidenum">
              <a:rPr lang="en-US" smtClean="0"/>
              <a:pPr/>
              <a:t>21</a:t>
            </a:fld>
            <a:endParaRPr lang="en-US"/>
          </a:p>
        </p:txBody>
      </p:sp>
    </p:spTree>
    <p:extLst>
      <p:ext uri="{BB962C8B-B14F-4D97-AF65-F5344CB8AC3E}">
        <p14:creationId xmlns:p14="http://schemas.microsoft.com/office/powerpoint/2010/main" val="3833889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 swap() requires two parameters, so our concept needs two parameters, x and y</a:t>
            </a:r>
          </a:p>
        </p:txBody>
      </p:sp>
      <p:sp>
        <p:nvSpPr>
          <p:cNvPr id="4" name="Rectangle 3"/>
          <p:cNvSpPr>
            <a:spLocks noGrp="1"/>
          </p:cNvSpPr>
          <p:nvPr>
            <p:ph type="sldNum" sz="quarter" idx="10"/>
          </p:nvPr>
        </p:nvSpPr>
        <p:spPr/>
        <p:txBody>
          <a:bodyPr/>
          <a:lstStyle/>
          <a:p>
            <a:fld id="{CA5D3BF3-D352-46FC-8343-31F56E6730EA}" type="slidenum">
              <a:rPr lang="en-US" smtClean="0"/>
              <a:pPr/>
              <a:t>22</a:t>
            </a:fld>
            <a:endParaRPr lang="en-US"/>
          </a:p>
        </p:txBody>
      </p:sp>
    </p:spTree>
    <p:extLst>
      <p:ext uri="{BB962C8B-B14F-4D97-AF65-F5344CB8AC3E}">
        <p14:creationId xmlns:p14="http://schemas.microsoft.com/office/powerpoint/2010/main" val="3336019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23</a:t>
            </a:fld>
            <a:endParaRPr lang="en-US"/>
          </a:p>
        </p:txBody>
      </p:sp>
    </p:spTree>
    <p:extLst>
      <p:ext uri="{BB962C8B-B14F-4D97-AF65-F5344CB8AC3E}">
        <p14:creationId xmlns:p14="http://schemas.microsoft.com/office/powerpoint/2010/main" val="2527360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BeCPP</a:t>
            </a:r>
            <a:r>
              <a:rPr lang="en-US" baseline="0" dirty="0"/>
              <a:t>: I try to organize 3 to 4 C++ events a year in Belgium.</a:t>
            </a:r>
          </a:p>
        </p:txBody>
      </p:sp>
      <p:sp>
        <p:nvSpPr>
          <p:cNvPr id="4" name="Slide Number Placeholder 3"/>
          <p:cNvSpPr>
            <a:spLocks noGrp="1"/>
          </p:cNvSpPr>
          <p:nvPr>
            <p:ph type="sldNum" sz="quarter" idx="10"/>
          </p:nvPr>
        </p:nvSpPr>
        <p:spPr/>
        <p:txBody>
          <a:bodyPr/>
          <a:lstStyle/>
          <a:p>
            <a:fld id="{CA5D3BF3-D352-46FC-8343-31F56E6730EA}" type="slidenum">
              <a:rPr lang="en-US" smtClean="0"/>
              <a:pPr/>
              <a:t>2</a:t>
            </a:fld>
            <a:endParaRPr lang="en-US"/>
          </a:p>
        </p:txBody>
      </p:sp>
    </p:spTree>
    <p:extLst>
      <p:ext uri="{BB962C8B-B14F-4D97-AF65-F5344CB8AC3E}">
        <p14:creationId xmlns:p14="http://schemas.microsoft.com/office/powerpoint/2010/main" val="2476009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 Instead of cryptic template error message.</a:t>
            </a:r>
          </a:p>
          <a:p>
            <a:endParaRPr lang="en-US" dirty="0"/>
          </a:p>
          <a:p>
            <a:r>
              <a:rPr lang="en-US" dirty="0" err="1"/>
              <a:t>Eg</a:t>
            </a:r>
            <a:r>
              <a:rPr lang="en-US" dirty="0"/>
              <a:t>:</a:t>
            </a:r>
          </a:p>
          <a:p>
            <a:pPr marL="171450" indent="-171450">
              <a:buFontTx/>
              <a:buChar char="-"/>
            </a:pPr>
            <a:r>
              <a:rPr lang="en-US" dirty="0"/>
              <a:t>Here I have a Foo abbreviated function template accepting an Incrementable type as parameter</a:t>
            </a:r>
          </a:p>
          <a:p>
            <a:pPr marL="171450" indent="-171450">
              <a:buFontTx/>
              <a:buChar char="-"/>
            </a:pPr>
            <a:r>
              <a:rPr lang="en-US" dirty="0"/>
              <a:t>The class Bar is defined, which does not satisfy the Incrementable concept</a:t>
            </a:r>
          </a:p>
          <a:p>
            <a:pPr marL="171450" indent="-171450">
              <a:buFontTx/>
              <a:buChar char="-"/>
            </a:pPr>
            <a:r>
              <a:rPr lang="en-US" dirty="0"/>
              <a:t>Then Foo() is called with an instance of Bar.</a:t>
            </a:r>
          </a:p>
          <a:p>
            <a:pPr marL="171450" indent="-171450">
              <a:buFontTx/>
              <a:buChar char="-"/>
            </a:pPr>
            <a:r>
              <a:rPr lang="en-US" dirty="0"/>
              <a:t>Instead of a cryptic error message, the compiler clearly states that Bar does not satisfy the Incrementable concept.</a:t>
            </a:r>
          </a:p>
        </p:txBody>
      </p:sp>
      <p:sp>
        <p:nvSpPr>
          <p:cNvPr id="4" name="Rectangle 3"/>
          <p:cNvSpPr>
            <a:spLocks noGrp="1"/>
          </p:cNvSpPr>
          <p:nvPr>
            <p:ph type="sldNum" sz="quarter" idx="10"/>
          </p:nvPr>
        </p:nvSpPr>
        <p:spPr/>
        <p:txBody>
          <a:bodyPr/>
          <a:lstStyle/>
          <a:p>
            <a:fld id="{CA5D3BF3-D352-46FC-8343-31F56E6730EA}" type="slidenum">
              <a:rPr lang="en-US" smtClean="0"/>
              <a:pPr/>
              <a:t>24</a:t>
            </a:fld>
            <a:endParaRPr lang="en-US"/>
          </a:p>
        </p:txBody>
      </p:sp>
    </p:spTree>
    <p:extLst>
      <p:ext uri="{BB962C8B-B14F-4D97-AF65-F5344CB8AC3E}">
        <p14:creationId xmlns:p14="http://schemas.microsoft.com/office/powerpoint/2010/main" val="3944832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26</a:t>
            </a:fld>
            <a:endParaRPr lang="en-US"/>
          </a:p>
        </p:txBody>
      </p:sp>
    </p:spTree>
    <p:extLst>
      <p:ext uri="{BB962C8B-B14F-4D97-AF65-F5344CB8AC3E}">
        <p14:creationId xmlns:p14="http://schemas.microsoft.com/office/powerpoint/2010/main" val="461502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Concepts are also supported for templated lambda expressions.</a:t>
            </a:r>
          </a:p>
        </p:txBody>
      </p:sp>
      <p:sp>
        <p:nvSpPr>
          <p:cNvPr id="4" name="Rectangle 3"/>
          <p:cNvSpPr>
            <a:spLocks noGrp="1"/>
          </p:cNvSpPr>
          <p:nvPr>
            <p:ph type="sldNum" sz="quarter" idx="10"/>
          </p:nvPr>
        </p:nvSpPr>
        <p:spPr/>
        <p:txBody>
          <a:bodyPr/>
          <a:lstStyle/>
          <a:p>
            <a:fld id="{CA5D3BF3-D352-46FC-8343-31F56E6730EA}" type="slidenum">
              <a:rPr lang="en-US" smtClean="0"/>
              <a:pPr/>
              <a:t>27</a:t>
            </a:fld>
            <a:endParaRPr lang="en-US"/>
          </a:p>
        </p:txBody>
      </p:sp>
    </p:spTree>
    <p:extLst>
      <p:ext uri="{BB962C8B-B14F-4D97-AF65-F5344CB8AC3E}">
        <p14:creationId xmlns:p14="http://schemas.microsoft.com/office/powerpoint/2010/main" val="1583845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A generic lambda with a const auto ref parameter</a:t>
            </a:r>
          </a:p>
          <a:p>
            <a:pPr marL="171450" indent="-171450">
              <a:buFontTx/>
              <a:buChar char="-"/>
            </a:pPr>
            <a:r>
              <a:rPr lang="en-US" dirty="0"/>
              <a:t>you need to use </a:t>
            </a:r>
            <a:r>
              <a:rPr lang="en-US" dirty="0" err="1"/>
              <a:t>decltype</a:t>
            </a:r>
            <a:r>
              <a:rPr lang="en-US" dirty="0"/>
              <a:t> and </a:t>
            </a:r>
            <a:r>
              <a:rPr lang="en-US" dirty="0" err="1"/>
              <a:t>decay_t</a:t>
            </a:r>
            <a:r>
              <a:rPr lang="en-US" dirty="0"/>
              <a:t> to get to the type of the vector itself</a:t>
            </a:r>
          </a:p>
          <a:p>
            <a:pPr marL="171450" indent="-171450">
              <a:buFontTx/>
              <a:buChar char="-"/>
            </a:pPr>
            <a:r>
              <a:rPr lang="en-US" dirty="0"/>
              <a:t>after that, you can use the nested </a:t>
            </a:r>
            <a:r>
              <a:rPr lang="en-US" dirty="0" err="1"/>
              <a:t>value_type</a:t>
            </a:r>
            <a:r>
              <a:rPr lang="en-US" dirty="0"/>
              <a:t> type alias to get the type T.</a:t>
            </a:r>
          </a:p>
        </p:txBody>
      </p:sp>
      <p:sp>
        <p:nvSpPr>
          <p:cNvPr id="4" name="Rectangle 3"/>
          <p:cNvSpPr>
            <a:spLocks noGrp="1"/>
          </p:cNvSpPr>
          <p:nvPr>
            <p:ph type="sldNum" sz="quarter" idx="10"/>
          </p:nvPr>
        </p:nvSpPr>
        <p:spPr/>
        <p:txBody>
          <a:bodyPr/>
          <a:lstStyle/>
          <a:p>
            <a:fld id="{CA5D3BF3-D352-46FC-8343-31F56E6730EA}" type="slidenum">
              <a:rPr lang="en-US" smtClean="0"/>
              <a:pPr/>
              <a:t>28</a:t>
            </a:fld>
            <a:endParaRPr lang="en-US"/>
          </a:p>
        </p:txBody>
      </p:sp>
    </p:spTree>
    <p:extLst>
      <p:ext uri="{BB962C8B-B14F-4D97-AF65-F5344CB8AC3E}">
        <p14:creationId xmlns:p14="http://schemas.microsoft.com/office/powerpoint/2010/main" val="17705089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29</a:t>
            </a:fld>
            <a:endParaRPr lang="en-US"/>
          </a:p>
        </p:txBody>
      </p:sp>
    </p:spTree>
    <p:extLst>
      <p:ext uri="{BB962C8B-B14F-4D97-AF65-F5344CB8AC3E}">
        <p14:creationId xmlns:p14="http://schemas.microsoft.com/office/powerpoint/2010/main" val="3654982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30</a:t>
            </a:fld>
            <a:endParaRPr lang="en-US"/>
          </a:p>
        </p:txBody>
      </p:sp>
    </p:spTree>
    <p:extLst>
      <p:ext uri="{BB962C8B-B14F-4D97-AF65-F5344CB8AC3E}">
        <p14:creationId xmlns:p14="http://schemas.microsoft.com/office/powerpoint/2010/main" val="4047426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mem allocation:</a:t>
            </a:r>
          </a:p>
          <a:p>
            <a:pPr marL="628650" lvl="1" indent="-171450">
              <a:buFontTx/>
              <a:buChar char="-"/>
            </a:pPr>
            <a:r>
              <a:rPr lang="en-US" dirty="0"/>
              <a:t>you need to use global new/delete</a:t>
            </a:r>
          </a:p>
          <a:p>
            <a:pPr marL="628650" lvl="1" indent="-171450">
              <a:buFontTx/>
              <a:buChar char="-"/>
            </a:pPr>
            <a:r>
              <a:rPr lang="en-US" dirty="0"/>
              <a:t>you need to delete allocated memory in same constexpr function</a:t>
            </a:r>
          </a:p>
        </p:txBody>
      </p:sp>
      <p:sp>
        <p:nvSpPr>
          <p:cNvPr id="4" name="Rectangle 3"/>
          <p:cNvSpPr>
            <a:spLocks noGrp="1"/>
          </p:cNvSpPr>
          <p:nvPr>
            <p:ph type="sldNum" sz="quarter" idx="10"/>
          </p:nvPr>
        </p:nvSpPr>
        <p:spPr/>
        <p:txBody>
          <a:bodyPr/>
          <a:lstStyle/>
          <a:p>
            <a:fld id="{CA5D3BF3-D352-46FC-8343-31F56E6730EA}" type="slidenum">
              <a:rPr lang="en-US" smtClean="0"/>
              <a:pPr/>
              <a:t>32</a:t>
            </a:fld>
            <a:endParaRPr lang="en-US"/>
          </a:p>
        </p:txBody>
      </p:sp>
    </p:spTree>
    <p:extLst>
      <p:ext uri="{BB962C8B-B14F-4D97-AF65-F5344CB8AC3E}">
        <p14:creationId xmlns:p14="http://schemas.microsoft.com/office/powerpoint/2010/main" val="3190339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33</a:t>
            </a:fld>
            <a:endParaRPr lang="en-US"/>
          </a:p>
        </p:txBody>
      </p:sp>
    </p:spTree>
    <p:extLst>
      <p:ext uri="{BB962C8B-B14F-4D97-AF65-F5344CB8AC3E}">
        <p14:creationId xmlns:p14="http://schemas.microsoft.com/office/powerpoint/2010/main" val="3873992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 Incrementing/decrementing reference count is thread safe</a:t>
            </a:r>
          </a:p>
        </p:txBody>
      </p:sp>
      <p:sp>
        <p:nvSpPr>
          <p:cNvPr id="4" name="Rectangle 3"/>
          <p:cNvSpPr>
            <a:spLocks noGrp="1"/>
          </p:cNvSpPr>
          <p:nvPr>
            <p:ph type="sldNum" sz="quarter" idx="10"/>
          </p:nvPr>
        </p:nvSpPr>
        <p:spPr/>
        <p:txBody>
          <a:bodyPr/>
          <a:lstStyle/>
          <a:p>
            <a:fld id="{CA5D3BF3-D352-46FC-8343-31F56E6730EA}" type="slidenum">
              <a:rPr lang="en-US" smtClean="0"/>
              <a:pPr/>
              <a:t>35</a:t>
            </a:fld>
            <a:endParaRPr lang="en-US"/>
          </a:p>
        </p:txBody>
      </p:sp>
    </p:spTree>
    <p:extLst>
      <p:ext uri="{BB962C8B-B14F-4D97-AF65-F5344CB8AC3E}">
        <p14:creationId xmlns:p14="http://schemas.microsoft.com/office/powerpoint/2010/main" val="2669301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C++20, you use </a:t>
            </a:r>
            <a:r>
              <a:rPr lang="en-US" dirty="0" err="1"/>
              <a:t>atomic_shared_ptr</a:t>
            </a:r>
            <a:r>
              <a:rPr lang="en-US" dirty="0"/>
              <a:t>&lt;&gt;</a:t>
            </a:r>
          </a:p>
          <a:p>
            <a:pPr marL="171450" indent="-171450">
              <a:buFontTx/>
              <a:buChar char="-"/>
            </a:pPr>
            <a:r>
              <a:rPr lang="en-US" dirty="0"/>
              <a:t>You have no choice but to use member function load(), </a:t>
            </a:r>
            <a:r>
              <a:rPr lang="en-US" dirty="0" err="1"/>
              <a:t>compare_exchange_weak</a:t>
            </a:r>
            <a:r>
              <a:rPr lang="en-US" dirty="0"/>
              <a:t>(), </a:t>
            </a:r>
            <a:r>
              <a:rPr lang="en-US" dirty="0" err="1"/>
              <a:t>etc</a:t>
            </a:r>
            <a:r>
              <a:rPr lang="en-US" dirty="0"/>
              <a:t>…</a:t>
            </a:r>
          </a:p>
          <a:p>
            <a:pPr marL="171450" indent="-171450">
              <a:buFontTx/>
              <a:buChar char="-"/>
            </a:pPr>
            <a:r>
              <a:rPr lang="en-US" dirty="0"/>
              <a:t>So, you cannot make any mistakes here</a:t>
            </a:r>
          </a:p>
          <a:p>
            <a:pPr marL="171450" indent="-171450">
              <a:buFontTx/>
              <a:buChar char="-"/>
            </a:pPr>
            <a:r>
              <a:rPr lang="en-US" dirty="0"/>
              <a:t>With C++11 you have to remember to always use the global non-member  atomic functions to be thread safe.</a:t>
            </a:r>
          </a:p>
          <a:p>
            <a:pPr marL="628650" lvl="1" indent="-171450">
              <a:buFontTx/>
              <a:buChar char="-"/>
            </a:pPr>
            <a:r>
              <a:rPr lang="en-US" dirty="0"/>
              <a:t>easy to make mistakes.</a:t>
            </a:r>
          </a:p>
        </p:txBody>
      </p:sp>
      <p:sp>
        <p:nvSpPr>
          <p:cNvPr id="4" name="Rectangle 3"/>
          <p:cNvSpPr>
            <a:spLocks noGrp="1"/>
          </p:cNvSpPr>
          <p:nvPr>
            <p:ph type="sldNum" sz="quarter" idx="10"/>
          </p:nvPr>
        </p:nvSpPr>
        <p:spPr/>
        <p:txBody>
          <a:bodyPr/>
          <a:lstStyle/>
          <a:p>
            <a:fld id="{CA5D3BF3-D352-46FC-8343-31F56E6730EA}" type="slidenum">
              <a:rPr lang="en-US" smtClean="0"/>
              <a:pPr/>
              <a:t>36</a:t>
            </a:fld>
            <a:endParaRPr lang="en-US"/>
          </a:p>
        </p:txBody>
      </p:sp>
    </p:spTree>
    <p:extLst>
      <p:ext uri="{BB962C8B-B14F-4D97-AF65-F5344CB8AC3E}">
        <p14:creationId xmlns:p14="http://schemas.microsoft.com/office/powerpoint/2010/main" val="1530330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baseline="0" dirty="0"/>
              <a:t>As big or even bigger than de C++11 release.</a:t>
            </a:r>
          </a:p>
        </p:txBody>
      </p:sp>
      <p:sp>
        <p:nvSpPr>
          <p:cNvPr id="4" name="Rectangle 3"/>
          <p:cNvSpPr>
            <a:spLocks noGrp="1"/>
          </p:cNvSpPr>
          <p:nvPr>
            <p:ph type="sldNum" sz="quarter" idx="10"/>
          </p:nvPr>
        </p:nvSpPr>
        <p:spPr/>
        <p:txBody>
          <a:bodyPr/>
          <a:lstStyle/>
          <a:p>
            <a:fld id="{CA5D3BF3-D352-46FC-8343-31F56E6730EA}"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37</a:t>
            </a:fld>
            <a:endParaRPr lang="en-US"/>
          </a:p>
        </p:txBody>
      </p:sp>
    </p:spTree>
    <p:extLst>
      <p:ext uri="{BB962C8B-B14F-4D97-AF65-F5344CB8AC3E}">
        <p14:creationId xmlns:p14="http://schemas.microsoft.com/office/powerpoint/2010/main" val="34585435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Thread needs to periodically</a:t>
            </a:r>
            <a:r>
              <a:rPr lang="en-US" baseline="0" dirty="0"/>
              <a:t> call </a:t>
            </a:r>
            <a:r>
              <a:rPr lang="en-US" baseline="0" dirty="0" err="1"/>
              <a:t>stop_token.stop_requested</a:t>
            </a:r>
            <a:r>
              <a:rPr lang="en-US" baseline="0" dirty="0"/>
              <a:t>().</a:t>
            </a:r>
          </a:p>
          <a:p>
            <a:pPr marL="628650" lvl="1" indent="-171450">
              <a:buFontTx/>
              <a:buChar char="-"/>
            </a:pPr>
            <a:r>
              <a:rPr lang="en-US" baseline="0" dirty="0"/>
              <a:t>that’s why it’s called “cooperative cancellation”</a:t>
            </a: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38</a:t>
            </a:fld>
            <a:endParaRPr lang="en-US"/>
          </a:p>
        </p:txBody>
      </p:sp>
    </p:spTree>
    <p:extLst>
      <p:ext uri="{BB962C8B-B14F-4D97-AF65-F5344CB8AC3E}">
        <p14:creationId xmlns:p14="http://schemas.microsoft.com/office/powerpoint/2010/main" val="20613115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If std::thread is destroyed while it’s not finished</a:t>
            </a:r>
            <a:r>
              <a:rPr lang="en-US" baseline="0" dirty="0"/>
              <a:t> yet (= still joinable), then std::terminate() is called. You need to join on it!</a:t>
            </a: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39</a:t>
            </a:fld>
            <a:endParaRPr lang="en-US"/>
          </a:p>
        </p:txBody>
      </p:sp>
    </p:spTree>
    <p:extLst>
      <p:ext uri="{BB962C8B-B14F-4D97-AF65-F5344CB8AC3E}">
        <p14:creationId xmlns:p14="http://schemas.microsoft.com/office/powerpoint/2010/main" val="36332928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First parameter of a thread function can be an optional </a:t>
            </a:r>
            <a:r>
              <a:rPr lang="en-US" dirty="0" err="1"/>
              <a:t>stop_token</a:t>
            </a:r>
            <a:r>
              <a:rPr lang="en-US" dirty="0"/>
              <a:t>, which can then be used to check for stop requests.</a:t>
            </a:r>
          </a:p>
        </p:txBody>
      </p:sp>
      <p:sp>
        <p:nvSpPr>
          <p:cNvPr id="4" name="Rectangle 3"/>
          <p:cNvSpPr>
            <a:spLocks noGrp="1"/>
          </p:cNvSpPr>
          <p:nvPr>
            <p:ph type="sldNum" sz="quarter" idx="10"/>
          </p:nvPr>
        </p:nvSpPr>
        <p:spPr/>
        <p:txBody>
          <a:bodyPr/>
          <a:lstStyle/>
          <a:p>
            <a:fld id="{CA5D3BF3-D352-46FC-8343-31F56E6730EA}" type="slidenum">
              <a:rPr lang="en-US" smtClean="0"/>
              <a:pPr/>
              <a:t>40</a:t>
            </a:fld>
            <a:endParaRPr lang="en-US"/>
          </a:p>
        </p:txBody>
      </p:sp>
    </p:spTree>
    <p:extLst>
      <p:ext uri="{BB962C8B-B14F-4D97-AF65-F5344CB8AC3E}">
        <p14:creationId xmlns:p14="http://schemas.microsoft.com/office/powerpoint/2010/main" val="3409924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41</a:t>
            </a:fld>
            <a:endParaRPr lang="en-US"/>
          </a:p>
        </p:txBody>
      </p:sp>
    </p:spTree>
    <p:extLst>
      <p:ext uri="{BB962C8B-B14F-4D97-AF65-F5344CB8AC3E}">
        <p14:creationId xmlns:p14="http://schemas.microsoft.com/office/powerpoint/2010/main" val="29407063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Single-use</a:t>
            </a:r>
          </a:p>
          <a:p>
            <a:pPr marL="171450" indent="-171450">
              <a:buFontTx/>
              <a:buChar char="-"/>
            </a:pPr>
            <a:r>
              <a:rPr lang="en-US" dirty="0"/>
              <a:t>Basically a counter counting down with</a:t>
            </a:r>
            <a:r>
              <a:rPr lang="en-US" baseline="0" dirty="0"/>
              <a:t> each thread arriving</a:t>
            </a:r>
          </a:p>
          <a:p>
            <a:pPr marL="171450" indent="-171450">
              <a:buFontTx/>
              <a:buChar char="-"/>
            </a:pPr>
            <a:r>
              <a:rPr lang="en-US" baseline="0" dirty="0"/>
              <a:t>Once counter reaches 0, the latch remains in a signaled state and all threads can continue.</a:t>
            </a: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42</a:t>
            </a:fld>
            <a:endParaRPr lang="en-US"/>
          </a:p>
        </p:txBody>
      </p:sp>
    </p:spTree>
    <p:extLst>
      <p:ext uri="{BB962C8B-B14F-4D97-AF65-F5344CB8AC3E}">
        <p14:creationId xmlns:p14="http://schemas.microsoft.com/office/powerpoint/2010/main" val="14375717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43</a:t>
            </a:fld>
            <a:endParaRPr lang="en-US"/>
          </a:p>
        </p:txBody>
      </p:sp>
    </p:spTree>
    <p:extLst>
      <p:ext uri="{BB962C8B-B14F-4D97-AF65-F5344CB8AC3E}">
        <p14:creationId xmlns:p14="http://schemas.microsoft.com/office/powerpoint/2010/main" val="41049342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44</a:t>
            </a:fld>
            <a:endParaRPr lang="en-US"/>
          </a:p>
        </p:txBody>
      </p:sp>
    </p:spTree>
    <p:extLst>
      <p:ext uri="{BB962C8B-B14F-4D97-AF65-F5344CB8AC3E}">
        <p14:creationId xmlns:p14="http://schemas.microsoft.com/office/powerpoint/2010/main" val="21887505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45</a:t>
            </a:fld>
            <a:endParaRPr lang="en-US"/>
          </a:p>
        </p:txBody>
      </p:sp>
    </p:spTree>
    <p:extLst>
      <p:ext uri="{BB962C8B-B14F-4D97-AF65-F5344CB8AC3E}">
        <p14:creationId xmlns:p14="http://schemas.microsoft.com/office/powerpoint/2010/main" val="36508314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47</a:t>
            </a:fld>
            <a:endParaRPr lang="en-US"/>
          </a:p>
        </p:txBody>
      </p:sp>
    </p:spTree>
    <p:extLst>
      <p:ext uri="{BB962C8B-B14F-4D97-AF65-F5344CB8AC3E}">
        <p14:creationId xmlns:p14="http://schemas.microsoft.com/office/powerpoint/2010/main" val="839644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22683450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3-way: returns whether an object is less than another, equal to another, or greater than another object.</a:t>
            </a:r>
          </a:p>
          <a:p>
            <a:pPr marL="171450" indent="-171450">
              <a:buFontTx/>
              <a:buChar char="-"/>
            </a:pPr>
            <a:r>
              <a:rPr lang="en-US" dirty="0"/>
              <a:t>Very useful for classes that are expensive to compare</a:t>
            </a:r>
          </a:p>
          <a:p>
            <a:pPr marL="628650" lvl="1" indent="-171450">
              <a:buFontTx/>
              <a:buChar char="-"/>
            </a:pPr>
            <a:r>
              <a:rPr lang="en-US" dirty="0"/>
              <a:t>without 3-way </a:t>
            </a:r>
            <a:r>
              <a:rPr lang="en-US" dirty="0">
                <a:sym typeface="Wingdings" panose="05000000000000000000" pitchFamily="2" charset="2"/>
              </a:rPr>
              <a:t> you might require 2 expensive comparison calls.</a:t>
            </a: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48</a:t>
            </a:fld>
            <a:endParaRPr lang="en-US"/>
          </a:p>
        </p:txBody>
      </p:sp>
    </p:spTree>
    <p:extLst>
      <p:ext uri="{BB962C8B-B14F-4D97-AF65-F5344CB8AC3E}">
        <p14:creationId xmlns:p14="http://schemas.microsoft.com/office/powerpoint/2010/main" val="25678276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49</a:t>
            </a:fld>
            <a:endParaRPr lang="en-US"/>
          </a:p>
        </p:txBody>
      </p:sp>
    </p:spTree>
    <p:extLst>
      <p:ext uri="{BB962C8B-B14F-4D97-AF65-F5344CB8AC3E}">
        <p14:creationId xmlns:p14="http://schemas.microsoft.com/office/powerpoint/2010/main" val="38570134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50</a:t>
            </a:fld>
            <a:endParaRPr lang="en-US"/>
          </a:p>
        </p:txBody>
      </p:sp>
    </p:spTree>
    <p:extLst>
      <p:ext uri="{BB962C8B-B14F-4D97-AF65-F5344CB8AC3E}">
        <p14:creationId xmlns:p14="http://schemas.microsoft.com/office/powerpoint/2010/main" val="37538352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Of course, you can add spaceship operator support to your own types.</a:t>
            </a:r>
          </a:p>
          <a:p>
            <a:endParaRPr lang="en-US" dirty="0"/>
          </a:p>
          <a:p>
            <a:r>
              <a:rPr lang="en-US" dirty="0"/>
              <a:t>= default generates all 6 </a:t>
            </a:r>
            <a:r>
              <a:rPr lang="en-US" dirty="0" err="1"/>
              <a:t>memberwise</a:t>
            </a:r>
            <a:r>
              <a:rPr lang="en-US" dirty="0"/>
              <a:t> comparisons for Point.</a:t>
            </a:r>
          </a:p>
        </p:txBody>
      </p:sp>
      <p:sp>
        <p:nvSpPr>
          <p:cNvPr id="4" name="Rectangle 3"/>
          <p:cNvSpPr>
            <a:spLocks noGrp="1"/>
          </p:cNvSpPr>
          <p:nvPr>
            <p:ph type="sldNum" sz="quarter" idx="10"/>
          </p:nvPr>
        </p:nvSpPr>
        <p:spPr/>
        <p:txBody>
          <a:bodyPr/>
          <a:lstStyle/>
          <a:p>
            <a:fld id="{CA5D3BF3-D352-46FC-8343-31F56E6730EA}" type="slidenum">
              <a:rPr lang="en-US" smtClean="0"/>
              <a:pPr/>
              <a:t>51</a:t>
            </a:fld>
            <a:endParaRPr lang="en-US"/>
          </a:p>
        </p:txBody>
      </p:sp>
    </p:spTree>
    <p:extLst>
      <p:ext uri="{BB962C8B-B14F-4D97-AF65-F5344CB8AC3E}">
        <p14:creationId xmlns:p14="http://schemas.microsoft.com/office/powerpoint/2010/main" val="15821080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 The op&lt;=&gt; is not defaulted, so it needs an op== as well, but nothing else.</a:t>
            </a:r>
          </a:p>
        </p:txBody>
      </p:sp>
      <p:sp>
        <p:nvSpPr>
          <p:cNvPr id="4" name="Rectangle 3"/>
          <p:cNvSpPr>
            <a:spLocks noGrp="1"/>
          </p:cNvSpPr>
          <p:nvPr>
            <p:ph type="sldNum" sz="quarter" idx="10"/>
          </p:nvPr>
        </p:nvSpPr>
        <p:spPr/>
        <p:txBody>
          <a:bodyPr/>
          <a:lstStyle/>
          <a:p>
            <a:fld id="{CA5D3BF3-D352-46FC-8343-31F56E6730EA}" type="slidenum">
              <a:rPr lang="en-US" smtClean="0"/>
              <a:pPr/>
              <a:t>52</a:t>
            </a:fld>
            <a:endParaRPr lang="en-US"/>
          </a:p>
        </p:txBody>
      </p:sp>
    </p:spTree>
    <p:extLst>
      <p:ext uri="{BB962C8B-B14F-4D97-AF65-F5344CB8AC3E}">
        <p14:creationId xmlns:p14="http://schemas.microsoft.com/office/powerpoint/2010/main" val="25465731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53</a:t>
            </a:fld>
            <a:endParaRPr lang="en-US"/>
          </a:p>
        </p:txBody>
      </p:sp>
    </p:spTree>
    <p:extLst>
      <p:ext uri="{BB962C8B-B14F-4D97-AF65-F5344CB8AC3E}">
        <p14:creationId xmlns:p14="http://schemas.microsoft.com/office/powerpoint/2010/main" val="29800807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 Can be useful to check if a pointer is not null before using dereferencing it.</a:t>
            </a:r>
          </a:p>
        </p:txBody>
      </p:sp>
      <p:sp>
        <p:nvSpPr>
          <p:cNvPr id="4" name="Rectangle 3"/>
          <p:cNvSpPr>
            <a:spLocks noGrp="1"/>
          </p:cNvSpPr>
          <p:nvPr>
            <p:ph type="sldNum" sz="quarter" idx="10"/>
          </p:nvPr>
        </p:nvSpPr>
        <p:spPr/>
        <p:txBody>
          <a:bodyPr/>
          <a:lstStyle/>
          <a:p>
            <a:fld id="{CA5D3BF3-D352-46FC-8343-31F56E6730EA}" type="slidenum">
              <a:rPr lang="en-US" smtClean="0"/>
              <a:pPr/>
              <a:t>54</a:t>
            </a:fld>
            <a:endParaRPr lang="en-US"/>
          </a:p>
        </p:txBody>
      </p:sp>
    </p:spTree>
    <p:extLst>
      <p:ext uri="{BB962C8B-B14F-4D97-AF65-F5344CB8AC3E}">
        <p14:creationId xmlns:p14="http://schemas.microsoft.com/office/powerpoint/2010/main" val="16598665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55</a:t>
            </a:fld>
            <a:endParaRPr lang="en-US"/>
          </a:p>
        </p:txBody>
      </p:sp>
    </p:spTree>
    <p:extLst>
      <p:ext uri="{BB962C8B-B14F-4D97-AF65-F5344CB8AC3E}">
        <p14:creationId xmlns:p14="http://schemas.microsoft.com/office/powerpoint/2010/main" val="27839830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You can’t use std::string or </a:t>
            </a:r>
            <a:r>
              <a:rPr lang="en-US" dirty="0" err="1"/>
              <a:t>string_view</a:t>
            </a:r>
            <a:r>
              <a:rPr lang="en-US" dirty="0"/>
              <a:t> as those don’t satisfy the class restrictions, but you’ll have to write your own string class.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CTRE = Compile Time Regular Expression</a:t>
            </a:r>
          </a:p>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56</a:t>
            </a:fld>
            <a:endParaRPr lang="en-US"/>
          </a:p>
        </p:txBody>
      </p:sp>
    </p:spTree>
    <p:extLst>
      <p:ext uri="{BB962C8B-B14F-4D97-AF65-F5344CB8AC3E}">
        <p14:creationId xmlns:p14="http://schemas.microsoft.com/office/powerpoint/2010/main" val="17008572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 can also be used for if statements.</a:t>
            </a:r>
          </a:p>
        </p:txBody>
      </p:sp>
      <p:sp>
        <p:nvSpPr>
          <p:cNvPr id="4" name="Rectangle 3"/>
          <p:cNvSpPr>
            <a:spLocks noGrp="1"/>
          </p:cNvSpPr>
          <p:nvPr>
            <p:ph type="sldNum" sz="quarter" idx="10"/>
          </p:nvPr>
        </p:nvSpPr>
        <p:spPr/>
        <p:txBody>
          <a:bodyPr/>
          <a:lstStyle/>
          <a:p>
            <a:fld id="{CA5D3BF3-D352-46FC-8343-31F56E6730EA}" type="slidenum">
              <a:rPr lang="en-US" smtClean="0"/>
              <a:pPr/>
              <a:t>57</a:t>
            </a:fld>
            <a:endParaRPr lang="en-US"/>
          </a:p>
        </p:txBody>
      </p:sp>
    </p:spTree>
    <p:extLst>
      <p:ext uri="{BB962C8B-B14F-4D97-AF65-F5344CB8AC3E}">
        <p14:creationId xmlns:p14="http://schemas.microsoft.com/office/powerpoint/2010/main" val="933961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Identifiers are only reserved in certain contexts.</a:t>
            </a:r>
          </a:p>
          <a:p>
            <a:r>
              <a:rPr lang="en-US" dirty="0"/>
              <a:t>E.g.: can be used as variable names.</a:t>
            </a:r>
          </a:p>
          <a:p>
            <a:r>
              <a:rPr lang="en-US" dirty="0"/>
              <a:t>Other examples: override &amp; final</a:t>
            </a:r>
          </a:p>
        </p:txBody>
      </p:sp>
      <p:sp>
        <p:nvSpPr>
          <p:cNvPr id="4" name="Rectangle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31703031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58</a:t>
            </a:fld>
            <a:endParaRPr lang="en-US"/>
          </a:p>
        </p:txBody>
      </p:sp>
    </p:spTree>
    <p:extLst>
      <p:ext uri="{BB962C8B-B14F-4D97-AF65-F5344CB8AC3E}">
        <p14:creationId xmlns:p14="http://schemas.microsoft.com/office/powerpoint/2010/main" val="38470782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Either use a constructor, or use a standard user defined literal</a:t>
            </a:r>
          </a:p>
        </p:txBody>
      </p:sp>
      <p:sp>
        <p:nvSpPr>
          <p:cNvPr id="4" name="Rectangle 3"/>
          <p:cNvSpPr>
            <a:spLocks noGrp="1"/>
          </p:cNvSpPr>
          <p:nvPr>
            <p:ph type="sldNum" sz="quarter" idx="10"/>
          </p:nvPr>
        </p:nvSpPr>
        <p:spPr/>
        <p:txBody>
          <a:bodyPr/>
          <a:lstStyle/>
          <a:p>
            <a:fld id="{CA5D3BF3-D352-46FC-8343-31F56E6730EA}" type="slidenum">
              <a:rPr lang="en-US" smtClean="0"/>
              <a:pPr/>
              <a:t>59</a:t>
            </a:fld>
            <a:endParaRPr lang="en-US"/>
          </a:p>
        </p:txBody>
      </p:sp>
    </p:spTree>
    <p:extLst>
      <p:ext uri="{BB962C8B-B14F-4D97-AF65-F5344CB8AC3E}">
        <p14:creationId xmlns:p14="http://schemas.microsoft.com/office/powerpoint/2010/main" val="22835354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You can create a full date using one of these two syntaxes.</a:t>
            </a:r>
          </a:p>
        </p:txBody>
      </p:sp>
      <p:sp>
        <p:nvSpPr>
          <p:cNvPr id="4" name="Rectangle 3"/>
          <p:cNvSpPr>
            <a:spLocks noGrp="1"/>
          </p:cNvSpPr>
          <p:nvPr>
            <p:ph type="sldNum" sz="quarter" idx="10"/>
          </p:nvPr>
        </p:nvSpPr>
        <p:spPr/>
        <p:txBody>
          <a:bodyPr/>
          <a:lstStyle/>
          <a:p>
            <a:fld id="{CA5D3BF3-D352-46FC-8343-31F56E6730EA}" type="slidenum">
              <a:rPr lang="en-US" smtClean="0"/>
              <a:pPr/>
              <a:t>60</a:t>
            </a:fld>
            <a:endParaRPr lang="en-US"/>
          </a:p>
        </p:txBody>
      </p:sp>
    </p:spTree>
    <p:extLst>
      <p:ext uri="{BB962C8B-B14F-4D97-AF65-F5344CB8AC3E}">
        <p14:creationId xmlns:p14="http://schemas.microsoft.com/office/powerpoint/2010/main" val="880716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years = 365.2425 days (the average length of a Gregorian year)</a:t>
            </a:r>
          </a:p>
          <a:p>
            <a:r>
              <a:rPr lang="en-US" dirty="0"/>
              <a:t>months = 30.436875 days (exactly 1/12 of years). </a:t>
            </a:r>
          </a:p>
        </p:txBody>
      </p:sp>
      <p:sp>
        <p:nvSpPr>
          <p:cNvPr id="4" name="Rectangle 3"/>
          <p:cNvSpPr>
            <a:spLocks noGrp="1"/>
          </p:cNvSpPr>
          <p:nvPr>
            <p:ph type="sldNum" sz="quarter" idx="10"/>
          </p:nvPr>
        </p:nvSpPr>
        <p:spPr/>
        <p:txBody>
          <a:bodyPr/>
          <a:lstStyle/>
          <a:p>
            <a:fld id="{CA5D3BF3-D352-46FC-8343-31F56E6730EA}" type="slidenum">
              <a:rPr lang="en-US" smtClean="0"/>
              <a:pPr/>
              <a:t>61</a:t>
            </a:fld>
            <a:endParaRPr lang="en-US"/>
          </a:p>
        </p:txBody>
      </p:sp>
    </p:spTree>
    <p:extLst>
      <p:ext uri="{BB962C8B-B14F-4D97-AF65-F5344CB8AC3E}">
        <p14:creationId xmlns:p14="http://schemas.microsoft.com/office/powerpoint/2010/main" val="41044524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These clocks have very specific behavior.</a:t>
            </a:r>
          </a:p>
        </p:txBody>
      </p:sp>
      <p:sp>
        <p:nvSpPr>
          <p:cNvPr id="4" name="Rectangle 3"/>
          <p:cNvSpPr>
            <a:spLocks noGrp="1"/>
          </p:cNvSpPr>
          <p:nvPr>
            <p:ph type="sldNum" sz="quarter" idx="10"/>
          </p:nvPr>
        </p:nvSpPr>
        <p:spPr/>
        <p:txBody>
          <a:bodyPr/>
          <a:lstStyle/>
          <a:p>
            <a:fld id="{CA5D3BF3-D352-46FC-8343-31F56E6730EA}" type="slidenum">
              <a:rPr lang="en-US" smtClean="0"/>
              <a:pPr/>
              <a:t>62</a:t>
            </a:fld>
            <a:endParaRPr lang="en-US"/>
          </a:p>
        </p:txBody>
      </p:sp>
    </p:spTree>
    <p:extLst>
      <p:ext uri="{BB962C8B-B14F-4D97-AF65-F5344CB8AC3E}">
        <p14:creationId xmlns:p14="http://schemas.microsoft.com/office/powerpoint/2010/main" val="18565746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Convert a date to a </a:t>
            </a:r>
            <a:r>
              <a:rPr lang="en-US" dirty="0" err="1"/>
              <a:t>time_point</a:t>
            </a:r>
            <a:r>
              <a:rPr lang="en-US" dirty="0"/>
              <a:t> with a resolution of a day</a:t>
            </a:r>
          </a:p>
        </p:txBody>
      </p:sp>
      <p:sp>
        <p:nvSpPr>
          <p:cNvPr id="4" name="Rectangle 3"/>
          <p:cNvSpPr>
            <a:spLocks noGrp="1"/>
          </p:cNvSpPr>
          <p:nvPr>
            <p:ph type="sldNum" sz="quarter" idx="10"/>
          </p:nvPr>
        </p:nvSpPr>
        <p:spPr/>
        <p:txBody>
          <a:bodyPr/>
          <a:lstStyle/>
          <a:p>
            <a:fld id="{CA5D3BF3-D352-46FC-8343-31F56E6730EA}" type="slidenum">
              <a:rPr lang="en-US" smtClean="0"/>
              <a:pPr/>
              <a:t>63</a:t>
            </a:fld>
            <a:endParaRPr lang="en-US"/>
          </a:p>
        </p:txBody>
      </p:sp>
    </p:spTree>
    <p:extLst>
      <p:ext uri="{BB962C8B-B14F-4D97-AF65-F5344CB8AC3E}">
        <p14:creationId xmlns:p14="http://schemas.microsoft.com/office/powerpoint/2010/main" val="39294867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64</a:t>
            </a:fld>
            <a:endParaRPr lang="en-US"/>
          </a:p>
        </p:txBody>
      </p:sp>
    </p:spTree>
    <p:extLst>
      <p:ext uri="{BB962C8B-B14F-4D97-AF65-F5344CB8AC3E}">
        <p14:creationId xmlns:p14="http://schemas.microsoft.com/office/powerpoint/2010/main" val="20836134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65</a:t>
            </a:fld>
            <a:endParaRPr lang="en-US"/>
          </a:p>
        </p:txBody>
      </p:sp>
    </p:spTree>
    <p:extLst>
      <p:ext uri="{BB962C8B-B14F-4D97-AF65-F5344CB8AC3E}">
        <p14:creationId xmlns:p14="http://schemas.microsoft.com/office/powerpoint/2010/main" val="32098357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66</a:t>
            </a:fld>
            <a:endParaRPr lang="en-US"/>
          </a:p>
        </p:txBody>
      </p:sp>
    </p:spTree>
    <p:extLst>
      <p:ext uri="{BB962C8B-B14F-4D97-AF65-F5344CB8AC3E}">
        <p14:creationId xmlns:p14="http://schemas.microsoft.com/office/powerpoint/2010/main" val="3727777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67</a:t>
            </a:fld>
            <a:endParaRPr lang="en-US"/>
          </a:p>
        </p:txBody>
      </p:sp>
    </p:spTree>
    <p:extLst>
      <p:ext uri="{BB962C8B-B14F-4D97-AF65-F5344CB8AC3E}">
        <p14:creationId xmlns:p14="http://schemas.microsoft.com/office/powerpoint/2010/main" val="4161039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Separation not needed: function bodies, even when in module interface files, are not part of the exported interface, only the function signatures are, so, modifying function body does not trigger rebuild of users of the module, unless they are marked as inline.</a:t>
            </a:r>
          </a:p>
          <a:p>
            <a:pPr marL="171450" indent="-171450">
              <a:buFontTx/>
              <a:buChar char="-"/>
            </a:pPr>
            <a:r>
              <a:rPr lang="en-US" dirty="0"/>
              <a:t>Still, separation could be interesting to have cleaner interface files without any implementation details.</a:t>
            </a:r>
          </a:p>
        </p:txBody>
      </p:sp>
      <p:sp>
        <p:nvSpPr>
          <p:cNvPr id="4" name="Rectangle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27378965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68</a:t>
            </a:fld>
            <a:endParaRPr lang="en-US"/>
          </a:p>
        </p:txBody>
      </p:sp>
    </p:spTree>
    <p:extLst>
      <p:ext uri="{BB962C8B-B14F-4D97-AF65-F5344CB8AC3E}">
        <p14:creationId xmlns:p14="http://schemas.microsoft.com/office/powerpoint/2010/main" val="11903846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first check if we have the &lt;optional&gt; header</a:t>
            </a:r>
          </a:p>
          <a:p>
            <a:pPr marL="171450" indent="-171450">
              <a:buFontTx/>
              <a:buChar char="-"/>
            </a:pPr>
            <a:r>
              <a:rPr lang="en-US" dirty="0"/>
              <a:t>If so, include it and check if it actually defines the optional feature</a:t>
            </a:r>
          </a:p>
          <a:p>
            <a:pPr marL="171450" indent="-171450">
              <a:buFontTx/>
              <a:buChar char="-"/>
            </a:pPr>
            <a:r>
              <a:rPr lang="en-US" dirty="0"/>
              <a:t>If so, set </a:t>
            </a:r>
            <a:r>
              <a:rPr lang="en-US" dirty="0" err="1"/>
              <a:t>has_optional</a:t>
            </a:r>
            <a:r>
              <a:rPr lang="en-US" dirty="0"/>
              <a:t> to 1</a:t>
            </a:r>
          </a:p>
          <a:p>
            <a:pPr marL="171450" indent="-171450">
              <a:buFontTx/>
              <a:buChar char="-"/>
            </a:pPr>
            <a:r>
              <a:rPr lang="en-US" dirty="0"/>
              <a:t>Otherwise, check if we have &lt;experimental/optional&gt;</a:t>
            </a:r>
          </a:p>
          <a:p>
            <a:pPr marL="171450" indent="-171450">
              <a:buFontTx/>
              <a:buChar char="-"/>
            </a:pPr>
            <a:r>
              <a:rPr lang="en-US" dirty="0"/>
              <a:t>If so, include that, and so on.</a:t>
            </a:r>
          </a:p>
          <a:p>
            <a:pPr marL="171450" indent="-171450">
              <a:buFontTx/>
              <a:buChar char="-"/>
            </a:pPr>
            <a:endParaRPr lang="en-US" dirty="0"/>
          </a:p>
          <a:p>
            <a:pPr marL="171450" indent="-171450">
              <a:buFontTx/>
              <a:buChar char="-"/>
            </a:pPr>
            <a:r>
              <a:rPr lang="en-US" dirty="0"/>
              <a:t>Usually not often needed, only when you need to support several different compilers and/or platforms.</a:t>
            </a:r>
          </a:p>
        </p:txBody>
      </p:sp>
      <p:sp>
        <p:nvSpPr>
          <p:cNvPr id="4" name="Rectangle 3"/>
          <p:cNvSpPr>
            <a:spLocks noGrp="1"/>
          </p:cNvSpPr>
          <p:nvPr>
            <p:ph type="sldNum" sz="quarter" idx="10"/>
          </p:nvPr>
        </p:nvSpPr>
        <p:spPr/>
        <p:txBody>
          <a:bodyPr/>
          <a:lstStyle/>
          <a:p>
            <a:fld id="{CA5D3BF3-D352-46FC-8343-31F56E6730EA}" type="slidenum">
              <a:rPr lang="en-US" smtClean="0"/>
              <a:pPr/>
              <a:t>69</a:t>
            </a:fld>
            <a:endParaRPr lang="en-US"/>
          </a:p>
        </p:txBody>
      </p:sp>
    </p:spTree>
    <p:extLst>
      <p:ext uri="{BB962C8B-B14F-4D97-AF65-F5344CB8AC3E}">
        <p14:creationId xmlns:p14="http://schemas.microsoft.com/office/powerpoint/2010/main" val="34749842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70</a:t>
            </a:fld>
            <a:endParaRPr lang="en-US"/>
          </a:p>
        </p:txBody>
      </p:sp>
    </p:spTree>
    <p:extLst>
      <p:ext uri="{BB962C8B-B14F-4D97-AF65-F5344CB8AC3E}">
        <p14:creationId xmlns:p14="http://schemas.microsoft.com/office/powerpoint/2010/main" val="40234500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71</a:t>
            </a:fld>
            <a:endParaRPr lang="en-US"/>
          </a:p>
        </p:txBody>
      </p:sp>
    </p:spTree>
    <p:extLst>
      <p:ext uri="{BB962C8B-B14F-4D97-AF65-F5344CB8AC3E}">
        <p14:creationId xmlns:p14="http://schemas.microsoft.com/office/powerpoint/2010/main" val="20453760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72</a:t>
            </a:fld>
            <a:endParaRPr lang="en-US"/>
          </a:p>
        </p:txBody>
      </p:sp>
    </p:spTree>
    <p:extLst>
      <p:ext uri="{BB962C8B-B14F-4D97-AF65-F5344CB8AC3E}">
        <p14:creationId xmlns:p14="http://schemas.microsoft.com/office/powerpoint/2010/main" val="33178064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73</a:t>
            </a:fld>
            <a:endParaRPr lang="en-US"/>
          </a:p>
        </p:txBody>
      </p:sp>
    </p:spTree>
    <p:extLst>
      <p:ext uri="{BB962C8B-B14F-4D97-AF65-F5344CB8AC3E}">
        <p14:creationId xmlns:p14="http://schemas.microsoft.com/office/powerpoint/2010/main" val="27891570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the enumeration values of a class </a:t>
            </a:r>
            <a:r>
              <a:rPr lang="en-US" dirty="0" err="1"/>
              <a:t>enum</a:t>
            </a:r>
            <a:r>
              <a:rPr lang="en-US" dirty="0"/>
              <a:t> are not exported to the parent scope.</a:t>
            </a:r>
          </a:p>
        </p:txBody>
      </p:sp>
      <p:sp>
        <p:nvSpPr>
          <p:cNvPr id="4" name="Rectangle 3"/>
          <p:cNvSpPr>
            <a:spLocks noGrp="1"/>
          </p:cNvSpPr>
          <p:nvPr>
            <p:ph type="sldNum" sz="quarter" idx="10"/>
          </p:nvPr>
        </p:nvSpPr>
        <p:spPr/>
        <p:txBody>
          <a:bodyPr/>
          <a:lstStyle/>
          <a:p>
            <a:fld id="{CA5D3BF3-D352-46FC-8343-31F56E6730EA}" type="slidenum">
              <a:rPr lang="en-US" smtClean="0"/>
              <a:pPr/>
              <a:t>74</a:t>
            </a:fld>
            <a:endParaRPr lang="en-US"/>
          </a:p>
        </p:txBody>
      </p:sp>
    </p:spTree>
    <p:extLst>
      <p:ext uri="{BB962C8B-B14F-4D97-AF65-F5344CB8AC3E}">
        <p14:creationId xmlns:p14="http://schemas.microsoft.com/office/powerpoint/2010/main" val="40118285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75</a:t>
            </a:fld>
            <a:endParaRPr lang="en-US"/>
          </a:p>
        </p:txBody>
      </p:sp>
    </p:spTree>
    <p:extLst>
      <p:ext uri="{BB962C8B-B14F-4D97-AF65-F5344CB8AC3E}">
        <p14:creationId xmlns:p14="http://schemas.microsoft.com/office/powerpoint/2010/main" val="9848260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Add support for your own types: just implement specialization of std::formatter&lt;&gt;</a:t>
            </a:r>
          </a:p>
        </p:txBody>
      </p:sp>
      <p:sp>
        <p:nvSpPr>
          <p:cNvPr id="4" name="Rectangle 3"/>
          <p:cNvSpPr>
            <a:spLocks noGrp="1"/>
          </p:cNvSpPr>
          <p:nvPr>
            <p:ph type="sldNum" sz="quarter" idx="10"/>
          </p:nvPr>
        </p:nvSpPr>
        <p:spPr/>
        <p:txBody>
          <a:bodyPr/>
          <a:lstStyle/>
          <a:p>
            <a:fld id="{CA5D3BF3-D352-46FC-8343-31F56E6730EA}" type="slidenum">
              <a:rPr lang="en-US" smtClean="0"/>
              <a:pPr/>
              <a:t>76</a:t>
            </a:fld>
            <a:endParaRPr lang="en-US"/>
          </a:p>
        </p:txBody>
      </p:sp>
    </p:spTree>
    <p:extLst>
      <p:ext uri="{BB962C8B-B14F-4D97-AF65-F5344CB8AC3E}">
        <p14:creationId xmlns:p14="http://schemas.microsoft.com/office/powerpoint/2010/main" val="654063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77</a:t>
            </a:fld>
            <a:endParaRPr lang="en-US"/>
          </a:p>
        </p:txBody>
      </p:sp>
    </p:spTree>
    <p:extLst>
      <p:ext uri="{BB962C8B-B14F-4D97-AF65-F5344CB8AC3E}">
        <p14:creationId xmlns:p14="http://schemas.microsoft.com/office/powerpoint/2010/main" val="1909381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Extension is compiler-dependent: VC++ supports CPPM and IXX</a:t>
            </a:r>
          </a:p>
          <a:p>
            <a:endParaRPr lang="en-US" dirty="0"/>
          </a:p>
          <a:p>
            <a:r>
              <a:rPr lang="en-US" dirty="0"/>
              <a:t>Cannot access </a:t>
            </a:r>
            <a:r>
              <a:rPr lang="en-US" sz="1200" dirty="0" err="1">
                <a:solidFill>
                  <a:srgbClr val="000000"/>
                </a:solidFill>
                <a:latin typeface="Consolas" panose="020B0609020204030204" pitchFamily="49" charset="0"/>
              </a:rPr>
              <a:t>GetWelcomeHelper</a:t>
            </a:r>
            <a:r>
              <a:rPr lang="en-US" sz="1200" dirty="0">
                <a:solidFill>
                  <a:srgbClr val="000000"/>
                </a:solidFill>
                <a:latin typeface="Consolas" panose="020B0609020204030204" pitchFamily="49" charset="0"/>
              </a:rPr>
              <a:t>() from outside module.</a:t>
            </a:r>
          </a:p>
        </p:txBody>
      </p:sp>
      <p:sp>
        <p:nvSpPr>
          <p:cNvPr id="4" name="Rectangle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424088255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A trick here is to use a default value for the location parameter</a:t>
            </a:r>
          </a:p>
          <a:p>
            <a:pPr marL="171450" indent="-171450">
              <a:buFontTx/>
              <a:buChar char="-"/>
            </a:pPr>
            <a:r>
              <a:rPr lang="en-US" dirty="0" err="1"/>
              <a:t>source_location</a:t>
            </a:r>
            <a:r>
              <a:rPr lang="en-US" dirty="0"/>
              <a:t>::current() is evaluated at the call side!</a:t>
            </a:r>
          </a:p>
        </p:txBody>
      </p:sp>
      <p:sp>
        <p:nvSpPr>
          <p:cNvPr id="4" name="Rectangle 3"/>
          <p:cNvSpPr>
            <a:spLocks noGrp="1"/>
          </p:cNvSpPr>
          <p:nvPr>
            <p:ph type="sldNum" sz="quarter" idx="10"/>
          </p:nvPr>
        </p:nvSpPr>
        <p:spPr/>
        <p:txBody>
          <a:bodyPr/>
          <a:lstStyle/>
          <a:p>
            <a:fld id="{CA5D3BF3-D352-46FC-8343-31F56E6730EA}" type="slidenum">
              <a:rPr lang="en-US" smtClean="0"/>
              <a:pPr/>
              <a:t>78</a:t>
            </a:fld>
            <a:endParaRPr lang="en-US"/>
          </a:p>
        </p:txBody>
      </p:sp>
    </p:spTree>
    <p:extLst>
      <p:ext uri="{BB962C8B-B14F-4D97-AF65-F5344CB8AC3E}">
        <p14:creationId xmlns:p14="http://schemas.microsoft.com/office/powerpoint/2010/main" val="426197285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79</a:t>
            </a:fld>
            <a:endParaRPr lang="en-US"/>
          </a:p>
        </p:txBody>
      </p:sp>
    </p:spTree>
    <p:extLst>
      <p:ext uri="{BB962C8B-B14F-4D97-AF65-F5344CB8AC3E}">
        <p14:creationId xmlns:p14="http://schemas.microsoft.com/office/powerpoint/2010/main" val="31459207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80</a:t>
            </a:fld>
            <a:endParaRPr lang="en-US"/>
          </a:p>
        </p:txBody>
      </p:sp>
    </p:spTree>
    <p:extLst>
      <p:ext uri="{BB962C8B-B14F-4D97-AF65-F5344CB8AC3E}">
        <p14:creationId xmlns:p14="http://schemas.microsoft.com/office/powerpoint/2010/main" val="200227416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81</a:t>
            </a:fld>
            <a:endParaRPr lang="en-US"/>
          </a:p>
        </p:txBody>
      </p:sp>
    </p:spTree>
    <p:extLst>
      <p:ext uri="{BB962C8B-B14F-4D97-AF65-F5344CB8AC3E}">
        <p14:creationId xmlns:p14="http://schemas.microsoft.com/office/powerpoint/2010/main" val="212037445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82</a:t>
            </a:fld>
            <a:endParaRPr lang="en-US"/>
          </a:p>
        </p:txBody>
      </p:sp>
    </p:spTree>
    <p:extLst>
      <p:ext uri="{BB962C8B-B14F-4D97-AF65-F5344CB8AC3E}">
        <p14:creationId xmlns:p14="http://schemas.microsoft.com/office/powerpoint/2010/main" val="6096449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83</a:t>
            </a:fld>
            <a:endParaRPr lang="en-US"/>
          </a:p>
        </p:txBody>
      </p:sp>
    </p:spTree>
    <p:extLst>
      <p:ext uri="{BB962C8B-B14F-4D97-AF65-F5344CB8AC3E}">
        <p14:creationId xmlns:p14="http://schemas.microsoft.com/office/powerpoint/2010/main" val="29343675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84</a:t>
            </a:fld>
            <a:endParaRPr lang="en-US"/>
          </a:p>
        </p:txBody>
      </p:sp>
    </p:spTree>
    <p:extLst>
      <p:ext uri="{BB962C8B-B14F-4D97-AF65-F5344CB8AC3E}">
        <p14:creationId xmlns:p14="http://schemas.microsoft.com/office/powerpoint/2010/main" val="22575119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86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1867322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val="1828443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a:gsLst>
            <a:gs pos="0">
              <a:schemeClr val="bg1"/>
            </a:gs>
            <a:gs pos="75000">
              <a:schemeClr val="bg1"/>
            </a:gs>
            <a:gs pos="100000">
              <a:srgbClr val="FF8200"/>
            </a:gs>
          </a:gsLst>
          <a:lin ang="16200000" scaled="0"/>
        </a:gradFill>
        <a:effectLst/>
      </p:bgPr>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1" name="Rectangle 10"/>
          <p:cNvSpPr/>
          <p:nvPr/>
        </p:nvSpPr>
        <p:spPr>
          <a:xfrm>
            <a:off x="2359152" y="4533138"/>
            <a:ext cx="6784848" cy="534924"/>
          </a:xfrm>
          <a:prstGeom prst="rect">
            <a:avLst/>
          </a:prstGeom>
          <a:solidFill>
            <a:srgbClr val="FF82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Subtitle 8"/>
          <p:cNvSpPr>
            <a:spLocks noGrp="1"/>
          </p:cNvSpPr>
          <p:nvPr>
            <p:ph type="subTitle" idx="1"/>
          </p:nvPr>
        </p:nvSpPr>
        <p:spPr>
          <a:xfrm>
            <a:off x="2362200" y="4537528"/>
            <a:ext cx="6781800" cy="514350"/>
          </a:xfrm>
        </p:spPr>
        <p:txBody>
          <a:bodyPr anchor="ctr"/>
          <a:lstStyle>
            <a:lvl1pPr marL="0" indent="0" algn="l" eaLnBrk="1" latinLnBrk="0" hangingPunct="1">
              <a:buNone/>
              <a:defRPr kumimoji="0" sz="2800" b="1" i="1">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1" hangingPunct="1"/>
            <a:r>
              <a:rPr lang="en-US" dirty="0"/>
              <a:t>Click to edit Master subtitle style</a:t>
            </a:r>
            <a:endParaRPr dirty="0"/>
          </a:p>
        </p:txBody>
      </p:sp>
      <p:sp>
        <p:nvSpPr>
          <p:cNvPr id="28" name="Date Placeholder 27"/>
          <p:cNvSpPr>
            <a:spLocks noGrp="1"/>
          </p:cNvSpPr>
          <p:nvPr>
            <p:ph type="dt" sz="half" idx="10"/>
          </p:nvPr>
        </p:nvSpPr>
        <p:spPr>
          <a:xfrm>
            <a:off x="76200" y="4551524"/>
            <a:ext cx="2057400" cy="514350"/>
          </a:xfrm>
          <a:prstGeom prst="rect">
            <a:avLst/>
          </a:prstGeom>
        </p:spPr>
        <p:txBody>
          <a:bodyPr anchor="ctr">
            <a:noAutofit/>
          </a:bodyPr>
          <a:lstStyle>
            <a:lvl1pPr marL="0" indent="0" algn="l" rtl="0" eaLnBrk="1" latinLnBrk="1" hangingPunct="1">
              <a:spcBef>
                <a:spcPts val="700"/>
              </a:spcBef>
              <a:buClr>
                <a:schemeClr val="accent2"/>
              </a:buClr>
              <a:buSzPct val="60000"/>
              <a:buFont typeface="Wingdings"/>
              <a:buNone/>
              <a:defRPr kumimoji="0" lang="en-US" sz="2000" kern="1200" smtClean="0">
                <a:solidFill>
                  <a:srgbClr val="FFFFFF"/>
                </a:solidFill>
                <a:latin typeface="Segoe UI Light" pitchFamily="34" charset="0"/>
                <a:ea typeface="+mn-ea"/>
                <a:cs typeface="+mn-cs"/>
              </a:defRPr>
            </a:lvl1pPr>
            <a:extLst/>
          </a:lstStyle>
          <a:p>
            <a:pPr algn="ctr"/>
            <a:fld id="{047E157E-8DCB-4F70-A0AF-5EB586A91DD4}" type="datetime1">
              <a:rPr lang="en-US" smtClean="0"/>
              <a:pPr algn="ctr"/>
              <a:t>1/6/2021</a:t>
            </a:fld>
            <a:endParaRPr lang="en-US" dirty="0"/>
          </a:p>
        </p:txBody>
      </p:sp>
      <p:sp>
        <p:nvSpPr>
          <p:cNvPr id="17" name="Footer Placeholder 16"/>
          <p:cNvSpPr>
            <a:spLocks noGrp="1"/>
          </p:cNvSpPr>
          <p:nvPr>
            <p:ph type="ftr" sz="quarter" idx="11"/>
          </p:nvPr>
        </p:nvSpPr>
        <p:spPr>
          <a:xfrm>
            <a:off x="2085393" y="177404"/>
            <a:ext cx="5867400" cy="273844"/>
          </a:xfrm>
          <a:prstGeom prst="rect">
            <a:avLst/>
          </a:prstGeom>
        </p:spPr>
        <p:txBody>
          <a:bodyPr/>
          <a:lstStyle>
            <a:lvl1pPr algn="r" eaLnBrk="1" latinLnBrk="0" hangingPunct="1">
              <a:defRPr kumimoji="0">
                <a:solidFill>
                  <a:schemeClr val="tx2"/>
                </a:solidFill>
              </a:defRPr>
            </a:lvl1pPr>
            <a:extLst/>
          </a:lstStyle>
          <a:p>
            <a:pPr algn="r"/>
            <a:endParaRPr kumimoji="0"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a:prstGeom prst="rect">
            <a:avLst/>
          </a:prstGeom>
        </p:spPr>
        <p:txBody>
          <a:bodyPr/>
          <a:lstStyle>
            <a:lvl1pPr eaLnBrk="1" latinLnBrk="0" hangingPunct="1">
              <a:defRPr kumimoji="0">
                <a:solidFill>
                  <a:schemeClr val="tx2"/>
                </a:solidFill>
              </a:defRPr>
            </a:lvl1pPr>
            <a:extLst/>
          </a:lstStyle>
          <a:p>
            <a:fld id="{8F82E0A0-C266-4798-8C8F-B9F91E9DA37E}" type="slidenum">
              <a:rPr kumimoji="0" lang="en-US" smtClean="0">
                <a:solidFill>
                  <a:schemeClr val="tx2"/>
                </a:solidFill>
              </a:rPr>
              <a:pPr/>
              <a:t>‹#›</a:t>
            </a:fld>
            <a:endParaRPr kumimoji="0"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cap="all" baseline="0"/>
            </a:lvl1pPr>
            <a:extLst/>
          </a:lstStyle>
          <a:p>
            <a:pPr eaLnBrk="1" latinLnBrk="1" hangingPunct="1"/>
            <a:r>
              <a:rPr lang="en-US"/>
              <a:t>Click to edit Master title style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sz="3200"/>
            </a:lvl1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sz="1700"/>
            </a:lvl1pPr>
            <a:lvl2pPr eaLnBrk="1" latinLnBrk="0" hangingPunct="1">
              <a:buFontTx/>
              <a:buNone/>
              <a:defRPr kumimoji="0" sz="1200"/>
            </a:lvl2pPr>
            <a:lvl3pPr eaLnBrk="1" latinLnBrk="0" hangingPunct="1">
              <a:buFontTx/>
              <a:buNone/>
              <a:defRPr kumimoji="0" sz="1000"/>
            </a:lvl3pPr>
            <a:lvl4pPr eaLnBrk="1" latinLnBrk="0" hangingPunct="1">
              <a:buFontTx/>
              <a:buNone/>
              <a:defRPr kumimoji="0" sz="900"/>
            </a:lvl4pPr>
            <a:lvl5pPr eaLnBrk="1" latinLnBrk="0" hangingPunct="1">
              <a:buFontTx/>
              <a:buNone/>
              <a:defRPr kumimoji="0" sz="900"/>
            </a:lvl5pPr>
            <a:extLst/>
          </a:lstStyle>
          <a:p>
            <a:pPr lvl="0" eaLnBrk="1" latinLnBrk="1" hangingPunct="1"/>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sz="2800" b="0">
                <a:solidFill>
                  <a:srgbClr val="FFFFFF"/>
                </a:solidFill>
              </a:defRPr>
            </a:lvl1pPr>
            <a:extLst/>
          </a:lstStyle>
          <a:p>
            <a:pPr eaLnBrk="1" latinLnBrk="1" hangingPunct="1"/>
            <a:r>
              <a:rPr lang="en-US"/>
              <a:t>Click to edit Master title style</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2" name="Date Placeholder 11"/>
          <p:cNvSpPr>
            <a:spLocks noGrp="1"/>
          </p:cNvSpPr>
          <p:nvPr>
            <p:ph type="dt" sz="half" idx="10"/>
          </p:nvPr>
        </p:nvSpPr>
        <p:spPr>
          <a:xfrm>
            <a:off x="6248400" y="4686300"/>
            <a:ext cx="2667000" cy="273844"/>
          </a:xfrm>
          <a:prstGeom prst="rect">
            <a:avLst/>
          </a:prstGeom>
        </p:spPr>
        <p:txBody>
          <a:bodyPr rtlCol="0"/>
          <a:lstStyle/>
          <a:p>
            <a:fld id="{E4606EA6-EFEA-4C30-9264-4F9291A5780D}" type="datetime1">
              <a:rPr kumimoji="0" lang="en-US" smtClean="0"/>
              <a:pPr/>
              <a:t>1/6/2021</a:t>
            </a:fld>
            <a:endParaRPr kumimoji="0" lang="en-US"/>
          </a:p>
        </p:txBody>
      </p:sp>
      <p:sp>
        <p:nvSpPr>
          <p:cNvPr id="13" name="Slide Number Placeholder 12"/>
          <p:cNvSpPr>
            <a:spLocks noGrp="1"/>
          </p:cNvSpPr>
          <p:nvPr>
            <p:ph type="sldNum" sz="quarter" idx="11"/>
          </p:nvPr>
        </p:nvSpPr>
        <p:spPr>
          <a:xfrm>
            <a:off x="0" y="3500437"/>
            <a:ext cx="1447800" cy="497684"/>
          </a:xfrm>
          <a:prstGeom prst="rect">
            <a:avLst/>
          </a:prstGeom>
        </p:spPr>
        <p:txBody>
          <a:bodyPr rtlCol="0"/>
          <a:lstStyle>
            <a:lvl1pPr eaLnBrk="1" latinLnBrk="0" hangingPunct="1">
              <a:defRPr kumimoji="0" sz="2800"/>
            </a:lvl1pPr>
            <a:extLst/>
          </a:lstStyle>
          <a:p>
            <a:pPr algn="ctr"/>
            <a:fld id="{8F82E0A0-C266-4798-8C8F-B9F91E9DA37E}" type="slidenum">
              <a:rPr kumimoji="0" lang="en-US" sz="2800" b="1" smtClean="0">
                <a:solidFill>
                  <a:srgbClr val="FFFFFF"/>
                </a:solidFill>
              </a:rPr>
              <a:pPr algn="ctr"/>
              <a:t>‹#›</a:t>
            </a:fld>
            <a:endParaRPr kumimoji="0" lang="en-US" sz="2800" dirty="0"/>
          </a:p>
        </p:txBody>
      </p:sp>
      <p:sp>
        <p:nvSpPr>
          <p:cNvPr id="14" name="Footer Placeholder 13"/>
          <p:cNvSpPr>
            <a:spLocks noGrp="1"/>
          </p:cNvSpPr>
          <p:nvPr>
            <p:ph type="ftr" sz="quarter" idx="12"/>
          </p:nvPr>
        </p:nvSpPr>
        <p:spPr>
          <a:xfrm>
            <a:off x="1600200" y="4686155"/>
            <a:ext cx="4572000" cy="273844"/>
          </a:xfrm>
          <a:prstGeom prst="rect">
            <a:avLst/>
          </a:prstGeom>
        </p:spPr>
        <p:txBody>
          <a:bodyPr rtlCol="0"/>
          <a:lstStyle/>
          <a:p>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3563525" y="2235543"/>
            <a:ext cx="5378551" cy="672414"/>
          </a:xfrm>
        </p:spPr>
        <p:txBody>
          <a:bodyPr wrap="square" lIns="137160" tIns="109728" rIns="137160" bIns="109728" anchor="ctr">
            <a:noAutofit/>
          </a:bodyPr>
          <a:lstStyle>
            <a:lvl1pPr marL="0" indent="0">
              <a:lnSpc>
                <a:spcPct val="95000"/>
              </a:lnSpc>
              <a:spcBef>
                <a:spcPts val="0"/>
              </a:spcBef>
              <a:spcAft>
                <a:spcPts val="1200"/>
              </a:spcAft>
              <a:buNone/>
              <a:defRPr lang="en-US" sz="2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600"/>
              </a:spcBef>
              <a:defRPr sz="1400">
                <a:solidFill>
                  <a:srgbClr val="FFFFFF"/>
                </a:solidFill>
              </a:defRPr>
            </a:lvl2pPr>
            <a:lvl3pPr>
              <a:lnSpc>
                <a:spcPct val="100000"/>
              </a:lnSpc>
              <a:spcBef>
                <a:spcPts val="600"/>
              </a:spcBef>
              <a:defRPr sz="1400">
                <a:solidFill>
                  <a:srgbClr val="FFFFFF"/>
                </a:solidFill>
              </a:defRPr>
            </a:lvl3pPr>
            <a:lvl4pPr>
              <a:lnSpc>
                <a:spcPct val="100000"/>
              </a:lnSpc>
              <a:spcBef>
                <a:spcPts val="600"/>
              </a:spcBef>
              <a:defRPr sz="1400">
                <a:solidFill>
                  <a:srgbClr val="FFFFFF"/>
                </a:solidFill>
              </a:defRPr>
            </a:lvl4pPr>
            <a:lvl5pPr>
              <a:lnSpc>
                <a:spcPct val="100000"/>
              </a:lnSpc>
              <a:spcBef>
                <a:spcPts val="600"/>
              </a:spcBef>
              <a:defRPr sz="1400">
                <a:solidFill>
                  <a:srgbClr val="FFFFFF"/>
                </a:solidFill>
              </a:defRPr>
            </a:lvl5pPr>
          </a:lstStyle>
          <a:p>
            <a:pPr marL="0" lvl="0" indent="0" algn="l" defTabSz="672118"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01931" y="1130664"/>
            <a:ext cx="2890985" cy="2882172"/>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37160" tIns="109728" rIns="137160" bIns="109728" numCol="1" anchor="ctr" anchorCtr="0" compatLnSpc="1">
            <a:prstTxWarp prst="textNoShape">
              <a:avLst/>
            </a:prstTxWarp>
            <a:noAutofit/>
          </a:bodyPr>
          <a:lstStyle>
            <a:lvl1pPr>
              <a:lnSpc>
                <a:spcPct val="95000"/>
              </a:lnSpc>
              <a:defRPr lang="en-US" sz="29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914081"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327531714"/>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874248" y="1563130"/>
            <a:ext cx="7395504" cy="1344828"/>
          </a:xfrm>
        </p:spPr>
        <p:txBody>
          <a:bodyPr lIns="68580" tIns="34290" rIns="68580" bIns="34290"/>
          <a:lstStyle>
            <a:lvl1pPr>
              <a:defRPr sz="3500" baseline="0"/>
            </a:lvl1pPr>
          </a:lstStyle>
          <a:p>
            <a:r>
              <a:rPr lang="en-US"/>
              <a:t>Click to edit Master title style</a:t>
            </a:r>
            <a:endParaRPr lang="en-US" dirty="0"/>
          </a:p>
        </p:txBody>
      </p:sp>
    </p:spTree>
    <p:extLst>
      <p:ext uri="{BB962C8B-B14F-4D97-AF65-F5344CB8AC3E}">
        <p14:creationId xmlns:p14="http://schemas.microsoft.com/office/powerpoint/2010/main" val="76118498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gradFill>
          <a:gsLst>
            <a:gs pos="0">
              <a:schemeClr val="bg1"/>
            </a:gs>
            <a:gs pos="75000">
              <a:schemeClr val="bg1"/>
            </a:gs>
            <a:gs pos="100000">
              <a:srgbClr val="FF8200"/>
            </a:gs>
          </a:gsLst>
          <a:lin ang="16200000" scaled="0"/>
        </a:gradFill>
        <a:effectLst/>
      </p:bgPr>
    </p:bg>
    <p:spTree>
      <p:nvGrpSpPr>
        <p:cNvPr id="1" name=""/>
        <p:cNvGrpSpPr/>
        <p:nvPr/>
      </p:nvGrpSpPr>
      <p:grpSpPr>
        <a:xfrm>
          <a:off x="0" y="0"/>
          <a:ext cx="0" cy="0"/>
          <a:chOff x="0" y="0"/>
          <a:chExt cx="0" cy="0"/>
        </a:xfrm>
      </p:grpSpPr>
      <p:pic>
        <p:nvPicPr>
          <p:cNvPr id="13" name="Picture 24" descr="C:\Program Files\Microsoft Resource DVD Artwork\DVD_ART\Artwork_Imagery\Shapes and Graphics\Line\faded white line.png"/>
          <p:cNvPicPr>
            <a:picLocks noChangeArrowheads="1"/>
          </p:cNvPicPr>
          <p:nvPr userDrawn="1"/>
        </p:nvPicPr>
        <p:blipFill>
          <a:blip r:embed="rId2" cstate="print"/>
          <a:srcRect/>
          <a:stretch>
            <a:fillRect/>
          </a:stretch>
        </p:blipFill>
        <p:spPr bwMode="auto">
          <a:xfrm>
            <a:off x="0" y="3848121"/>
            <a:ext cx="7652766" cy="19029"/>
          </a:xfrm>
          <a:prstGeom prst="rect">
            <a:avLst/>
          </a:prstGeom>
          <a:noFill/>
        </p:spPr>
      </p:pic>
      <p:sp>
        <p:nvSpPr>
          <p:cNvPr id="16" name="Text Placeholder 6"/>
          <p:cNvSpPr>
            <a:spLocks noGrp="1"/>
          </p:cNvSpPr>
          <p:nvPr>
            <p:ph type="body" sz="quarter" idx="11" hasCustomPrompt="1"/>
          </p:nvPr>
        </p:nvSpPr>
        <p:spPr>
          <a:xfrm>
            <a:off x="152400" y="2724150"/>
            <a:ext cx="8794062" cy="1117470"/>
          </a:xfrm>
          <a:prstGeom prst="rect">
            <a:avLst/>
          </a:prstGeom>
          <a:effectLst/>
        </p:spPr>
        <p:txBody>
          <a:bodyPr anchor="t" anchorCtr="0">
            <a:noAutofit/>
            <a:scene3d>
              <a:camera prst="orthographicFront"/>
              <a:lightRig rig="flat" dir="t"/>
            </a:scene3d>
            <a:sp3d extrusionH="88900" contourW="2540">
              <a:bevelT w="38100" h="31750"/>
              <a:contourClr>
                <a:srgbClr val="F4A234"/>
              </a:contourClr>
            </a:sp3d>
          </a:bodyPr>
          <a:lstStyle>
            <a:lvl1pPr marL="0" indent="0" algn="r">
              <a:lnSpc>
                <a:spcPct val="100000"/>
              </a:lnSpc>
              <a:spcBef>
                <a:spcPts val="0"/>
              </a:spcBef>
              <a:buFont typeface="Arial" pitchFamily="34" charset="0"/>
              <a:buNone/>
              <a:defRPr kumimoji="0" lang="en-US" sz="10000" b="1" i="1" u="none" strike="noStrike" kern="1200" cap="none" spc="-642" normalizeH="0" baseline="0" noProof="0" dirty="0" smtClean="0">
                <a:ln w="11430">
                  <a:solidFill>
                    <a:schemeClr val="accent4">
                      <a:lumMod val="50000"/>
                    </a:schemeClr>
                  </a:solidFill>
                </a:ln>
                <a:solidFill>
                  <a:schemeClr val="tx1"/>
                </a:solidFill>
                <a:effectLst/>
                <a:uLnTx/>
                <a:uFillTx/>
                <a:latin typeface="+mn-lt"/>
                <a:ea typeface="+mn-ea"/>
                <a:cs typeface="+mn-cs"/>
              </a:defRPr>
            </a:lvl1pPr>
          </a:lstStyle>
          <a:p>
            <a:pPr marL="0" marR="0" lvl="0" indent="0" algn="r"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10000" b="1" i="1" u="none" strike="noStrike" kern="1200" cap="none" spc="-642" normalizeH="0" baseline="0" noProof="0" dirty="0">
                <a:ln w="11430">
                  <a:solidFill>
                    <a:srgbClr val="88A17B">
                      <a:lumMod val="50000"/>
                    </a:srgbClr>
                  </a:solidFill>
                </a:ln>
                <a:solidFill>
                  <a:srgbClr val="FFFFFF"/>
                </a:solidFill>
                <a:effectLst/>
                <a:uLnTx/>
                <a:uFillTx/>
                <a:latin typeface="Calibri"/>
                <a:ea typeface="+mn-ea"/>
                <a:cs typeface="+mn-cs"/>
              </a:rPr>
              <a:t>click to…</a:t>
            </a:r>
          </a:p>
        </p:txBody>
      </p:sp>
    </p:spTree>
    <p:extLst>
      <p:ext uri="{BB962C8B-B14F-4D97-AF65-F5344CB8AC3E}">
        <p14:creationId xmlns:p14="http://schemas.microsoft.com/office/powerpoint/2010/main" val="2536790568"/>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eaLnBrk="1" latinLnBrk="1" hangingPunct="1"/>
            <a:r>
              <a:rPr lang="en-US"/>
              <a:t>Click to edit Master title style</a:t>
            </a:r>
            <a:endParaRPr/>
          </a:p>
        </p:txBody>
      </p:sp>
      <p:sp>
        <p:nvSpPr>
          <p:cNvPr id="7" name="Rectangle 6"/>
          <p:cNvSpPr>
            <a:spLocks noGrp="1"/>
          </p:cNvSpPr>
          <p:nvPr>
            <p:ph sz="quarter" idx="13"/>
          </p:nvPr>
        </p:nvSpPr>
        <p:spPr>
          <a:xfrm>
            <a:off x="76200" y="971550"/>
            <a:ext cx="8991600" cy="4114800"/>
          </a:xfrm>
        </p:spPr>
        <p:txBody>
          <a:bodyPr/>
          <a:lstStyle>
            <a:lvl1pPr>
              <a:defRPr sz="2400"/>
            </a:lvl1pPr>
            <a:lvl2pPr>
              <a:defRPr sz="2000"/>
            </a:lvl2pPr>
            <a:lvl3pPr>
              <a:defRPr sz="1800"/>
            </a:lvl3pPr>
            <a:lvl4pPr>
              <a:defRPr sz="1600"/>
            </a:lvl4pPr>
            <a:lvl5pPr>
              <a:defRPr sz="1600"/>
            </a:lvl5pPr>
          </a:lstStyle>
          <a:p>
            <a:pPr lvl="0" eaLnBrk="1" latinLnBrk="1" hangingPunct="1"/>
            <a:r>
              <a:rPr lang="en-US" dirty="0"/>
              <a:t>Click to edit Master text styles</a:t>
            </a:r>
          </a:p>
          <a:p>
            <a:pPr lvl="1" eaLnBrk="1" latinLnBrk="1" hangingPunct="1"/>
            <a:r>
              <a:rPr lang="en-US" dirty="0"/>
              <a:t>Second level</a:t>
            </a:r>
          </a:p>
          <a:p>
            <a:pPr lvl="2" eaLnBrk="1" latinLnBrk="1" hangingPunct="1"/>
            <a:r>
              <a:rPr lang="en-US" dirty="0"/>
              <a:t>Third level</a:t>
            </a:r>
          </a:p>
          <a:p>
            <a:pPr lvl="3" eaLnBrk="1" latinLnBrk="1" hangingPunct="1"/>
            <a:r>
              <a:rPr lang="en-US" dirty="0"/>
              <a:t>Fourth level</a:t>
            </a:r>
          </a:p>
          <a:p>
            <a:pPr lvl="4" eaLnBrk="1" latinLnBrk="1" hangingPunct="1"/>
            <a:r>
              <a:rPr lang="en-US" dirty="0"/>
              <a:t>Fifth level</a:t>
            </a:r>
            <a:endParaRPr dirty="0"/>
          </a:p>
        </p:txBody>
      </p:sp>
      <p:sp>
        <p:nvSpPr>
          <p:cNvPr id="3" name="TextBox 2"/>
          <p:cNvSpPr txBox="1"/>
          <p:nvPr userDrawn="1"/>
        </p:nvSpPr>
        <p:spPr>
          <a:xfrm>
            <a:off x="8571173" y="4881890"/>
            <a:ext cx="572826" cy="261610"/>
          </a:xfrm>
          <a:prstGeom prst="rect">
            <a:avLst/>
          </a:prstGeom>
          <a:noFill/>
        </p:spPr>
        <p:txBody>
          <a:bodyPr wrap="square" rtlCol="0" anchor="b">
            <a:spAutoFit/>
          </a:bodyPr>
          <a:lstStyle/>
          <a:p>
            <a:pPr algn="r"/>
            <a:fld id="{3AEE0D2A-EEC8-45D6-A9AB-6258958F4280}" type="slidenum">
              <a:rPr lang="en-US" sz="1050" smtClean="0">
                <a:latin typeface="Segoe UI Light" panose="020B0502040204020203" pitchFamily="34" charset="0"/>
                <a:cs typeface="Segoe UI Light" panose="020B0502040204020203" pitchFamily="34" charset="0"/>
              </a:rPr>
              <a:pPr algn="r"/>
              <a:t>‹#›</a:t>
            </a:fld>
            <a:endParaRPr lang="en-US" sz="1050" dirty="0">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a16="http://schemas.microsoft.com/office/drawing/2014/main" id="{BC9F76ED-09E5-4A08-9FCB-C41DCB8210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3399" y="57150"/>
            <a:ext cx="928687" cy="38956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sz="2800">
                <a:solidFill>
                  <a:schemeClr val="tx2"/>
                </a:solidFill>
              </a:defRPr>
            </a:lvl1pPr>
            <a:lvl2pPr eaLnBrk="1" latinLnBrk="0" hangingPunct="1">
              <a:buNone/>
              <a:defRPr kumimoji="0" sz="1800">
                <a:solidFill>
                  <a:schemeClr val="tx1">
                    <a:tint val="75000"/>
                  </a:schemeClr>
                </a:solidFill>
              </a:defRPr>
            </a:lvl2pPr>
            <a:lvl3pPr eaLnBrk="1" latinLnBrk="0" hangingPunct="1">
              <a:buNone/>
              <a:defRPr kumimoji="0" sz="1600">
                <a:solidFill>
                  <a:schemeClr val="tx1">
                    <a:tint val="75000"/>
                  </a:schemeClr>
                </a:solidFill>
              </a:defRPr>
            </a:lvl3pPr>
            <a:lvl4pPr eaLnBrk="1" latinLnBrk="0" hangingPunct="1">
              <a:buNone/>
              <a:defRPr kumimoji="0" sz="1400">
                <a:solidFill>
                  <a:schemeClr val="tx1">
                    <a:tint val="75000"/>
                  </a:schemeClr>
                </a:solidFill>
              </a:defRPr>
            </a:lvl4pPr>
            <a:lvl5pPr eaLnBrk="1" latinLnBrk="0" hangingPunct="1">
              <a:buNone/>
              <a:defRPr kumimoji="0" sz="1400">
                <a:solidFill>
                  <a:schemeClr val="tx1">
                    <a:tint val="75000"/>
                  </a:schemeClr>
                </a:solidFill>
              </a:defRPr>
            </a:lvl5pPr>
            <a:extLst/>
          </a:lstStyle>
          <a:p>
            <a:pPr lvl="0" eaLnBrk="1" latinLnBrk="1" hangingPunct="1"/>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sz="4400" b="0" cap="none">
                <a:solidFill>
                  <a:srgbClr val="FFFFFF"/>
                </a:solidFill>
              </a:defRPr>
            </a:lvl1pPr>
            <a:extLst/>
          </a:lstStyle>
          <a:p>
            <a:r>
              <a:rPr kumimoji="0" lang="en-US" dirty="0"/>
              <a:t>Click to edit master title style</a:t>
            </a:r>
          </a:p>
        </p:txBody>
      </p:sp>
      <p:sp>
        <p:nvSpPr>
          <p:cNvPr id="12" name="Date Placeholder 11"/>
          <p:cNvSpPr>
            <a:spLocks noGrp="1"/>
          </p:cNvSpPr>
          <p:nvPr>
            <p:ph type="dt" sz="half" idx="10"/>
          </p:nvPr>
        </p:nvSpPr>
        <p:spPr>
          <a:xfrm>
            <a:off x="6096000" y="4686300"/>
            <a:ext cx="2667000" cy="273844"/>
          </a:xfrm>
          <a:prstGeom prst="rect">
            <a:avLst/>
          </a:prstGeom>
        </p:spPr>
        <p:txBody>
          <a:bodyPr/>
          <a:lstStyle/>
          <a:p>
            <a:fld id="{6FCF9F07-3BC7-4570-B054-79111B0A380C}" type="datetime1">
              <a:rPr kumimoji="0" lang="en-US" smtClean="0"/>
              <a:pPr/>
              <a:t>1/6/2021</a:t>
            </a:fld>
            <a:endParaRPr kumimoji="0" lang="en-US"/>
          </a:p>
        </p:txBody>
      </p:sp>
      <p:sp>
        <p:nvSpPr>
          <p:cNvPr id="13" name="Slide Number Placeholder 12"/>
          <p:cNvSpPr>
            <a:spLocks noGrp="1"/>
          </p:cNvSpPr>
          <p:nvPr>
            <p:ph type="sldNum" sz="quarter" idx="11"/>
          </p:nvPr>
        </p:nvSpPr>
        <p:spPr>
          <a:xfrm>
            <a:off x="0" y="1314450"/>
            <a:ext cx="1295400" cy="526257"/>
          </a:xfrm>
          <a:prstGeom prst="rect">
            <a:avLst/>
          </a:prstGeom>
        </p:spPr>
        <p:txBody>
          <a:bodyPr>
            <a:noAutofit/>
          </a:bodyPr>
          <a:lstStyle>
            <a:lvl1pPr eaLnBrk="1" latinLnBrk="0" hangingPunct="1">
              <a:defRPr kumimoji="0" sz="2400">
                <a:solidFill>
                  <a:srgbClr val="FFFFFF"/>
                </a:solidFill>
              </a:defRPr>
            </a:lvl1pPr>
            <a:extLst/>
          </a:lstStyle>
          <a:p>
            <a:pPr algn="ctr"/>
            <a:fld id="{8F82E0A0-C266-4798-8C8F-B9F91E9DA37E}" type="slidenum">
              <a:rPr kumimoji="0" lang="en-US" sz="2400" b="1" smtClean="0">
                <a:solidFill>
                  <a:srgbClr val="FFFFFF"/>
                </a:solidFill>
              </a:rPr>
              <a:pPr algn="ctr"/>
              <a:t>‹#›</a:t>
            </a:fld>
            <a:endParaRPr kumimoji="0" lang="en-US" sz="2400" dirty="0">
              <a:solidFill>
                <a:srgbClr val="FFFFFF"/>
              </a:solidFill>
            </a:endParaRPr>
          </a:p>
        </p:txBody>
      </p:sp>
      <p:sp>
        <p:nvSpPr>
          <p:cNvPr id="14" name="Footer Placeholder 13"/>
          <p:cNvSpPr>
            <a:spLocks noGrp="1"/>
          </p:cNvSpPr>
          <p:nvPr>
            <p:ph type="ftr" sz="quarter" idx="12"/>
          </p:nvPr>
        </p:nvSpPr>
        <p:spPr>
          <a:xfrm>
            <a:off x="609601" y="4686155"/>
            <a:ext cx="5421083" cy="273844"/>
          </a:xfrm>
          <a:prstGeom prst="rect">
            <a:avLst/>
          </a:prstGeom>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dirty="0"/>
              <a:t>Click to edit Master title style</a:t>
            </a:r>
            <a:endParaRPr dirty="0"/>
          </a:p>
        </p:txBody>
      </p:sp>
      <p:sp>
        <p:nvSpPr>
          <p:cNvPr id="9" name="Content Placeholder 8"/>
          <p:cNvSpPr>
            <a:spLocks noGrp="1"/>
          </p:cNvSpPr>
          <p:nvPr>
            <p:ph sz="quarter" idx="13"/>
          </p:nvPr>
        </p:nvSpPr>
        <p:spPr>
          <a:xfrm>
            <a:off x="152400" y="971550"/>
            <a:ext cx="4343400" cy="4038600"/>
          </a:xfrm>
        </p:spPr>
        <p:txBody>
          <a:bodyPr/>
          <a:lstStyle/>
          <a:p>
            <a:pPr lvl="0" eaLnBrk="1" latinLnBrk="1" hangingPunct="1"/>
            <a:r>
              <a:rPr lang="en-US" dirty="0"/>
              <a:t>Click to edit Master text styles</a:t>
            </a:r>
          </a:p>
          <a:p>
            <a:pPr lvl="1" eaLnBrk="1" latinLnBrk="1" hangingPunct="1"/>
            <a:r>
              <a:rPr lang="en-US" dirty="0"/>
              <a:t>Second level</a:t>
            </a:r>
          </a:p>
          <a:p>
            <a:pPr lvl="2" eaLnBrk="1" latinLnBrk="1" hangingPunct="1"/>
            <a:r>
              <a:rPr lang="en-US" dirty="0"/>
              <a:t>Third level</a:t>
            </a:r>
          </a:p>
          <a:p>
            <a:pPr lvl="3" eaLnBrk="1" latinLnBrk="1" hangingPunct="1"/>
            <a:r>
              <a:rPr lang="en-US" dirty="0"/>
              <a:t>Fourth level</a:t>
            </a:r>
          </a:p>
          <a:p>
            <a:pPr lvl="4" eaLnBrk="1" latinLnBrk="1" hangingPunct="1"/>
            <a:r>
              <a:rPr lang="en-US" dirty="0"/>
              <a:t>Fifth level</a:t>
            </a:r>
            <a:endParaRPr dirty="0"/>
          </a:p>
        </p:txBody>
      </p:sp>
      <p:sp>
        <p:nvSpPr>
          <p:cNvPr id="11" name="Content Placeholder 10"/>
          <p:cNvSpPr>
            <a:spLocks noGrp="1"/>
          </p:cNvSpPr>
          <p:nvPr>
            <p:ph sz="quarter" idx="14"/>
          </p:nvPr>
        </p:nvSpPr>
        <p:spPr>
          <a:xfrm>
            <a:off x="4844900" y="971550"/>
            <a:ext cx="4222899" cy="4038599"/>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a:lvl1pPr>
            <a:extLst/>
          </a:lstStyle>
          <a:p>
            <a:pPr eaLnBrk="1" latinLnBrk="1" hangingPunct="1"/>
            <a:r>
              <a:rPr lang="en-US"/>
              <a:t>Click to edit Master title style</a:t>
            </a:r>
            <a:endParaRPr/>
          </a:p>
        </p:txBody>
      </p:sp>
      <p:sp>
        <p:nvSpPr>
          <p:cNvPr id="11" name="Content Placeholder 10"/>
          <p:cNvSpPr>
            <a:spLocks noGrp="1"/>
          </p:cNvSpPr>
          <p:nvPr>
            <p:ph sz="quarter" idx="13"/>
          </p:nvPr>
        </p:nvSpPr>
        <p:spPr>
          <a:xfrm>
            <a:off x="609600" y="1919818"/>
            <a:ext cx="3886200" cy="26289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3" name="Content Placeholder 12"/>
          <p:cNvSpPr>
            <a:spLocks noGrp="1"/>
          </p:cNvSpPr>
          <p:nvPr>
            <p:ph sz="quarter" idx="14"/>
          </p:nvPr>
        </p:nvSpPr>
        <p:spPr>
          <a:xfrm>
            <a:off x="4800600" y="1919818"/>
            <a:ext cx="3886200" cy="26289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Date Placeholder 9"/>
          <p:cNvSpPr>
            <a:spLocks noGrp="1"/>
          </p:cNvSpPr>
          <p:nvPr>
            <p:ph type="dt" sz="half" idx="15"/>
          </p:nvPr>
        </p:nvSpPr>
        <p:spPr>
          <a:xfrm>
            <a:off x="6096000" y="4686300"/>
            <a:ext cx="2667000" cy="273844"/>
          </a:xfrm>
          <a:prstGeom prst="rect">
            <a:avLst/>
          </a:prstGeom>
        </p:spPr>
        <p:txBody>
          <a:bodyPr rtlCol="0"/>
          <a:lstStyle/>
          <a:p>
            <a:fld id="{E4606EA6-EFEA-4C30-9264-4F9291A5780D}" type="datetime1">
              <a:rPr kumimoji="0" lang="en-US" smtClean="0"/>
              <a:pPr/>
              <a:t>1/6/2021</a:t>
            </a:fld>
            <a:endParaRPr kumimoji="0" lang="en-US"/>
          </a:p>
        </p:txBody>
      </p:sp>
      <p:sp>
        <p:nvSpPr>
          <p:cNvPr id="12" name="Slide Number Placeholder 11"/>
          <p:cNvSpPr>
            <a:spLocks noGrp="1"/>
          </p:cNvSpPr>
          <p:nvPr>
            <p:ph type="sldNum" sz="quarter" idx="16"/>
          </p:nvPr>
        </p:nvSpPr>
        <p:spPr>
          <a:xfrm>
            <a:off x="0" y="771287"/>
            <a:ext cx="533400" cy="183357"/>
          </a:xfrm>
          <a:prstGeom prst="rect">
            <a:avLst/>
          </a:prstGeom>
        </p:spPr>
        <p:txBody>
          <a:bodyPr rtlCol="0"/>
          <a:lstStyle/>
          <a:p>
            <a:pPr algn="ctr"/>
            <a:fld id="{8F82E0A0-C266-4798-8C8F-B9F91E9DA37E}" type="slidenum">
              <a:rPr kumimoji="0" lang="en-US" sz="1400" b="1" smtClean="0">
                <a:solidFill>
                  <a:srgbClr val="FFFFFF"/>
                </a:solidFill>
              </a:rPr>
              <a:pPr algn="ctr"/>
              <a:t>‹#›</a:t>
            </a:fld>
            <a:endParaRPr kumimoji="0" lang="en-US"/>
          </a:p>
        </p:txBody>
      </p:sp>
      <p:sp>
        <p:nvSpPr>
          <p:cNvPr id="14" name="Footer Placeholder 13"/>
          <p:cNvSpPr>
            <a:spLocks noGrp="1"/>
          </p:cNvSpPr>
          <p:nvPr>
            <p:ph type="ftr" sz="quarter" idx="17"/>
          </p:nvPr>
        </p:nvSpPr>
        <p:spPr>
          <a:xfrm>
            <a:off x="609601" y="4686155"/>
            <a:ext cx="5421083" cy="273844"/>
          </a:xfrm>
          <a:prstGeom prst="rect">
            <a:avLst/>
          </a:prstGeom>
        </p:spPr>
        <p:txBody>
          <a:bodyPr rtlCol="0"/>
          <a:lstStyle/>
          <a:p>
            <a:endParaRPr kumimoji="0"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3" name="Date Placeholder 2"/>
          <p:cNvSpPr>
            <a:spLocks noGrp="1"/>
          </p:cNvSpPr>
          <p:nvPr>
            <p:ph type="dt" sz="half" idx="10"/>
          </p:nvPr>
        </p:nvSpPr>
        <p:spPr>
          <a:xfrm>
            <a:off x="6096000" y="4686300"/>
            <a:ext cx="2667000" cy="273844"/>
          </a:xfrm>
          <a:prstGeom prst="rect">
            <a:avLst/>
          </a:prstGeom>
        </p:spPr>
        <p:txBody>
          <a:bodyPr/>
          <a:lstStyle/>
          <a:p>
            <a:fld id="{6DFADB5D-B7A0-47E3-AD2D-B1A6F8614213}" type="datetime1">
              <a:rPr kumimoji="0" lang="en-US" smtClean="0"/>
              <a:pPr/>
              <a:t>1/6/2021</a:t>
            </a:fld>
            <a:endParaRPr kumimoji="0" lang="en-US"/>
          </a:p>
        </p:txBody>
      </p:sp>
      <p:sp>
        <p:nvSpPr>
          <p:cNvPr id="4" name="Footer Placeholder 3"/>
          <p:cNvSpPr>
            <a:spLocks noGrp="1"/>
          </p:cNvSpPr>
          <p:nvPr>
            <p:ph type="ftr" sz="quarter" idx="11"/>
          </p:nvPr>
        </p:nvSpPr>
        <p:spPr>
          <a:xfrm>
            <a:off x="609601" y="4686155"/>
            <a:ext cx="5421083" cy="273844"/>
          </a:xfrm>
          <a:prstGeom prst="rect">
            <a:avLst/>
          </a:prstGeom>
        </p:spPr>
        <p:txBody>
          <a:bodyPr/>
          <a:lstStyle/>
          <a:p>
            <a:endParaRPr kumimoji="0" lang="en-US"/>
          </a:p>
        </p:txBody>
      </p:sp>
      <p:sp>
        <p:nvSpPr>
          <p:cNvPr id="5" name="Slide Number Placeholder 4"/>
          <p:cNvSpPr>
            <a:spLocks noGrp="1"/>
          </p:cNvSpPr>
          <p:nvPr>
            <p:ph type="sldNum" sz="quarter" idx="12"/>
          </p:nvPr>
        </p:nvSpPr>
        <p:spPr>
          <a:xfrm>
            <a:off x="0" y="771287"/>
            <a:ext cx="533400" cy="183357"/>
          </a:xfrm>
          <a:prstGeom prst="rect">
            <a:avLst/>
          </a:prstGeom>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4686300"/>
            <a:ext cx="2667000" cy="273844"/>
          </a:xfrm>
          <a:prstGeom prst="rect">
            <a:avLst/>
          </a:prstGeom>
        </p:spPr>
        <p:txBody>
          <a:bodyPr/>
          <a:lstStyle/>
          <a:p>
            <a:fld id="{72968126-03FC-49C0-B9B8-2B561CCC3D90}" type="datetime1">
              <a:rPr kumimoji="0" lang="en-US" smtClean="0"/>
              <a:pPr/>
              <a:t>1/6/2021</a:t>
            </a:fld>
            <a:endParaRPr kumimoji="0" lang="en-US"/>
          </a:p>
        </p:txBody>
      </p:sp>
      <p:sp>
        <p:nvSpPr>
          <p:cNvPr id="3" name="Footer Placeholder 2"/>
          <p:cNvSpPr>
            <a:spLocks noGrp="1"/>
          </p:cNvSpPr>
          <p:nvPr>
            <p:ph type="ftr" sz="quarter" idx="11"/>
          </p:nvPr>
        </p:nvSpPr>
        <p:spPr>
          <a:xfrm>
            <a:off x="609601" y="4686155"/>
            <a:ext cx="5421083" cy="273844"/>
          </a:xfrm>
          <a:prstGeom prst="rect">
            <a:avLst/>
          </a:prstGeom>
        </p:spPr>
        <p:txBody>
          <a:bodyPr/>
          <a:lstStyle/>
          <a:p>
            <a:endParaRPr kumimoji="0" lang="en-US" dirty="0"/>
          </a:p>
        </p:txBody>
      </p:sp>
      <p:sp>
        <p:nvSpPr>
          <p:cNvPr id="4" name="Slide Number Placeholder 3"/>
          <p:cNvSpPr>
            <a:spLocks noGrp="1"/>
          </p:cNvSpPr>
          <p:nvPr>
            <p:ph type="sldNum" sz="quarter" idx="12"/>
          </p:nvPr>
        </p:nvSpPr>
        <p:spPr>
          <a:xfrm>
            <a:off x="0" y="4686300"/>
            <a:ext cx="533400" cy="285750"/>
          </a:xfrm>
          <a:prstGeom prst="rect">
            <a:avLst/>
          </a:prstGeom>
        </p:spPr>
        <p:txBody>
          <a:bodyPr/>
          <a:lstStyle>
            <a:lvl1pPr eaLnBrk="1" latinLnBrk="0" hangingPunct="1">
              <a:defRPr kumimoji="0">
                <a:solidFill>
                  <a:schemeClr val="tx2"/>
                </a:solidFill>
              </a:defRPr>
            </a:lvl1pPr>
            <a:extLst/>
          </a:lstStyle>
          <a:p>
            <a:fld id="{A3F7CB7D-F184-43C7-B6FD-03D728E1BBFF}" type="slidenum">
              <a:rPr kumimoji="0" lang="en-US" smtClean="0">
                <a:solidFill>
                  <a:schemeClr val="tx2"/>
                </a:solidFill>
              </a:rPr>
              <a:pPr/>
              <a:t>‹#›</a:t>
            </a:fld>
            <a:endParaRPr kumimoji="0" lang="en-US" dirty="0">
              <a:solidFill>
                <a:schemeClr val="tx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sz="4200" b="0"/>
            </a:lvl1pPr>
            <a:extLst/>
          </a:lstStyle>
          <a:p>
            <a:pPr eaLnBrk="1" latinLnBrk="1" hangingPunct="1"/>
            <a:r>
              <a:rPr lang="en-US"/>
              <a:t>Click to edit Master title style</a:t>
            </a:r>
            <a:endParaRPr/>
          </a:p>
        </p:txBody>
      </p:sp>
      <p:sp>
        <p:nvSpPr>
          <p:cNvPr id="5" name="Date Placeholder 4"/>
          <p:cNvSpPr>
            <a:spLocks noGrp="1"/>
          </p:cNvSpPr>
          <p:nvPr>
            <p:ph type="dt" sz="half" idx="10"/>
          </p:nvPr>
        </p:nvSpPr>
        <p:spPr>
          <a:xfrm>
            <a:off x="6096000" y="4686300"/>
            <a:ext cx="2667000" cy="273844"/>
          </a:xfrm>
          <a:prstGeom prst="rect">
            <a:avLst/>
          </a:prstGeom>
        </p:spPr>
        <p:txBody>
          <a:bodyPr/>
          <a:lstStyle/>
          <a:p>
            <a:fld id="{F49A8198-4617-485E-9585-4840B69DBBA6}" type="datetime1">
              <a:rPr kumimoji="0" lang="en-US" smtClean="0"/>
              <a:pPr/>
              <a:t>1/6/2021</a:t>
            </a:fld>
            <a:endParaRPr kumimoji="0" lang="en-US"/>
          </a:p>
        </p:txBody>
      </p:sp>
      <p:sp>
        <p:nvSpPr>
          <p:cNvPr id="6" name="Footer Placeholder 5"/>
          <p:cNvSpPr>
            <a:spLocks noGrp="1"/>
          </p:cNvSpPr>
          <p:nvPr>
            <p:ph type="ftr" sz="quarter" idx="11"/>
          </p:nvPr>
        </p:nvSpPr>
        <p:spPr>
          <a:xfrm>
            <a:off x="609601" y="4686155"/>
            <a:ext cx="5421083" cy="273844"/>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0" y="771287"/>
            <a:ext cx="533400" cy="183357"/>
          </a:xfrm>
          <a:prstGeom prst="rect">
            <a:avLst/>
          </a:prstGeom>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sz="1800"/>
            </a:lvl1pPr>
            <a:lvl2pPr eaLnBrk="1" latinLnBrk="0" hangingPunct="1">
              <a:buNone/>
              <a:defRPr kumimoji="0" sz="1200"/>
            </a:lvl2pPr>
            <a:lvl3pPr eaLnBrk="1" latinLnBrk="0" hangingPunct="1">
              <a:buNone/>
              <a:defRPr kumimoji="0" sz="1000"/>
            </a:lvl3pPr>
            <a:lvl4pPr eaLnBrk="1" latinLnBrk="0" hangingPunct="1">
              <a:buNone/>
              <a:defRPr kumimoji="0" sz="900"/>
            </a:lvl4pPr>
            <a:lvl5pPr eaLnBrk="1" latinLnBrk="0" hangingPunct="1">
              <a:buNone/>
              <a:defRPr kumimoji="0" sz="900"/>
            </a:lvl5pPr>
            <a:extLst/>
          </a:lstStyle>
          <a:p>
            <a:pPr lvl="0" eaLnBrk="1" latinLnBrk="1" hangingPunct="1"/>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76200" y="982980"/>
            <a:ext cx="8991600" cy="4027170"/>
          </a:xfrm>
          <a:prstGeom prst="rect">
            <a:avLst/>
          </a:prstGeom>
        </p:spPr>
        <p:txBody>
          <a:bodyPr vert="horz">
            <a:normAutofit/>
          </a:bodyPr>
          <a:lstStyle/>
          <a:p>
            <a:pPr lvl="0" eaLnBrk="1" latinLnBrk="1" hangingPunct="1"/>
            <a:r>
              <a:rPr kumimoji="0" lang="en-US" dirty="0"/>
              <a:t>Click to edit Master text styles</a:t>
            </a:r>
          </a:p>
          <a:p>
            <a:pPr lvl="1" eaLnBrk="1" latinLnBrk="1" hangingPunct="1"/>
            <a:r>
              <a:rPr kumimoji="0" lang="en-US" dirty="0"/>
              <a:t>Second level</a:t>
            </a:r>
          </a:p>
          <a:p>
            <a:pPr lvl="2" eaLnBrk="1" latinLnBrk="1" hangingPunct="1"/>
            <a:r>
              <a:rPr kumimoji="0" lang="en-US" dirty="0"/>
              <a:t>Third level</a:t>
            </a:r>
          </a:p>
          <a:p>
            <a:pPr lvl="3" eaLnBrk="1" latinLnBrk="1" hangingPunct="1"/>
            <a:r>
              <a:rPr kumimoji="0" lang="en-US" dirty="0"/>
              <a:t>Fourth level</a:t>
            </a:r>
          </a:p>
          <a:p>
            <a:pPr lvl="4" eaLnBrk="1" latinLnBrk="1" hangingPunct="1"/>
            <a:r>
              <a:rPr kumimoji="0" lang="en-US" dirty="0"/>
              <a:t>Fifth level</a:t>
            </a:r>
          </a:p>
        </p:txBody>
      </p:sp>
      <p:sp>
        <p:nvSpPr>
          <p:cNvPr id="7" name="Rectangle 6"/>
          <p:cNvSpPr/>
          <p:nvPr/>
        </p:nvSpPr>
        <p:spPr>
          <a:xfrm>
            <a:off x="0" y="74295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0" y="777241"/>
            <a:ext cx="9144000" cy="85725"/>
          </a:xfrm>
          <a:prstGeom prst="rect">
            <a:avLst/>
          </a:prstGeom>
          <a:solidFill>
            <a:srgbClr val="FF82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2" name="Title Placeholder 21"/>
          <p:cNvSpPr>
            <a:spLocks noGrp="1"/>
          </p:cNvSpPr>
          <p:nvPr>
            <p:ph type="title"/>
          </p:nvPr>
        </p:nvSpPr>
        <p:spPr>
          <a:xfrm>
            <a:off x="76200" y="118110"/>
            <a:ext cx="8991600" cy="624840"/>
          </a:xfrm>
          <a:prstGeom prst="rect">
            <a:avLst/>
          </a:prstGeom>
        </p:spPr>
        <p:txBody>
          <a:bodyPr vert="horz" anchor="b">
            <a:noAutofit/>
          </a:bodyPr>
          <a:lstStyle/>
          <a:p>
            <a:pPr eaLnBrk="1" latinLnBrk="1" hangingPunct="1"/>
            <a:r>
              <a:rPr kumimoji="0" lang="en-US" dirty="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9" r:id="rId2"/>
    <p:sldLayoutId id="2147483658"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 id="2147483661" r:id="rId12"/>
  </p:sldLayoutIdLst>
  <p:txStyles>
    <p:titleStyle>
      <a:lvl1pPr algn="l" rtl="0" eaLnBrk="1" latinLnBrk="0" hangingPunct="1">
        <a:spcBef>
          <a:spcPct val="0"/>
        </a:spcBef>
        <a:buNone/>
        <a:defRPr kumimoji="0" sz="3600" b="1" kern="1200">
          <a:solidFill>
            <a:schemeClr val="tx2"/>
          </a:solidFill>
          <a:latin typeface="Segoe UI Semibold" pitchFamily="34" charset="0"/>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Segoe UI Light"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Segoe UI Light"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Segoe UI Light"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Segoe UI Light"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Segoe UI Light" pitchFamily="34" charset="0"/>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rc.gregoire@nikon.com" TargetMode="External"/><Relationship Id="rId7" Type="http://schemas.openxmlformats.org/officeDocument/2006/relationships/hyperlink" Target="http://www.nuonsoft.com/blog/2020/10/22/slides-of-my-presentations-at-cppcon-202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12.svg"/><Relationship Id="rId4" Type="http://schemas.openxmlformats.org/officeDocument/2006/relationships/image" Target="../media/image14.png"/><Relationship Id="rId9"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wiley.com/en-us/Professional+C++,+4th+Edition-p-9781119421306" TargetMode="External"/><Relationship Id="rId7"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becpp.org/" TargetMode="External"/><Relationship Id="rId11" Type="http://schemas.openxmlformats.org/officeDocument/2006/relationships/image" Target="../media/image9.jpeg"/><Relationship Id="rId5" Type="http://schemas.openxmlformats.org/officeDocument/2006/relationships/hyperlink" Target="https://www.apress.com/gp/book/9781484249222" TargetMode="External"/><Relationship Id="rId10" Type="http://schemas.openxmlformats.org/officeDocument/2006/relationships/image" Target="../media/image5.png"/><Relationship Id="rId4" Type="http://schemas.openxmlformats.org/officeDocument/2006/relationships/hyperlink" Target="http://www.apress.com/9781484218754" TargetMode="External"/><Relationship Id="rId9" Type="http://schemas.openxmlformats.org/officeDocument/2006/relationships/image" Target="../media/image8.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76200" y="378691"/>
            <a:ext cx="8991600" cy="1659659"/>
          </a:xfrm>
        </p:spPr>
        <p:txBody>
          <a:bodyPr anchor="t">
            <a:noAutofit/>
          </a:bodyPr>
          <a:lstStyle/>
          <a:p>
            <a:pPr defTabSz="914363">
              <a:lnSpc>
                <a:spcPct val="90000"/>
              </a:lnSpc>
              <a:spcBef>
                <a:spcPts val="0"/>
              </a:spcBef>
              <a:buSzPct val="90000"/>
            </a:pPr>
            <a:r>
              <a:rPr lang="en-US" sz="4600" cap="none" dirty="0">
                <a:solidFill>
                  <a:schemeClr val="tx1"/>
                </a:solidFill>
                <a:ea typeface="Segoe UI Black" panose="020B0A02040204020203" pitchFamily="34" charset="0"/>
                <a:cs typeface="Segoe UI Semibold" panose="020B0702040204020203" pitchFamily="34" charset="0"/>
              </a:rPr>
              <a:t>C++20:</a:t>
            </a:r>
            <a:r>
              <a:rPr lang="en-US" sz="4600" cap="none" dirty="0">
                <a:solidFill>
                  <a:schemeClr val="tx1"/>
                </a:solidFill>
                <a:latin typeface="Segoe UI Light"/>
              </a:rPr>
              <a:t> An (Almost) Complete Overview</a:t>
            </a:r>
            <a:endParaRPr lang="en-US" sz="4600" cap="none" dirty="0">
              <a:solidFill>
                <a:schemeClr val="tx1"/>
              </a:solidFill>
              <a:latin typeface="Segoe UI Light"/>
              <a:ea typeface="+mn-ea"/>
              <a:cs typeface="+mn-cs"/>
            </a:endParaRPr>
          </a:p>
        </p:txBody>
      </p:sp>
      <p:sp>
        <p:nvSpPr>
          <p:cNvPr id="5" name="Rectangle 4"/>
          <p:cNvSpPr>
            <a:spLocks noGrp="1"/>
          </p:cNvSpPr>
          <p:nvPr>
            <p:ph type="subTitle" idx="1"/>
          </p:nvPr>
        </p:nvSpPr>
        <p:spPr/>
        <p:txBody>
          <a:bodyPr>
            <a:normAutofit/>
          </a:bodyPr>
          <a:lstStyle/>
          <a:p>
            <a:endParaRPr lang="en-US" sz="1600" dirty="0">
              <a:solidFill>
                <a:schemeClr val="bg1"/>
              </a:solidFill>
              <a:latin typeface="Segoe UI Semibold" pitchFamily="34" charset="0"/>
              <a:ea typeface="Segoe UI Semibold" pitchFamily="34" charset="0"/>
              <a:cs typeface="Segoe UI Semibold" pitchFamily="34" charset="0"/>
            </a:endParaRPr>
          </a:p>
        </p:txBody>
      </p:sp>
      <p:sp>
        <p:nvSpPr>
          <p:cNvPr id="10" name="Date Placeholder 27"/>
          <p:cNvSpPr>
            <a:spLocks noGrp="1"/>
          </p:cNvSpPr>
          <p:nvPr>
            <p:ph type="dt" sz="half" idx="10"/>
          </p:nvPr>
        </p:nvSpPr>
        <p:spPr>
          <a:xfrm>
            <a:off x="0" y="4551524"/>
            <a:ext cx="2209800" cy="514350"/>
          </a:xfrm>
          <a:prstGeom prst="rect">
            <a:avLst/>
          </a:prstGeom>
        </p:spPr>
        <p:txBody>
          <a:bodyPr anchor="ctr">
            <a:noAutofit/>
          </a:bodyPr>
          <a:lstStyle>
            <a:lvl1pPr marL="0" indent="0" algn="l" rtl="0" eaLnBrk="1" latinLnBrk="1" hangingPunct="1">
              <a:spcBef>
                <a:spcPts val="700"/>
              </a:spcBef>
              <a:buClr>
                <a:schemeClr val="accent2"/>
              </a:buClr>
              <a:buSzPct val="60000"/>
              <a:buFont typeface="Wingdings"/>
              <a:buNone/>
              <a:defRPr kumimoji="0" lang="en-US" sz="2000" kern="1200" smtClean="0">
                <a:solidFill>
                  <a:srgbClr val="FFFFFF"/>
                </a:solidFill>
                <a:latin typeface="Segoe UI Light" pitchFamily="34" charset="0"/>
                <a:ea typeface="+mn-ea"/>
                <a:cs typeface="+mn-cs"/>
              </a:defRPr>
            </a:lvl1pPr>
            <a:extLst/>
          </a:lstStyle>
          <a:p>
            <a:pPr algn="ctr"/>
            <a:r>
              <a:rPr lang="en-US" sz="1800" dirty="0"/>
              <a:t>September 15</a:t>
            </a:r>
            <a:r>
              <a:rPr lang="en-US" sz="1800" baseline="30000" dirty="0"/>
              <a:t>th</a:t>
            </a:r>
            <a:r>
              <a:rPr lang="en-US" sz="1800" dirty="0"/>
              <a:t> 2020</a:t>
            </a:r>
          </a:p>
        </p:txBody>
      </p:sp>
      <p:sp>
        <p:nvSpPr>
          <p:cNvPr id="8" name="Subtitle 2">
            <a:extLst>
              <a:ext uri="{FF2B5EF4-FFF2-40B4-BE49-F238E27FC236}">
                <a16:creationId xmlns:a16="http://schemas.microsoft.com/office/drawing/2014/main" id="{33BC8470-838D-4363-A52A-0AB38EBBFBD1}"/>
              </a:ext>
            </a:extLst>
          </p:cNvPr>
          <p:cNvSpPr txBox="1">
            <a:spLocks/>
          </p:cNvSpPr>
          <p:nvPr/>
        </p:nvSpPr>
        <p:spPr>
          <a:xfrm>
            <a:off x="5715000" y="2972917"/>
            <a:ext cx="2477542" cy="1244014"/>
          </a:xfrm>
          <a:prstGeom prst="rect">
            <a:avLst/>
          </a:prstGeom>
        </p:spPr>
        <p:txBody>
          <a:bodyPr vert="horz" wrap="square" lIns="0" tIns="0" rIns="0" bIns="0" rtlCol="0">
            <a:noAutofit/>
          </a:bodyPr>
          <a:lstStyle>
            <a:lvl1pPr marL="0" indent="0" algn="l" defTabSz="914363" rtl="0" eaLnBrk="1" latinLnBrk="0" hangingPunct="1">
              <a:lnSpc>
                <a:spcPct val="90000"/>
              </a:lnSpc>
              <a:spcBef>
                <a:spcPts val="0"/>
              </a:spcBef>
              <a:buSzPct val="90000"/>
              <a:buFont typeface="Arial" pitchFamily="34" charset="0"/>
              <a:buNone/>
              <a:defRPr sz="3200" kern="1200">
                <a:gradFill>
                  <a:gsLst>
                    <a:gs pos="0">
                      <a:schemeClr val="accent1"/>
                    </a:gs>
                    <a:gs pos="86000">
                      <a:schemeClr val="accent1"/>
                    </a:gs>
                  </a:gsLst>
                  <a:lin ang="5400000" scaled="0"/>
                </a:gradFill>
                <a:latin typeface="+mn-lt"/>
                <a:ea typeface="+mn-ea"/>
                <a:cs typeface="+mn-cs"/>
              </a:defRPr>
            </a:lvl1pPr>
            <a:lvl2pPr marL="457182" indent="0" algn="ctr" defTabSz="914363" rtl="0" eaLnBrk="1" latinLnBrk="0" hangingPunct="1">
              <a:lnSpc>
                <a:spcPct val="90000"/>
              </a:lnSpc>
              <a:spcBef>
                <a:spcPct val="20000"/>
              </a:spcBef>
              <a:buSzPct val="90000"/>
              <a:buFont typeface="Arial" pitchFamily="34" charset="0"/>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SzPct val="90000"/>
              <a:buFont typeface="Arial" pitchFamily="34" charset="0"/>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SzPct val="90000"/>
              <a:buFont typeface="Arial" pitchFamily="34" charset="0"/>
              <a:buNone/>
              <a:defRPr sz="20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SzPct val="90000"/>
              <a:buFont typeface="Arial" pitchFamily="34" charset="0"/>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Segoe UI Semibold"/>
              </a:rPr>
              <a:t>Marc </a:t>
            </a:r>
            <a:r>
              <a:rPr kumimoji="0" lang="en-US" sz="2000" b="0" i="0" u="none" strike="noStrike" kern="1200" cap="none" spc="0" normalizeH="0" baseline="0" noProof="0" dirty="0" err="1">
                <a:ln>
                  <a:noFill/>
                </a:ln>
                <a:solidFill>
                  <a:schemeClr val="tx1"/>
                </a:solidFill>
                <a:effectLst/>
                <a:uLnTx/>
                <a:uFillTx/>
                <a:latin typeface="Segoe UI Semibold"/>
              </a:rPr>
              <a:t>Grégoire</a:t>
            </a:r>
            <a:endParaRPr kumimoji="0" lang="en-US" sz="2000" b="0" i="0" u="none" strike="noStrike" kern="1200" cap="none" spc="0" normalizeH="0" baseline="0" noProof="0" dirty="0">
              <a:ln>
                <a:noFill/>
              </a:ln>
              <a:solidFill>
                <a:schemeClr val="tx1"/>
              </a:solidFill>
              <a:effectLst/>
              <a:uLnTx/>
              <a:uFillTx/>
              <a:latin typeface="Segoe UI Semibold"/>
            </a:endParaRPr>
          </a:p>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chemeClr val="tx1"/>
                </a:solidFill>
                <a:effectLst/>
                <a:uLnTx/>
                <a:uFillTx/>
                <a:latin typeface="Segoe UI Light"/>
              </a:rPr>
              <a:t>Software Architect</a:t>
            </a:r>
          </a:p>
          <a:p>
            <a:pPr lvl="0"/>
            <a:r>
              <a:rPr lang="en-US" sz="1400" dirty="0">
                <a:solidFill>
                  <a:schemeClr val="tx1"/>
                </a:solidFill>
                <a:latin typeface="Segoe UI Light"/>
                <a:hlinkClick r:id="rId3"/>
              </a:rPr>
              <a:t>marc.gregoire@nikon.com</a:t>
            </a:r>
            <a:r>
              <a:rPr lang="en-US" sz="1400" dirty="0">
                <a:solidFill>
                  <a:schemeClr val="tx1"/>
                </a:solidFill>
                <a:latin typeface="Segoe UI Light"/>
              </a:rPr>
              <a:t> </a:t>
            </a:r>
          </a:p>
        </p:txBody>
      </p:sp>
      <p:pic>
        <p:nvPicPr>
          <p:cNvPr id="15" name="Picture 3" descr="G:\Data\Documents\Pictures\Nikon_LOGO_25mm_300dpi_295x295px.jpg">
            <a:extLst>
              <a:ext uri="{FF2B5EF4-FFF2-40B4-BE49-F238E27FC236}">
                <a16:creationId xmlns:a16="http://schemas.microsoft.com/office/drawing/2014/main" id="{27DF764D-7556-4BF5-8A16-AC9989252D1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7680" y="2972917"/>
            <a:ext cx="665633" cy="6656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0324" y="3763129"/>
            <a:ext cx="1060343" cy="427808"/>
          </a:xfrm>
          <a:prstGeom prst="rect">
            <a:avLst/>
          </a:prstGeom>
        </p:spPr>
      </p:pic>
      <p:pic>
        <p:nvPicPr>
          <p:cNvPr id="7" name="Picture 6">
            <a:extLst>
              <a:ext uri="{FF2B5EF4-FFF2-40B4-BE49-F238E27FC236}">
                <a16:creationId xmlns:a16="http://schemas.microsoft.com/office/drawing/2014/main" id="{8254F0EC-11B2-4256-ADE1-AE0162F7883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1129" y="2763327"/>
            <a:ext cx="3457341" cy="1427610"/>
          </a:xfrm>
          <a:prstGeom prst="rect">
            <a:avLst/>
          </a:prstGeom>
        </p:spPr>
      </p:pic>
      <p:sp>
        <p:nvSpPr>
          <p:cNvPr id="3" name="TextBox 2">
            <a:extLst>
              <a:ext uri="{FF2B5EF4-FFF2-40B4-BE49-F238E27FC236}">
                <a16:creationId xmlns:a16="http://schemas.microsoft.com/office/drawing/2014/main" id="{E6D67C2D-4C78-47E3-B074-A0B49A064B8C}"/>
              </a:ext>
            </a:extLst>
          </p:cNvPr>
          <p:cNvSpPr txBox="1"/>
          <p:nvPr/>
        </p:nvSpPr>
        <p:spPr>
          <a:xfrm>
            <a:off x="2743200" y="4095750"/>
            <a:ext cx="5029200" cy="246221"/>
          </a:xfrm>
          <a:prstGeom prst="rect">
            <a:avLst/>
          </a:prstGeom>
          <a:noFill/>
        </p:spPr>
        <p:txBody>
          <a:bodyPr wrap="square" rtlCol="0">
            <a:spAutoFit/>
          </a:bodyPr>
          <a:lstStyle/>
          <a:p>
            <a:r>
              <a:rPr lang="ko-KR" altLang="en-US" sz="1000" dirty="0"/>
              <a:t>출처</a:t>
            </a:r>
            <a:r>
              <a:rPr lang="en-US" altLang="ko-KR" sz="1000" dirty="0"/>
              <a:t>: </a:t>
            </a:r>
            <a:r>
              <a:rPr lang="en-US" altLang="ko-KR" sz="1000" dirty="0">
                <a:hlinkClick r:id="rId7"/>
              </a:rPr>
              <a:t>http://www.nuonsoft.com/blog/2020/10/22/slides-of-my-presentations-at-cppcon-2020/</a:t>
            </a:r>
            <a:r>
              <a:rPr lang="en-US" altLang="ko-KR" sz="1000" dirty="0"/>
              <a:t> </a:t>
            </a:r>
            <a:endParaRPr lang="ko-KR"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CB486E1-774F-4BD0-B592-98E7FEFCBAA1}"/>
              </a:ext>
            </a:extLst>
          </p:cNvPr>
          <p:cNvSpPr>
            <a:spLocks noGrp="1"/>
          </p:cNvSpPr>
          <p:nvPr>
            <p:ph type="body" idx="1"/>
          </p:nvPr>
        </p:nvSpPr>
        <p:spPr/>
        <p:txBody>
          <a:bodyPr/>
          <a:lstStyle/>
          <a:p>
            <a:endParaRPr lang="en-US" dirty="0"/>
          </a:p>
        </p:txBody>
      </p:sp>
      <p:sp>
        <p:nvSpPr>
          <p:cNvPr id="5" name="Title 4">
            <a:extLst>
              <a:ext uri="{FF2B5EF4-FFF2-40B4-BE49-F238E27FC236}">
                <a16:creationId xmlns:a16="http://schemas.microsoft.com/office/drawing/2014/main" id="{787C0EF7-B3C2-41E7-85E4-6F1AB5CB64A5}"/>
              </a:ext>
            </a:extLst>
          </p:cNvPr>
          <p:cNvSpPr>
            <a:spLocks noGrp="1"/>
          </p:cNvSpPr>
          <p:nvPr>
            <p:ph type="title"/>
          </p:nvPr>
        </p:nvSpPr>
        <p:spPr/>
        <p:txBody>
          <a:bodyPr/>
          <a:lstStyle/>
          <a:p>
            <a:r>
              <a:rPr lang="en-US" dirty="0"/>
              <a:t>Ranges</a:t>
            </a:r>
          </a:p>
        </p:txBody>
      </p:sp>
    </p:spTree>
    <p:extLst>
      <p:ext uri="{BB962C8B-B14F-4D97-AF65-F5344CB8AC3E}">
        <p14:creationId xmlns:p14="http://schemas.microsoft.com/office/powerpoint/2010/main" val="33974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Ranges</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What’s a range?</a:t>
            </a:r>
          </a:p>
          <a:p>
            <a:pPr lvl="1"/>
            <a:r>
              <a:rPr lang="en-US" dirty="0"/>
              <a:t>An object referring to a sequence/range of elements</a:t>
            </a:r>
          </a:p>
          <a:p>
            <a:pPr lvl="1"/>
            <a:r>
              <a:rPr lang="en-US" dirty="0"/>
              <a:t>Similar to a begin/end iterator pair, but does not replace them</a:t>
            </a:r>
          </a:p>
          <a:p>
            <a:r>
              <a:rPr lang="en-US" dirty="0"/>
              <a:t>Why ranges?</a:t>
            </a:r>
          </a:p>
          <a:p>
            <a:pPr lvl="1"/>
            <a:r>
              <a:rPr lang="en-US" dirty="0"/>
              <a:t>Provide nicer and easier to read syntax:</a:t>
            </a:r>
          </a:p>
          <a:p>
            <a:pPr marL="640080" lvl="2" indent="0">
              <a:spcBef>
                <a:spcPts val="0"/>
              </a:spcBef>
              <a:buNone/>
            </a:pPr>
            <a:r>
              <a:rPr lang="en-US" sz="1400" dirty="0">
                <a:solidFill>
                  <a:srgbClr val="2B91AF"/>
                </a:solidFill>
                <a:latin typeface="Consolas" panose="020B0609020204030204" pitchFamily="49" charset="0"/>
              </a:rPr>
              <a:t>vector</a:t>
            </a:r>
            <a:r>
              <a:rPr lang="en-US" sz="1400" dirty="0">
                <a:solidFill>
                  <a:srgbClr val="000000"/>
                </a:solidFill>
                <a:latin typeface="Consolas" panose="020B0609020204030204" pitchFamily="49" charset="0"/>
              </a:rPr>
              <a:t> data { 11, 22, 33 };</a:t>
            </a:r>
          </a:p>
          <a:p>
            <a:pPr marL="640080" lvl="2" indent="0">
              <a:spcBef>
                <a:spcPts val="0"/>
              </a:spcBef>
              <a:buNone/>
            </a:pPr>
            <a:r>
              <a:rPr lang="en-US" sz="1400" dirty="0">
                <a:solidFill>
                  <a:srgbClr val="000000"/>
                </a:solidFill>
                <a:latin typeface="Consolas" panose="020B0609020204030204" pitchFamily="49" charset="0"/>
              </a:rPr>
              <a:t>sort(begin(data), end(data));</a:t>
            </a:r>
          </a:p>
          <a:p>
            <a:pPr marL="640080" lvl="2" indent="0">
              <a:spcBef>
                <a:spcPts val="0"/>
              </a:spcBef>
              <a:buNone/>
            </a:pPr>
            <a:r>
              <a:rPr lang="en-US" sz="1400" dirty="0">
                <a:solidFill>
                  <a:srgbClr val="000000"/>
                </a:solidFill>
                <a:latin typeface="Consolas" panose="020B0609020204030204" pitchFamily="49" charset="0"/>
              </a:rPr>
              <a:t>ranges::sort(data);</a:t>
            </a:r>
          </a:p>
          <a:p>
            <a:pPr lvl="1"/>
            <a:r>
              <a:rPr lang="en-US" dirty="0"/>
              <a:t>Eliminate mismatching begin/end iterators</a:t>
            </a:r>
          </a:p>
          <a:p>
            <a:pPr lvl="1"/>
            <a:r>
              <a:rPr lang="en-US" dirty="0"/>
              <a:t>Allows “range adaptors” to lazily transform/filter underlying sequences of elements</a:t>
            </a:r>
          </a:p>
        </p:txBody>
      </p:sp>
    </p:spTree>
    <p:extLst>
      <p:ext uri="{BB962C8B-B14F-4D97-AF65-F5344CB8AC3E}">
        <p14:creationId xmlns:p14="http://schemas.microsoft.com/office/powerpoint/2010/main" val="385922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Ranges</a:t>
            </a:r>
          </a:p>
        </p:txBody>
      </p:sp>
      <p:sp>
        <p:nvSpPr>
          <p:cNvPr id="3" name="Content Placeholder 2"/>
          <p:cNvSpPr>
            <a:spLocks noGrp="1"/>
          </p:cNvSpPr>
          <p:nvPr>
            <p:ph sz="quarter" idx="13"/>
          </p:nvPr>
        </p:nvSpPr>
        <p:spPr/>
        <p:txBody>
          <a:bodyPr>
            <a:normAutofit/>
          </a:bodyPr>
          <a:lstStyle/>
          <a:p>
            <a:r>
              <a:rPr lang="en-US" dirty="0"/>
              <a:t>Based on following major components:</a:t>
            </a:r>
          </a:p>
          <a:p>
            <a:pPr lvl="1"/>
            <a:r>
              <a:rPr lang="en-US" b="1" dirty="0"/>
              <a:t>Range:</a:t>
            </a:r>
            <a:r>
              <a:rPr lang="en-US" dirty="0"/>
              <a:t> A concept defining iteration requirements</a:t>
            </a:r>
          </a:p>
          <a:p>
            <a:pPr lvl="2"/>
            <a:r>
              <a:rPr lang="en-US" dirty="0"/>
              <a:t>Any container supporting begin()/end() is a valid range</a:t>
            </a:r>
          </a:p>
          <a:p>
            <a:pPr lvl="1"/>
            <a:r>
              <a:rPr lang="en-US" b="1" dirty="0"/>
              <a:t>Range-based algorithms</a:t>
            </a:r>
            <a:r>
              <a:rPr lang="en-US" dirty="0"/>
              <a:t>: all Standard Library algorithms accepting ranges instead of iterator pairs</a:t>
            </a:r>
          </a:p>
          <a:p>
            <a:pPr lvl="1"/>
            <a:r>
              <a:rPr lang="en-US" b="1" dirty="0"/>
              <a:t>Projection: </a:t>
            </a:r>
            <a:r>
              <a:rPr lang="en-US" dirty="0"/>
              <a:t>Transform elements before handing over to algorithm</a:t>
            </a:r>
          </a:p>
          <a:p>
            <a:pPr lvl="1"/>
            <a:r>
              <a:rPr lang="en-US" b="1" dirty="0"/>
              <a:t>Views</a:t>
            </a:r>
            <a:r>
              <a:rPr lang="en-US" dirty="0"/>
              <a:t>: transform/filter range: lazily evaluated, non-owning, non-mutating</a:t>
            </a:r>
          </a:p>
          <a:p>
            <a:pPr lvl="1"/>
            <a:r>
              <a:rPr lang="en-US" b="1" dirty="0"/>
              <a:t>Range factories:</a:t>
            </a:r>
            <a:r>
              <a:rPr lang="en-US" dirty="0"/>
              <a:t> construct views to produce values on demand</a:t>
            </a:r>
          </a:p>
          <a:p>
            <a:pPr lvl="2"/>
            <a:r>
              <a:rPr lang="en-US" dirty="0"/>
              <a:t>E.g. sequence of integers</a:t>
            </a:r>
          </a:p>
          <a:p>
            <a:pPr lvl="1"/>
            <a:r>
              <a:rPr lang="en-US" b="1" dirty="0"/>
              <a:t>Pipelining:</a:t>
            </a:r>
            <a:r>
              <a:rPr lang="en-US" dirty="0"/>
              <a:t> Views can be chained using pipes </a:t>
            </a:r>
            <a:r>
              <a:rPr lang="en-US" dirty="0">
                <a:sym typeface="Wingdings" panose="05000000000000000000" pitchFamily="2" charset="2"/>
              </a:rPr>
              <a:t> </a:t>
            </a:r>
            <a:r>
              <a:rPr lang="en-US" dirty="0"/>
              <a:t>|</a:t>
            </a:r>
          </a:p>
          <a:p>
            <a:pPr lvl="1"/>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2654689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Ranges</a:t>
            </a:r>
          </a:p>
        </p:txBody>
      </p:sp>
      <p:sp>
        <p:nvSpPr>
          <p:cNvPr id="3" name="Content Placeholder 2"/>
          <p:cNvSpPr>
            <a:spLocks noGrp="1"/>
          </p:cNvSpPr>
          <p:nvPr>
            <p:ph sz="quarter" idx="13"/>
          </p:nvPr>
        </p:nvSpPr>
        <p:spPr/>
        <p:txBody>
          <a:bodyPr>
            <a:normAutofit/>
          </a:bodyPr>
          <a:lstStyle/>
          <a:p>
            <a:r>
              <a:rPr lang="en-US" dirty="0"/>
              <a:t>Example of chaining views:</a:t>
            </a:r>
          </a:p>
          <a:p>
            <a:pPr marL="320040" lvl="1" indent="0">
              <a:spcBef>
                <a:spcPts val="0"/>
              </a:spcBef>
              <a:buNone/>
            </a:pPr>
            <a:r>
              <a:rPr lang="en-US" sz="1400" dirty="0">
                <a:solidFill>
                  <a:srgbClr val="2B91AF"/>
                </a:solidFill>
                <a:latin typeface="Consolas" panose="020B0609020204030204" pitchFamily="49" charset="0"/>
              </a:rPr>
              <a:t>vector</a:t>
            </a:r>
            <a:r>
              <a:rPr lang="en-US" sz="1400" dirty="0">
                <a:solidFill>
                  <a:srgbClr val="000000"/>
                </a:solidFill>
                <a:latin typeface="Consolas" panose="020B0609020204030204" pitchFamily="49" charset="0"/>
              </a:rPr>
              <a:t> data { 1, 2, 3, 4, 5, 6, 7, 8, 9, 10 };</a:t>
            </a:r>
          </a:p>
          <a:p>
            <a:pPr marL="320040" lvl="1" indent="0">
              <a:spcBef>
                <a:spcPts val="0"/>
              </a:spcBef>
              <a:buNone/>
            </a:pP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result { data</a:t>
            </a:r>
          </a:p>
          <a:p>
            <a:pPr marL="320040" lvl="1" indent="0">
              <a:spcBef>
                <a:spcPts val="0"/>
              </a:spcBef>
              <a:buNone/>
            </a:pPr>
            <a:r>
              <a:rPr lang="en-US" sz="1400" dirty="0">
                <a:solidFill>
                  <a:srgbClr val="000000"/>
                </a:solidFill>
                <a:latin typeface="Consolas" panose="020B0609020204030204" pitchFamily="49" charset="0"/>
              </a:rPr>
              <a:t>   | views::filter([](</a:t>
            </a: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&amp; </a:t>
            </a:r>
            <a:r>
              <a:rPr lang="en-US" sz="1400" dirty="0">
                <a:solidFill>
                  <a:srgbClr val="808080"/>
                </a:solidFill>
                <a:latin typeface="Consolas" panose="020B0609020204030204" pitchFamily="49" charset="0"/>
              </a:rPr>
              <a:t>value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value</a:t>
            </a:r>
            <a:r>
              <a:rPr lang="en-US" sz="1400" dirty="0">
                <a:solidFill>
                  <a:srgbClr val="000000"/>
                </a:solidFill>
                <a:latin typeface="Consolas" panose="020B0609020204030204" pitchFamily="49" charset="0"/>
              </a:rPr>
              <a:t> % 2 == 0; })</a:t>
            </a:r>
            <a:r>
              <a:rPr lang="en-US" sz="1400" dirty="0">
                <a:solidFill>
                  <a:srgbClr val="008000"/>
                </a:solidFill>
                <a:latin typeface="Consolas" panose="020B0609020204030204" pitchFamily="49" charset="0"/>
              </a:rPr>
              <a:t>/* 2 4 6 8 10 */</a:t>
            </a:r>
          </a:p>
          <a:p>
            <a:pPr marL="320040" lvl="1" indent="0">
              <a:spcBef>
                <a:spcPts val="0"/>
              </a:spcBef>
              <a:buNone/>
            </a:pPr>
            <a:r>
              <a:rPr lang="en-US" sz="1400" dirty="0">
                <a:solidFill>
                  <a:srgbClr val="000000"/>
                </a:solidFill>
                <a:latin typeface="Consolas" panose="020B0609020204030204" pitchFamily="49" charset="0"/>
              </a:rPr>
              <a:t>   | views::transform([](</a:t>
            </a: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&amp; </a:t>
            </a:r>
            <a:r>
              <a:rPr lang="en-US" sz="1400" dirty="0">
                <a:solidFill>
                  <a:srgbClr val="808080"/>
                </a:solidFill>
                <a:latin typeface="Consolas" panose="020B0609020204030204" pitchFamily="49" charset="0"/>
              </a:rPr>
              <a:t>value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value</a:t>
            </a:r>
            <a:r>
              <a:rPr lang="en-US" sz="1400" dirty="0">
                <a:solidFill>
                  <a:srgbClr val="000000"/>
                </a:solidFill>
                <a:latin typeface="Consolas" panose="020B0609020204030204" pitchFamily="49" charset="0"/>
              </a:rPr>
              <a:t> * 2.0; })</a:t>
            </a:r>
            <a:r>
              <a:rPr lang="en-US" sz="1400" dirty="0">
                <a:solidFill>
                  <a:srgbClr val="008000"/>
                </a:solidFill>
                <a:latin typeface="Consolas" panose="020B0609020204030204" pitchFamily="49" charset="0"/>
              </a:rPr>
              <a:t>/* 4 8 12 16 20 */</a:t>
            </a:r>
          </a:p>
          <a:p>
            <a:pPr marL="320040" lvl="1" indent="0">
              <a:spcBef>
                <a:spcPts val="0"/>
              </a:spcBef>
              <a:buNone/>
            </a:pPr>
            <a:r>
              <a:rPr lang="en-US" sz="1400" dirty="0">
                <a:solidFill>
                  <a:srgbClr val="000000"/>
                </a:solidFill>
                <a:latin typeface="Consolas" panose="020B0609020204030204" pitchFamily="49" charset="0"/>
              </a:rPr>
              <a:t>   | views::drop(2)                                                 </a:t>
            </a:r>
            <a:r>
              <a:rPr lang="en-US" sz="1400" dirty="0">
                <a:solidFill>
                  <a:srgbClr val="008000"/>
                </a:solidFill>
                <a:latin typeface="Consolas" panose="020B0609020204030204" pitchFamily="49" charset="0"/>
              </a:rPr>
              <a:t>/* 12 16 20 */</a:t>
            </a:r>
          </a:p>
          <a:p>
            <a:pPr marL="320040" lvl="1" indent="0">
              <a:spcBef>
                <a:spcPts val="0"/>
              </a:spcBef>
              <a:buNone/>
            </a:pPr>
            <a:r>
              <a:rPr lang="en-US" sz="1400" dirty="0">
                <a:solidFill>
                  <a:srgbClr val="000000"/>
                </a:solidFill>
                <a:latin typeface="Consolas" panose="020B0609020204030204" pitchFamily="49" charset="0"/>
              </a:rPr>
              <a:t>   | views::reverse                                                 </a:t>
            </a:r>
            <a:r>
              <a:rPr lang="en-US" sz="1400" dirty="0">
                <a:solidFill>
                  <a:srgbClr val="008000"/>
                </a:solidFill>
                <a:latin typeface="Consolas" panose="020B0609020204030204" pitchFamily="49" charset="0"/>
              </a:rPr>
              <a:t>/* 20 16 12 */</a:t>
            </a:r>
          </a:p>
          <a:p>
            <a:pPr marL="320040" lvl="1" indent="0">
              <a:spcBef>
                <a:spcPts val="0"/>
              </a:spcBef>
              <a:buNone/>
            </a:pPr>
            <a:r>
              <a:rPr lang="en-US" sz="1400" dirty="0">
                <a:solidFill>
                  <a:srgbClr val="000000"/>
                </a:solidFill>
                <a:latin typeface="Consolas" panose="020B0609020204030204" pitchFamily="49" charset="0"/>
              </a:rPr>
              <a:t>   | views::transform([](</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i</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to_string</a:t>
            </a:r>
            <a:r>
              <a:rPr lang="en-US" sz="1400" dirty="0">
                <a:solidFill>
                  <a:srgbClr val="000000"/>
                </a:solidFill>
                <a:latin typeface="Consolas" panose="020B0609020204030204" pitchFamily="49" charset="0"/>
              </a:rPr>
              <a:t>(</a:t>
            </a:r>
            <a:r>
              <a:rPr lang="en-US" sz="1400" dirty="0" err="1">
                <a:solidFill>
                  <a:srgbClr val="808080"/>
                </a:solidFill>
                <a:latin typeface="Consolas" panose="020B0609020204030204" pitchFamily="49" charset="0"/>
              </a:rPr>
              <a:t>i</a:t>
            </a:r>
            <a:r>
              <a:rPr lang="en-US" sz="1400" dirty="0">
                <a:solidFill>
                  <a:srgbClr val="000000"/>
                </a:solidFill>
                <a:latin typeface="Consolas" panose="020B0609020204030204" pitchFamily="49" charset="0"/>
              </a:rPr>
              <a:t>); }) };     </a:t>
            </a:r>
            <a:r>
              <a:rPr lang="en-US" sz="1400" dirty="0">
                <a:solidFill>
                  <a:srgbClr val="008000"/>
                </a:solidFill>
                <a:latin typeface="Consolas" panose="020B0609020204030204" pitchFamily="49" charset="0"/>
              </a:rPr>
              <a:t>/* "20" "16" "12" */</a:t>
            </a:r>
          </a:p>
          <a:p>
            <a:pPr lvl="1"/>
            <a:r>
              <a:rPr lang="en-US" b="1" dirty="0"/>
              <a:t>Note</a:t>
            </a:r>
            <a:r>
              <a:rPr lang="en-US" dirty="0"/>
              <a:t>: all lazily executed: nothing is done until you iterate over </a:t>
            </a:r>
            <a:r>
              <a:rPr lang="en-US" dirty="0">
                <a:latin typeface="Consolas" panose="020B0609020204030204" pitchFamily="49" charset="0"/>
              </a:rPr>
              <a:t>result</a:t>
            </a:r>
          </a:p>
          <a:p>
            <a:r>
              <a:rPr lang="en-US" dirty="0"/>
              <a:t>Working with infinite sequences:</a:t>
            </a:r>
          </a:p>
          <a:p>
            <a:pPr marL="320040" lvl="1" indent="0">
              <a:spcBef>
                <a:spcPts val="0"/>
              </a:spcBef>
              <a:buNone/>
            </a:pP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result { </a:t>
            </a:r>
            <a:r>
              <a:rPr lang="en-US" sz="1400" dirty="0">
                <a:solidFill>
                  <a:srgbClr val="000000"/>
                </a:solidFill>
                <a:highlight>
                  <a:srgbClr val="FFFF00"/>
                </a:highlight>
                <a:latin typeface="Consolas" panose="020B0609020204030204" pitchFamily="49" charset="0"/>
              </a:rPr>
              <a:t>view::</a:t>
            </a:r>
            <a:r>
              <a:rPr lang="en-US" sz="1400" dirty="0" err="1">
                <a:solidFill>
                  <a:srgbClr val="000000"/>
                </a:solidFill>
                <a:highlight>
                  <a:srgbClr val="FFFF00"/>
                </a:highlight>
                <a:latin typeface="Consolas" panose="020B0609020204030204" pitchFamily="49" charset="0"/>
              </a:rPr>
              <a:t>ints</a:t>
            </a:r>
            <a:r>
              <a:rPr lang="en-US" sz="1400" dirty="0">
                <a:solidFill>
                  <a:srgbClr val="000000"/>
                </a:solidFill>
                <a:highlight>
                  <a:srgbClr val="FFFF00"/>
                </a:highlight>
                <a:latin typeface="Consolas" panose="020B0609020204030204" pitchFamily="49" charset="0"/>
              </a:rPr>
              <a:t>(10)</a:t>
            </a:r>
          </a:p>
          <a:p>
            <a:pPr marL="320040" lvl="1" indent="0">
              <a:spcBef>
                <a:spcPts val="0"/>
              </a:spcBef>
              <a:buNone/>
            </a:pPr>
            <a:r>
              <a:rPr lang="en-US" sz="1400" dirty="0">
                <a:solidFill>
                  <a:srgbClr val="000000"/>
                </a:solidFill>
                <a:latin typeface="Consolas" panose="020B0609020204030204" pitchFamily="49" charset="0"/>
              </a:rPr>
              <a:t>   | views::filter([](</a:t>
            </a: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&amp; </a:t>
            </a:r>
            <a:r>
              <a:rPr lang="en-US" sz="1400" dirty="0">
                <a:solidFill>
                  <a:srgbClr val="808080"/>
                </a:solidFill>
                <a:latin typeface="Consolas" panose="020B0609020204030204" pitchFamily="49" charset="0"/>
              </a:rPr>
              <a:t>value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value</a:t>
            </a:r>
            <a:r>
              <a:rPr lang="en-US" sz="1400" dirty="0">
                <a:solidFill>
                  <a:srgbClr val="000000"/>
                </a:solidFill>
                <a:latin typeface="Consolas" panose="020B0609020204030204" pitchFamily="49" charset="0"/>
              </a:rPr>
              <a:t> % 2 == 0; })</a:t>
            </a:r>
            <a:endParaRPr lang="en-US" sz="1400" dirty="0">
              <a:solidFill>
                <a:srgbClr val="008000"/>
              </a:solidFill>
              <a:latin typeface="Consolas" panose="020B0609020204030204" pitchFamily="49" charset="0"/>
            </a:endParaRPr>
          </a:p>
          <a:p>
            <a:pPr marL="320040" lvl="1" indent="0">
              <a:spcBef>
                <a:spcPts val="0"/>
              </a:spcBef>
              <a:buNone/>
            </a:pPr>
            <a:r>
              <a:rPr lang="en-US" sz="1400" dirty="0">
                <a:solidFill>
                  <a:srgbClr val="008000"/>
                </a:solidFill>
                <a:latin typeface="Consolas" panose="020B0609020204030204" pitchFamily="49" charset="0"/>
              </a:rPr>
              <a:t>   /* ... */</a:t>
            </a:r>
          </a:p>
          <a:p>
            <a:pPr marL="320040" lvl="1" indent="0">
              <a:spcBef>
                <a:spcPts val="0"/>
              </a:spcBef>
              <a:buNone/>
            </a:pPr>
            <a:r>
              <a:rPr lang="en-US" sz="1400" dirty="0">
                <a:solidFill>
                  <a:srgbClr val="000000"/>
                </a:solidFill>
                <a:latin typeface="Consolas" panose="020B0609020204030204" pitchFamily="49" charset="0"/>
              </a:rPr>
              <a:t>   | views::take(10) };</a:t>
            </a:r>
            <a:endParaRPr lang="en-US" sz="1400" dirty="0">
              <a:solidFill>
                <a:srgbClr val="008000"/>
              </a:solidFill>
              <a:latin typeface="Consolas" panose="020B0609020204030204" pitchFamily="49" charset="0"/>
            </a:endParaRPr>
          </a:p>
          <a:p>
            <a:endParaRPr lang="en-US" dirty="0">
              <a:latin typeface="Consolas" panose="020B0609020204030204" pitchFamily="49" charset="0"/>
            </a:endParaRPr>
          </a:p>
        </p:txBody>
      </p:sp>
      <p:sp>
        <p:nvSpPr>
          <p:cNvPr id="5" name="TextBox 4">
            <a:extLst>
              <a:ext uri="{FF2B5EF4-FFF2-40B4-BE49-F238E27FC236}">
                <a16:creationId xmlns:a16="http://schemas.microsoft.com/office/drawing/2014/main" id="{D3B91F1A-9AD9-47F1-A09D-27E023C116F7}"/>
              </a:ext>
            </a:extLst>
          </p:cNvPr>
          <p:cNvSpPr txBox="1"/>
          <p:nvPr/>
        </p:nvSpPr>
        <p:spPr>
          <a:xfrm>
            <a:off x="5105400" y="4324350"/>
            <a:ext cx="3810000" cy="461665"/>
          </a:xfrm>
          <a:prstGeom prst="rect">
            <a:avLst/>
          </a:prstGeom>
          <a:solidFill>
            <a:srgbClr val="C6F5BC"/>
          </a:solidFill>
          <a:ln>
            <a:solidFill>
              <a:srgbClr val="64EB1B"/>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230188">
              <a:tabLst>
                <a:tab pos="0" algn="l"/>
              </a:tabLst>
            </a:pPr>
            <a:r>
              <a:rPr lang="en-US" sz="1200" dirty="0"/>
              <a:t>“</a:t>
            </a:r>
            <a:r>
              <a:rPr lang="en-US" sz="1200" b="1" dirty="0"/>
              <a:t>C++20 Ranges in Practice</a:t>
            </a:r>
            <a:r>
              <a:rPr lang="en-US" sz="1200" dirty="0"/>
              <a:t>” -- Tristan Brindle</a:t>
            </a:r>
          </a:p>
          <a:p>
            <a:pPr algn="r"/>
            <a:r>
              <a:rPr lang="en-US" sz="1200" i="1" dirty="0"/>
              <a:t>Thursday, September 17 • 12:00</a:t>
            </a:r>
          </a:p>
        </p:txBody>
      </p:sp>
      <p:pic>
        <p:nvPicPr>
          <p:cNvPr id="7" name="Graphic 6" descr="Information">
            <a:extLst>
              <a:ext uri="{FF2B5EF4-FFF2-40B4-BE49-F238E27FC236}">
                <a16:creationId xmlns:a16="http://schemas.microsoft.com/office/drawing/2014/main" id="{AE5B4511-F0E1-4209-94E9-59E964D61B8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18670" y="4370112"/>
            <a:ext cx="301804" cy="301804"/>
          </a:xfrm>
          <a:prstGeom prst="rect">
            <a:avLst/>
          </a:prstGeom>
        </p:spPr>
      </p:pic>
    </p:spTree>
    <p:extLst>
      <p:ext uri="{BB962C8B-B14F-4D97-AF65-F5344CB8AC3E}">
        <p14:creationId xmlns:p14="http://schemas.microsoft.com/office/powerpoint/2010/main" val="1066628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181199-8A0A-466B-B19A-419C98FEC029}"/>
              </a:ext>
            </a:extLst>
          </p:cNvPr>
          <p:cNvSpPr>
            <a:spLocks noGrp="1"/>
          </p:cNvSpPr>
          <p:nvPr>
            <p:ph type="body" idx="1"/>
          </p:nvPr>
        </p:nvSpPr>
        <p:spPr/>
        <p:txBody>
          <a:bodyPr/>
          <a:lstStyle/>
          <a:p>
            <a:endParaRPr lang="en-US" dirty="0"/>
          </a:p>
        </p:txBody>
      </p:sp>
      <p:sp>
        <p:nvSpPr>
          <p:cNvPr id="5" name="Title 4">
            <a:extLst>
              <a:ext uri="{FF2B5EF4-FFF2-40B4-BE49-F238E27FC236}">
                <a16:creationId xmlns:a16="http://schemas.microsoft.com/office/drawing/2014/main" id="{25E92842-A59A-4BD2-B7D9-8D212781A6E7}"/>
              </a:ext>
            </a:extLst>
          </p:cNvPr>
          <p:cNvSpPr>
            <a:spLocks noGrp="1"/>
          </p:cNvSpPr>
          <p:nvPr>
            <p:ph type="title"/>
          </p:nvPr>
        </p:nvSpPr>
        <p:spPr/>
        <p:txBody>
          <a:bodyPr/>
          <a:lstStyle/>
          <a:p>
            <a:r>
              <a:rPr lang="en-US" dirty="0"/>
              <a:t>coroutines</a:t>
            </a:r>
          </a:p>
        </p:txBody>
      </p:sp>
    </p:spTree>
    <p:extLst>
      <p:ext uri="{BB962C8B-B14F-4D97-AF65-F5344CB8AC3E}">
        <p14:creationId xmlns:p14="http://schemas.microsoft.com/office/powerpoint/2010/main" val="2431345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err="1">
                <a:latin typeface="Segoe UI" panose="020B0502040204020203" pitchFamily="34" charset="0"/>
                <a:cs typeface="Segoe UI" panose="020B0502040204020203" pitchFamily="34" charset="0"/>
              </a:rPr>
              <a:t>Coroutines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a:t>What’s a coroutine?</a:t>
            </a:r>
          </a:p>
          <a:p>
            <a:pPr lvl="1"/>
            <a:r>
              <a:rPr lang="en-US" dirty="0"/>
              <a:t>A function,</a:t>
            </a:r>
          </a:p>
          <a:p>
            <a:pPr lvl="1"/>
            <a:r>
              <a:rPr lang="en-US" dirty="0"/>
              <a:t>with one of the following:</a:t>
            </a:r>
          </a:p>
          <a:p>
            <a:pPr lvl="2"/>
            <a:r>
              <a:rPr lang="en-US" b="1" dirty="0" err="1">
                <a:latin typeface="Consolas" panose="020B0609020204030204" pitchFamily="49" charset="0"/>
              </a:rPr>
              <a:t>co_await</a:t>
            </a:r>
            <a:r>
              <a:rPr lang="en-US" b="1" dirty="0"/>
              <a:t>:</a:t>
            </a:r>
            <a:r>
              <a:rPr lang="en-US" dirty="0"/>
              <a:t> suspends coroutine while waiting for another computation to finish</a:t>
            </a:r>
          </a:p>
          <a:p>
            <a:pPr lvl="2"/>
            <a:r>
              <a:rPr lang="en-US" b="1" dirty="0" err="1">
                <a:latin typeface="Consolas" panose="020B0609020204030204" pitchFamily="49" charset="0"/>
              </a:rPr>
              <a:t>co_yield</a:t>
            </a:r>
            <a:r>
              <a:rPr lang="en-US" b="1" dirty="0"/>
              <a:t>:</a:t>
            </a:r>
            <a:r>
              <a:rPr lang="en-US" dirty="0"/>
              <a:t> returns a value from a coroutine to the caller, and suspends the coroutine, subsequently calling the coroutine again continues its execution</a:t>
            </a:r>
          </a:p>
          <a:p>
            <a:pPr lvl="2"/>
            <a:r>
              <a:rPr lang="en-US" b="1" dirty="0" err="1">
                <a:latin typeface="Consolas" panose="020B0609020204030204" pitchFamily="49" charset="0"/>
              </a:rPr>
              <a:t>co_return</a:t>
            </a:r>
            <a:r>
              <a:rPr lang="en-US" b="1" dirty="0"/>
              <a:t>:</a:t>
            </a:r>
            <a:r>
              <a:rPr lang="en-US" dirty="0"/>
              <a:t> returns from a coroutine (just return is not allowed)</a:t>
            </a:r>
          </a:p>
          <a:p>
            <a:pPr lvl="1"/>
            <a:endParaRPr lang="en-US" dirty="0"/>
          </a:p>
          <a:p>
            <a:pPr lvl="1"/>
            <a:endParaRPr lang="en-US" dirty="0"/>
          </a:p>
        </p:txBody>
      </p:sp>
    </p:spTree>
    <p:extLst>
      <p:ext uri="{BB962C8B-B14F-4D97-AF65-F5344CB8AC3E}">
        <p14:creationId xmlns:p14="http://schemas.microsoft.com/office/powerpoint/2010/main" val="88225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err="1">
                <a:latin typeface="Segoe UI" panose="020B0502040204020203" pitchFamily="34" charset="0"/>
                <a:cs typeface="Segoe UI" panose="020B0502040204020203" pitchFamily="34" charset="0"/>
              </a:rPr>
              <a:t>Coroutines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a:t>What are coroutines used for?</a:t>
            </a:r>
          </a:p>
          <a:p>
            <a:pPr lvl="1"/>
            <a:r>
              <a:rPr lang="en-US" dirty="0"/>
              <a:t>They simplify implementing:</a:t>
            </a:r>
          </a:p>
          <a:p>
            <a:pPr lvl="2"/>
            <a:r>
              <a:rPr lang="en-US" dirty="0"/>
              <a:t>Generators</a:t>
            </a:r>
          </a:p>
          <a:p>
            <a:pPr lvl="2"/>
            <a:r>
              <a:rPr lang="en-US" dirty="0"/>
              <a:t>Asynchronous I/O</a:t>
            </a:r>
          </a:p>
          <a:p>
            <a:pPr lvl="2"/>
            <a:r>
              <a:rPr lang="en-US" dirty="0"/>
              <a:t>Lazy computations</a:t>
            </a:r>
          </a:p>
          <a:p>
            <a:pPr lvl="2"/>
            <a:r>
              <a:rPr lang="en-US" dirty="0"/>
              <a:t>Event driven applications</a:t>
            </a:r>
          </a:p>
          <a:p>
            <a:pPr lvl="1"/>
            <a:endParaRPr lang="en-US" dirty="0"/>
          </a:p>
        </p:txBody>
      </p:sp>
    </p:spTree>
    <p:extLst>
      <p:ext uri="{BB962C8B-B14F-4D97-AF65-F5344CB8AC3E}">
        <p14:creationId xmlns:p14="http://schemas.microsoft.com/office/powerpoint/2010/main" val="179639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err="1">
                <a:latin typeface="Segoe UI" panose="020B0502040204020203" pitchFamily="34" charset="0"/>
                <a:cs typeface="Segoe UI" panose="020B0502040204020203" pitchFamily="34" charset="0"/>
              </a:rPr>
              <a:t>Coroutines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a:t>C++20 contains language additions to support coroutines</a:t>
            </a:r>
          </a:p>
          <a:p>
            <a:r>
              <a:rPr lang="en-US" dirty="0"/>
              <a:t>Standard Library does not yet include helper classes such as generators</a:t>
            </a:r>
          </a:p>
          <a:p>
            <a:r>
              <a:rPr lang="en-US" dirty="0"/>
              <a:t>Visual C++ includes experimental helper classes, for example:</a:t>
            </a:r>
          </a:p>
          <a:p>
            <a:pPr lvl="1"/>
            <a:r>
              <a:rPr lang="en-US" dirty="0">
                <a:latin typeface="Consolas" panose="020B0609020204030204" pitchFamily="49" charset="0"/>
              </a:rPr>
              <a:t>std::experimental::generator&lt;T&gt;</a:t>
            </a:r>
          </a:p>
        </p:txBody>
      </p:sp>
    </p:spTree>
    <p:extLst>
      <p:ext uri="{BB962C8B-B14F-4D97-AF65-F5344CB8AC3E}">
        <p14:creationId xmlns:p14="http://schemas.microsoft.com/office/powerpoint/2010/main" val="398020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err="1">
                <a:latin typeface="Segoe UI" panose="020B0502040204020203" pitchFamily="34" charset="0"/>
                <a:cs typeface="Segoe UI" panose="020B0502040204020203" pitchFamily="34" charset="0"/>
              </a:rPr>
              <a:t>Coroutines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fontScale="92500" lnSpcReduction="10000"/>
          </a:bodyPr>
          <a:lstStyle/>
          <a:p>
            <a:r>
              <a:rPr lang="en-US" dirty="0"/>
              <a:t>Example (VC++):</a:t>
            </a:r>
          </a:p>
          <a:p>
            <a:pPr marL="320040" lvl="1" indent="0">
              <a:lnSpc>
                <a:spcPct val="120000"/>
              </a:lnSpc>
              <a:spcBef>
                <a:spcPts val="0"/>
              </a:spcBef>
              <a:buNone/>
            </a:pPr>
            <a:r>
              <a:rPr lang="en-US" sz="1300" dirty="0">
                <a:solidFill>
                  <a:srgbClr val="000000"/>
                </a:solidFill>
                <a:latin typeface="Consolas" panose="020B0609020204030204" pitchFamily="49" charset="0"/>
              </a:rPr>
              <a:t>experimental::</a:t>
            </a:r>
            <a:r>
              <a:rPr lang="en-US" sz="1300" dirty="0">
                <a:solidFill>
                  <a:srgbClr val="2B91AF"/>
                </a:solidFill>
                <a:latin typeface="Consolas" panose="020B0609020204030204" pitchFamily="49" charset="0"/>
              </a:rPr>
              <a:t>generator</a:t>
            </a:r>
            <a:r>
              <a:rPr lang="en-US" sz="1300" dirty="0">
                <a:solidFill>
                  <a:srgbClr val="000000"/>
                </a:solidFill>
                <a:latin typeface="Consolas" panose="020B0609020204030204" pitchFamily="49" charset="0"/>
              </a:rPr>
              <a:t>&lt;</a:t>
            </a:r>
            <a:r>
              <a:rPr lang="en-US" sz="1300" dirty="0">
                <a:solidFill>
                  <a:srgbClr val="0000FF"/>
                </a:solidFill>
                <a:latin typeface="Consolas" panose="020B0609020204030204" pitchFamily="49" charset="0"/>
              </a:rPr>
              <a:t>int</a:t>
            </a:r>
            <a:r>
              <a:rPr lang="en-US" sz="1300" dirty="0">
                <a:solidFill>
                  <a:srgbClr val="000000"/>
                </a:solidFill>
                <a:latin typeface="Consolas" panose="020B0609020204030204" pitchFamily="49" charset="0"/>
              </a:rPr>
              <a:t>&gt; </a:t>
            </a:r>
            <a:r>
              <a:rPr lang="en-US" sz="1300" dirty="0" err="1">
                <a:solidFill>
                  <a:srgbClr val="000000"/>
                </a:solidFill>
                <a:latin typeface="Consolas" panose="020B0609020204030204" pitchFamily="49" charset="0"/>
              </a:rPr>
              <a:t>GetSequenceGenerator</a:t>
            </a:r>
            <a:r>
              <a:rPr lang="en-US" sz="1300" dirty="0">
                <a:solidFill>
                  <a:srgbClr val="000000"/>
                </a:solidFill>
                <a:latin typeface="Consolas" panose="020B0609020204030204" pitchFamily="49" charset="0"/>
              </a:rPr>
              <a:t>(</a:t>
            </a:r>
          </a:p>
          <a:p>
            <a:pPr marL="320040" lvl="1" indent="0">
              <a:lnSpc>
                <a:spcPct val="120000"/>
              </a:lnSpc>
              <a:spcBef>
                <a:spcPts val="0"/>
              </a:spcBef>
              <a:buNone/>
            </a:pP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int</a:t>
            </a:r>
            <a:r>
              <a:rPr lang="en-US" sz="1300" dirty="0">
                <a:solidFill>
                  <a:srgbClr val="000000"/>
                </a:solidFill>
                <a:latin typeface="Consolas" panose="020B0609020204030204" pitchFamily="49" charset="0"/>
              </a:rPr>
              <a:t> </a:t>
            </a:r>
            <a:r>
              <a:rPr lang="en-US" sz="1300" dirty="0" err="1">
                <a:solidFill>
                  <a:srgbClr val="808080"/>
                </a:solidFill>
                <a:latin typeface="Consolas" panose="020B0609020204030204" pitchFamily="49" charset="0"/>
              </a:rPr>
              <a:t>startValue</a:t>
            </a:r>
            <a:r>
              <a:rPr lang="en-US" sz="1300" dirty="0">
                <a:solidFill>
                  <a:srgbClr val="000000"/>
                </a:solidFill>
                <a:latin typeface="Consolas" panose="020B0609020204030204" pitchFamily="49" charset="0"/>
              </a:rPr>
              <a:t>, </a:t>
            </a:r>
            <a:r>
              <a:rPr lang="en-US" sz="1300" dirty="0" err="1">
                <a:solidFill>
                  <a:srgbClr val="2B91AF"/>
                </a:solidFill>
                <a:latin typeface="Consolas" panose="020B0609020204030204" pitchFamily="49" charset="0"/>
              </a:rPr>
              <a:t>size_t</a:t>
            </a:r>
            <a:r>
              <a:rPr lang="en-US" sz="1300" dirty="0">
                <a:solidFill>
                  <a:srgbClr val="000000"/>
                </a:solidFill>
                <a:latin typeface="Consolas" panose="020B0609020204030204" pitchFamily="49" charset="0"/>
              </a:rPr>
              <a:t> </a:t>
            </a:r>
            <a:r>
              <a:rPr lang="en-US" sz="1300" dirty="0" err="1">
                <a:solidFill>
                  <a:srgbClr val="808080"/>
                </a:solidFill>
                <a:latin typeface="Consolas" panose="020B0609020204030204" pitchFamily="49" charset="0"/>
              </a:rPr>
              <a:t>numberOfValues</a:t>
            </a:r>
            <a:r>
              <a:rPr lang="en-US" sz="1300" dirty="0">
                <a:solidFill>
                  <a:srgbClr val="000000"/>
                </a:solidFill>
                <a:latin typeface="Consolas" panose="020B0609020204030204" pitchFamily="49" charset="0"/>
              </a:rPr>
              <a:t>)</a:t>
            </a:r>
          </a:p>
          <a:p>
            <a:pPr marL="320040" lvl="1" indent="0">
              <a:lnSpc>
                <a:spcPct val="120000"/>
              </a:lnSpc>
              <a:spcBef>
                <a:spcPts val="0"/>
              </a:spcBef>
              <a:buNone/>
            </a:pPr>
            <a:r>
              <a:rPr lang="en-US" sz="1300" dirty="0">
                <a:solidFill>
                  <a:srgbClr val="000000"/>
                </a:solidFill>
                <a:latin typeface="Consolas" panose="020B0609020204030204" pitchFamily="49" charset="0"/>
              </a:rPr>
              <a:t>{</a:t>
            </a:r>
          </a:p>
          <a:p>
            <a:pPr marL="320040" lvl="1" indent="0">
              <a:lnSpc>
                <a:spcPct val="120000"/>
              </a:lnSpc>
              <a:spcBef>
                <a:spcPts val="0"/>
              </a:spcBef>
              <a:buNone/>
            </a:pPr>
            <a:r>
              <a:rPr lang="en-US" sz="1300" dirty="0">
                <a:solidFill>
                  <a:srgbClr val="0000FF"/>
                </a:solidFill>
                <a:latin typeface="Consolas" panose="020B0609020204030204" pitchFamily="49" charset="0"/>
              </a:rPr>
              <a:t>  for</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int</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i</a:t>
            </a:r>
            <a:r>
              <a:rPr lang="en-US" sz="1300" dirty="0">
                <a:solidFill>
                  <a:srgbClr val="000000"/>
                </a:solidFill>
                <a:latin typeface="Consolas" panose="020B0609020204030204" pitchFamily="49" charset="0"/>
              </a:rPr>
              <a:t> { </a:t>
            </a:r>
            <a:r>
              <a:rPr lang="en-US" sz="1300" dirty="0" err="1">
                <a:solidFill>
                  <a:srgbClr val="808080"/>
                </a:solidFill>
                <a:latin typeface="Consolas" panose="020B0609020204030204" pitchFamily="49" charset="0"/>
              </a:rPr>
              <a:t>startValue</a:t>
            </a:r>
            <a:r>
              <a:rPr lang="en-US" sz="1300" dirty="0">
                <a:solidFill>
                  <a:srgbClr val="000000"/>
                </a:solidFill>
                <a:latin typeface="Consolas" panose="020B0609020204030204" pitchFamily="49" charset="0"/>
              </a:rPr>
              <a:t> }; </a:t>
            </a:r>
            <a:r>
              <a:rPr lang="en-US" sz="1300" dirty="0" err="1">
                <a:solidFill>
                  <a:srgbClr val="000000"/>
                </a:solidFill>
                <a:latin typeface="Consolas" panose="020B0609020204030204" pitchFamily="49" charset="0"/>
              </a:rPr>
              <a:t>i</a:t>
            </a:r>
            <a:r>
              <a:rPr lang="en-US" sz="1300" dirty="0">
                <a:solidFill>
                  <a:srgbClr val="000000"/>
                </a:solidFill>
                <a:latin typeface="Consolas" panose="020B0609020204030204" pitchFamily="49" charset="0"/>
              </a:rPr>
              <a:t> &lt; </a:t>
            </a:r>
            <a:r>
              <a:rPr lang="en-US" sz="1300" dirty="0" err="1">
                <a:solidFill>
                  <a:srgbClr val="808080"/>
                </a:solidFill>
                <a:latin typeface="Consolas" panose="020B0609020204030204" pitchFamily="49" charset="0"/>
              </a:rPr>
              <a:t>startValue</a:t>
            </a:r>
            <a:r>
              <a:rPr lang="en-US" sz="1300" dirty="0">
                <a:solidFill>
                  <a:srgbClr val="000000"/>
                </a:solidFill>
                <a:latin typeface="Consolas" panose="020B0609020204030204" pitchFamily="49" charset="0"/>
              </a:rPr>
              <a:t> + </a:t>
            </a:r>
            <a:r>
              <a:rPr lang="en-US" sz="1300" dirty="0" err="1">
                <a:solidFill>
                  <a:srgbClr val="808080"/>
                </a:solidFill>
                <a:latin typeface="Consolas" panose="020B0609020204030204" pitchFamily="49" charset="0"/>
              </a:rPr>
              <a:t>numberOfValues</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i</a:t>
            </a:r>
            <a:r>
              <a:rPr lang="en-US" sz="1300" dirty="0">
                <a:solidFill>
                  <a:srgbClr val="000000"/>
                </a:solidFill>
                <a:latin typeface="Consolas" panose="020B0609020204030204" pitchFamily="49" charset="0"/>
              </a:rPr>
              <a:t>) {</a:t>
            </a:r>
          </a:p>
          <a:p>
            <a:pPr marL="320040" lvl="1" indent="0">
              <a:lnSpc>
                <a:spcPct val="120000"/>
              </a:lnSpc>
              <a:spcBef>
                <a:spcPts val="0"/>
              </a:spcBef>
              <a:buNone/>
            </a:pPr>
            <a:r>
              <a:rPr lang="en-US" sz="1300" dirty="0">
                <a:solidFill>
                  <a:srgbClr val="2B91AF"/>
                </a:solidFill>
                <a:latin typeface="Consolas" panose="020B0609020204030204" pitchFamily="49" charset="0"/>
              </a:rPr>
              <a:t>    </a:t>
            </a:r>
            <a:r>
              <a:rPr lang="en-US" sz="1300" dirty="0" err="1">
                <a:solidFill>
                  <a:srgbClr val="2B91AF"/>
                </a:solidFill>
                <a:latin typeface="Consolas" panose="020B0609020204030204" pitchFamily="49" charset="0"/>
              </a:rPr>
              <a:t>time_t</a:t>
            </a:r>
            <a:r>
              <a:rPr lang="en-US" sz="1300" dirty="0">
                <a:solidFill>
                  <a:srgbClr val="000000"/>
                </a:solidFill>
                <a:latin typeface="Consolas" panose="020B0609020204030204" pitchFamily="49" charset="0"/>
              </a:rPr>
              <a:t> t { </a:t>
            </a:r>
            <a:r>
              <a:rPr lang="en-US" sz="1300" dirty="0" err="1">
                <a:solidFill>
                  <a:srgbClr val="2B91AF"/>
                </a:solidFill>
                <a:latin typeface="Consolas" panose="020B0609020204030204" pitchFamily="49" charset="0"/>
              </a:rPr>
              <a:t>system_clock</a:t>
            </a:r>
            <a:r>
              <a:rPr lang="en-US" sz="1300" dirty="0">
                <a:solidFill>
                  <a:srgbClr val="000000"/>
                </a:solidFill>
                <a:latin typeface="Consolas" panose="020B0609020204030204" pitchFamily="49" charset="0"/>
              </a:rPr>
              <a:t>::</a:t>
            </a:r>
            <a:r>
              <a:rPr lang="en-US" sz="1300" dirty="0" err="1">
                <a:solidFill>
                  <a:srgbClr val="000000"/>
                </a:solidFill>
                <a:latin typeface="Consolas" panose="020B0609020204030204" pitchFamily="49" charset="0"/>
              </a:rPr>
              <a:t>to_time_t</a:t>
            </a:r>
            <a:r>
              <a:rPr lang="en-US" sz="1300" dirty="0">
                <a:solidFill>
                  <a:srgbClr val="000000"/>
                </a:solidFill>
                <a:latin typeface="Consolas" panose="020B0609020204030204" pitchFamily="49" charset="0"/>
              </a:rPr>
              <a:t>(</a:t>
            </a:r>
            <a:r>
              <a:rPr lang="en-US" sz="1300" dirty="0" err="1">
                <a:solidFill>
                  <a:srgbClr val="2B91AF"/>
                </a:solidFill>
                <a:latin typeface="Consolas" panose="020B0609020204030204" pitchFamily="49" charset="0"/>
              </a:rPr>
              <a:t>system_clock</a:t>
            </a:r>
            <a:r>
              <a:rPr lang="en-US" sz="1300" dirty="0">
                <a:solidFill>
                  <a:srgbClr val="000000"/>
                </a:solidFill>
                <a:latin typeface="Consolas" panose="020B0609020204030204" pitchFamily="49" charset="0"/>
              </a:rPr>
              <a:t>::now()) };</a:t>
            </a:r>
          </a:p>
          <a:p>
            <a:pPr marL="320040" lvl="1" indent="0">
              <a:lnSpc>
                <a:spcPct val="120000"/>
              </a:lnSpc>
              <a:spcBef>
                <a:spcPts val="0"/>
              </a:spcBef>
              <a:buNone/>
            </a:pP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cout</a:t>
            </a:r>
            <a:r>
              <a:rPr lang="en-US" sz="1300" dirty="0">
                <a:solidFill>
                  <a:srgbClr val="000000"/>
                </a:solidFill>
                <a:latin typeface="Consolas" panose="020B0609020204030204" pitchFamily="49" charset="0"/>
              </a:rPr>
              <a:t> </a:t>
            </a:r>
            <a:r>
              <a:rPr lang="en-US" sz="1300" dirty="0">
                <a:solidFill>
                  <a:srgbClr val="008080"/>
                </a:solidFill>
                <a:latin typeface="Consolas" panose="020B0609020204030204" pitchFamily="49" charset="0"/>
              </a:rPr>
              <a:t>&lt;&lt;</a:t>
            </a:r>
            <a:r>
              <a:rPr lang="en-US" sz="1300" dirty="0">
                <a:solidFill>
                  <a:srgbClr val="000000"/>
                </a:solidFill>
                <a:latin typeface="Consolas" panose="020B0609020204030204" pitchFamily="49" charset="0"/>
              </a:rPr>
              <a:t> std::</a:t>
            </a:r>
            <a:r>
              <a:rPr lang="en-US" sz="1300" dirty="0" err="1">
                <a:solidFill>
                  <a:srgbClr val="000000"/>
                </a:solidFill>
                <a:latin typeface="Consolas" panose="020B0609020204030204" pitchFamily="49" charset="0"/>
              </a:rPr>
              <a:t>ctime</a:t>
            </a:r>
            <a:r>
              <a:rPr lang="en-US" sz="1300" dirty="0">
                <a:solidFill>
                  <a:srgbClr val="000000"/>
                </a:solidFill>
                <a:latin typeface="Consolas" panose="020B0609020204030204" pitchFamily="49" charset="0"/>
              </a:rPr>
              <a:t>(&amp;t);</a:t>
            </a:r>
          </a:p>
          <a:p>
            <a:pPr marL="320040" lvl="1" indent="0">
              <a:lnSpc>
                <a:spcPct val="120000"/>
              </a:lnSpc>
              <a:spcBef>
                <a:spcPts val="0"/>
              </a:spcBef>
              <a:buNone/>
            </a:pPr>
            <a:r>
              <a:rPr lang="en-US" sz="1300" dirty="0">
                <a:solidFill>
                  <a:srgbClr val="0000FF"/>
                </a:solidFill>
                <a:latin typeface="Consolas" panose="020B0609020204030204" pitchFamily="49" charset="0"/>
              </a:rPr>
              <a:t>    </a:t>
            </a:r>
            <a:r>
              <a:rPr lang="en-US" sz="1300" dirty="0" err="1">
                <a:solidFill>
                  <a:srgbClr val="0000FF"/>
                </a:solidFill>
                <a:latin typeface="Consolas" panose="020B0609020204030204" pitchFamily="49" charset="0"/>
              </a:rPr>
              <a:t>co_yield</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i</a:t>
            </a:r>
            <a:r>
              <a:rPr lang="en-US" sz="1300" dirty="0">
                <a:solidFill>
                  <a:srgbClr val="000000"/>
                </a:solidFill>
                <a:latin typeface="Consolas" panose="020B0609020204030204" pitchFamily="49" charset="0"/>
              </a:rPr>
              <a:t>;</a:t>
            </a:r>
          </a:p>
          <a:p>
            <a:pPr marL="320040" lvl="1" indent="0">
              <a:lnSpc>
                <a:spcPct val="120000"/>
              </a:lnSpc>
              <a:spcBef>
                <a:spcPts val="0"/>
              </a:spcBef>
              <a:buNone/>
            </a:pPr>
            <a:r>
              <a:rPr lang="en-US" sz="1300" dirty="0">
                <a:solidFill>
                  <a:srgbClr val="000000"/>
                </a:solidFill>
                <a:latin typeface="Consolas" panose="020B0609020204030204" pitchFamily="49" charset="0"/>
              </a:rPr>
              <a:t>  }</a:t>
            </a:r>
          </a:p>
          <a:p>
            <a:pPr marL="320040" lvl="1" indent="0">
              <a:lnSpc>
                <a:spcPct val="120000"/>
              </a:lnSpc>
              <a:spcBef>
                <a:spcPts val="0"/>
              </a:spcBef>
              <a:buNone/>
            </a:pPr>
            <a:r>
              <a:rPr lang="en-US" sz="1300" dirty="0">
                <a:solidFill>
                  <a:srgbClr val="000000"/>
                </a:solidFill>
                <a:latin typeface="Consolas" panose="020B0609020204030204" pitchFamily="49" charset="0"/>
              </a:rPr>
              <a:t>}</a:t>
            </a:r>
          </a:p>
          <a:p>
            <a:pPr marL="320040" lvl="1" indent="0">
              <a:lnSpc>
                <a:spcPct val="120000"/>
              </a:lnSpc>
              <a:spcBef>
                <a:spcPts val="0"/>
              </a:spcBef>
              <a:buNone/>
            </a:pPr>
            <a:endParaRPr lang="en-US" sz="1300" dirty="0">
              <a:solidFill>
                <a:srgbClr val="000000"/>
              </a:solidFill>
              <a:latin typeface="Consolas" panose="020B0609020204030204" pitchFamily="49" charset="0"/>
            </a:endParaRPr>
          </a:p>
          <a:p>
            <a:pPr marL="320040" lvl="1" indent="0">
              <a:lnSpc>
                <a:spcPct val="120000"/>
              </a:lnSpc>
              <a:spcBef>
                <a:spcPts val="0"/>
              </a:spcBef>
              <a:buNone/>
            </a:pPr>
            <a:r>
              <a:rPr lang="en-US" sz="1300" dirty="0">
                <a:solidFill>
                  <a:srgbClr val="0000FF"/>
                </a:solidFill>
                <a:latin typeface="Consolas" panose="020B0609020204030204" pitchFamily="49" charset="0"/>
              </a:rPr>
              <a:t>int</a:t>
            </a:r>
            <a:r>
              <a:rPr lang="en-US" sz="1300" dirty="0">
                <a:solidFill>
                  <a:srgbClr val="000000"/>
                </a:solidFill>
                <a:latin typeface="Consolas" panose="020B0609020204030204" pitchFamily="49" charset="0"/>
              </a:rPr>
              <a:t> main()</a:t>
            </a:r>
          </a:p>
          <a:p>
            <a:pPr marL="320040" lvl="1" indent="0">
              <a:lnSpc>
                <a:spcPct val="120000"/>
              </a:lnSpc>
              <a:spcBef>
                <a:spcPts val="0"/>
              </a:spcBef>
              <a:buNone/>
            </a:pPr>
            <a:r>
              <a:rPr lang="en-US" sz="1300" dirty="0">
                <a:solidFill>
                  <a:srgbClr val="000000"/>
                </a:solidFill>
                <a:latin typeface="Consolas" panose="020B0609020204030204" pitchFamily="49" charset="0"/>
              </a:rPr>
              <a:t>{</a:t>
            </a:r>
          </a:p>
          <a:p>
            <a:pPr marL="320040" lvl="1" indent="0">
              <a:lnSpc>
                <a:spcPct val="120000"/>
              </a:lnSpc>
              <a:spcBef>
                <a:spcPts val="0"/>
              </a:spcBef>
              <a:buNone/>
            </a:pPr>
            <a:r>
              <a:rPr lang="en-US" sz="1300" dirty="0">
                <a:solidFill>
                  <a:srgbClr val="0000FF"/>
                </a:solidFill>
                <a:latin typeface="Consolas" panose="020B0609020204030204" pitchFamily="49" charset="0"/>
              </a:rPr>
              <a:t>  auto</a:t>
            </a:r>
            <a:r>
              <a:rPr lang="en-US" sz="1300" dirty="0">
                <a:solidFill>
                  <a:srgbClr val="000000"/>
                </a:solidFill>
                <a:latin typeface="Consolas" panose="020B0609020204030204" pitchFamily="49" charset="0"/>
              </a:rPr>
              <a:t> gen { </a:t>
            </a:r>
            <a:r>
              <a:rPr lang="en-US" sz="1300" dirty="0" err="1">
                <a:solidFill>
                  <a:srgbClr val="000000"/>
                </a:solidFill>
                <a:latin typeface="Consolas" panose="020B0609020204030204" pitchFamily="49" charset="0"/>
              </a:rPr>
              <a:t>GetSequenceGenerator</a:t>
            </a:r>
            <a:r>
              <a:rPr lang="en-US" sz="1300" dirty="0">
                <a:solidFill>
                  <a:srgbClr val="000000"/>
                </a:solidFill>
                <a:latin typeface="Consolas" panose="020B0609020204030204" pitchFamily="49" charset="0"/>
              </a:rPr>
              <a:t>(10, 5) };</a:t>
            </a:r>
          </a:p>
          <a:p>
            <a:pPr marL="320040" lvl="1" indent="0">
              <a:lnSpc>
                <a:spcPct val="120000"/>
              </a:lnSpc>
              <a:spcBef>
                <a:spcPts val="0"/>
              </a:spcBef>
              <a:buNone/>
            </a:pPr>
            <a:r>
              <a:rPr lang="en-US" sz="1300" dirty="0">
                <a:solidFill>
                  <a:srgbClr val="0000FF"/>
                </a:solidFill>
                <a:latin typeface="Consolas" panose="020B0609020204030204" pitchFamily="49" charset="0"/>
              </a:rPr>
              <a:t>  for</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const</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auto</a:t>
            </a:r>
            <a:r>
              <a:rPr lang="en-US" sz="1300" dirty="0">
                <a:solidFill>
                  <a:srgbClr val="000000"/>
                </a:solidFill>
                <a:latin typeface="Consolas" panose="020B0609020204030204" pitchFamily="49" charset="0"/>
              </a:rPr>
              <a:t>&amp; value : gen) {</a:t>
            </a:r>
          </a:p>
          <a:p>
            <a:pPr marL="320040" lvl="1" indent="0">
              <a:lnSpc>
                <a:spcPct val="120000"/>
              </a:lnSpc>
              <a:spcBef>
                <a:spcPts val="0"/>
              </a:spcBef>
              <a:buNone/>
            </a:pP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cout</a:t>
            </a:r>
            <a:r>
              <a:rPr lang="en-US" sz="1300" dirty="0">
                <a:solidFill>
                  <a:srgbClr val="000000"/>
                </a:solidFill>
                <a:latin typeface="Consolas" panose="020B0609020204030204" pitchFamily="49" charset="0"/>
              </a:rPr>
              <a:t> </a:t>
            </a:r>
            <a:r>
              <a:rPr lang="en-US" sz="1300" dirty="0">
                <a:solidFill>
                  <a:srgbClr val="008080"/>
                </a:solidFill>
                <a:latin typeface="Consolas" panose="020B0609020204030204" pitchFamily="49" charset="0"/>
              </a:rPr>
              <a:t>&lt;&lt;</a:t>
            </a:r>
            <a:r>
              <a:rPr lang="en-US" sz="1300" dirty="0">
                <a:solidFill>
                  <a:srgbClr val="000000"/>
                </a:solidFill>
                <a:latin typeface="Consolas" panose="020B0609020204030204" pitchFamily="49" charset="0"/>
              </a:rPr>
              <a:t> value </a:t>
            </a:r>
            <a:r>
              <a:rPr lang="en-US" sz="1300" dirty="0">
                <a:solidFill>
                  <a:srgbClr val="008080"/>
                </a:solidFill>
                <a:latin typeface="Consolas" panose="020B0609020204030204" pitchFamily="49" charset="0"/>
              </a:rPr>
              <a:t>&lt;&lt; </a:t>
            </a:r>
            <a:r>
              <a:rPr lang="en-US" sz="1300" dirty="0">
                <a:solidFill>
                  <a:srgbClr val="A31515"/>
                </a:solidFill>
                <a:latin typeface="Consolas" panose="020B0609020204030204" pitchFamily="49" charset="0"/>
              </a:rPr>
              <a:t>" (Press enter for next value)"</a:t>
            </a:r>
            <a:r>
              <a:rPr lang="en-US" sz="1300" dirty="0">
                <a:solidFill>
                  <a:srgbClr val="000000"/>
                </a:solidFill>
                <a:latin typeface="Consolas" panose="020B0609020204030204" pitchFamily="49" charset="0"/>
              </a:rPr>
              <a:t> </a:t>
            </a:r>
            <a:r>
              <a:rPr lang="en-US" sz="1300" dirty="0">
                <a:solidFill>
                  <a:srgbClr val="008080"/>
                </a:solidFill>
                <a:latin typeface="Consolas" panose="020B0609020204030204" pitchFamily="49" charset="0"/>
              </a:rPr>
              <a:t>&lt;&lt;</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endl</a:t>
            </a:r>
            <a:r>
              <a:rPr lang="en-US" sz="1300" dirty="0">
                <a:solidFill>
                  <a:srgbClr val="000000"/>
                </a:solidFill>
                <a:latin typeface="Consolas" panose="020B0609020204030204" pitchFamily="49" charset="0"/>
              </a:rPr>
              <a:t>;</a:t>
            </a:r>
          </a:p>
          <a:p>
            <a:pPr marL="320040" lvl="1" indent="0">
              <a:lnSpc>
                <a:spcPct val="120000"/>
              </a:lnSpc>
              <a:spcBef>
                <a:spcPts val="0"/>
              </a:spcBef>
              <a:buNone/>
            </a:pP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cin.ignore</a:t>
            </a:r>
            <a:r>
              <a:rPr lang="en-US" sz="1300" dirty="0">
                <a:solidFill>
                  <a:srgbClr val="000000"/>
                </a:solidFill>
                <a:latin typeface="Consolas" panose="020B0609020204030204" pitchFamily="49" charset="0"/>
              </a:rPr>
              <a:t>();</a:t>
            </a:r>
          </a:p>
          <a:p>
            <a:pPr marL="320040" lvl="1" indent="0">
              <a:lnSpc>
                <a:spcPct val="120000"/>
              </a:lnSpc>
              <a:spcBef>
                <a:spcPts val="0"/>
              </a:spcBef>
              <a:buNone/>
            </a:pPr>
            <a:r>
              <a:rPr lang="en-US" sz="1300" dirty="0">
                <a:solidFill>
                  <a:srgbClr val="000000"/>
                </a:solidFill>
                <a:latin typeface="Consolas" panose="020B0609020204030204" pitchFamily="49" charset="0"/>
              </a:rPr>
              <a:t>  }</a:t>
            </a:r>
          </a:p>
          <a:p>
            <a:pPr marL="320040" lvl="1" indent="0">
              <a:lnSpc>
                <a:spcPct val="120000"/>
              </a:lnSpc>
              <a:spcBef>
                <a:spcPts val="0"/>
              </a:spcBef>
              <a:buNone/>
            </a:pPr>
            <a:r>
              <a:rPr lang="en-US" sz="1300" dirty="0">
                <a:solidFill>
                  <a:srgbClr val="000000"/>
                </a:solidFill>
                <a:latin typeface="Consolas" panose="020B0609020204030204" pitchFamily="49" charset="0"/>
              </a:rPr>
              <a:t>}</a:t>
            </a:r>
            <a:endParaRPr lang="en-US" sz="1300" dirty="0"/>
          </a:p>
        </p:txBody>
      </p:sp>
      <p:pic>
        <p:nvPicPr>
          <p:cNvPr id="4" name="Picture 3">
            <a:extLst>
              <a:ext uri="{FF2B5EF4-FFF2-40B4-BE49-F238E27FC236}">
                <a16:creationId xmlns:a16="http://schemas.microsoft.com/office/drawing/2014/main" id="{9F355C67-F67F-47F9-B9C0-5B85AF6AC177}"/>
              </a:ext>
            </a:extLst>
          </p:cNvPr>
          <p:cNvPicPr>
            <a:picLocks noChangeAspect="1"/>
          </p:cNvPicPr>
          <p:nvPr/>
        </p:nvPicPr>
        <p:blipFill>
          <a:blip r:embed="rId3"/>
          <a:stretch>
            <a:fillRect/>
          </a:stretch>
        </p:blipFill>
        <p:spPr>
          <a:xfrm>
            <a:off x="6419657" y="2349849"/>
            <a:ext cx="1958340" cy="2316480"/>
          </a:xfrm>
          <a:prstGeom prst="rect">
            <a:avLst/>
          </a:prstGeom>
        </p:spPr>
      </p:pic>
      <p:pic>
        <p:nvPicPr>
          <p:cNvPr id="5" name="Picture 4">
            <a:extLst>
              <a:ext uri="{FF2B5EF4-FFF2-40B4-BE49-F238E27FC236}">
                <a16:creationId xmlns:a16="http://schemas.microsoft.com/office/drawing/2014/main" id="{5E7EB7DE-BD19-4224-A918-DE8DBE942F76}"/>
              </a:ext>
            </a:extLst>
          </p:cNvPr>
          <p:cNvPicPr>
            <a:picLocks noChangeAspect="1"/>
          </p:cNvPicPr>
          <p:nvPr/>
        </p:nvPicPr>
        <p:blipFill>
          <a:blip r:embed="rId4"/>
          <a:stretch>
            <a:fillRect/>
          </a:stretch>
        </p:blipFill>
        <p:spPr>
          <a:xfrm>
            <a:off x="6419657" y="2349849"/>
            <a:ext cx="1958340" cy="2316480"/>
          </a:xfrm>
          <a:prstGeom prst="rect">
            <a:avLst/>
          </a:prstGeom>
        </p:spPr>
      </p:pic>
      <p:pic>
        <p:nvPicPr>
          <p:cNvPr id="6" name="Picture 5">
            <a:extLst>
              <a:ext uri="{FF2B5EF4-FFF2-40B4-BE49-F238E27FC236}">
                <a16:creationId xmlns:a16="http://schemas.microsoft.com/office/drawing/2014/main" id="{E65C064B-7ACD-40AB-81E6-07BB91777DDC}"/>
              </a:ext>
            </a:extLst>
          </p:cNvPr>
          <p:cNvPicPr>
            <a:picLocks noChangeAspect="1"/>
          </p:cNvPicPr>
          <p:nvPr/>
        </p:nvPicPr>
        <p:blipFill>
          <a:blip r:embed="rId5"/>
          <a:stretch>
            <a:fillRect/>
          </a:stretch>
        </p:blipFill>
        <p:spPr>
          <a:xfrm>
            <a:off x="6419657" y="2349849"/>
            <a:ext cx="1958340" cy="2316480"/>
          </a:xfrm>
          <a:prstGeom prst="rect">
            <a:avLst/>
          </a:prstGeom>
        </p:spPr>
      </p:pic>
      <p:pic>
        <p:nvPicPr>
          <p:cNvPr id="7" name="Picture 6">
            <a:extLst>
              <a:ext uri="{FF2B5EF4-FFF2-40B4-BE49-F238E27FC236}">
                <a16:creationId xmlns:a16="http://schemas.microsoft.com/office/drawing/2014/main" id="{618E35AC-D11A-4901-A99E-49BF27769B80}"/>
              </a:ext>
            </a:extLst>
          </p:cNvPr>
          <p:cNvPicPr>
            <a:picLocks noChangeAspect="1"/>
          </p:cNvPicPr>
          <p:nvPr/>
        </p:nvPicPr>
        <p:blipFill>
          <a:blip r:embed="rId6"/>
          <a:stretch>
            <a:fillRect/>
          </a:stretch>
        </p:blipFill>
        <p:spPr>
          <a:xfrm>
            <a:off x="6419657" y="2349849"/>
            <a:ext cx="1958340" cy="2316480"/>
          </a:xfrm>
          <a:prstGeom prst="rect">
            <a:avLst/>
          </a:prstGeom>
        </p:spPr>
      </p:pic>
      <p:pic>
        <p:nvPicPr>
          <p:cNvPr id="8" name="Picture 7">
            <a:extLst>
              <a:ext uri="{FF2B5EF4-FFF2-40B4-BE49-F238E27FC236}">
                <a16:creationId xmlns:a16="http://schemas.microsoft.com/office/drawing/2014/main" id="{C3DB9DB7-7B1F-484B-BB70-88896614303F}"/>
              </a:ext>
            </a:extLst>
          </p:cNvPr>
          <p:cNvPicPr>
            <a:picLocks noChangeAspect="1"/>
          </p:cNvPicPr>
          <p:nvPr/>
        </p:nvPicPr>
        <p:blipFill>
          <a:blip r:embed="rId7"/>
          <a:stretch>
            <a:fillRect/>
          </a:stretch>
        </p:blipFill>
        <p:spPr>
          <a:xfrm>
            <a:off x="6419657" y="2349849"/>
            <a:ext cx="1958340" cy="2316480"/>
          </a:xfrm>
          <a:prstGeom prst="rect">
            <a:avLst/>
          </a:prstGeom>
        </p:spPr>
      </p:pic>
      <p:pic>
        <p:nvPicPr>
          <p:cNvPr id="9" name="Picture 8">
            <a:extLst>
              <a:ext uri="{FF2B5EF4-FFF2-40B4-BE49-F238E27FC236}">
                <a16:creationId xmlns:a16="http://schemas.microsoft.com/office/drawing/2014/main" id="{96F11D49-2F08-4888-AF1C-2524979F2D4E}"/>
              </a:ext>
            </a:extLst>
          </p:cNvPr>
          <p:cNvPicPr>
            <a:picLocks noChangeAspect="1"/>
          </p:cNvPicPr>
          <p:nvPr/>
        </p:nvPicPr>
        <p:blipFill>
          <a:blip r:embed="rId8"/>
          <a:stretch>
            <a:fillRect/>
          </a:stretch>
        </p:blipFill>
        <p:spPr>
          <a:xfrm>
            <a:off x="6419657" y="2349849"/>
            <a:ext cx="1958340" cy="2316480"/>
          </a:xfrm>
          <a:prstGeom prst="rect">
            <a:avLst/>
          </a:prstGeom>
        </p:spPr>
      </p:pic>
      <p:sp>
        <p:nvSpPr>
          <p:cNvPr id="10" name="TextBox 9">
            <a:extLst>
              <a:ext uri="{FF2B5EF4-FFF2-40B4-BE49-F238E27FC236}">
                <a16:creationId xmlns:a16="http://schemas.microsoft.com/office/drawing/2014/main" id="{175C149B-9101-49B2-8D50-F4BDBDDB4BD0}"/>
              </a:ext>
            </a:extLst>
          </p:cNvPr>
          <p:cNvSpPr txBox="1"/>
          <p:nvPr/>
        </p:nvSpPr>
        <p:spPr>
          <a:xfrm>
            <a:off x="6248400" y="895350"/>
            <a:ext cx="2854055" cy="1200329"/>
          </a:xfrm>
          <a:prstGeom prst="rect">
            <a:avLst/>
          </a:prstGeom>
          <a:solidFill>
            <a:srgbClr val="C6F5BC"/>
          </a:solidFill>
          <a:ln>
            <a:solidFill>
              <a:srgbClr val="64EB1B"/>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230188">
              <a:tabLst>
                <a:tab pos="0" algn="l"/>
              </a:tabLst>
            </a:pPr>
            <a:r>
              <a:rPr lang="en-US" sz="1200" dirty="0"/>
              <a:t>“</a:t>
            </a:r>
            <a:r>
              <a:rPr lang="en-US" sz="1200" b="1" dirty="0"/>
              <a:t>40 Years Of Evolution from Functions to Coroutines</a:t>
            </a:r>
            <a:r>
              <a:rPr lang="en-US" sz="1200" dirty="0"/>
              <a:t>” -- Rainer Grimm</a:t>
            </a:r>
          </a:p>
          <a:p>
            <a:pPr algn="r"/>
            <a:r>
              <a:rPr lang="en-US" sz="1200" i="1" dirty="0"/>
              <a:t>Tuesday, September 15 • 13:30</a:t>
            </a:r>
          </a:p>
          <a:p>
            <a:pPr marL="230188">
              <a:tabLst>
                <a:tab pos="0" algn="l"/>
              </a:tabLst>
            </a:pPr>
            <a:r>
              <a:rPr lang="en-US" sz="1200" dirty="0"/>
              <a:t>“</a:t>
            </a:r>
            <a:r>
              <a:rPr lang="en-US" sz="1200" b="1" dirty="0"/>
              <a:t>How C++20 Changes the Way We Write Code</a:t>
            </a:r>
            <a:r>
              <a:rPr lang="en-US" sz="1200" dirty="0"/>
              <a:t>” -- Timur </a:t>
            </a:r>
            <a:r>
              <a:rPr lang="en-US" sz="1200" dirty="0" err="1"/>
              <a:t>Doumler</a:t>
            </a:r>
            <a:endParaRPr lang="en-US" sz="1200" dirty="0"/>
          </a:p>
          <a:p>
            <a:pPr algn="r"/>
            <a:r>
              <a:rPr lang="en-US" sz="1200" i="1" dirty="0"/>
              <a:t>Friday, September 18 • 12:00</a:t>
            </a:r>
          </a:p>
        </p:txBody>
      </p:sp>
      <p:pic>
        <p:nvPicPr>
          <p:cNvPr id="11" name="Graphic 10" descr="Information">
            <a:extLst>
              <a:ext uri="{FF2B5EF4-FFF2-40B4-BE49-F238E27FC236}">
                <a16:creationId xmlns:a16="http://schemas.microsoft.com/office/drawing/2014/main" id="{4388146E-A6B2-4874-9FA3-07EF8E96C43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48401" y="1017312"/>
            <a:ext cx="301804" cy="301804"/>
          </a:xfrm>
          <a:prstGeom prst="rect">
            <a:avLst/>
          </a:prstGeom>
        </p:spPr>
      </p:pic>
    </p:spTree>
    <p:extLst>
      <p:ext uri="{BB962C8B-B14F-4D97-AF65-F5344CB8AC3E}">
        <p14:creationId xmlns:p14="http://schemas.microsoft.com/office/powerpoint/2010/main" val="87248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fade">
                                      <p:cBhvr>
                                        <p:cTn id="7" dur="500"/>
                                        <p:tgtEl>
                                          <p:spTgt spid="3">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2" end="12"/>
                                            </p:txEl>
                                          </p:spTgt>
                                        </p:tgtEl>
                                        <p:attrNameLst>
                                          <p:attrName>style.visibility</p:attrName>
                                        </p:attrNameLst>
                                      </p:cBhvr>
                                      <p:to>
                                        <p:strVal val="visible"/>
                                      </p:to>
                                    </p:set>
                                    <p:animEffect transition="in" filter="fade">
                                      <p:cBhvr>
                                        <p:cTn id="10" dur="500"/>
                                        <p:tgtEl>
                                          <p:spTgt spid="3">
                                            <p:txEl>
                                              <p:pRg st="12" end="1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animEffect transition="in" filter="fade">
                                      <p:cBhvr>
                                        <p:cTn id="13" dur="500"/>
                                        <p:tgtEl>
                                          <p:spTgt spid="3">
                                            <p:txEl>
                                              <p:pRg st="13" end="1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4" end="14"/>
                                            </p:txEl>
                                          </p:spTgt>
                                        </p:tgtEl>
                                        <p:attrNameLst>
                                          <p:attrName>style.visibility</p:attrName>
                                        </p:attrNameLst>
                                      </p:cBhvr>
                                      <p:to>
                                        <p:strVal val="visible"/>
                                      </p:to>
                                    </p:set>
                                    <p:animEffect transition="in" filter="fade">
                                      <p:cBhvr>
                                        <p:cTn id="16" dur="500"/>
                                        <p:tgtEl>
                                          <p:spTgt spid="3">
                                            <p:txEl>
                                              <p:pRg st="14" end="1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5" end="15"/>
                                            </p:txEl>
                                          </p:spTgt>
                                        </p:tgtEl>
                                        <p:attrNameLst>
                                          <p:attrName>style.visibility</p:attrName>
                                        </p:attrNameLst>
                                      </p:cBhvr>
                                      <p:to>
                                        <p:strVal val="visible"/>
                                      </p:to>
                                    </p:set>
                                    <p:animEffect transition="in" filter="fade">
                                      <p:cBhvr>
                                        <p:cTn id="19" dur="500"/>
                                        <p:tgtEl>
                                          <p:spTgt spid="3">
                                            <p:txEl>
                                              <p:pRg st="15" end="1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6" end="16"/>
                                            </p:txEl>
                                          </p:spTgt>
                                        </p:tgtEl>
                                        <p:attrNameLst>
                                          <p:attrName>style.visibility</p:attrName>
                                        </p:attrNameLst>
                                      </p:cBhvr>
                                      <p:to>
                                        <p:strVal val="visible"/>
                                      </p:to>
                                    </p:set>
                                    <p:animEffect transition="in" filter="fade">
                                      <p:cBhvr>
                                        <p:cTn id="22" dur="500"/>
                                        <p:tgtEl>
                                          <p:spTgt spid="3">
                                            <p:txEl>
                                              <p:pRg st="16" end="1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7" end="17"/>
                                            </p:txEl>
                                          </p:spTgt>
                                        </p:tgtEl>
                                        <p:attrNameLst>
                                          <p:attrName>style.visibility</p:attrName>
                                        </p:attrNameLst>
                                      </p:cBhvr>
                                      <p:to>
                                        <p:strVal val="visible"/>
                                      </p:to>
                                    </p:set>
                                    <p:animEffect transition="in" filter="fade">
                                      <p:cBhvr>
                                        <p:cTn id="25" dur="500"/>
                                        <p:tgtEl>
                                          <p:spTgt spid="3">
                                            <p:txEl>
                                              <p:pRg st="17" end="1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8" end="18"/>
                                            </p:txEl>
                                          </p:spTgt>
                                        </p:tgtEl>
                                        <p:attrNameLst>
                                          <p:attrName>style.visibility</p:attrName>
                                        </p:attrNameLst>
                                      </p:cBhvr>
                                      <p:to>
                                        <p:strVal val="visible"/>
                                      </p:to>
                                    </p:set>
                                    <p:animEffect transition="in" filter="fade">
                                      <p:cBhvr>
                                        <p:cTn id="28" dur="500"/>
                                        <p:tgtEl>
                                          <p:spTgt spid="3">
                                            <p:txEl>
                                              <p:pRg st="18" end="1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F746351-B8DB-4A8B-B8CE-08011B140256}"/>
              </a:ext>
            </a:extLst>
          </p:cNvPr>
          <p:cNvSpPr>
            <a:spLocks noGrp="1"/>
          </p:cNvSpPr>
          <p:nvPr>
            <p:ph type="body" idx="1"/>
          </p:nvPr>
        </p:nvSpPr>
        <p:spPr/>
        <p:txBody>
          <a:bodyPr/>
          <a:lstStyle/>
          <a:p>
            <a:endParaRPr lang="en-US" dirty="0"/>
          </a:p>
        </p:txBody>
      </p:sp>
      <p:sp>
        <p:nvSpPr>
          <p:cNvPr id="5" name="Title 4">
            <a:extLst>
              <a:ext uri="{FF2B5EF4-FFF2-40B4-BE49-F238E27FC236}">
                <a16:creationId xmlns:a16="http://schemas.microsoft.com/office/drawing/2014/main" id="{C23CA19B-903A-4579-A6AA-B1BD72B9FC85}"/>
              </a:ext>
            </a:extLst>
          </p:cNvPr>
          <p:cNvSpPr>
            <a:spLocks noGrp="1"/>
          </p:cNvSpPr>
          <p:nvPr>
            <p:ph type="title"/>
          </p:nvPr>
        </p:nvSpPr>
        <p:spPr/>
        <p:txBody>
          <a:bodyPr/>
          <a:lstStyle/>
          <a:p>
            <a:r>
              <a:rPr lang="en-US" dirty="0"/>
              <a:t>Concepts</a:t>
            </a:r>
          </a:p>
        </p:txBody>
      </p:sp>
    </p:spTree>
    <p:extLst>
      <p:ext uri="{BB962C8B-B14F-4D97-AF65-F5344CB8AC3E}">
        <p14:creationId xmlns:p14="http://schemas.microsoft.com/office/powerpoint/2010/main" val="311219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Marc </a:t>
            </a:r>
            <a:r>
              <a:rPr lang="en-US" dirty="0" err="1">
                <a:latin typeface="Segoe UI" panose="020B0502040204020203" pitchFamily="34" charset="0"/>
                <a:cs typeface="Segoe UI" panose="020B0502040204020203" pitchFamily="34" charset="0"/>
              </a:rPr>
              <a:t>Grégoire</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fontScale="92500" lnSpcReduction="20000"/>
          </a:bodyPr>
          <a:lstStyle/>
          <a:p>
            <a:r>
              <a:rPr lang="en-US" dirty="0"/>
              <a:t>Belgium</a:t>
            </a:r>
          </a:p>
          <a:p>
            <a:r>
              <a:rPr lang="en-US" dirty="0"/>
              <a:t>Software architect for Nikon Metrology</a:t>
            </a:r>
          </a:p>
          <a:p>
            <a:endParaRPr lang="en-US" dirty="0"/>
          </a:p>
          <a:p>
            <a:r>
              <a:rPr lang="en-US" dirty="0"/>
              <a:t>Microsoft VC++ MVP Since 2007</a:t>
            </a:r>
          </a:p>
          <a:p>
            <a:endParaRPr lang="en-US" dirty="0"/>
          </a:p>
          <a:p>
            <a:r>
              <a:rPr lang="en-US" dirty="0"/>
              <a:t>Author of </a:t>
            </a:r>
            <a:r>
              <a:rPr lang="en-US" dirty="0">
                <a:hlinkClick r:id="rId3"/>
              </a:rPr>
              <a:t>Professional C++, 2</a:t>
            </a:r>
            <a:r>
              <a:rPr lang="en-US" baseline="30000" dirty="0">
                <a:hlinkClick r:id="rId3"/>
              </a:rPr>
              <a:t>nd</a:t>
            </a:r>
            <a:r>
              <a:rPr lang="en-US" dirty="0">
                <a:hlinkClick r:id="rId3"/>
              </a:rPr>
              <a:t>, 3</a:t>
            </a:r>
            <a:r>
              <a:rPr lang="en-US" baseline="30000" dirty="0">
                <a:hlinkClick r:id="rId3"/>
              </a:rPr>
              <a:t>rd</a:t>
            </a:r>
            <a:r>
              <a:rPr lang="en-US" dirty="0">
                <a:hlinkClick r:id="rId3"/>
              </a:rPr>
              <a:t> and 4</a:t>
            </a:r>
            <a:r>
              <a:rPr lang="en-US" baseline="30000" dirty="0">
                <a:hlinkClick r:id="rId3"/>
              </a:rPr>
              <a:t>th</a:t>
            </a:r>
            <a:r>
              <a:rPr lang="en-US" dirty="0">
                <a:hlinkClick r:id="rId3"/>
              </a:rPr>
              <a:t> Edition</a:t>
            </a:r>
            <a:endParaRPr lang="en-US" dirty="0"/>
          </a:p>
          <a:p>
            <a:pPr lvl="1"/>
            <a:r>
              <a:rPr lang="en-US" b="1" i="1" dirty="0"/>
              <a:t>5</a:t>
            </a:r>
            <a:r>
              <a:rPr lang="en-US" b="1" i="1" baseline="30000" dirty="0"/>
              <a:t>th</a:t>
            </a:r>
            <a:r>
              <a:rPr lang="en-US" b="1" i="1" dirty="0"/>
              <a:t> Edition (C++20)</a:t>
            </a:r>
            <a:r>
              <a:rPr lang="en-US" i="1" dirty="0"/>
              <a:t> coming later this year</a:t>
            </a:r>
          </a:p>
          <a:p>
            <a:r>
              <a:rPr lang="en-US" dirty="0"/>
              <a:t>Co-author of </a:t>
            </a:r>
            <a:r>
              <a:rPr lang="en-US" dirty="0">
                <a:hlinkClick r:id="rId4"/>
              </a:rPr>
              <a:t>C++ Standard Library Quick Reference</a:t>
            </a:r>
            <a:br>
              <a:rPr lang="en-US" dirty="0">
                <a:hlinkClick r:id="rId4"/>
              </a:rPr>
            </a:br>
            <a:r>
              <a:rPr lang="en-US" dirty="0"/>
              <a:t>&amp; </a:t>
            </a:r>
            <a:r>
              <a:rPr lang="en-US" dirty="0">
                <a:hlinkClick r:id="rId5"/>
              </a:rPr>
              <a:t>C++17 Standard Library Quick Reference</a:t>
            </a:r>
            <a:endParaRPr lang="en-US" dirty="0"/>
          </a:p>
          <a:p>
            <a:endParaRPr lang="en-US" dirty="0"/>
          </a:p>
          <a:p>
            <a:r>
              <a:rPr lang="en-US" dirty="0"/>
              <a:t>Founder of the </a:t>
            </a:r>
            <a:r>
              <a:rPr lang="en-US" dirty="0">
                <a:hlinkClick r:id="rId6"/>
              </a:rPr>
              <a:t>Belgian C++ Users Group</a:t>
            </a:r>
            <a:r>
              <a:rPr lang="en-US" dirty="0"/>
              <a:t> (</a:t>
            </a:r>
            <a:r>
              <a:rPr lang="en-US" dirty="0" err="1"/>
              <a:t>BeCPP</a:t>
            </a:r>
            <a:r>
              <a:rPr lang="en-US" dirty="0"/>
              <a:t>)</a:t>
            </a:r>
          </a:p>
        </p:txBody>
      </p:sp>
      <p:pic>
        <p:nvPicPr>
          <p:cNvPr id="4" name="Picture 3" descr="G:\Data\Documents\Pictures\Nikon_LOGO_25mm_300dpi_295x295px.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68616" y="924860"/>
            <a:ext cx="812848" cy="81284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88612" y="4391132"/>
            <a:ext cx="1762701" cy="400756"/>
          </a:xfrm>
          <a:prstGeom prst="rect">
            <a:avLst/>
          </a:prstGeom>
        </p:spPr>
      </p:pic>
      <p:cxnSp>
        <p:nvCxnSpPr>
          <p:cNvPr id="12" name="Straight Connector 11"/>
          <p:cNvCxnSpPr/>
          <p:nvPr/>
        </p:nvCxnSpPr>
        <p:spPr>
          <a:xfrm>
            <a:off x="190500" y="1864545"/>
            <a:ext cx="8763000" cy="0"/>
          </a:xfrm>
          <a:prstGeom prst="line">
            <a:avLst/>
          </a:prstGeom>
          <a:ln>
            <a:solidFill>
              <a:srgbClr val="FF820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0500" y="2596579"/>
            <a:ext cx="8763000" cy="0"/>
          </a:xfrm>
          <a:prstGeom prst="line">
            <a:avLst/>
          </a:prstGeom>
          <a:ln>
            <a:solidFill>
              <a:srgbClr val="FF82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90500" y="4245582"/>
            <a:ext cx="8763000" cy="0"/>
          </a:xfrm>
          <a:prstGeom prst="line">
            <a:avLst/>
          </a:prstGeom>
          <a:ln>
            <a:solidFill>
              <a:srgbClr val="FF8200"/>
            </a:solidFill>
            <a:prstDash val="dash"/>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71156" y="2874838"/>
            <a:ext cx="853905" cy="1067381"/>
          </a:xfrm>
          <a:prstGeom prst="rect">
            <a:avLst/>
          </a:prstGeom>
        </p:spPr>
      </p:pic>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139790" y="2013521"/>
            <a:ext cx="1060343" cy="427808"/>
          </a:xfrm>
          <a:prstGeom prst="rect">
            <a:avLst/>
          </a:prstGeom>
        </p:spPr>
      </p:pic>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48600" y="2874838"/>
            <a:ext cx="699743" cy="1064248"/>
          </a:xfrm>
          <a:prstGeom prst="rect">
            <a:avLst/>
          </a:prstGeom>
        </p:spPr>
      </p:pic>
    </p:spTree>
    <p:extLst>
      <p:ext uri="{BB962C8B-B14F-4D97-AF65-F5344CB8AC3E}">
        <p14:creationId xmlns:p14="http://schemas.microsoft.com/office/powerpoint/2010/main" val="4138396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Concepts</a:t>
            </a:r>
          </a:p>
        </p:txBody>
      </p:sp>
      <p:sp>
        <p:nvSpPr>
          <p:cNvPr id="3" name="Content Placeholder 2"/>
          <p:cNvSpPr>
            <a:spLocks noGrp="1"/>
          </p:cNvSpPr>
          <p:nvPr>
            <p:ph sz="quarter" idx="13"/>
          </p:nvPr>
        </p:nvSpPr>
        <p:spPr/>
        <p:txBody>
          <a:bodyPr>
            <a:normAutofit/>
          </a:bodyPr>
          <a:lstStyle/>
          <a:p>
            <a:r>
              <a:rPr lang="en-US" dirty="0"/>
              <a:t>Named requirements to constrain template parameters</a:t>
            </a:r>
          </a:p>
          <a:p>
            <a:r>
              <a:rPr lang="en-US" dirty="0"/>
              <a:t>Predicates evaluated at compile time</a:t>
            </a:r>
          </a:p>
          <a:p>
            <a:pPr lvl="1"/>
            <a:endParaRPr lang="en-US" dirty="0"/>
          </a:p>
          <a:p>
            <a:pPr lvl="1"/>
            <a:endParaRPr lang="en-US" dirty="0"/>
          </a:p>
        </p:txBody>
      </p:sp>
    </p:spTree>
    <p:extLst>
      <p:ext uri="{BB962C8B-B14F-4D97-AF65-F5344CB8AC3E}">
        <p14:creationId xmlns:p14="http://schemas.microsoft.com/office/powerpoint/2010/main" val="108039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Concepts</a:t>
            </a:r>
          </a:p>
        </p:txBody>
      </p:sp>
      <p:sp>
        <p:nvSpPr>
          <p:cNvPr id="3" name="Content Placeholder 2"/>
          <p:cNvSpPr>
            <a:spLocks noGrp="1"/>
          </p:cNvSpPr>
          <p:nvPr>
            <p:ph sz="quarter" idx="13"/>
          </p:nvPr>
        </p:nvSpPr>
        <p:spPr/>
        <p:txBody>
          <a:bodyPr>
            <a:normAutofit/>
          </a:bodyPr>
          <a:lstStyle/>
          <a:p>
            <a:r>
              <a:rPr lang="en-US" dirty="0"/>
              <a:t>Example of a concept definition:</a:t>
            </a:r>
          </a:p>
          <a:p>
            <a:pPr marL="320040" lvl="1" indent="0">
              <a:spcBef>
                <a:spcPts val="0"/>
              </a:spcBef>
              <a:buNone/>
            </a:pPr>
            <a:r>
              <a:rPr lang="en-US" sz="1400" dirty="0">
                <a:solidFill>
                  <a:srgbClr val="0000FF"/>
                </a:solidFill>
                <a:latin typeface="Consolas" panose="020B0609020204030204" pitchFamily="49" charset="0"/>
              </a:rPr>
              <a:t>template</a:t>
            </a: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typename</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a:t>
            </a:r>
          </a:p>
          <a:p>
            <a:pPr marL="320040" lvl="1" indent="0">
              <a:spcBef>
                <a:spcPts val="0"/>
              </a:spcBef>
              <a:buNone/>
            </a:pPr>
            <a:r>
              <a:rPr lang="fr-FR" sz="1400" dirty="0">
                <a:solidFill>
                  <a:srgbClr val="0000FF"/>
                </a:solidFill>
                <a:latin typeface="Consolas" panose="020B0609020204030204" pitchFamily="49" charset="0"/>
              </a:rPr>
              <a:t>concept</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Incrementable</a:t>
            </a:r>
            <a:r>
              <a:rPr lang="fr-FR" sz="1400" dirty="0">
                <a:solidFill>
                  <a:srgbClr val="000000"/>
                </a:solidFill>
                <a:latin typeface="Consolas" panose="020B0609020204030204" pitchFamily="49" charset="0"/>
              </a:rPr>
              <a:t> = </a:t>
            </a:r>
            <a:r>
              <a:rPr lang="fr-FR" sz="1400" dirty="0" err="1">
                <a:solidFill>
                  <a:srgbClr val="0000FF"/>
                </a:solidFill>
                <a:latin typeface="Consolas" panose="020B0609020204030204" pitchFamily="49" charset="0"/>
              </a:rPr>
              <a:t>requires</a:t>
            </a:r>
            <a:r>
              <a:rPr lang="fr-FR" sz="1400" dirty="0">
                <a:solidFill>
                  <a:srgbClr val="000000"/>
                </a:solidFill>
                <a:latin typeface="Consolas" panose="020B0609020204030204" pitchFamily="49" charset="0"/>
              </a:rPr>
              <a:t>(</a:t>
            </a:r>
            <a:r>
              <a:rPr lang="fr-FR" sz="1400" dirty="0">
                <a:solidFill>
                  <a:srgbClr val="2B91AF"/>
                </a:solidFill>
                <a:latin typeface="Consolas" panose="020B0609020204030204" pitchFamily="49" charset="0"/>
              </a:rPr>
              <a:t>T</a:t>
            </a:r>
            <a:r>
              <a:rPr lang="fr-FR" sz="1400" dirty="0">
                <a:solidFill>
                  <a:srgbClr val="000000"/>
                </a:solidFill>
                <a:latin typeface="Consolas" panose="020B0609020204030204" pitchFamily="49" charset="0"/>
              </a:rPr>
              <a:t> x) { x++; ++x; };</a:t>
            </a:r>
          </a:p>
          <a:p>
            <a:r>
              <a:rPr lang="en-US" dirty="0"/>
              <a:t>Using this concept:</a:t>
            </a:r>
          </a:p>
          <a:p>
            <a:pPr marL="320040" lvl="1" indent="0">
              <a:lnSpc>
                <a:spcPct val="110000"/>
              </a:lnSpc>
              <a:spcBef>
                <a:spcPts val="0"/>
              </a:spcBef>
              <a:buNone/>
            </a:pPr>
            <a:r>
              <a:rPr lang="en-US" sz="1400" dirty="0">
                <a:solidFill>
                  <a:srgbClr val="0000FF"/>
                </a:solidFill>
                <a:latin typeface="Consolas" panose="020B0609020204030204" pitchFamily="49" charset="0"/>
              </a:rPr>
              <a:t>template</a:t>
            </a:r>
            <a:r>
              <a:rPr lang="en-US" sz="1400" dirty="0">
                <a:solidFill>
                  <a:srgbClr val="000000"/>
                </a:solidFill>
                <a:latin typeface="Consolas" panose="020B0609020204030204" pitchFamily="49" charset="0"/>
              </a:rPr>
              <a:t>&lt;Incrementable T&gt;</a:t>
            </a:r>
          </a:p>
          <a:p>
            <a:pPr marL="320040" lvl="1" indent="0">
              <a:lnSpc>
                <a:spcPct val="110000"/>
              </a:lnSpc>
              <a:spcBef>
                <a:spcPts val="0"/>
              </a:spcBef>
              <a:buNone/>
            </a:pP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Foo(T t);</a:t>
            </a:r>
          </a:p>
          <a:p>
            <a:pPr marL="320040" lvl="1" indent="0">
              <a:lnSpc>
                <a:spcPct val="110000"/>
              </a:lnSpc>
              <a:spcBef>
                <a:spcPts val="0"/>
              </a:spcBef>
              <a:buNone/>
            </a:pPr>
            <a:endParaRPr lang="en-US" sz="1400" dirty="0">
              <a:solidFill>
                <a:srgbClr val="000000"/>
              </a:solidFill>
              <a:latin typeface="Consolas" panose="020B0609020204030204" pitchFamily="49" charset="0"/>
            </a:endParaRPr>
          </a:p>
          <a:p>
            <a:pPr marL="320040" lvl="1" indent="0">
              <a:lnSpc>
                <a:spcPct val="110000"/>
              </a:lnSpc>
              <a:spcBef>
                <a:spcPts val="0"/>
              </a:spcBef>
              <a:buNone/>
            </a:pPr>
            <a:r>
              <a:rPr lang="fr-FR" sz="1400" dirty="0" err="1">
                <a:solidFill>
                  <a:srgbClr val="0000FF"/>
                </a:solidFill>
                <a:latin typeface="Consolas" panose="020B0609020204030204" pitchFamily="49" charset="0"/>
              </a:rPr>
              <a:t>template</a:t>
            </a:r>
            <a:r>
              <a:rPr lang="fr-FR" sz="1400" dirty="0">
                <a:solidFill>
                  <a:srgbClr val="000000"/>
                </a:solidFill>
                <a:latin typeface="Consolas" panose="020B0609020204030204" pitchFamily="49" charset="0"/>
              </a:rPr>
              <a:t>&lt;</a:t>
            </a:r>
            <a:r>
              <a:rPr lang="fr-FR" sz="1400" dirty="0" err="1">
                <a:solidFill>
                  <a:srgbClr val="0000FF"/>
                </a:solidFill>
                <a:latin typeface="Consolas" panose="020B0609020204030204" pitchFamily="49" charset="0"/>
              </a:rPr>
              <a:t>typename</a:t>
            </a:r>
            <a:r>
              <a:rPr lang="fr-FR" sz="1400" dirty="0">
                <a:solidFill>
                  <a:srgbClr val="000000"/>
                </a:solidFill>
                <a:latin typeface="Consolas" panose="020B0609020204030204" pitchFamily="49" charset="0"/>
              </a:rPr>
              <a:t> </a:t>
            </a:r>
            <a:r>
              <a:rPr lang="fr-FR" sz="1400" dirty="0">
                <a:solidFill>
                  <a:srgbClr val="2B91AF"/>
                </a:solidFill>
                <a:latin typeface="Consolas" panose="020B0609020204030204" pitchFamily="49" charset="0"/>
              </a:rPr>
              <a:t>T</a:t>
            </a:r>
            <a:r>
              <a:rPr lang="fr-FR" sz="1400" dirty="0">
                <a:solidFill>
                  <a:srgbClr val="000000"/>
                </a:solidFill>
                <a:latin typeface="Consolas" panose="020B0609020204030204" pitchFamily="49" charset="0"/>
              </a:rPr>
              <a:t>&gt; </a:t>
            </a:r>
            <a:r>
              <a:rPr lang="fr-FR" sz="1400" dirty="0" err="1">
                <a:solidFill>
                  <a:srgbClr val="0000FF"/>
                </a:solidFill>
                <a:latin typeface="Consolas" panose="020B0609020204030204" pitchFamily="49" charset="0"/>
              </a:rPr>
              <a:t>requires</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Incrementable</a:t>
            </a:r>
            <a:r>
              <a:rPr lang="fr-FR" sz="1400" dirty="0">
                <a:solidFill>
                  <a:srgbClr val="000000"/>
                </a:solidFill>
                <a:latin typeface="Consolas" panose="020B0609020204030204" pitchFamily="49" charset="0"/>
              </a:rPr>
              <a:t>&lt;</a:t>
            </a:r>
            <a:r>
              <a:rPr lang="fr-FR" sz="1400" dirty="0">
                <a:solidFill>
                  <a:srgbClr val="2B91AF"/>
                </a:solidFill>
                <a:latin typeface="Consolas" panose="020B0609020204030204" pitchFamily="49" charset="0"/>
              </a:rPr>
              <a:t>T</a:t>
            </a:r>
            <a:r>
              <a:rPr lang="fr-FR" sz="1400" dirty="0">
                <a:solidFill>
                  <a:srgbClr val="000000"/>
                </a:solidFill>
                <a:latin typeface="Consolas" panose="020B0609020204030204" pitchFamily="49" charset="0"/>
              </a:rPr>
              <a:t>&gt;</a:t>
            </a:r>
          </a:p>
          <a:p>
            <a:pPr marL="320040" lvl="1" indent="0">
              <a:lnSpc>
                <a:spcPct val="110000"/>
              </a:lnSpc>
              <a:spcBef>
                <a:spcPts val="0"/>
              </a:spcBef>
              <a:buNone/>
            </a:pP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Foo(T t);</a:t>
            </a:r>
          </a:p>
          <a:p>
            <a:pPr marL="320040" lvl="1" indent="0">
              <a:lnSpc>
                <a:spcPct val="110000"/>
              </a:lnSpc>
              <a:spcBef>
                <a:spcPts val="0"/>
              </a:spcBef>
              <a:buNone/>
            </a:pPr>
            <a:r>
              <a:rPr lang="en-US" sz="1400" dirty="0">
                <a:solidFill>
                  <a:srgbClr val="000000"/>
                </a:solidFill>
                <a:latin typeface="Consolas" panose="020B0609020204030204" pitchFamily="49" charset="0"/>
              </a:rPr>
              <a:t> </a:t>
            </a:r>
          </a:p>
          <a:p>
            <a:pPr marL="320040" lvl="1" indent="0">
              <a:lnSpc>
                <a:spcPct val="110000"/>
              </a:lnSpc>
              <a:spcBef>
                <a:spcPts val="0"/>
              </a:spcBef>
              <a:buNone/>
            </a:pPr>
            <a:r>
              <a:rPr lang="en-US" sz="1400" dirty="0">
                <a:solidFill>
                  <a:srgbClr val="0000FF"/>
                </a:solidFill>
                <a:latin typeface="Consolas" panose="020B0609020204030204" pitchFamily="49" charset="0"/>
              </a:rPr>
              <a:t>template</a:t>
            </a: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typename</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a:t>
            </a:r>
          </a:p>
          <a:p>
            <a:pPr marL="320040" lvl="1" indent="0">
              <a:lnSpc>
                <a:spcPct val="110000"/>
              </a:lnSpc>
              <a:spcBef>
                <a:spcPts val="0"/>
              </a:spcBef>
              <a:buNone/>
            </a:pPr>
            <a:r>
              <a:rPr lang="fr-FR" sz="1400" dirty="0" err="1">
                <a:solidFill>
                  <a:srgbClr val="0000FF"/>
                </a:solidFill>
                <a:latin typeface="Consolas" panose="020B0609020204030204" pitchFamily="49" charset="0"/>
              </a:rPr>
              <a:t>void</a:t>
            </a:r>
            <a:r>
              <a:rPr lang="fr-FR" sz="1400" dirty="0">
                <a:solidFill>
                  <a:srgbClr val="000000"/>
                </a:solidFill>
                <a:latin typeface="Consolas" panose="020B0609020204030204" pitchFamily="49" charset="0"/>
              </a:rPr>
              <a:t> Foo(</a:t>
            </a:r>
            <a:r>
              <a:rPr lang="fr-FR" sz="1400" dirty="0">
                <a:solidFill>
                  <a:srgbClr val="2B91AF"/>
                </a:solidFill>
                <a:latin typeface="Consolas" panose="020B0609020204030204" pitchFamily="49" charset="0"/>
              </a:rPr>
              <a:t>T</a:t>
            </a:r>
            <a:r>
              <a:rPr lang="fr-FR" sz="1400" dirty="0">
                <a:solidFill>
                  <a:srgbClr val="000000"/>
                </a:solidFill>
                <a:latin typeface="Consolas" panose="020B0609020204030204" pitchFamily="49" charset="0"/>
              </a:rPr>
              <a:t> </a:t>
            </a:r>
            <a:r>
              <a:rPr lang="fr-FR" sz="1400" dirty="0">
                <a:solidFill>
                  <a:srgbClr val="808080"/>
                </a:solidFill>
                <a:latin typeface="Consolas" panose="020B0609020204030204" pitchFamily="49" charset="0"/>
              </a:rPr>
              <a:t>t</a:t>
            </a:r>
            <a:r>
              <a:rPr lang="fr-FR" sz="1400" dirty="0">
                <a:solidFill>
                  <a:srgbClr val="000000"/>
                </a:solidFill>
                <a:latin typeface="Consolas" panose="020B0609020204030204" pitchFamily="49" charset="0"/>
              </a:rPr>
              <a:t>) </a:t>
            </a:r>
            <a:r>
              <a:rPr lang="fr-FR" sz="1400" dirty="0" err="1">
                <a:solidFill>
                  <a:srgbClr val="0000FF"/>
                </a:solidFill>
                <a:latin typeface="Consolas" panose="020B0609020204030204" pitchFamily="49" charset="0"/>
              </a:rPr>
              <a:t>requires</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Incrementable</a:t>
            </a:r>
            <a:r>
              <a:rPr lang="fr-FR" sz="1400" dirty="0">
                <a:solidFill>
                  <a:srgbClr val="000000"/>
                </a:solidFill>
                <a:latin typeface="Consolas" panose="020B0609020204030204" pitchFamily="49" charset="0"/>
              </a:rPr>
              <a:t>&lt;T&gt;;</a:t>
            </a:r>
          </a:p>
          <a:p>
            <a:pPr marL="320040" lvl="1" indent="0">
              <a:lnSpc>
                <a:spcPct val="110000"/>
              </a:lnSpc>
              <a:spcBef>
                <a:spcPts val="0"/>
              </a:spcBef>
              <a:buNone/>
            </a:pPr>
            <a:endParaRPr lang="fr-FR" sz="1400" dirty="0">
              <a:solidFill>
                <a:srgbClr val="000000"/>
              </a:solidFill>
              <a:latin typeface="Consolas" panose="020B0609020204030204" pitchFamily="49" charset="0"/>
            </a:endParaRPr>
          </a:p>
          <a:p>
            <a:pPr marL="320040" lvl="1" indent="0">
              <a:lnSpc>
                <a:spcPct val="110000"/>
              </a:lnSpc>
              <a:spcBef>
                <a:spcPts val="0"/>
              </a:spcBef>
              <a:buNone/>
            </a:pPr>
            <a:r>
              <a:rPr lang="fr-FR" sz="1400" dirty="0" err="1">
                <a:solidFill>
                  <a:srgbClr val="0000FF"/>
                </a:solidFill>
                <a:latin typeface="Consolas" panose="020B0609020204030204" pitchFamily="49" charset="0"/>
              </a:rPr>
              <a:t>void</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Foo</a:t>
            </a:r>
            <a:r>
              <a:rPr lang="fr-FR" sz="1400" dirty="0">
                <a:solidFill>
                  <a:srgbClr val="000000"/>
                </a:solidFill>
                <a:latin typeface="Consolas" panose="020B0609020204030204" pitchFamily="49" charset="0"/>
              </a:rPr>
              <a:t>(</a:t>
            </a:r>
            <a:r>
              <a:rPr lang="fr-FR" sz="1400" dirty="0" err="1">
                <a:solidFill>
                  <a:srgbClr val="2B91AF"/>
                </a:solidFill>
                <a:latin typeface="Consolas" panose="020B0609020204030204" pitchFamily="49" charset="0"/>
              </a:rPr>
              <a:t>Incrementable</a:t>
            </a: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auto</a:t>
            </a:r>
            <a:r>
              <a:rPr lang="fr-FR" sz="1400" dirty="0">
                <a:solidFill>
                  <a:srgbClr val="000000"/>
                </a:solidFill>
                <a:latin typeface="Consolas" panose="020B0609020204030204" pitchFamily="49" charset="0"/>
              </a:rPr>
              <a:t> </a:t>
            </a:r>
            <a:r>
              <a:rPr lang="fr-FR" sz="1400" dirty="0">
                <a:solidFill>
                  <a:srgbClr val="808080"/>
                </a:solidFill>
                <a:latin typeface="Consolas" panose="020B0609020204030204" pitchFamily="49" charset="0"/>
              </a:rPr>
              <a:t>t</a:t>
            </a:r>
            <a:r>
              <a:rPr lang="fr-FR"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52620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Effect transition="in" filter="fade">
                                      <p:cBhvr>
                                        <p:cTn id="3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Concepts</a:t>
            </a:r>
          </a:p>
        </p:txBody>
      </p:sp>
      <p:sp>
        <p:nvSpPr>
          <p:cNvPr id="3" name="Content Placeholder 2"/>
          <p:cNvSpPr>
            <a:spLocks noGrp="1"/>
          </p:cNvSpPr>
          <p:nvPr>
            <p:ph sz="quarter" idx="13"/>
          </p:nvPr>
        </p:nvSpPr>
        <p:spPr/>
        <p:txBody>
          <a:bodyPr>
            <a:normAutofit/>
          </a:bodyPr>
          <a:lstStyle/>
          <a:p>
            <a:r>
              <a:rPr lang="en-US" dirty="0"/>
              <a:t>Compound requirements, e.g.: a concept that</a:t>
            </a:r>
          </a:p>
          <a:p>
            <a:pPr lvl="1"/>
            <a:r>
              <a:rPr lang="en-US" dirty="0"/>
              <a:t>Requires a non-throwing </a:t>
            </a:r>
            <a:r>
              <a:rPr lang="en-US" dirty="0">
                <a:latin typeface="Consolas" panose="020B0609020204030204" pitchFamily="49" charset="0"/>
              </a:rPr>
              <a:t>swap()</a:t>
            </a:r>
            <a:r>
              <a:rPr lang="en-US" dirty="0"/>
              <a:t> method, and</a:t>
            </a:r>
          </a:p>
          <a:p>
            <a:pPr lvl="1"/>
            <a:r>
              <a:rPr lang="en-US" dirty="0"/>
              <a:t>Requires a </a:t>
            </a:r>
            <a:r>
              <a:rPr lang="en-US" dirty="0">
                <a:latin typeface="Consolas" panose="020B0609020204030204" pitchFamily="49" charset="0"/>
              </a:rPr>
              <a:t>size()</a:t>
            </a:r>
            <a:r>
              <a:rPr lang="en-US" dirty="0"/>
              <a:t> method returning a </a:t>
            </a:r>
            <a:r>
              <a:rPr lang="en-US" dirty="0" err="1">
                <a:latin typeface="Consolas" panose="020B0609020204030204" pitchFamily="49" charset="0"/>
              </a:rPr>
              <a:t>size_t</a:t>
            </a:r>
            <a:endParaRPr lang="en-US" dirty="0">
              <a:latin typeface="Consolas" panose="020B0609020204030204" pitchFamily="49" charset="0"/>
            </a:endParaRPr>
          </a:p>
          <a:p>
            <a:pPr marL="320040" lvl="1" indent="0">
              <a:spcBef>
                <a:spcPts val="0"/>
              </a:spcBef>
              <a:buNone/>
            </a:pPr>
            <a:endParaRPr lang="en-US" sz="1400" dirty="0">
              <a:solidFill>
                <a:srgbClr val="0000FF"/>
              </a:solidFill>
              <a:latin typeface="Consolas" panose="020B0609020204030204" pitchFamily="49" charset="0"/>
            </a:endParaRPr>
          </a:p>
          <a:p>
            <a:pPr marL="320040" lvl="1" indent="0">
              <a:spcBef>
                <a:spcPts val="0"/>
              </a:spcBef>
              <a:buNone/>
            </a:pPr>
            <a:r>
              <a:rPr lang="en-US" sz="1400" dirty="0">
                <a:solidFill>
                  <a:srgbClr val="0000FF"/>
                </a:solidFill>
                <a:latin typeface="Consolas" panose="020B0609020204030204" pitchFamily="49" charset="0"/>
              </a:rPr>
              <a:t>template</a:t>
            </a:r>
            <a:r>
              <a:rPr lang="en-US" sz="1400" dirty="0">
                <a:solidFill>
                  <a:srgbClr val="000000"/>
                </a:solidFill>
                <a:latin typeface="Consolas" panose="020B0609020204030204" pitchFamily="49" charset="0"/>
              </a:rPr>
              <a:t> &lt;</a:t>
            </a:r>
            <a:r>
              <a:rPr lang="en-US" sz="1400" dirty="0" err="1">
                <a:solidFill>
                  <a:srgbClr val="0000FF"/>
                </a:solidFill>
                <a:latin typeface="Consolas" panose="020B0609020204030204" pitchFamily="49" charset="0"/>
              </a:rPr>
              <a:t>typename</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a:t>
            </a:r>
          </a:p>
          <a:p>
            <a:pPr marL="320040" lvl="1" indent="0">
              <a:spcBef>
                <a:spcPts val="0"/>
              </a:spcBef>
              <a:buNone/>
            </a:pPr>
            <a:r>
              <a:rPr lang="fr-FR" sz="1400" dirty="0">
                <a:solidFill>
                  <a:srgbClr val="0000FF"/>
                </a:solidFill>
                <a:latin typeface="Consolas" panose="020B0609020204030204" pitchFamily="49" charset="0"/>
              </a:rPr>
              <a:t>concept</a:t>
            </a:r>
            <a:r>
              <a:rPr lang="fr-FR" sz="1400" dirty="0">
                <a:solidFill>
                  <a:srgbClr val="000000"/>
                </a:solidFill>
                <a:latin typeface="Consolas" panose="020B0609020204030204" pitchFamily="49" charset="0"/>
              </a:rPr>
              <a:t> C = </a:t>
            </a:r>
            <a:r>
              <a:rPr lang="fr-FR" sz="1400" dirty="0" err="1">
                <a:solidFill>
                  <a:srgbClr val="0000FF"/>
                </a:solidFill>
                <a:latin typeface="Consolas" panose="020B0609020204030204" pitchFamily="49" charset="0"/>
              </a:rPr>
              <a:t>requires</a:t>
            </a:r>
            <a:r>
              <a:rPr lang="fr-FR" sz="1400" dirty="0">
                <a:solidFill>
                  <a:srgbClr val="000000"/>
                </a:solidFill>
                <a:latin typeface="Consolas" panose="020B0609020204030204" pitchFamily="49" charset="0"/>
              </a:rPr>
              <a:t> (</a:t>
            </a:r>
            <a:r>
              <a:rPr lang="fr-FR" sz="1400" dirty="0">
                <a:solidFill>
                  <a:srgbClr val="2B91AF"/>
                </a:solidFill>
                <a:latin typeface="Consolas" panose="020B0609020204030204" pitchFamily="49" charset="0"/>
              </a:rPr>
              <a:t>T</a:t>
            </a:r>
            <a:r>
              <a:rPr lang="fr-FR" sz="1400" dirty="0">
                <a:solidFill>
                  <a:srgbClr val="000000"/>
                </a:solidFill>
                <a:latin typeface="Consolas" panose="020B0609020204030204" pitchFamily="49" charset="0"/>
              </a:rPr>
              <a:t>&amp; x, </a:t>
            </a:r>
            <a:r>
              <a:rPr lang="fr-FR" sz="1400" dirty="0">
                <a:solidFill>
                  <a:srgbClr val="2B91AF"/>
                </a:solidFill>
                <a:latin typeface="Consolas" panose="020B0609020204030204" pitchFamily="49" charset="0"/>
              </a:rPr>
              <a:t>T</a:t>
            </a:r>
            <a:r>
              <a:rPr lang="fr-FR" sz="1400" dirty="0">
                <a:solidFill>
                  <a:srgbClr val="000000"/>
                </a:solidFill>
                <a:latin typeface="Consolas" panose="020B0609020204030204" pitchFamily="49" charset="0"/>
              </a:rPr>
              <a:t>&amp; y) {</a:t>
            </a:r>
          </a:p>
          <a:p>
            <a:pPr marL="320040" lvl="1" indent="0">
              <a:spcBef>
                <a:spcPts val="0"/>
              </a:spcBef>
              <a:buNone/>
            </a:pP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x.swap</a:t>
            </a:r>
            <a:r>
              <a:rPr lang="fr-FR" sz="1400" dirty="0">
                <a:solidFill>
                  <a:srgbClr val="000000"/>
                </a:solidFill>
                <a:latin typeface="Consolas" panose="020B0609020204030204" pitchFamily="49" charset="0"/>
              </a:rPr>
              <a:t>(y) } </a:t>
            </a:r>
            <a:r>
              <a:rPr lang="fr-FR" sz="1400" dirty="0" err="1">
                <a:solidFill>
                  <a:srgbClr val="000000"/>
                </a:solidFill>
                <a:latin typeface="Consolas" panose="020B0609020204030204" pitchFamily="49" charset="0"/>
              </a:rPr>
              <a:t>noexcept</a:t>
            </a:r>
            <a:r>
              <a:rPr lang="fr-FR" sz="1400" dirty="0">
                <a:solidFill>
                  <a:srgbClr val="000000"/>
                </a:solidFill>
                <a:latin typeface="Consolas" panose="020B0609020204030204" pitchFamily="49" charset="0"/>
              </a:rPr>
              <a:t>;</a:t>
            </a:r>
          </a:p>
          <a:p>
            <a:pPr marL="320040" lvl="1" indent="0">
              <a:spcBef>
                <a:spcPts val="0"/>
              </a:spcBef>
              <a:buNone/>
            </a:pP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x.size</a:t>
            </a:r>
            <a:r>
              <a:rPr lang="en-US" sz="1400" dirty="0">
                <a:solidFill>
                  <a:srgbClr val="000000"/>
                </a:solidFill>
                <a:latin typeface="Consolas" panose="020B0609020204030204" pitchFamily="49" charset="0"/>
              </a:rPr>
              <a:t>() } -&gt; std::</a:t>
            </a:r>
            <a:r>
              <a:rPr lang="en-US" sz="1400" dirty="0" err="1">
                <a:solidFill>
                  <a:srgbClr val="000000"/>
                </a:solidFill>
                <a:latin typeface="Consolas" panose="020B0609020204030204" pitchFamily="49" charset="0"/>
              </a:rPr>
              <a:t>convertible_to</a:t>
            </a:r>
            <a:r>
              <a:rPr lang="en-US" sz="1400" dirty="0">
                <a:solidFill>
                  <a:srgbClr val="000000"/>
                </a:solidFill>
                <a:latin typeface="Consolas" panose="020B0609020204030204" pitchFamily="49" charset="0"/>
              </a:rPr>
              <a:t>&lt;std::</a:t>
            </a:r>
            <a:r>
              <a:rPr lang="en-US" sz="1400" dirty="0" err="1">
                <a:solidFill>
                  <a:srgbClr val="000000"/>
                </a:solidFill>
                <a:latin typeface="Consolas" panose="020B0609020204030204" pitchFamily="49" charset="0"/>
              </a:rPr>
              <a:t>size_t</a:t>
            </a:r>
            <a:r>
              <a:rPr lang="en-US" sz="1400" dirty="0">
                <a:solidFill>
                  <a:srgbClr val="000000"/>
                </a:solidFill>
                <a:latin typeface="Consolas" panose="020B0609020204030204" pitchFamily="49" charset="0"/>
              </a:rPr>
              <a:t>&gt;;</a:t>
            </a:r>
          </a:p>
          <a:p>
            <a:pPr marL="320040" lvl="1" indent="0">
              <a:spcBef>
                <a:spcPts val="0"/>
              </a:spcBef>
              <a:buNone/>
            </a:pPr>
            <a:r>
              <a:rPr lang="en-US" sz="1400" dirty="0">
                <a:solidFill>
                  <a:srgbClr val="000000"/>
                </a:solidFill>
                <a:latin typeface="Consolas" panose="020B0609020204030204" pitchFamily="49" charset="0"/>
              </a:rPr>
              <a:t>  ...</a:t>
            </a:r>
          </a:p>
          <a:p>
            <a:pPr marL="320040" lvl="1" indent="0">
              <a:spcBef>
                <a:spcPts val="0"/>
              </a:spcBef>
              <a:buNone/>
            </a:pPr>
            <a:r>
              <a:rPr lang="en-US"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19755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Concepts</a:t>
            </a:r>
          </a:p>
        </p:txBody>
      </p:sp>
      <p:sp>
        <p:nvSpPr>
          <p:cNvPr id="3" name="Content Placeholder 2"/>
          <p:cNvSpPr>
            <a:spLocks noGrp="1"/>
          </p:cNvSpPr>
          <p:nvPr>
            <p:ph sz="quarter" idx="13"/>
          </p:nvPr>
        </p:nvSpPr>
        <p:spPr/>
        <p:txBody>
          <a:bodyPr>
            <a:normAutofit/>
          </a:bodyPr>
          <a:lstStyle/>
          <a:p>
            <a:r>
              <a:rPr lang="en-US" dirty="0"/>
              <a:t>Combining concepts:</a:t>
            </a:r>
            <a:endParaRPr lang="fr-FR" sz="1400" dirty="0">
              <a:solidFill>
                <a:srgbClr val="000000"/>
              </a:solidFill>
              <a:latin typeface="Consolas" panose="020B0609020204030204" pitchFamily="49" charset="0"/>
            </a:endParaRPr>
          </a:p>
          <a:p>
            <a:pPr marL="320040" lvl="1" indent="0">
              <a:lnSpc>
                <a:spcPct val="110000"/>
              </a:lnSpc>
              <a:spcBef>
                <a:spcPts val="0"/>
              </a:spcBef>
              <a:buNone/>
            </a:pPr>
            <a:r>
              <a:rPr lang="fr-FR" sz="1400" dirty="0" err="1">
                <a:solidFill>
                  <a:srgbClr val="0000FF"/>
                </a:solidFill>
                <a:latin typeface="Consolas" panose="020B0609020204030204" pitchFamily="49" charset="0"/>
              </a:rPr>
              <a:t>template</a:t>
            </a:r>
            <a:r>
              <a:rPr lang="fr-FR" sz="1400" dirty="0">
                <a:solidFill>
                  <a:srgbClr val="000000"/>
                </a:solidFill>
                <a:latin typeface="Consolas" panose="020B0609020204030204" pitchFamily="49" charset="0"/>
              </a:rPr>
              <a:t>&lt;</a:t>
            </a:r>
            <a:r>
              <a:rPr lang="fr-FR" sz="1400" dirty="0" err="1">
                <a:solidFill>
                  <a:srgbClr val="0000FF"/>
                </a:solidFill>
                <a:latin typeface="Consolas" panose="020B0609020204030204" pitchFamily="49" charset="0"/>
              </a:rPr>
              <a:t>typename</a:t>
            </a:r>
            <a:r>
              <a:rPr lang="fr-FR" sz="1400" dirty="0">
                <a:solidFill>
                  <a:srgbClr val="000000"/>
                </a:solidFill>
                <a:latin typeface="Consolas" panose="020B0609020204030204" pitchFamily="49" charset="0"/>
              </a:rPr>
              <a:t> </a:t>
            </a:r>
            <a:r>
              <a:rPr lang="fr-FR" sz="1400" dirty="0">
                <a:solidFill>
                  <a:srgbClr val="2B91AF"/>
                </a:solidFill>
                <a:latin typeface="Consolas" panose="020B0609020204030204" pitchFamily="49" charset="0"/>
              </a:rPr>
              <a:t>T</a:t>
            </a:r>
            <a:r>
              <a:rPr lang="fr-FR" sz="1400" dirty="0">
                <a:solidFill>
                  <a:srgbClr val="000000"/>
                </a:solidFill>
                <a:latin typeface="Consolas" panose="020B0609020204030204" pitchFamily="49" charset="0"/>
              </a:rPr>
              <a:t>&gt; </a:t>
            </a:r>
            <a:r>
              <a:rPr lang="fr-FR" sz="1400" dirty="0" err="1">
                <a:solidFill>
                  <a:srgbClr val="0000FF"/>
                </a:solidFill>
                <a:latin typeface="Consolas" panose="020B0609020204030204" pitchFamily="49" charset="0"/>
              </a:rPr>
              <a:t>requires</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Incrementable</a:t>
            </a:r>
            <a:r>
              <a:rPr lang="fr-FR" sz="1400" dirty="0">
                <a:solidFill>
                  <a:srgbClr val="000000"/>
                </a:solidFill>
                <a:latin typeface="Consolas" panose="020B0609020204030204" pitchFamily="49" charset="0"/>
              </a:rPr>
              <a:t>&lt;</a:t>
            </a:r>
            <a:r>
              <a:rPr lang="fr-FR" sz="1400" dirty="0">
                <a:solidFill>
                  <a:srgbClr val="2B91AF"/>
                </a:solidFill>
                <a:latin typeface="Consolas" panose="020B0609020204030204" pitchFamily="49" charset="0"/>
              </a:rPr>
              <a:t>T</a:t>
            </a:r>
            <a:r>
              <a:rPr lang="fr-FR" sz="1400" dirty="0">
                <a:solidFill>
                  <a:srgbClr val="000000"/>
                </a:solidFill>
                <a:latin typeface="Consolas" panose="020B0609020204030204" pitchFamily="49" charset="0"/>
              </a:rPr>
              <a:t>&gt; &amp;&amp; </a:t>
            </a:r>
            <a:r>
              <a:rPr lang="fr-FR" sz="1400" dirty="0" err="1">
                <a:solidFill>
                  <a:srgbClr val="000000"/>
                </a:solidFill>
                <a:latin typeface="Consolas" panose="020B0609020204030204" pitchFamily="49" charset="0"/>
              </a:rPr>
              <a:t>Decrementable</a:t>
            </a:r>
            <a:r>
              <a:rPr lang="fr-FR" sz="1400" dirty="0">
                <a:solidFill>
                  <a:srgbClr val="000000"/>
                </a:solidFill>
                <a:latin typeface="Consolas" panose="020B0609020204030204" pitchFamily="49" charset="0"/>
              </a:rPr>
              <a:t>&lt;</a:t>
            </a:r>
            <a:r>
              <a:rPr lang="fr-FR" sz="1400" dirty="0">
                <a:solidFill>
                  <a:srgbClr val="2B91AF"/>
                </a:solidFill>
                <a:latin typeface="Consolas" panose="020B0609020204030204" pitchFamily="49" charset="0"/>
              </a:rPr>
              <a:t>T</a:t>
            </a:r>
            <a:r>
              <a:rPr lang="fr-FR" sz="1400" dirty="0">
                <a:solidFill>
                  <a:srgbClr val="000000"/>
                </a:solidFill>
                <a:latin typeface="Consolas" panose="020B0609020204030204" pitchFamily="49" charset="0"/>
              </a:rPr>
              <a:t>&gt;</a:t>
            </a:r>
          </a:p>
          <a:p>
            <a:pPr marL="320040" lvl="1" indent="0">
              <a:lnSpc>
                <a:spcPct val="110000"/>
              </a:lnSpc>
              <a:spcBef>
                <a:spcPts val="0"/>
              </a:spcBef>
              <a:buNone/>
            </a:pP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Foo(T t);</a:t>
            </a:r>
          </a:p>
          <a:p>
            <a:pPr marL="320040" lvl="1" indent="-320040">
              <a:lnSpc>
                <a:spcPct val="110000"/>
              </a:lnSpc>
              <a:spcBef>
                <a:spcPts val="700"/>
              </a:spcBef>
              <a:buClr>
                <a:schemeClr val="accent2"/>
              </a:buClr>
              <a:buSzPct val="60000"/>
              <a:buFont typeface="Wingdings"/>
              <a:buChar char=""/>
            </a:pPr>
            <a:r>
              <a:rPr lang="en-US" sz="2400" dirty="0"/>
              <a:t>Or:</a:t>
            </a:r>
          </a:p>
          <a:p>
            <a:pPr marL="320040" lvl="1" indent="0">
              <a:spcBef>
                <a:spcPts val="0"/>
              </a:spcBef>
              <a:buNone/>
            </a:pPr>
            <a:r>
              <a:rPr lang="en-US" sz="1400" dirty="0">
                <a:solidFill>
                  <a:srgbClr val="0000FF"/>
                </a:solidFill>
                <a:latin typeface="Consolas" panose="020B0609020204030204" pitchFamily="49" charset="0"/>
              </a:rPr>
              <a:t>template</a:t>
            </a: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typename</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a:t>
            </a:r>
          </a:p>
          <a:p>
            <a:pPr marL="320040" lvl="1" indent="0">
              <a:spcBef>
                <a:spcPts val="0"/>
              </a:spcBef>
              <a:buNone/>
            </a:pPr>
            <a:r>
              <a:rPr lang="en-US" sz="1400" dirty="0">
                <a:solidFill>
                  <a:srgbClr val="0000FF"/>
                </a:solidFill>
                <a:latin typeface="Consolas" panose="020B0609020204030204" pitchFamily="49" charset="0"/>
              </a:rPr>
              <a:t>concept</a:t>
            </a:r>
            <a:r>
              <a:rPr lang="en-US" sz="1400" dirty="0">
                <a:solidFill>
                  <a:srgbClr val="000000"/>
                </a:solidFill>
                <a:latin typeface="Consolas" panose="020B0609020204030204" pitchFamily="49" charset="0"/>
              </a:rPr>
              <a:t> C = Incrementable&lt;</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 &amp;&amp; Decrementable&lt;</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a:t>
            </a:r>
          </a:p>
          <a:p>
            <a:pPr marL="320040" lvl="1" indent="0">
              <a:spcBef>
                <a:spcPts val="0"/>
              </a:spcBef>
              <a:buNone/>
            </a:pPr>
            <a:endParaRPr lang="en-US" sz="1400" dirty="0">
              <a:solidFill>
                <a:srgbClr val="0000FF"/>
              </a:solidFill>
              <a:latin typeface="Consolas" panose="020B0609020204030204" pitchFamily="49" charset="0"/>
            </a:endParaRPr>
          </a:p>
          <a:p>
            <a:pPr marL="320040" lvl="1" indent="0">
              <a:spcBef>
                <a:spcPts val="0"/>
              </a:spcBef>
              <a:buNone/>
            </a:pP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Foo(</a:t>
            </a:r>
            <a:r>
              <a:rPr lang="en-US" sz="1400" dirty="0">
                <a:solidFill>
                  <a:srgbClr val="2B91AF"/>
                </a:solidFill>
                <a:latin typeface="Consolas" panose="020B0609020204030204" pitchFamily="49" charset="0"/>
              </a:rPr>
              <a:t>C</a:t>
            </a: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auto </a:t>
            </a:r>
            <a:r>
              <a:rPr lang="en-US" sz="1400" dirty="0">
                <a:solidFill>
                  <a:srgbClr val="000000"/>
                </a:solidFill>
                <a:latin typeface="Consolas" panose="020B0609020204030204" pitchFamily="49" charset="0"/>
              </a:rPr>
              <a:t>t);</a:t>
            </a:r>
          </a:p>
          <a:p>
            <a:pPr marL="320040" lvl="1" indent="-320040">
              <a:lnSpc>
                <a:spcPct val="110000"/>
              </a:lnSpc>
              <a:spcBef>
                <a:spcPts val="700"/>
              </a:spcBef>
              <a:buClr>
                <a:schemeClr val="accent2"/>
              </a:buClr>
              <a:buSzPct val="60000"/>
              <a:buFont typeface="Wingdings"/>
              <a:buChar char=""/>
            </a:pPr>
            <a:r>
              <a:rPr lang="en-US" sz="2400" dirty="0"/>
              <a:t>The Standard defines a whole collection of standard concepts:</a:t>
            </a:r>
          </a:p>
          <a:p>
            <a:pPr marL="594360" lvl="2" indent="-320040">
              <a:lnSpc>
                <a:spcPct val="110000"/>
              </a:lnSpc>
              <a:spcBef>
                <a:spcPts val="700"/>
              </a:spcBef>
              <a:buSzPct val="60000"/>
              <a:buFont typeface="Wingdings"/>
              <a:buChar char=""/>
            </a:pPr>
            <a:r>
              <a:rPr lang="en-US" sz="2000" dirty="0">
                <a:latin typeface="Consolas" panose="020B0609020204030204" pitchFamily="49" charset="0"/>
              </a:rPr>
              <a:t>same</a:t>
            </a:r>
            <a:r>
              <a:rPr lang="en-US" sz="2000" dirty="0"/>
              <a:t>, </a:t>
            </a:r>
            <a:r>
              <a:rPr lang="en-US" sz="2000" dirty="0" err="1">
                <a:latin typeface="Consolas" panose="020B0609020204030204" pitchFamily="49" charset="0"/>
              </a:rPr>
              <a:t>derived_from</a:t>
            </a:r>
            <a:r>
              <a:rPr lang="en-US" sz="2000" dirty="0"/>
              <a:t>, </a:t>
            </a:r>
            <a:r>
              <a:rPr lang="en-US" sz="2000" dirty="0" err="1">
                <a:latin typeface="Consolas" panose="020B0609020204030204" pitchFamily="49" charset="0"/>
              </a:rPr>
              <a:t>convertible_to</a:t>
            </a:r>
            <a:r>
              <a:rPr lang="en-US" sz="2000" dirty="0"/>
              <a:t>, </a:t>
            </a:r>
            <a:r>
              <a:rPr lang="en-US" sz="2000" dirty="0">
                <a:latin typeface="Consolas" panose="020B0609020204030204" pitchFamily="49" charset="0"/>
              </a:rPr>
              <a:t>integral</a:t>
            </a:r>
            <a:r>
              <a:rPr lang="en-US" sz="2000" dirty="0"/>
              <a:t>, </a:t>
            </a:r>
            <a:r>
              <a:rPr lang="en-US" sz="2000" dirty="0">
                <a:latin typeface="Consolas" panose="020B0609020204030204" pitchFamily="49" charset="0"/>
              </a:rPr>
              <a:t>constructible</a:t>
            </a:r>
            <a:r>
              <a:rPr lang="en-US" sz="2000" dirty="0"/>
              <a:t>, …</a:t>
            </a:r>
          </a:p>
          <a:p>
            <a:pPr marL="594360" lvl="2" indent="-320040">
              <a:lnSpc>
                <a:spcPct val="110000"/>
              </a:lnSpc>
              <a:spcBef>
                <a:spcPts val="700"/>
              </a:spcBef>
              <a:buSzPct val="60000"/>
              <a:buFont typeface="Wingdings"/>
              <a:buChar char=""/>
            </a:pPr>
            <a:r>
              <a:rPr lang="en-US" sz="2000" dirty="0">
                <a:latin typeface="Consolas" panose="020B0609020204030204" pitchFamily="49" charset="0"/>
              </a:rPr>
              <a:t>sortable</a:t>
            </a:r>
            <a:r>
              <a:rPr lang="en-US" sz="2000" dirty="0"/>
              <a:t>, </a:t>
            </a:r>
            <a:r>
              <a:rPr lang="en-US" sz="2000" dirty="0" err="1">
                <a:latin typeface="Consolas" panose="020B0609020204030204" pitchFamily="49" charset="0"/>
              </a:rPr>
              <a:t>mergeable</a:t>
            </a:r>
            <a:r>
              <a:rPr lang="en-US" sz="2000" dirty="0"/>
              <a:t>, </a:t>
            </a:r>
            <a:r>
              <a:rPr lang="en-US" sz="2000" dirty="0">
                <a:latin typeface="Consolas" panose="020B0609020204030204" pitchFamily="49" charset="0"/>
              </a:rPr>
              <a:t>permutable</a:t>
            </a:r>
            <a:r>
              <a:rPr lang="en-US" sz="2000" dirty="0"/>
              <a:t>, …</a:t>
            </a:r>
          </a:p>
        </p:txBody>
      </p:sp>
    </p:spTree>
    <p:extLst>
      <p:ext uri="{BB962C8B-B14F-4D97-AF65-F5344CB8AC3E}">
        <p14:creationId xmlns:p14="http://schemas.microsoft.com/office/powerpoint/2010/main" val="3276109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Concepts</a:t>
            </a:r>
          </a:p>
        </p:txBody>
      </p:sp>
      <p:sp>
        <p:nvSpPr>
          <p:cNvPr id="3" name="Content Placeholder 2"/>
          <p:cNvSpPr>
            <a:spLocks noGrp="1"/>
          </p:cNvSpPr>
          <p:nvPr>
            <p:ph sz="quarter" idx="13"/>
          </p:nvPr>
        </p:nvSpPr>
        <p:spPr/>
        <p:txBody>
          <a:bodyPr>
            <a:normAutofit/>
          </a:bodyPr>
          <a:lstStyle/>
          <a:p>
            <a:r>
              <a:rPr lang="en-US" dirty="0"/>
              <a:t>Concepts help with compiler error messages</a:t>
            </a:r>
          </a:p>
          <a:p>
            <a:r>
              <a:rPr lang="en-US" dirty="0"/>
              <a:t>Easier to read template error messages: e.g.:</a:t>
            </a:r>
            <a:br>
              <a:rPr lang="en-US" dirty="0"/>
            </a:br>
            <a:br>
              <a:rPr lang="fr-FR" sz="1400" dirty="0">
                <a:solidFill>
                  <a:srgbClr val="0000FF"/>
                </a:solidFill>
                <a:latin typeface="Consolas" panose="020B0609020204030204" pitchFamily="49" charset="0"/>
              </a:rPr>
            </a:br>
            <a:r>
              <a:rPr lang="fr-FR" sz="1400" dirty="0" err="1">
                <a:solidFill>
                  <a:srgbClr val="0000FF"/>
                </a:solidFill>
                <a:latin typeface="Consolas" panose="020B0609020204030204" pitchFamily="49" charset="0"/>
              </a:rPr>
              <a:t>void</a:t>
            </a:r>
            <a:r>
              <a:rPr lang="fr-FR" sz="1400" dirty="0">
                <a:solidFill>
                  <a:srgbClr val="000000"/>
                </a:solidFill>
                <a:latin typeface="Consolas" panose="020B0609020204030204" pitchFamily="49" charset="0"/>
              </a:rPr>
              <a:t> Foo(</a:t>
            </a:r>
            <a:r>
              <a:rPr lang="fr-FR" sz="1400" dirty="0" err="1">
                <a:solidFill>
                  <a:srgbClr val="2B91AF"/>
                </a:solidFill>
                <a:latin typeface="Consolas" panose="020B0609020204030204" pitchFamily="49" charset="0"/>
              </a:rPr>
              <a:t>Incrementable</a:t>
            </a: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auto</a:t>
            </a:r>
            <a:r>
              <a:rPr lang="fr-FR" sz="1400" dirty="0">
                <a:solidFill>
                  <a:srgbClr val="000000"/>
                </a:solidFill>
                <a:latin typeface="Consolas" panose="020B0609020204030204" pitchFamily="49" charset="0"/>
              </a:rPr>
              <a:t> </a:t>
            </a:r>
            <a:r>
              <a:rPr lang="fr-FR" sz="1400" dirty="0">
                <a:solidFill>
                  <a:srgbClr val="808080"/>
                </a:solidFill>
                <a:latin typeface="Consolas" panose="020B0609020204030204" pitchFamily="49" charset="0"/>
              </a:rPr>
              <a:t>t</a:t>
            </a:r>
            <a:r>
              <a:rPr lang="fr-FR" sz="1400" dirty="0">
                <a:solidFill>
                  <a:srgbClr val="000000"/>
                </a:solidFill>
                <a:latin typeface="Consolas" panose="020B0609020204030204" pitchFamily="49" charset="0"/>
              </a:rPr>
              <a:t>) { ... }</a:t>
            </a:r>
            <a:br>
              <a:rPr lang="fr-FR" sz="1400" dirty="0">
                <a:solidFill>
                  <a:srgbClr val="000000"/>
                </a:solidFill>
                <a:latin typeface="Consolas" panose="020B0609020204030204" pitchFamily="49" charset="0"/>
              </a:rPr>
            </a:br>
            <a:br>
              <a:rPr lang="en-US" sz="1400" dirty="0"/>
            </a:br>
            <a:r>
              <a:rPr lang="en-US" sz="1400" dirty="0">
                <a:solidFill>
                  <a:srgbClr val="0000FF"/>
                </a:solidFill>
                <a:latin typeface="Consolas" panose="020B0609020204030204" pitchFamily="49" charset="0"/>
              </a:rPr>
              <a:t>class</a:t>
            </a:r>
            <a:r>
              <a:rPr lang="en-US" sz="1400" dirty="0">
                <a:latin typeface="Consolas" panose="020B0609020204030204" pitchFamily="49" charset="0"/>
              </a:rPr>
              <a:t> Bar {};</a:t>
            </a:r>
            <a:br>
              <a:rPr lang="en-US" sz="1400" dirty="0">
                <a:latin typeface="Consolas" panose="020B0609020204030204" pitchFamily="49" charset="0"/>
              </a:rPr>
            </a:br>
            <a:br>
              <a:rPr lang="en-US" sz="1400" dirty="0">
                <a:latin typeface="Consolas" panose="020B0609020204030204" pitchFamily="49" charset="0"/>
              </a:rPr>
            </a:br>
            <a:r>
              <a:rPr lang="en-US" sz="1400" dirty="0">
                <a:solidFill>
                  <a:srgbClr val="0000FF"/>
                </a:solidFill>
                <a:latin typeface="Consolas" panose="020B0609020204030204" pitchFamily="49" charset="0"/>
              </a:rPr>
              <a:t>int</a:t>
            </a:r>
            <a:r>
              <a:rPr lang="en-US" sz="1400" dirty="0">
                <a:latin typeface="Consolas" panose="020B0609020204030204" pitchFamily="49" charset="0"/>
              </a:rPr>
              <a:t> main() {</a:t>
            </a:r>
            <a:br>
              <a:rPr lang="en-US" sz="1400" dirty="0">
                <a:latin typeface="Consolas" panose="020B0609020204030204" pitchFamily="49" charset="0"/>
              </a:rPr>
            </a:br>
            <a:r>
              <a:rPr lang="en-US" sz="1400" dirty="0">
                <a:latin typeface="Consolas" panose="020B0609020204030204" pitchFamily="49" charset="0"/>
              </a:rPr>
              <a:t>   Bar b;</a:t>
            </a:r>
            <a:br>
              <a:rPr lang="en-US" sz="1400" dirty="0">
                <a:latin typeface="Consolas" panose="020B0609020204030204" pitchFamily="49" charset="0"/>
              </a:rPr>
            </a:br>
            <a:r>
              <a:rPr lang="en-US" sz="1400" dirty="0">
                <a:latin typeface="Consolas" panose="020B0609020204030204" pitchFamily="49" charset="0"/>
              </a:rPr>
              <a:t>   Foo(b);</a:t>
            </a:r>
            <a:br>
              <a:rPr lang="en-US" sz="1400" dirty="0">
                <a:latin typeface="Consolas" panose="020B0609020204030204" pitchFamily="49" charset="0"/>
              </a:rPr>
            </a:br>
            <a:r>
              <a:rPr lang="en-US" sz="1400" dirty="0">
                <a:latin typeface="Consolas" panose="020B0609020204030204" pitchFamily="49" charset="0"/>
              </a:rPr>
              <a:t>}</a:t>
            </a:r>
            <a:br>
              <a:rPr lang="en-US" sz="1400" dirty="0"/>
            </a:br>
            <a:br>
              <a:rPr lang="en-US" sz="1400" dirty="0"/>
            </a:br>
            <a:r>
              <a:rPr lang="en-US" sz="1400" dirty="0">
                <a:latin typeface="Consolas" panose="020B0609020204030204" pitchFamily="49" charset="0"/>
              </a:rPr>
              <a:t>Error: cannot call Foo() with Bar.</a:t>
            </a:r>
            <a:br>
              <a:rPr lang="en-US" sz="1400" dirty="0">
                <a:latin typeface="Consolas" panose="020B0609020204030204" pitchFamily="49" charset="0"/>
              </a:rPr>
            </a:br>
            <a:r>
              <a:rPr lang="en-US" sz="1400" dirty="0">
                <a:latin typeface="Consolas" panose="020B0609020204030204" pitchFamily="49" charset="0"/>
              </a:rPr>
              <a:t>Note:  concept Incrementable&lt;Bar&gt; was not satisfied.</a:t>
            </a:r>
          </a:p>
          <a:p>
            <a:pPr lvl="1"/>
            <a:endParaRPr lang="en-US" dirty="0"/>
          </a:p>
        </p:txBody>
      </p:sp>
      <p:sp>
        <p:nvSpPr>
          <p:cNvPr id="4" name="TextBox 3">
            <a:extLst>
              <a:ext uri="{FF2B5EF4-FFF2-40B4-BE49-F238E27FC236}">
                <a16:creationId xmlns:a16="http://schemas.microsoft.com/office/drawing/2014/main" id="{CB4867FB-907E-49EC-A71A-756BE8C4537B}"/>
              </a:ext>
            </a:extLst>
          </p:cNvPr>
          <p:cNvSpPr txBox="1"/>
          <p:nvPr/>
        </p:nvSpPr>
        <p:spPr>
          <a:xfrm>
            <a:off x="5715000" y="3657421"/>
            <a:ext cx="3276600" cy="1200329"/>
          </a:xfrm>
          <a:prstGeom prst="rect">
            <a:avLst/>
          </a:prstGeom>
          <a:solidFill>
            <a:srgbClr val="C6F5BC"/>
          </a:solidFill>
          <a:ln>
            <a:solidFill>
              <a:srgbClr val="64EB1B"/>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230188">
              <a:tabLst>
                <a:tab pos="0" algn="l"/>
              </a:tabLst>
            </a:pPr>
            <a:r>
              <a:rPr lang="en-US" sz="1200" dirty="0"/>
              <a:t>“</a:t>
            </a:r>
            <a:r>
              <a:rPr lang="en-US" sz="1200" b="1" dirty="0"/>
              <a:t>Back to Basics: Templates</a:t>
            </a:r>
            <a:r>
              <a:rPr lang="en-US" sz="1200" dirty="0"/>
              <a:t>” -- Andreas </a:t>
            </a:r>
            <a:r>
              <a:rPr lang="en-US" sz="1200" dirty="0" err="1"/>
              <a:t>Fertig</a:t>
            </a:r>
            <a:endParaRPr lang="en-US" sz="1200" dirty="0"/>
          </a:p>
          <a:p>
            <a:pPr algn="r"/>
            <a:r>
              <a:rPr lang="en-US" sz="1200" i="1" dirty="0"/>
              <a:t>Part 1: Tuesday, September 15 • 12:00</a:t>
            </a:r>
          </a:p>
          <a:p>
            <a:pPr algn="r"/>
            <a:r>
              <a:rPr lang="en-US" sz="1200" i="1" dirty="0"/>
              <a:t>Part 2: Tuesday, September 15 • 13:30</a:t>
            </a:r>
          </a:p>
          <a:p>
            <a:pPr marL="230188">
              <a:tabLst>
                <a:tab pos="0" algn="l"/>
              </a:tabLst>
            </a:pPr>
            <a:r>
              <a:rPr lang="en-US" sz="1200" dirty="0"/>
              <a:t>“</a:t>
            </a:r>
            <a:r>
              <a:rPr lang="en-US" sz="1200" b="1" dirty="0"/>
              <a:t>How C++20 Changes the Way We Write Code</a:t>
            </a:r>
            <a:r>
              <a:rPr lang="en-US" sz="1200" dirty="0"/>
              <a:t>” -- Timur </a:t>
            </a:r>
            <a:r>
              <a:rPr lang="en-US" sz="1200" dirty="0" err="1"/>
              <a:t>Doumler</a:t>
            </a:r>
            <a:endParaRPr lang="en-US" sz="1200" dirty="0"/>
          </a:p>
          <a:p>
            <a:pPr algn="r"/>
            <a:r>
              <a:rPr lang="en-US" sz="1200" i="1" dirty="0"/>
              <a:t>Friday, September 18 • 12:00</a:t>
            </a:r>
          </a:p>
        </p:txBody>
      </p:sp>
      <p:pic>
        <p:nvPicPr>
          <p:cNvPr id="5" name="Graphic 4" descr="Information">
            <a:extLst>
              <a:ext uri="{FF2B5EF4-FFF2-40B4-BE49-F238E27FC236}">
                <a16:creationId xmlns:a16="http://schemas.microsoft.com/office/drawing/2014/main" id="{B118A575-1370-4449-AC45-8C521FFB5A5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28270" y="3703183"/>
            <a:ext cx="301804" cy="301804"/>
          </a:xfrm>
          <a:prstGeom prst="rect">
            <a:avLst/>
          </a:prstGeom>
        </p:spPr>
      </p:pic>
    </p:spTree>
    <p:extLst>
      <p:ext uri="{BB962C8B-B14F-4D97-AF65-F5344CB8AC3E}">
        <p14:creationId xmlns:p14="http://schemas.microsoft.com/office/powerpoint/2010/main" val="182243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444D141-9C04-4956-BFB1-FD0F240985B3}"/>
              </a:ext>
            </a:extLst>
          </p:cNvPr>
          <p:cNvSpPr>
            <a:spLocks noGrp="1"/>
          </p:cNvSpPr>
          <p:nvPr>
            <p:ph type="body" idx="1"/>
          </p:nvPr>
        </p:nvSpPr>
        <p:spPr/>
        <p:txBody>
          <a:bodyPr/>
          <a:lstStyle/>
          <a:p>
            <a:endParaRPr lang="en-US" dirty="0"/>
          </a:p>
        </p:txBody>
      </p:sp>
      <p:sp>
        <p:nvSpPr>
          <p:cNvPr id="5" name="Title 4">
            <a:extLst>
              <a:ext uri="{FF2B5EF4-FFF2-40B4-BE49-F238E27FC236}">
                <a16:creationId xmlns:a16="http://schemas.microsoft.com/office/drawing/2014/main" id="{6882C7ED-1A7D-4BB0-A2D9-AF8D8D7E0064}"/>
              </a:ext>
            </a:extLst>
          </p:cNvPr>
          <p:cNvSpPr>
            <a:spLocks noGrp="1"/>
          </p:cNvSpPr>
          <p:nvPr>
            <p:ph type="title"/>
          </p:nvPr>
        </p:nvSpPr>
        <p:spPr/>
        <p:txBody>
          <a:bodyPr/>
          <a:lstStyle/>
          <a:p>
            <a:r>
              <a:rPr lang="en-US" dirty="0"/>
              <a:t>Lambda Expression Changes</a:t>
            </a:r>
          </a:p>
        </p:txBody>
      </p:sp>
    </p:spTree>
    <p:extLst>
      <p:ext uri="{BB962C8B-B14F-4D97-AF65-F5344CB8AC3E}">
        <p14:creationId xmlns:p14="http://schemas.microsoft.com/office/powerpoint/2010/main" val="2249232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 this] as Lambda Capture</a:t>
            </a:r>
          </a:p>
        </p:txBody>
      </p:sp>
      <p:sp>
        <p:nvSpPr>
          <p:cNvPr id="3" name="Content Placeholder 2"/>
          <p:cNvSpPr>
            <a:spLocks noGrp="1"/>
          </p:cNvSpPr>
          <p:nvPr>
            <p:ph sz="quarter" idx="13"/>
          </p:nvPr>
        </p:nvSpPr>
        <p:spPr/>
        <p:txBody>
          <a:bodyPr>
            <a:normAutofit/>
          </a:bodyPr>
          <a:lstStyle/>
          <a:p>
            <a:r>
              <a:rPr lang="en-US" dirty="0"/>
              <a:t>Before C++20, </a:t>
            </a:r>
            <a:r>
              <a:rPr lang="en-US" dirty="0">
                <a:latin typeface="Consolas" panose="020B0609020204030204" pitchFamily="49" charset="0"/>
              </a:rPr>
              <a:t>[=]</a:t>
            </a:r>
            <a:r>
              <a:rPr lang="en-US" dirty="0"/>
              <a:t> captures ‘</a:t>
            </a:r>
            <a:r>
              <a:rPr lang="en-US" dirty="0">
                <a:latin typeface="Consolas" panose="020B0609020204030204" pitchFamily="49" charset="0"/>
              </a:rPr>
              <a:t>this</a:t>
            </a:r>
            <a:r>
              <a:rPr lang="en-US" dirty="0"/>
              <a:t>’ implicitly</a:t>
            </a:r>
          </a:p>
          <a:p>
            <a:r>
              <a:rPr lang="en-US" dirty="0"/>
              <a:t>Since C++20, you need to be explicit, so: </a:t>
            </a:r>
            <a:r>
              <a:rPr lang="en-US" dirty="0">
                <a:latin typeface="Consolas" panose="020B0609020204030204" pitchFamily="49" charset="0"/>
              </a:rPr>
              <a:t>[=, this]</a:t>
            </a:r>
          </a:p>
        </p:txBody>
      </p:sp>
    </p:spTree>
    <p:extLst>
      <p:ext uri="{BB962C8B-B14F-4D97-AF65-F5344CB8AC3E}">
        <p14:creationId xmlns:p14="http://schemas.microsoft.com/office/powerpoint/2010/main" val="224208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err="1">
                <a:latin typeface="Segoe UI" panose="020B0502040204020203" pitchFamily="34" charset="0"/>
                <a:cs typeface="Segoe UI" panose="020B0502040204020203" pitchFamily="34" charset="0"/>
              </a:rPr>
              <a:t>Templated</a:t>
            </a:r>
            <a:r>
              <a:rPr lang="en-US" dirty="0">
                <a:latin typeface="Segoe UI" panose="020B0502040204020203" pitchFamily="34" charset="0"/>
                <a:cs typeface="Segoe UI" panose="020B0502040204020203" pitchFamily="34" charset="0"/>
              </a:rPr>
              <a:t> Lambda Expressions</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Use familiar template syntax with lambda expressions</a:t>
            </a:r>
          </a:p>
          <a:p>
            <a:pPr marL="320040" lvl="1" indent="0">
              <a:spcBef>
                <a:spcPts val="0"/>
              </a:spcBef>
              <a:buNone/>
            </a:pPr>
            <a:r>
              <a:rPr lang="en-US" sz="1400" dirty="0">
                <a:solidFill>
                  <a:srgbClr val="000000"/>
                </a:solidFill>
                <a:latin typeface="Consolas" panose="020B0609020204030204" pitchFamily="49" charset="0"/>
              </a:rPr>
              <a:t>[] &lt;</a:t>
            </a:r>
            <a:r>
              <a:rPr lang="en-US" sz="1400" dirty="0" err="1">
                <a:solidFill>
                  <a:srgbClr val="0000FF"/>
                </a:solidFill>
                <a:latin typeface="Consolas" panose="020B0609020204030204" pitchFamily="49" charset="0"/>
              </a:rPr>
              <a:t>typename</a:t>
            </a:r>
            <a:r>
              <a:rPr lang="en-US" sz="1400" dirty="0">
                <a:solidFill>
                  <a:srgbClr val="000000"/>
                </a:solidFill>
                <a:latin typeface="Consolas" panose="020B0609020204030204" pitchFamily="49" charset="0"/>
              </a:rPr>
              <a:t> T&gt; (T x) { </a:t>
            </a:r>
            <a:r>
              <a:rPr lang="en-US" sz="1400" dirty="0">
                <a:solidFill>
                  <a:srgbClr val="008000"/>
                </a:solidFill>
                <a:latin typeface="Consolas" panose="020B0609020204030204" pitchFamily="49" charset="0"/>
              </a:rPr>
              <a:t>/* ... */</a:t>
            </a:r>
            <a:r>
              <a:rPr lang="en-US" sz="1400" dirty="0">
                <a:solidFill>
                  <a:srgbClr val="000000"/>
                </a:solidFill>
                <a:latin typeface="Consolas" panose="020B0609020204030204" pitchFamily="49" charset="0"/>
              </a:rPr>
              <a:t> }</a:t>
            </a:r>
          </a:p>
          <a:p>
            <a:pPr marL="320040" lvl="1" indent="0">
              <a:spcBef>
                <a:spcPts val="0"/>
              </a:spcBef>
              <a:buNone/>
            </a:pPr>
            <a:r>
              <a:rPr lang="en-US" sz="1400" dirty="0">
                <a:solidFill>
                  <a:srgbClr val="000000"/>
                </a:solidFill>
                <a:latin typeface="Consolas" panose="020B0609020204030204" pitchFamily="49" charset="0"/>
              </a:rPr>
              <a:t>[] &lt;</a:t>
            </a:r>
            <a:r>
              <a:rPr lang="en-US" sz="1400" dirty="0" err="1">
                <a:solidFill>
                  <a:srgbClr val="0000FF"/>
                </a:solidFill>
                <a:latin typeface="Consolas" panose="020B0609020204030204" pitchFamily="49" charset="0"/>
              </a:rPr>
              <a:t>typename</a:t>
            </a:r>
            <a:r>
              <a:rPr lang="en-US" sz="1400" dirty="0">
                <a:solidFill>
                  <a:srgbClr val="000000"/>
                </a:solidFill>
                <a:latin typeface="Consolas" panose="020B0609020204030204" pitchFamily="49" charset="0"/>
              </a:rPr>
              <a:t> T&gt; (T* p) { </a:t>
            </a:r>
            <a:r>
              <a:rPr lang="en-US" sz="1400" dirty="0">
                <a:solidFill>
                  <a:srgbClr val="008000"/>
                </a:solidFill>
                <a:latin typeface="Consolas" panose="020B0609020204030204" pitchFamily="49" charset="0"/>
              </a:rPr>
              <a:t>/* ... */</a:t>
            </a:r>
            <a:r>
              <a:rPr lang="en-US" sz="1400" dirty="0">
                <a:solidFill>
                  <a:srgbClr val="000000"/>
                </a:solidFill>
                <a:latin typeface="Consolas" panose="020B0609020204030204" pitchFamily="49" charset="0"/>
              </a:rPr>
              <a:t> }</a:t>
            </a:r>
          </a:p>
          <a:p>
            <a:pPr marL="320040" lvl="1" indent="0">
              <a:spcBef>
                <a:spcPts val="0"/>
              </a:spcBef>
              <a:buNone/>
            </a:pPr>
            <a:r>
              <a:rPr lang="fr-FR" sz="1400" dirty="0">
                <a:solidFill>
                  <a:srgbClr val="000000"/>
                </a:solidFill>
                <a:latin typeface="Consolas" panose="020B0609020204030204" pitchFamily="49" charset="0"/>
              </a:rPr>
              <a:t>[] &lt;</a:t>
            </a:r>
            <a:r>
              <a:rPr lang="fr-FR" sz="1400" dirty="0" err="1">
                <a:solidFill>
                  <a:srgbClr val="0000FF"/>
                </a:solidFill>
                <a:latin typeface="Consolas" panose="020B0609020204030204" pitchFamily="49" charset="0"/>
              </a:rPr>
              <a:t>typename</a:t>
            </a:r>
            <a:r>
              <a:rPr lang="fr-FR" sz="1400" dirty="0">
                <a:solidFill>
                  <a:srgbClr val="000000"/>
                </a:solidFill>
                <a:latin typeface="Consolas" panose="020B0609020204030204" pitchFamily="49" charset="0"/>
              </a:rPr>
              <a:t> T, </a:t>
            </a:r>
            <a:r>
              <a:rPr lang="fr-FR" sz="1400" dirty="0" err="1">
                <a:solidFill>
                  <a:srgbClr val="0000FF"/>
                </a:solidFill>
                <a:latin typeface="Consolas" panose="020B0609020204030204" pitchFamily="49" charset="0"/>
              </a:rPr>
              <a:t>int</a:t>
            </a:r>
            <a:r>
              <a:rPr lang="fr-FR" sz="1400" dirty="0">
                <a:solidFill>
                  <a:srgbClr val="000000"/>
                </a:solidFill>
                <a:latin typeface="Consolas" panose="020B0609020204030204" pitchFamily="49" charset="0"/>
              </a:rPr>
              <a:t> N&gt; (T (&amp;a)[N]) { </a:t>
            </a:r>
            <a:r>
              <a:rPr lang="fr-FR" sz="1400" dirty="0">
                <a:solidFill>
                  <a:srgbClr val="008000"/>
                </a:solidFill>
                <a:latin typeface="Consolas" panose="020B0609020204030204" pitchFamily="49" charset="0"/>
              </a:rPr>
              <a:t>/* ... */</a:t>
            </a:r>
            <a:r>
              <a:rPr lang="fr-FR" sz="14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19871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err="1">
                <a:latin typeface="Segoe UI" panose="020B0502040204020203" pitchFamily="34" charset="0"/>
                <a:cs typeface="Segoe UI" panose="020B0502040204020203" pitchFamily="34" charset="0"/>
              </a:rPr>
              <a:t>Templated</a:t>
            </a:r>
            <a:r>
              <a:rPr lang="en-US" dirty="0">
                <a:latin typeface="Segoe UI" panose="020B0502040204020203" pitchFamily="34" charset="0"/>
                <a:cs typeface="Segoe UI" panose="020B0502040204020203" pitchFamily="34" charset="0"/>
              </a:rPr>
              <a:t> Lambda Expressions</a:t>
            </a:r>
          </a:p>
        </p:txBody>
      </p:sp>
      <p:sp>
        <p:nvSpPr>
          <p:cNvPr id="3" name="Content Placeholder 2"/>
          <p:cNvSpPr>
            <a:spLocks noGrp="1"/>
          </p:cNvSpPr>
          <p:nvPr>
            <p:ph sz="quarter" idx="13"/>
          </p:nvPr>
        </p:nvSpPr>
        <p:spPr>
          <a:xfrm>
            <a:off x="76200" y="971550"/>
            <a:ext cx="8991600" cy="4114800"/>
          </a:xfrm>
        </p:spPr>
        <p:txBody>
          <a:bodyPr>
            <a:normAutofit/>
          </a:bodyPr>
          <a:lstStyle/>
          <a:p>
            <a:pPr marL="320040" lvl="1" indent="-320040">
              <a:spcBef>
                <a:spcPts val="700"/>
              </a:spcBef>
              <a:buClr>
                <a:schemeClr val="accent2"/>
              </a:buClr>
              <a:buSzPct val="60000"/>
              <a:buFont typeface="Wingdings"/>
              <a:buChar char=""/>
            </a:pPr>
            <a:r>
              <a:rPr lang="fr-FR" sz="2400" dirty="0"/>
              <a:t>Motivation 1</a:t>
            </a:r>
          </a:p>
          <a:p>
            <a:pPr lvl="1"/>
            <a:r>
              <a:rPr lang="fr-FR" dirty="0" err="1"/>
              <a:t>Generic</a:t>
            </a:r>
            <a:r>
              <a:rPr lang="fr-FR" dirty="0"/>
              <a:t> lambda </a:t>
            </a:r>
            <a:r>
              <a:rPr lang="fr-FR" dirty="0" err="1"/>
              <a:t>accepting</a:t>
            </a:r>
            <a:r>
              <a:rPr lang="fr-FR" dirty="0"/>
              <a:t> a </a:t>
            </a:r>
            <a:r>
              <a:rPr lang="fr-FR" dirty="0" err="1"/>
              <a:t>vector</a:t>
            </a:r>
            <a:r>
              <a:rPr lang="fr-FR" dirty="0"/>
              <a:t>&lt;T&gt;; </a:t>
            </a:r>
            <a:r>
              <a:rPr lang="fr-FR" dirty="0" err="1"/>
              <a:t>you</a:t>
            </a:r>
            <a:r>
              <a:rPr lang="fr-FR" dirty="0"/>
              <a:t> </a:t>
            </a:r>
            <a:r>
              <a:rPr lang="fr-FR" dirty="0" err="1"/>
              <a:t>want</a:t>
            </a:r>
            <a:r>
              <a:rPr lang="fr-FR" dirty="0"/>
              <a:t> to know T (</a:t>
            </a:r>
            <a:r>
              <a:rPr lang="fr-FR" dirty="0" err="1"/>
              <a:t>pre</a:t>
            </a:r>
            <a:r>
              <a:rPr lang="fr-FR" dirty="0"/>
              <a:t> C++20):</a:t>
            </a:r>
          </a:p>
          <a:p>
            <a:pPr marL="594360" lvl="2" indent="0">
              <a:lnSpc>
                <a:spcPct val="110000"/>
              </a:lnSpc>
              <a:spcBef>
                <a:spcPts val="0"/>
              </a:spcBef>
              <a:buNone/>
            </a:pP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const auto</a:t>
            </a:r>
            <a:r>
              <a:rPr lang="en-US" sz="1400" dirty="0">
                <a:solidFill>
                  <a:srgbClr val="000000"/>
                </a:solidFill>
                <a:latin typeface="Consolas" panose="020B0609020204030204" pitchFamily="49" charset="0"/>
              </a:rPr>
              <a:t>&amp; </a:t>
            </a:r>
            <a:r>
              <a:rPr lang="en-US" sz="1400" dirty="0" err="1">
                <a:solidFill>
                  <a:srgbClr val="000000"/>
                </a:solidFill>
                <a:latin typeface="Consolas" panose="020B0609020204030204" pitchFamily="49" charset="0"/>
              </a:rPr>
              <a:t>vec</a:t>
            </a:r>
            <a:r>
              <a:rPr lang="en-US" sz="1400" dirty="0">
                <a:solidFill>
                  <a:srgbClr val="000000"/>
                </a:solidFill>
                <a:latin typeface="Consolas" panose="020B0609020204030204" pitchFamily="49" charset="0"/>
              </a:rPr>
              <a:t>) {</a:t>
            </a:r>
          </a:p>
          <a:p>
            <a:pPr marL="594360" lvl="2" indent="0">
              <a:lnSpc>
                <a:spcPct val="110000"/>
              </a:lnSpc>
              <a:spcBef>
                <a:spcPts val="0"/>
              </a:spcBef>
              <a:buNone/>
            </a:pPr>
            <a:r>
              <a:rPr lang="en-US" sz="1400" dirty="0">
                <a:solidFill>
                  <a:srgbClr val="0000FF"/>
                </a:solidFill>
                <a:latin typeface="Consolas" panose="020B0609020204030204" pitchFamily="49" charset="0"/>
              </a:rPr>
              <a:t>  using</a:t>
            </a:r>
            <a:r>
              <a:rPr lang="en-US" sz="1400" dirty="0">
                <a:solidFill>
                  <a:srgbClr val="000000"/>
                </a:solidFill>
                <a:latin typeface="Consolas" panose="020B0609020204030204" pitchFamily="49" charset="0"/>
              </a:rPr>
              <a:t> V = std::</a:t>
            </a:r>
            <a:r>
              <a:rPr lang="en-US" sz="1400" dirty="0" err="1">
                <a:solidFill>
                  <a:srgbClr val="000000"/>
                </a:solidFill>
                <a:latin typeface="Consolas" panose="020B0609020204030204" pitchFamily="49" charset="0"/>
              </a:rPr>
              <a:t>decay_t</a:t>
            </a: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decltype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vec</a:t>
            </a:r>
            <a:r>
              <a:rPr lang="en-US" sz="1400" dirty="0">
                <a:solidFill>
                  <a:srgbClr val="000000"/>
                </a:solidFill>
                <a:latin typeface="Consolas" panose="020B0609020204030204" pitchFamily="49" charset="0"/>
              </a:rPr>
              <a:t>)&gt;;</a:t>
            </a:r>
            <a:endParaRPr lang="en-US" sz="1400" dirty="0">
              <a:solidFill>
                <a:srgbClr val="0000FF"/>
              </a:solidFill>
              <a:latin typeface="Consolas" panose="020B0609020204030204" pitchFamily="49" charset="0"/>
            </a:endParaRPr>
          </a:p>
          <a:p>
            <a:pPr marL="594360" lvl="2" indent="0">
              <a:lnSpc>
                <a:spcPct val="110000"/>
              </a:lnSpc>
              <a:spcBef>
                <a:spcPts val="0"/>
              </a:spcBef>
              <a:buNone/>
            </a:pPr>
            <a:r>
              <a:rPr lang="en-US" sz="1400" dirty="0">
                <a:solidFill>
                  <a:srgbClr val="0000FF"/>
                </a:solidFill>
                <a:latin typeface="Consolas" panose="020B0609020204030204" pitchFamily="49" charset="0"/>
              </a:rPr>
              <a:t>  using</a:t>
            </a:r>
            <a:r>
              <a:rPr lang="en-US" sz="1400" dirty="0">
                <a:solidFill>
                  <a:srgbClr val="000000"/>
                </a:solidFill>
                <a:latin typeface="Consolas" panose="020B0609020204030204" pitchFamily="49" charset="0"/>
              </a:rPr>
              <a:t> T = </a:t>
            </a:r>
            <a:r>
              <a:rPr lang="en-US" sz="1400" dirty="0" err="1">
                <a:solidFill>
                  <a:srgbClr val="0000FF"/>
                </a:solidFill>
                <a:latin typeface="Consolas" panose="020B0609020204030204" pitchFamily="49" charset="0"/>
              </a:rPr>
              <a:t>typename</a:t>
            </a:r>
            <a:r>
              <a:rPr lang="en-US" sz="1400" dirty="0">
                <a:solidFill>
                  <a:srgbClr val="000000"/>
                </a:solidFill>
                <a:latin typeface="Consolas" panose="020B0609020204030204" pitchFamily="49" charset="0"/>
              </a:rPr>
              <a:t> V::value_type;</a:t>
            </a:r>
          </a:p>
          <a:p>
            <a:pPr marL="594360" lvl="2" indent="0">
              <a:spcBef>
                <a:spcPts val="0"/>
              </a:spcBef>
              <a:buNone/>
            </a:pPr>
            <a:r>
              <a:rPr lang="en-US" sz="1400" dirty="0">
                <a:solidFill>
                  <a:srgbClr val="000000"/>
                </a:solidFill>
                <a:latin typeface="Consolas" panose="020B0609020204030204" pitchFamily="49" charset="0"/>
              </a:rPr>
              <a:t>  T x { };</a:t>
            </a:r>
          </a:p>
          <a:p>
            <a:pPr marL="594360" lvl="2" indent="0">
              <a:spcBef>
                <a:spcPts val="0"/>
              </a:spcBef>
              <a:buNone/>
            </a:pPr>
            <a:r>
              <a:rPr lang="en-US" sz="1400" dirty="0">
                <a:solidFill>
                  <a:srgbClr val="000000"/>
                </a:solidFill>
                <a:latin typeface="Consolas" panose="020B0609020204030204" pitchFamily="49" charset="0"/>
              </a:rPr>
              <a:t>  T::static_function();</a:t>
            </a:r>
          </a:p>
          <a:p>
            <a:pPr marL="594360" lvl="2" indent="0">
              <a:spcBef>
                <a:spcPts val="0"/>
              </a:spcBef>
              <a:buNone/>
            </a:pPr>
            <a:r>
              <a:rPr lang="en-US" sz="1400" dirty="0">
                <a:solidFill>
                  <a:srgbClr val="008000"/>
                </a:solidFill>
                <a:latin typeface="Consolas" panose="020B0609020204030204" pitchFamily="49" charset="0"/>
              </a:rPr>
              <a:t>  // ...</a:t>
            </a:r>
            <a:endParaRPr lang="en-US" sz="1400" dirty="0">
              <a:solidFill>
                <a:srgbClr val="000000"/>
              </a:solidFill>
              <a:latin typeface="Consolas" panose="020B0609020204030204" pitchFamily="49" charset="0"/>
            </a:endParaRPr>
          </a:p>
          <a:p>
            <a:pPr marL="594360" lvl="2" indent="0">
              <a:lnSpc>
                <a:spcPct val="110000"/>
              </a:lnSpc>
              <a:spcBef>
                <a:spcPts val="0"/>
              </a:spcBef>
              <a:buNone/>
            </a:pPr>
            <a:r>
              <a:rPr lang="en-US" sz="1400" dirty="0">
                <a:solidFill>
                  <a:srgbClr val="000000"/>
                </a:solidFill>
                <a:latin typeface="Consolas" panose="020B0609020204030204" pitchFamily="49" charset="0"/>
              </a:rPr>
              <a:t>};</a:t>
            </a:r>
          </a:p>
          <a:p>
            <a:pPr lvl="1">
              <a:lnSpc>
                <a:spcPct val="110000"/>
              </a:lnSpc>
            </a:pPr>
            <a:r>
              <a:rPr lang="en-US" dirty="0"/>
              <a:t>With C++20:</a:t>
            </a:r>
          </a:p>
          <a:p>
            <a:pPr marL="594360" lvl="2" indent="0">
              <a:lnSpc>
                <a:spcPct val="110000"/>
              </a:lnSpc>
              <a:spcBef>
                <a:spcPts val="0"/>
              </a:spcBef>
              <a:buNone/>
            </a:pP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typename</a:t>
            </a:r>
            <a:r>
              <a:rPr lang="en-US" sz="1400" dirty="0">
                <a:solidFill>
                  <a:srgbClr val="000000"/>
                </a:solidFill>
                <a:latin typeface="Consolas" panose="020B0609020204030204" pitchFamily="49" charset="0"/>
              </a:rPr>
              <a:t> T&gt;(</a:t>
            </a:r>
            <a:r>
              <a:rPr lang="en-US" sz="1400" dirty="0">
                <a:solidFill>
                  <a:srgbClr val="0000FF"/>
                </a:solidFill>
                <a:latin typeface="Consolas" panose="020B0609020204030204" pitchFamily="49" charset="0"/>
              </a:rPr>
              <a:t>const </a:t>
            </a:r>
            <a:r>
              <a:rPr lang="en-US" sz="1400" dirty="0">
                <a:solidFill>
                  <a:srgbClr val="000000"/>
                </a:solidFill>
                <a:latin typeface="Consolas" panose="020B0609020204030204" pitchFamily="49" charset="0"/>
              </a:rPr>
              <a:t>vector&lt;T&gt;&amp; </a:t>
            </a:r>
            <a:r>
              <a:rPr lang="en-US" sz="1400" dirty="0" err="1">
                <a:solidFill>
                  <a:srgbClr val="000000"/>
                </a:solidFill>
                <a:latin typeface="Consolas" panose="020B0609020204030204" pitchFamily="49" charset="0"/>
              </a:rPr>
              <a:t>vec</a:t>
            </a:r>
            <a:r>
              <a:rPr lang="en-US" sz="1400" dirty="0">
                <a:solidFill>
                  <a:srgbClr val="000000"/>
                </a:solidFill>
                <a:latin typeface="Consolas" panose="020B0609020204030204" pitchFamily="49" charset="0"/>
              </a:rPr>
              <a:t>) {</a:t>
            </a:r>
          </a:p>
          <a:p>
            <a:pPr marL="594360" lvl="2" indent="0">
              <a:spcBef>
                <a:spcPts val="0"/>
              </a:spcBef>
              <a:buNone/>
            </a:pPr>
            <a:r>
              <a:rPr lang="en-US" sz="1400" dirty="0">
                <a:solidFill>
                  <a:srgbClr val="000000"/>
                </a:solidFill>
                <a:latin typeface="Consolas" panose="020B0609020204030204" pitchFamily="49" charset="0"/>
              </a:rPr>
              <a:t>  T x { };</a:t>
            </a:r>
          </a:p>
          <a:p>
            <a:pPr marL="594360" lvl="2" indent="0">
              <a:spcBef>
                <a:spcPts val="0"/>
              </a:spcBef>
              <a:buNone/>
            </a:pPr>
            <a:r>
              <a:rPr lang="en-US" sz="1400" dirty="0">
                <a:solidFill>
                  <a:srgbClr val="000000"/>
                </a:solidFill>
                <a:latin typeface="Consolas" panose="020B0609020204030204" pitchFamily="49" charset="0"/>
              </a:rPr>
              <a:t>  T::static_function();</a:t>
            </a:r>
          </a:p>
          <a:p>
            <a:pPr marL="594360" lvl="2" indent="0">
              <a:lnSpc>
                <a:spcPct val="110000"/>
              </a:lnSpc>
              <a:spcBef>
                <a:spcPts val="0"/>
              </a:spcBef>
              <a:buNone/>
            </a:pPr>
            <a:r>
              <a:rPr lang="en-US" sz="1400" dirty="0">
                <a:solidFill>
                  <a:srgbClr val="008000"/>
                </a:solidFill>
                <a:latin typeface="Consolas" panose="020B0609020204030204" pitchFamily="49" charset="0"/>
              </a:rPr>
              <a:t>  // ...</a:t>
            </a:r>
            <a:endParaRPr lang="en-US" sz="1400" dirty="0">
              <a:solidFill>
                <a:srgbClr val="000000"/>
              </a:solidFill>
              <a:latin typeface="Consolas" panose="020B0609020204030204" pitchFamily="49" charset="0"/>
            </a:endParaRPr>
          </a:p>
          <a:p>
            <a:pPr marL="594360" lvl="2" indent="0">
              <a:lnSpc>
                <a:spcPct val="110000"/>
              </a:lnSpc>
              <a:spcBef>
                <a:spcPts val="0"/>
              </a:spcBef>
              <a:buNone/>
            </a:pPr>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81778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fade">
                                      <p:cBhvr>
                                        <p:cTn id="10" dur="500"/>
                                        <p:tgtEl>
                                          <p:spTgt spid="3">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animEffect transition="in" filter="fade">
                                      <p:cBhvr>
                                        <p:cTn id="16" dur="500"/>
                                        <p:tgtEl>
                                          <p:spTgt spid="3">
                                            <p:txEl>
                                              <p:pRg st="11" end="1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animEffect transition="in" filter="fade">
                                      <p:cBhvr>
                                        <p:cTn id="19" dur="500"/>
                                        <p:tgtEl>
                                          <p:spTgt spid="3">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4" end="14"/>
                                            </p:txEl>
                                          </p:spTgt>
                                        </p:tgtEl>
                                        <p:attrNameLst>
                                          <p:attrName>style.visibility</p:attrName>
                                        </p:attrNameLst>
                                      </p:cBhvr>
                                      <p:to>
                                        <p:strVal val="visible"/>
                                      </p:to>
                                    </p:set>
                                    <p:animEffect transition="in" filter="fade">
                                      <p:cBhvr>
                                        <p:cTn id="2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err="1">
                <a:latin typeface="Segoe UI" panose="020B0502040204020203" pitchFamily="34" charset="0"/>
                <a:cs typeface="Segoe UI" panose="020B0502040204020203" pitchFamily="34" charset="0"/>
              </a:rPr>
              <a:t>Templated</a:t>
            </a:r>
            <a:r>
              <a:rPr lang="en-US" dirty="0">
                <a:latin typeface="Segoe UI" panose="020B0502040204020203" pitchFamily="34" charset="0"/>
                <a:cs typeface="Segoe UI" panose="020B0502040204020203" pitchFamily="34" charset="0"/>
              </a:rPr>
              <a:t> Lambda Expressions</a:t>
            </a:r>
          </a:p>
        </p:txBody>
      </p:sp>
      <p:sp>
        <p:nvSpPr>
          <p:cNvPr id="3" name="Content Placeholder 2"/>
          <p:cNvSpPr>
            <a:spLocks noGrp="1"/>
          </p:cNvSpPr>
          <p:nvPr>
            <p:ph sz="quarter" idx="13"/>
          </p:nvPr>
        </p:nvSpPr>
        <p:spPr>
          <a:xfrm>
            <a:off x="76200" y="971550"/>
            <a:ext cx="8991600" cy="4114800"/>
          </a:xfrm>
        </p:spPr>
        <p:txBody>
          <a:bodyPr>
            <a:normAutofit/>
          </a:bodyPr>
          <a:lstStyle/>
          <a:p>
            <a:pPr marL="320040" lvl="1" indent="-320040">
              <a:spcBef>
                <a:spcPts val="700"/>
              </a:spcBef>
              <a:buClr>
                <a:schemeClr val="accent2"/>
              </a:buClr>
              <a:buSzPct val="60000"/>
              <a:buFont typeface="Wingdings"/>
              <a:buChar char=""/>
            </a:pPr>
            <a:r>
              <a:rPr lang="fr-FR" sz="2400" dirty="0"/>
              <a:t>Motivation 2</a:t>
            </a:r>
          </a:p>
          <a:p>
            <a:pPr lvl="1"/>
            <a:r>
              <a:rPr lang="en-US" dirty="0"/>
              <a:t>Perfect forwarding </a:t>
            </a:r>
            <a:r>
              <a:rPr lang="fr-FR" dirty="0"/>
              <a:t>(</a:t>
            </a:r>
            <a:r>
              <a:rPr lang="fr-FR" dirty="0" err="1"/>
              <a:t>pre</a:t>
            </a:r>
            <a:r>
              <a:rPr lang="fr-FR" dirty="0"/>
              <a:t> C++20):</a:t>
            </a:r>
          </a:p>
          <a:p>
            <a:pPr marL="594360" lvl="2" indent="0">
              <a:spcBef>
                <a:spcPts val="0"/>
              </a:spcBef>
              <a:buNone/>
            </a:pP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&amp;&amp;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594360" lvl="2" indent="0">
              <a:spcBef>
                <a:spcPts val="0"/>
              </a:spcBef>
              <a:buNone/>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foo(</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::forward&lt;</a:t>
            </a:r>
            <a:r>
              <a:rPr lang="en-US" sz="1400" dirty="0" err="1">
                <a:solidFill>
                  <a:srgbClr val="0000FF"/>
                </a:solidFill>
                <a:latin typeface="Consolas" panose="020B0609020204030204" pitchFamily="49" charset="0"/>
              </a:rPr>
              <a:t>decltype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)&gt;(</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pPr marL="594360" lvl="2" indent="0">
              <a:spcBef>
                <a:spcPts val="0"/>
              </a:spcBef>
              <a:buNone/>
            </a:pPr>
            <a:r>
              <a:rPr lang="en-US" sz="1400" dirty="0">
                <a:solidFill>
                  <a:srgbClr val="000000"/>
                </a:solidFill>
                <a:latin typeface="Consolas" panose="020B0609020204030204" pitchFamily="49" charset="0"/>
              </a:rPr>
              <a:t>};</a:t>
            </a:r>
          </a:p>
          <a:p>
            <a:pPr lvl="1"/>
            <a:r>
              <a:rPr lang="en-US" dirty="0"/>
              <a:t>With C++20:</a:t>
            </a:r>
          </a:p>
          <a:p>
            <a:pPr marL="594360" lvl="2" indent="0">
              <a:spcBef>
                <a:spcPts val="0"/>
              </a:spcBef>
              <a:buNone/>
            </a:pP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typename</a:t>
            </a:r>
            <a:r>
              <a:rPr lang="en-US" sz="1400" dirty="0">
                <a:solidFill>
                  <a:srgbClr val="000000"/>
                </a:solidFill>
                <a:latin typeface="Consolas" panose="020B0609020204030204" pitchFamily="49" charset="0"/>
              </a:rPr>
              <a:t> ...T&gt;(T&amp;&amp;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594360" lvl="2" indent="0">
              <a:spcBef>
                <a:spcPts val="0"/>
              </a:spcBef>
              <a:buNone/>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foo(</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::forward&lt;T&gt;(</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pPr marL="594360" lvl="2" indent="0">
              <a:spcBef>
                <a:spcPts val="0"/>
              </a:spcBef>
              <a:buNone/>
            </a:pPr>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6105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C++20</a:t>
            </a:r>
          </a:p>
        </p:txBody>
      </p:sp>
      <p:sp>
        <p:nvSpPr>
          <p:cNvPr id="3" name="Content Placeholder 2"/>
          <p:cNvSpPr>
            <a:spLocks noGrp="1"/>
          </p:cNvSpPr>
          <p:nvPr>
            <p:ph sz="quarter" idx="13"/>
          </p:nvPr>
        </p:nvSpPr>
        <p:spPr/>
        <p:txBody>
          <a:bodyPr numCol="1" anchor="ctr">
            <a:normAutofit/>
          </a:bodyPr>
          <a:lstStyle/>
          <a:p>
            <a:pPr marL="0" lvl="1" indent="0" algn="ctr">
              <a:spcBef>
                <a:spcPts val="700"/>
              </a:spcBef>
              <a:buClr>
                <a:schemeClr val="accent2"/>
              </a:buClr>
              <a:buSzPct val="60000"/>
              <a:buNone/>
            </a:pPr>
            <a:r>
              <a:rPr lang="en-US" sz="4000" dirty="0">
                <a:solidFill>
                  <a:srgbClr val="00B050"/>
                </a:solidFill>
                <a:latin typeface="Segoe UI Black" panose="020B0A02040204020203" pitchFamily="34" charset="0"/>
                <a:ea typeface="Segoe UI Black" panose="020B0A02040204020203" pitchFamily="34" charset="0"/>
                <a:cs typeface="Segoe UI Semibold" panose="020B0702040204020203" pitchFamily="34" charset="0"/>
              </a:rPr>
              <a:t>C++20 </a:t>
            </a:r>
            <a:r>
              <a:rPr lang="en-US" sz="4000" dirty="0">
                <a:latin typeface="Segoe UI Semibold" panose="020B0702040204020203" pitchFamily="34" charset="0"/>
                <a:cs typeface="Segoe UI Semibold" panose="020B0702040204020203" pitchFamily="34" charset="0"/>
              </a:rPr>
              <a:t>is big!</a:t>
            </a:r>
          </a:p>
          <a:p>
            <a:pPr marL="0" lvl="1" indent="0" algn="ctr">
              <a:spcBef>
                <a:spcPts val="700"/>
              </a:spcBef>
              <a:buClr>
                <a:schemeClr val="accent2"/>
              </a:buClr>
              <a:buSzPct val="60000"/>
              <a:buNone/>
            </a:pPr>
            <a:r>
              <a:rPr lang="en-US" sz="4000" dirty="0">
                <a:latin typeface="Segoe UI Semibold" panose="020B0702040204020203" pitchFamily="34" charset="0"/>
                <a:cs typeface="Segoe UI Semibold" panose="020B0702040204020203" pitchFamily="34" charset="0"/>
              </a:rPr>
              <a:t>Lots of new features!</a:t>
            </a:r>
          </a:p>
          <a:p>
            <a:pPr marL="0" lvl="1" indent="0" algn="ctr">
              <a:spcBef>
                <a:spcPts val="700"/>
              </a:spcBef>
              <a:buClr>
                <a:schemeClr val="accent2"/>
              </a:buClr>
              <a:buSzPct val="60000"/>
              <a:buNone/>
            </a:pPr>
            <a:endParaRPr lang="en-US" sz="4000" dirty="0">
              <a:latin typeface="Segoe UI Semibold" panose="020B0702040204020203" pitchFamily="34" charset="0"/>
              <a:cs typeface="Segoe UI Semibold" panose="020B0702040204020203" pitchFamily="34" charset="0"/>
            </a:endParaRPr>
          </a:p>
        </p:txBody>
      </p:sp>
      <p:pic>
        <p:nvPicPr>
          <p:cNvPr id="6" name="Picture 5"/>
          <p:cNvPicPr>
            <a:picLocks noChangeAspect="1"/>
          </p:cNvPicPr>
          <p:nvPr/>
        </p:nvPicPr>
        <p:blipFill>
          <a:blip r:embed="rId3"/>
          <a:stretch>
            <a:fillRect/>
          </a:stretch>
        </p:blipFill>
        <p:spPr>
          <a:xfrm>
            <a:off x="7391400" y="2038350"/>
            <a:ext cx="1143160" cy="1086002"/>
          </a:xfrm>
          <a:prstGeom prst="rect">
            <a:avLst/>
          </a:prstGeom>
        </p:spPr>
      </p:pic>
      <p:sp>
        <p:nvSpPr>
          <p:cNvPr id="4" name="TextBox 3">
            <a:extLst>
              <a:ext uri="{FF2B5EF4-FFF2-40B4-BE49-F238E27FC236}">
                <a16:creationId xmlns:a16="http://schemas.microsoft.com/office/drawing/2014/main" id="{285D5E2D-35A8-4997-ABA7-01F7B7B15204}"/>
              </a:ext>
            </a:extLst>
          </p:cNvPr>
          <p:cNvSpPr txBox="1"/>
          <p:nvPr/>
        </p:nvSpPr>
        <p:spPr>
          <a:xfrm>
            <a:off x="2651267" y="3943350"/>
            <a:ext cx="3862013" cy="830997"/>
          </a:xfrm>
          <a:prstGeom prst="rect">
            <a:avLst/>
          </a:prstGeom>
          <a:noFill/>
        </p:spPr>
        <p:txBody>
          <a:bodyPr wrap="square" rtlCol="0">
            <a:spAutoFit/>
          </a:bodyPr>
          <a:lstStyle/>
          <a:p>
            <a:pPr algn="ctr"/>
            <a:r>
              <a:rPr lang="en-US" sz="1600" i="1" dirty="0"/>
              <a:t>On Friday September 4, 2020, the C++20 standard passed ISO voting, expected to be formally published by the end of 2020.</a:t>
            </a:r>
          </a:p>
        </p:txBody>
      </p:sp>
      <p:cxnSp>
        <p:nvCxnSpPr>
          <p:cNvPr id="7" name="Straight Connector 6">
            <a:extLst>
              <a:ext uri="{FF2B5EF4-FFF2-40B4-BE49-F238E27FC236}">
                <a16:creationId xmlns:a16="http://schemas.microsoft.com/office/drawing/2014/main" id="{711FE08C-6178-45C8-A56E-BD5AA89C194E}"/>
              </a:ext>
            </a:extLst>
          </p:cNvPr>
          <p:cNvCxnSpPr/>
          <p:nvPr/>
        </p:nvCxnSpPr>
        <p:spPr>
          <a:xfrm>
            <a:off x="2143874" y="3659098"/>
            <a:ext cx="4876800" cy="0"/>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41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3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D942DF-D6F5-46D3-BBE6-CD9DE52FA21E}"/>
              </a:ext>
            </a:extLst>
          </p:cNvPr>
          <p:cNvSpPr/>
          <p:nvPr/>
        </p:nvSpPr>
        <p:spPr>
          <a:xfrm>
            <a:off x="3448877" y="3906907"/>
            <a:ext cx="2534479" cy="228600"/>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CD942DF-D6F5-46D3-BBE6-CD9DE52FA21E}"/>
              </a:ext>
            </a:extLst>
          </p:cNvPr>
          <p:cNvSpPr/>
          <p:nvPr/>
        </p:nvSpPr>
        <p:spPr>
          <a:xfrm>
            <a:off x="1905001" y="2190750"/>
            <a:ext cx="762000" cy="228600"/>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76200" y="118110"/>
            <a:ext cx="8991600" cy="624840"/>
          </a:xfrm>
        </p:spPr>
        <p:txBody>
          <a:bodyPr>
            <a:noAutofit/>
          </a:bodyPr>
          <a:lstStyle/>
          <a:p>
            <a:r>
              <a:rPr lang="en-US" dirty="0">
                <a:latin typeface="Segoe UI" panose="020B0502040204020203" pitchFamily="34" charset="0"/>
                <a:cs typeface="Segoe UI" panose="020B0502040204020203" pitchFamily="34" charset="0"/>
              </a:rPr>
              <a:t>Pack Expansion in Lambda Captures</a:t>
            </a:r>
          </a:p>
        </p:txBody>
      </p:sp>
      <p:sp>
        <p:nvSpPr>
          <p:cNvPr id="3" name="Content Placeholder 2"/>
          <p:cNvSpPr>
            <a:spLocks noGrp="1"/>
          </p:cNvSpPr>
          <p:nvPr>
            <p:ph sz="quarter" idx="13"/>
          </p:nvPr>
        </p:nvSpPr>
        <p:spPr>
          <a:xfrm>
            <a:off x="76200" y="971550"/>
            <a:ext cx="8991600" cy="4114800"/>
          </a:xfrm>
        </p:spPr>
        <p:txBody>
          <a:bodyPr>
            <a:normAutofit/>
          </a:bodyPr>
          <a:lstStyle/>
          <a:p>
            <a:pPr marL="320040" lvl="1" indent="-320040">
              <a:spcBef>
                <a:spcPts val="700"/>
              </a:spcBef>
              <a:buClr>
                <a:schemeClr val="accent2"/>
              </a:buClr>
              <a:buSzPct val="60000"/>
              <a:buFont typeface="Wingdings"/>
              <a:buChar char=""/>
            </a:pPr>
            <a:r>
              <a:rPr lang="fr-FR" sz="2400" dirty="0" err="1"/>
              <a:t>Pre</a:t>
            </a:r>
            <a:r>
              <a:rPr lang="fr-FR" sz="2400" dirty="0"/>
              <a:t>-C++20:</a:t>
            </a:r>
          </a:p>
          <a:p>
            <a:pPr lvl="1"/>
            <a:r>
              <a:rPr lang="en-US" dirty="0"/>
              <a:t>A simple-capture followed by an ellipsis is a pack expansion:</a:t>
            </a:r>
          </a:p>
          <a:p>
            <a:pPr marL="594360" lvl="2" indent="0">
              <a:spcBef>
                <a:spcPts val="0"/>
              </a:spcBef>
              <a:buNone/>
            </a:pPr>
            <a:r>
              <a:rPr lang="en-US" sz="1400" dirty="0">
                <a:solidFill>
                  <a:srgbClr val="0000FF"/>
                </a:solidFill>
                <a:latin typeface="Consolas" panose="020B0609020204030204" pitchFamily="49" charset="0"/>
              </a:rPr>
              <a:t>template</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F</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Args</a:t>
            </a:r>
            <a:r>
              <a:rPr lang="en-US" sz="1400" dirty="0">
                <a:solidFill>
                  <a:srgbClr val="000000"/>
                </a:solidFill>
                <a:latin typeface="Consolas" panose="020B0609020204030204" pitchFamily="49" charset="0"/>
              </a:rPr>
              <a:t>&gt;</a:t>
            </a:r>
          </a:p>
          <a:p>
            <a:pPr marL="594360" lvl="2" indent="0">
              <a:spcBef>
                <a:spcPts val="0"/>
              </a:spcBef>
              <a:buNone/>
            </a:pP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delay_invoke</a:t>
            </a:r>
            <a:r>
              <a:rPr lang="en-US" sz="1400" dirty="0">
                <a:solidFill>
                  <a:srgbClr val="000000"/>
                </a:solidFill>
                <a:latin typeface="Consolas" panose="020B0609020204030204" pitchFamily="49" charset="0"/>
              </a:rPr>
              <a:t>(</a:t>
            </a:r>
            <a:r>
              <a:rPr lang="en-US" sz="1400" dirty="0">
                <a:solidFill>
                  <a:srgbClr val="2B91AF"/>
                </a:solidFill>
                <a:latin typeface="Consolas" panose="020B0609020204030204" pitchFamily="49" charset="0"/>
              </a:rPr>
              <a:t>F</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f</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Args</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args</a:t>
            </a:r>
            <a:r>
              <a:rPr lang="en-US" sz="1400" dirty="0">
                <a:solidFill>
                  <a:srgbClr val="000000"/>
                </a:solidFill>
                <a:latin typeface="Consolas" panose="020B0609020204030204" pitchFamily="49" charset="0"/>
              </a:rPr>
              <a:t>) {</a:t>
            </a:r>
          </a:p>
          <a:p>
            <a:pPr marL="594360" lvl="2" indent="0">
              <a:spcBef>
                <a:spcPts val="0"/>
              </a:spcBef>
              <a:buNone/>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a:t>
            </a:r>
            <a:r>
              <a:rPr lang="en-US" sz="1400" dirty="0">
                <a:solidFill>
                  <a:srgbClr val="808080"/>
                </a:solidFill>
                <a:latin typeface="Consolas" panose="020B0609020204030204" pitchFamily="49" charset="0"/>
              </a:rPr>
              <a:t>f</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args</a:t>
            </a:r>
            <a:r>
              <a:rPr lang="en-US" sz="1400" dirty="0">
                <a:solidFill>
                  <a:srgbClr val="000000"/>
                </a:solidFill>
                <a:latin typeface="Consolas" panose="020B0609020204030204" pitchFamily="49" charset="0"/>
              </a:rPr>
              <a:t>...] {                                  </a:t>
            </a:r>
            <a:r>
              <a:rPr lang="en-US" sz="1400" dirty="0">
                <a:solidFill>
                  <a:srgbClr val="008000"/>
                </a:solidFill>
                <a:latin typeface="Consolas" panose="020B0609020204030204" pitchFamily="49" charset="0"/>
              </a:rPr>
              <a:t>// </a:t>
            </a:r>
            <a:r>
              <a:rPr lang="en-US" sz="1400" dirty="0">
                <a:solidFill>
                  <a:srgbClr val="008000"/>
                </a:solidFill>
                <a:latin typeface="Consolas" panose="020B0609020204030204" pitchFamily="49" charset="0"/>
                <a:sym typeface="Wingdings" panose="05000000000000000000" pitchFamily="2" charset="2"/>
              </a:rPr>
              <a:t> </a:t>
            </a:r>
            <a:r>
              <a:rPr lang="en-US" sz="1400" dirty="0">
                <a:solidFill>
                  <a:srgbClr val="00B050"/>
                </a:solidFill>
                <a:sym typeface="Wingdings" panose="05000000000000000000" pitchFamily="2" charset="2"/>
              </a:rPr>
              <a:t>✔</a:t>
            </a:r>
            <a:endParaRPr lang="en-US" sz="1400" dirty="0">
              <a:solidFill>
                <a:srgbClr val="00B050"/>
              </a:solidFill>
              <a:latin typeface="Consolas" panose="020B0609020204030204" pitchFamily="49" charset="0"/>
            </a:endParaRPr>
          </a:p>
          <a:p>
            <a:pPr marL="594360" lvl="2" indent="0">
              <a:spcBef>
                <a:spcPts val="0"/>
              </a:spcBef>
              <a:buNone/>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::invoke(</a:t>
            </a:r>
            <a:r>
              <a:rPr lang="en-US" sz="1400" dirty="0">
                <a:solidFill>
                  <a:srgbClr val="808080"/>
                </a:solidFill>
                <a:latin typeface="Consolas" panose="020B0609020204030204" pitchFamily="49" charset="0"/>
              </a:rPr>
              <a:t>f</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args</a:t>
            </a:r>
            <a:r>
              <a:rPr lang="en-US" sz="1400" dirty="0">
                <a:solidFill>
                  <a:srgbClr val="000000"/>
                </a:solidFill>
                <a:latin typeface="Consolas" panose="020B0609020204030204" pitchFamily="49" charset="0"/>
              </a:rPr>
              <a:t>...);</a:t>
            </a:r>
          </a:p>
          <a:p>
            <a:pPr marL="594360" lvl="2" indent="0">
              <a:spcBef>
                <a:spcPts val="0"/>
              </a:spcBef>
              <a:buNone/>
            </a:pPr>
            <a:r>
              <a:rPr lang="en-US" sz="1400" dirty="0">
                <a:solidFill>
                  <a:srgbClr val="000000"/>
                </a:solidFill>
                <a:latin typeface="Consolas" panose="020B0609020204030204" pitchFamily="49" charset="0"/>
              </a:rPr>
              <a:t>  };</a:t>
            </a:r>
          </a:p>
          <a:p>
            <a:pPr marL="594360" lvl="2" indent="0">
              <a:spcBef>
                <a:spcPts val="0"/>
              </a:spcBef>
              <a:buNone/>
            </a:pPr>
            <a:r>
              <a:rPr lang="en-US" sz="1400" dirty="0">
                <a:solidFill>
                  <a:srgbClr val="000000"/>
                </a:solidFill>
                <a:latin typeface="Consolas" panose="020B0609020204030204" pitchFamily="49" charset="0"/>
              </a:rPr>
              <a:t>}</a:t>
            </a:r>
          </a:p>
          <a:p>
            <a:pPr lvl="1"/>
            <a:r>
              <a:rPr lang="en-US" dirty="0"/>
              <a:t>An </a:t>
            </a:r>
            <a:r>
              <a:rPr lang="en-US" dirty="0" err="1"/>
              <a:t>init</a:t>
            </a:r>
            <a:r>
              <a:rPr lang="en-US" dirty="0"/>
              <a:t>-capture followed by an ellipsis is </a:t>
            </a:r>
            <a:r>
              <a:rPr lang="en-US" b="1" dirty="0"/>
              <a:t>ill-formed:</a:t>
            </a:r>
          </a:p>
          <a:p>
            <a:pPr marL="594360" lvl="2" indent="0">
              <a:lnSpc>
                <a:spcPct val="110000"/>
              </a:lnSpc>
              <a:spcBef>
                <a:spcPts val="0"/>
              </a:spcBef>
              <a:buNone/>
            </a:pPr>
            <a:r>
              <a:rPr lang="en-US" sz="1400" dirty="0">
                <a:solidFill>
                  <a:srgbClr val="0000FF"/>
                </a:solidFill>
                <a:latin typeface="Consolas" panose="020B0609020204030204" pitchFamily="49" charset="0"/>
              </a:rPr>
              <a:t>template</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F</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Args</a:t>
            </a:r>
            <a:r>
              <a:rPr lang="en-US" sz="1400" dirty="0">
                <a:solidFill>
                  <a:srgbClr val="000000"/>
                </a:solidFill>
                <a:latin typeface="Consolas" panose="020B0609020204030204" pitchFamily="49" charset="0"/>
              </a:rPr>
              <a:t>&gt;</a:t>
            </a:r>
          </a:p>
          <a:p>
            <a:pPr marL="594360" lvl="2" indent="0">
              <a:lnSpc>
                <a:spcPct val="110000"/>
              </a:lnSpc>
              <a:spcBef>
                <a:spcPts val="0"/>
              </a:spcBef>
              <a:buNone/>
            </a:pP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delay_invoke</a:t>
            </a:r>
            <a:r>
              <a:rPr lang="en-US" sz="1400" dirty="0">
                <a:solidFill>
                  <a:srgbClr val="000000"/>
                </a:solidFill>
                <a:latin typeface="Consolas" panose="020B0609020204030204" pitchFamily="49" charset="0"/>
              </a:rPr>
              <a:t>(</a:t>
            </a:r>
            <a:r>
              <a:rPr lang="en-US" sz="1400" dirty="0">
                <a:solidFill>
                  <a:srgbClr val="2B91AF"/>
                </a:solidFill>
                <a:latin typeface="Consolas" panose="020B0609020204030204" pitchFamily="49" charset="0"/>
              </a:rPr>
              <a:t>F</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f</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Args</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args</a:t>
            </a:r>
            <a:r>
              <a:rPr lang="en-US" sz="1400" dirty="0">
                <a:solidFill>
                  <a:srgbClr val="000000"/>
                </a:solidFill>
                <a:latin typeface="Consolas" panose="020B0609020204030204" pitchFamily="49" charset="0"/>
              </a:rPr>
              <a:t>) {</a:t>
            </a:r>
          </a:p>
          <a:p>
            <a:pPr marL="594360" lvl="2" indent="0">
              <a:lnSpc>
                <a:spcPct val="110000"/>
              </a:lnSpc>
              <a:spcBef>
                <a:spcPts val="0"/>
              </a:spcBef>
              <a:buNone/>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f</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::move(</a:t>
            </a:r>
            <a:r>
              <a:rPr lang="en-US" sz="1400" dirty="0">
                <a:solidFill>
                  <a:srgbClr val="808080"/>
                </a:solidFill>
                <a:latin typeface="Consolas" panose="020B0609020204030204" pitchFamily="49" charset="0"/>
              </a:rPr>
              <a:t>f</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args</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::move(</a:t>
            </a:r>
            <a:r>
              <a:rPr lang="en-US" sz="1400" dirty="0" err="1">
                <a:solidFill>
                  <a:srgbClr val="808080"/>
                </a:solidFill>
                <a:latin typeface="Consolas" panose="020B0609020204030204" pitchFamily="49" charset="0"/>
              </a:rPr>
              <a:t>args</a:t>
            </a:r>
            <a:r>
              <a:rPr lang="en-US" sz="1400" dirty="0">
                <a:solidFill>
                  <a:srgbClr val="000000"/>
                </a:solidFill>
                <a:latin typeface="Consolas" panose="020B0609020204030204" pitchFamily="49" charset="0"/>
              </a:rPr>
              <a:t>)...] { </a:t>
            </a:r>
            <a:r>
              <a:rPr lang="en-US" sz="1400" dirty="0">
                <a:solidFill>
                  <a:srgbClr val="008000"/>
                </a:solidFill>
                <a:latin typeface="Consolas" panose="020B0609020204030204" pitchFamily="49" charset="0"/>
              </a:rPr>
              <a:t>// </a:t>
            </a:r>
            <a:r>
              <a:rPr lang="en-US" sz="1400" dirty="0">
                <a:solidFill>
                  <a:srgbClr val="008000"/>
                </a:solidFill>
                <a:latin typeface="Consolas" panose="020B0609020204030204" pitchFamily="49" charset="0"/>
                <a:sym typeface="Wingdings" panose="05000000000000000000" pitchFamily="2" charset="2"/>
              </a:rPr>
              <a:t></a:t>
            </a:r>
            <a:r>
              <a:rPr lang="en-US" sz="1400" dirty="0">
                <a:solidFill>
                  <a:srgbClr val="008000"/>
                </a:solidFill>
                <a:latin typeface="Consolas" panose="020B0609020204030204" pitchFamily="49" charset="0"/>
              </a:rPr>
              <a:t> </a:t>
            </a:r>
            <a:r>
              <a:rPr lang="en-US" sz="1400" b="1" dirty="0">
                <a:solidFill>
                  <a:srgbClr val="FF0000"/>
                </a:solidFill>
                <a:sym typeface="Wingdings" panose="05000000000000000000" pitchFamily="2" charset="2"/>
              </a:rPr>
              <a:t>❌</a:t>
            </a:r>
            <a:endParaRPr lang="en-US" sz="1400" dirty="0">
              <a:solidFill>
                <a:srgbClr val="000000"/>
              </a:solidFill>
              <a:latin typeface="Consolas" panose="020B0609020204030204" pitchFamily="49" charset="0"/>
            </a:endParaRPr>
          </a:p>
          <a:p>
            <a:pPr marL="594360" lvl="2" indent="0">
              <a:lnSpc>
                <a:spcPct val="110000"/>
              </a:lnSpc>
              <a:spcBef>
                <a:spcPts val="0"/>
              </a:spcBef>
              <a:buNone/>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::invoke(</a:t>
            </a:r>
            <a:r>
              <a:rPr lang="en-US" sz="1400" dirty="0">
                <a:solidFill>
                  <a:srgbClr val="808080"/>
                </a:solidFill>
                <a:latin typeface="Consolas" panose="020B0609020204030204" pitchFamily="49" charset="0"/>
              </a:rPr>
              <a:t>f</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args</a:t>
            </a:r>
            <a:r>
              <a:rPr lang="en-US" sz="1400" dirty="0">
                <a:solidFill>
                  <a:srgbClr val="000000"/>
                </a:solidFill>
                <a:latin typeface="Consolas" panose="020B0609020204030204" pitchFamily="49" charset="0"/>
              </a:rPr>
              <a:t>...);</a:t>
            </a:r>
          </a:p>
          <a:p>
            <a:pPr marL="594360" lvl="2" indent="0">
              <a:lnSpc>
                <a:spcPct val="110000"/>
              </a:lnSpc>
              <a:spcBef>
                <a:spcPts val="0"/>
              </a:spcBef>
              <a:buNone/>
            </a:pPr>
            <a:r>
              <a:rPr lang="en-US" sz="1400" dirty="0">
                <a:solidFill>
                  <a:srgbClr val="000000"/>
                </a:solidFill>
                <a:latin typeface="Consolas" panose="020B0609020204030204" pitchFamily="49" charset="0"/>
              </a:rPr>
              <a:t>  };</a:t>
            </a:r>
          </a:p>
          <a:p>
            <a:pPr marL="594360" lvl="2" indent="0">
              <a:lnSpc>
                <a:spcPct val="110000"/>
              </a:lnSpc>
              <a:spcBef>
                <a:spcPts val="0"/>
              </a:spcBef>
              <a:buNone/>
            </a:pPr>
            <a:r>
              <a:rPr lang="en-US" sz="1400" dirty="0">
                <a:solidFill>
                  <a:srgbClr val="000000"/>
                </a:solidFill>
                <a:latin typeface="Consolas" panose="020B0609020204030204" pitchFamily="49" charset="0"/>
              </a:rPr>
              <a:t>}</a:t>
            </a:r>
            <a:endParaRPr lang="en-US" sz="1400" dirty="0"/>
          </a:p>
        </p:txBody>
      </p:sp>
      <p:sp>
        <p:nvSpPr>
          <p:cNvPr id="7" name="TextBox 6"/>
          <p:cNvSpPr txBox="1"/>
          <p:nvPr/>
        </p:nvSpPr>
        <p:spPr>
          <a:xfrm>
            <a:off x="5181600" y="4548809"/>
            <a:ext cx="2133600" cy="381000"/>
          </a:xfrm>
          <a:prstGeom prst="rect">
            <a:avLst/>
          </a:prstGeom>
          <a:noFill/>
        </p:spPr>
        <p:txBody>
          <a:bodyPr wrap="square" rtlCol="0">
            <a:spAutoFit/>
          </a:bodyPr>
          <a:lstStyle/>
          <a:p>
            <a:r>
              <a:rPr lang="en-US" b="1" dirty="0">
                <a:solidFill>
                  <a:srgbClr val="00B050"/>
                </a:solidFill>
                <a:latin typeface="Segoe UI Semibold" panose="020B0702040204020203" pitchFamily="34" charset="0"/>
                <a:cs typeface="Segoe UI Semibold" panose="020B0702040204020203" pitchFamily="34" charset="0"/>
              </a:rPr>
              <a:t>Allowed in C++20</a:t>
            </a:r>
          </a:p>
        </p:txBody>
      </p:sp>
      <p:sp>
        <p:nvSpPr>
          <p:cNvPr id="8" name="TextBox 7"/>
          <p:cNvSpPr txBox="1"/>
          <p:nvPr/>
        </p:nvSpPr>
        <p:spPr>
          <a:xfrm>
            <a:off x="6279871" y="3865661"/>
            <a:ext cx="1065145" cy="307777"/>
          </a:xfrm>
          <a:prstGeom prst="rect">
            <a:avLst/>
          </a:prstGeom>
          <a:solidFill>
            <a:schemeClr val="bg1"/>
          </a:solidFill>
        </p:spPr>
        <p:txBody>
          <a:bodyPr wrap="square" rtlCol="0">
            <a:spAutoFit/>
          </a:bodyPr>
          <a:lstStyle/>
          <a:p>
            <a:r>
              <a:rPr lang="en-US" sz="1400" dirty="0">
                <a:solidFill>
                  <a:srgbClr val="008000"/>
                </a:solidFill>
                <a:latin typeface="Consolas" panose="020B0609020204030204" pitchFamily="49" charset="0"/>
              </a:rPr>
              <a:t>// </a:t>
            </a:r>
            <a:r>
              <a:rPr lang="en-US" sz="1400" dirty="0">
                <a:solidFill>
                  <a:srgbClr val="008000"/>
                </a:solidFill>
                <a:latin typeface="Consolas" panose="020B0609020204030204" pitchFamily="49" charset="0"/>
                <a:sym typeface="Wingdings" panose="05000000000000000000" pitchFamily="2" charset="2"/>
              </a:rPr>
              <a:t> </a:t>
            </a:r>
            <a:r>
              <a:rPr lang="en-US" sz="1400" dirty="0">
                <a:solidFill>
                  <a:srgbClr val="00B050"/>
                </a:solidFill>
                <a:sym typeface="Wingdings" panose="05000000000000000000" pitchFamily="2" charset="2"/>
              </a:rPr>
              <a:t>✔</a:t>
            </a:r>
            <a:endParaRPr lang="en-US" sz="1400" dirty="0">
              <a:solidFill>
                <a:srgbClr val="00B050"/>
              </a:solidFill>
              <a:latin typeface="Consolas" panose="020B0609020204030204" pitchFamily="49" charset="0"/>
            </a:endParaRPr>
          </a:p>
        </p:txBody>
      </p:sp>
      <p:sp>
        <p:nvSpPr>
          <p:cNvPr id="9" name="TextBox 8"/>
          <p:cNvSpPr txBox="1"/>
          <p:nvPr/>
        </p:nvSpPr>
        <p:spPr>
          <a:xfrm>
            <a:off x="5022574" y="3073587"/>
            <a:ext cx="1676400" cy="400110"/>
          </a:xfrm>
          <a:prstGeom prst="rect">
            <a:avLst/>
          </a:prstGeom>
          <a:solidFill>
            <a:schemeClr val="bg1"/>
          </a:solidFill>
        </p:spPr>
        <p:txBody>
          <a:bodyPr wrap="square" rtlCol="0">
            <a:spAutoFit/>
          </a:bodyPr>
          <a:lstStyle/>
          <a:p>
            <a:r>
              <a:rPr lang="en-US" sz="2000" b="1" dirty="0">
                <a:solidFill>
                  <a:srgbClr val="00B050"/>
                </a:solidFill>
                <a:latin typeface="Segoe UI Light" panose="020B0502040204020203" pitchFamily="34" charset="0"/>
                <a:cs typeface="Segoe UI Light" panose="020B0502040204020203" pitchFamily="34" charset="0"/>
              </a:rPr>
              <a:t>well-formed:</a:t>
            </a:r>
          </a:p>
        </p:txBody>
      </p:sp>
      <p:sp>
        <p:nvSpPr>
          <p:cNvPr id="6" name="Rectangle 5"/>
          <p:cNvSpPr/>
          <p:nvPr/>
        </p:nvSpPr>
        <p:spPr>
          <a:xfrm>
            <a:off x="457200" y="3105150"/>
            <a:ext cx="6781800" cy="1828800"/>
          </a:xfrm>
          <a:prstGeom prst="rect">
            <a:avLst/>
          </a:prstGeom>
          <a:noFill/>
          <a:ln w="381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006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animEffect transition="in" filter="fade">
                                      <p:cBhvr>
                                        <p:cTn id="16" dur="500"/>
                                        <p:tgtEl>
                                          <p:spTgt spid="3">
                                            <p:txEl>
                                              <p:pRg st="11" end="1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Effect transition="in" filter="fade">
                                      <p:cBhvr>
                                        <p:cTn id="19" dur="500"/>
                                        <p:tgtEl>
                                          <p:spTgt spid="3">
                                            <p:txEl>
                                              <p:pRg st="12" end="1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3" end="13"/>
                                            </p:txEl>
                                          </p:spTgt>
                                        </p:tgtEl>
                                        <p:attrNameLst>
                                          <p:attrName>style.visibility</p:attrName>
                                        </p:attrNameLst>
                                      </p:cBhvr>
                                      <p:to>
                                        <p:strVal val="visible"/>
                                      </p:to>
                                    </p:set>
                                    <p:animEffect transition="in" filter="fade">
                                      <p:cBhvr>
                                        <p:cTn id="22" dur="500"/>
                                        <p:tgtEl>
                                          <p:spTgt spid="3">
                                            <p:txEl>
                                              <p:pRg st="13" end="1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animEffect transition="in" filter="fade">
                                      <p:cBhvr>
                                        <p:cTn id="25" dur="500"/>
                                        <p:tgtEl>
                                          <p:spTgt spid="3">
                                            <p:txEl>
                                              <p:pRg st="14" end="1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9"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1677875-57F7-4763-91C4-AA09C0BFD183}"/>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8695394E-B8AB-44DD-B0DB-13EF34C055C1}"/>
              </a:ext>
            </a:extLst>
          </p:cNvPr>
          <p:cNvSpPr>
            <a:spLocks noGrp="1"/>
          </p:cNvSpPr>
          <p:nvPr>
            <p:ph type="title"/>
          </p:nvPr>
        </p:nvSpPr>
        <p:spPr/>
        <p:txBody>
          <a:bodyPr/>
          <a:lstStyle/>
          <a:p>
            <a:r>
              <a:rPr lang="en-US" dirty="0"/>
              <a:t>constexpr Changes</a:t>
            </a:r>
          </a:p>
        </p:txBody>
      </p:sp>
    </p:spTree>
    <p:extLst>
      <p:ext uri="{BB962C8B-B14F-4D97-AF65-F5344CB8AC3E}">
        <p14:creationId xmlns:p14="http://schemas.microsoft.com/office/powerpoint/2010/main" val="2641290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constexpr</a:t>
            </a:r>
          </a:p>
        </p:txBody>
      </p:sp>
      <p:sp>
        <p:nvSpPr>
          <p:cNvPr id="3" name="Content Placeholder 2"/>
          <p:cNvSpPr>
            <a:spLocks noGrp="1"/>
          </p:cNvSpPr>
          <p:nvPr>
            <p:ph sz="quarter" idx="13"/>
          </p:nvPr>
        </p:nvSpPr>
        <p:spPr/>
        <p:txBody>
          <a:bodyPr>
            <a:normAutofit/>
          </a:bodyPr>
          <a:lstStyle/>
          <a:p>
            <a:r>
              <a:rPr lang="en-US" dirty="0">
                <a:latin typeface="Consolas" panose="020B0609020204030204" pitchFamily="49" charset="0"/>
              </a:rPr>
              <a:t>constexpr</a:t>
            </a:r>
            <a:r>
              <a:rPr lang="en-US" dirty="0"/>
              <a:t> virtual functions</a:t>
            </a:r>
          </a:p>
          <a:p>
            <a:r>
              <a:rPr lang="en-US" dirty="0">
                <a:latin typeface="Consolas" panose="020B0609020204030204" pitchFamily="49" charset="0"/>
              </a:rPr>
              <a:t>constexpr</a:t>
            </a:r>
            <a:r>
              <a:rPr lang="en-US" dirty="0"/>
              <a:t> functions can now:</a:t>
            </a:r>
          </a:p>
          <a:p>
            <a:pPr lvl="1"/>
            <a:r>
              <a:rPr lang="en-US" dirty="0"/>
              <a:t>use </a:t>
            </a:r>
            <a:r>
              <a:rPr lang="en-US" dirty="0" err="1">
                <a:latin typeface="Consolas" panose="020B0609020204030204" pitchFamily="49" charset="0"/>
              </a:rPr>
              <a:t>dynamic_cast</a:t>
            </a:r>
            <a:r>
              <a:rPr lang="en-US" dirty="0">
                <a:latin typeface="Consolas" panose="020B0609020204030204" pitchFamily="49" charset="0"/>
              </a:rPr>
              <a:t>()</a:t>
            </a:r>
            <a:r>
              <a:rPr lang="en-US" dirty="0"/>
              <a:t> and </a:t>
            </a:r>
            <a:r>
              <a:rPr lang="en-US" dirty="0" err="1">
                <a:latin typeface="Consolas" panose="020B0609020204030204" pitchFamily="49" charset="0"/>
              </a:rPr>
              <a:t>typeid</a:t>
            </a:r>
            <a:endParaRPr lang="en-US" dirty="0">
              <a:latin typeface="Consolas" panose="020B0609020204030204" pitchFamily="49" charset="0"/>
            </a:endParaRPr>
          </a:p>
          <a:p>
            <a:pPr lvl="1"/>
            <a:r>
              <a:rPr lang="en-US" dirty="0"/>
              <a:t>do dynamic memory allocations, </a:t>
            </a:r>
            <a:r>
              <a:rPr lang="en-US" dirty="0">
                <a:latin typeface="Consolas" panose="020B0609020204030204" pitchFamily="49" charset="0"/>
              </a:rPr>
              <a:t>new</a:t>
            </a:r>
            <a:r>
              <a:rPr lang="en-US" dirty="0"/>
              <a:t> / </a:t>
            </a:r>
            <a:r>
              <a:rPr lang="en-US" dirty="0">
                <a:latin typeface="Consolas" panose="020B0609020204030204" pitchFamily="49" charset="0"/>
              </a:rPr>
              <a:t>delete</a:t>
            </a:r>
          </a:p>
          <a:p>
            <a:pPr lvl="1"/>
            <a:r>
              <a:rPr lang="en-US" dirty="0"/>
              <a:t>contain try/catch blocks</a:t>
            </a:r>
          </a:p>
          <a:p>
            <a:pPr lvl="2"/>
            <a:r>
              <a:rPr lang="en-US" dirty="0"/>
              <a:t>But still cannot throw exceptions</a:t>
            </a:r>
          </a:p>
          <a:p>
            <a:endParaRPr lang="en-US" dirty="0"/>
          </a:p>
        </p:txBody>
      </p:sp>
    </p:spTree>
    <p:extLst>
      <p:ext uri="{BB962C8B-B14F-4D97-AF65-F5344CB8AC3E}">
        <p14:creationId xmlns:p14="http://schemas.microsoft.com/office/powerpoint/2010/main" val="192478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constexpr string &amp; vector</a:t>
            </a:r>
          </a:p>
        </p:txBody>
      </p:sp>
      <p:sp>
        <p:nvSpPr>
          <p:cNvPr id="3" name="Content Placeholder 2"/>
          <p:cNvSpPr>
            <a:spLocks noGrp="1"/>
          </p:cNvSpPr>
          <p:nvPr>
            <p:ph sz="quarter" idx="13"/>
          </p:nvPr>
        </p:nvSpPr>
        <p:spPr/>
        <p:txBody>
          <a:bodyPr>
            <a:normAutofit/>
          </a:bodyPr>
          <a:lstStyle/>
          <a:p>
            <a:r>
              <a:rPr lang="en-US" dirty="0">
                <a:latin typeface="Consolas" panose="020B0609020204030204" pitchFamily="49" charset="0"/>
              </a:rPr>
              <a:t>std::string</a:t>
            </a:r>
            <a:r>
              <a:rPr lang="en-US" dirty="0"/>
              <a:t> and </a:t>
            </a:r>
            <a:r>
              <a:rPr lang="en-US" dirty="0">
                <a:latin typeface="Consolas" panose="020B0609020204030204" pitchFamily="49" charset="0"/>
              </a:rPr>
              <a:t>std::vector</a:t>
            </a:r>
            <a:r>
              <a:rPr lang="en-US" dirty="0"/>
              <a:t> are now </a:t>
            </a:r>
            <a:r>
              <a:rPr lang="en-US" dirty="0">
                <a:latin typeface="Consolas" panose="020B0609020204030204" pitchFamily="49" charset="0"/>
              </a:rPr>
              <a:t>constexpr</a:t>
            </a:r>
          </a:p>
          <a:p>
            <a:r>
              <a:rPr lang="en-US" dirty="0"/>
              <a:t>Needed to support </a:t>
            </a:r>
            <a:r>
              <a:rPr lang="en-US" dirty="0">
                <a:latin typeface="Consolas" panose="020B0609020204030204" pitchFamily="49" charset="0"/>
              </a:rPr>
              <a:t>constexpr</a:t>
            </a:r>
            <a:r>
              <a:rPr lang="en-US" dirty="0"/>
              <a:t> reflection in the future</a:t>
            </a:r>
          </a:p>
        </p:txBody>
      </p:sp>
      <p:sp>
        <p:nvSpPr>
          <p:cNvPr id="4" name="TextBox 3">
            <a:extLst>
              <a:ext uri="{FF2B5EF4-FFF2-40B4-BE49-F238E27FC236}">
                <a16:creationId xmlns:a16="http://schemas.microsoft.com/office/drawing/2014/main" id="{DC7A3EA6-DC90-4F6B-BA14-6A0A7EFE8E1B}"/>
              </a:ext>
            </a:extLst>
          </p:cNvPr>
          <p:cNvSpPr txBox="1"/>
          <p:nvPr/>
        </p:nvSpPr>
        <p:spPr>
          <a:xfrm>
            <a:off x="5410200" y="4248150"/>
            <a:ext cx="3505200" cy="646331"/>
          </a:xfrm>
          <a:prstGeom prst="rect">
            <a:avLst/>
          </a:prstGeom>
          <a:solidFill>
            <a:srgbClr val="C6F5BC"/>
          </a:solidFill>
          <a:ln>
            <a:solidFill>
              <a:srgbClr val="64EB1B"/>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230188">
              <a:tabLst>
                <a:tab pos="0" algn="l"/>
              </a:tabLst>
            </a:pPr>
            <a:r>
              <a:rPr lang="en-US" sz="1200" dirty="0"/>
              <a:t>“</a:t>
            </a:r>
            <a:r>
              <a:rPr lang="en-US" sz="1200" b="1" dirty="0"/>
              <a:t>C++20 STL Features: One Year of Development on GitHub</a:t>
            </a:r>
            <a:r>
              <a:rPr lang="en-US" sz="1200" dirty="0"/>
              <a:t>” -- Stephan T. </a:t>
            </a:r>
            <a:r>
              <a:rPr lang="en-US" sz="1200" dirty="0" err="1"/>
              <a:t>Lavavej</a:t>
            </a:r>
            <a:endParaRPr lang="en-US" sz="1200" dirty="0"/>
          </a:p>
          <a:p>
            <a:pPr algn="r"/>
            <a:r>
              <a:rPr lang="en-US" sz="1200" i="1" dirty="0"/>
              <a:t>Tuesday, September 15 • 13:30</a:t>
            </a:r>
          </a:p>
        </p:txBody>
      </p:sp>
      <p:pic>
        <p:nvPicPr>
          <p:cNvPr id="5" name="Graphic 4" descr="Information">
            <a:extLst>
              <a:ext uri="{FF2B5EF4-FFF2-40B4-BE49-F238E27FC236}">
                <a16:creationId xmlns:a16="http://schemas.microsoft.com/office/drawing/2014/main" id="{36D4A6B6-4072-4990-92F7-46451BEB7C3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3470" y="4293912"/>
            <a:ext cx="301804" cy="301804"/>
          </a:xfrm>
          <a:prstGeom prst="rect">
            <a:avLst/>
          </a:prstGeom>
        </p:spPr>
      </p:pic>
    </p:spTree>
    <p:extLst>
      <p:ext uri="{BB962C8B-B14F-4D97-AF65-F5344CB8AC3E}">
        <p14:creationId xmlns:p14="http://schemas.microsoft.com/office/powerpoint/2010/main" val="255972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8ACC1E5-AF1F-47DE-BA1E-8DB48967E51E}"/>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EADDA9FF-DE2B-415D-9377-9E625130A714}"/>
              </a:ext>
            </a:extLst>
          </p:cNvPr>
          <p:cNvSpPr>
            <a:spLocks noGrp="1"/>
          </p:cNvSpPr>
          <p:nvPr>
            <p:ph type="title"/>
          </p:nvPr>
        </p:nvSpPr>
        <p:spPr/>
        <p:txBody>
          <a:bodyPr/>
          <a:lstStyle/>
          <a:p>
            <a:r>
              <a:rPr lang="en-US" dirty="0"/>
              <a:t>Concurrency Changes</a:t>
            </a:r>
          </a:p>
        </p:txBody>
      </p:sp>
    </p:spTree>
    <p:extLst>
      <p:ext uri="{BB962C8B-B14F-4D97-AF65-F5344CB8AC3E}">
        <p14:creationId xmlns:p14="http://schemas.microsoft.com/office/powerpoint/2010/main" val="1125049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Atomic Smart Pointers</a:t>
            </a:r>
          </a:p>
        </p:txBody>
      </p:sp>
      <p:sp>
        <p:nvSpPr>
          <p:cNvPr id="3" name="Content Placeholder 2"/>
          <p:cNvSpPr>
            <a:spLocks noGrp="1"/>
          </p:cNvSpPr>
          <p:nvPr>
            <p:ph sz="quarter" idx="13"/>
          </p:nvPr>
        </p:nvSpPr>
        <p:spPr/>
        <p:txBody>
          <a:bodyPr>
            <a:normAutofit/>
          </a:bodyPr>
          <a:lstStyle/>
          <a:p>
            <a:r>
              <a:rPr lang="en-US" dirty="0"/>
              <a:t>Is </a:t>
            </a:r>
            <a:r>
              <a:rPr lang="en-US" dirty="0" err="1">
                <a:latin typeface="Consolas" panose="020B0609020204030204" pitchFamily="49" charset="0"/>
              </a:rPr>
              <a:t>shared_ptr</a:t>
            </a:r>
            <a:r>
              <a:rPr lang="en-US" dirty="0"/>
              <a:t> thread safe?</a:t>
            </a:r>
          </a:p>
          <a:p>
            <a:pPr lvl="1"/>
            <a:r>
              <a:rPr lang="en-US" sz="1700" b="1" dirty="0"/>
              <a:t>Yes</a:t>
            </a:r>
            <a:r>
              <a:rPr lang="en-US" sz="1700" dirty="0"/>
              <a:t>: control block manipulation thread safe </a:t>
            </a:r>
            <a:r>
              <a:rPr lang="en-US" sz="1700" dirty="0">
                <a:sym typeface="Wingdings" panose="05000000000000000000" pitchFamily="2" charset="2"/>
              </a:rPr>
              <a:t> guarantees object is deleted exactly once</a:t>
            </a:r>
          </a:p>
          <a:p>
            <a:pPr lvl="1"/>
            <a:r>
              <a:rPr lang="en-US" sz="1700" b="1" dirty="0">
                <a:sym typeface="Wingdings" panose="05000000000000000000" pitchFamily="2" charset="2"/>
              </a:rPr>
              <a:t>No</a:t>
            </a:r>
            <a:r>
              <a:rPr lang="en-US" sz="1700" dirty="0">
                <a:sym typeface="Wingdings" panose="05000000000000000000" pitchFamily="2" charset="2"/>
              </a:rPr>
              <a:t>: accessing pointer not thread-safe, one thread could be reading pointer, while another thread could be storing new pointer</a:t>
            </a:r>
          </a:p>
          <a:p>
            <a:r>
              <a:rPr lang="en-US" dirty="0"/>
              <a:t>Make it thread-safe?</a:t>
            </a:r>
          </a:p>
          <a:p>
            <a:pPr lvl="1"/>
            <a:r>
              <a:rPr lang="en-US" sz="1600" dirty="0"/>
              <a:t>Manually use mutex to protect access to smart pointer</a:t>
            </a:r>
          </a:p>
          <a:p>
            <a:pPr lvl="1"/>
            <a:r>
              <a:rPr lang="en-US" sz="1600" dirty="0"/>
              <a:t>Use global non-member atomic operations, e.g. </a:t>
            </a:r>
            <a:r>
              <a:rPr lang="en-US" sz="1600" dirty="0">
                <a:latin typeface="Consolas" panose="020B0609020204030204" pitchFamily="49" charset="0"/>
              </a:rPr>
              <a:t>std::</a:t>
            </a:r>
            <a:r>
              <a:rPr lang="en-US" sz="1600" dirty="0" err="1">
                <a:latin typeface="Consolas" panose="020B0609020204030204" pitchFamily="49" charset="0"/>
              </a:rPr>
              <a:t>atomic_load</a:t>
            </a:r>
            <a:r>
              <a:rPr lang="en-US" sz="1600" dirty="0">
                <a:latin typeface="Consolas" panose="020B0609020204030204" pitchFamily="49" charset="0"/>
              </a:rPr>
              <a:t>()</a:t>
            </a:r>
            <a:r>
              <a:rPr lang="en-US" sz="1600" dirty="0"/>
              <a:t>, </a:t>
            </a:r>
            <a:r>
              <a:rPr lang="en-US" sz="1600" dirty="0" err="1">
                <a:latin typeface="Consolas" panose="020B0609020204030204" pitchFamily="49" charset="0"/>
              </a:rPr>
              <a:t>atomic_store</a:t>
            </a:r>
            <a:r>
              <a:rPr lang="en-US" sz="1600" dirty="0">
                <a:latin typeface="Consolas" panose="020B0609020204030204" pitchFamily="49" charset="0"/>
              </a:rPr>
              <a:t>()</a:t>
            </a:r>
            <a:r>
              <a:rPr lang="en-US" sz="1600" dirty="0"/>
              <a:t>, …</a:t>
            </a:r>
          </a:p>
          <a:p>
            <a:pPr lvl="2"/>
            <a:r>
              <a:rPr lang="en-US" sz="1600" dirty="0"/>
              <a:t>Error-prone, easy to accidently not use global non-member atomic operations</a:t>
            </a:r>
          </a:p>
          <a:p>
            <a:pPr lvl="1"/>
            <a:r>
              <a:rPr lang="en-US" sz="1600" dirty="0"/>
              <a:t>C++20: </a:t>
            </a:r>
            <a:r>
              <a:rPr lang="en-US" sz="1600" dirty="0">
                <a:latin typeface="Consolas" panose="020B0609020204030204" pitchFamily="49" charset="0"/>
              </a:rPr>
              <a:t>atomic&lt;</a:t>
            </a:r>
            <a:r>
              <a:rPr lang="en-US" sz="1600" dirty="0" err="1">
                <a:latin typeface="Consolas" panose="020B0609020204030204" pitchFamily="49" charset="0"/>
              </a:rPr>
              <a:t>shared_ptr</a:t>
            </a:r>
            <a:r>
              <a:rPr lang="en-US" sz="1600" dirty="0">
                <a:latin typeface="Consolas" panose="020B0609020204030204" pitchFamily="49" charset="0"/>
              </a:rPr>
              <a:t>&lt;T&gt;&gt;</a:t>
            </a:r>
          </a:p>
          <a:p>
            <a:pPr lvl="2"/>
            <a:r>
              <a:rPr lang="en-US" sz="1600" dirty="0"/>
              <a:t>Might use mutex internally</a:t>
            </a:r>
          </a:p>
          <a:p>
            <a:pPr lvl="2"/>
            <a:r>
              <a:rPr lang="en-US" sz="1600" dirty="0"/>
              <a:t>Global non-member atomic operations are deprecated</a:t>
            </a:r>
          </a:p>
        </p:txBody>
      </p:sp>
    </p:spTree>
    <p:extLst>
      <p:ext uri="{BB962C8B-B14F-4D97-AF65-F5344CB8AC3E}">
        <p14:creationId xmlns:p14="http://schemas.microsoft.com/office/powerpoint/2010/main" val="179080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Atomic Smart Pointers</a:t>
            </a:r>
          </a:p>
        </p:txBody>
      </p:sp>
      <p:sp>
        <p:nvSpPr>
          <p:cNvPr id="3" name="Content Placeholder 2"/>
          <p:cNvSpPr>
            <a:spLocks noGrp="1"/>
          </p:cNvSpPr>
          <p:nvPr>
            <p:ph sz="quarter" idx="13"/>
          </p:nvPr>
        </p:nvSpPr>
        <p:spPr/>
        <p:txBody>
          <a:bodyPr>
            <a:noAutofit/>
          </a:bodyPr>
          <a:lstStyle/>
          <a:p>
            <a:pPr marL="0" indent="0">
              <a:spcBef>
                <a:spcPts val="0"/>
              </a:spcBef>
              <a:buNone/>
            </a:pPr>
            <a:r>
              <a:rPr lang="en-US" sz="1200" dirty="0">
                <a:solidFill>
                  <a:srgbClr val="0000FF"/>
                </a:solidFill>
                <a:latin typeface="Consolas" panose="020B0609020204030204" pitchFamily="49" charset="0"/>
              </a:rPr>
              <a:t>template</a:t>
            </a:r>
            <a:r>
              <a:rPr lang="en-US" sz="1200" dirty="0">
                <a:solidFill>
                  <a:srgbClr val="000000"/>
                </a:solidFill>
                <a:latin typeface="Consolas" panose="020B0609020204030204" pitchFamily="49" charset="0"/>
              </a:rPr>
              <a:t>&lt;</a:t>
            </a:r>
            <a:r>
              <a:rPr lang="en-US" sz="1200" dirty="0" err="1">
                <a:solidFill>
                  <a:srgbClr val="0000FF"/>
                </a:solidFill>
                <a:latin typeface="Consolas" panose="020B0609020204030204" pitchFamily="49" charset="0"/>
              </a:rPr>
              <a:t>typename</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T</a:t>
            </a:r>
            <a:r>
              <a:rPr lang="en-US" sz="1200" dirty="0">
                <a:solidFill>
                  <a:srgbClr val="000000"/>
                </a:solidFill>
                <a:latin typeface="Consolas" panose="020B0609020204030204" pitchFamily="49" charset="0"/>
              </a:rPr>
              <a:t>&gt;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concurrent_stack</a:t>
            </a:r>
            <a:r>
              <a:rPr lang="en-US" sz="1200" dirty="0">
                <a:solidFill>
                  <a:srgbClr val="000000"/>
                </a:solidFill>
                <a:latin typeface="Consolas" panose="020B0609020204030204" pitchFamily="49" charset="0"/>
              </a:rPr>
              <a:t> {</a:t>
            </a:r>
          </a:p>
          <a:p>
            <a:pPr marL="0" indent="0">
              <a:spcBef>
                <a:spcPts val="0"/>
              </a:spcBef>
              <a:buNone/>
            </a:pPr>
            <a:r>
              <a:rPr lang="en-US" sz="1200" dirty="0">
                <a:solidFill>
                  <a:srgbClr val="0000FF"/>
                </a:solidFill>
                <a:latin typeface="Consolas" panose="020B0609020204030204" pitchFamily="49" charset="0"/>
              </a:rPr>
              <a:t>  struct</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Node</a:t>
            </a:r>
            <a:r>
              <a:rPr lang="en-US" sz="1200" dirty="0">
                <a:solidFill>
                  <a:srgbClr val="000000"/>
                </a:solidFill>
                <a:latin typeface="Consolas" panose="020B0609020204030204" pitchFamily="49" charset="0"/>
              </a:rPr>
              <a:t> { </a:t>
            </a:r>
            <a:r>
              <a:rPr lang="en-US" sz="1200" dirty="0">
                <a:solidFill>
                  <a:srgbClr val="2B91AF"/>
                </a:solidFill>
                <a:latin typeface="Consolas" panose="020B0609020204030204" pitchFamily="49" charset="0"/>
              </a:rPr>
              <a:t>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shared_ptr</a:t>
            </a:r>
            <a:r>
              <a:rPr lang="en-US" sz="1200" dirty="0">
                <a:solidFill>
                  <a:srgbClr val="000000"/>
                </a:solidFill>
                <a:latin typeface="Consolas" panose="020B0609020204030204" pitchFamily="49" charset="0"/>
              </a:rPr>
              <a:t>&lt;</a:t>
            </a:r>
            <a:r>
              <a:rPr lang="en-US" sz="1200" dirty="0">
                <a:solidFill>
                  <a:srgbClr val="2B91AF"/>
                </a:solidFill>
                <a:latin typeface="Consolas" panose="020B0609020204030204" pitchFamily="49" charset="0"/>
              </a:rPr>
              <a:t>Node</a:t>
            </a:r>
            <a:r>
              <a:rPr lang="en-US" sz="1200" dirty="0">
                <a:solidFill>
                  <a:srgbClr val="000000"/>
                </a:solidFill>
                <a:latin typeface="Consolas" panose="020B0609020204030204" pitchFamily="49" charset="0"/>
              </a:rPr>
              <a:t>&gt; next; };</a:t>
            </a:r>
          </a:p>
          <a:p>
            <a:pPr marL="0" indent="0">
              <a:spcBef>
                <a:spcPts val="0"/>
              </a:spcBef>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atomic_shared_ptr</a:t>
            </a:r>
            <a:r>
              <a:rPr lang="en-US" sz="1200" dirty="0">
                <a:solidFill>
                  <a:srgbClr val="000000"/>
                </a:solidFill>
                <a:latin typeface="Consolas" panose="020B0609020204030204" pitchFamily="49" charset="0"/>
              </a:rPr>
              <a:t>&lt;</a:t>
            </a:r>
            <a:r>
              <a:rPr lang="en-US" sz="1200" dirty="0">
                <a:solidFill>
                  <a:srgbClr val="2B91AF"/>
                </a:solidFill>
                <a:latin typeface="Consolas" panose="020B0609020204030204" pitchFamily="49" charset="0"/>
              </a:rPr>
              <a:t>Node</a:t>
            </a:r>
            <a:r>
              <a:rPr lang="en-US" sz="1200" dirty="0">
                <a:solidFill>
                  <a:srgbClr val="000000"/>
                </a:solidFill>
                <a:latin typeface="Consolas" panose="020B0609020204030204" pitchFamily="49" charset="0"/>
              </a:rPr>
              <a:t>&gt; head;</a:t>
            </a:r>
          </a:p>
          <a:p>
            <a:pPr marL="0" indent="0">
              <a:spcBef>
                <a:spcPts val="0"/>
              </a:spcBef>
              <a:buNone/>
            </a:pPr>
            <a:r>
              <a:rPr lang="en-US" sz="1200" dirty="0">
                <a:solidFill>
                  <a:srgbClr val="008000"/>
                </a:solidFill>
                <a:latin typeface="Consolas" panose="020B0609020204030204" pitchFamily="49" charset="0"/>
              </a:rPr>
              <a:t>  // in C++11: remove "atomic_" and use special</a:t>
            </a:r>
            <a:endParaRPr lang="en-US" sz="1200" dirty="0">
              <a:solidFill>
                <a:srgbClr val="000000"/>
              </a:solidFill>
              <a:latin typeface="Consolas" panose="020B0609020204030204" pitchFamily="49" charset="0"/>
            </a:endParaRPr>
          </a:p>
          <a:p>
            <a:pPr marL="0" indent="0">
              <a:spcBef>
                <a:spcPts val="0"/>
              </a:spcBef>
              <a:buNone/>
            </a:pPr>
            <a:r>
              <a:rPr lang="en-US" sz="1200" dirty="0">
                <a:solidFill>
                  <a:srgbClr val="008000"/>
                </a:solidFill>
                <a:latin typeface="Consolas" panose="020B0609020204030204" pitchFamily="49" charset="0"/>
              </a:rPr>
              <a:t>  // functions every time you touch head</a:t>
            </a:r>
            <a:endParaRPr lang="en-US" sz="1200" dirty="0">
              <a:solidFill>
                <a:srgbClr val="000000"/>
              </a:solidFill>
              <a:latin typeface="Consolas" panose="020B0609020204030204" pitchFamily="49" charset="0"/>
            </a:endParaRPr>
          </a:p>
          <a:p>
            <a:pPr marL="0" indent="0">
              <a:spcBef>
                <a:spcPts val="0"/>
              </a:spcBef>
              <a:buNone/>
            </a:pP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a:t>
            </a:r>
          </a:p>
          <a:p>
            <a:pPr marL="0" indent="0">
              <a:spcBef>
                <a:spcPts val="0"/>
              </a:spcBef>
              <a:buNone/>
            </a:pPr>
            <a:r>
              <a:rPr lang="en-US" sz="1200" dirty="0">
                <a:solidFill>
                  <a:srgbClr val="0000FF"/>
                </a:solidFill>
                <a:latin typeface="Consolas" panose="020B0609020204030204" pitchFamily="49" charset="0"/>
              </a:rPr>
              <a:t>  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reference</a:t>
            </a:r>
            <a:r>
              <a:rPr lang="en-US" sz="1200" dirty="0">
                <a:solidFill>
                  <a:srgbClr val="000000"/>
                </a:solidFill>
                <a:latin typeface="Consolas" panose="020B0609020204030204" pitchFamily="49" charset="0"/>
              </a:rPr>
              <a:t> {</a:t>
            </a:r>
          </a:p>
          <a:p>
            <a:pPr marL="0" indent="0">
              <a:spcBef>
                <a:spcPts val="0"/>
              </a:spcBef>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shared_ptr</a:t>
            </a:r>
            <a:r>
              <a:rPr lang="en-US" sz="1200" dirty="0">
                <a:solidFill>
                  <a:srgbClr val="000000"/>
                </a:solidFill>
                <a:latin typeface="Consolas" panose="020B0609020204030204" pitchFamily="49" charset="0"/>
              </a:rPr>
              <a:t>&lt;</a:t>
            </a:r>
            <a:r>
              <a:rPr lang="en-US" sz="1200" dirty="0">
                <a:solidFill>
                  <a:srgbClr val="2B91AF"/>
                </a:solidFill>
                <a:latin typeface="Consolas" panose="020B0609020204030204" pitchFamily="49" charset="0"/>
              </a:rPr>
              <a:t>Node</a:t>
            </a:r>
            <a:r>
              <a:rPr lang="en-US" sz="1200" dirty="0">
                <a:solidFill>
                  <a:srgbClr val="000000"/>
                </a:solidFill>
                <a:latin typeface="Consolas" panose="020B0609020204030204" pitchFamily="49" charset="0"/>
              </a:rPr>
              <a:t>&gt; p;</a:t>
            </a:r>
          </a:p>
          <a:p>
            <a:pPr marL="0" indent="0">
              <a:spcBef>
                <a:spcPts val="0"/>
              </a:spcBef>
              <a:buNone/>
            </a:pPr>
            <a:r>
              <a:rPr lang="en-US" sz="1200" i="1" dirty="0">
                <a:solidFill>
                  <a:schemeClr val="bg1">
                    <a:lumMod val="65000"/>
                  </a:schemeClr>
                </a:solidFill>
                <a:latin typeface="Consolas" panose="020B0609020204030204" pitchFamily="49" charset="0"/>
              </a:rPr>
              <a:t>    &lt;snip&gt;</a:t>
            </a:r>
          </a:p>
          <a:p>
            <a:pPr marL="0" indent="0">
              <a:spcBef>
                <a:spcPts val="0"/>
              </a:spcBef>
              <a:buNone/>
            </a:pPr>
            <a:r>
              <a:rPr lang="en-US" sz="1200" dirty="0">
                <a:solidFill>
                  <a:srgbClr val="000000"/>
                </a:solidFill>
                <a:latin typeface="Consolas" panose="020B0609020204030204" pitchFamily="49" charset="0"/>
              </a:rPr>
              <a:t>  };</a:t>
            </a:r>
          </a:p>
          <a:p>
            <a:pPr marL="0" indent="0">
              <a:spcBef>
                <a:spcPts val="0"/>
              </a:spcBef>
              <a:buNone/>
            </a:pPr>
            <a:endParaRPr lang="en-US" sz="1200" dirty="0">
              <a:solidFill>
                <a:srgbClr val="000000"/>
              </a:solidFill>
              <a:latin typeface="Consolas" panose="020B0609020204030204" pitchFamily="49" charset="0"/>
            </a:endParaRPr>
          </a:p>
          <a:p>
            <a:pPr marL="0" indent="0">
              <a:spcBef>
                <a:spcPts val="0"/>
              </a:spcBef>
              <a:buNone/>
            </a:pPr>
            <a:r>
              <a:rPr lang="fr-FR" sz="1200" dirty="0">
                <a:solidFill>
                  <a:srgbClr val="0000FF"/>
                </a:solidFill>
                <a:latin typeface="Consolas" panose="020B0609020204030204" pitchFamily="49" charset="0"/>
              </a:rPr>
              <a:t>  auto</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find</a:t>
            </a:r>
            <a:r>
              <a:rPr lang="fr-FR" sz="1200" dirty="0">
                <a:solidFill>
                  <a:srgbClr val="000000"/>
                </a:solidFill>
                <a:latin typeface="Consolas" panose="020B0609020204030204" pitchFamily="49" charset="0"/>
              </a:rPr>
              <a:t>(</a:t>
            </a:r>
            <a:r>
              <a:rPr lang="fr-FR" sz="1200" dirty="0">
                <a:solidFill>
                  <a:srgbClr val="2B91AF"/>
                </a:solidFill>
                <a:latin typeface="Consolas" panose="020B0609020204030204" pitchFamily="49" charset="0"/>
              </a:rPr>
              <a:t>T</a:t>
            </a:r>
            <a:r>
              <a:rPr lang="fr-FR" sz="1200" dirty="0">
                <a:solidFill>
                  <a:srgbClr val="000000"/>
                </a:solidFill>
                <a:latin typeface="Consolas" panose="020B0609020204030204" pitchFamily="49" charset="0"/>
              </a:rPr>
              <a:t> </a:t>
            </a:r>
            <a:r>
              <a:rPr lang="fr-FR" sz="1200" dirty="0" err="1">
                <a:solidFill>
                  <a:srgbClr val="808080"/>
                </a:solidFill>
                <a:latin typeface="Consolas" panose="020B0609020204030204" pitchFamily="49" charset="0"/>
              </a:rPr>
              <a:t>t</a:t>
            </a:r>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const</a:t>
            </a:r>
            <a:r>
              <a:rPr lang="fr-FR" sz="1200" dirty="0">
                <a:solidFill>
                  <a:srgbClr val="000000"/>
                </a:solidFill>
                <a:latin typeface="Consolas" panose="020B0609020204030204" pitchFamily="49" charset="0"/>
              </a:rPr>
              <a:t> {</a:t>
            </a:r>
          </a:p>
          <a:p>
            <a:pPr marL="0" indent="0">
              <a:spcBef>
                <a:spcPts val="0"/>
              </a:spcBef>
              <a:buNone/>
            </a:pPr>
            <a:r>
              <a:rPr lang="en-US" sz="1200" dirty="0">
                <a:solidFill>
                  <a:srgbClr val="0000FF"/>
                </a:solidFill>
                <a:latin typeface="Consolas" panose="020B0609020204030204" pitchFamily="49" charset="0"/>
              </a:rPr>
              <a:t>    auto</a:t>
            </a:r>
            <a:r>
              <a:rPr lang="en-US" sz="1200" dirty="0">
                <a:solidFill>
                  <a:srgbClr val="000000"/>
                </a:solidFill>
                <a:latin typeface="Consolas" panose="020B0609020204030204" pitchFamily="49" charset="0"/>
              </a:rPr>
              <a:t> p = </a:t>
            </a:r>
            <a:r>
              <a:rPr lang="en-US" sz="1200" dirty="0" err="1">
                <a:solidFill>
                  <a:srgbClr val="000000"/>
                </a:solidFill>
                <a:latin typeface="Consolas" panose="020B0609020204030204" pitchFamily="49" charset="0"/>
              </a:rPr>
              <a:t>head.load</a:t>
            </a:r>
            <a:r>
              <a:rPr lang="en-US" sz="1200" dirty="0">
                <a:solidFill>
                  <a:srgbClr val="000000"/>
                </a:solidFill>
                <a:latin typeface="Consolas" panose="020B0609020204030204" pitchFamily="49" charset="0"/>
              </a:rPr>
              <a:t>();</a:t>
            </a:r>
          </a:p>
          <a:p>
            <a:pPr marL="0" indent="0">
              <a:spcBef>
                <a:spcPts val="0"/>
              </a:spcBef>
              <a:buNone/>
            </a:pP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C++11: </a:t>
            </a:r>
            <a:r>
              <a:rPr lang="en-US" sz="1200" dirty="0" err="1">
                <a:solidFill>
                  <a:srgbClr val="008000"/>
                </a:solidFill>
                <a:latin typeface="Consolas" panose="020B0609020204030204" pitchFamily="49" charset="0"/>
              </a:rPr>
              <a:t>atomic_load</a:t>
            </a:r>
            <a:r>
              <a:rPr lang="en-US" sz="1200" dirty="0">
                <a:solidFill>
                  <a:srgbClr val="008000"/>
                </a:solidFill>
                <a:latin typeface="Consolas" panose="020B0609020204030204" pitchFamily="49" charset="0"/>
              </a:rPr>
              <a:t>(&amp;head)</a:t>
            </a:r>
            <a:endParaRPr lang="en-US" sz="1200" dirty="0">
              <a:solidFill>
                <a:srgbClr val="000000"/>
              </a:solidFill>
              <a:latin typeface="Consolas" panose="020B0609020204030204" pitchFamily="49" charset="0"/>
            </a:endParaRPr>
          </a:p>
          <a:p>
            <a:pPr marL="0" indent="0">
              <a:spcBef>
                <a:spcPts val="0"/>
              </a:spcBef>
              <a:buNone/>
            </a:pPr>
            <a:r>
              <a:rPr lang="fr-FR" sz="1200" dirty="0">
                <a:solidFill>
                  <a:srgbClr val="0000FF"/>
                </a:solidFill>
                <a:latin typeface="Consolas" panose="020B0609020204030204" pitchFamily="49" charset="0"/>
              </a:rPr>
              <a:t>    </a:t>
            </a:r>
            <a:r>
              <a:rPr lang="fr-FR" sz="1200" dirty="0" err="1">
                <a:solidFill>
                  <a:srgbClr val="0000FF"/>
                </a:solidFill>
                <a:latin typeface="Consolas" panose="020B0609020204030204" pitchFamily="49" charset="0"/>
              </a:rPr>
              <a:t>while</a:t>
            </a:r>
            <a:r>
              <a:rPr lang="fr-FR" sz="1200" dirty="0">
                <a:solidFill>
                  <a:srgbClr val="000000"/>
                </a:solidFill>
                <a:latin typeface="Consolas" panose="020B0609020204030204" pitchFamily="49" charset="0"/>
              </a:rPr>
              <a:t> (p &amp;&amp; p-&gt;t != </a:t>
            </a:r>
            <a:r>
              <a:rPr lang="fr-FR" sz="1200" dirty="0">
                <a:solidFill>
                  <a:srgbClr val="808080"/>
                </a:solidFill>
                <a:latin typeface="Consolas" panose="020B0609020204030204" pitchFamily="49" charset="0"/>
              </a:rPr>
              <a:t>t</a:t>
            </a:r>
            <a:r>
              <a:rPr lang="fr-FR" sz="1200" dirty="0">
                <a:solidFill>
                  <a:srgbClr val="000000"/>
                </a:solidFill>
                <a:latin typeface="Consolas" panose="020B0609020204030204" pitchFamily="49" charset="0"/>
              </a:rPr>
              <a:t>)</a:t>
            </a:r>
          </a:p>
          <a:p>
            <a:pPr marL="0" indent="0">
              <a:spcBef>
                <a:spcPts val="0"/>
              </a:spcBef>
              <a:buNone/>
            </a:pPr>
            <a:r>
              <a:rPr lang="en-US" sz="1200" dirty="0">
                <a:solidFill>
                  <a:srgbClr val="000000"/>
                </a:solidFill>
                <a:latin typeface="Consolas" panose="020B0609020204030204" pitchFamily="49" charset="0"/>
              </a:rPr>
              <a:t>    p = p-&gt;next;</a:t>
            </a:r>
          </a:p>
          <a:p>
            <a:pPr marL="0" indent="0">
              <a:spcBef>
                <a:spcPts val="0"/>
              </a:spcBef>
              <a:buNone/>
            </a:pPr>
            <a:r>
              <a:rPr lang="en-US" sz="1200" dirty="0">
                <a:solidFill>
                  <a:srgbClr val="0000FF"/>
                </a:solidFill>
                <a:latin typeface="Consolas" panose="020B0609020204030204" pitchFamily="49" charset="0"/>
              </a:rPr>
              <a:t>    return</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reference</a:t>
            </a:r>
            <a:r>
              <a:rPr lang="en-US" sz="1200" dirty="0">
                <a:solidFill>
                  <a:srgbClr val="000000"/>
                </a:solidFill>
                <a:latin typeface="Consolas" panose="020B0609020204030204" pitchFamily="49" charset="0"/>
              </a:rPr>
              <a:t>(move(p));</a:t>
            </a:r>
          </a:p>
          <a:p>
            <a:pPr marL="0" indent="0">
              <a:spcBef>
                <a:spcPts val="0"/>
              </a:spcBef>
              <a:buNone/>
            </a:pPr>
            <a:r>
              <a:rPr lang="en-US" sz="1200" dirty="0">
                <a:solidFill>
                  <a:srgbClr val="000000"/>
                </a:solidFill>
                <a:latin typeface="Consolas" panose="020B0609020204030204" pitchFamily="49" charset="0"/>
              </a:rPr>
              <a:t>  }</a:t>
            </a:r>
            <a:endParaRPr lang="en-US" sz="1200" dirty="0"/>
          </a:p>
        </p:txBody>
      </p:sp>
      <p:sp>
        <p:nvSpPr>
          <p:cNvPr id="4" name="TextBox 3">
            <a:extLst>
              <a:ext uri="{FF2B5EF4-FFF2-40B4-BE49-F238E27FC236}">
                <a16:creationId xmlns:a16="http://schemas.microsoft.com/office/drawing/2014/main" id="{E04CA170-DF00-491E-B3A3-6D77DB16095F}"/>
              </a:ext>
            </a:extLst>
          </p:cNvPr>
          <p:cNvSpPr txBox="1"/>
          <p:nvPr/>
        </p:nvSpPr>
        <p:spPr>
          <a:xfrm>
            <a:off x="3352800" y="2039362"/>
            <a:ext cx="5715000" cy="3046988"/>
          </a:xfrm>
          <a:prstGeom prst="rect">
            <a:avLst/>
          </a:prstGeom>
          <a:noFill/>
        </p:spPr>
        <p:txBody>
          <a:bodyPr wrap="square" rtlCol="0">
            <a:spAutoFit/>
          </a:bodyPr>
          <a:lstStyle/>
          <a:p>
            <a:r>
              <a:rPr lang="en-US" sz="1200" dirty="0">
                <a:solidFill>
                  <a:srgbClr val="0000FF"/>
                </a:solidFill>
                <a:latin typeface="Consolas" panose="020B0609020204030204" pitchFamily="49" charset="0"/>
              </a:rPr>
              <a:t>  auto</a:t>
            </a:r>
            <a:r>
              <a:rPr lang="en-US" sz="1200" dirty="0">
                <a:solidFill>
                  <a:srgbClr val="000000"/>
                </a:solidFill>
                <a:latin typeface="Consolas" panose="020B0609020204030204" pitchFamily="49" charset="0"/>
              </a:rPr>
              <a:t> front() </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p>
          <a:p>
            <a:r>
              <a:rPr lang="en-US" sz="1200" dirty="0">
                <a:solidFill>
                  <a:srgbClr val="0000FF"/>
                </a:solidFill>
                <a:latin typeface="Consolas" panose="020B0609020204030204" pitchFamily="49" charset="0"/>
              </a:rPr>
              <a:t>    return</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reference</a:t>
            </a:r>
            <a:r>
              <a:rPr lang="en-US" sz="1200" dirty="0">
                <a:solidFill>
                  <a:srgbClr val="000000"/>
                </a:solidFill>
                <a:latin typeface="Consolas" panose="020B0609020204030204" pitchFamily="49" charset="0"/>
              </a:rPr>
              <a:t>(head);</a:t>
            </a:r>
          </a:p>
          <a:p>
            <a:r>
              <a:rPr lang="en-US" sz="1200" dirty="0">
                <a:solidFill>
                  <a:srgbClr val="000000"/>
                </a:solidFill>
                <a:latin typeface="Consolas" panose="020B0609020204030204" pitchFamily="49" charset="0"/>
              </a:rPr>
              <a:t>  }</a:t>
            </a:r>
          </a:p>
          <a:p>
            <a:r>
              <a:rPr lang="fr-FR" sz="1200" dirty="0">
                <a:solidFill>
                  <a:srgbClr val="0000FF"/>
                </a:solidFill>
                <a:latin typeface="Consolas" panose="020B0609020204030204" pitchFamily="49" charset="0"/>
              </a:rPr>
              <a:t>  </a:t>
            </a:r>
            <a:r>
              <a:rPr lang="fr-FR" sz="1200" dirty="0" err="1">
                <a:solidFill>
                  <a:srgbClr val="0000FF"/>
                </a:solidFill>
                <a:latin typeface="Consolas" panose="020B0609020204030204" pitchFamily="49" charset="0"/>
              </a:rPr>
              <a:t>void</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push_front</a:t>
            </a:r>
            <a:r>
              <a:rPr lang="fr-FR" sz="1200" dirty="0">
                <a:solidFill>
                  <a:srgbClr val="000000"/>
                </a:solidFill>
                <a:latin typeface="Consolas" panose="020B0609020204030204" pitchFamily="49" charset="0"/>
              </a:rPr>
              <a:t>(</a:t>
            </a:r>
            <a:r>
              <a:rPr lang="fr-FR" sz="1200" dirty="0">
                <a:solidFill>
                  <a:srgbClr val="2B91AF"/>
                </a:solidFill>
                <a:latin typeface="Consolas" panose="020B0609020204030204" pitchFamily="49" charset="0"/>
              </a:rPr>
              <a:t>T</a:t>
            </a:r>
            <a:r>
              <a:rPr lang="fr-FR" sz="1200" dirty="0">
                <a:solidFill>
                  <a:srgbClr val="000000"/>
                </a:solidFill>
                <a:latin typeface="Consolas" panose="020B0609020204030204" pitchFamily="49" charset="0"/>
              </a:rPr>
              <a:t> </a:t>
            </a:r>
            <a:r>
              <a:rPr lang="fr-FR" sz="1200" dirty="0" err="1">
                <a:solidFill>
                  <a:srgbClr val="808080"/>
                </a:solidFill>
                <a:latin typeface="Consolas" panose="020B0609020204030204" pitchFamily="49" charset="0"/>
              </a:rPr>
              <a:t>t</a:t>
            </a:r>
            <a:r>
              <a:rPr lang="fr-FR" sz="1200" dirty="0">
                <a:solidFill>
                  <a:srgbClr val="000000"/>
                </a:solidFill>
                <a:latin typeface="Consolas" panose="020B0609020204030204" pitchFamily="49" charset="0"/>
              </a:rPr>
              <a:t>) {</a:t>
            </a:r>
          </a:p>
          <a:p>
            <a:r>
              <a:rPr lang="en-US" sz="1200" dirty="0">
                <a:solidFill>
                  <a:srgbClr val="0000FF"/>
                </a:solidFill>
                <a:latin typeface="Consolas" panose="020B0609020204030204" pitchFamily="49" charset="0"/>
              </a:rPr>
              <a:t>    auto</a:t>
            </a:r>
            <a:r>
              <a:rPr lang="en-US" sz="1200" dirty="0">
                <a:solidFill>
                  <a:srgbClr val="000000"/>
                </a:solidFill>
                <a:latin typeface="Consolas" panose="020B0609020204030204" pitchFamily="49" charset="0"/>
              </a:rPr>
              <a:t> p = </a:t>
            </a:r>
            <a:r>
              <a:rPr lang="en-US" sz="1200" dirty="0" err="1">
                <a:solidFill>
                  <a:srgbClr val="000000"/>
                </a:solidFill>
                <a:latin typeface="Consolas" panose="020B0609020204030204" pitchFamily="49" charset="0"/>
              </a:rPr>
              <a:t>make_shared</a:t>
            </a:r>
            <a:r>
              <a:rPr lang="en-US" sz="1200" dirty="0">
                <a:solidFill>
                  <a:srgbClr val="000000"/>
                </a:solidFill>
                <a:latin typeface="Consolas" panose="020B0609020204030204" pitchFamily="49" charset="0"/>
              </a:rPr>
              <a:t>&lt;</a:t>
            </a:r>
            <a:r>
              <a:rPr lang="en-US" sz="1200" dirty="0">
                <a:solidFill>
                  <a:srgbClr val="2B91AF"/>
                </a:solidFill>
                <a:latin typeface="Consolas" panose="020B0609020204030204" pitchFamily="49" charset="0"/>
              </a:rPr>
              <a:t>Node</a:t>
            </a:r>
            <a:r>
              <a:rPr lang="en-US" sz="1200" dirty="0">
                <a:solidFill>
                  <a:srgbClr val="000000"/>
                </a:solidFill>
                <a:latin typeface="Consolas" panose="020B0609020204030204" pitchFamily="49" charset="0"/>
              </a:rPr>
              <a:t>&gt;();</a:t>
            </a:r>
          </a:p>
          <a:p>
            <a:r>
              <a:rPr lang="en-US" sz="1200" dirty="0">
                <a:solidFill>
                  <a:srgbClr val="000000"/>
                </a:solidFill>
                <a:latin typeface="Consolas" panose="020B0609020204030204" pitchFamily="49" charset="0"/>
              </a:rPr>
              <a:t>    p-&gt;t = </a:t>
            </a:r>
            <a:r>
              <a:rPr lang="en-US" sz="1200" dirty="0">
                <a:solidFill>
                  <a:srgbClr val="808080"/>
                </a:solidFill>
                <a:latin typeface="Consolas" panose="020B0609020204030204" pitchFamily="49" charset="0"/>
              </a:rPr>
              <a:t>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p-&gt;next = head;</a:t>
            </a:r>
          </a:p>
          <a:p>
            <a:r>
              <a:rPr lang="en-US" sz="1200" dirty="0">
                <a:solidFill>
                  <a:srgbClr val="0000FF"/>
                </a:solidFill>
                <a:latin typeface="Consolas" panose="020B0609020204030204" pitchFamily="49" charset="0"/>
              </a:rPr>
              <a:t>    while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head.compare_exchange_weak</a:t>
            </a:r>
            <a:r>
              <a:rPr lang="en-US" sz="1200" dirty="0">
                <a:solidFill>
                  <a:srgbClr val="000000"/>
                </a:solidFill>
                <a:latin typeface="Consolas" panose="020B0609020204030204" pitchFamily="49" charset="0"/>
              </a:rPr>
              <a:t>(p-&gt;next, p)){ }</a:t>
            </a:r>
          </a:p>
          <a:p>
            <a:r>
              <a:rPr lang="en-US" sz="1200" dirty="0">
                <a:solidFill>
                  <a:srgbClr val="008000"/>
                </a:solidFill>
                <a:latin typeface="Consolas" panose="020B0609020204030204" pitchFamily="49" charset="0"/>
              </a:rPr>
              <a:t>    // C++11: </a:t>
            </a:r>
            <a:r>
              <a:rPr lang="en-US" sz="1200" dirty="0" err="1">
                <a:solidFill>
                  <a:srgbClr val="008000"/>
                </a:solidFill>
                <a:latin typeface="Consolas" panose="020B0609020204030204" pitchFamily="49" charset="0"/>
              </a:rPr>
              <a:t>atomic_compare_exchange_weak</a:t>
            </a:r>
            <a:r>
              <a:rPr lang="en-US" sz="1200" dirty="0">
                <a:solidFill>
                  <a:srgbClr val="008000"/>
                </a:solidFill>
                <a:latin typeface="Consolas" panose="020B0609020204030204" pitchFamily="49" charset="0"/>
              </a:rPr>
              <a:t>(&amp;head, &amp;p-&gt;next, p);</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FF"/>
                </a:solidFill>
                <a:latin typeface="Consolas" panose="020B0609020204030204" pitchFamily="49" charset="0"/>
              </a:rPr>
              <a:t>  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pop_front</a:t>
            </a:r>
            <a:r>
              <a:rPr lang="en-US" sz="1200" dirty="0">
                <a:solidFill>
                  <a:srgbClr val="000000"/>
                </a:solidFill>
                <a:latin typeface="Consolas" panose="020B0609020204030204" pitchFamily="49" charset="0"/>
              </a:rPr>
              <a:t>() {</a:t>
            </a:r>
          </a:p>
          <a:p>
            <a:r>
              <a:rPr lang="en-US" sz="1200" dirty="0">
                <a:solidFill>
                  <a:srgbClr val="0000FF"/>
                </a:solidFill>
                <a:latin typeface="Consolas" panose="020B0609020204030204" pitchFamily="49" charset="0"/>
              </a:rPr>
              <a:t>    auto</a:t>
            </a:r>
            <a:r>
              <a:rPr lang="en-US" sz="1200" dirty="0">
                <a:solidFill>
                  <a:srgbClr val="000000"/>
                </a:solidFill>
                <a:latin typeface="Consolas" panose="020B0609020204030204" pitchFamily="49" charset="0"/>
              </a:rPr>
              <a:t> p = </a:t>
            </a:r>
            <a:r>
              <a:rPr lang="en-US" sz="1200" dirty="0" err="1">
                <a:solidFill>
                  <a:srgbClr val="000000"/>
                </a:solidFill>
                <a:latin typeface="Consolas" panose="020B0609020204030204" pitchFamily="49" charset="0"/>
              </a:rPr>
              <a:t>head.load</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while</a:t>
            </a:r>
            <a:r>
              <a:rPr lang="en-US" sz="1200" dirty="0">
                <a:solidFill>
                  <a:srgbClr val="000000"/>
                </a:solidFill>
                <a:latin typeface="Consolas" panose="020B0609020204030204" pitchFamily="49" charset="0"/>
              </a:rPr>
              <a:t> (p &amp;&amp; !</a:t>
            </a:r>
            <a:r>
              <a:rPr lang="en-US" sz="1200" dirty="0" err="1">
                <a:solidFill>
                  <a:srgbClr val="000000"/>
                </a:solidFill>
                <a:latin typeface="Consolas" panose="020B0609020204030204" pitchFamily="49" charset="0"/>
              </a:rPr>
              <a:t>head.compare_exchange_weak</a:t>
            </a:r>
            <a:r>
              <a:rPr lang="en-US" sz="1200" dirty="0">
                <a:solidFill>
                  <a:srgbClr val="000000"/>
                </a:solidFill>
                <a:latin typeface="Consolas" panose="020B0609020204030204" pitchFamily="49" charset="0"/>
              </a:rPr>
              <a:t>(p, p-&gt;next)) { }</a:t>
            </a:r>
          </a:p>
          <a:p>
            <a:r>
              <a:rPr lang="en-US" sz="1200" dirty="0">
                <a:solidFill>
                  <a:srgbClr val="008000"/>
                </a:solidFill>
                <a:latin typeface="Consolas" panose="020B0609020204030204" pitchFamily="49" charset="0"/>
              </a:rPr>
              <a:t>    // C++11: </a:t>
            </a:r>
            <a:r>
              <a:rPr lang="en-US" sz="1200" dirty="0" err="1">
                <a:solidFill>
                  <a:srgbClr val="008000"/>
                </a:solidFill>
                <a:latin typeface="Consolas" panose="020B0609020204030204" pitchFamily="49" charset="0"/>
              </a:rPr>
              <a:t>atomic_compare_exchange_weak</a:t>
            </a:r>
            <a:r>
              <a:rPr lang="en-US" sz="1200" dirty="0">
                <a:solidFill>
                  <a:srgbClr val="008000"/>
                </a:solidFill>
                <a:latin typeface="Consolas" panose="020B0609020204030204" pitchFamily="49" charset="0"/>
              </a:rPr>
              <a:t>(&amp;head, &amp;p, p-&gt;next);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endParaRPr lang="en-US" sz="1200" dirty="0"/>
          </a:p>
        </p:txBody>
      </p:sp>
      <p:sp>
        <p:nvSpPr>
          <p:cNvPr id="6" name="TextBox 5">
            <a:extLst>
              <a:ext uri="{FF2B5EF4-FFF2-40B4-BE49-F238E27FC236}">
                <a16:creationId xmlns:a16="http://schemas.microsoft.com/office/drawing/2014/main" id="{26BD075C-9D19-48FF-B998-9FF7D4A0A1A3}"/>
              </a:ext>
            </a:extLst>
          </p:cNvPr>
          <p:cNvSpPr txBox="1"/>
          <p:nvPr/>
        </p:nvSpPr>
        <p:spPr>
          <a:xfrm>
            <a:off x="5715000" y="2218551"/>
            <a:ext cx="2667000" cy="276999"/>
          </a:xfrm>
          <a:prstGeom prst="rect">
            <a:avLst/>
          </a:prstGeom>
          <a:noFill/>
        </p:spPr>
        <p:txBody>
          <a:bodyPr wrap="square" rtlCol="0">
            <a:spAutoFit/>
          </a:bodyPr>
          <a:lstStyle/>
          <a:p>
            <a:r>
              <a:rPr lang="en-US" sz="1200" dirty="0">
                <a:solidFill>
                  <a:srgbClr val="008000"/>
                </a:solidFill>
                <a:latin typeface="Consolas" panose="020B0609020204030204" pitchFamily="49" charset="0"/>
              </a:rPr>
              <a:t>// C++11: </a:t>
            </a:r>
            <a:r>
              <a:rPr lang="en-US" sz="1200" dirty="0" err="1">
                <a:solidFill>
                  <a:srgbClr val="008000"/>
                </a:solidFill>
                <a:latin typeface="Consolas" panose="020B0609020204030204" pitchFamily="49" charset="0"/>
              </a:rPr>
              <a:t>atomic_load</a:t>
            </a:r>
            <a:r>
              <a:rPr lang="en-US" sz="1200" dirty="0">
                <a:solidFill>
                  <a:srgbClr val="008000"/>
                </a:solidFill>
                <a:latin typeface="Consolas" panose="020B0609020204030204" pitchFamily="49" charset="0"/>
              </a:rPr>
              <a:t>(&amp;head)</a:t>
            </a:r>
            <a:endParaRPr lang="en-US" dirty="0"/>
          </a:p>
        </p:txBody>
      </p:sp>
      <p:sp>
        <p:nvSpPr>
          <p:cNvPr id="7" name="TextBox 6">
            <a:extLst>
              <a:ext uri="{FF2B5EF4-FFF2-40B4-BE49-F238E27FC236}">
                <a16:creationId xmlns:a16="http://schemas.microsoft.com/office/drawing/2014/main" id="{5919A52F-0E53-4D8F-B372-A25AB3F24A2F}"/>
              </a:ext>
            </a:extLst>
          </p:cNvPr>
          <p:cNvSpPr txBox="1"/>
          <p:nvPr/>
        </p:nvSpPr>
        <p:spPr>
          <a:xfrm>
            <a:off x="5029200" y="3105150"/>
            <a:ext cx="2667000" cy="276999"/>
          </a:xfrm>
          <a:prstGeom prst="rect">
            <a:avLst/>
          </a:prstGeom>
          <a:noFill/>
        </p:spPr>
        <p:txBody>
          <a:bodyPr wrap="square" rtlCol="0">
            <a:spAutoFit/>
          </a:bodyPr>
          <a:lstStyle/>
          <a:p>
            <a:r>
              <a:rPr lang="en-US" sz="1200" dirty="0">
                <a:solidFill>
                  <a:srgbClr val="008000"/>
                </a:solidFill>
                <a:latin typeface="Consolas" panose="020B0609020204030204" pitchFamily="49" charset="0"/>
              </a:rPr>
              <a:t>// C++11: </a:t>
            </a:r>
            <a:r>
              <a:rPr lang="en-US" sz="1200" dirty="0" err="1">
                <a:solidFill>
                  <a:srgbClr val="008000"/>
                </a:solidFill>
                <a:latin typeface="Consolas" panose="020B0609020204030204" pitchFamily="49" charset="0"/>
              </a:rPr>
              <a:t>atomic_load</a:t>
            </a:r>
            <a:r>
              <a:rPr lang="en-US" sz="1200" dirty="0">
                <a:solidFill>
                  <a:srgbClr val="008000"/>
                </a:solidFill>
                <a:latin typeface="Consolas" panose="020B0609020204030204" pitchFamily="49" charset="0"/>
              </a:rPr>
              <a:t>(&amp;head)</a:t>
            </a:r>
            <a:endParaRPr lang="en-US" dirty="0"/>
          </a:p>
        </p:txBody>
      </p:sp>
      <p:sp>
        <p:nvSpPr>
          <p:cNvPr id="5" name="TextBox 4"/>
          <p:cNvSpPr txBox="1"/>
          <p:nvPr/>
        </p:nvSpPr>
        <p:spPr>
          <a:xfrm>
            <a:off x="5791200" y="4824740"/>
            <a:ext cx="2659566" cy="261610"/>
          </a:xfrm>
          <a:prstGeom prst="rect">
            <a:avLst/>
          </a:prstGeom>
          <a:noFill/>
        </p:spPr>
        <p:txBody>
          <a:bodyPr wrap="square" rtlCol="0">
            <a:spAutoFit/>
          </a:bodyPr>
          <a:lstStyle/>
          <a:p>
            <a:pPr algn="r"/>
            <a:r>
              <a:rPr lang="en-US" sz="1100" i="1" dirty="0">
                <a:latin typeface="Segoe UI Light" panose="020B0502040204020203" pitchFamily="34" charset="0"/>
                <a:cs typeface="Segoe UI Light" panose="020B0502040204020203" pitchFamily="34" charset="0"/>
              </a:rPr>
              <a:t>(Example from Herb Sutter’s N4162 paper)</a:t>
            </a:r>
          </a:p>
        </p:txBody>
      </p:sp>
      <p:sp>
        <p:nvSpPr>
          <p:cNvPr id="8" name="TextBox 7">
            <a:extLst>
              <a:ext uri="{FF2B5EF4-FFF2-40B4-BE49-F238E27FC236}">
                <a16:creationId xmlns:a16="http://schemas.microsoft.com/office/drawing/2014/main" id="{1E6934ED-EF24-4474-A434-D7967C117873}"/>
              </a:ext>
            </a:extLst>
          </p:cNvPr>
          <p:cNvSpPr txBox="1"/>
          <p:nvPr/>
        </p:nvSpPr>
        <p:spPr>
          <a:xfrm>
            <a:off x="5486400" y="955566"/>
            <a:ext cx="3526604" cy="461665"/>
          </a:xfrm>
          <a:prstGeom prst="rect">
            <a:avLst/>
          </a:prstGeom>
          <a:solidFill>
            <a:srgbClr val="C6F5BC"/>
          </a:solidFill>
          <a:ln>
            <a:solidFill>
              <a:srgbClr val="64EB1B"/>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230188">
              <a:tabLst>
                <a:tab pos="0" algn="l"/>
              </a:tabLst>
            </a:pPr>
            <a:r>
              <a:rPr lang="en-US" sz="1200" dirty="0"/>
              <a:t>“</a:t>
            </a:r>
            <a:r>
              <a:rPr lang="en-US" sz="1200" b="1" dirty="0"/>
              <a:t>Back to Basics: Smart Pointers</a:t>
            </a:r>
            <a:r>
              <a:rPr lang="en-US" sz="1200" dirty="0"/>
              <a:t>” -- Rainer Grimm</a:t>
            </a:r>
          </a:p>
          <a:p>
            <a:pPr algn="r"/>
            <a:r>
              <a:rPr lang="en-US" sz="1200" i="1" dirty="0"/>
              <a:t>Thursday, September 17 • 09:00</a:t>
            </a:r>
          </a:p>
        </p:txBody>
      </p:sp>
      <p:pic>
        <p:nvPicPr>
          <p:cNvPr id="9" name="Graphic 8" descr="Information">
            <a:extLst>
              <a:ext uri="{FF2B5EF4-FFF2-40B4-BE49-F238E27FC236}">
                <a16:creationId xmlns:a16="http://schemas.microsoft.com/office/drawing/2014/main" id="{2025BCF0-9F70-4569-AD08-C3895352289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9670" y="1001328"/>
            <a:ext cx="301804" cy="301804"/>
          </a:xfrm>
          <a:prstGeom prst="rect">
            <a:avLst/>
          </a:prstGeom>
        </p:spPr>
      </p:pic>
    </p:spTree>
    <p:extLst>
      <p:ext uri="{BB962C8B-B14F-4D97-AF65-F5344CB8AC3E}">
        <p14:creationId xmlns:p14="http://schemas.microsoft.com/office/powerpoint/2010/main" val="627253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animEffect transition="in" filter="fade">
                                      <p:cBhvr>
                                        <p:cTn id="13" dur="500"/>
                                        <p:tgtEl>
                                          <p:spTgt spid="3">
                                            <p:txEl>
                                              <p:pRg st="13" end="1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8" end="8"/>
                                            </p:txEl>
                                          </p:spTgt>
                                        </p:tgtEl>
                                        <p:attrNameLst>
                                          <p:attrName>style.visibility</p:attrName>
                                        </p:attrNameLst>
                                      </p:cBhvr>
                                      <p:to>
                                        <p:strVal val="visible"/>
                                      </p:to>
                                    </p:set>
                                    <p:animEffect transition="in" filter="fade">
                                      <p:cBhvr>
                                        <p:cTn id="16" dur="500"/>
                                        <p:tgtEl>
                                          <p:spTgt spid="4">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a:latin typeface="Segoe UI" panose="020B0502040204020203" pitchFamily="34" charset="0"/>
                <a:cs typeface="Segoe UI" panose="020B0502040204020203" pitchFamily="34" charset="0"/>
              </a:rPr>
              <a:t>Joining &amp; Cancellable Threads</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jthread</a:t>
            </a:r>
            <a:endParaRPr lang="en-US" dirty="0">
              <a:latin typeface="Consolas" panose="020B0609020204030204" pitchFamily="49" charset="0"/>
            </a:endParaRPr>
          </a:p>
          <a:p>
            <a:pPr lvl="1"/>
            <a:r>
              <a:rPr lang="en-US" dirty="0">
                <a:latin typeface="Consolas" panose="020B0609020204030204" pitchFamily="49" charset="0"/>
                <a:sym typeface="Wingdings" panose="05000000000000000000" pitchFamily="2" charset="2"/>
              </a:rPr>
              <a:t>&lt;thread&gt;</a:t>
            </a:r>
          </a:p>
          <a:p>
            <a:pPr lvl="1"/>
            <a:r>
              <a:rPr lang="en-US" dirty="0">
                <a:sym typeface="Wingdings" panose="05000000000000000000" pitchFamily="2" charset="2"/>
              </a:rPr>
              <a:t>Supports cooperative cancellation</a:t>
            </a:r>
          </a:p>
          <a:p>
            <a:pPr lvl="1"/>
            <a:r>
              <a:rPr lang="en-US" dirty="0">
                <a:sym typeface="Wingdings" panose="05000000000000000000" pitchFamily="2" charset="2"/>
              </a:rPr>
              <a:t>Destructor automatically</a:t>
            </a:r>
          </a:p>
          <a:p>
            <a:pPr lvl="2"/>
            <a:r>
              <a:rPr lang="en-US" dirty="0">
                <a:sym typeface="Wingdings" panose="05000000000000000000" pitchFamily="2" charset="2"/>
              </a:rPr>
              <a:t>Asks thread to cancel</a:t>
            </a:r>
          </a:p>
          <a:p>
            <a:pPr lvl="2"/>
            <a:r>
              <a:rPr lang="en-US" dirty="0">
                <a:sym typeface="Wingdings" panose="05000000000000000000" pitchFamily="2" charset="2"/>
              </a:rPr>
              <a:t>Calls </a:t>
            </a:r>
            <a:r>
              <a:rPr lang="en-US" dirty="0">
                <a:latin typeface="Consolas" panose="020B0609020204030204" pitchFamily="49" charset="0"/>
                <a:sym typeface="Wingdings" panose="05000000000000000000" pitchFamily="2" charset="2"/>
              </a:rPr>
              <a:t>join()</a:t>
            </a:r>
          </a:p>
        </p:txBody>
      </p:sp>
    </p:spTree>
    <p:extLst>
      <p:ext uri="{BB962C8B-B14F-4D97-AF65-F5344CB8AC3E}">
        <p14:creationId xmlns:p14="http://schemas.microsoft.com/office/powerpoint/2010/main" val="61822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a:latin typeface="Segoe UI" panose="020B0502040204020203" pitchFamily="34" charset="0"/>
                <a:cs typeface="Segoe UI" panose="020B0502040204020203" pitchFamily="34" charset="0"/>
              </a:rPr>
              <a:t>Joining &amp; Cancellable Threads</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sym typeface="Wingdings" panose="05000000000000000000" pitchFamily="2" charset="2"/>
              </a:rPr>
              <a:t>Cancelling threads</a:t>
            </a:r>
          </a:p>
          <a:p>
            <a:pPr lvl="1"/>
            <a:r>
              <a:rPr lang="en-US" dirty="0">
                <a:latin typeface="Consolas" panose="020B0609020204030204" pitchFamily="49" charset="0"/>
                <a:sym typeface="Wingdings" panose="05000000000000000000" pitchFamily="2" charset="2"/>
              </a:rPr>
              <a:t>std::</a:t>
            </a:r>
            <a:r>
              <a:rPr lang="en-US" dirty="0" err="1">
                <a:latin typeface="Consolas" panose="020B0609020204030204" pitchFamily="49" charset="0"/>
                <a:sym typeface="Wingdings" panose="05000000000000000000" pitchFamily="2" charset="2"/>
              </a:rPr>
              <a:t>stop_token</a:t>
            </a:r>
            <a:endParaRPr lang="en-US" dirty="0">
              <a:latin typeface="Consolas" panose="020B0609020204030204" pitchFamily="49" charset="0"/>
              <a:sym typeface="Wingdings" panose="05000000000000000000" pitchFamily="2" charset="2"/>
            </a:endParaRPr>
          </a:p>
          <a:p>
            <a:pPr lvl="2"/>
            <a:r>
              <a:rPr lang="en-US" dirty="0">
                <a:sym typeface="Wingdings" panose="05000000000000000000" pitchFamily="2" charset="2"/>
              </a:rPr>
              <a:t>Supports actively checking for a stop request</a:t>
            </a:r>
          </a:p>
          <a:p>
            <a:pPr lvl="2"/>
            <a:r>
              <a:rPr lang="en-US" dirty="0">
                <a:sym typeface="Wingdings" panose="05000000000000000000" pitchFamily="2" charset="2"/>
              </a:rPr>
              <a:t>Can be used with </a:t>
            </a:r>
            <a:r>
              <a:rPr lang="en-US" dirty="0" err="1">
                <a:latin typeface="Consolas" panose="020B0609020204030204" pitchFamily="49" charset="0"/>
                <a:sym typeface="Wingdings" panose="05000000000000000000" pitchFamily="2" charset="2"/>
              </a:rPr>
              <a:t>condition_variable_any</a:t>
            </a:r>
            <a:endParaRPr lang="en-US" dirty="0">
              <a:latin typeface="Consolas" panose="020B0609020204030204" pitchFamily="49" charset="0"/>
              <a:sym typeface="Wingdings" panose="05000000000000000000" pitchFamily="2" charset="2"/>
            </a:endParaRPr>
          </a:p>
          <a:p>
            <a:pPr lvl="1"/>
            <a:r>
              <a:rPr lang="en-US" dirty="0" err="1">
                <a:latin typeface="Consolas" panose="020B0609020204030204" pitchFamily="49" charset="0"/>
                <a:sym typeface="Wingdings" panose="05000000000000000000" pitchFamily="2" charset="2"/>
              </a:rPr>
              <a:t>std</a:t>
            </a:r>
            <a:r>
              <a:rPr lang="en-US" dirty="0">
                <a:latin typeface="Consolas" panose="020B0609020204030204" pitchFamily="49" charset="0"/>
                <a:sym typeface="Wingdings" panose="05000000000000000000" pitchFamily="2" charset="2"/>
              </a:rPr>
              <a:t>::</a:t>
            </a:r>
            <a:r>
              <a:rPr lang="en-US" dirty="0" err="1">
                <a:latin typeface="Consolas" panose="020B0609020204030204" pitchFamily="49" charset="0"/>
                <a:sym typeface="Wingdings" panose="05000000000000000000" pitchFamily="2" charset="2"/>
              </a:rPr>
              <a:t>stop_source</a:t>
            </a:r>
            <a:endParaRPr lang="en-US" dirty="0">
              <a:latin typeface="Consolas" panose="020B0609020204030204" pitchFamily="49" charset="0"/>
              <a:sym typeface="Wingdings" panose="05000000000000000000" pitchFamily="2" charset="2"/>
            </a:endParaRPr>
          </a:p>
          <a:p>
            <a:pPr lvl="2"/>
            <a:r>
              <a:rPr lang="en-US" dirty="0">
                <a:sym typeface="Wingdings" panose="05000000000000000000" pitchFamily="2" charset="2"/>
              </a:rPr>
              <a:t>Used to request a thread to stop execution</a:t>
            </a:r>
          </a:p>
          <a:p>
            <a:pPr lvl="2"/>
            <a:r>
              <a:rPr lang="en-US" dirty="0">
                <a:sym typeface="Wingdings" panose="05000000000000000000" pitchFamily="2" charset="2"/>
              </a:rPr>
              <a:t>Stop requests are visible to all associated </a:t>
            </a:r>
            <a:r>
              <a:rPr lang="en-US" dirty="0" err="1">
                <a:sym typeface="Wingdings" panose="05000000000000000000" pitchFamily="2" charset="2"/>
              </a:rPr>
              <a:t>stop_sources</a:t>
            </a:r>
            <a:r>
              <a:rPr lang="en-US" dirty="0">
                <a:sym typeface="Wingdings" panose="05000000000000000000" pitchFamily="2" charset="2"/>
              </a:rPr>
              <a:t> and </a:t>
            </a:r>
            <a:r>
              <a:rPr lang="en-US" dirty="0" err="1">
                <a:sym typeface="Wingdings" panose="05000000000000000000" pitchFamily="2" charset="2"/>
              </a:rPr>
              <a:t>stop_tokens</a:t>
            </a:r>
            <a:endParaRPr lang="en-US" dirty="0">
              <a:sym typeface="Wingdings" panose="05000000000000000000" pitchFamily="2" charset="2"/>
            </a:endParaRPr>
          </a:p>
          <a:p>
            <a:pPr lvl="1"/>
            <a:r>
              <a:rPr lang="en-US" dirty="0" err="1">
                <a:latin typeface="Consolas" panose="020B0609020204030204" pitchFamily="49" charset="0"/>
                <a:sym typeface="Wingdings" panose="05000000000000000000" pitchFamily="2" charset="2"/>
              </a:rPr>
              <a:t>std</a:t>
            </a:r>
            <a:r>
              <a:rPr lang="en-US" dirty="0">
                <a:latin typeface="Consolas" panose="020B0609020204030204" pitchFamily="49" charset="0"/>
                <a:sym typeface="Wingdings" panose="05000000000000000000" pitchFamily="2" charset="2"/>
              </a:rPr>
              <a:t>::</a:t>
            </a:r>
            <a:r>
              <a:rPr lang="en-US" dirty="0" err="1">
                <a:latin typeface="Consolas" panose="020B0609020204030204" pitchFamily="49" charset="0"/>
                <a:sym typeface="Wingdings" panose="05000000000000000000" pitchFamily="2" charset="2"/>
              </a:rPr>
              <a:t>stop_callback</a:t>
            </a:r>
            <a:endParaRPr lang="en-US" dirty="0">
              <a:latin typeface="Consolas" panose="020B0609020204030204" pitchFamily="49" charset="0"/>
              <a:sym typeface="Wingdings" panose="05000000000000000000" pitchFamily="2" charset="2"/>
            </a:endParaRPr>
          </a:p>
          <a:p>
            <a:pPr lvl="2"/>
            <a:r>
              <a:rPr lang="en-US" dirty="0">
                <a:sym typeface="Wingdings" panose="05000000000000000000" pitchFamily="2" charset="2"/>
              </a:rPr>
              <a:t>Callback is called when stop is requested on associated </a:t>
            </a:r>
            <a:r>
              <a:rPr lang="en-US" dirty="0" err="1">
                <a:sym typeface="Wingdings" panose="05000000000000000000" pitchFamily="2" charset="2"/>
              </a:rPr>
              <a:t>stop_token</a:t>
            </a:r>
            <a:endParaRPr lang="en-US" dirty="0">
              <a:sym typeface="Wingdings" panose="05000000000000000000" pitchFamily="2" charset="2"/>
            </a:endParaRPr>
          </a:p>
          <a:p>
            <a:pPr lvl="2"/>
            <a:r>
              <a:rPr lang="en-US" dirty="0">
                <a:latin typeface="Consolas" panose="020B0609020204030204" pitchFamily="49" charset="0"/>
                <a:sym typeface="Wingdings" panose="05000000000000000000" pitchFamily="2" charset="2"/>
              </a:rPr>
              <a:t>std::</a:t>
            </a:r>
            <a:r>
              <a:rPr lang="en-US" dirty="0" err="1">
                <a:latin typeface="Consolas" panose="020B0609020204030204" pitchFamily="49" charset="0"/>
                <a:sym typeface="Wingdings" panose="05000000000000000000" pitchFamily="2" charset="2"/>
              </a:rPr>
              <a:t>stop_callback</a:t>
            </a:r>
            <a:r>
              <a:rPr lang="en-US" dirty="0">
                <a:latin typeface="Consolas" panose="020B0609020204030204" pitchFamily="49" charset="0"/>
                <a:sym typeface="Wingdings" panose="05000000000000000000" pitchFamily="2" charset="2"/>
              </a:rPr>
              <a:t> </a:t>
            </a:r>
            <a:r>
              <a:rPr lang="en-US" dirty="0" err="1">
                <a:latin typeface="Consolas" panose="020B0609020204030204" pitchFamily="49" charset="0"/>
                <a:sym typeface="Wingdings" panose="05000000000000000000" pitchFamily="2" charset="2"/>
              </a:rPr>
              <a:t>myCallback</a:t>
            </a:r>
            <a:r>
              <a:rPr lang="en-US" dirty="0">
                <a:latin typeface="Consolas" panose="020B0609020204030204" pitchFamily="49" charset="0"/>
                <a:sym typeface="Wingdings" panose="05000000000000000000" pitchFamily="2" charset="2"/>
              </a:rPr>
              <a:t> { </a:t>
            </a:r>
            <a:r>
              <a:rPr lang="en-US" dirty="0" err="1">
                <a:latin typeface="Consolas" panose="020B0609020204030204" pitchFamily="49" charset="0"/>
                <a:sym typeface="Wingdings" panose="05000000000000000000" pitchFamily="2" charset="2"/>
              </a:rPr>
              <a:t>myStopToken</a:t>
            </a:r>
            <a:r>
              <a:rPr lang="en-US" dirty="0">
                <a:latin typeface="Consolas" panose="020B0609020204030204" pitchFamily="49" charset="0"/>
                <a:sym typeface="Wingdings" panose="05000000000000000000" pitchFamily="2" charset="2"/>
              </a:rPr>
              <a:t>, []{ </a:t>
            </a:r>
            <a:r>
              <a:rPr lang="en-US" dirty="0">
                <a:solidFill>
                  <a:srgbClr val="008000"/>
                </a:solidFill>
                <a:latin typeface="Consolas" panose="020B0609020204030204" pitchFamily="49" charset="0"/>
                <a:sym typeface="Wingdings" panose="05000000000000000000" pitchFamily="2" charset="2"/>
              </a:rPr>
              <a:t>/* … */</a:t>
            </a:r>
            <a:r>
              <a:rPr lang="en-US" dirty="0">
                <a:latin typeface="Consolas" panose="020B0609020204030204" pitchFamily="49" charset="0"/>
                <a:sym typeface="Wingdings" panose="05000000000000000000" pitchFamily="2" charset="2"/>
              </a:rPr>
              <a:t> } };</a:t>
            </a:r>
          </a:p>
          <a:p>
            <a:pPr lvl="1"/>
            <a:r>
              <a:rPr lang="en-US" dirty="0">
                <a:latin typeface="Consolas" panose="020B0609020204030204" pitchFamily="49" charset="0"/>
                <a:sym typeface="Wingdings" panose="05000000000000000000" pitchFamily="2" charset="2"/>
              </a:rPr>
              <a:t>&lt;</a:t>
            </a:r>
            <a:r>
              <a:rPr lang="en-US" dirty="0" err="1">
                <a:latin typeface="Consolas" panose="020B0609020204030204" pitchFamily="49" charset="0"/>
                <a:sym typeface="Wingdings" panose="05000000000000000000" pitchFamily="2" charset="2"/>
              </a:rPr>
              <a:t>stop_token</a:t>
            </a:r>
            <a:r>
              <a:rPr lang="en-US" dirty="0">
                <a:latin typeface="Consolas" panose="020B0609020204030204" pitchFamily="49" charset="0"/>
                <a:sym typeface="Wingdings" panose="05000000000000000000" pitchFamily="2" charset="2"/>
              </a:rPr>
              <a:t>&gt;</a:t>
            </a:r>
          </a:p>
          <a:p>
            <a:pPr lvl="1"/>
            <a:endParaRPr lang="en-US" dirty="0">
              <a:latin typeface="Consolas" panose="020B0609020204030204" pitchFamily="49" charset="0"/>
              <a:sym typeface="Wingdings" panose="05000000000000000000" pitchFamily="2" charset="2"/>
            </a:endParaRPr>
          </a:p>
        </p:txBody>
      </p:sp>
    </p:spTree>
    <p:extLst>
      <p:ext uri="{BB962C8B-B14F-4D97-AF65-F5344CB8AC3E}">
        <p14:creationId xmlns:p14="http://schemas.microsoft.com/office/powerpoint/2010/main" val="136212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a:latin typeface="Segoe UI" panose="020B0502040204020203" pitchFamily="34" charset="0"/>
                <a:cs typeface="Segoe UI" panose="020B0502040204020203" pitchFamily="34" charset="0"/>
              </a:rPr>
              <a:t>Joining &amp; Cancellable Threads</a:t>
            </a:r>
          </a:p>
        </p:txBody>
      </p:sp>
      <p:sp>
        <p:nvSpPr>
          <p:cNvPr id="3" name="Content Placeholder 2"/>
          <p:cNvSpPr>
            <a:spLocks noGrp="1"/>
          </p:cNvSpPr>
          <p:nvPr>
            <p:ph sz="quarter" idx="13"/>
          </p:nvPr>
        </p:nvSpPr>
        <p:spPr>
          <a:xfrm>
            <a:off x="76200" y="971550"/>
            <a:ext cx="8991600" cy="4114800"/>
          </a:xfrm>
        </p:spPr>
        <p:txBody>
          <a:bodyPr>
            <a:normAutofit fontScale="77500" lnSpcReduction="20000"/>
          </a:bodyPr>
          <a:lstStyle/>
          <a:p>
            <a:r>
              <a:rPr lang="en-US" dirty="0"/>
              <a:t>Example automatically joining:</a:t>
            </a:r>
          </a:p>
          <a:p>
            <a:pPr marL="320040" lvl="1" indent="0">
              <a:lnSpc>
                <a:spcPct val="110000"/>
              </a:lnSpc>
              <a:spcBef>
                <a:spcPts val="0"/>
              </a:spcBef>
              <a:buNone/>
            </a:pPr>
            <a:endParaRPr lang="en-US" sz="1400" dirty="0">
              <a:solidFill>
                <a:srgbClr val="0000FF"/>
              </a:solidFill>
              <a:latin typeface="Consolas" panose="020B0609020204030204" pitchFamily="49" charset="0"/>
            </a:endParaRPr>
          </a:p>
          <a:p>
            <a:pPr marL="320040" lvl="1" indent="0">
              <a:lnSpc>
                <a:spcPct val="120000"/>
              </a:lnSpc>
              <a:spcBef>
                <a:spcPts val="0"/>
              </a:spcBef>
              <a:buNone/>
            </a:pP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DoWorkPreCpp20() {</a:t>
            </a:r>
          </a:p>
          <a:p>
            <a:pPr marL="320040" lvl="1" indent="0">
              <a:lnSpc>
                <a:spcPct val="120000"/>
              </a:lnSpc>
              <a:spcBef>
                <a:spcPts val="0"/>
              </a:spcBef>
              <a:buNone/>
            </a:pPr>
            <a:r>
              <a:rPr lang="en-US" sz="1800" dirty="0">
                <a:solidFill>
                  <a:srgbClr val="000000"/>
                </a:solidFill>
                <a:latin typeface="Consolas" panose="020B0609020204030204" pitchFamily="49" charset="0"/>
              </a:rPr>
              <a:t>  std::thread job { [] { </a:t>
            </a:r>
            <a:r>
              <a:rPr lang="en-US" sz="1800" dirty="0">
                <a:solidFill>
                  <a:srgbClr val="008000"/>
                </a:solidFill>
                <a:latin typeface="Consolas" panose="020B0609020204030204" pitchFamily="49" charset="0"/>
              </a:rPr>
              <a:t>/* ... */</a:t>
            </a:r>
            <a:r>
              <a:rPr lang="en-US" sz="1800" dirty="0">
                <a:solidFill>
                  <a:srgbClr val="000000"/>
                </a:solidFill>
                <a:latin typeface="Consolas" panose="020B0609020204030204" pitchFamily="49" charset="0"/>
              </a:rPr>
              <a:t> } };</a:t>
            </a:r>
          </a:p>
          <a:p>
            <a:pPr marL="320040" lvl="1" indent="0">
              <a:lnSpc>
                <a:spcPct val="120000"/>
              </a:lnSpc>
              <a:spcBef>
                <a:spcPts val="0"/>
              </a:spcBef>
              <a:buNone/>
            </a:pPr>
            <a:endParaRPr lang="en-US" sz="1800" dirty="0">
              <a:solidFill>
                <a:srgbClr val="000000"/>
              </a:solidFill>
              <a:latin typeface="Consolas" panose="020B0609020204030204" pitchFamily="49" charset="0"/>
            </a:endParaRPr>
          </a:p>
          <a:p>
            <a:pPr marL="320040" lvl="1" indent="0">
              <a:lnSpc>
                <a:spcPct val="120000"/>
              </a:lnSpc>
              <a:spcBef>
                <a:spcPts val="0"/>
              </a:spcBef>
              <a:buNone/>
            </a:pPr>
            <a:r>
              <a:rPr lang="en-US" sz="1800" dirty="0">
                <a:solidFill>
                  <a:srgbClr val="0000FF"/>
                </a:solidFill>
                <a:latin typeface="Consolas" panose="020B0609020204030204" pitchFamily="49" charset="0"/>
              </a:rPr>
              <a:t>  try</a:t>
            </a:r>
            <a:r>
              <a:rPr lang="en-US" sz="1800" dirty="0">
                <a:solidFill>
                  <a:srgbClr val="000000"/>
                </a:solidFill>
                <a:latin typeface="Consolas" panose="020B0609020204030204" pitchFamily="49" charset="0"/>
              </a:rPr>
              <a:t> {</a:t>
            </a:r>
          </a:p>
          <a:p>
            <a:pPr marL="320040" lvl="1" indent="0">
              <a:lnSpc>
                <a:spcPct val="120000"/>
              </a:lnSpc>
              <a:spcBef>
                <a:spcPts val="0"/>
              </a:spcBef>
              <a:buNone/>
            </a:pPr>
            <a:r>
              <a:rPr lang="en-US" sz="1800" dirty="0">
                <a:solidFill>
                  <a:srgbClr val="008000"/>
                </a:solidFill>
                <a:latin typeface="Consolas" panose="020B0609020204030204" pitchFamily="49" charset="0"/>
              </a:rPr>
              <a:t>    // ... Do something else ...</a:t>
            </a:r>
            <a:endParaRPr lang="en-US" sz="1800" dirty="0">
              <a:solidFill>
                <a:srgbClr val="000000"/>
              </a:solidFill>
              <a:latin typeface="Consolas" panose="020B0609020204030204" pitchFamily="49" charset="0"/>
            </a:endParaRPr>
          </a:p>
          <a:p>
            <a:pPr marL="320040" lvl="1" indent="0">
              <a:lnSpc>
                <a:spcPct val="120000"/>
              </a:lnSpc>
              <a:spcBef>
                <a:spcPts val="0"/>
              </a:spcBef>
              <a:buNone/>
            </a:pP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catch</a:t>
            </a:r>
            <a:r>
              <a:rPr lang="en-US" sz="1800" dirty="0">
                <a:solidFill>
                  <a:srgbClr val="000000"/>
                </a:solidFill>
                <a:latin typeface="Consolas" panose="020B0609020204030204" pitchFamily="49" charset="0"/>
              </a:rPr>
              <a:t> (...) {</a:t>
            </a:r>
          </a:p>
          <a:p>
            <a:pPr marL="320040" lvl="1" indent="0">
              <a:lnSpc>
                <a:spcPct val="120000"/>
              </a:lnSpc>
              <a:spcBef>
                <a:spcPts val="0"/>
              </a:spcBef>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job.join</a:t>
            </a:r>
            <a:r>
              <a:rPr lang="en-US" sz="1800" dirty="0">
                <a:solidFill>
                  <a:srgbClr val="000000"/>
                </a:solidFill>
                <a:latin typeface="Consolas" panose="020B0609020204030204" pitchFamily="49" charset="0"/>
              </a:rPr>
              <a:t>();</a:t>
            </a:r>
          </a:p>
          <a:p>
            <a:pPr marL="320040" lvl="1" indent="0">
              <a:lnSpc>
                <a:spcPct val="120000"/>
              </a:lnSpc>
              <a:spcBef>
                <a:spcPts val="0"/>
              </a:spcBef>
              <a:buNone/>
            </a:pPr>
            <a:r>
              <a:rPr lang="en-US" sz="1800" dirty="0">
                <a:solidFill>
                  <a:srgbClr val="0000FF"/>
                </a:solidFill>
                <a:latin typeface="Consolas" panose="020B0609020204030204" pitchFamily="49" charset="0"/>
              </a:rPr>
              <a:t>    throw</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rethrow</a:t>
            </a:r>
            <a:endParaRPr lang="en-US" sz="1800" dirty="0">
              <a:solidFill>
                <a:srgbClr val="000000"/>
              </a:solidFill>
              <a:latin typeface="Consolas" panose="020B0609020204030204" pitchFamily="49" charset="0"/>
            </a:endParaRPr>
          </a:p>
          <a:p>
            <a:pPr marL="320040" lvl="1" indent="0">
              <a:lnSpc>
                <a:spcPct val="120000"/>
              </a:lnSpc>
              <a:spcBef>
                <a:spcPts val="0"/>
              </a:spcBef>
              <a:buNone/>
            </a:pPr>
            <a:r>
              <a:rPr lang="en-US" sz="1800" dirty="0">
                <a:solidFill>
                  <a:srgbClr val="000000"/>
                </a:solidFill>
                <a:latin typeface="Consolas" panose="020B0609020204030204" pitchFamily="49" charset="0"/>
              </a:rPr>
              <a:t>  }</a:t>
            </a:r>
          </a:p>
          <a:p>
            <a:pPr marL="320040" lvl="1" indent="0">
              <a:lnSpc>
                <a:spcPct val="120000"/>
              </a:lnSpc>
              <a:spcBef>
                <a:spcPts val="0"/>
              </a:spcBef>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job.join</a:t>
            </a:r>
            <a:r>
              <a:rPr lang="en-US" sz="1800" dirty="0">
                <a:solidFill>
                  <a:srgbClr val="000000"/>
                </a:solidFill>
                <a:latin typeface="Consolas" panose="020B0609020204030204" pitchFamily="49" charset="0"/>
              </a:rPr>
              <a:t>();</a:t>
            </a:r>
          </a:p>
          <a:p>
            <a:pPr marL="320040" lvl="1" indent="0">
              <a:lnSpc>
                <a:spcPct val="120000"/>
              </a:lnSpc>
              <a:spcBef>
                <a:spcPts val="0"/>
              </a:spcBef>
              <a:buNone/>
            </a:pPr>
            <a:r>
              <a:rPr lang="en-US" sz="1800" dirty="0">
                <a:solidFill>
                  <a:srgbClr val="000000"/>
                </a:solidFill>
                <a:latin typeface="Consolas" panose="020B0609020204030204" pitchFamily="49" charset="0"/>
              </a:rPr>
              <a:t>}</a:t>
            </a:r>
            <a:endParaRPr lang="en-US" sz="1800" dirty="0"/>
          </a:p>
          <a:p>
            <a:pPr marL="320040" lvl="1" indent="0">
              <a:lnSpc>
                <a:spcPct val="120000"/>
              </a:lnSpc>
              <a:spcBef>
                <a:spcPts val="0"/>
              </a:spcBef>
              <a:buNone/>
            </a:pPr>
            <a:endParaRPr lang="en-US" sz="1800" dirty="0">
              <a:solidFill>
                <a:srgbClr val="0000FF"/>
              </a:solidFill>
              <a:latin typeface="Consolas" panose="020B0609020204030204" pitchFamily="49" charset="0"/>
            </a:endParaRPr>
          </a:p>
          <a:p>
            <a:pPr marL="320040" lvl="1" indent="0">
              <a:lnSpc>
                <a:spcPct val="120000"/>
              </a:lnSpc>
              <a:spcBef>
                <a:spcPts val="0"/>
              </a:spcBef>
              <a:buNone/>
            </a:pP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DoWork</a:t>
            </a:r>
            <a:r>
              <a:rPr lang="en-US" sz="1800" dirty="0">
                <a:solidFill>
                  <a:srgbClr val="000000"/>
                </a:solidFill>
                <a:latin typeface="Consolas" panose="020B0609020204030204" pitchFamily="49" charset="0"/>
              </a:rPr>
              <a:t>() {</a:t>
            </a:r>
          </a:p>
          <a:p>
            <a:pPr marL="320040" lvl="1" indent="0">
              <a:lnSpc>
                <a:spcPct val="120000"/>
              </a:lnSpc>
              <a:spcBef>
                <a:spcPts val="0"/>
              </a:spcBef>
              <a:buNone/>
            </a:pPr>
            <a:r>
              <a:rPr lang="en-US" sz="1800" dirty="0">
                <a:solidFill>
                  <a:srgbClr val="000000"/>
                </a:solidFill>
                <a:latin typeface="Consolas" panose="020B0609020204030204" pitchFamily="49" charset="0"/>
              </a:rPr>
              <a:t>  std::jthread job { [] { </a:t>
            </a:r>
            <a:r>
              <a:rPr lang="en-US" sz="1800" dirty="0">
                <a:solidFill>
                  <a:srgbClr val="008000"/>
                </a:solidFill>
                <a:latin typeface="Consolas" panose="020B0609020204030204" pitchFamily="49" charset="0"/>
              </a:rPr>
              <a:t>/* ... */</a:t>
            </a:r>
            <a:r>
              <a:rPr lang="en-US" sz="1800" dirty="0">
                <a:solidFill>
                  <a:srgbClr val="000000"/>
                </a:solidFill>
                <a:latin typeface="Consolas" panose="020B0609020204030204" pitchFamily="49" charset="0"/>
              </a:rPr>
              <a:t> } };</a:t>
            </a:r>
          </a:p>
          <a:p>
            <a:pPr marL="320040" lvl="1" indent="0">
              <a:lnSpc>
                <a:spcPct val="120000"/>
              </a:lnSpc>
              <a:spcBef>
                <a:spcPts val="0"/>
              </a:spcBef>
              <a:buNone/>
            </a:pPr>
            <a:r>
              <a:rPr lang="en-US" sz="1800" dirty="0">
                <a:solidFill>
                  <a:srgbClr val="008000"/>
                </a:solidFill>
                <a:latin typeface="Consolas" panose="020B0609020204030204" pitchFamily="49" charset="0"/>
              </a:rPr>
              <a:t>  // ... Do something else ...</a:t>
            </a:r>
            <a:endParaRPr lang="en-US" sz="1800" dirty="0">
              <a:solidFill>
                <a:srgbClr val="000000"/>
              </a:solidFill>
              <a:latin typeface="Consolas" panose="020B0609020204030204" pitchFamily="49" charset="0"/>
            </a:endParaRPr>
          </a:p>
          <a:p>
            <a:pPr marL="320040" lvl="1" indent="0">
              <a:lnSpc>
                <a:spcPct val="120000"/>
              </a:lnSpc>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jthread destructor automatically cancels thread and calls join()</a:t>
            </a:r>
          </a:p>
          <a:p>
            <a:pPr marL="320040" lvl="1" indent="0">
              <a:lnSpc>
                <a:spcPct val="120000"/>
              </a:lnSpc>
              <a:spcBef>
                <a:spcPts val="0"/>
              </a:spcBef>
              <a:buNone/>
            </a:pPr>
            <a:endParaRPr lang="en-US" sz="1800"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321551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7" end="17"/>
                                            </p:txEl>
                                          </p:spTgt>
                                        </p:tgtEl>
                                        <p:attrNameLst>
                                          <p:attrName>style.visibility</p:attrName>
                                        </p:attrNameLst>
                                      </p:cBhvr>
                                      <p:to>
                                        <p:strVal val="visible"/>
                                      </p:to>
                                    </p:set>
                                    <p:animEffect transition="in" filter="fade">
                                      <p:cBhvr>
                                        <p:cTn id="16"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55000" lnSpcReduction="20000"/>
          </a:bodyPr>
          <a:lstStyle/>
          <a:p>
            <a:pPr>
              <a:lnSpc>
                <a:spcPct val="120000"/>
              </a:lnSpc>
              <a:spcBef>
                <a:spcPts val="0"/>
              </a:spcBef>
            </a:pPr>
            <a:r>
              <a:rPr lang="en-US" dirty="0"/>
              <a:t>Modules</a:t>
            </a:r>
          </a:p>
          <a:p>
            <a:pPr>
              <a:lnSpc>
                <a:spcPct val="120000"/>
              </a:lnSpc>
              <a:spcBef>
                <a:spcPts val="0"/>
              </a:spcBef>
            </a:pPr>
            <a:r>
              <a:rPr lang="en-US" dirty="0"/>
              <a:t>Ranges</a:t>
            </a:r>
          </a:p>
          <a:p>
            <a:pPr>
              <a:lnSpc>
                <a:spcPct val="120000"/>
              </a:lnSpc>
              <a:spcBef>
                <a:spcPts val="0"/>
              </a:spcBef>
            </a:pPr>
            <a:r>
              <a:rPr lang="en-US" dirty="0" err="1"/>
              <a:t>Coroutines</a:t>
            </a:r>
            <a:endParaRPr lang="en-US" dirty="0"/>
          </a:p>
          <a:p>
            <a:pPr>
              <a:lnSpc>
                <a:spcPct val="120000"/>
              </a:lnSpc>
              <a:spcBef>
                <a:spcPts val="0"/>
              </a:spcBef>
            </a:pPr>
            <a:r>
              <a:rPr lang="en-US" dirty="0"/>
              <a:t>Concepts</a:t>
            </a:r>
          </a:p>
          <a:p>
            <a:pPr>
              <a:lnSpc>
                <a:spcPct val="120000"/>
              </a:lnSpc>
              <a:spcBef>
                <a:spcPts val="0"/>
              </a:spcBef>
            </a:pPr>
            <a:r>
              <a:rPr lang="en-US" dirty="0"/>
              <a:t>Lambda Expression Changes</a:t>
            </a:r>
          </a:p>
          <a:p>
            <a:pPr lvl="1">
              <a:lnSpc>
                <a:spcPct val="120000"/>
              </a:lnSpc>
              <a:spcBef>
                <a:spcPts val="0"/>
              </a:spcBef>
            </a:pPr>
            <a:r>
              <a:rPr lang="en-US" dirty="0">
                <a:latin typeface="Consolas" panose="020B0609020204030204" pitchFamily="49" charset="0"/>
              </a:rPr>
              <a:t>[=, this]</a:t>
            </a:r>
            <a:r>
              <a:rPr lang="en-US" dirty="0"/>
              <a:t> as Lambda Capture</a:t>
            </a:r>
          </a:p>
          <a:p>
            <a:pPr lvl="1">
              <a:lnSpc>
                <a:spcPct val="120000"/>
              </a:lnSpc>
              <a:spcBef>
                <a:spcPts val="0"/>
              </a:spcBef>
            </a:pPr>
            <a:r>
              <a:rPr lang="en-US" dirty="0" err="1"/>
              <a:t>Templated</a:t>
            </a:r>
            <a:r>
              <a:rPr lang="en-US" dirty="0"/>
              <a:t> Lambda Expressions</a:t>
            </a:r>
          </a:p>
          <a:p>
            <a:pPr lvl="1">
              <a:lnSpc>
                <a:spcPct val="120000"/>
              </a:lnSpc>
              <a:spcBef>
                <a:spcPts val="0"/>
              </a:spcBef>
            </a:pPr>
            <a:r>
              <a:rPr lang="en-US" dirty="0"/>
              <a:t>Pack Expansion in Lambda Captures</a:t>
            </a:r>
          </a:p>
          <a:p>
            <a:pPr>
              <a:lnSpc>
                <a:spcPct val="120000"/>
              </a:lnSpc>
              <a:spcBef>
                <a:spcPts val="0"/>
              </a:spcBef>
            </a:pPr>
            <a:r>
              <a:rPr lang="en-US" dirty="0" err="1">
                <a:latin typeface="Consolas" panose="020B0609020204030204" pitchFamily="49" charset="0"/>
              </a:rPr>
              <a:t>constexpr</a:t>
            </a:r>
            <a:r>
              <a:rPr lang="en-US" dirty="0"/>
              <a:t> Changes</a:t>
            </a:r>
          </a:p>
          <a:p>
            <a:pPr lvl="1">
              <a:lnSpc>
                <a:spcPct val="120000"/>
              </a:lnSpc>
              <a:spcBef>
                <a:spcPts val="0"/>
              </a:spcBef>
            </a:pPr>
            <a:r>
              <a:rPr lang="en-US" dirty="0">
                <a:latin typeface="Consolas" panose="020B0609020204030204" pitchFamily="49" charset="0"/>
              </a:rPr>
              <a:t>virtual</a:t>
            </a:r>
            <a:r>
              <a:rPr lang="en-US" dirty="0"/>
              <a:t> functions</a:t>
            </a:r>
          </a:p>
          <a:p>
            <a:pPr lvl="1">
              <a:lnSpc>
                <a:spcPct val="120000"/>
              </a:lnSpc>
              <a:spcBef>
                <a:spcPts val="0"/>
              </a:spcBef>
            </a:pPr>
            <a:r>
              <a:rPr lang="en-US" dirty="0">
                <a:latin typeface="Consolas" panose="020B0609020204030204" pitchFamily="49" charset="0"/>
              </a:rPr>
              <a:t>union</a:t>
            </a:r>
            <a:r>
              <a:rPr lang="en-US" dirty="0"/>
              <a:t>,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a:t>
            </a:r>
            <a:r>
              <a:rPr lang="en-US" dirty="0" err="1">
                <a:latin typeface="Consolas" panose="020B0609020204030204" pitchFamily="49" charset="0"/>
              </a:rPr>
              <a:t>dynamic_cast</a:t>
            </a:r>
            <a:r>
              <a:rPr lang="en-US" dirty="0"/>
              <a:t>, </a:t>
            </a:r>
            <a:r>
              <a:rPr lang="en-US" dirty="0" err="1">
                <a:latin typeface="Consolas" panose="020B0609020204030204" pitchFamily="49" charset="0"/>
              </a:rPr>
              <a:t>typeid</a:t>
            </a:r>
            <a:endParaRPr lang="en-US" dirty="0">
              <a:latin typeface="Consolas" panose="020B0609020204030204" pitchFamily="49" charset="0"/>
            </a:endParaRPr>
          </a:p>
          <a:p>
            <a:pPr lvl="1">
              <a:lnSpc>
                <a:spcPct val="120000"/>
              </a:lnSpc>
              <a:spcBef>
                <a:spcPts val="0"/>
              </a:spcBef>
            </a:pPr>
            <a:r>
              <a:rPr lang="en-US" dirty="0"/>
              <a:t>allocations</a:t>
            </a:r>
          </a:p>
          <a:p>
            <a:pPr lvl="1">
              <a:lnSpc>
                <a:spcPct val="120000"/>
              </a:lnSpc>
              <a:spcBef>
                <a:spcPts val="0"/>
              </a:spcBef>
            </a:pPr>
            <a:r>
              <a:rPr lang="en-US" dirty="0" err="1">
                <a:latin typeface="Consolas" panose="020B0609020204030204" pitchFamily="49" charset="0"/>
              </a:rPr>
              <a:t>constexpr</a:t>
            </a:r>
            <a:r>
              <a:rPr lang="en-US" dirty="0"/>
              <a:t> </a:t>
            </a:r>
            <a:r>
              <a:rPr lang="en-US" dirty="0">
                <a:latin typeface="Consolas" panose="020B0609020204030204" pitchFamily="49" charset="0"/>
              </a:rPr>
              <a:t>string</a:t>
            </a:r>
            <a:r>
              <a:rPr lang="en-US" dirty="0"/>
              <a:t> &amp; </a:t>
            </a:r>
            <a:r>
              <a:rPr lang="en-US" dirty="0">
                <a:latin typeface="Consolas" panose="020B0609020204030204" pitchFamily="49" charset="0"/>
              </a:rPr>
              <a:t>vector</a:t>
            </a:r>
          </a:p>
          <a:p>
            <a:pPr>
              <a:lnSpc>
                <a:spcPct val="120000"/>
              </a:lnSpc>
              <a:spcBef>
                <a:spcPts val="0"/>
              </a:spcBef>
            </a:pPr>
            <a:r>
              <a:rPr lang="en-US" dirty="0"/>
              <a:t>Concurrency Changes</a:t>
            </a:r>
          </a:p>
          <a:p>
            <a:pPr lvl="1">
              <a:lnSpc>
                <a:spcPct val="120000"/>
              </a:lnSpc>
              <a:spcBef>
                <a:spcPts val="0"/>
              </a:spcBef>
            </a:pPr>
            <a:r>
              <a:rPr lang="en-US" dirty="0"/>
              <a:t>Atomic Smart Pointers</a:t>
            </a:r>
          </a:p>
          <a:p>
            <a:pPr lvl="1">
              <a:lnSpc>
                <a:spcPct val="120000"/>
              </a:lnSpc>
              <a:spcBef>
                <a:spcPts val="0"/>
              </a:spcBef>
            </a:pPr>
            <a:r>
              <a:rPr lang="en-US" dirty="0"/>
              <a:t>Joining &amp; Cancellable Threads</a:t>
            </a:r>
            <a:endParaRPr lang="en-US" dirty="0">
              <a:latin typeface="Consolas" panose="020B0609020204030204" pitchFamily="49" charset="0"/>
            </a:endParaRPr>
          </a:p>
          <a:p>
            <a:pPr lvl="1">
              <a:lnSpc>
                <a:spcPct val="120000"/>
              </a:lnSpc>
              <a:spcBef>
                <a:spcPts val="0"/>
              </a:spcBef>
            </a:pPr>
            <a:r>
              <a:rPr lang="en-US" dirty="0"/>
              <a:t>The C++20 Synchronization Library</a:t>
            </a:r>
          </a:p>
          <a:p>
            <a:pPr lvl="2">
              <a:lnSpc>
                <a:spcPct val="120000"/>
              </a:lnSpc>
              <a:spcBef>
                <a:spcPts val="0"/>
              </a:spcBef>
            </a:pPr>
            <a:r>
              <a:rPr lang="en-US" dirty="0"/>
              <a:t>Semaphores, efficient atomic waiting, latches, and barriers</a:t>
            </a:r>
          </a:p>
          <a:p>
            <a:pPr lvl="1">
              <a:lnSpc>
                <a:spcPct val="120000"/>
              </a:lnSpc>
              <a:spcBef>
                <a:spcPts val="0"/>
              </a:spcBef>
            </a:pP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atomic_ref</a:t>
            </a:r>
            <a:endParaRPr lang="en-US" dirty="0">
              <a:latin typeface="Consolas" panose="020B0609020204030204" pitchFamily="49" charset="0"/>
            </a:endParaRPr>
          </a:p>
          <a:p>
            <a:pPr>
              <a:lnSpc>
                <a:spcPct val="120000"/>
              </a:lnSpc>
              <a:spcBef>
                <a:spcPts val="0"/>
              </a:spcBef>
            </a:pPr>
            <a:r>
              <a:rPr lang="en-US" dirty="0"/>
              <a:t>Designated Initializers</a:t>
            </a:r>
          </a:p>
          <a:p>
            <a:pPr>
              <a:lnSpc>
                <a:spcPct val="120000"/>
              </a:lnSpc>
              <a:spcBef>
                <a:spcPts val="0"/>
              </a:spcBef>
            </a:pPr>
            <a:r>
              <a:rPr lang="en-US" dirty="0"/>
              <a:t>Spaceship Operator </a:t>
            </a:r>
            <a:r>
              <a:rPr lang="en-US" dirty="0">
                <a:latin typeface="Consolas" panose="020B0609020204030204" pitchFamily="49" charset="0"/>
              </a:rPr>
              <a:t>&lt;=&gt;</a:t>
            </a:r>
          </a:p>
          <a:p>
            <a:pPr>
              <a:lnSpc>
                <a:spcPct val="120000"/>
              </a:lnSpc>
              <a:spcBef>
                <a:spcPts val="0"/>
              </a:spcBef>
            </a:pPr>
            <a:r>
              <a:rPr lang="en-US" dirty="0"/>
              <a:t>Range-based </a:t>
            </a:r>
            <a:r>
              <a:rPr lang="en-US" dirty="0">
                <a:latin typeface="Consolas" panose="020B0609020204030204" pitchFamily="49" charset="0"/>
              </a:rPr>
              <a:t>for</a:t>
            </a:r>
            <a:r>
              <a:rPr lang="en-US" dirty="0"/>
              <a:t> Loop Initializer</a:t>
            </a:r>
          </a:p>
          <a:p>
            <a:pPr>
              <a:lnSpc>
                <a:spcPct val="120000"/>
              </a:lnSpc>
              <a:spcBef>
                <a:spcPts val="0"/>
              </a:spcBef>
            </a:pPr>
            <a:r>
              <a:rPr lang="en-US" dirty="0"/>
              <a:t>Non-Type Template Parameters</a:t>
            </a:r>
          </a:p>
          <a:p>
            <a:pPr>
              <a:lnSpc>
                <a:spcPct val="120000"/>
              </a:lnSpc>
              <a:spcBef>
                <a:spcPts val="0"/>
              </a:spcBef>
            </a:pPr>
            <a:r>
              <a:rPr lang="en-US" dirty="0">
                <a:latin typeface="Consolas" panose="020B0609020204030204" pitchFamily="49" charset="0"/>
              </a:rPr>
              <a:t>[[likely]]</a:t>
            </a:r>
            <a:r>
              <a:rPr lang="en-US" dirty="0"/>
              <a:t> and </a:t>
            </a:r>
            <a:r>
              <a:rPr lang="en-US" dirty="0">
                <a:latin typeface="Consolas" panose="020B0609020204030204" pitchFamily="49" charset="0"/>
              </a:rPr>
              <a:t>[[unlikely]]</a:t>
            </a:r>
          </a:p>
          <a:p>
            <a:pPr>
              <a:lnSpc>
                <a:spcPct val="120000"/>
              </a:lnSpc>
              <a:spcBef>
                <a:spcPts val="0"/>
              </a:spcBef>
            </a:pPr>
            <a:r>
              <a:rPr lang="en-US" dirty="0"/>
              <a:t>Calendars &amp; </a:t>
            </a:r>
            <a:r>
              <a:rPr lang="en-US" dirty="0" err="1"/>
              <a:t>Timezones</a:t>
            </a:r>
            <a:endParaRPr lang="en-US" dirty="0"/>
          </a:p>
          <a:p>
            <a:pPr>
              <a:lnSpc>
                <a:spcPct val="120000"/>
              </a:lnSpc>
              <a:spcBef>
                <a:spcPts val="0"/>
              </a:spcBef>
            </a:pPr>
            <a:r>
              <a:rPr lang="en-US" dirty="0" err="1">
                <a:latin typeface="Consolas" panose="020B0609020204030204" pitchFamily="49" charset="0"/>
              </a:rPr>
              <a:t>std</a:t>
            </a:r>
            <a:r>
              <a:rPr lang="en-US" dirty="0">
                <a:latin typeface="Consolas" panose="020B0609020204030204" pitchFamily="49" charset="0"/>
              </a:rPr>
              <a:t>::span</a:t>
            </a:r>
          </a:p>
          <a:p>
            <a:pPr>
              <a:lnSpc>
                <a:spcPct val="120000"/>
              </a:lnSpc>
              <a:spcBef>
                <a:spcPts val="0"/>
              </a:spcBef>
            </a:pPr>
            <a:r>
              <a:rPr lang="en-US" dirty="0"/>
              <a:t>Feature Test Macros</a:t>
            </a:r>
          </a:p>
          <a:p>
            <a:pPr>
              <a:lnSpc>
                <a:spcPct val="120000"/>
              </a:lnSpc>
              <a:spcBef>
                <a:spcPts val="0"/>
              </a:spcBef>
            </a:pPr>
            <a:r>
              <a:rPr lang="en-US" dirty="0">
                <a:latin typeface="Consolas" panose="020B0609020204030204" pitchFamily="49" charset="0"/>
              </a:rPr>
              <a:t>&lt;version&gt;</a:t>
            </a:r>
          </a:p>
          <a:p>
            <a:pPr>
              <a:lnSpc>
                <a:spcPct val="120000"/>
              </a:lnSpc>
              <a:spcBef>
                <a:spcPts val="0"/>
              </a:spcBef>
            </a:pPr>
            <a:r>
              <a:rPr lang="en-US" dirty="0"/>
              <a:t>Immediate Functions – </a:t>
            </a:r>
            <a:r>
              <a:rPr lang="en-US" dirty="0" err="1">
                <a:latin typeface="Consolas" panose="020B0609020204030204" pitchFamily="49" charset="0"/>
              </a:rPr>
              <a:t>consteval</a:t>
            </a:r>
            <a:endParaRPr lang="en-US" dirty="0">
              <a:latin typeface="Consolas" panose="020B0609020204030204" pitchFamily="49" charset="0"/>
            </a:endParaRPr>
          </a:p>
          <a:p>
            <a:pPr>
              <a:lnSpc>
                <a:spcPct val="120000"/>
              </a:lnSpc>
              <a:spcBef>
                <a:spcPts val="0"/>
              </a:spcBef>
            </a:pPr>
            <a:r>
              <a:rPr lang="en-US" dirty="0" err="1">
                <a:latin typeface="Consolas" panose="020B0609020204030204" pitchFamily="49" charset="0"/>
              </a:rPr>
              <a:t>constinit</a:t>
            </a:r>
            <a:endParaRPr lang="en-US" dirty="0">
              <a:latin typeface="Consolas" panose="020B0609020204030204" pitchFamily="49" charset="0"/>
            </a:endParaRPr>
          </a:p>
          <a:p>
            <a:pPr>
              <a:lnSpc>
                <a:spcPct val="120000"/>
              </a:lnSpc>
              <a:spcBef>
                <a:spcPts val="0"/>
              </a:spcBef>
            </a:pPr>
            <a:r>
              <a:rPr lang="en-US" dirty="0"/>
              <a:t>Class </a:t>
            </a:r>
            <a:r>
              <a:rPr lang="en-US" dirty="0" err="1"/>
              <a:t>Enums</a:t>
            </a:r>
            <a:r>
              <a:rPr lang="en-US" dirty="0"/>
              <a:t> and </a:t>
            </a:r>
            <a:r>
              <a:rPr lang="en-US" dirty="0">
                <a:latin typeface="Consolas" panose="020B0609020204030204" pitchFamily="49" charset="0"/>
              </a:rPr>
              <a:t>using</a:t>
            </a:r>
            <a:r>
              <a:rPr lang="en-US" dirty="0"/>
              <a:t> Directive</a:t>
            </a:r>
          </a:p>
          <a:p>
            <a:pPr>
              <a:lnSpc>
                <a:spcPct val="120000"/>
              </a:lnSpc>
              <a:spcBef>
                <a:spcPts val="0"/>
              </a:spcBef>
            </a:pPr>
            <a:r>
              <a:rPr lang="en-US" dirty="0"/>
              <a:t>Text Formatting</a:t>
            </a:r>
          </a:p>
          <a:p>
            <a:pPr>
              <a:lnSpc>
                <a:spcPct val="120000"/>
              </a:lnSpc>
              <a:spcBef>
                <a:spcPts val="0"/>
              </a:spcBef>
            </a:pPr>
            <a:r>
              <a:rPr lang="en-US" dirty="0"/>
              <a:t>Math Constants</a:t>
            </a:r>
          </a:p>
          <a:p>
            <a:pPr>
              <a:lnSpc>
                <a:spcPct val="120000"/>
              </a:lnSpc>
              <a:spcBef>
                <a:spcPts val="0"/>
              </a:spcBef>
            </a:pP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source_location</a:t>
            </a:r>
            <a:endParaRPr lang="en-US" dirty="0">
              <a:latin typeface="Consolas" panose="020B0609020204030204" pitchFamily="49" charset="0"/>
            </a:endParaRPr>
          </a:p>
          <a:p>
            <a:pPr>
              <a:lnSpc>
                <a:spcPct val="120000"/>
              </a:lnSpc>
              <a:spcBef>
                <a:spcPts val="0"/>
              </a:spcBef>
            </a:pPr>
            <a:r>
              <a:rPr lang="en-US" dirty="0">
                <a:latin typeface="Consolas" panose="020B0609020204030204" pitchFamily="49" charset="0"/>
              </a:rPr>
              <a:t>[[</a:t>
            </a:r>
            <a:r>
              <a:rPr lang="en-US" dirty="0" err="1">
                <a:latin typeface="Consolas" panose="020B0609020204030204" pitchFamily="49" charset="0"/>
              </a:rPr>
              <a:t>nodiscard</a:t>
            </a:r>
            <a:r>
              <a:rPr lang="en-US" dirty="0">
                <a:latin typeface="Consolas" panose="020B0609020204030204" pitchFamily="49" charset="0"/>
              </a:rPr>
              <a:t>(reason)]]</a:t>
            </a:r>
          </a:p>
          <a:p>
            <a:pPr>
              <a:lnSpc>
                <a:spcPct val="120000"/>
              </a:lnSpc>
              <a:spcBef>
                <a:spcPts val="0"/>
              </a:spcBef>
            </a:pPr>
            <a:r>
              <a:rPr lang="en-US" dirty="0"/>
              <a:t>Bit Operations</a:t>
            </a:r>
          </a:p>
          <a:p>
            <a:pPr>
              <a:lnSpc>
                <a:spcPct val="120000"/>
              </a:lnSpc>
              <a:spcBef>
                <a:spcPts val="0"/>
              </a:spcBef>
            </a:pPr>
            <a:r>
              <a:rPr lang="en-US" dirty="0"/>
              <a:t>Small Standard Library Additions</a:t>
            </a:r>
          </a:p>
        </p:txBody>
      </p:sp>
    </p:spTree>
    <p:extLst>
      <p:ext uri="{BB962C8B-B14F-4D97-AF65-F5344CB8AC3E}">
        <p14:creationId xmlns:p14="http://schemas.microsoft.com/office/powerpoint/2010/main" val="3299383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0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20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20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20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20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20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20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20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2000"/>
                                        <p:tgtEl>
                                          <p:spTgt spid="3">
                                            <p:txEl>
                                              <p:pRg st="12" end="1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2000"/>
                                        <p:tgtEl>
                                          <p:spTgt spid="3">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animEffect transition="in" filter="fade">
                                      <p:cBhvr>
                                        <p:cTn id="41" dur="2000"/>
                                        <p:tgtEl>
                                          <p:spTgt spid="3">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20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20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20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20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19" end="19"/>
                                            </p:txEl>
                                          </p:spTgt>
                                        </p:tgtEl>
                                        <p:attrNameLst>
                                          <p:attrName>style.visibility</p:attrName>
                                        </p:attrNameLst>
                                      </p:cBhvr>
                                      <p:to>
                                        <p:strVal val="visible"/>
                                      </p:to>
                                    </p:set>
                                    <p:animEffect transition="in" filter="fade">
                                      <p:cBhvr>
                                        <p:cTn id="58" dur="2000"/>
                                        <p:tgtEl>
                                          <p:spTgt spid="3">
                                            <p:txEl>
                                              <p:pRg st="19" end="19"/>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0" end="20"/>
                                            </p:txEl>
                                          </p:spTgt>
                                        </p:tgtEl>
                                        <p:attrNameLst>
                                          <p:attrName>style.visibility</p:attrName>
                                        </p:attrNameLst>
                                      </p:cBhvr>
                                      <p:to>
                                        <p:strVal val="visible"/>
                                      </p:to>
                                    </p:set>
                                    <p:animEffect transition="in" filter="fade">
                                      <p:cBhvr>
                                        <p:cTn id="61" dur="2000"/>
                                        <p:tgtEl>
                                          <p:spTgt spid="3">
                                            <p:txEl>
                                              <p:pRg st="20" end="2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1" end="21"/>
                                            </p:txEl>
                                          </p:spTgt>
                                        </p:tgtEl>
                                        <p:attrNameLst>
                                          <p:attrName>style.visibility</p:attrName>
                                        </p:attrNameLst>
                                      </p:cBhvr>
                                      <p:to>
                                        <p:strVal val="visible"/>
                                      </p:to>
                                    </p:set>
                                    <p:animEffect transition="in" filter="fade">
                                      <p:cBhvr>
                                        <p:cTn id="64" dur="2000"/>
                                        <p:tgtEl>
                                          <p:spTgt spid="3">
                                            <p:txEl>
                                              <p:pRg st="21" end="2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2" end="22"/>
                                            </p:txEl>
                                          </p:spTgt>
                                        </p:tgtEl>
                                        <p:attrNameLst>
                                          <p:attrName>style.visibility</p:attrName>
                                        </p:attrNameLst>
                                      </p:cBhvr>
                                      <p:to>
                                        <p:strVal val="visible"/>
                                      </p:to>
                                    </p:set>
                                    <p:animEffect transition="in" filter="fade">
                                      <p:cBhvr>
                                        <p:cTn id="67" dur="2000"/>
                                        <p:tgtEl>
                                          <p:spTgt spid="3">
                                            <p:txEl>
                                              <p:pRg st="22" end="2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3" end="23"/>
                                            </p:txEl>
                                          </p:spTgt>
                                        </p:tgtEl>
                                        <p:attrNameLst>
                                          <p:attrName>style.visibility</p:attrName>
                                        </p:attrNameLst>
                                      </p:cBhvr>
                                      <p:to>
                                        <p:strVal val="visible"/>
                                      </p:to>
                                    </p:set>
                                    <p:animEffect transition="in" filter="fade">
                                      <p:cBhvr>
                                        <p:cTn id="70" dur="2000"/>
                                        <p:tgtEl>
                                          <p:spTgt spid="3">
                                            <p:txEl>
                                              <p:pRg st="23" end="23"/>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4" end="24"/>
                                            </p:txEl>
                                          </p:spTgt>
                                        </p:tgtEl>
                                        <p:attrNameLst>
                                          <p:attrName>style.visibility</p:attrName>
                                        </p:attrNameLst>
                                      </p:cBhvr>
                                      <p:to>
                                        <p:strVal val="visible"/>
                                      </p:to>
                                    </p:set>
                                    <p:animEffect transition="in" filter="fade">
                                      <p:cBhvr>
                                        <p:cTn id="73" dur="2000"/>
                                        <p:tgtEl>
                                          <p:spTgt spid="3">
                                            <p:txEl>
                                              <p:pRg st="24" end="24"/>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20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7" end="27"/>
                                            </p:txEl>
                                          </p:spTgt>
                                        </p:tgtEl>
                                        <p:attrNameLst>
                                          <p:attrName>style.visibility</p:attrName>
                                        </p:attrNameLst>
                                      </p:cBhvr>
                                      <p:to>
                                        <p:strVal val="visible"/>
                                      </p:to>
                                    </p:set>
                                    <p:animEffect transition="in" filter="fade">
                                      <p:cBhvr>
                                        <p:cTn id="79" dur="2000"/>
                                        <p:tgtEl>
                                          <p:spTgt spid="3">
                                            <p:txEl>
                                              <p:pRg st="27" end="27"/>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6" end="26"/>
                                            </p:txEl>
                                          </p:spTgt>
                                        </p:tgtEl>
                                        <p:attrNameLst>
                                          <p:attrName>style.visibility</p:attrName>
                                        </p:attrNameLst>
                                      </p:cBhvr>
                                      <p:to>
                                        <p:strVal val="visible"/>
                                      </p:to>
                                    </p:set>
                                    <p:animEffect transition="in" filter="fade">
                                      <p:cBhvr>
                                        <p:cTn id="82" dur="2000"/>
                                        <p:tgtEl>
                                          <p:spTgt spid="3">
                                            <p:txEl>
                                              <p:pRg st="26" end="26"/>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20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2000"/>
                                        <p:tgtEl>
                                          <p:spTgt spid="3">
                                            <p:txEl>
                                              <p:pRg st="29" end="29"/>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0" end="30"/>
                                            </p:txEl>
                                          </p:spTgt>
                                        </p:tgtEl>
                                        <p:attrNameLst>
                                          <p:attrName>style.visibility</p:attrName>
                                        </p:attrNameLst>
                                      </p:cBhvr>
                                      <p:to>
                                        <p:strVal val="visible"/>
                                      </p:to>
                                    </p:set>
                                    <p:animEffect transition="in" filter="fade">
                                      <p:cBhvr>
                                        <p:cTn id="91" dur="2000"/>
                                        <p:tgtEl>
                                          <p:spTgt spid="3">
                                            <p:txEl>
                                              <p:pRg st="30" end="30"/>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1" end="31"/>
                                            </p:txEl>
                                          </p:spTgt>
                                        </p:tgtEl>
                                        <p:attrNameLst>
                                          <p:attrName>style.visibility</p:attrName>
                                        </p:attrNameLst>
                                      </p:cBhvr>
                                      <p:to>
                                        <p:strVal val="visible"/>
                                      </p:to>
                                    </p:set>
                                    <p:animEffect transition="in" filter="fade">
                                      <p:cBhvr>
                                        <p:cTn id="94" dur="2000"/>
                                        <p:tgtEl>
                                          <p:spTgt spid="3">
                                            <p:txEl>
                                              <p:pRg st="31" end="31"/>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2" end="32"/>
                                            </p:txEl>
                                          </p:spTgt>
                                        </p:tgtEl>
                                        <p:attrNameLst>
                                          <p:attrName>style.visibility</p:attrName>
                                        </p:attrNameLst>
                                      </p:cBhvr>
                                      <p:to>
                                        <p:strVal val="visible"/>
                                      </p:to>
                                    </p:set>
                                    <p:animEffect transition="in" filter="fade">
                                      <p:cBhvr>
                                        <p:cTn id="97" dur="2000"/>
                                        <p:tgtEl>
                                          <p:spTgt spid="3">
                                            <p:txEl>
                                              <p:pRg st="32" end="32"/>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3">
                                            <p:txEl>
                                              <p:pRg st="33" end="33"/>
                                            </p:txEl>
                                          </p:spTgt>
                                        </p:tgtEl>
                                        <p:attrNameLst>
                                          <p:attrName>style.visibility</p:attrName>
                                        </p:attrNameLst>
                                      </p:cBhvr>
                                      <p:to>
                                        <p:strVal val="visible"/>
                                      </p:to>
                                    </p:set>
                                    <p:animEffect transition="in" filter="fade">
                                      <p:cBhvr>
                                        <p:cTn id="100" dur="2000"/>
                                        <p:tgtEl>
                                          <p:spTgt spid="3">
                                            <p:txEl>
                                              <p:pRg st="33" end="33"/>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3">
                                            <p:txEl>
                                              <p:pRg st="34" end="34"/>
                                            </p:txEl>
                                          </p:spTgt>
                                        </p:tgtEl>
                                        <p:attrNameLst>
                                          <p:attrName>style.visibility</p:attrName>
                                        </p:attrNameLst>
                                      </p:cBhvr>
                                      <p:to>
                                        <p:strVal val="visible"/>
                                      </p:to>
                                    </p:set>
                                    <p:animEffect transition="in" filter="fade">
                                      <p:cBhvr>
                                        <p:cTn id="103" dur="2000"/>
                                        <p:tgtEl>
                                          <p:spTgt spid="3">
                                            <p:txEl>
                                              <p:pRg st="34" end="34"/>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3">
                                            <p:txEl>
                                              <p:pRg st="35" end="35"/>
                                            </p:txEl>
                                          </p:spTgt>
                                        </p:tgtEl>
                                        <p:attrNameLst>
                                          <p:attrName>style.visibility</p:attrName>
                                        </p:attrNameLst>
                                      </p:cBhvr>
                                      <p:to>
                                        <p:strVal val="visible"/>
                                      </p:to>
                                    </p:set>
                                    <p:animEffect transition="in" filter="fade">
                                      <p:cBhvr>
                                        <p:cTn id="106" dur="2000"/>
                                        <p:tgtEl>
                                          <p:spTgt spid="3">
                                            <p:txEl>
                                              <p:pRg st="35" end="35"/>
                                            </p:txEl>
                                          </p:spTgt>
                                        </p:tgtEl>
                                      </p:cBhvr>
                                    </p:animEffect>
                                  </p:childTnLst>
                                </p:cTn>
                              </p:par>
                              <p:par>
                                <p:cTn id="107" presetID="10" presetClass="entr" presetSubtype="0" fill="hold" nodeType="withEffect">
                                  <p:stCondLst>
                                    <p:cond delay="0"/>
                                  </p:stCondLst>
                                  <p:childTnLst>
                                    <p:set>
                                      <p:cBhvr>
                                        <p:cTn id="108" dur="1" fill="hold">
                                          <p:stCondLst>
                                            <p:cond delay="0"/>
                                          </p:stCondLst>
                                        </p:cTn>
                                        <p:tgtEl>
                                          <p:spTgt spid="3">
                                            <p:txEl>
                                              <p:pRg st="36" end="36"/>
                                            </p:txEl>
                                          </p:spTgt>
                                        </p:tgtEl>
                                        <p:attrNameLst>
                                          <p:attrName>style.visibility</p:attrName>
                                        </p:attrNameLst>
                                      </p:cBhvr>
                                      <p:to>
                                        <p:strVal val="visible"/>
                                      </p:to>
                                    </p:set>
                                    <p:animEffect transition="in" filter="fade">
                                      <p:cBhvr>
                                        <p:cTn id="109" dur="2000"/>
                                        <p:tgtEl>
                                          <p:spTgt spid="3">
                                            <p:txEl>
                                              <p:pRg st="36" end="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a:latin typeface="Segoe UI" panose="020B0502040204020203" pitchFamily="34" charset="0"/>
                <a:cs typeface="Segoe UI" panose="020B0502040204020203" pitchFamily="34" charset="0"/>
              </a:rPr>
              <a:t>Joining &amp; Cancellable Threads</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Example cooperative cancellation:</a:t>
            </a:r>
          </a:p>
          <a:p>
            <a:pPr marL="320040" lvl="1" indent="0">
              <a:lnSpc>
                <a:spcPct val="110000"/>
              </a:lnSpc>
              <a:spcBef>
                <a:spcPts val="0"/>
              </a:spcBef>
              <a:buNone/>
            </a:pPr>
            <a:endParaRPr lang="en-US" sz="1400" dirty="0">
              <a:solidFill>
                <a:srgbClr val="0000FF"/>
              </a:solidFill>
              <a:latin typeface="Consolas" panose="020B0609020204030204" pitchFamily="49" charset="0"/>
            </a:endParaRPr>
          </a:p>
          <a:p>
            <a:pPr marL="320040" lvl="1" indent="0">
              <a:spcBef>
                <a:spcPts val="0"/>
              </a:spcBef>
              <a:buNone/>
            </a:pPr>
            <a:r>
              <a:rPr lang="en-US" sz="1400" dirty="0">
                <a:solidFill>
                  <a:srgbClr val="000000"/>
                </a:solidFill>
                <a:latin typeface="Consolas" panose="020B0609020204030204" pitchFamily="49" charset="0"/>
              </a:rPr>
              <a:t>std::jthread job { [](std::</a:t>
            </a:r>
            <a:r>
              <a:rPr lang="en-US" sz="1400" dirty="0" err="1">
                <a:solidFill>
                  <a:srgbClr val="000000"/>
                </a:solidFill>
                <a:latin typeface="Consolas" panose="020B0609020204030204" pitchFamily="49" charset="0"/>
              </a:rPr>
              <a:t>stop_token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token</a:t>
            </a:r>
            <a:r>
              <a:rPr lang="en-US" sz="1400" dirty="0">
                <a:solidFill>
                  <a:srgbClr val="000000"/>
                </a:solidFill>
                <a:latin typeface="Consolas" panose="020B0609020204030204" pitchFamily="49" charset="0"/>
              </a:rPr>
              <a:t>) {</a:t>
            </a:r>
          </a:p>
          <a:p>
            <a:pPr marL="320040" lvl="1" indent="0">
              <a:spcBef>
                <a:spcPts val="0"/>
              </a:spcBef>
              <a:buNone/>
            </a:pPr>
            <a:r>
              <a:rPr lang="en-US" sz="1400" dirty="0">
                <a:solidFill>
                  <a:srgbClr val="0000FF"/>
                </a:solidFill>
                <a:latin typeface="Consolas" panose="020B0609020204030204" pitchFamily="49" charset="0"/>
              </a:rPr>
              <a:t>  while</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token</a:t>
            </a:r>
            <a:r>
              <a:rPr lang="en-US" sz="1400" dirty="0" err="1">
                <a:solidFill>
                  <a:srgbClr val="000000"/>
                </a:solidFill>
                <a:latin typeface="Consolas" panose="020B0609020204030204" pitchFamily="49" charset="0"/>
              </a:rPr>
              <a:t>.stop_requested</a:t>
            </a:r>
            <a:r>
              <a:rPr lang="en-US" sz="1400" dirty="0">
                <a:solidFill>
                  <a:srgbClr val="000000"/>
                </a:solidFill>
                <a:latin typeface="Consolas" panose="020B0609020204030204" pitchFamily="49" charset="0"/>
              </a:rPr>
              <a:t>()) {</a:t>
            </a:r>
          </a:p>
          <a:p>
            <a:pPr marL="320040" lvl="1" indent="0">
              <a:spcBef>
                <a:spcPts val="0"/>
              </a:spcBef>
              <a:buNone/>
            </a:pPr>
            <a:r>
              <a:rPr lang="en-US" sz="1400" dirty="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pPr marL="320040" lvl="1" indent="0">
              <a:spcBef>
                <a:spcPts val="0"/>
              </a:spcBef>
              <a:buNone/>
            </a:pPr>
            <a:r>
              <a:rPr lang="en-US" sz="1400" dirty="0">
                <a:solidFill>
                  <a:srgbClr val="000000"/>
                </a:solidFill>
                <a:latin typeface="Consolas" panose="020B0609020204030204" pitchFamily="49" charset="0"/>
              </a:rPr>
              <a:t>  }</a:t>
            </a:r>
          </a:p>
          <a:p>
            <a:pPr marL="320040" lvl="1" indent="0">
              <a:spcBef>
                <a:spcPts val="0"/>
              </a:spcBef>
              <a:buNone/>
            </a:pPr>
            <a:r>
              <a:rPr lang="en-US" sz="1400" dirty="0">
                <a:solidFill>
                  <a:srgbClr val="000000"/>
                </a:solidFill>
                <a:latin typeface="Consolas" panose="020B0609020204030204" pitchFamily="49" charset="0"/>
              </a:rPr>
              <a:t>} };</a:t>
            </a:r>
          </a:p>
          <a:p>
            <a:pPr marL="320040" lvl="1" indent="0">
              <a:spcBef>
                <a:spcPts val="0"/>
              </a:spcBef>
              <a:buNone/>
            </a:pPr>
            <a:endParaRPr lang="en-US" sz="1400" dirty="0">
              <a:solidFill>
                <a:srgbClr val="000000"/>
              </a:solidFill>
              <a:latin typeface="Consolas" panose="020B0609020204030204" pitchFamily="49" charset="0"/>
            </a:endParaRPr>
          </a:p>
          <a:p>
            <a:pPr marL="320040" lvl="1" indent="0">
              <a:spcBef>
                <a:spcPts val="0"/>
              </a:spcBef>
              <a:buNone/>
            </a:pPr>
            <a:r>
              <a:rPr lang="en-US" sz="1400" dirty="0">
                <a:solidFill>
                  <a:srgbClr val="008000"/>
                </a:solidFill>
                <a:latin typeface="Consolas" panose="020B0609020204030204" pitchFamily="49" charset="0"/>
              </a:rPr>
              <a:t>//...</a:t>
            </a:r>
          </a:p>
          <a:p>
            <a:pPr marL="320040" lvl="1" indent="0">
              <a:spcBef>
                <a:spcPts val="0"/>
              </a:spcBef>
              <a:buNone/>
            </a:pPr>
            <a:endParaRPr lang="en-US" sz="1400" dirty="0">
              <a:solidFill>
                <a:srgbClr val="000000"/>
              </a:solidFill>
              <a:latin typeface="Consolas" panose="020B0609020204030204" pitchFamily="49" charset="0"/>
            </a:endParaRPr>
          </a:p>
          <a:p>
            <a:pPr marL="320040" lvl="1" indent="0">
              <a:spcBef>
                <a:spcPts val="0"/>
              </a:spcBef>
              <a:buNone/>
            </a:pPr>
            <a:r>
              <a:rPr lang="en-US" sz="1400" dirty="0" err="1">
                <a:solidFill>
                  <a:srgbClr val="000000"/>
                </a:solidFill>
                <a:latin typeface="Consolas" panose="020B0609020204030204" pitchFamily="49" charset="0"/>
              </a:rPr>
              <a:t>job.request_stop</a:t>
            </a:r>
            <a:r>
              <a:rPr lang="en-US" sz="1400" dirty="0">
                <a:solidFill>
                  <a:srgbClr val="000000"/>
                </a:solidFill>
                <a:latin typeface="Consolas" panose="020B0609020204030204" pitchFamily="49" charset="0"/>
              </a:rPr>
              <a:t>();</a:t>
            </a:r>
          </a:p>
          <a:p>
            <a:pPr marL="320040" lvl="1" indent="0">
              <a:spcBef>
                <a:spcPts val="0"/>
              </a:spcBef>
              <a:buNone/>
            </a:pPr>
            <a:endParaRPr lang="en-US" sz="1400" dirty="0">
              <a:solidFill>
                <a:srgbClr val="008000"/>
              </a:solidFill>
              <a:latin typeface="Consolas" panose="020B0609020204030204" pitchFamily="49" charset="0"/>
            </a:endParaRPr>
          </a:p>
          <a:p>
            <a:pPr marL="320040" lvl="1" indent="0">
              <a:spcBef>
                <a:spcPts val="0"/>
              </a:spcBef>
              <a:buNone/>
            </a:pPr>
            <a:r>
              <a:rPr lang="en-US" sz="1400" dirty="0">
                <a:solidFill>
                  <a:srgbClr val="008000"/>
                </a:solidFill>
                <a:latin typeface="Consolas" panose="020B0609020204030204" pitchFamily="49" charset="0"/>
              </a:rPr>
              <a:t>// auto source { </a:t>
            </a:r>
            <a:r>
              <a:rPr lang="en-US" sz="1400" dirty="0" err="1">
                <a:solidFill>
                  <a:srgbClr val="008000"/>
                </a:solidFill>
                <a:latin typeface="Consolas" panose="020B0609020204030204" pitchFamily="49" charset="0"/>
              </a:rPr>
              <a:t>job.get_stop_source</a:t>
            </a:r>
            <a:r>
              <a:rPr lang="en-US" sz="1400" dirty="0">
                <a:solidFill>
                  <a:srgbClr val="008000"/>
                </a:solidFill>
                <a:latin typeface="Consolas" panose="020B0609020204030204" pitchFamily="49" charset="0"/>
              </a:rPr>
              <a:t>() };</a:t>
            </a:r>
          </a:p>
          <a:p>
            <a:pPr marL="320040" lvl="1" indent="0">
              <a:spcBef>
                <a:spcPts val="0"/>
              </a:spcBef>
              <a:buNone/>
            </a:pP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source.request_stop</a:t>
            </a:r>
            <a:r>
              <a:rPr lang="en-US" sz="1400" dirty="0">
                <a:solidFill>
                  <a:srgbClr val="008000"/>
                </a:solidFill>
                <a:latin typeface="Consolas" panose="020B0609020204030204" pitchFamily="49" charset="0"/>
              </a:rPr>
              <a:t>()</a:t>
            </a:r>
            <a:endParaRPr lang="en-US" sz="1400" dirty="0">
              <a:solidFill>
                <a:srgbClr val="000000"/>
              </a:solidFill>
              <a:latin typeface="Consolas" panose="020B0609020204030204" pitchFamily="49" charset="0"/>
            </a:endParaRPr>
          </a:p>
          <a:p>
            <a:pPr marL="320040" lvl="1" indent="0">
              <a:spcBef>
                <a:spcPts val="0"/>
              </a:spcBef>
              <a:buNone/>
            </a:pPr>
            <a:endParaRPr lang="en-US" sz="1400" dirty="0">
              <a:solidFill>
                <a:srgbClr val="008000"/>
              </a:solidFill>
              <a:latin typeface="Consolas" panose="020B0609020204030204" pitchFamily="49" charset="0"/>
            </a:endParaRPr>
          </a:p>
          <a:p>
            <a:pPr marL="320040" lvl="1" indent="0">
              <a:spcBef>
                <a:spcPts val="0"/>
              </a:spcBef>
              <a:buNone/>
            </a:pPr>
            <a:r>
              <a:rPr lang="en-US" sz="1400" dirty="0">
                <a:solidFill>
                  <a:srgbClr val="008000"/>
                </a:solidFill>
                <a:latin typeface="Consolas" panose="020B0609020204030204" pitchFamily="49" charset="0"/>
              </a:rPr>
              <a:t>// auto token { </a:t>
            </a:r>
            <a:r>
              <a:rPr lang="en-US" sz="1400" dirty="0" err="1">
                <a:solidFill>
                  <a:srgbClr val="008000"/>
                </a:solidFill>
                <a:latin typeface="Consolas" panose="020B0609020204030204" pitchFamily="49" charset="0"/>
              </a:rPr>
              <a:t>job.get_stop_token</a:t>
            </a:r>
            <a:r>
              <a:rPr lang="en-US" sz="1400" dirty="0">
                <a:solidFill>
                  <a:srgbClr val="008000"/>
                </a:solidFill>
                <a:latin typeface="Consolas" panose="020B0609020204030204" pitchFamily="49" charset="0"/>
              </a:rPr>
              <a:t>() };</a:t>
            </a:r>
          </a:p>
          <a:p>
            <a:pPr marL="320040" lvl="1" indent="0">
              <a:spcBef>
                <a:spcPts val="0"/>
              </a:spcBef>
              <a:buNone/>
            </a:pPr>
            <a:r>
              <a:rPr lang="en-US" sz="1400" dirty="0">
                <a:solidFill>
                  <a:srgbClr val="008000"/>
                </a:solidFill>
                <a:latin typeface="Consolas" panose="020B0609020204030204" pitchFamily="49" charset="0"/>
              </a:rPr>
              <a:t>// bool b { </a:t>
            </a:r>
            <a:r>
              <a:rPr lang="en-US" sz="1400" dirty="0" err="1">
                <a:solidFill>
                  <a:srgbClr val="008000"/>
                </a:solidFill>
                <a:latin typeface="Consolas" panose="020B0609020204030204" pitchFamily="49" charset="0"/>
              </a:rPr>
              <a:t>token.stop_requested</a:t>
            </a:r>
            <a:r>
              <a:rPr lang="en-US" sz="1400" dirty="0">
                <a:solidFill>
                  <a:srgbClr val="008000"/>
                </a:solidFill>
                <a:latin typeface="Consolas" panose="020B0609020204030204" pitchFamily="49" charset="0"/>
              </a:rPr>
              <a:t>() };</a:t>
            </a:r>
          </a:p>
          <a:p>
            <a:pPr marL="320040" lvl="1" indent="0">
              <a:spcBef>
                <a:spcPts val="0"/>
              </a:spcBef>
              <a:buNone/>
            </a:pPr>
            <a:endParaRPr lang="en-US"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7344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fade">
                                      <p:cBhvr>
                                        <p:cTn id="10" dur="500"/>
                                        <p:tgtEl>
                                          <p:spTgt spid="3">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2" end="12"/>
                                            </p:txEl>
                                          </p:spTgt>
                                        </p:tgtEl>
                                        <p:attrNameLst>
                                          <p:attrName>style.visibility</p:attrName>
                                        </p:attrNameLst>
                                      </p:cBhvr>
                                      <p:to>
                                        <p:strVal val="visible"/>
                                      </p:to>
                                    </p:set>
                                    <p:animEffect transition="in" filter="fade">
                                      <p:cBhvr>
                                        <p:cTn id="16" dur="500"/>
                                        <p:tgtEl>
                                          <p:spTgt spid="3">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animEffect transition="in" filter="fade">
                                      <p:cBhvr>
                                        <p:cTn id="19" dur="500"/>
                                        <p:tgtEl>
                                          <p:spTgt spid="3">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6" end="16"/>
                                            </p:txEl>
                                          </p:spTgt>
                                        </p:tgtEl>
                                        <p:attrNameLst>
                                          <p:attrName>style.visibility</p:attrName>
                                        </p:attrNameLst>
                                      </p:cBhvr>
                                      <p:to>
                                        <p:strVal val="visible"/>
                                      </p:to>
                                    </p:set>
                                    <p:animEffect transition="in" filter="fade">
                                      <p:cBhvr>
                                        <p:cTn id="22"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a:latin typeface="Segoe UI" panose="020B0502040204020203" pitchFamily="34" charset="0"/>
                <a:cs typeface="Segoe UI" panose="020B0502040204020203" pitchFamily="34" charset="0"/>
              </a:rPr>
              <a:t>The C++20 Synchronization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Semaphores</a:t>
            </a:r>
          </a:p>
          <a:p>
            <a:pPr lvl="1"/>
            <a:r>
              <a:rPr lang="en-US" dirty="0">
                <a:latin typeface="Consolas" panose="020B0609020204030204" pitchFamily="49" charset="0"/>
              </a:rPr>
              <a:t>&lt;semaphore&gt;</a:t>
            </a:r>
          </a:p>
          <a:p>
            <a:pPr lvl="1"/>
            <a:r>
              <a:rPr lang="en-US" dirty="0"/>
              <a:t>Lightweight synchronization primitives</a:t>
            </a:r>
          </a:p>
          <a:p>
            <a:pPr lvl="1"/>
            <a:r>
              <a:rPr lang="en-US" dirty="0"/>
              <a:t>Can be used to implement any other synchronization concept: </a:t>
            </a:r>
            <a:r>
              <a:rPr lang="en-US" dirty="0" err="1"/>
              <a:t>mutex</a:t>
            </a:r>
            <a:r>
              <a:rPr lang="en-US" dirty="0"/>
              <a:t>, latches, barriers, …</a:t>
            </a:r>
          </a:p>
          <a:p>
            <a:pPr lvl="1"/>
            <a:r>
              <a:rPr lang="en-US" dirty="0"/>
              <a:t>Two types:</a:t>
            </a:r>
          </a:p>
          <a:p>
            <a:pPr lvl="2"/>
            <a:r>
              <a:rPr lang="en-US" b="1" dirty="0"/>
              <a:t>counting semaphore</a:t>
            </a:r>
            <a:r>
              <a:rPr lang="en-US" dirty="0"/>
              <a:t>: models a non-negative resource count</a:t>
            </a:r>
          </a:p>
          <a:p>
            <a:pPr lvl="2"/>
            <a:r>
              <a:rPr lang="en-US" b="1" dirty="0"/>
              <a:t>binary semaphore</a:t>
            </a:r>
            <a:r>
              <a:rPr lang="en-US" dirty="0"/>
              <a:t>: only has 1 slot, i.e. only has two states: free slot or no free slot (perfect for a </a:t>
            </a:r>
            <a:r>
              <a:rPr lang="en-US" dirty="0" err="1"/>
              <a:t>mutex</a:t>
            </a:r>
            <a:r>
              <a:rPr lang="en-US" dirty="0"/>
              <a:t>)</a:t>
            </a:r>
          </a:p>
          <a:p>
            <a:pPr lvl="1"/>
            <a:endParaRPr lang="en-US" sz="1000" dirty="0"/>
          </a:p>
          <a:p>
            <a:endParaRPr lang="en-US" sz="1400" dirty="0"/>
          </a:p>
        </p:txBody>
      </p:sp>
    </p:spTree>
    <p:extLst>
      <p:ext uri="{BB962C8B-B14F-4D97-AF65-F5344CB8AC3E}">
        <p14:creationId xmlns:p14="http://schemas.microsoft.com/office/powerpoint/2010/main" val="34653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a:latin typeface="Segoe UI" panose="020B0502040204020203" pitchFamily="34" charset="0"/>
                <a:cs typeface="Segoe UI" panose="020B0502040204020203" pitchFamily="34" charset="0"/>
              </a:rPr>
              <a:t>The C++20 Synchronization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Latches &amp; barriers</a:t>
            </a:r>
          </a:p>
          <a:p>
            <a:pPr lvl="1"/>
            <a:r>
              <a:rPr lang="en-US" dirty="0"/>
              <a:t>Help with thread coordination</a:t>
            </a:r>
          </a:p>
          <a:p>
            <a:r>
              <a:rPr lang="en-US" dirty="0"/>
              <a:t>Latches</a:t>
            </a:r>
          </a:p>
          <a:p>
            <a:pPr lvl="1"/>
            <a:r>
              <a:rPr lang="en-US" dirty="0">
                <a:latin typeface="Consolas" panose="020B0609020204030204" pitchFamily="49" charset="0"/>
              </a:rPr>
              <a:t>&lt;latch&gt;</a:t>
            </a:r>
          </a:p>
          <a:p>
            <a:pPr lvl="1"/>
            <a:r>
              <a:rPr lang="en-US" dirty="0"/>
              <a:t>A thread coordination point</a:t>
            </a:r>
          </a:p>
          <a:p>
            <a:pPr lvl="2"/>
            <a:r>
              <a:rPr lang="en-US" dirty="0"/>
              <a:t>Threads block at a latch point, until a given number of threads reach the latch point, at which point all threads are allowed to continue</a:t>
            </a:r>
          </a:p>
          <a:p>
            <a:pPr lvl="1"/>
            <a:r>
              <a:rPr lang="en-US" dirty="0"/>
              <a:t>A </a:t>
            </a:r>
            <a:r>
              <a:rPr lang="en-US" dirty="0">
                <a:latin typeface="Consolas" panose="020B0609020204030204" pitchFamily="49" charset="0"/>
              </a:rPr>
              <a:t>std::latch</a:t>
            </a:r>
            <a:r>
              <a:rPr lang="en-US" dirty="0"/>
              <a:t> instance is single-use</a:t>
            </a:r>
          </a:p>
          <a:p>
            <a:pPr lvl="1"/>
            <a:endParaRPr lang="en-US" dirty="0"/>
          </a:p>
          <a:p>
            <a:pPr lvl="1"/>
            <a:endParaRPr lang="en-US" sz="1000" dirty="0"/>
          </a:p>
        </p:txBody>
      </p:sp>
    </p:spTree>
    <p:extLst>
      <p:ext uri="{BB962C8B-B14F-4D97-AF65-F5344CB8AC3E}">
        <p14:creationId xmlns:p14="http://schemas.microsoft.com/office/powerpoint/2010/main" val="77984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a:latin typeface="Segoe UI" panose="020B0502040204020203" pitchFamily="34" charset="0"/>
                <a:cs typeface="Segoe UI" panose="020B0502040204020203" pitchFamily="34" charset="0"/>
              </a:rPr>
              <a:t>The C++20 Synchronization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Barriers</a:t>
            </a:r>
          </a:p>
          <a:p>
            <a:pPr lvl="1"/>
            <a:r>
              <a:rPr lang="en-US" dirty="0">
                <a:latin typeface="Consolas" panose="020B0609020204030204" pitchFamily="49" charset="0"/>
              </a:rPr>
              <a:t>&lt;barrier&gt;</a:t>
            </a:r>
          </a:p>
          <a:p>
            <a:pPr lvl="1"/>
            <a:r>
              <a:rPr lang="en-US" dirty="0"/>
              <a:t>A sequence of phases</a:t>
            </a:r>
            <a:endParaRPr lang="en-US" sz="1000" dirty="0"/>
          </a:p>
          <a:p>
            <a:pPr lvl="1"/>
            <a:r>
              <a:rPr lang="en-US" dirty="0"/>
              <a:t>In each phase</a:t>
            </a:r>
          </a:p>
          <a:p>
            <a:pPr lvl="2"/>
            <a:r>
              <a:rPr lang="en-US" dirty="0"/>
              <a:t>a number of threads block until the requested number of threads arrive at the barrier, then</a:t>
            </a:r>
          </a:p>
          <a:p>
            <a:pPr lvl="2"/>
            <a:r>
              <a:rPr lang="en-US" dirty="0"/>
              <a:t>a phase completion callback is executed</a:t>
            </a:r>
          </a:p>
          <a:p>
            <a:pPr lvl="2"/>
            <a:r>
              <a:rPr lang="en-US" dirty="0"/>
              <a:t>the thread counter is reset</a:t>
            </a:r>
          </a:p>
          <a:p>
            <a:pPr lvl="2"/>
            <a:r>
              <a:rPr lang="en-US" dirty="0"/>
              <a:t>the next phase starts</a:t>
            </a:r>
          </a:p>
          <a:p>
            <a:pPr lvl="2"/>
            <a:r>
              <a:rPr lang="en-US" dirty="0"/>
              <a:t>threads can continue</a:t>
            </a:r>
          </a:p>
        </p:txBody>
      </p:sp>
      <p:sp>
        <p:nvSpPr>
          <p:cNvPr id="4" name="TextBox 3">
            <a:extLst>
              <a:ext uri="{FF2B5EF4-FFF2-40B4-BE49-F238E27FC236}">
                <a16:creationId xmlns:a16="http://schemas.microsoft.com/office/drawing/2014/main" id="{FE86E224-803A-43E4-8351-E7908AB77591}"/>
              </a:ext>
            </a:extLst>
          </p:cNvPr>
          <p:cNvSpPr txBox="1"/>
          <p:nvPr/>
        </p:nvSpPr>
        <p:spPr>
          <a:xfrm>
            <a:off x="5410200" y="4396085"/>
            <a:ext cx="3581400" cy="461665"/>
          </a:xfrm>
          <a:prstGeom prst="rect">
            <a:avLst/>
          </a:prstGeom>
          <a:solidFill>
            <a:srgbClr val="C6F5BC"/>
          </a:solidFill>
          <a:ln>
            <a:solidFill>
              <a:srgbClr val="64EB1B"/>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230188">
              <a:tabLst>
                <a:tab pos="0" algn="l"/>
              </a:tabLst>
            </a:pPr>
            <a:r>
              <a:rPr lang="en-US" sz="1200" dirty="0"/>
              <a:t>“</a:t>
            </a:r>
            <a:r>
              <a:rPr lang="en-US" sz="1200" b="1" dirty="0"/>
              <a:t>Back to Basics: Concurrency</a:t>
            </a:r>
            <a:r>
              <a:rPr lang="en-US" sz="1200" dirty="0"/>
              <a:t>” -- Arthur </a:t>
            </a:r>
            <a:r>
              <a:rPr lang="en-US" sz="1200" dirty="0" err="1"/>
              <a:t>O'Dwyer</a:t>
            </a:r>
            <a:endParaRPr lang="en-US" sz="1200" dirty="0"/>
          </a:p>
          <a:p>
            <a:pPr algn="r"/>
            <a:r>
              <a:rPr lang="en-US" sz="1200" i="1" dirty="0"/>
              <a:t>Friday, September 18 • 10:30</a:t>
            </a:r>
          </a:p>
        </p:txBody>
      </p:sp>
      <p:pic>
        <p:nvPicPr>
          <p:cNvPr id="5" name="Graphic 4" descr="Information">
            <a:extLst>
              <a:ext uri="{FF2B5EF4-FFF2-40B4-BE49-F238E27FC236}">
                <a16:creationId xmlns:a16="http://schemas.microsoft.com/office/drawing/2014/main" id="{C665A0FC-239D-4208-8859-A2C5BAA18B4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3470" y="4441847"/>
            <a:ext cx="301804" cy="301804"/>
          </a:xfrm>
          <a:prstGeom prst="rect">
            <a:avLst/>
          </a:prstGeom>
        </p:spPr>
      </p:pic>
    </p:spTree>
    <p:extLst>
      <p:ext uri="{BB962C8B-B14F-4D97-AF65-F5344CB8AC3E}">
        <p14:creationId xmlns:p14="http://schemas.microsoft.com/office/powerpoint/2010/main" val="343860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a:latin typeface="Segoe UI" panose="020B0502040204020203" pitchFamily="34" charset="0"/>
                <a:cs typeface="Segoe UI" panose="020B0502040204020203" pitchFamily="34" charset="0"/>
              </a:rPr>
              <a:t>The C++20 Synchronization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Waiting &amp; notifying on </a:t>
            </a:r>
            <a:r>
              <a:rPr lang="en-US" dirty="0" err="1">
                <a:latin typeface="Consolas" panose="020B0609020204030204" pitchFamily="49" charset="0"/>
              </a:rPr>
              <a:t>std</a:t>
            </a:r>
            <a:r>
              <a:rPr lang="en-US" dirty="0">
                <a:latin typeface="Consolas" panose="020B0609020204030204" pitchFamily="49" charset="0"/>
              </a:rPr>
              <a:t>::atomic</a:t>
            </a:r>
          </a:p>
          <a:p>
            <a:pPr lvl="1"/>
            <a:r>
              <a:rPr lang="en-US" dirty="0"/>
              <a:t>Wait/block for an atomic object to change its value, notified by a notification function</a:t>
            </a:r>
          </a:p>
          <a:p>
            <a:pPr lvl="1"/>
            <a:r>
              <a:rPr lang="en-US" dirty="0"/>
              <a:t>Can be more performant than polling</a:t>
            </a:r>
          </a:p>
          <a:p>
            <a:pPr lvl="1"/>
            <a:r>
              <a:rPr lang="en-US" dirty="0"/>
              <a:t>Methods</a:t>
            </a:r>
          </a:p>
          <a:p>
            <a:pPr lvl="2"/>
            <a:r>
              <a:rPr lang="en-US" dirty="0">
                <a:latin typeface="Consolas" panose="020B0609020204030204" pitchFamily="49" charset="0"/>
              </a:rPr>
              <a:t>wait()</a:t>
            </a:r>
          </a:p>
          <a:p>
            <a:pPr lvl="2"/>
            <a:r>
              <a:rPr lang="en-US" dirty="0" err="1">
                <a:latin typeface="Consolas" panose="020B0609020204030204" pitchFamily="49" charset="0"/>
              </a:rPr>
              <a:t>notify_one</a:t>
            </a:r>
            <a:r>
              <a:rPr lang="en-US" dirty="0">
                <a:latin typeface="Consolas" panose="020B0609020204030204" pitchFamily="49" charset="0"/>
              </a:rPr>
              <a:t>()</a:t>
            </a:r>
          </a:p>
          <a:p>
            <a:pPr lvl="2"/>
            <a:r>
              <a:rPr lang="en-US" dirty="0" err="1">
                <a:latin typeface="Consolas" panose="020B0609020204030204" pitchFamily="49" charset="0"/>
              </a:rPr>
              <a:t>notify_all</a:t>
            </a:r>
            <a:r>
              <a:rPr lang="en-US" dirty="0">
                <a:latin typeface="Consolas" panose="020B0609020204030204" pitchFamily="49" charset="0"/>
              </a:rPr>
              <a:t>()</a:t>
            </a:r>
          </a:p>
          <a:p>
            <a:endParaRPr lang="en-US" sz="1400" dirty="0"/>
          </a:p>
        </p:txBody>
      </p:sp>
    </p:spTree>
    <p:extLst>
      <p:ext uri="{BB962C8B-B14F-4D97-AF65-F5344CB8AC3E}">
        <p14:creationId xmlns:p14="http://schemas.microsoft.com/office/powerpoint/2010/main" val="202773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err="1">
                <a:latin typeface="Segoe UI" panose="020B0502040204020203" pitchFamily="34" charset="0"/>
                <a:cs typeface="Segoe UI" panose="020B0502040204020203" pitchFamily="34" charset="0"/>
              </a:rPr>
              <a:t>std</a:t>
            </a:r>
            <a:r>
              <a:rPr lang="en-US" dirty="0">
                <a:latin typeface="Segoe UI" panose="020B0502040204020203" pitchFamily="34" charset="0"/>
                <a:cs typeface="Segoe UI" panose="020B0502040204020203" pitchFamily="34" charset="0"/>
              </a:rPr>
              <a:t>::</a:t>
            </a:r>
            <a:r>
              <a:rPr lang="en-US" dirty="0" err="1">
                <a:latin typeface="Segoe UI" panose="020B0502040204020203" pitchFamily="34" charset="0"/>
                <a:cs typeface="Segoe UI" panose="020B0502040204020203" pitchFamily="34" charset="0"/>
              </a:rPr>
              <a:t>atomic_ref</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latin typeface="Consolas" panose="020B0609020204030204" pitchFamily="49" charset="0"/>
              </a:rPr>
              <a:t>&lt;atomic&gt;</a:t>
            </a:r>
          </a:p>
          <a:p>
            <a:r>
              <a:rPr lang="en-US" dirty="0"/>
              <a:t>Atomic reference</a:t>
            </a:r>
          </a:p>
          <a:p>
            <a:r>
              <a:rPr lang="en-US" dirty="0"/>
              <a:t>Basically the same as </a:t>
            </a:r>
            <a:r>
              <a:rPr lang="en-US" dirty="0">
                <a:latin typeface="Consolas" panose="020B0609020204030204" pitchFamily="49" charset="0"/>
              </a:rPr>
              <a:t>std::atomic</a:t>
            </a:r>
          </a:p>
          <a:p>
            <a:pPr lvl="1"/>
            <a:r>
              <a:rPr lang="en-US" dirty="0"/>
              <a:t>But works with references,</a:t>
            </a:r>
          </a:p>
          <a:p>
            <a:pPr lvl="1"/>
            <a:r>
              <a:rPr lang="en-US" dirty="0"/>
              <a:t>while </a:t>
            </a:r>
            <a:r>
              <a:rPr lang="en-US" dirty="0">
                <a:latin typeface="Consolas" panose="020B0609020204030204" pitchFamily="49" charset="0"/>
              </a:rPr>
              <a:t>std::atomic</a:t>
            </a:r>
            <a:r>
              <a:rPr lang="en-US" dirty="0"/>
              <a:t> always copies the value it is provided</a:t>
            </a:r>
          </a:p>
        </p:txBody>
      </p:sp>
    </p:spTree>
    <p:extLst>
      <p:ext uri="{BB962C8B-B14F-4D97-AF65-F5344CB8AC3E}">
        <p14:creationId xmlns:p14="http://schemas.microsoft.com/office/powerpoint/2010/main" val="205136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B599DCE-2C00-4C06-A0D8-3CCFD5D1F5DA}"/>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A244D0A2-47CC-4DF4-8FC8-2971458C0412}"/>
              </a:ext>
            </a:extLst>
          </p:cNvPr>
          <p:cNvSpPr>
            <a:spLocks noGrp="1"/>
          </p:cNvSpPr>
          <p:nvPr>
            <p:ph type="title"/>
          </p:nvPr>
        </p:nvSpPr>
        <p:spPr/>
        <p:txBody>
          <a:bodyPr/>
          <a:lstStyle/>
          <a:p>
            <a:r>
              <a:rPr lang="en-US" dirty="0"/>
              <a:t>Many More New Features…</a:t>
            </a:r>
          </a:p>
        </p:txBody>
      </p:sp>
    </p:spTree>
    <p:extLst>
      <p:ext uri="{BB962C8B-B14F-4D97-AF65-F5344CB8AC3E}">
        <p14:creationId xmlns:p14="http://schemas.microsoft.com/office/powerpoint/2010/main" val="2940598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Designated Initializers</a:t>
            </a:r>
          </a:p>
        </p:txBody>
      </p:sp>
      <p:sp>
        <p:nvSpPr>
          <p:cNvPr id="3" name="Content Placeholder 2"/>
          <p:cNvSpPr>
            <a:spLocks noGrp="1"/>
          </p:cNvSpPr>
          <p:nvPr>
            <p:ph sz="quarter" idx="13"/>
          </p:nvPr>
        </p:nvSpPr>
        <p:spPr/>
        <p:txBody>
          <a:bodyPr>
            <a:normAutofit/>
          </a:bodyPr>
          <a:lstStyle/>
          <a:p>
            <a:r>
              <a:rPr lang="en-US" dirty="0"/>
              <a:t>Designated initialization of aggregates</a:t>
            </a:r>
          </a:p>
          <a:p>
            <a:r>
              <a:rPr lang="en-US" dirty="0"/>
              <a:t>E.g.:</a:t>
            </a:r>
          </a:p>
          <a:p>
            <a:pPr marL="320040" lvl="1" indent="0">
              <a:buNone/>
            </a:pPr>
            <a:r>
              <a:rPr lang="en-US" sz="1600" dirty="0">
                <a:solidFill>
                  <a:srgbClr val="0000FF"/>
                </a:solidFill>
                <a:latin typeface="Consolas" panose="020B0609020204030204" pitchFamily="49" charset="0"/>
              </a:rPr>
              <a:t>struct</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Data </a:t>
            </a:r>
            <a:r>
              <a:rPr lang="en-US" sz="1600" dirty="0">
                <a:solidFill>
                  <a:srgbClr val="000000"/>
                </a:solidFill>
                <a:latin typeface="Consolas" panose="020B0609020204030204" pitchFamily="49" charset="0"/>
              </a:rPr>
              <a:t>{</a:t>
            </a:r>
          </a:p>
          <a:p>
            <a:pPr marL="320040" lvl="1" indent="0">
              <a:buNone/>
            </a:pPr>
            <a:r>
              <a:rPr lang="en-US" sz="1600" dirty="0">
                <a:solidFill>
                  <a:srgbClr val="0000FF"/>
                </a:solidFill>
                <a:latin typeface="Consolas" panose="020B0609020204030204" pitchFamily="49" charset="0"/>
              </a:rPr>
              <a:t>  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anInt</a:t>
            </a:r>
            <a:r>
              <a:rPr lang="en-US" sz="1600" dirty="0">
                <a:solidFill>
                  <a:srgbClr val="000000"/>
                </a:solidFill>
                <a:latin typeface="Consolas" panose="020B0609020204030204" pitchFamily="49" charset="0"/>
              </a:rPr>
              <a:t> { 0 };</a:t>
            </a:r>
          </a:p>
          <a:p>
            <a:pPr marL="320040" lvl="1" indent="0">
              <a:buNone/>
            </a:pPr>
            <a:r>
              <a:rPr lang="en-US" sz="1600" dirty="0">
                <a:solidFill>
                  <a:srgbClr val="000000"/>
                </a:solidFill>
                <a:latin typeface="Consolas" panose="020B0609020204030204" pitchFamily="49" charset="0"/>
              </a:rPr>
              <a:t>  std::</a:t>
            </a:r>
            <a:r>
              <a:rPr lang="en-US" sz="1600" dirty="0">
                <a:solidFill>
                  <a:srgbClr val="2B91A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aString</a:t>
            </a:r>
            <a:r>
              <a:rPr lang="en-US" sz="1600" dirty="0">
                <a:solidFill>
                  <a:srgbClr val="000000"/>
                </a:solidFill>
                <a:latin typeface="Consolas" panose="020B0609020204030204" pitchFamily="49" charset="0"/>
              </a:rPr>
              <a:t>;</a:t>
            </a:r>
          </a:p>
          <a:p>
            <a:pPr marL="320040" lvl="1" indent="0">
              <a:buNone/>
            </a:pPr>
            <a:r>
              <a:rPr lang="en-US" sz="1600" dirty="0">
                <a:solidFill>
                  <a:srgbClr val="000000"/>
                </a:solidFill>
                <a:latin typeface="Consolas" panose="020B0609020204030204" pitchFamily="49" charset="0"/>
              </a:rPr>
              <a:t>};</a:t>
            </a:r>
          </a:p>
          <a:p>
            <a:pPr marL="320040" lvl="1" indent="0">
              <a:buNone/>
            </a:pPr>
            <a:endParaRPr lang="en-US" sz="1600" dirty="0">
              <a:solidFill>
                <a:srgbClr val="000000"/>
              </a:solidFill>
              <a:latin typeface="Consolas" panose="020B0609020204030204" pitchFamily="49" charset="0"/>
            </a:endParaRPr>
          </a:p>
          <a:p>
            <a:pPr marL="320040" lvl="1" indent="0">
              <a:buNone/>
            </a:pPr>
            <a:r>
              <a:rPr lang="en-US" sz="1600" dirty="0">
                <a:solidFill>
                  <a:srgbClr val="2B91AF"/>
                </a:solidFill>
                <a:latin typeface="Consolas" panose="020B0609020204030204" pitchFamily="49" charset="0"/>
              </a:rPr>
              <a:t>Data</a:t>
            </a:r>
            <a:r>
              <a:rPr lang="en-US" sz="1600" dirty="0">
                <a:solidFill>
                  <a:srgbClr val="000000"/>
                </a:solidFill>
                <a:latin typeface="Consolas" panose="020B0609020204030204" pitchFamily="49" charset="0"/>
              </a:rPr>
              <a:t> d { .</a:t>
            </a:r>
            <a:r>
              <a:rPr lang="en-US" sz="1600" dirty="0" err="1">
                <a:solidFill>
                  <a:srgbClr val="000000"/>
                </a:solidFill>
                <a:latin typeface="Consolas" panose="020B0609020204030204" pitchFamily="49" charset="0"/>
              </a:rPr>
              <a:t>aString</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"Hello"</a:t>
            </a:r>
            <a:r>
              <a:rPr lang="en-US" sz="1600" dirty="0">
                <a:solidFill>
                  <a:srgbClr val="000000"/>
                </a:solidFill>
                <a:latin typeface="Consolas" panose="020B0609020204030204" pitchFamily="49" charset="0"/>
              </a:rPr>
              <a:t> };</a:t>
            </a:r>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325169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a:latin typeface="Segoe UI" panose="020B0502040204020203" pitchFamily="34" charset="0"/>
                <a:cs typeface="Segoe UI" panose="020B0502040204020203" pitchFamily="34" charset="0"/>
              </a:rPr>
              <a:t>Spaceship Operator &lt;=&gt;</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Official name: </a:t>
            </a:r>
            <a:r>
              <a:rPr lang="en-US" b="1" i="1" dirty="0"/>
              <a:t>three-way comparison operator</a:t>
            </a:r>
          </a:p>
          <a:p>
            <a:r>
              <a:rPr lang="en-US" dirty="0"/>
              <a:t>Three-way: comparing 2 objects and then comparing result with 0</a:t>
            </a:r>
          </a:p>
          <a:p>
            <a:pPr lvl="1"/>
            <a:r>
              <a:rPr lang="en-US" dirty="0"/>
              <a:t>(a &lt;=&gt; b) &lt; 0  // true if a &lt; b</a:t>
            </a:r>
          </a:p>
          <a:p>
            <a:pPr lvl="1"/>
            <a:r>
              <a:rPr lang="en-US" dirty="0"/>
              <a:t>(a &lt;=&gt; b) &gt; 0  // true if a &gt; b</a:t>
            </a:r>
          </a:p>
          <a:p>
            <a:pPr lvl="1"/>
            <a:r>
              <a:rPr lang="en-US" dirty="0"/>
              <a:t>(a &lt;=&gt; b) == 0 // true if a is equal/equivalent to b</a:t>
            </a:r>
          </a:p>
          <a:p>
            <a:r>
              <a:rPr lang="en-US" dirty="0"/>
              <a:t>Similar to C-style </a:t>
            </a:r>
            <a:r>
              <a:rPr lang="en-US" dirty="0" err="1">
                <a:latin typeface="Consolas" panose="020B0609020204030204" pitchFamily="49" charset="0"/>
              </a:rPr>
              <a:t>strcmp</a:t>
            </a:r>
            <a:r>
              <a:rPr lang="en-US" dirty="0">
                <a:latin typeface="Consolas" panose="020B0609020204030204" pitchFamily="49" charset="0"/>
              </a:rPr>
              <a:t>()</a:t>
            </a:r>
            <a:r>
              <a:rPr lang="en-US" dirty="0"/>
              <a:t> returning neg. value, 0, or pos. value</a:t>
            </a:r>
            <a:endParaRPr lang="fr-FR" sz="2400" dirty="0"/>
          </a:p>
        </p:txBody>
      </p:sp>
    </p:spTree>
    <p:extLst>
      <p:ext uri="{BB962C8B-B14F-4D97-AF65-F5344CB8AC3E}">
        <p14:creationId xmlns:p14="http://schemas.microsoft.com/office/powerpoint/2010/main" val="406310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Spaceship Operator &lt;=&gt;</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b="1" dirty="0"/>
              <a:t>Common case</a:t>
            </a:r>
            <a:r>
              <a:rPr lang="en-US" dirty="0"/>
              <a:t>:</a:t>
            </a:r>
          </a:p>
          <a:p>
            <a:pPr lvl="1"/>
            <a:r>
              <a:rPr lang="en-US" dirty="0">
                <a:solidFill>
                  <a:srgbClr val="0000FF"/>
                </a:solidFill>
                <a:latin typeface="Consolas" panose="020B0609020204030204" pitchFamily="49" charset="0"/>
              </a:rPr>
              <a:t>auto</a:t>
            </a:r>
            <a:r>
              <a:rPr lang="en-US" dirty="0">
                <a:latin typeface="Consolas" panose="020B0609020204030204" pitchFamily="49" charset="0"/>
              </a:rPr>
              <a:t> X::operator&lt;=&gt;(</a:t>
            </a:r>
            <a:r>
              <a:rPr lang="en-US" dirty="0">
                <a:solidFill>
                  <a:srgbClr val="0000FF"/>
                </a:solidFill>
                <a:latin typeface="Consolas" panose="020B0609020204030204" pitchFamily="49" charset="0"/>
              </a:rPr>
              <a:t>const</a:t>
            </a:r>
            <a:r>
              <a:rPr lang="en-US" dirty="0">
                <a:latin typeface="Consolas" panose="020B0609020204030204" pitchFamily="49" charset="0"/>
              </a:rPr>
              <a:t> Y&amp;) </a:t>
            </a:r>
            <a:r>
              <a:rPr lang="en-US" dirty="0">
                <a:solidFill>
                  <a:srgbClr val="0000FF"/>
                </a:solidFill>
                <a:latin typeface="Consolas" panose="020B0609020204030204" pitchFamily="49" charset="0"/>
              </a:rPr>
              <a:t>const</a:t>
            </a:r>
            <a:r>
              <a:rPr lang="en-US" dirty="0">
                <a:latin typeface="Consolas" panose="020B0609020204030204" pitchFamily="49" charset="0"/>
              </a:rPr>
              <a:t> = </a:t>
            </a:r>
            <a:r>
              <a:rPr lang="en-US" dirty="0">
                <a:solidFill>
                  <a:srgbClr val="0000FF"/>
                </a:solidFill>
                <a:latin typeface="Consolas" panose="020B0609020204030204" pitchFamily="49" charset="0"/>
              </a:rPr>
              <a:t>default</a:t>
            </a:r>
            <a:r>
              <a:rPr lang="en-US" dirty="0">
                <a:latin typeface="Consolas" panose="020B0609020204030204" pitchFamily="49" charset="0"/>
              </a:rPr>
              <a:t>;</a:t>
            </a:r>
          </a:p>
          <a:p>
            <a:pPr lvl="1"/>
            <a:r>
              <a:rPr lang="en-US" dirty="0"/>
              <a:t>Compiler generates all 6 comparison operators to compare X with Y (</a:t>
            </a:r>
            <a:r>
              <a:rPr lang="en-US" dirty="0" err="1"/>
              <a:t>memberwise</a:t>
            </a:r>
            <a:r>
              <a:rPr lang="en-US" dirty="0"/>
              <a:t>)</a:t>
            </a:r>
            <a:endParaRPr lang="en-US" dirty="0">
              <a:latin typeface="Consolas" panose="020B0609020204030204" pitchFamily="49" charset="0"/>
            </a:endParaRPr>
          </a:p>
          <a:p>
            <a:r>
              <a:rPr lang="en-US" b="1" dirty="0"/>
              <a:t>Advanced</a:t>
            </a:r>
            <a:r>
              <a:rPr lang="en-US" dirty="0"/>
              <a:t>:</a:t>
            </a:r>
          </a:p>
          <a:p>
            <a:pPr lvl="1"/>
            <a:r>
              <a:rPr lang="en-US" dirty="0"/>
              <a:t>Non-defaulted (then you also need to write an operator==)</a:t>
            </a:r>
          </a:p>
          <a:p>
            <a:pPr lvl="1"/>
            <a:r>
              <a:rPr lang="en-US" dirty="0"/>
              <a:t>Custom implementation</a:t>
            </a:r>
          </a:p>
          <a:p>
            <a:pPr lvl="1"/>
            <a:r>
              <a:rPr lang="en-US" dirty="0"/>
              <a:t>Choice of three return types: </a:t>
            </a:r>
            <a:r>
              <a:rPr lang="en-US" dirty="0" err="1">
                <a:latin typeface="Consolas" panose="020B0609020204030204" pitchFamily="49" charset="0"/>
              </a:rPr>
              <a:t>strong_ordering</a:t>
            </a:r>
            <a:r>
              <a:rPr lang="en-US" dirty="0"/>
              <a:t>, </a:t>
            </a:r>
            <a:r>
              <a:rPr lang="en-US" dirty="0" err="1">
                <a:latin typeface="Consolas" panose="020B0609020204030204" pitchFamily="49" charset="0"/>
              </a:rPr>
              <a:t>partial_ordering</a:t>
            </a:r>
            <a:r>
              <a:rPr lang="en-US" dirty="0"/>
              <a:t>, or </a:t>
            </a:r>
            <a:r>
              <a:rPr lang="en-US" dirty="0" err="1">
                <a:latin typeface="Consolas" panose="020B0609020204030204" pitchFamily="49" charset="0"/>
              </a:rPr>
              <a:t>weak_ordering</a:t>
            </a:r>
            <a:endParaRPr lang="en-US" dirty="0">
              <a:latin typeface="Consolas" panose="020B0609020204030204" pitchFamily="49" charset="0"/>
            </a:endParaRPr>
          </a:p>
          <a:p>
            <a:pPr lvl="1"/>
            <a:endParaRPr lang="en-US" dirty="0"/>
          </a:p>
          <a:p>
            <a:endParaRPr lang="en-US" dirty="0"/>
          </a:p>
        </p:txBody>
      </p:sp>
    </p:spTree>
    <p:extLst>
      <p:ext uri="{BB962C8B-B14F-4D97-AF65-F5344CB8AC3E}">
        <p14:creationId xmlns:p14="http://schemas.microsoft.com/office/powerpoint/2010/main" val="3757619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a:xfrm>
            <a:off x="76200" y="971550"/>
            <a:ext cx="8991600" cy="4114800"/>
          </a:xfrm>
        </p:spPr>
        <p:txBody>
          <a:bodyPr numCol="2">
            <a:normAutofit/>
          </a:bodyPr>
          <a:lstStyle/>
          <a:p>
            <a:r>
              <a:rPr lang="en-US" dirty="0"/>
              <a:t>New keywords:</a:t>
            </a:r>
          </a:p>
          <a:p>
            <a:pPr lvl="1"/>
            <a:r>
              <a:rPr lang="en-US" dirty="0">
                <a:latin typeface="Consolas" panose="020B0609020204030204" pitchFamily="49" charset="0"/>
              </a:rPr>
              <a:t>concept</a:t>
            </a:r>
          </a:p>
          <a:p>
            <a:pPr lvl="1"/>
            <a:r>
              <a:rPr lang="en-US" dirty="0">
                <a:latin typeface="Consolas" panose="020B0609020204030204" pitchFamily="49" charset="0"/>
              </a:rPr>
              <a:t>requires</a:t>
            </a:r>
          </a:p>
          <a:p>
            <a:pPr lvl="1"/>
            <a:r>
              <a:rPr lang="en-US" dirty="0" err="1">
                <a:latin typeface="Consolas" panose="020B0609020204030204" pitchFamily="49" charset="0"/>
              </a:rPr>
              <a:t>constinit</a:t>
            </a:r>
            <a:endParaRPr lang="en-US" dirty="0">
              <a:latin typeface="Consolas" panose="020B0609020204030204" pitchFamily="49" charset="0"/>
            </a:endParaRPr>
          </a:p>
          <a:p>
            <a:pPr lvl="1"/>
            <a:r>
              <a:rPr lang="en-US" dirty="0" err="1">
                <a:latin typeface="Consolas" panose="020B0609020204030204" pitchFamily="49" charset="0"/>
              </a:rPr>
              <a:t>consteval</a:t>
            </a:r>
            <a:endParaRPr lang="en-US" dirty="0">
              <a:latin typeface="Consolas" panose="020B0609020204030204" pitchFamily="49" charset="0"/>
            </a:endParaRPr>
          </a:p>
          <a:p>
            <a:pPr lvl="1"/>
            <a:r>
              <a:rPr lang="en-US" dirty="0" err="1">
                <a:latin typeface="Consolas" panose="020B0609020204030204" pitchFamily="49" charset="0"/>
              </a:rPr>
              <a:t>co_await</a:t>
            </a:r>
            <a:endParaRPr lang="en-US" dirty="0">
              <a:latin typeface="Consolas" panose="020B0609020204030204" pitchFamily="49" charset="0"/>
            </a:endParaRPr>
          </a:p>
          <a:p>
            <a:pPr lvl="1"/>
            <a:r>
              <a:rPr lang="en-US" dirty="0" err="1">
                <a:latin typeface="Consolas" panose="020B0609020204030204" pitchFamily="49" charset="0"/>
              </a:rPr>
              <a:t>co_return</a:t>
            </a:r>
            <a:endParaRPr lang="en-US" dirty="0">
              <a:latin typeface="Consolas" panose="020B0609020204030204" pitchFamily="49" charset="0"/>
            </a:endParaRPr>
          </a:p>
          <a:p>
            <a:pPr lvl="1"/>
            <a:r>
              <a:rPr lang="en-US" dirty="0" err="1">
                <a:latin typeface="Consolas" panose="020B0609020204030204" pitchFamily="49" charset="0"/>
              </a:rPr>
              <a:t>co_yield</a:t>
            </a:r>
            <a:endParaRPr lang="en-US" dirty="0">
              <a:latin typeface="Consolas" panose="020B0609020204030204" pitchFamily="49" charset="0"/>
            </a:endParaRPr>
          </a:p>
          <a:p>
            <a:pPr lvl="1"/>
            <a:r>
              <a:rPr lang="en-US" dirty="0">
                <a:latin typeface="Consolas" panose="020B0609020204030204" pitchFamily="49" charset="0"/>
              </a:rPr>
              <a:t>char8_t</a:t>
            </a:r>
          </a:p>
          <a:p>
            <a:endParaRPr lang="en-US" dirty="0"/>
          </a:p>
          <a:p>
            <a:r>
              <a:rPr lang="en-US" dirty="0"/>
              <a:t>New identifiers:</a:t>
            </a:r>
          </a:p>
          <a:p>
            <a:pPr lvl="1"/>
            <a:r>
              <a:rPr lang="en-US" dirty="0">
                <a:latin typeface="Consolas" panose="020B0609020204030204" pitchFamily="49" charset="0"/>
              </a:rPr>
              <a:t>import</a:t>
            </a:r>
          </a:p>
          <a:p>
            <a:pPr lvl="1"/>
            <a:r>
              <a:rPr lang="en-US" dirty="0">
                <a:latin typeface="Consolas" panose="020B0609020204030204" pitchFamily="49" charset="0"/>
              </a:rPr>
              <a:t>module</a:t>
            </a:r>
          </a:p>
        </p:txBody>
      </p:sp>
    </p:spTree>
    <p:extLst>
      <p:ext uri="{BB962C8B-B14F-4D97-AF65-F5344CB8AC3E}">
        <p14:creationId xmlns:p14="http://schemas.microsoft.com/office/powerpoint/2010/main" val="200900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Spaceship Operator &lt;=&gt;</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Example:</a:t>
            </a:r>
          </a:p>
          <a:p>
            <a:pPr marL="320040" lvl="1" indent="0">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 42 };</a:t>
            </a:r>
          </a:p>
          <a:p>
            <a:pPr marL="320040" lvl="1" indent="0">
              <a:buNone/>
            </a:pPr>
            <a:r>
              <a:rPr lang="nn-NO" sz="1400" dirty="0">
                <a:solidFill>
                  <a:srgbClr val="000000"/>
                </a:solidFill>
                <a:latin typeface="Consolas" panose="020B0609020204030204" pitchFamily="49" charset="0"/>
              </a:rPr>
              <a:t>strong_ordering result { i &lt;=&gt; 0 };</a:t>
            </a:r>
          </a:p>
          <a:p>
            <a:pPr marL="320040" lvl="1" indent="0">
              <a:buNone/>
            </a:pP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(result == </a:t>
            </a:r>
            <a:r>
              <a:rPr lang="en-US" sz="1400" dirty="0" err="1">
                <a:solidFill>
                  <a:srgbClr val="000000"/>
                </a:solidFill>
                <a:latin typeface="Consolas" panose="020B0609020204030204" pitchFamily="49" charset="0"/>
              </a:rPr>
              <a:t>strong_ordering</a:t>
            </a:r>
            <a:r>
              <a:rPr lang="en-US" sz="1400" dirty="0">
                <a:solidFill>
                  <a:srgbClr val="000000"/>
                </a:solidFill>
                <a:latin typeface="Consolas" panose="020B0609020204030204" pitchFamily="49" charset="0"/>
              </a:rPr>
              <a:t>::less) {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a:t>
            </a:r>
            <a:r>
              <a:rPr lang="en-US" sz="1400" dirty="0">
                <a:solidFill>
                  <a:srgbClr val="A31515"/>
                </a:solidFill>
                <a:latin typeface="Consolas" panose="020B0609020204030204" pitchFamily="49" charset="0"/>
              </a:rPr>
              <a:t>"less"</a:t>
            </a:r>
            <a:r>
              <a:rPr lang="en-US" sz="1400" dirty="0">
                <a:solidFill>
                  <a:srgbClr val="000000"/>
                </a:solidFill>
                <a:latin typeface="Consolas" panose="020B0609020204030204" pitchFamily="49" charset="0"/>
              </a:rPr>
              <a:t>; }</a:t>
            </a:r>
          </a:p>
          <a:p>
            <a:pPr marL="320040" lvl="1" indent="0">
              <a:buNone/>
            </a:pP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(result == </a:t>
            </a:r>
            <a:r>
              <a:rPr lang="en-US" sz="1400" dirty="0" err="1">
                <a:solidFill>
                  <a:srgbClr val="000000"/>
                </a:solidFill>
                <a:latin typeface="Consolas" panose="020B0609020204030204" pitchFamily="49" charset="0"/>
              </a:rPr>
              <a:t>strong_ordering</a:t>
            </a:r>
            <a:r>
              <a:rPr lang="en-US" sz="1400" dirty="0">
                <a:solidFill>
                  <a:srgbClr val="000000"/>
                </a:solidFill>
                <a:latin typeface="Consolas" panose="020B0609020204030204" pitchFamily="49" charset="0"/>
              </a:rPr>
              <a:t>::greater) {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a:t>
            </a:r>
            <a:r>
              <a:rPr lang="en-US" sz="1400" dirty="0">
                <a:solidFill>
                  <a:srgbClr val="A31515"/>
                </a:solidFill>
                <a:latin typeface="Consolas" panose="020B0609020204030204" pitchFamily="49" charset="0"/>
              </a:rPr>
              <a:t>"greater"</a:t>
            </a:r>
            <a:r>
              <a:rPr lang="en-US" sz="1400" dirty="0">
                <a:solidFill>
                  <a:srgbClr val="000000"/>
                </a:solidFill>
                <a:latin typeface="Consolas" panose="020B0609020204030204" pitchFamily="49" charset="0"/>
              </a:rPr>
              <a:t>; }</a:t>
            </a:r>
          </a:p>
          <a:p>
            <a:pPr marL="320040" lvl="1" indent="0">
              <a:buNone/>
            </a:pP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(result == </a:t>
            </a:r>
            <a:r>
              <a:rPr lang="en-US" sz="1400" dirty="0" err="1">
                <a:solidFill>
                  <a:srgbClr val="000000"/>
                </a:solidFill>
                <a:latin typeface="Consolas" panose="020B0609020204030204" pitchFamily="49" charset="0"/>
              </a:rPr>
              <a:t>strong_ordering</a:t>
            </a:r>
            <a:r>
              <a:rPr lang="en-US" sz="1400" dirty="0">
                <a:solidFill>
                  <a:srgbClr val="000000"/>
                </a:solidFill>
                <a:latin typeface="Consolas" panose="020B0609020204030204" pitchFamily="49" charset="0"/>
              </a:rPr>
              <a:t>::equal) {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a:t>
            </a:r>
            <a:r>
              <a:rPr lang="en-US" sz="1400" dirty="0">
                <a:solidFill>
                  <a:srgbClr val="A31515"/>
                </a:solidFill>
                <a:latin typeface="Consolas" panose="020B0609020204030204" pitchFamily="49" charset="0"/>
              </a:rPr>
              <a:t>"equal"</a:t>
            </a:r>
            <a:r>
              <a:rPr lang="en-US" sz="1400" dirty="0">
                <a:solidFill>
                  <a:srgbClr val="000000"/>
                </a:solidFill>
                <a:latin typeface="Consolas" panose="020B0609020204030204" pitchFamily="49" charset="0"/>
              </a:rPr>
              <a:t>; }</a:t>
            </a:r>
            <a:endParaRPr lang="en-US" sz="1400" dirty="0"/>
          </a:p>
          <a:p>
            <a:r>
              <a:rPr lang="en-US" dirty="0"/>
              <a:t>Or using named comparison functions:</a:t>
            </a:r>
          </a:p>
          <a:p>
            <a:pPr marL="320040" lvl="1" indent="0">
              <a:buNone/>
            </a:pP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is_lt</a:t>
            </a:r>
            <a:r>
              <a:rPr lang="en-US" sz="1400" dirty="0">
                <a:solidFill>
                  <a:srgbClr val="000000"/>
                </a:solidFill>
                <a:latin typeface="Consolas" panose="020B0609020204030204" pitchFamily="49" charset="0"/>
              </a:rPr>
              <a:t>(result)) {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a:t>
            </a:r>
            <a:r>
              <a:rPr lang="en-US" sz="1400" dirty="0">
                <a:solidFill>
                  <a:srgbClr val="A31515"/>
                </a:solidFill>
                <a:latin typeface="Consolas" panose="020B0609020204030204" pitchFamily="49" charset="0"/>
              </a:rPr>
              <a:t>"less"</a:t>
            </a:r>
            <a:r>
              <a:rPr lang="en-US" sz="1400" dirty="0">
                <a:solidFill>
                  <a:srgbClr val="000000"/>
                </a:solidFill>
                <a:latin typeface="Consolas" panose="020B0609020204030204" pitchFamily="49" charset="0"/>
              </a:rPr>
              <a:t>; }</a:t>
            </a:r>
          </a:p>
          <a:p>
            <a:pPr marL="320040" lvl="1" indent="0">
              <a:buNone/>
            </a:pP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is_gt</a:t>
            </a:r>
            <a:r>
              <a:rPr lang="en-US" sz="1400" dirty="0">
                <a:solidFill>
                  <a:srgbClr val="000000"/>
                </a:solidFill>
                <a:latin typeface="Consolas" panose="020B0609020204030204" pitchFamily="49" charset="0"/>
              </a:rPr>
              <a:t>(result)) {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a:t>
            </a:r>
            <a:r>
              <a:rPr lang="en-US" sz="1400" dirty="0">
                <a:solidFill>
                  <a:srgbClr val="A31515"/>
                </a:solidFill>
                <a:latin typeface="Consolas" panose="020B0609020204030204" pitchFamily="49" charset="0"/>
              </a:rPr>
              <a:t>"greater"</a:t>
            </a:r>
            <a:r>
              <a:rPr lang="en-US" sz="1400" dirty="0">
                <a:solidFill>
                  <a:srgbClr val="000000"/>
                </a:solidFill>
                <a:latin typeface="Consolas" panose="020B0609020204030204" pitchFamily="49" charset="0"/>
              </a:rPr>
              <a:t>; }</a:t>
            </a:r>
          </a:p>
          <a:p>
            <a:pPr marL="320040" lvl="1" indent="0">
              <a:buNone/>
            </a:pP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is_eq</a:t>
            </a:r>
            <a:r>
              <a:rPr lang="en-US" sz="1400" dirty="0">
                <a:solidFill>
                  <a:srgbClr val="000000"/>
                </a:solidFill>
                <a:latin typeface="Consolas" panose="020B0609020204030204" pitchFamily="49" charset="0"/>
              </a:rPr>
              <a:t>(result)) {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a:t>
            </a:r>
            <a:r>
              <a:rPr lang="en-US" sz="1400" dirty="0">
                <a:solidFill>
                  <a:srgbClr val="A31515"/>
                </a:solidFill>
                <a:latin typeface="Consolas" panose="020B0609020204030204" pitchFamily="49" charset="0"/>
              </a:rPr>
              <a:t>"equal"</a:t>
            </a:r>
            <a:r>
              <a:rPr lang="en-US" sz="1400" dirty="0">
                <a:solidFill>
                  <a:srgbClr val="000000"/>
                </a:solidFill>
                <a:latin typeface="Consolas" panose="020B0609020204030204" pitchFamily="49" charset="0"/>
              </a:rPr>
              <a:t>; }</a:t>
            </a:r>
          </a:p>
          <a:p>
            <a:endParaRPr lang="en-US" dirty="0"/>
          </a:p>
        </p:txBody>
      </p:sp>
    </p:spTree>
    <p:extLst>
      <p:ext uri="{BB962C8B-B14F-4D97-AF65-F5344CB8AC3E}">
        <p14:creationId xmlns:p14="http://schemas.microsoft.com/office/powerpoint/2010/main" val="13424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Spaceship Operator &lt;=&gt;</a:t>
            </a:r>
          </a:p>
        </p:txBody>
      </p:sp>
      <p:sp>
        <p:nvSpPr>
          <p:cNvPr id="3" name="Content Placeholder 2"/>
          <p:cNvSpPr>
            <a:spLocks noGrp="1"/>
          </p:cNvSpPr>
          <p:nvPr>
            <p:ph sz="quarter" idx="13"/>
          </p:nvPr>
        </p:nvSpPr>
        <p:spPr>
          <a:xfrm>
            <a:off x="76200" y="971550"/>
            <a:ext cx="8991600" cy="4114800"/>
          </a:xfrm>
        </p:spPr>
        <p:txBody>
          <a:bodyPr>
            <a:normAutofit fontScale="92500" lnSpcReduction="10000"/>
          </a:bodyPr>
          <a:lstStyle/>
          <a:p>
            <a:pPr marL="0" indent="0">
              <a:spcBef>
                <a:spcPts val="0"/>
              </a:spcBef>
              <a:buNone/>
            </a:pPr>
            <a:r>
              <a:rPr lang="en-US" sz="1400" dirty="0">
                <a:latin typeface="Consolas" panose="020B0609020204030204" pitchFamily="49" charset="0"/>
              </a:rPr>
              <a:t>class Point {</a:t>
            </a:r>
          </a:p>
          <a:p>
            <a:pPr marL="0" indent="0">
              <a:spcBef>
                <a:spcPts val="0"/>
              </a:spcBef>
              <a:buNone/>
            </a:pPr>
            <a:r>
              <a:rPr lang="en-US" sz="1400" dirty="0">
                <a:latin typeface="Consolas" panose="020B0609020204030204" pitchFamily="49" charset="0"/>
              </a:rPr>
              <a:t>  int x; int y;</a:t>
            </a:r>
          </a:p>
          <a:p>
            <a:pPr marL="0" indent="0">
              <a:spcBef>
                <a:spcPts val="0"/>
              </a:spcBef>
              <a:buNone/>
            </a:pPr>
            <a:r>
              <a:rPr lang="en-US" sz="1400" dirty="0">
                <a:latin typeface="Consolas" panose="020B0609020204030204" pitchFamily="49" charset="0"/>
              </a:rPr>
              <a:t>public:</a:t>
            </a:r>
          </a:p>
          <a:p>
            <a:pPr marL="0" indent="0">
              <a:spcBef>
                <a:spcPts val="0"/>
              </a:spcBef>
              <a:buNone/>
            </a:pPr>
            <a:r>
              <a:rPr lang="en-US" sz="1400" dirty="0">
                <a:solidFill>
                  <a:srgbClr val="C00000"/>
                </a:solidFill>
                <a:latin typeface="Consolas" panose="020B0609020204030204" pitchFamily="49" charset="0"/>
              </a:rPr>
              <a:t>  friend bool operator==(const Point&amp; a, const Point&amp; b){ return </a:t>
            </a:r>
            <a:r>
              <a:rPr lang="en-US" sz="1400" dirty="0" err="1">
                <a:solidFill>
                  <a:srgbClr val="C00000"/>
                </a:solidFill>
                <a:latin typeface="Consolas" panose="020B0609020204030204" pitchFamily="49" charset="0"/>
              </a:rPr>
              <a:t>a.x</a:t>
            </a:r>
            <a:r>
              <a:rPr lang="en-US" sz="1400" dirty="0">
                <a:solidFill>
                  <a:srgbClr val="C00000"/>
                </a:solidFill>
                <a:latin typeface="Consolas" panose="020B0609020204030204" pitchFamily="49" charset="0"/>
              </a:rPr>
              <a:t>==</a:t>
            </a:r>
            <a:r>
              <a:rPr lang="en-US" sz="1400" dirty="0" err="1">
                <a:solidFill>
                  <a:srgbClr val="C00000"/>
                </a:solidFill>
                <a:latin typeface="Consolas" panose="020B0609020204030204" pitchFamily="49" charset="0"/>
              </a:rPr>
              <a:t>b.x</a:t>
            </a:r>
            <a:r>
              <a:rPr lang="en-US" sz="1400" dirty="0">
                <a:solidFill>
                  <a:srgbClr val="C00000"/>
                </a:solidFill>
                <a:latin typeface="Consolas" panose="020B0609020204030204" pitchFamily="49" charset="0"/>
              </a:rPr>
              <a:t> &amp;&amp; </a:t>
            </a:r>
            <a:r>
              <a:rPr lang="en-US" sz="1400" dirty="0" err="1">
                <a:solidFill>
                  <a:srgbClr val="C00000"/>
                </a:solidFill>
                <a:latin typeface="Consolas" panose="020B0609020204030204" pitchFamily="49" charset="0"/>
              </a:rPr>
              <a:t>a.y</a:t>
            </a:r>
            <a:r>
              <a:rPr lang="en-US" sz="1400" dirty="0">
                <a:solidFill>
                  <a:srgbClr val="C00000"/>
                </a:solidFill>
                <a:latin typeface="Consolas" panose="020B0609020204030204" pitchFamily="49" charset="0"/>
              </a:rPr>
              <a:t>==</a:t>
            </a:r>
            <a:r>
              <a:rPr lang="en-US" sz="1400" dirty="0" err="1">
                <a:solidFill>
                  <a:srgbClr val="C00000"/>
                </a:solidFill>
                <a:latin typeface="Consolas" panose="020B0609020204030204" pitchFamily="49" charset="0"/>
              </a:rPr>
              <a:t>b.y</a:t>
            </a:r>
            <a:r>
              <a:rPr lang="en-US" sz="1400" dirty="0">
                <a:solidFill>
                  <a:srgbClr val="C00000"/>
                </a:solidFill>
                <a:latin typeface="Consolas" panose="020B0609020204030204" pitchFamily="49" charset="0"/>
              </a:rPr>
              <a:t>; }</a:t>
            </a:r>
          </a:p>
          <a:p>
            <a:pPr marL="0" indent="0">
              <a:spcBef>
                <a:spcPts val="0"/>
              </a:spcBef>
              <a:buNone/>
            </a:pPr>
            <a:r>
              <a:rPr lang="en-US" sz="1400" dirty="0">
                <a:solidFill>
                  <a:srgbClr val="C00000"/>
                </a:solidFill>
                <a:latin typeface="Consolas" panose="020B0609020204030204" pitchFamily="49" charset="0"/>
              </a:rPr>
              <a:t>  friend bool operator&lt; (const Point&amp; a, const Point&amp; b){ return </a:t>
            </a:r>
            <a:r>
              <a:rPr lang="en-US" sz="1400" dirty="0" err="1">
                <a:solidFill>
                  <a:srgbClr val="C00000"/>
                </a:solidFill>
                <a:latin typeface="Consolas" panose="020B0609020204030204" pitchFamily="49" charset="0"/>
              </a:rPr>
              <a:t>a.x</a:t>
            </a:r>
            <a:r>
              <a:rPr lang="en-US" sz="1400" dirty="0">
                <a:solidFill>
                  <a:srgbClr val="C00000"/>
                </a:solidFill>
                <a:latin typeface="Consolas" panose="020B0609020204030204" pitchFamily="49" charset="0"/>
              </a:rPr>
              <a:t> &lt; </a:t>
            </a:r>
            <a:r>
              <a:rPr lang="en-US" sz="1400" dirty="0" err="1">
                <a:solidFill>
                  <a:srgbClr val="C00000"/>
                </a:solidFill>
                <a:latin typeface="Consolas" panose="020B0609020204030204" pitchFamily="49" charset="0"/>
              </a:rPr>
              <a:t>b.x</a:t>
            </a:r>
            <a:r>
              <a:rPr lang="en-US" sz="1400" dirty="0">
                <a:solidFill>
                  <a:srgbClr val="C00000"/>
                </a:solidFill>
                <a:latin typeface="Consolas" panose="020B0609020204030204" pitchFamily="49" charset="0"/>
              </a:rPr>
              <a:t> ||</a:t>
            </a:r>
          </a:p>
          <a:p>
            <a:pPr marL="0" indent="0">
              <a:spcBef>
                <a:spcPts val="0"/>
              </a:spcBef>
              <a:buNone/>
            </a:pPr>
            <a:r>
              <a:rPr lang="en-US" sz="1400" dirty="0">
                <a:solidFill>
                  <a:srgbClr val="C00000"/>
                </a:solidFill>
                <a:latin typeface="Consolas" panose="020B0609020204030204" pitchFamily="49" charset="0"/>
              </a:rPr>
              <a:t>                                                          (</a:t>
            </a:r>
            <a:r>
              <a:rPr lang="en-US" sz="1400" dirty="0" err="1">
                <a:solidFill>
                  <a:srgbClr val="C00000"/>
                </a:solidFill>
                <a:latin typeface="Consolas" panose="020B0609020204030204" pitchFamily="49" charset="0"/>
              </a:rPr>
              <a:t>a.x</a:t>
            </a:r>
            <a:r>
              <a:rPr lang="en-US" sz="1400" dirty="0">
                <a:solidFill>
                  <a:srgbClr val="C00000"/>
                </a:solidFill>
                <a:latin typeface="Consolas" panose="020B0609020204030204" pitchFamily="49" charset="0"/>
              </a:rPr>
              <a:t> == </a:t>
            </a:r>
            <a:r>
              <a:rPr lang="en-US" sz="1400" dirty="0" err="1">
                <a:solidFill>
                  <a:srgbClr val="C00000"/>
                </a:solidFill>
                <a:latin typeface="Consolas" panose="020B0609020204030204" pitchFamily="49" charset="0"/>
              </a:rPr>
              <a:t>b.x</a:t>
            </a:r>
            <a:r>
              <a:rPr lang="en-US" sz="1400" dirty="0">
                <a:solidFill>
                  <a:srgbClr val="C00000"/>
                </a:solidFill>
                <a:latin typeface="Consolas" panose="020B0609020204030204" pitchFamily="49" charset="0"/>
              </a:rPr>
              <a:t> &amp;&amp; </a:t>
            </a:r>
            <a:r>
              <a:rPr lang="en-US" sz="1400" dirty="0" err="1">
                <a:solidFill>
                  <a:srgbClr val="C00000"/>
                </a:solidFill>
                <a:latin typeface="Consolas" panose="020B0609020204030204" pitchFamily="49" charset="0"/>
              </a:rPr>
              <a:t>a.y</a:t>
            </a:r>
            <a:r>
              <a:rPr lang="en-US" sz="1400" dirty="0">
                <a:solidFill>
                  <a:srgbClr val="C00000"/>
                </a:solidFill>
                <a:latin typeface="Consolas" panose="020B0609020204030204" pitchFamily="49" charset="0"/>
              </a:rPr>
              <a:t> &lt; </a:t>
            </a:r>
            <a:r>
              <a:rPr lang="en-US" sz="1400" dirty="0" err="1">
                <a:solidFill>
                  <a:srgbClr val="C00000"/>
                </a:solidFill>
                <a:latin typeface="Consolas" panose="020B0609020204030204" pitchFamily="49" charset="0"/>
              </a:rPr>
              <a:t>b.y</a:t>
            </a:r>
            <a:r>
              <a:rPr lang="en-US" sz="1400" dirty="0">
                <a:solidFill>
                  <a:srgbClr val="C00000"/>
                </a:solidFill>
                <a:latin typeface="Consolas" panose="020B0609020204030204" pitchFamily="49" charset="0"/>
              </a:rPr>
              <a:t>); }</a:t>
            </a:r>
          </a:p>
          <a:p>
            <a:pPr marL="0" indent="0">
              <a:spcBef>
                <a:spcPts val="0"/>
              </a:spcBef>
              <a:buNone/>
            </a:pPr>
            <a:r>
              <a:rPr lang="en-US" sz="1400" dirty="0">
                <a:solidFill>
                  <a:srgbClr val="C00000"/>
                </a:solidFill>
                <a:latin typeface="Consolas" panose="020B0609020204030204" pitchFamily="49" charset="0"/>
              </a:rPr>
              <a:t>  friend bool operator!=(const Point&amp; a, const Point&amp; b) { return !(a==b); }</a:t>
            </a:r>
          </a:p>
          <a:p>
            <a:pPr marL="0" indent="0">
              <a:spcBef>
                <a:spcPts val="0"/>
              </a:spcBef>
              <a:buNone/>
            </a:pPr>
            <a:r>
              <a:rPr lang="en-US" sz="1400" dirty="0">
                <a:solidFill>
                  <a:srgbClr val="C00000"/>
                </a:solidFill>
                <a:latin typeface="Consolas" panose="020B0609020204030204" pitchFamily="49" charset="0"/>
              </a:rPr>
              <a:t>  friend bool operator&lt;=(const Point&amp; a, const Point&amp; b) { return !(b&lt;a); }</a:t>
            </a:r>
          </a:p>
          <a:p>
            <a:pPr marL="0" indent="0">
              <a:spcBef>
                <a:spcPts val="0"/>
              </a:spcBef>
              <a:buNone/>
            </a:pPr>
            <a:r>
              <a:rPr lang="en-US" sz="1400" dirty="0">
                <a:solidFill>
                  <a:srgbClr val="C00000"/>
                </a:solidFill>
                <a:latin typeface="Consolas" panose="020B0609020204030204" pitchFamily="49" charset="0"/>
              </a:rPr>
              <a:t>  friend bool operator&gt; (const Point&amp; a, const Point&amp; b) { return b&lt;a; }</a:t>
            </a:r>
          </a:p>
          <a:p>
            <a:pPr marL="0" indent="0">
              <a:spcBef>
                <a:spcPts val="0"/>
              </a:spcBef>
              <a:buNone/>
            </a:pPr>
            <a:r>
              <a:rPr lang="en-US" sz="1400" dirty="0">
                <a:solidFill>
                  <a:srgbClr val="C00000"/>
                </a:solidFill>
                <a:latin typeface="Consolas" panose="020B0609020204030204" pitchFamily="49" charset="0"/>
              </a:rPr>
              <a:t>  friend bool operator&gt;=(const Point&amp; a, const Point&amp; b) { return !(a&lt;b); }</a:t>
            </a:r>
          </a:p>
          <a:p>
            <a:pPr marL="0" indent="0">
              <a:spcBef>
                <a:spcPts val="0"/>
              </a:spcBef>
              <a:buNone/>
            </a:pPr>
            <a:r>
              <a:rPr lang="en-US" sz="1400" dirty="0">
                <a:latin typeface="Consolas" panose="020B0609020204030204" pitchFamily="49" charset="0"/>
              </a:rPr>
              <a:t>  // ... non-comparison functions ...</a:t>
            </a:r>
          </a:p>
          <a:p>
            <a:pPr marL="0" indent="0">
              <a:spcBef>
                <a:spcPts val="0"/>
              </a:spcBef>
              <a:buNone/>
            </a:pPr>
            <a:r>
              <a:rPr lang="en-US" sz="1400" dirty="0">
                <a:latin typeface="Consolas" panose="020B0609020204030204" pitchFamily="49" charset="0"/>
              </a:rPr>
              <a:t>};</a:t>
            </a:r>
          </a:p>
          <a:p>
            <a:pPr marL="0" indent="0">
              <a:spcBef>
                <a:spcPts val="0"/>
              </a:spcBef>
              <a:buNone/>
            </a:pPr>
            <a:endParaRPr lang="en-US" sz="1400" dirty="0">
              <a:latin typeface="Consolas" panose="020B0609020204030204" pitchFamily="49" charset="0"/>
            </a:endParaRPr>
          </a:p>
          <a:p>
            <a:pPr marL="0" indent="0">
              <a:spcBef>
                <a:spcPts val="0"/>
              </a:spcBef>
              <a:buNone/>
            </a:pPr>
            <a:endParaRPr lang="en-US" sz="1400" dirty="0">
              <a:latin typeface="Consolas" panose="020B0609020204030204" pitchFamily="49" charset="0"/>
            </a:endParaRPr>
          </a:p>
          <a:p>
            <a:pPr marL="0" indent="0">
              <a:spcBef>
                <a:spcPts val="0"/>
              </a:spcBef>
              <a:buNone/>
            </a:pPr>
            <a:r>
              <a:rPr lang="en-US" sz="1400" dirty="0">
                <a:solidFill>
                  <a:srgbClr val="00B050"/>
                </a:solidFill>
                <a:latin typeface="Consolas" panose="020B0609020204030204" pitchFamily="49" charset="0"/>
              </a:rPr>
              <a:t>#include &lt;compare&gt;</a:t>
            </a:r>
          </a:p>
          <a:p>
            <a:pPr marL="0" indent="0">
              <a:spcBef>
                <a:spcPts val="0"/>
              </a:spcBef>
              <a:buNone/>
            </a:pPr>
            <a:r>
              <a:rPr lang="en-US" sz="1400" dirty="0">
                <a:latin typeface="Consolas" panose="020B0609020204030204" pitchFamily="49" charset="0"/>
              </a:rPr>
              <a:t>class Point {</a:t>
            </a:r>
          </a:p>
          <a:p>
            <a:pPr marL="0" indent="0">
              <a:spcBef>
                <a:spcPts val="0"/>
              </a:spcBef>
              <a:buNone/>
            </a:pPr>
            <a:r>
              <a:rPr lang="en-US" sz="1400" dirty="0">
                <a:latin typeface="Consolas" panose="020B0609020204030204" pitchFamily="49" charset="0"/>
              </a:rPr>
              <a:t>  int x; int y;</a:t>
            </a:r>
          </a:p>
          <a:p>
            <a:pPr marL="0" indent="0">
              <a:spcBef>
                <a:spcPts val="0"/>
              </a:spcBef>
              <a:buNone/>
            </a:pPr>
            <a:r>
              <a:rPr lang="en-US" sz="1400" dirty="0">
                <a:latin typeface="Consolas" panose="020B0609020204030204" pitchFamily="49" charset="0"/>
              </a:rPr>
              <a:t>public:</a:t>
            </a:r>
          </a:p>
          <a:p>
            <a:pPr marL="0" indent="0">
              <a:spcBef>
                <a:spcPts val="0"/>
              </a:spcBef>
              <a:buNone/>
            </a:pPr>
            <a:r>
              <a:rPr lang="en-US" sz="1400" dirty="0">
                <a:solidFill>
                  <a:srgbClr val="00B050"/>
                </a:solidFill>
                <a:latin typeface="Consolas" panose="020B0609020204030204" pitchFamily="49" charset="0"/>
              </a:rPr>
              <a:t>  auto operator&lt;=&gt;(const Point&amp;) const = default;</a:t>
            </a:r>
          </a:p>
          <a:p>
            <a:pPr marL="0" indent="0">
              <a:spcBef>
                <a:spcPts val="0"/>
              </a:spcBef>
              <a:buNone/>
            </a:pPr>
            <a:r>
              <a:rPr lang="en-US" sz="1400" dirty="0">
                <a:latin typeface="Consolas" panose="020B0609020204030204" pitchFamily="49" charset="0"/>
              </a:rPr>
              <a:t>  // ... non-comparison functions ...</a:t>
            </a:r>
          </a:p>
          <a:p>
            <a:pPr marL="0" indent="0">
              <a:spcBef>
                <a:spcPts val="0"/>
              </a:spcBef>
              <a:buNone/>
            </a:pPr>
            <a:r>
              <a:rPr lang="en-US" sz="1400" dirty="0">
                <a:latin typeface="Consolas" panose="020B0609020204030204" pitchFamily="49" charset="0"/>
              </a:rPr>
              <a:t>};</a:t>
            </a:r>
          </a:p>
        </p:txBody>
      </p:sp>
      <p:sp>
        <p:nvSpPr>
          <p:cNvPr id="4" name="TextBox 3">
            <a:extLst>
              <a:ext uri="{FF2B5EF4-FFF2-40B4-BE49-F238E27FC236}">
                <a16:creationId xmlns:a16="http://schemas.microsoft.com/office/drawing/2014/main" id="{A588624B-8633-4505-AA20-0754831D468B}"/>
              </a:ext>
            </a:extLst>
          </p:cNvPr>
          <p:cNvSpPr txBox="1"/>
          <p:nvPr/>
        </p:nvSpPr>
        <p:spPr>
          <a:xfrm>
            <a:off x="2667000" y="1047750"/>
            <a:ext cx="1066800" cy="369332"/>
          </a:xfrm>
          <a:prstGeom prst="rect">
            <a:avLst/>
          </a:prstGeom>
          <a:noFill/>
          <a:ln w="28575">
            <a:solidFill>
              <a:srgbClr val="FFC000"/>
            </a:solidFill>
          </a:ln>
          <a:effectLst>
            <a:outerShdw blurRad="50800" dist="38100" dir="2700000" algn="tl" rotWithShape="0">
              <a:prstClr val="black">
                <a:alpha val="40000"/>
              </a:prstClr>
            </a:outerShdw>
          </a:effectLst>
        </p:spPr>
        <p:txBody>
          <a:bodyPr wrap="square" rtlCol="0" anchor="ctr">
            <a:spAutoFit/>
          </a:bodyPr>
          <a:lstStyle/>
          <a:p>
            <a:pPr algn="ctr"/>
            <a:r>
              <a:rPr lang="en-US" dirty="0"/>
              <a:t>C++17</a:t>
            </a:r>
          </a:p>
        </p:txBody>
      </p:sp>
      <p:sp>
        <p:nvSpPr>
          <p:cNvPr id="5" name="TextBox 4">
            <a:extLst>
              <a:ext uri="{FF2B5EF4-FFF2-40B4-BE49-F238E27FC236}">
                <a16:creationId xmlns:a16="http://schemas.microsoft.com/office/drawing/2014/main" id="{DC57439B-DB3E-496C-8138-5F9AE3143C9B}"/>
              </a:ext>
            </a:extLst>
          </p:cNvPr>
          <p:cNvSpPr txBox="1"/>
          <p:nvPr/>
        </p:nvSpPr>
        <p:spPr>
          <a:xfrm>
            <a:off x="2667000" y="3486150"/>
            <a:ext cx="1066800" cy="369332"/>
          </a:xfrm>
          <a:prstGeom prst="rect">
            <a:avLst/>
          </a:prstGeom>
          <a:noFill/>
          <a:ln w="28575">
            <a:solidFill>
              <a:srgbClr val="FFC000"/>
            </a:solidFill>
          </a:ln>
          <a:effectLst>
            <a:outerShdw blurRad="50800" dist="38100" dir="2700000" algn="tl" rotWithShape="0">
              <a:prstClr val="black">
                <a:alpha val="40000"/>
              </a:prstClr>
            </a:outerShdw>
          </a:effectLst>
        </p:spPr>
        <p:txBody>
          <a:bodyPr wrap="square" rtlCol="0" anchor="ctr">
            <a:spAutoFit/>
          </a:bodyPr>
          <a:lstStyle>
            <a:lvl1pPr algn="ctr">
              <a:defRPr b="1"/>
            </a:lvl1pPr>
            <a:extLst/>
          </a:lstStyle>
          <a:p>
            <a:r>
              <a:rPr lang="en-US" b="0" dirty="0"/>
              <a:t>C++20</a:t>
            </a:r>
          </a:p>
        </p:txBody>
      </p:sp>
    </p:spTree>
    <p:extLst>
      <p:ext uri="{BB962C8B-B14F-4D97-AF65-F5344CB8AC3E}">
        <p14:creationId xmlns:p14="http://schemas.microsoft.com/office/powerpoint/2010/main" val="334402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7" end="17"/>
                                            </p:txEl>
                                          </p:spTgt>
                                        </p:tgtEl>
                                        <p:attrNameLst>
                                          <p:attrName>style.visibility</p:attrName>
                                        </p:attrNameLst>
                                      </p:cBhvr>
                                      <p:to>
                                        <p:strVal val="visible"/>
                                      </p:to>
                                    </p:set>
                                    <p:animEffect transition="in" filter="fade">
                                      <p:cBhvr>
                                        <p:cTn id="16" dur="500"/>
                                        <p:tgtEl>
                                          <p:spTgt spid="3">
                                            <p:txEl>
                                              <p:pRg st="17" end="1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8" end="18"/>
                                            </p:txEl>
                                          </p:spTgt>
                                        </p:tgtEl>
                                        <p:attrNameLst>
                                          <p:attrName>style.visibility</p:attrName>
                                        </p:attrNameLst>
                                      </p:cBhvr>
                                      <p:to>
                                        <p:strVal val="visible"/>
                                      </p:to>
                                    </p:set>
                                    <p:animEffect transition="in" filter="fade">
                                      <p:cBhvr>
                                        <p:cTn id="19" dur="500"/>
                                        <p:tgtEl>
                                          <p:spTgt spid="3">
                                            <p:txEl>
                                              <p:pRg st="18" end="1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9" end="19"/>
                                            </p:txEl>
                                          </p:spTgt>
                                        </p:tgtEl>
                                        <p:attrNameLst>
                                          <p:attrName>style.visibility</p:attrName>
                                        </p:attrNameLst>
                                      </p:cBhvr>
                                      <p:to>
                                        <p:strVal val="visible"/>
                                      </p:to>
                                    </p:set>
                                    <p:animEffect transition="in" filter="fade">
                                      <p:cBhvr>
                                        <p:cTn id="22" dur="500"/>
                                        <p:tgtEl>
                                          <p:spTgt spid="3">
                                            <p:txEl>
                                              <p:pRg st="19" end="1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20" end="20"/>
                                            </p:txEl>
                                          </p:spTgt>
                                        </p:tgtEl>
                                        <p:attrNameLst>
                                          <p:attrName>style.visibility</p:attrName>
                                        </p:attrNameLst>
                                      </p:cBhvr>
                                      <p:to>
                                        <p:strVal val="visible"/>
                                      </p:to>
                                    </p:set>
                                    <p:animEffect transition="in" filter="fade">
                                      <p:cBhvr>
                                        <p:cTn id="25" dur="500"/>
                                        <p:tgtEl>
                                          <p:spTgt spid="3">
                                            <p:txEl>
                                              <p:pRg st="20" end="2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Spaceship Operator &lt;=&gt;</a:t>
            </a:r>
          </a:p>
        </p:txBody>
      </p:sp>
      <p:sp>
        <p:nvSpPr>
          <p:cNvPr id="3" name="Content Placeholder 2"/>
          <p:cNvSpPr>
            <a:spLocks noGrp="1"/>
          </p:cNvSpPr>
          <p:nvPr>
            <p:ph sz="quarter" idx="13"/>
          </p:nvPr>
        </p:nvSpPr>
        <p:spPr/>
        <p:txBody>
          <a:bodyPr>
            <a:normAutofit/>
          </a:bodyPr>
          <a:lstStyle/>
          <a:p>
            <a:r>
              <a:rPr lang="en-US" dirty="0"/>
              <a:t>Standard Library types include support for &lt;=&gt;</a:t>
            </a:r>
          </a:p>
          <a:p>
            <a:pPr lvl="1"/>
            <a:r>
              <a:rPr lang="en-US" dirty="0">
                <a:latin typeface="Consolas" panose="020B0609020204030204" pitchFamily="49" charset="0"/>
                <a:sym typeface="Wingdings" panose="05000000000000000000" pitchFamily="2" charset="2"/>
              </a:rPr>
              <a:t>vector</a:t>
            </a:r>
            <a:r>
              <a:rPr lang="en-US" dirty="0">
                <a:sym typeface="Wingdings" panose="05000000000000000000" pitchFamily="2" charset="2"/>
              </a:rPr>
              <a:t>, </a:t>
            </a:r>
            <a:r>
              <a:rPr lang="en-US" dirty="0">
                <a:latin typeface="Consolas" panose="020B0609020204030204" pitchFamily="49" charset="0"/>
                <a:sym typeface="Wingdings" panose="05000000000000000000" pitchFamily="2" charset="2"/>
              </a:rPr>
              <a:t>string</a:t>
            </a:r>
            <a:r>
              <a:rPr lang="en-US" dirty="0">
                <a:sym typeface="Wingdings" panose="05000000000000000000" pitchFamily="2" charset="2"/>
              </a:rPr>
              <a:t>, </a:t>
            </a:r>
            <a:r>
              <a:rPr lang="en-US" dirty="0">
                <a:latin typeface="Consolas" panose="020B0609020204030204" pitchFamily="49" charset="0"/>
                <a:sym typeface="Wingdings" panose="05000000000000000000" pitchFamily="2" charset="2"/>
              </a:rPr>
              <a:t>map</a:t>
            </a:r>
            <a:r>
              <a:rPr lang="en-US" dirty="0">
                <a:sym typeface="Wingdings" panose="05000000000000000000" pitchFamily="2" charset="2"/>
              </a:rPr>
              <a:t>, </a:t>
            </a:r>
            <a:r>
              <a:rPr lang="en-US" dirty="0">
                <a:latin typeface="Consolas" panose="020B0609020204030204" pitchFamily="49" charset="0"/>
                <a:sym typeface="Wingdings" panose="05000000000000000000" pitchFamily="2" charset="2"/>
              </a:rPr>
              <a:t>set</a:t>
            </a:r>
            <a:r>
              <a:rPr lang="en-US" dirty="0">
                <a:sym typeface="Wingdings" panose="05000000000000000000" pitchFamily="2" charset="2"/>
              </a:rPr>
              <a:t>, </a:t>
            </a:r>
            <a:r>
              <a:rPr lang="en-US" dirty="0" err="1">
                <a:latin typeface="Consolas" panose="020B0609020204030204" pitchFamily="49" charset="0"/>
                <a:sym typeface="Wingdings" panose="05000000000000000000" pitchFamily="2" charset="2"/>
              </a:rPr>
              <a:t>sub_match</a:t>
            </a:r>
            <a:r>
              <a:rPr lang="en-US" dirty="0">
                <a:sym typeface="Wingdings" panose="05000000000000000000" pitchFamily="2" charset="2"/>
              </a:rPr>
              <a:t>, …</a:t>
            </a:r>
          </a:p>
          <a:p>
            <a:r>
              <a:rPr lang="en-US" dirty="0"/>
              <a:t>Example:</a:t>
            </a:r>
          </a:p>
        </p:txBody>
      </p:sp>
      <p:pic>
        <p:nvPicPr>
          <p:cNvPr id="5" name="Picture 4"/>
          <p:cNvPicPr>
            <a:picLocks noChangeAspect="1"/>
          </p:cNvPicPr>
          <p:nvPr/>
        </p:nvPicPr>
        <p:blipFill>
          <a:blip r:embed="rId3"/>
          <a:stretch>
            <a:fillRect/>
          </a:stretch>
        </p:blipFill>
        <p:spPr>
          <a:xfrm>
            <a:off x="1301717" y="2309179"/>
            <a:ext cx="6540565" cy="2762475"/>
          </a:xfrm>
          <a:prstGeom prst="rect">
            <a:avLst/>
          </a:prstGeom>
        </p:spPr>
      </p:pic>
    </p:spTree>
    <p:extLst>
      <p:ext uri="{BB962C8B-B14F-4D97-AF65-F5344CB8AC3E}">
        <p14:creationId xmlns:p14="http://schemas.microsoft.com/office/powerpoint/2010/main" val="327747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18A519-8079-4EFA-B912-BE55DA47F3A8}"/>
              </a:ext>
            </a:extLst>
          </p:cNvPr>
          <p:cNvSpPr/>
          <p:nvPr/>
        </p:nvSpPr>
        <p:spPr>
          <a:xfrm>
            <a:off x="1449977" y="2682785"/>
            <a:ext cx="2436223" cy="262889"/>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Range-based for Loop Initializer</a:t>
            </a:r>
          </a:p>
        </p:txBody>
      </p:sp>
      <p:sp>
        <p:nvSpPr>
          <p:cNvPr id="3" name="Content Placeholder 2"/>
          <p:cNvSpPr>
            <a:spLocks noGrp="1"/>
          </p:cNvSpPr>
          <p:nvPr>
            <p:ph sz="quarter" idx="13"/>
          </p:nvPr>
        </p:nvSpPr>
        <p:spPr/>
        <p:txBody>
          <a:bodyPr>
            <a:normAutofit/>
          </a:bodyPr>
          <a:lstStyle/>
          <a:p>
            <a:r>
              <a:rPr lang="en-US" dirty="0"/>
              <a:t>Initializers for </a:t>
            </a:r>
            <a:r>
              <a:rPr lang="en-US" dirty="0">
                <a:latin typeface="Consolas" panose="020B0609020204030204" pitchFamily="49" charset="0"/>
                <a:cs typeface="Segoe UI Semibold" panose="020B0702040204020203" pitchFamily="34" charset="0"/>
              </a:rPr>
              <a:t>switch</a:t>
            </a:r>
            <a:r>
              <a:rPr lang="en-US" dirty="0"/>
              <a:t> statements </a:t>
            </a:r>
            <a:r>
              <a:rPr lang="en-US" i="1" dirty="0"/>
              <a:t>(C++17)</a:t>
            </a:r>
            <a:r>
              <a:rPr lang="en-US" dirty="0"/>
              <a:t>:</a:t>
            </a:r>
          </a:p>
          <a:p>
            <a:pPr marL="320040" lvl="1" indent="0">
              <a:lnSpc>
                <a:spcPct val="120000"/>
              </a:lnSpc>
              <a:spcBef>
                <a:spcPts val="0"/>
              </a:spcBef>
              <a:buNone/>
            </a:pPr>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Foo</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value;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result; };</a:t>
            </a:r>
          </a:p>
          <a:p>
            <a:pPr marL="320040" lvl="1" indent="0">
              <a:lnSpc>
                <a:spcPct val="120000"/>
              </a:lnSpc>
              <a:spcBef>
                <a:spcPts val="0"/>
              </a:spcBef>
              <a:buNone/>
            </a:pPr>
            <a:endParaRPr lang="en-US" sz="1400" dirty="0">
              <a:solidFill>
                <a:srgbClr val="000000"/>
              </a:solidFill>
              <a:latin typeface="Consolas" panose="020B0609020204030204" pitchFamily="49" charset="0"/>
            </a:endParaRPr>
          </a:p>
          <a:p>
            <a:pPr marL="320040" lvl="1" indent="0">
              <a:lnSpc>
                <a:spcPct val="120000"/>
              </a:lnSpc>
              <a:spcBef>
                <a:spcPts val="0"/>
              </a:spcBef>
              <a:buNone/>
            </a:pPr>
            <a:r>
              <a:rPr lang="en-US" sz="1400" dirty="0">
                <a:solidFill>
                  <a:srgbClr val="2B91AF"/>
                </a:solidFill>
                <a:latin typeface="Consolas" panose="020B0609020204030204" pitchFamily="49" charset="0"/>
              </a:rPr>
              <a:t>Foo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GetData</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Foo</a:t>
            </a:r>
            <a:r>
              <a:rPr lang="en-US" sz="1400" dirty="0">
                <a:solidFill>
                  <a:srgbClr val="000000"/>
                </a:solidFill>
                <a:latin typeface="Consolas" panose="020B0609020204030204" pitchFamily="49" charset="0"/>
              </a:rPr>
              <a:t>(); }</a:t>
            </a:r>
          </a:p>
          <a:p>
            <a:pPr marL="320040" lvl="1" indent="0">
              <a:lnSpc>
                <a:spcPct val="120000"/>
              </a:lnSpc>
              <a:spcBef>
                <a:spcPts val="0"/>
              </a:spcBef>
              <a:buNone/>
            </a:pPr>
            <a:endParaRPr lang="en-US" sz="1400" dirty="0">
              <a:solidFill>
                <a:srgbClr val="000000"/>
              </a:solidFill>
              <a:latin typeface="Consolas" panose="020B0609020204030204" pitchFamily="49" charset="0"/>
            </a:endParaRPr>
          </a:p>
          <a:p>
            <a:pPr marL="320040" lvl="1" indent="0">
              <a:lnSpc>
                <a:spcPct val="120000"/>
              </a:lnSpc>
              <a:spcBef>
                <a:spcPts val="0"/>
              </a:spcBef>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marL="320040" lvl="1" indent="0">
              <a:lnSpc>
                <a:spcPct val="120000"/>
              </a:lnSpc>
              <a:spcBef>
                <a:spcPts val="0"/>
              </a:spcBef>
              <a:buNone/>
            </a:pPr>
            <a:r>
              <a:rPr lang="it-IT" sz="1400" dirty="0">
                <a:solidFill>
                  <a:srgbClr val="0000FF"/>
                </a:solidFill>
                <a:latin typeface="Consolas" panose="020B0609020204030204" pitchFamily="49" charset="0"/>
              </a:rPr>
              <a:t>  switch</a:t>
            </a:r>
            <a:r>
              <a:rPr lang="it-IT" sz="1400" dirty="0">
                <a:solidFill>
                  <a:srgbClr val="000000"/>
                </a:solidFill>
                <a:latin typeface="Consolas" panose="020B0609020204030204" pitchFamily="49" charset="0"/>
              </a:rPr>
              <a:t> (</a:t>
            </a:r>
            <a:r>
              <a:rPr lang="it-IT" sz="1400" dirty="0">
                <a:solidFill>
                  <a:srgbClr val="0000FF"/>
                </a:solidFill>
                <a:latin typeface="Consolas" panose="020B0609020204030204" pitchFamily="49" charset="0"/>
              </a:rPr>
              <a:t>auto</a:t>
            </a:r>
            <a:r>
              <a:rPr lang="it-IT" sz="1400" dirty="0">
                <a:solidFill>
                  <a:srgbClr val="000000"/>
                </a:solidFill>
                <a:latin typeface="Consolas" panose="020B0609020204030204" pitchFamily="49" charset="0"/>
              </a:rPr>
              <a:t> data { GetData() }; data.value) </a:t>
            </a:r>
            <a:r>
              <a:rPr lang="en-US" sz="1400" dirty="0">
                <a:solidFill>
                  <a:srgbClr val="000000"/>
                </a:solidFill>
                <a:latin typeface="Consolas" panose="020B0609020204030204" pitchFamily="49" charset="0"/>
              </a:rPr>
              <a:t>{</a:t>
            </a:r>
          </a:p>
          <a:p>
            <a:pPr marL="320040" lvl="1" indent="0">
              <a:lnSpc>
                <a:spcPct val="120000"/>
              </a:lnSpc>
              <a:spcBef>
                <a:spcPts val="0"/>
              </a:spcBef>
              <a:buNone/>
            </a:pPr>
            <a:r>
              <a:rPr lang="en-US" sz="1400" dirty="0">
                <a:solidFill>
                  <a:srgbClr val="0000FF"/>
                </a:solidFill>
                <a:latin typeface="Consolas" panose="020B0609020204030204" pitchFamily="49" charset="0"/>
              </a:rPr>
              <a:t>    case</a:t>
            </a:r>
            <a:r>
              <a:rPr lang="en-US" sz="1400" dirty="0">
                <a:solidFill>
                  <a:srgbClr val="000000"/>
                </a:solidFill>
                <a:latin typeface="Consolas" panose="020B0609020204030204" pitchFamily="49" charset="0"/>
              </a:rPr>
              <a:t> 1:</a:t>
            </a:r>
          </a:p>
          <a:p>
            <a:pPr marL="320040" lvl="1" indent="0">
              <a:lnSpc>
                <a:spcPct val="120000"/>
              </a:lnSpc>
              <a:spcBef>
                <a:spcPts val="0"/>
              </a:spcBef>
              <a:buNone/>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data.result</a:t>
            </a:r>
            <a:r>
              <a:rPr lang="en-US" sz="1400" dirty="0">
                <a:solidFill>
                  <a:srgbClr val="000000"/>
                </a:solidFill>
                <a:latin typeface="Consolas" panose="020B0609020204030204" pitchFamily="49" charset="0"/>
              </a:rPr>
              <a:t>;</a:t>
            </a:r>
          </a:p>
          <a:p>
            <a:pPr marL="320040" lvl="1" indent="0">
              <a:lnSpc>
                <a:spcPct val="120000"/>
              </a:lnSpc>
              <a:spcBef>
                <a:spcPts val="0"/>
              </a:spcBef>
              <a:buNone/>
            </a:pPr>
            <a:r>
              <a:rPr lang="en-US" sz="1400" dirty="0">
                <a:solidFill>
                  <a:srgbClr val="000000"/>
                </a:solidFill>
                <a:latin typeface="Consolas" panose="020B0609020204030204" pitchFamily="49" charset="0"/>
              </a:rPr>
              <a:t>  }</a:t>
            </a:r>
          </a:p>
          <a:p>
            <a:pPr marL="320040" lvl="1" indent="0">
              <a:lnSpc>
                <a:spcPct val="120000"/>
              </a:lnSpc>
              <a:spcBef>
                <a:spcPts val="0"/>
              </a:spcBef>
              <a:buNone/>
            </a:pPr>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08978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18A519-8079-4EFA-B912-BE55DA47F3A8}"/>
              </a:ext>
            </a:extLst>
          </p:cNvPr>
          <p:cNvSpPr/>
          <p:nvPr/>
        </p:nvSpPr>
        <p:spPr>
          <a:xfrm>
            <a:off x="1054780" y="2553140"/>
            <a:ext cx="2450420" cy="255374"/>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Range-based for Loop Initializer</a:t>
            </a:r>
          </a:p>
        </p:txBody>
      </p:sp>
      <p:sp>
        <p:nvSpPr>
          <p:cNvPr id="3" name="Content Placeholder 2"/>
          <p:cNvSpPr>
            <a:spLocks noGrp="1"/>
          </p:cNvSpPr>
          <p:nvPr>
            <p:ph sz="quarter" idx="13"/>
          </p:nvPr>
        </p:nvSpPr>
        <p:spPr/>
        <p:txBody>
          <a:bodyPr>
            <a:normAutofit/>
          </a:bodyPr>
          <a:lstStyle/>
          <a:p>
            <a:r>
              <a:rPr lang="en-US" dirty="0"/>
              <a:t>Initializers for </a:t>
            </a:r>
            <a:r>
              <a:rPr lang="en-US" dirty="0">
                <a:latin typeface="Consolas" panose="020B0609020204030204" pitchFamily="49" charset="0"/>
                <a:cs typeface="Segoe UI Semibold" panose="020B0702040204020203" pitchFamily="34" charset="0"/>
              </a:rPr>
              <a:t>if</a:t>
            </a:r>
            <a:r>
              <a:rPr lang="en-US" dirty="0"/>
              <a:t> statements </a:t>
            </a:r>
            <a:r>
              <a:rPr lang="en-US" i="1" dirty="0"/>
              <a:t>(C++17)</a:t>
            </a:r>
            <a:r>
              <a:rPr lang="en-US" dirty="0"/>
              <a:t>:</a:t>
            </a:r>
          </a:p>
          <a:p>
            <a:pPr marL="320040" lvl="1" indent="0">
              <a:lnSpc>
                <a:spcPct val="110000"/>
              </a:lnSpc>
              <a:spcBef>
                <a:spcPts val="0"/>
              </a:spcBef>
              <a:buNone/>
            </a:pPr>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Foo</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value;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result; };</a:t>
            </a:r>
          </a:p>
          <a:p>
            <a:pPr marL="320040" lvl="1" indent="0">
              <a:lnSpc>
                <a:spcPct val="110000"/>
              </a:lnSpc>
              <a:spcBef>
                <a:spcPts val="0"/>
              </a:spcBef>
              <a:buNone/>
            </a:pPr>
            <a:endParaRPr lang="en-US" sz="1400" dirty="0">
              <a:solidFill>
                <a:srgbClr val="000000"/>
              </a:solidFill>
              <a:latin typeface="Consolas" panose="020B0609020204030204" pitchFamily="49" charset="0"/>
            </a:endParaRPr>
          </a:p>
          <a:p>
            <a:pPr marL="320040" lvl="1" indent="0">
              <a:lnSpc>
                <a:spcPct val="110000"/>
              </a:lnSpc>
              <a:spcBef>
                <a:spcPts val="0"/>
              </a:spcBef>
              <a:buNone/>
            </a:pPr>
            <a:r>
              <a:rPr lang="en-US" sz="1400" dirty="0">
                <a:solidFill>
                  <a:srgbClr val="2B91AF"/>
                </a:solidFill>
                <a:latin typeface="Consolas" panose="020B0609020204030204" pitchFamily="49" charset="0"/>
              </a:rPr>
              <a:t>Foo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GetData</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Foo</a:t>
            </a:r>
            <a:r>
              <a:rPr lang="en-US" sz="1400" dirty="0">
                <a:solidFill>
                  <a:srgbClr val="000000"/>
                </a:solidFill>
                <a:latin typeface="Consolas" panose="020B0609020204030204" pitchFamily="49" charset="0"/>
              </a:rPr>
              <a:t>(); }</a:t>
            </a:r>
          </a:p>
          <a:p>
            <a:pPr marL="320040" lvl="1" indent="0">
              <a:lnSpc>
                <a:spcPct val="110000"/>
              </a:lnSpc>
              <a:spcBef>
                <a:spcPts val="0"/>
              </a:spcBef>
              <a:buNone/>
            </a:pPr>
            <a:endParaRPr lang="en-US" sz="1400" dirty="0">
              <a:solidFill>
                <a:srgbClr val="000000"/>
              </a:solidFill>
              <a:latin typeface="Consolas" panose="020B0609020204030204" pitchFamily="49" charset="0"/>
            </a:endParaRPr>
          </a:p>
          <a:p>
            <a:pPr marL="320040" lvl="1" indent="0">
              <a:lnSpc>
                <a:spcPct val="110000"/>
              </a:lnSpc>
              <a:spcBef>
                <a:spcPts val="0"/>
              </a:spcBef>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marL="320040" lvl="1" indent="0">
              <a:lnSpc>
                <a:spcPct val="110000"/>
              </a:lnSpc>
              <a:spcBef>
                <a:spcPts val="0"/>
              </a:spcBef>
              <a:buNone/>
            </a:pPr>
            <a:r>
              <a:rPr lang="it-IT" sz="1400" dirty="0">
                <a:solidFill>
                  <a:srgbClr val="0000FF"/>
                </a:solidFill>
                <a:latin typeface="Consolas" panose="020B0609020204030204" pitchFamily="49" charset="0"/>
              </a:rPr>
              <a:t>  if</a:t>
            </a:r>
            <a:r>
              <a:rPr lang="it-IT" sz="1400" dirty="0">
                <a:solidFill>
                  <a:srgbClr val="000000"/>
                </a:solidFill>
                <a:latin typeface="Consolas" panose="020B0609020204030204" pitchFamily="49" charset="0"/>
              </a:rPr>
              <a:t> (</a:t>
            </a:r>
            <a:r>
              <a:rPr lang="it-IT" sz="1400" dirty="0">
                <a:solidFill>
                  <a:srgbClr val="0000FF"/>
                </a:solidFill>
                <a:latin typeface="Consolas" panose="020B0609020204030204" pitchFamily="49" charset="0"/>
              </a:rPr>
              <a:t>auto</a:t>
            </a:r>
            <a:r>
              <a:rPr lang="it-IT" sz="1400" dirty="0">
                <a:solidFill>
                  <a:srgbClr val="000000"/>
                </a:solidFill>
                <a:latin typeface="Consolas" panose="020B0609020204030204" pitchFamily="49" charset="0"/>
              </a:rPr>
              <a:t> data { GetData() }; data) </a:t>
            </a:r>
            <a:r>
              <a:rPr lang="en-US" sz="1400" dirty="0">
                <a:solidFill>
                  <a:srgbClr val="000000"/>
                </a:solidFill>
                <a:latin typeface="Consolas" panose="020B0609020204030204" pitchFamily="49" charset="0"/>
              </a:rPr>
              <a:t>{</a:t>
            </a:r>
          </a:p>
          <a:p>
            <a:pPr marL="320040" lvl="1" indent="0">
              <a:lnSpc>
                <a:spcPct val="110000"/>
              </a:lnSpc>
              <a:spcBef>
                <a:spcPts val="0"/>
              </a:spcBef>
              <a:buNone/>
            </a:pPr>
            <a:r>
              <a:rPr lang="en-US" sz="1400" dirty="0">
                <a:solidFill>
                  <a:srgbClr val="008000"/>
                </a:solidFill>
                <a:latin typeface="Consolas" panose="020B0609020204030204" pitchFamily="49" charset="0"/>
              </a:rPr>
              <a:t>    // Use 'data'</a:t>
            </a:r>
            <a:endParaRPr lang="en-US" sz="1400" dirty="0">
              <a:solidFill>
                <a:srgbClr val="000000"/>
              </a:solidFill>
              <a:latin typeface="Consolas" panose="020B0609020204030204" pitchFamily="49" charset="0"/>
            </a:endParaRPr>
          </a:p>
          <a:p>
            <a:pPr marL="320040" lvl="1" indent="0">
              <a:lnSpc>
                <a:spcPct val="110000"/>
              </a:lnSpc>
              <a:spcBef>
                <a:spcPts val="0"/>
              </a:spcBef>
              <a:buNone/>
            </a:pPr>
            <a:r>
              <a:rPr lang="en-US" sz="1400" dirty="0">
                <a:solidFill>
                  <a:srgbClr val="000000"/>
                </a:solidFill>
                <a:latin typeface="Consolas" panose="020B0609020204030204" pitchFamily="49" charset="0"/>
              </a:rPr>
              <a:t>  }</a:t>
            </a:r>
          </a:p>
          <a:p>
            <a:pPr marL="320040" lvl="1" indent="0">
              <a:lnSpc>
                <a:spcPct val="110000"/>
              </a:lnSpc>
              <a:spcBef>
                <a:spcPts val="0"/>
              </a:spcBef>
              <a:buNone/>
            </a:pPr>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63284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18A519-8079-4EFA-B912-BE55DA47F3A8}"/>
              </a:ext>
            </a:extLst>
          </p:cNvPr>
          <p:cNvSpPr/>
          <p:nvPr/>
        </p:nvSpPr>
        <p:spPr>
          <a:xfrm>
            <a:off x="1153886" y="2566202"/>
            <a:ext cx="2427514" cy="248844"/>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Range-based for Loop Initializer</a:t>
            </a:r>
          </a:p>
        </p:txBody>
      </p:sp>
      <p:sp>
        <p:nvSpPr>
          <p:cNvPr id="3" name="Content Placeholder 2"/>
          <p:cNvSpPr>
            <a:spLocks noGrp="1"/>
          </p:cNvSpPr>
          <p:nvPr>
            <p:ph sz="quarter" idx="13"/>
          </p:nvPr>
        </p:nvSpPr>
        <p:spPr/>
        <p:txBody>
          <a:bodyPr>
            <a:normAutofit/>
          </a:bodyPr>
          <a:lstStyle/>
          <a:p>
            <a:r>
              <a:rPr lang="en-US" dirty="0"/>
              <a:t>Now available for </a:t>
            </a:r>
            <a:r>
              <a:rPr lang="en-US" b="1" dirty="0">
                <a:latin typeface="Segoe UI Semibold" panose="020B0702040204020203" pitchFamily="34" charset="0"/>
                <a:cs typeface="Segoe UI Semibold" panose="020B0702040204020203" pitchFamily="34" charset="0"/>
              </a:rPr>
              <a:t>range-based </a:t>
            </a:r>
            <a:r>
              <a:rPr lang="en-US" dirty="0">
                <a:latin typeface="Consolas" panose="020B0609020204030204" pitchFamily="49" charset="0"/>
                <a:cs typeface="Segoe UI Semibold" panose="020B0702040204020203" pitchFamily="34" charset="0"/>
              </a:rPr>
              <a:t>for</a:t>
            </a:r>
            <a:r>
              <a:rPr lang="en-US" b="1" dirty="0">
                <a:latin typeface="Segoe UI Semibold" panose="020B0702040204020203" pitchFamily="34" charset="0"/>
                <a:cs typeface="Segoe UI Semibold" panose="020B0702040204020203" pitchFamily="34" charset="0"/>
              </a:rPr>
              <a:t> loops </a:t>
            </a:r>
            <a:r>
              <a:rPr lang="en-US" i="1" dirty="0"/>
              <a:t>(C++20)</a:t>
            </a:r>
            <a:r>
              <a:rPr lang="en-US" dirty="0"/>
              <a:t>:</a:t>
            </a:r>
          </a:p>
          <a:p>
            <a:pPr marL="320040" lvl="1" indent="0">
              <a:lnSpc>
                <a:spcPct val="110000"/>
              </a:lnSpc>
              <a:spcBef>
                <a:spcPts val="0"/>
              </a:spcBef>
              <a:buNone/>
            </a:pPr>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Foo</a:t>
            </a:r>
            <a:r>
              <a:rPr lang="en-US" sz="1400" dirty="0">
                <a:solidFill>
                  <a:srgbClr val="000000"/>
                </a:solidFill>
                <a:latin typeface="Consolas" panose="020B0609020204030204" pitchFamily="49" charset="0"/>
              </a:rPr>
              <a:t> { std::</a:t>
            </a:r>
            <a:r>
              <a:rPr lang="en-US" sz="1400" dirty="0">
                <a:solidFill>
                  <a:srgbClr val="2B91AF"/>
                </a:solidFill>
                <a:latin typeface="Consolas" panose="020B0609020204030204" pitchFamily="49" charset="0"/>
              </a:rPr>
              <a:t>vector</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 values; };</a:t>
            </a:r>
          </a:p>
          <a:p>
            <a:pPr marL="320040" lvl="1" indent="0">
              <a:lnSpc>
                <a:spcPct val="110000"/>
              </a:lnSpc>
              <a:spcBef>
                <a:spcPts val="0"/>
              </a:spcBef>
              <a:buNone/>
            </a:pPr>
            <a:endParaRPr lang="en-US" sz="1400" dirty="0">
              <a:solidFill>
                <a:srgbClr val="000000"/>
              </a:solidFill>
              <a:latin typeface="Consolas" panose="020B0609020204030204" pitchFamily="49" charset="0"/>
            </a:endParaRPr>
          </a:p>
          <a:p>
            <a:pPr marL="320040" lvl="1" indent="0">
              <a:lnSpc>
                <a:spcPct val="110000"/>
              </a:lnSpc>
              <a:spcBef>
                <a:spcPts val="0"/>
              </a:spcBef>
              <a:buNone/>
            </a:pPr>
            <a:r>
              <a:rPr lang="en-US" sz="1400" dirty="0">
                <a:solidFill>
                  <a:srgbClr val="2B91AF"/>
                </a:solidFill>
                <a:latin typeface="Consolas" panose="020B0609020204030204" pitchFamily="49" charset="0"/>
              </a:rPr>
              <a:t>Foo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GetData</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Foo</a:t>
            </a:r>
            <a:r>
              <a:rPr lang="en-US" sz="1400" dirty="0">
                <a:solidFill>
                  <a:srgbClr val="000000"/>
                </a:solidFill>
                <a:latin typeface="Consolas" panose="020B0609020204030204" pitchFamily="49" charset="0"/>
              </a:rPr>
              <a:t>(); }</a:t>
            </a:r>
          </a:p>
          <a:p>
            <a:pPr marL="320040" lvl="1" indent="0">
              <a:lnSpc>
                <a:spcPct val="110000"/>
              </a:lnSpc>
              <a:spcBef>
                <a:spcPts val="0"/>
              </a:spcBef>
              <a:buNone/>
            </a:pPr>
            <a:endParaRPr lang="en-US" sz="1400" dirty="0">
              <a:solidFill>
                <a:srgbClr val="000000"/>
              </a:solidFill>
              <a:latin typeface="Consolas" panose="020B0609020204030204" pitchFamily="49" charset="0"/>
            </a:endParaRPr>
          </a:p>
          <a:p>
            <a:pPr marL="320040" lvl="1" indent="0">
              <a:lnSpc>
                <a:spcPct val="110000"/>
              </a:lnSpc>
              <a:spcBef>
                <a:spcPts val="0"/>
              </a:spcBef>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marL="320040" lvl="1" indent="0">
              <a:lnSpc>
                <a:spcPct val="110000"/>
              </a:lnSpc>
              <a:spcBef>
                <a:spcPts val="0"/>
              </a:spcBef>
              <a:buNone/>
            </a:pPr>
            <a:r>
              <a:rPr lang="it-IT" sz="1400" dirty="0">
                <a:solidFill>
                  <a:srgbClr val="0000FF"/>
                </a:solidFill>
                <a:latin typeface="Consolas" panose="020B0609020204030204" pitchFamily="49" charset="0"/>
              </a:rPr>
              <a:t>  for</a:t>
            </a:r>
            <a:r>
              <a:rPr lang="it-IT" sz="1400" dirty="0">
                <a:solidFill>
                  <a:srgbClr val="000000"/>
                </a:solidFill>
                <a:latin typeface="Consolas" panose="020B0609020204030204" pitchFamily="49" charset="0"/>
              </a:rPr>
              <a:t> (</a:t>
            </a:r>
            <a:r>
              <a:rPr lang="it-IT" sz="1400" dirty="0">
                <a:solidFill>
                  <a:srgbClr val="0000FF"/>
                </a:solidFill>
                <a:latin typeface="Consolas" panose="020B0609020204030204" pitchFamily="49" charset="0"/>
              </a:rPr>
              <a:t>auto</a:t>
            </a:r>
            <a:r>
              <a:rPr lang="it-IT" sz="1400" dirty="0">
                <a:solidFill>
                  <a:srgbClr val="000000"/>
                </a:solidFill>
                <a:latin typeface="Consolas" panose="020B0609020204030204" pitchFamily="49" charset="0"/>
              </a:rPr>
              <a:t> data { GetData() }; </a:t>
            </a:r>
            <a:r>
              <a:rPr lang="it-IT" sz="1400" dirty="0">
                <a:solidFill>
                  <a:srgbClr val="0000FF"/>
                </a:solidFill>
                <a:latin typeface="Consolas" panose="020B0609020204030204" pitchFamily="49" charset="0"/>
              </a:rPr>
              <a:t>auto</a:t>
            </a:r>
            <a:r>
              <a:rPr lang="it-IT" sz="1400" dirty="0">
                <a:solidFill>
                  <a:srgbClr val="000000"/>
                </a:solidFill>
                <a:latin typeface="Consolas" panose="020B0609020204030204" pitchFamily="49" charset="0"/>
              </a:rPr>
              <a:t>&amp; value : data.values) </a:t>
            </a:r>
            <a:r>
              <a:rPr lang="en-US" sz="1400" dirty="0">
                <a:solidFill>
                  <a:srgbClr val="000000"/>
                </a:solidFill>
                <a:latin typeface="Consolas" panose="020B0609020204030204" pitchFamily="49" charset="0"/>
              </a:rPr>
              <a:t>{</a:t>
            </a:r>
          </a:p>
          <a:p>
            <a:pPr marL="320040" lvl="1" indent="0">
              <a:lnSpc>
                <a:spcPct val="110000"/>
              </a:lnSpc>
              <a:spcBef>
                <a:spcPts val="0"/>
              </a:spcBef>
              <a:buNone/>
            </a:pPr>
            <a:r>
              <a:rPr lang="en-US" sz="1400" dirty="0">
                <a:solidFill>
                  <a:srgbClr val="008000"/>
                </a:solidFill>
                <a:latin typeface="Consolas" panose="020B0609020204030204" pitchFamily="49" charset="0"/>
              </a:rPr>
              <a:t>    // Use 'data'</a:t>
            </a:r>
            <a:endParaRPr lang="en-US" sz="1400" dirty="0">
              <a:solidFill>
                <a:srgbClr val="000000"/>
              </a:solidFill>
              <a:latin typeface="Consolas" panose="020B0609020204030204" pitchFamily="49" charset="0"/>
            </a:endParaRPr>
          </a:p>
          <a:p>
            <a:pPr marL="320040" lvl="1" indent="0">
              <a:lnSpc>
                <a:spcPct val="110000"/>
              </a:lnSpc>
              <a:spcBef>
                <a:spcPts val="0"/>
              </a:spcBef>
              <a:buNone/>
            </a:pPr>
            <a:r>
              <a:rPr lang="en-US" sz="1400" dirty="0">
                <a:solidFill>
                  <a:srgbClr val="000000"/>
                </a:solidFill>
                <a:latin typeface="Consolas" panose="020B0609020204030204" pitchFamily="49" charset="0"/>
              </a:rPr>
              <a:t>  }</a:t>
            </a:r>
          </a:p>
          <a:p>
            <a:pPr marL="320040" lvl="1" indent="0">
              <a:lnSpc>
                <a:spcPct val="110000"/>
              </a:lnSpc>
              <a:spcBef>
                <a:spcPts val="0"/>
              </a:spcBef>
              <a:buNone/>
            </a:pPr>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480559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Non-Type Template Parameters</a:t>
            </a:r>
          </a:p>
        </p:txBody>
      </p:sp>
      <p:sp>
        <p:nvSpPr>
          <p:cNvPr id="3" name="Content Placeholder 2"/>
          <p:cNvSpPr>
            <a:spLocks noGrp="1"/>
          </p:cNvSpPr>
          <p:nvPr>
            <p:ph sz="quarter" idx="13"/>
          </p:nvPr>
        </p:nvSpPr>
        <p:spPr/>
        <p:txBody>
          <a:bodyPr>
            <a:normAutofit/>
          </a:bodyPr>
          <a:lstStyle/>
          <a:p>
            <a:r>
              <a:rPr lang="en-US" dirty="0"/>
              <a:t>Non-type template parameters had limitations, e.g. no string literals</a:t>
            </a:r>
          </a:p>
          <a:p>
            <a:r>
              <a:rPr lang="en-US" dirty="0"/>
              <a:t>C++20 relaxes these limitations</a:t>
            </a:r>
          </a:p>
          <a:p>
            <a:pPr lvl="1"/>
            <a:r>
              <a:rPr lang="en-US" sz="1800" dirty="0"/>
              <a:t>Allows floating-point types</a:t>
            </a:r>
          </a:p>
          <a:p>
            <a:pPr lvl="1"/>
            <a:r>
              <a:rPr lang="en-US" sz="1800" dirty="0"/>
              <a:t>Allows class types (but with some restrictions)</a:t>
            </a:r>
          </a:p>
          <a:p>
            <a:r>
              <a:rPr lang="en-US" dirty="0"/>
              <a:t>E.g. use-case: pass string literals as non-type template parameters</a:t>
            </a:r>
          </a:p>
          <a:p>
            <a:pPr lvl="1"/>
            <a:r>
              <a:rPr lang="en-US" sz="1800" dirty="0"/>
              <a:t>The CTRE library: compile-time string literals to create regular</a:t>
            </a:r>
            <a:br>
              <a:rPr lang="en-US" sz="1800" dirty="0"/>
            </a:br>
            <a:r>
              <a:rPr lang="en-US" sz="1800" dirty="0"/>
              <a:t>expression parsers at compile time instead of at run time</a:t>
            </a:r>
          </a:p>
          <a:p>
            <a:pPr marL="594360" lvl="2" indent="0">
              <a:buNone/>
            </a:pPr>
            <a:r>
              <a:rPr lang="en-US" sz="1600" dirty="0">
                <a:solidFill>
                  <a:srgbClr val="0000FF"/>
                </a:solidFill>
                <a:latin typeface="Consolas" panose="020B0609020204030204" pitchFamily="49" charset="0"/>
              </a:rPr>
              <a:t>auto</a:t>
            </a:r>
            <a:r>
              <a:rPr lang="en-US" sz="1600" dirty="0">
                <a:solidFill>
                  <a:srgbClr val="000000"/>
                </a:solidFill>
                <a:latin typeface="Consolas" panose="020B0609020204030204" pitchFamily="49" charset="0"/>
              </a:rPr>
              <a:t> m { </a:t>
            </a:r>
            <a:r>
              <a:rPr lang="en-US" sz="1600" dirty="0" err="1">
                <a:solidFill>
                  <a:srgbClr val="000000"/>
                </a:solidFill>
                <a:latin typeface="Consolas" panose="020B0609020204030204" pitchFamily="49" charset="0"/>
              </a:rPr>
              <a:t>ctre</a:t>
            </a:r>
            <a:r>
              <a:rPr lang="en-US" sz="1600" dirty="0">
                <a:solidFill>
                  <a:srgbClr val="000000"/>
                </a:solidFill>
                <a:latin typeface="Consolas" panose="020B0609020204030204" pitchFamily="49" charset="0"/>
              </a:rPr>
              <a:t>::match&lt;</a:t>
            </a:r>
            <a:r>
              <a:rPr lang="en-US" sz="1600" dirty="0">
                <a:solidFill>
                  <a:srgbClr val="A31515"/>
                </a:solidFill>
                <a:latin typeface="Consolas" panose="020B0609020204030204" pitchFamily="49" charset="0"/>
              </a:rPr>
              <a:t>"[a-z]+([0-9]+)"</a:t>
            </a:r>
            <a:r>
              <a:rPr lang="en-US" sz="1600" dirty="0">
                <a:solidFill>
                  <a:srgbClr val="000000"/>
                </a:solidFill>
                <a:latin typeface="Consolas" panose="020B0609020204030204" pitchFamily="49" charset="0"/>
              </a:rPr>
              <a:t>&gt;(str) };</a:t>
            </a:r>
            <a:endParaRPr lang="en-US" sz="1600" dirty="0"/>
          </a:p>
          <a:p>
            <a:pPr lvl="1"/>
            <a:endParaRPr lang="en-US" sz="1800" dirty="0"/>
          </a:p>
        </p:txBody>
      </p:sp>
      <p:sp>
        <p:nvSpPr>
          <p:cNvPr id="6" name="TextBox 5">
            <a:extLst>
              <a:ext uri="{FF2B5EF4-FFF2-40B4-BE49-F238E27FC236}">
                <a16:creationId xmlns:a16="http://schemas.microsoft.com/office/drawing/2014/main" id="{7DDAB662-64DC-47DB-96CC-A979E02C4FD3}"/>
              </a:ext>
            </a:extLst>
          </p:cNvPr>
          <p:cNvSpPr txBox="1"/>
          <p:nvPr/>
        </p:nvSpPr>
        <p:spPr>
          <a:xfrm>
            <a:off x="6324600" y="4248150"/>
            <a:ext cx="2590800" cy="646331"/>
          </a:xfrm>
          <a:prstGeom prst="rect">
            <a:avLst/>
          </a:prstGeom>
          <a:solidFill>
            <a:srgbClr val="C6F5BC"/>
          </a:solidFill>
          <a:ln>
            <a:solidFill>
              <a:srgbClr val="64EB1B"/>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230188">
              <a:tabLst>
                <a:tab pos="0" algn="l"/>
              </a:tabLst>
            </a:pPr>
            <a:r>
              <a:rPr lang="en-US" sz="1200" dirty="0"/>
              <a:t>“</a:t>
            </a:r>
            <a:r>
              <a:rPr lang="en-US" sz="1200" b="1" dirty="0"/>
              <a:t>The Shapes of Multi-Dimensional Arrays</a:t>
            </a:r>
            <a:r>
              <a:rPr lang="en-US" sz="1200" dirty="0"/>
              <a:t>” -- Vincent Reverdy</a:t>
            </a:r>
          </a:p>
          <a:p>
            <a:pPr algn="r"/>
            <a:r>
              <a:rPr lang="en-US" sz="1200" i="1" dirty="0"/>
              <a:t>Thursday, September 17 • 09:00</a:t>
            </a:r>
          </a:p>
        </p:txBody>
      </p:sp>
      <p:pic>
        <p:nvPicPr>
          <p:cNvPr id="8" name="Graphic 7" descr="Information">
            <a:extLst>
              <a:ext uri="{FF2B5EF4-FFF2-40B4-BE49-F238E27FC236}">
                <a16:creationId xmlns:a16="http://schemas.microsoft.com/office/drawing/2014/main" id="{60814F21-1B1D-4F06-AFE8-DE2D7794D57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37870" y="4293912"/>
            <a:ext cx="301804" cy="301804"/>
          </a:xfrm>
          <a:prstGeom prst="rect">
            <a:avLst/>
          </a:prstGeom>
        </p:spPr>
      </p:pic>
    </p:spTree>
    <p:extLst>
      <p:ext uri="{BB962C8B-B14F-4D97-AF65-F5344CB8AC3E}">
        <p14:creationId xmlns:p14="http://schemas.microsoft.com/office/powerpoint/2010/main" val="125878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[[likely]], [[unlikely]]</a:t>
            </a:r>
          </a:p>
        </p:txBody>
      </p:sp>
      <p:sp>
        <p:nvSpPr>
          <p:cNvPr id="3" name="Content Placeholder 2"/>
          <p:cNvSpPr>
            <a:spLocks noGrp="1"/>
          </p:cNvSpPr>
          <p:nvPr>
            <p:ph sz="quarter" idx="13"/>
          </p:nvPr>
        </p:nvSpPr>
        <p:spPr/>
        <p:txBody>
          <a:bodyPr>
            <a:normAutofit/>
          </a:bodyPr>
          <a:lstStyle/>
          <a:p>
            <a:r>
              <a:rPr lang="en-US" dirty="0"/>
              <a:t>Hints for the compiler to optimize certain branches</a:t>
            </a:r>
          </a:p>
          <a:p>
            <a:r>
              <a:rPr lang="en-US" dirty="0"/>
              <a:t>Example:</a:t>
            </a:r>
          </a:p>
          <a:p>
            <a:pPr marL="320040" lvl="1" indent="0">
              <a:buNone/>
            </a:pPr>
            <a:r>
              <a:rPr lang="en-US" dirty="0">
                <a:solidFill>
                  <a:srgbClr val="0000FF"/>
                </a:solidFill>
                <a:latin typeface="Consolas" panose="020B0609020204030204" pitchFamily="49" charset="0"/>
              </a:rPr>
              <a:t>switch</a:t>
            </a:r>
            <a:r>
              <a:rPr lang="en-US" dirty="0">
                <a:solidFill>
                  <a:srgbClr val="000000"/>
                </a:solidFill>
                <a:latin typeface="Consolas" panose="020B0609020204030204" pitchFamily="49" charset="0"/>
              </a:rPr>
              <a:t> (value) {</a:t>
            </a:r>
          </a:p>
          <a:p>
            <a:pPr marL="320040" lvl="1" indent="0">
              <a:buNone/>
            </a:pPr>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1:</a:t>
            </a:r>
          </a:p>
          <a:p>
            <a:pPr marL="320040" lvl="1" indent="0">
              <a:buNone/>
            </a:pPr>
            <a:r>
              <a:rPr lang="en-US" dirty="0">
                <a:solidFill>
                  <a:srgbClr val="0000FF"/>
                </a:solidFill>
                <a:latin typeface="Consolas" panose="020B0609020204030204" pitchFamily="49" charset="0"/>
              </a:rPr>
              <a:t>    break</a:t>
            </a:r>
            <a:r>
              <a:rPr lang="en-US" dirty="0">
                <a:solidFill>
                  <a:srgbClr val="000000"/>
                </a:solidFill>
                <a:latin typeface="Consolas" panose="020B0609020204030204" pitchFamily="49" charset="0"/>
              </a:rPr>
              <a:t>;</a:t>
            </a:r>
          </a:p>
          <a:p>
            <a:pPr marL="320040" lvl="1" indent="0">
              <a:buNone/>
            </a:pPr>
            <a:r>
              <a:rPr lang="en-US" dirty="0">
                <a:solidFill>
                  <a:srgbClr val="000000"/>
                </a:solidFill>
                <a:latin typeface="Consolas" panose="020B0609020204030204" pitchFamily="49" charset="0"/>
              </a:rPr>
              <a:t>  [[likely]]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2:</a:t>
            </a:r>
          </a:p>
          <a:p>
            <a:pPr marL="320040" lvl="1" indent="0">
              <a:buNone/>
            </a:pPr>
            <a:r>
              <a:rPr lang="en-US" dirty="0">
                <a:solidFill>
                  <a:srgbClr val="0000FF"/>
                </a:solidFill>
                <a:latin typeface="Consolas" panose="020B0609020204030204" pitchFamily="49" charset="0"/>
              </a:rPr>
              <a:t>    break</a:t>
            </a:r>
            <a:r>
              <a:rPr lang="en-US" dirty="0">
                <a:solidFill>
                  <a:srgbClr val="000000"/>
                </a:solidFill>
                <a:latin typeface="Consolas" panose="020B0609020204030204" pitchFamily="49" charset="0"/>
              </a:rPr>
              <a:t>;</a:t>
            </a:r>
          </a:p>
          <a:p>
            <a:pPr marL="320040" lvl="1" indent="0">
              <a:buNone/>
            </a:pPr>
            <a:r>
              <a:rPr lang="en-US" dirty="0">
                <a:solidFill>
                  <a:srgbClr val="000000"/>
                </a:solidFill>
                <a:latin typeface="Consolas" panose="020B0609020204030204" pitchFamily="49" charset="0"/>
              </a:rPr>
              <a:t>  [[unlikely]]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3:</a:t>
            </a:r>
          </a:p>
          <a:p>
            <a:pPr marL="320040" lvl="1" indent="0">
              <a:buNone/>
            </a:pPr>
            <a:r>
              <a:rPr lang="en-US" dirty="0">
                <a:solidFill>
                  <a:srgbClr val="0000FF"/>
                </a:solidFill>
                <a:latin typeface="Consolas" panose="020B0609020204030204" pitchFamily="49" charset="0"/>
              </a:rPr>
              <a:t>    break</a:t>
            </a:r>
            <a:r>
              <a:rPr lang="en-US" dirty="0">
                <a:solidFill>
                  <a:srgbClr val="000000"/>
                </a:solidFill>
                <a:latin typeface="Consolas" panose="020B0609020204030204" pitchFamily="49" charset="0"/>
              </a:rPr>
              <a:t>;</a:t>
            </a:r>
          </a:p>
          <a:p>
            <a:pPr marL="320040" lvl="1" indent="0">
              <a:buNone/>
            </a:pP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16071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Calendars &amp; </a:t>
            </a:r>
            <a:r>
              <a:rPr lang="en-US" dirty="0" err="1">
                <a:latin typeface="Segoe UI" panose="020B0502040204020203" pitchFamily="34" charset="0"/>
                <a:cs typeface="Segoe UI" panose="020B0502040204020203" pitchFamily="34" charset="0"/>
              </a:rPr>
              <a:t>Timezones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a:latin typeface="Consolas" panose="020B0609020204030204" pitchFamily="49" charset="0"/>
              </a:rPr>
              <a:t>&lt;chrono&gt;</a:t>
            </a:r>
            <a:r>
              <a:rPr lang="en-US" dirty="0"/>
              <a:t> is extended to support calendars and </a:t>
            </a:r>
            <a:r>
              <a:rPr lang="en-US" dirty="0" err="1"/>
              <a:t>timezones</a:t>
            </a:r>
            <a:endParaRPr lang="en-US" dirty="0"/>
          </a:p>
          <a:p>
            <a:r>
              <a:rPr lang="en-US" dirty="0"/>
              <a:t>Only Gregorian calendar is supported</a:t>
            </a:r>
          </a:p>
          <a:p>
            <a:pPr lvl="1"/>
            <a:r>
              <a:rPr lang="en-US" dirty="0"/>
              <a:t>Custom calendars can be added and can interoperate with </a:t>
            </a:r>
            <a:r>
              <a:rPr lang="en-US" dirty="0">
                <a:latin typeface="Consolas" panose="020B0609020204030204" pitchFamily="49" charset="0"/>
              </a:rPr>
              <a:t>&lt;chrono&gt;</a:t>
            </a:r>
          </a:p>
          <a:p>
            <a:endParaRPr lang="en-US" dirty="0"/>
          </a:p>
        </p:txBody>
      </p:sp>
    </p:spTree>
    <p:extLst>
      <p:ext uri="{BB962C8B-B14F-4D97-AF65-F5344CB8AC3E}">
        <p14:creationId xmlns:p14="http://schemas.microsoft.com/office/powerpoint/2010/main" val="2097340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Calendars &amp; </a:t>
            </a:r>
            <a:r>
              <a:rPr lang="en-US" dirty="0" err="1">
                <a:latin typeface="Segoe UI" panose="020B0502040204020203" pitchFamily="34" charset="0"/>
                <a:cs typeface="Segoe UI" panose="020B0502040204020203" pitchFamily="34" charset="0"/>
              </a:rPr>
              <a:t>Timezones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a:t>Creating a year:</a:t>
            </a:r>
          </a:p>
          <a:p>
            <a:pPr lvl="1"/>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y1 { year { 2020 } };</a:t>
            </a:r>
          </a:p>
          <a:p>
            <a:pPr lvl="1"/>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y2 { 2020y };</a:t>
            </a:r>
          </a:p>
          <a:p>
            <a:r>
              <a:rPr lang="en-US" dirty="0"/>
              <a:t>Creating a month:</a:t>
            </a:r>
          </a:p>
          <a:p>
            <a:pPr lvl="1"/>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m1 { month { 9 } };</a:t>
            </a:r>
          </a:p>
          <a:p>
            <a:pPr lvl="1"/>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m2 { September };</a:t>
            </a:r>
          </a:p>
          <a:p>
            <a:r>
              <a:rPr lang="en-US" dirty="0"/>
              <a:t>Creating a day:</a:t>
            </a:r>
          </a:p>
          <a:p>
            <a:pPr lvl="1"/>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d1 { day { 15 } };</a:t>
            </a:r>
          </a:p>
          <a:p>
            <a:pPr lvl="1"/>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d2 { 15d };</a:t>
            </a:r>
          </a:p>
          <a:p>
            <a:endParaRPr lang="en-US" dirty="0"/>
          </a:p>
          <a:p>
            <a:endParaRPr lang="en-US" dirty="0"/>
          </a:p>
        </p:txBody>
      </p:sp>
    </p:spTree>
    <p:extLst>
      <p:ext uri="{BB962C8B-B14F-4D97-AF65-F5344CB8AC3E}">
        <p14:creationId xmlns:p14="http://schemas.microsoft.com/office/powerpoint/2010/main" val="310127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35921B3-F923-4D9A-ADB6-1E67B2F0B675}"/>
              </a:ext>
            </a:extLst>
          </p:cNvPr>
          <p:cNvSpPr>
            <a:spLocks noGrp="1"/>
          </p:cNvSpPr>
          <p:nvPr>
            <p:ph type="body" idx="1"/>
          </p:nvPr>
        </p:nvSpPr>
        <p:spPr/>
        <p:txBody>
          <a:bodyPr/>
          <a:lstStyle/>
          <a:p>
            <a:endParaRPr lang="en-US" dirty="0"/>
          </a:p>
        </p:txBody>
      </p:sp>
      <p:sp>
        <p:nvSpPr>
          <p:cNvPr id="5" name="Title 4">
            <a:extLst>
              <a:ext uri="{FF2B5EF4-FFF2-40B4-BE49-F238E27FC236}">
                <a16:creationId xmlns:a16="http://schemas.microsoft.com/office/drawing/2014/main" id="{56CC9F41-DD92-4239-A490-B80F9669A1DC}"/>
              </a:ext>
            </a:extLst>
          </p:cNvPr>
          <p:cNvSpPr>
            <a:spLocks noGrp="1"/>
          </p:cNvSpPr>
          <p:nvPr>
            <p:ph type="title"/>
          </p:nvPr>
        </p:nvSpPr>
        <p:spPr/>
        <p:txBody>
          <a:bodyPr/>
          <a:lstStyle/>
          <a:p>
            <a:r>
              <a:rPr lang="en-US" dirty="0"/>
              <a:t>Modules</a:t>
            </a:r>
          </a:p>
        </p:txBody>
      </p:sp>
    </p:spTree>
    <p:extLst>
      <p:ext uri="{BB962C8B-B14F-4D97-AF65-F5344CB8AC3E}">
        <p14:creationId xmlns:p14="http://schemas.microsoft.com/office/powerpoint/2010/main" val="17463797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Calendars &amp; </a:t>
            </a:r>
            <a:r>
              <a:rPr lang="en-US" dirty="0" err="1">
                <a:latin typeface="Segoe UI" panose="020B0502040204020203" pitchFamily="34" charset="0"/>
                <a:cs typeface="Segoe UI" panose="020B0502040204020203" pitchFamily="34" charset="0"/>
              </a:rPr>
              <a:t>Timezones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a:t>Creating a full date:</a:t>
            </a:r>
          </a:p>
          <a:p>
            <a:pPr lvl="1"/>
            <a:r>
              <a:rPr lang="en-US" dirty="0" err="1">
                <a:solidFill>
                  <a:srgbClr val="000000"/>
                </a:solidFill>
                <a:latin typeface="Consolas" panose="020B0609020204030204" pitchFamily="49" charset="0"/>
              </a:rPr>
              <a:t>year_month_day</a:t>
            </a:r>
            <a:r>
              <a:rPr lang="en-US" dirty="0">
                <a:solidFill>
                  <a:srgbClr val="000000"/>
                </a:solidFill>
                <a:latin typeface="Consolas" panose="020B0609020204030204" pitchFamily="49" charset="0"/>
              </a:rPr>
              <a:t> fulldate1 { 2020y, September, 15d };</a:t>
            </a:r>
          </a:p>
          <a:p>
            <a:pPr lvl="1"/>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fulldate2 { 2020y / September / 15d };</a:t>
            </a:r>
          </a:p>
          <a:p>
            <a:pPr lvl="1"/>
            <a:r>
              <a:rPr lang="en-US" dirty="0" err="1">
                <a:solidFill>
                  <a:srgbClr val="000000"/>
                </a:solidFill>
                <a:latin typeface="Consolas" panose="020B0609020204030204" pitchFamily="49" charset="0"/>
              </a:rPr>
              <a:t>year_month_day</a:t>
            </a:r>
            <a:r>
              <a:rPr lang="en-US" dirty="0">
                <a:solidFill>
                  <a:srgbClr val="000000"/>
                </a:solidFill>
                <a:latin typeface="Consolas" panose="020B0609020204030204" pitchFamily="49" charset="0"/>
              </a:rPr>
              <a:t> fulldate3 { Monday[3]/September/2020 };</a:t>
            </a:r>
          </a:p>
          <a:p>
            <a:endParaRPr lang="en-US" dirty="0"/>
          </a:p>
        </p:txBody>
      </p:sp>
    </p:spTree>
    <p:extLst>
      <p:ext uri="{BB962C8B-B14F-4D97-AF65-F5344CB8AC3E}">
        <p14:creationId xmlns:p14="http://schemas.microsoft.com/office/powerpoint/2010/main" val="155875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Calendars &amp; </a:t>
            </a:r>
            <a:r>
              <a:rPr lang="en-US" dirty="0" err="1">
                <a:latin typeface="Segoe UI" panose="020B0502040204020203" pitchFamily="34" charset="0"/>
                <a:cs typeface="Segoe UI" panose="020B0502040204020203" pitchFamily="34" charset="0"/>
              </a:rPr>
              <a:t>Timezones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a:t>New duration type aliases (similar to seconds, minutes, …)</a:t>
            </a:r>
          </a:p>
          <a:p>
            <a:pPr lvl="1"/>
            <a:r>
              <a:rPr lang="en-US" sz="1800" dirty="0">
                <a:latin typeface="Consolas" panose="020B0609020204030204" pitchFamily="49" charset="0"/>
              </a:rPr>
              <a:t>using days   = duration&lt;</a:t>
            </a:r>
            <a:r>
              <a:rPr lang="en-US" sz="1800" i="1" dirty="0">
                <a:latin typeface="Consolas" panose="020B0609020204030204" pitchFamily="49" charset="0"/>
              </a:rPr>
              <a:t>signed integer type of at least 25 bits</a:t>
            </a:r>
            <a:r>
              <a:rPr lang="en-US" sz="1800" dirty="0">
                <a:latin typeface="Consolas" panose="020B0609020204030204" pitchFamily="49" charset="0"/>
              </a:rPr>
              <a:t>, </a:t>
            </a:r>
            <a:r>
              <a:rPr lang="en-US" sz="1800" dirty="0" err="1">
                <a:latin typeface="Consolas" panose="020B0609020204030204" pitchFamily="49" charset="0"/>
              </a:rPr>
              <a:t>ratio_multiply</a:t>
            </a:r>
            <a:r>
              <a:rPr lang="en-US" sz="1800" dirty="0">
                <a:latin typeface="Consolas" panose="020B0609020204030204" pitchFamily="49" charset="0"/>
              </a:rPr>
              <a:t>&lt;ratio&lt;24&gt;, hours::period&gt;&gt;;</a:t>
            </a:r>
          </a:p>
          <a:p>
            <a:pPr lvl="1"/>
            <a:r>
              <a:rPr lang="en-US" sz="1800" dirty="0">
                <a:latin typeface="Consolas" panose="020B0609020204030204" pitchFamily="49" charset="0"/>
              </a:rPr>
              <a:t>using weeks  = …;</a:t>
            </a:r>
          </a:p>
          <a:p>
            <a:pPr lvl="1"/>
            <a:r>
              <a:rPr lang="en-US" sz="1800" dirty="0">
                <a:latin typeface="Consolas" panose="020B0609020204030204" pitchFamily="49" charset="0"/>
              </a:rPr>
              <a:t>using months = …;</a:t>
            </a:r>
          </a:p>
          <a:p>
            <a:pPr lvl="1"/>
            <a:r>
              <a:rPr lang="en-US" sz="1800" dirty="0">
                <a:latin typeface="Consolas" panose="020B0609020204030204" pitchFamily="49" charset="0"/>
              </a:rPr>
              <a:t>using years  = …;</a:t>
            </a:r>
          </a:p>
          <a:p>
            <a:r>
              <a:rPr lang="en-US" dirty="0"/>
              <a:t>Example:</a:t>
            </a:r>
          </a:p>
          <a:p>
            <a:pPr marL="320040" lvl="1" indent="0">
              <a:buNone/>
            </a:pPr>
            <a:r>
              <a:rPr lang="en-US" dirty="0">
                <a:solidFill>
                  <a:srgbClr val="2B91AF"/>
                </a:solidFill>
                <a:latin typeface="Consolas" panose="020B0609020204030204" pitchFamily="49" charset="0"/>
              </a:rPr>
              <a:t>weeks</a:t>
            </a:r>
            <a:r>
              <a:rPr lang="en-US" dirty="0">
                <a:solidFill>
                  <a:srgbClr val="000000"/>
                </a:solidFill>
                <a:latin typeface="Consolas" panose="020B0609020204030204" pitchFamily="49" charset="0"/>
              </a:rPr>
              <a:t> w { 1 }; </a:t>
            </a:r>
            <a:r>
              <a:rPr lang="en-US" dirty="0">
                <a:solidFill>
                  <a:srgbClr val="2B952B"/>
                </a:solidFill>
                <a:latin typeface="Consolas" panose="020B0609020204030204" pitchFamily="49" charset="0"/>
              </a:rPr>
              <a:t>// 1 week</a:t>
            </a:r>
          </a:p>
          <a:p>
            <a:pPr marL="320040" lvl="1" indent="0">
              <a:buNone/>
            </a:pPr>
            <a:r>
              <a:rPr lang="en-US" dirty="0">
                <a:solidFill>
                  <a:srgbClr val="2B91AF"/>
                </a:solidFill>
                <a:latin typeface="Consolas" panose="020B0609020204030204" pitchFamily="49" charset="0"/>
              </a:rPr>
              <a:t>days</a:t>
            </a:r>
            <a:r>
              <a:rPr lang="en-US" dirty="0">
                <a:solidFill>
                  <a:srgbClr val="000000"/>
                </a:solidFill>
                <a:latin typeface="Consolas" panose="020B0609020204030204" pitchFamily="49" charset="0"/>
              </a:rPr>
              <a:t> d { w };  </a:t>
            </a:r>
            <a:r>
              <a:rPr lang="en-US" dirty="0">
                <a:solidFill>
                  <a:srgbClr val="2B952B"/>
                </a:solidFill>
                <a:latin typeface="Consolas" panose="020B0609020204030204" pitchFamily="49" charset="0"/>
              </a:rPr>
              <a:t>// Convert 1 week into days</a:t>
            </a:r>
            <a:endParaRPr lang="en-US" dirty="0">
              <a:solidFill>
                <a:srgbClr val="2B952B"/>
              </a:solidFill>
            </a:endParaRPr>
          </a:p>
        </p:txBody>
      </p:sp>
    </p:spTree>
    <p:extLst>
      <p:ext uri="{BB962C8B-B14F-4D97-AF65-F5344CB8AC3E}">
        <p14:creationId xmlns:p14="http://schemas.microsoft.com/office/powerpoint/2010/main" val="51259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Calendars &amp; </a:t>
            </a:r>
            <a:r>
              <a:rPr lang="en-US" dirty="0" err="1">
                <a:latin typeface="Segoe UI" panose="020B0502040204020203" pitchFamily="34" charset="0"/>
                <a:cs typeface="Segoe UI" panose="020B0502040204020203" pitchFamily="34" charset="0"/>
              </a:rPr>
              <a:t>Timezones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a:t>New clocks (besides </a:t>
            </a:r>
            <a:r>
              <a:rPr lang="en-US" dirty="0" err="1"/>
              <a:t>system_clock</a:t>
            </a:r>
            <a:r>
              <a:rPr lang="en-US" dirty="0"/>
              <a:t>, </a:t>
            </a:r>
            <a:r>
              <a:rPr lang="en-US" dirty="0" err="1"/>
              <a:t>steady_clock</a:t>
            </a:r>
            <a:r>
              <a:rPr lang="en-US" dirty="0"/>
              <a:t>, </a:t>
            </a:r>
            <a:r>
              <a:rPr lang="en-US" dirty="0" err="1"/>
              <a:t>high_resolution_clock</a:t>
            </a:r>
            <a:r>
              <a:rPr lang="en-US" dirty="0"/>
              <a:t>):</a:t>
            </a:r>
          </a:p>
          <a:p>
            <a:pPr lvl="1"/>
            <a:r>
              <a:rPr lang="en-US" dirty="0" err="1">
                <a:latin typeface="Consolas" panose="020B0609020204030204" pitchFamily="49" charset="0"/>
              </a:rPr>
              <a:t>utc_clock</a:t>
            </a:r>
            <a:r>
              <a:rPr lang="en-US" dirty="0"/>
              <a:t>: represents Coordinated Universal Time (UTC), measures time since 00:00:00 UTC, Thursday, 1 January 1970, including leap seconds</a:t>
            </a:r>
          </a:p>
          <a:p>
            <a:pPr lvl="1"/>
            <a:r>
              <a:rPr lang="en-US" dirty="0" err="1">
                <a:latin typeface="Consolas" panose="020B0609020204030204" pitchFamily="49" charset="0"/>
              </a:rPr>
              <a:t>tai_clock</a:t>
            </a:r>
            <a:r>
              <a:rPr lang="en-US" dirty="0"/>
              <a:t>: represents International Atomic Time (TAI), measures time since 00:00:00, 1 January 1958, and was </a:t>
            </a:r>
            <a:r>
              <a:rPr lang="en-US" dirty="0" err="1"/>
              <a:t>offseted</a:t>
            </a:r>
            <a:r>
              <a:rPr lang="en-US" dirty="0"/>
              <a:t> 10 seconds ahead of UTC at that date, it does not include leap seconds</a:t>
            </a:r>
          </a:p>
          <a:p>
            <a:pPr lvl="1"/>
            <a:r>
              <a:rPr lang="en-US" dirty="0" err="1">
                <a:latin typeface="Consolas" panose="020B0609020204030204" pitchFamily="49" charset="0"/>
              </a:rPr>
              <a:t>gps_clock</a:t>
            </a:r>
            <a:r>
              <a:rPr lang="en-US" dirty="0"/>
              <a:t>: represents Global Positioning System (GPS) time, measures time since 00:00:00, 6 January 1980 UTC, it does not include leap seconds</a:t>
            </a:r>
          </a:p>
          <a:p>
            <a:pPr lvl="1"/>
            <a:r>
              <a:rPr lang="en-US" dirty="0" err="1">
                <a:latin typeface="Consolas" panose="020B0609020204030204" pitchFamily="49" charset="0"/>
              </a:rPr>
              <a:t>file_clock</a:t>
            </a:r>
            <a:r>
              <a:rPr lang="en-US" dirty="0"/>
              <a:t>: alias for the clock used for </a:t>
            </a:r>
            <a:r>
              <a:rPr lang="en-US" dirty="0">
                <a:latin typeface="Consolas" panose="020B0609020204030204" pitchFamily="49" charset="0"/>
              </a:rPr>
              <a:t>std::filesystem::</a:t>
            </a:r>
            <a:r>
              <a:rPr lang="en-US" dirty="0" err="1">
                <a:latin typeface="Consolas" panose="020B0609020204030204" pitchFamily="49" charset="0"/>
              </a:rPr>
              <a:t>file_time_type</a:t>
            </a:r>
            <a:r>
              <a:rPr lang="en-US" dirty="0"/>
              <a:t>, epoch is unspecified</a:t>
            </a:r>
          </a:p>
          <a:p>
            <a:pPr lvl="1"/>
            <a:endParaRPr lang="en-US" dirty="0"/>
          </a:p>
        </p:txBody>
      </p:sp>
    </p:spTree>
    <p:extLst>
      <p:ext uri="{BB962C8B-B14F-4D97-AF65-F5344CB8AC3E}">
        <p14:creationId xmlns:p14="http://schemas.microsoft.com/office/powerpoint/2010/main" val="8707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Calendars &amp; </a:t>
            </a:r>
            <a:r>
              <a:rPr lang="en-US" dirty="0" err="1">
                <a:latin typeface="Segoe UI" panose="020B0502040204020203" pitchFamily="34" charset="0"/>
                <a:cs typeface="Segoe UI" panose="020B0502040204020203" pitchFamily="34" charset="0"/>
              </a:rPr>
              <a:t>Timezones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a:t>New type alias </a:t>
            </a:r>
            <a:r>
              <a:rPr lang="en-US" dirty="0" err="1">
                <a:latin typeface="Consolas" panose="020B0609020204030204" pitchFamily="49" charset="0"/>
              </a:rPr>
              <a:t>sys_time</a:t>
            </a:r>
            <a:r>
              <a:rPr lang="en-US" dirty="0"/>
              <a:t>: a </a:t>
            </a:r>
            <a:r>
              <a:rPr lang="en-US" dirty="0" err="1">
                <a:latin typeface="Consolas" panose="020B0609020204030204" pitchFamily="49" charset="0"/>
              </a:rPr>
              <a:t>time_point</a:t>
            </a:r>
            <a:r>
              <a:rPr lang="en-US" dirty="0"/>
              <a:t> of a </a:t>
            </a:r>
            <a:r>
              <a:rPr lang="en-US" dirty="0" err="1">
                <a:latin typeface="Consolas" panose="020B0609020204030204" pitchFamily="49" charset="0"/>
              </a:rPr>
              <a:t>system_clock</a:t>
            </a:r>
            <a:r>
              <a:rPr lang="en-US" dirty="0"/>
              <a:t> with certain </a:t>
            </a:r>
            <a:r>
              <a:rPr lang="en-US" dirty="0">
                <a:latin typeface="Consolas" panose="020B0609020204030204" pitchFamily="49" charset="0"/>
              </a:rPr>
              <a:t>duration</a:t>
            </a:r>
          </a:p>
          <a:p>
            <a:r>
              <a:rPr lang="en-US" dirty="0"/>
              <a:t>Additionally:</a:t>
            </a:r>
          </a:p>
          <a:p>
            <a:pPr lvl="1"/>
            <a:r>
              <a:rPr lang="en-US" sz="1600" dirty="0">
                <a:solidFill>
                  <a:srgbClr val="000000"/>
                </a:solidFill>
                <a:latin typeface="Consolas" panose="020B0609020204030204" pitchFamily="49" charset="0"/>
              </a:rPr>
              <a:t>using </a:t>
            </a:r>
            <a:r>
              <a:rPr lang="en-US" sz="1600" dirty="0" err="1">
                <a:solidFill>
                  <a:srgbClr val="000000"/>
                </a:solidFill>
                <a:latin typeface="Consolas" panose="020B0609020204030204" pitchFamily="49" charset="0"/>
              </a:rPr>
              <a:t>sys_seconds</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sys_time</a:t>
            </a:r>
            <a:r>
              <a:rPr lang="en-US" sz="1600" dirty="0">
                <a:solidFill>
                  <a:srgbClr val="000000"/>
                </a:solidFill>
                <a:latin typeface="Consolas" panose="020B0609020204030204" pitchFamily="49" charset="0"/>
              </a:rPr>
              <a:t>&lt;std::chrono::seconds&gt;;</a:t>
            </a:r>
          </a:p>
          <a:p>
            <a:pPr lvl="1"/>
            <a:r>
              <a:rPr lang="en-US" sz="1600" dirty="0">
                <a:solidFill>
                  <a:srgbClr val="000000"/>
                </a:solidFill>
                <a:latin typeface="Consolas" panose="020B0609020204030204" pitchFamily="49" charset="0"/>
              </a:rPr>
              <a:t>using </a:t>
            </a:r>
            <a:r>
              <a:rPr lang="en-US" sz="1600" dirty="0" err="1">
                <a:solidFill>
                  <a:srgbClr val="000000"/>
                </a:solidFill>
                <a:latin typeface="Consolas" panose="020B0609020204030204" pitchFamily="49" charset="0"/>
              </a:rPr>
              <a:t>sys_days</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sys_time</a:t>
            </a:r>
            <a:r>
              <a:rPr lang="en-US" sz="1600" dirty="0">
                <a:solidFill>
                  <a:srgbClr val="000000"/>
                </a:solidFill>
                <a:latin typeface="Consolas" panose="020B0609020204030204" pitchFamily="49" charset="0"/>
              </a:rPr>
              <a:t>&lt;std::chrono::days&gt;;</a:t>
            </a:r>
          </a:p>
          <a:p>
            <a:r>
              <a:rPr lang="en-US" dirty="0"/>
              <a:t>Example:</a:t>
            </a:r>
          </a:p>
          <a:p>
            <a:pPr marL="320040" lvl="1" indent="0">
              <a:buNone/>
            </a:pPr>
            <a:r>
              <a:rPr lang="en-US" sz="1800" dirty="0" err="1">
                <a:solidFill>
                  <a:srgbClr val="2B91AF"/>
                </a:solidFill>
                <a:latin typeface="Consolas" panose="020B0609020204030204" pitchFamily="49" charset="0"/>
              </a:rPr>
              <a:t>system_clock</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time_point</a:t>
            </a:r>
            <a:r>
              <a:rPr lang="en-US" sz="1800" dirty="0">
                <a:solidFill>
                  <a:srgbClr val="000000"/>
                </a:solidFill>
                <a:latin typeface="Consolas" panose="020B0609020204030204" pitchFamily="49" charset="0"/>
              </a:rPr>
              <a:t> t {</a:t>
            </a:r>
            <a:br>
              <a:rPr lang="en-US" sz="1800" dirty="0">
                <a:solidFill>
                  <a:srgbClr val="000000"/>
                </a:solidFill>
                <a:latin typeface="Consolas" panose="020B0609020204030204" pitchFamily="49" charset="0"/>
              </a:rPr>
            </a:b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sys_days</a:t>
            </a:r>
            <a:r>
              <a:rPr lang="en-US" sz="1800" dirty="0">
                <a:solidFill>
                  <a:srgbClr val="000000"/>
                </a:solidFill>
                <a:latin typeface="Consolas" panose="020B0609020204030204" pitchFamily="49" charset="0"/>
              </a:rPr>
              <a:t> { 2020y / September / 15d } }; </a:t>
            </a:r>
            <a:r>
              <a:rPr lang="en-US" sz="1800" dirty="0">
                <a:solidFill>
                  <a:srgbClr val="008000"/>
                </a:solidFill>
                <a:latin typeface="Consolas" panose="020B0609020204030204" pitchFamily="49" charset="0"/>
              </a:rPr>
              <a:t>// date -&gt; </a:t>
            </a:r>
            <a:r>
              <a:rPr lang="en-US" sz="1800" dirty="0" err="1">
                <a:solidFill>
                  <a:srgbClr val="008000"/>
                </a:solidFill>
                <a:latin typeface="Consolas" panose="020B0609020204030204" pitchFamily="49" charset="0"/>
              </a:rPr>
              <a:t>time_point</a:t>
            </a:r>
            <a:endParaRPr lang="en-US" sz="1800" dirty="0">
              <a:solidFill>
                <a:srgbClr val="008000"/>
              </a:solidFill>
              <a:latin typeface="Consolas" panose="020B0609020204030204" pitchFamily="49" charset="0"/>
            </a:endParaRPr>
          </a:p>
          <a:p>
            <a:pPr marL="320040" lvl="1" indent="0">
              <a:buNone/>
            </a:pP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yearmonthday</a:t>
            </a:r>
            <a:r>
              <a:rPr lang="en-US" sz="1800" dirty="0">
                <a:solidFill>
                  <a:srgbClr val="000000"/>
                </a:solidFill>
                <a:latin typeface="Consolas" panose="020B0609020204030204" pitchFamily="49" charset="0"/>
              </a:rPr>
              <a:t> {</a:t>
            </a:r>
            <a:br>
              <a:rPr lang="en-US" sz="1800" dirty="0">
                <a:solidFill>
                  <a:srgbClr val="000000"/>
                </a:solidFill>
                <a:latin typeface="Consolas" panose="020B0609020204030204" pitchFamily="49" charset="0"/>
              </a:rPr>
            </a:b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year_month_day</a:t>
            </a:r>
            <a:r>
              <a:rPr lang="en-US" sz="1800" dirty="0">
                <a:solidFill>
                  <a:srgbClr val="000000"/>
                </a:solidFill>
                <a:latin typeface="Consolas" panose="020B0609020204030204" pitchFamily="49" charset="0"/>
              </a:rPr>
              <a:t> { floor&lt;days&gt;(t) } };    </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time_point</a:t>
            </a:r>
            <a:r>
              <a:rPr lang="en-US" sz="1800" dirty="0">
                <a:solidFill>
                  <a:srgbClr val="008000"/>
                </a:solidFill>
                <a:latin typeface="Consolas" panose="020B0609020204030204" pitchFamily="49" charset="0"/>
              </a:rPr>
              <a:t> -&gt; date</a:t>
            </a:r>
            <a:endParaRPr lang="en-US" sz="1800" dirty="0"/>
          </a:p>
        </p:txBody>
      </p:sp>
    </p:spTree>
    <p:extLst>
      <p:ext uri="{BB962C8B-B14F-4D97-AF65-F5344CB8AC3E}">
        <p14:creationId xmlns:p14="http://schemas.microsoft.com/office/powerpoint/2010/main" val="2604693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Calendars &amp; </a:t>
            </a:r>
            <a:r>
              <a:rPr lang="en-US" dirty="0" err="1">
                <a:latin typeface="Segoe UI" panose="020B0502040204020203" pitchFamily="34" charset="0"/>
                <a:cs typeface="Segoe UI" panose="020B0502040204020203" pitchFamily="34" charset="0"/>
              </a:rPr>
              <a:t>Timezones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a:t>Date + Time:</a:t>
            </a:r>
          </a:p>
          <a:p>
            <a:pPr marL="320040" lvl="1" indent="0">
              <a:buNone/>
            </a:pP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utc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sys_days</a:t>
            </a:r>
            <a:r>
              <a:rPr lang="en-US" sz="1400" dirty="0">
                <a:solidFill>
                  <a:srgbClr val="000000"/>
                </a:solidFill>
                <a:latin typeface="Consolas" panose="020B0609020204030204" pitchFamily="49" charset="0"/>
              </a:rPr>
              <a:t>{2020y/September/15d} + 9h + 35min + 10s };</a:t>
            </a:r>
            <a:r>
              <a:rPr lang="en-US" sz="1400" dirty="0">
                <a:solidFill>
                  <a:srgbClr val="008000"/>
                </a:solidFill>
                <a:latin typeface="Consolas" panose="020B0609020204030204" pitchFamily="49" charset="0"/>
              </a:rPr>
              <a:t>//2020-09-15 09:35:10 UTC</a:t>
            </a:r>
          </a:p>
          <a:p>
            <a:r>
              <a:rPr lang="en-US" dirty="0" err="1"/>
              <a:t>Timezone</a:t>
            </a:r>
            <a:r>
              <a:rPr lang="en-US" dirty="0"/>
              <a:t> conversion:</a:t>
            </a:r>
          </a:p>
          <a:p>
            <a:pPr lvl="1"/>
            <a:r>
              <a:rPr lang="en-US" dirty="0"/>
              <a:t>Convert UTC to Denver time:</a:t>
            </a:r>
          </a:p>
          <a:p>
            <a:pPr marL="640080" lvl="2" indent="0">
              <a:buNone/>
            </a:pPr>
            <a:r>
              <a:rPr lang="en-US" sz="1400" dirty="0" err="1">
                <a:solidFill>
                  <a:srgbClr val="000000"/>
                </a:solidFill>
                <a:latin typeface="Consolas" panose="020B0609020204030204" pitchFamily="49" charset="0"/>
              </a:rPr>
              <a:t>zoned_time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denver</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"America/Denver"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utc</a:t>
            </a:r>
            <a:r>
              <a:rPr lang="en-US" sz="1400" dirty="0">
                <a:solidFill>
                  <a:srgbClr val="000000"/>
                </a:solidFill>
                <a:latin typeface="Consolas" panose="020B0609020204030204" pitchFamily="49" charset="0"/>
              </a:rPr>
              <a:t> };</a:t>
            </a:r>
          </a:p>
          <a:p>
            <a:pPr lvl="1"/>
            <a:r>
              <a:rPr lang="en-US" dirty="0"/>
              <a:t>Get current local time:</a:t>
            </a:r>
          </a:p>
          <a:p>
            <a:pPr marL="640080" lvl="2" indent="0">
              <a:buNone/>
            </a:pP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localt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zoned_time</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current_zone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system_clock</a:t>
            </a:r>
            <a:r>
              <a:rPr lang="en-US" sz="1400" dirty="0">
                <a:solidFill>
                  <a:srgbClr val="000000"/>
                </a:solidFill>
                <a:latin typeface="Consolas" panose="020B0609020204030204" pitchFamily="49" charset="0"/>
              </a:rPr>
              <a:t>::now() } };</a:t>
            </a:r>
            <a:endParaRPr lang="en-US" sz="1400" dirty="0"/>
          </a:p>
          <a:p>
            <a:r>
              <a:rPr lang="en-US" dirty="0"/>
              <a:t>Output:</a:t>
            </a:r>
          </a:p>
          <a:p>
            <a:pPr marL="320040" lvl="1" indent="0">
              <a:buNone/>
            </a:pPr>
            <a:r>
              <a:rPr lang="fr-FR" sz="1400" dirty="0">
                <a:solidFill>
                  <a:srgbClr val="000000"/>
                </a:solidFill>
                <a:latin typeface="Consolas" panose="020B0609020204030204" pitchFamily="49" charset="0"/>
              </a:rPr>
              <a:t>cout &lt;&lt; </a:t>
            </a:r>
            <a:r>
              <a:rPr lang="fr-FR" sz="1400" dirty="0" err="1">
                <a:solidFill>
                  <a:srgbClr val="000000"/>
                </a:solidFill>
                <a:latin typeface="Consolas" panose="020B0609020204030204" pitchFamily="49" charset="0"/>
              </a:rPr>
              <a:t>localt</a:t>
            </a:r>
            <a:r>
              <a:rPr lang="fr-FR" sz="1400" dirty="0">
                <a:solidFill>
                  <a:srgbClr val="000000"/>
                </a:solidFill>
                <a:latin typeface="Consolas" panose="020B0609020204030204" pitchFamily="49" charset="0"/>
              </a:rPr>
              <a:t> &lt;&lt; </a:t>
            </a:r>
            <a:r>
              <a:rPr lang="fr-FR" sz="1400" dirty="0" err="1">
                <a:solidFill>
                  <a:srgbClr val="000000"/>
                </a:solidFill>
                <a:latin typeface="Consolas" panose="020B0609020204030204" pitchFamily="49" charset="0"/>
              </a:rPr>
              <a:t>endl</a:t>
            </a:r>
            <a:r>
              <a:rPr lang="fr-FR" sz="1400" dirty="0">
                <a:solidFill>
                  <a:srgbClr val="000000"/>
                </a:solidFill>
                <a:latin typeface="Consolas" panose="020B0609020204030204" pitchFamily="49" charset="0"/>
              </a:rPr>
              <a:t>;  </a:t>
            </a:r>
            <a:r>
              <a:rPr lang="fr-FR" sz="1400" dirty="0">
                <a:solidFill>
                  <a:srgbClr val="008000"/>
                </a:solidFill>
                <a:latin typeface="Consolas" panose="020B0609020204030204" pitchFamily="49" charset="0"/>
              </a:rPr>
              <a:t>// 2020-09-15 09:35:10.153</a:t>
            </a:r>
            <a:endParaRPr lang="en-US" sz="1400" dirty="0"/>
          </a:p>
        </p:txBody>
      </p:sp>
    </p:spTree>
    <p:extLst>
      <p:ext uri="{BB962C8B-B14F-4D97-AF65-F5344CB8AC3E}">
        <p14:creationId xmlns:p14="http://schemas.microsoft.com/office/powerpoint/2010/main" val="128018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std::span</a:t>
            </a:r>
          </a:p>
        </p:txBody>
      </p:sp>
      <p:sp>
        <p:nvSpPr>
          <p:cNvPr id="3" name="Content Placeholder 2"/>
          <p:cNvSpPr>
            <a:spLocks noGrp="1"/>
          </p:cNvSpPr>
          <p:nvPr>
            <p:ph sz="quarter" idx="13"/>
          </p:nvPr>
        </p:nvSpPr>
        <p:spPr/>
        <p:txBody>
          <a:bodyPr>
            <a:normAutofit/>
          </a:bodyPr>
          <a:lstStyle/>
          <a:p>
            <a:r>
              <a:rPr lang="en-US" dirty="0">
                <a:latin typeface="Consolas" panose="020B0609020204030204" pitchFamily="49" charset="0"/>
              </a:rPr>
              <a:t>&lt;span&gt;</a:t>
            </a:r>
          </a:p>
          <a:p>
            <a:r>
              <a:rPr lang="en-US" dirty="0"/>
              <a:t>Provides a “view” over some contiguous data</a:t>
            </a:r>
          </a:p>
          <a:p>
            <a:r>
              <a:rPr lang="en-US" dirty="0"/>
              <a:t>Does not own the data</a:t>
            </a:r>
          </a:p>
          <a:p>
            <a:pPr lvl="1"/>
            <a:r>
              <a:rPr lang="en-US" dirty="0"/>
              <a:t>Never allocates/deallocates</a:t>
            </a:r>
          </a:p>
          <a:p>
            <a:r>
              <a:rPr lang="en-US" dirty="0"/>
              <a:t>Could be read/write</a:t>
            </a:r>
          </a:p>
          <a:p>
            <a:r>
              <a:rPr lang="en-US" dirty="0"/>
              <a:t>Very cheap to copy, recommended to pass by value (similar to </a:t>
            </a:r>
            <a:r>
              <a:rPr lang="en-US" dirty="0" err="1">
                <a:latin typeface="Consolas" panose="020B0609020204030204" pitchFamily="49" charset="0"/>
              </a:rPr>
              <a:t>string_view</a:t>
            </a:r>
            <a:r>
              <a:rPr lang="en-US" dirty="0"/>
              <a:t>)</a:t>
            </a:r>
          </a:p>
          <a:p>
            <a:r>
              <a:rPr lang="en-US" dirty="0"/>
              <a:t>Does not support strides</a:t>
            </a:r>
          </a:p>
        </p:txBody>
      </p:sp>
    </p:spTree>
    <p:extLst>
      <p:ext uri="{BB962C8B-B14F-4D97-AF65-F5344CB8AC3E}">
        <p14:creationId xmlns:p14="http://schemas.microsoft.com/office/powerpoint/2010/main" val="14545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std::span</a:t>
            </a:r>
          </a:p>
        </p:txBody>
      </p:sp>
      <p:sp>
        <p:nvSpPr>
          <p:cNvPr id="3" name="Content Placeholder 2"/>
          <p:cNvSpPr>
            <a:spLocks noGrp="1"/>
          </p:cNvSpPr>
          <p:nvPr>
            <p:ph sz="quarter" idx="13"/>
          </p:nvPr>
        </p:nvSpPr>
        <p:spPr/>
        <p:txBody>
          <a:bodyPr>
            <a:normAutofit/>
          </a:bodyPr>
          <a:lstStyle/>
          <a:p>
            <a:r>
              <a:rPr lang="en-US" dirty="0"/>
              <a:t>Can be </a:t>
            </a:r>
            <a:r>
              <a:rPr lang="en-US" b="1" dirty="0"/>
              <a:t>dynamic-sized</a:t>
            </a:r>
            <a:r>
              <a:rPr lang="en-US" dirty="0"/>
              <a:t> (run time) or </a:t>
            </a:r>
            <a:r>
              <a:rPr lang="en-US" b="1" dirty="0"/>
              <a:t>fixed-sized</a:t>
            </a:r>
            <a:r>
              <a:rPr lang="en-US" dirty="0"/>
              <a:t> (compile time)</a:t>
            </a:r>
          </a:p>
          <a:p>
            <a:r>
              <a:rPr lang="en-US" dirty="0"/>
              <a:t>Examples:</a:t>
            </a:r>
          </a:p>
          <a:p>
            <a:pPr marL="320040" lvl="1" indent="0">
              <a:spcBef>
                <a:spcPts val="0"/>
              </a:spcBef>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data[42];</a:t>
            </a:r>
          </a:p>
          <a:p>
            <a:pPr marL="320040" lvl="1" indent="0">
              <a:spcBef>
                <a:spcPts val="0"/>
              </a:spcBef>
              <a:buNone/>
            </a:pPr>
            <a:r>
              <a:rPr lang="en-US" dirty="0">
                <a:solidFill>
                  <a:srgbClr val="000000"/>
                </a:solidFill>
                <a:latin typeface="Consolas" panose="020B0609020204030204" pitchFamily="49" charset="0"/>
              </a:rPr>
              <a:t>span&lt;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42&gt; a {data};   </a:t>
            </a:r>
            <a:r>
              <a:rPr lang="en-US" dirty="0">
                <a:solidFill>
                  <a:srgbClr val="008000"/>
                </a:solidFill>
                <a:latin typeface="Consolas" panose="020B0609020204030204" pitchFamily="49" charset="0"/>
              </a:rPr>
              <a:t>// fixed-size: 42 </a:t>
            </a:r>
            <a:r>
              <a:rPr lang="en-US" dirty="0" err="1">
                <a:solidFill>
                  <a:srgbClr val="008000"/>
                </a:solidFill>
                <a:latin typeface="Consolas" panose="020B0609020204030204" pitchFamily="49" charset="0"/>
              </a:rPr>
              <a:t>ints</a:t>
            </a:r>
            <a:endParaRPr lang="en-US" dirty="0">
              <a:solidFill>
                <a:srgbClr val="000000"/>
              </a:solidFill>
              <a:latin typeface="Consolas" panose="020B0609020204030204" pitchFamily="49" charset="0"/>
            </a:endParaRPr>
          </a:p>
          <a:p>
            <a:pPr marL="320040" lvl="1" indent="0">
              <a:spcBef>
                <a:spcPts val="0"/>
              </a:spcBef>
              <a:buNone/>
            </a:pPr>
            <a:r>
              <a:rPr lang="en-US" dirty="0">
                <a:solidFill>
                  <a:srgbClr val="000000"/>
                </a:solidFill>
                <a:latin typeface="Consolas" panose="020B0609020204030204" pitchFamily="49" charset="0"/>
              </a:rPr>
              <a:t>span&lt;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 b {data};       </a:t>
            </a:r>
            <a:r>
              <a:rPr lang="en-US" dirty="0">
                <a:solidFill>
                  <a:srgbClr val="008000"/>
                </a:solidFill>
                <a:latin typeface="Consolas" panose="020B0609020204030204" pitchFamily="49" charset="0"/>
              </a:rPr>
              <a:t>// dynamic-size: 42 </a:t>
            </a:r>
            <a:r>
              <a:rPr lang="en-US" dirty="0" err="1">
                <a:solidFill>
                  <a:srgbClr val="008000"/>
                </a:solidFill>
                <a:latin typeface="Consolas" panose="020B0609020204030204" pitchFamily="49" charset="0"/>
              </a:rPr>
              <a:t>ints</a:t>
            </a:r>
            <a:endParaRPr lang="en-US" dirty="0">
              <a:solidFill>
                <a:srgbClr val="008000"/>
              </a:solidFill>
              <a:latin typeface="Consolas" panose="020B0609020204030204" pitchFamily="49" charset="0"/>
            </a:endParaRPr>
          </a:p>
          <a:p>
            <a:pPr marL="320040" lvl="1" indent="0">
              <a:spcBef>
                <a:spcPts val="0"/>
              </a:spcBef>
              <a:buNone/>
            </a:pPr>
            <a:r>
              <a:rPr lang="en-US" dirty="0">
                <a:solidFill>
                  <a:srgbClr val="000000"/>
                </a:solidFill>
                <a:latin typeface="Consolas" panose="020B0609020204030204" pitchFamily="49" charset="0"/>
              </a:rPr>
              <a:t>span&lt;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50&gt; c {data};   </a:t>
            </a:r>
            <a:r>
              <a:rPr lang="en-US" dirty="0">
                <a:solidFill>
                  <a:srgbClr val="008000"/>
                </a:solidFill>
                <a:latin typeface="Consolas" panose="020B0609020204030204" pitchFamily="49" charset="0"/>
              </a:rPr>
              <a:t>// compilation error</a:t>
            </a:r>
          </a:p>
          <a:p>
            <a:pPr marL="320040" lvl="1" indent="0">
              <a:spcBef>
                <a:spcPts val="0"/>
              </a:spcBef>
              <a:buNone/>
            </a:pPr>
            <a:r>
              <a:rPr lang="en-US" dirty="0">
                <a:solidFill>
                  <a:srgbClr val="000000"/>
                </a:solidFill>
                <a:latin typeface="Consolas" panose="020B0609020204030204" pitchFamily="49" charset="0"/>
              </a:rPr>
              <a:t>span&lt;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 d { </a:t>
            </a:r>
            <a:r>
              <a:rPr lang="en-US" dirty="0" err="1">
                <a:solidFill>
                  <a:srgbClr val="000000"/>
                </a:solidFill>
                <a:latin typeface="Consolas" panose="020B0609020204030204" pitchFamily="49" charset="0"/>
              </a:rPr>
              <a:t>ptr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len</a:t>
            </a:r>
            <a:r>
              <a:rPr lang="en-US" dirty="0">
                <a:solidFill>
                  <a:srgbClr val="000000"/>
                </a:solidFill>
                <a:latin typeface="Consolas" panose="020B0609020204030204" pitchFamily="49" charset="0"/>
              </a:rPr>
              <a:t> }; </a:t>
            </a:r>
            <a:r>
              <a:rPr lang="en-US" dirty="0">
                <a:solidFill>
                  <a:srgbClr val="008000"/>
                </a:solidFill>
                <a:latin typeface="Consolas" panose="020B0609020204030204" pitchFamily="49" charset="0"/>
              </a:rPr>
              <a:t>// dynamic-size: </a:t>
            </a:r>
            <a:r>
              <a:rPr lang="en-US" dirty="0" err="1">
                <a:solidFill>
                  <a:srgbClr val="008000"/>
                </a:solidFill>
                <a:latin typeface="Consolas" panose="020B0609020204030204" pitchFamily="49" charset="0"/>
              </a:rPr>
              <a:t>len</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ints</a:t>
            </a:r>
            <a:endParaRPr lang="en-US" dirty="0">
              <a:solidFill>
                <a:srgbClr val="008000"/>
              </a:solidFill>
              <a:latin typeface="Consolas" panose="020B0609020204030204" pitchFamily="49" charset="0"/>
            </a:endParaRPr>
          </a:p>
          <a:p>
            <a:pPr marL="320040" lvl="1" indent="-320040">
              <a:spcBef>
                <a:spcPts val="700"/>
              </a:spcBef>
              <a:buClr>
                <a:schemeClr val="accent2"/>
              </a:buClr>
              <a:buSzPct val="60000"/>
              <a:buFont typeface="Wingdings"/>
              <a:buChar char=""/>
            </a:pPr>
            <a:r>
              <a:rPr lang="en-US" sz="2400" dirty="0"/>
              <a:t>Read-only span:</a:t>
            </a:r>
          </a:p>
          <a:p>
            <a:pPr marL="594360" lvl="2" indent="-320040">
              <a:spcBef>
                <a:spcPts val="700"/>
              </a:spcBef>
              <a:buSzPct val="60000"/>
              <a:buFont typeface="Wingdings"/>
              <a:buChar char=""/>
            </a:pPr>
            <a:r>
              <a:rPr lang="en-US" sz="2200" dirty="0">
                <a:latin typeface="Consolas" panose="020B0609020204030204" pitchFamily="49" charset="0"/>
              </a:rPr>
              <a:t>span&lt;const int&gt;</a:t>
            </a:r>
            <a:r>
              <a:rPr lang="en-US" sz="2200" dirty="0"/>
              <a:t>, not </a:t>
            </a:r>
            <a:r>
              <a:rPr lang="en-US" sz="2200" dirty="0">
                <a:latin typeface="Consolas" panose="020B0609020204030204" pitchFamily="49" charset="0"/>
              </a:rPr>
              <a:t>const span&lt;int&gt;</a:t>
            </a:r>
          </a:p>
          <a:p>
            <a:pPr marL="594360" lvl="2" indent="-320040">
              <a:spcBef>
                <a:spcPts val="700"/>
              </a:spcBef>
              <a:buSzPct val="60000"/>
              <a:buFont typeface="Wingdings"/>
              <a:buChar char=""/>
            </a:pPr>
            <a:endParaRPr lang="en-US" sz="2200" dirty="0"/>
          </a:p>
          <a:p>
            <a:pPr marL="320040" lvl="1" indent="0">
              <a:buNone/>
            </a:pPr>
            <a:endParaRPr lang="en-US" dirty="0"/>
          </a:p>
        </p:txBody>
      </p:sp>
    </p:spTree>
    <p:extLst>
      <p:ext uri="{BB962C8B-B14F-4D97-AF65-F5344CB8AC3E}">
        <p14:creationId xmlns:p14="http://schemas.microsoft.com/office/powerpoint/2010/main" val="3751134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std::span</a:t>
            </a:r>
          </a:p>
        </p:txBody>
      </p:sp>
      <p:sp>
        <p:nvSpPr>
          <p:cNvPr id="3" name="Content Placeholder 2"/>
          <p:cNvSpPr>
            <a:spLocks noGrp="1"/>
          </p:cNvSpPr>
          <p:nvPr>
            <p:ph sz="quarter" idx="13"/>
          </p:nvPr>
        </p:nvSpPr>
        <p:spPr/>
        <p:txBody>
          <a:bodyPr>
            <a:normAutofit/>
          </a:bodyPr>
          <a:lstStyle/>
          <a:p>
            <a:r>
              <a:rPr lang="en-US" dirty="0"/>
              <a:t>Supports:</a:t>
            </a:r>
          </a:p>
          <a:p>
            <a:pPr lvl="1"/>
            <a:r>
              <a:rPr lang="en-US" dirty="0"/>
              <a:t>Iterators (</a:t>
            </a:r>
            <a:r>
              <a:rPr lang="en-US" dirty="0">
                <a:latin typeface="Consolas" panose="020B0609020204030204" pitchFamily="49" charset="0"/>
              </a:rPr>
              <a:t>begin</a:t>
            </a:r>
            <a:r>
              <a:rPr lang="en-US" dirty="0"/>
              <a:t>, </a:t>
            </a:r>
            <a:r>
              <a:rPr lang="en-US" dirty="0" err="1">
                <a:latin typeface="Consolas" panose="020B0609020204030204" pitchFamily="49" charset="0"/>
              </a:rPr>
              <a:t>cbegin</a:t>
            </a:r>
            <a:r>
              <a:rPr lang="en-US" dirty="0"/>
              <a:t>, </a:t>
            </a:r>
            <a:r>
              <a:rPr lang="en-US" dirty="0" err="1">
                <a:latin typeface="Consolas" panose="020B0609020204030204" pitchFamily="49" charset="0"/>
              </a:rPr>
              <a:t>rbegin</a:t>
            </a:r>
            <a:r>
              <a:rPr lang="en-US" dirty="0"/>
              <a:t>, …)</a:t>
            </a:r>
          </a:p>
          <a:p>
            <a:pPr lvl="1"/>
            <a:r>
              <a:rPr lang="en-US" dirty="0">
                <a:latin typeface="Consolas" panose="020B0609020204030204" pitchFamily="49" charset="0"/>
              </a:rPr>
              <a:t>front()</a:t>
            </a:r>
            <a:r>
              <a:rPr lang="en-US" dirty="0"/>
              <a:t>, </a:t>
            </a:r>
            <a:r>
              <a:rPr lang="en-US" dirty="0">
                <a:latin typeface="Consolas" panose="020B0609020204030204" pitchFamily="49" charset="0"/>
              </a:rPr>
              <a:t>back()</a:t>
            </a:r>
            <a:r>
              <a:rPr lang="en-US" dirty="0"/>
              <a:t>, </a:t>
            </a:r>
            <a:r>
              <a:rPr lang="en-US" dirty="0">
                <a:latin typeface="Consolas" panose="020B0609020204030204" pitchFamily="49" charset="0"/>
              </a:rPr>
              <a:t>operator[]</a:t>
            </a:r>
            <a:r>
              <a:rPr lang="en-US" dirty="0"/>
              <a:t>, </a:t>
            </a:r>
            <a:r>
              <a:rPr lang="en-US" dirty="0">
                <a:latin typeface="Consolas" panose="020B0609020204030204" pitchFamily="49" charset="0"/>
              </a:rPr>
              <a:t>data()</a:t>
            </a:r>
          </a:p>
          <a:p>
            <a:pPr lvl="1"/>
            <a:r>
              <a:rPr lang="en-US" dirty="0">
                <a:latin typeface="Consolas" panose="020B0609020204030204" pitchFamily="49" charset="0"/>
              </a:rPr>
              <a:t>size()</a:t>
            </a:r>
            <a:r>
              <a:rPr lang="en-US" dirty="0"/>
              <a:t>, </a:t>
            </a:r>
            <a:r>
              <a:rPr lang="en-US" dirty="0" err="1">
                <a:latin typeface="Consolas" panose="020B0609020204030204" pitchFamily="49" charset="0"/>
              </a:rPr>
              <a:t>size_bytes</a:t>
            </a:r>
            <a:r>
              <a:rPr lang="en-US" dirty="0">
                <a:latin typeface="Consolas" panose="020B0609020204030204" pitchFamily="49" charset="0"/>
              </a:rPr>
              <a:t>()</a:t>
            </a:r>
            <a:r>
              <a:rPr lang="en-US" dirty="0"/>
              <a:t>, </a:t>
            </a:r>
            <a:r>
              <a:rPr lang="en-US" dirty="0">
                <a:latin typeface="Consolas" panose="020B0609020204030204" pitchFamily="49" charset="0"/>
              </a:rPr>
              <a:t>empty()</a:t>
            </a:r>
          </a:p>
          <a:p>
            <a:pPr lvl="1"/>
            <a:r>
              <a:rPr lang="en-US" dirty="0">
                <a:latin typeface="Consolas" panose="020B0609020204030204" pitchFamily="49" charset="0"/>
              </a:rPr>
              <a:t>first(count)</a:t>
            </a:r>
            <a:r>
              <a:rPr lang="en-US" dirty="0"/>
              <a:t>: returns a </a:t>
            </a:r>
            <a:r>
              <a:rPr lang="en-US" dirty="0" err="1"/>
              <a:t>subspan</a:t>
            </a:r>
            <a:r>
              <a:rPr lang="en-US" dirty="0"/>
              <a:t> of the first count elements</a:t>
            </a:r>
          </a:p>
          <a:p>
            <a:pPr lvl="1"/>
            <a:r>
              <a:rPr lang="en-US" dirty="0">
                <a:latin typeface="Consolas" panose="020B0609020204030204" pitchFamily="49" charset="0"/>
              </a:rPr>
              <a:t>last(count)</a:t>
            </a:r>
            <a:r>
              <a:rPr lang="en-US" dirty="0"/>
              <a:t>: returns a </a:t>
            </a:r>
            <a:r>
              <a:rPr lang="en-US" dirty="0" err="1"/>
              <a:t>subspan</a:t>
            </a:r>
            <a:r>
              <a:rPr lang="en-US" dirty="0"/>
              <a:t> of the last count elements</a:t>
            </a:r>
          </a:p>
          <a:p>
            <a:pPr lvl="1"/>
            <a:r>
              <a:rPr lang="en-US" dirty="0" err="1">
                <a:latin typeface="Consolas" panose="020B0609020204030204" pitchFamily="49" charset="0"/>
              </a:rPr>
              <a:t>subspan</a:t>
            </a:r>
            <a:r>
              <a:rPr lang="en-US" dirty="0">
                <a:latin typeface="Consolas" panose="020B0609020204030204" pitchFamily="49" charset="0"/>
              </a:rPr>
              <a:t>(offset, count)</a:t>
            </a:r>
            <a:r>
              <a:rPr lang="en-US" dirty="0"/>
              <a:t>: returns a </a:t>
            </a:r>
            <a:r>
              <a:rPr lang="en-US" dirty="0" err="1"/>
              <a:t>subspan</a:t>
            </a:r>
            <a:r>
              <a:rPr lang="en-US" dirty="0"/>
              <a:t> [offset, </a:t>
            </a:r>
            <a:r>
              <a:rPr lang="en-US" dirty="0" err="1"/>
              <a:t>offset+count</a:t>
            </a:r>
            <a:r>
              <a:rPr lang="en-US" dirty="0"/>
              <a:t>)</a:t>
            </a:r>
          </a:p>
          <a:p>
            <a:pPr lvl="1"/>
            <a:endParaRPr lang="en-US" dirty="0"/>
          </a:p>
        </p:txBody>
      </p:sp>
      <p:sp>
        <p:nvSpPr>
          <p:cNvPr id="8" name="TextBox 7">
            <a:extLst>
              <a:ext uri="{FF2B5EF4-FFF2-40B4-BE49-F238E27FC236}">
                <a16:creationId xmlns:a16="http://schemas.microsoft.com/office/drawing/2014/main" id="{6C0B6B3B-6DC0-4B61-A51D-243D55C1092C}"/>
              </a:ext>
            </a:extLst>
          </p:cNvPr>
          <p:cNvSpPr txBox="1"/>
          <p:nvPr/>
        </p:nvSpPr>
        <p:spPr>
          <a:xfrm>
            <a:off x="5542908" y="971550"/>
            <a:ext cx="3505200" cy="646331"/>
          </a:xfrm>
          <a:prstGeom prst="rect">
            <a:avLst/>
          </a:prstGeom>
          <a:solidFill>
            <a:srgbClr val="C6F5BC"/>
          </a:solidFill>
          <a:ln>
            <a:solidFill>
              <a:srgbClr val="64EB1B"/>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230188">
              <a:tabLst>
                <a:tab pos="0" algn="l"/>
              </a:tabLst>
            </a:pPr>
            <a:r>
              <a:rPr lang="en-US" sz="1200" dirty="0"/>
              <a:t>“</a:t>
            </a:r>
            <a:r>
              <a:rPr lang="en-US" sz="1200" b="1" dirty="0"/>
              <a:t>C++20 STL Features: One Year of Development on GitHub</a:t>
            </a:r>
            <a:r>
              <a:rPr lang="en-US" sz="1200" dirty="0"/>
              <a:t>” -- Stephan T. </a:t>
            </a:r>
            <a:r>
              <a:rPr lang="en-US" sz="1200" dirty="0" err="1"/>
              <a:t>Lavavej</a:t>
            </a:r>
            <a:endParaRPr lang="en-US" sz="1200" dirty="0"/>
          </a:p>
          <a:p>
            <a:pPr algn="r"/>
            <a:r>
              <a:rPr lang="en-US" sz="1200" i="1" dirty="0"/>
              <a:t>Tuesday, September 15 • 13:30</a:t>
            </a:r>
          </a:p>
        </p:txBody>
      </p:sp>
      <p:pic>
        <p:nvPicPr>
          <p:cNvPr id="9" name="Graphic 8" descr="Information">
            <a:extLst>
              <a:ext uri="{FF2B5EF4-FFF2-40B4-BE49-F238E27FC236}">
                <a16:creationId xmlns:a16="http://schemas.microsoft.com/office/drawing/2014/main" id="{620D8104-D782-4DEF-8598-AB8A1862DE1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56178" y="1017312"/>
            <a:ext cx="301804" cy="301804"/>
          </a:xfrm>
          <a:prstGeom prst="rect">
            <a:avLst/>
          </a:prstGeom>
        </p:spPr>
      </p:pic>
    </p:spTree>
    <p:extLst>
      <p:ext uri="{BB962C8B-B14F-4D97-AF65-F5344CB8AC3E}">
        <p14:creationId xmlns:p14="http://schemas.microsoft.com/office/powerpoint/2010/main" val="2739945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Feature Testing Macros</a:t>
            </a:r>
          </a:p>
        </p:txBody>
      </p:sp>
      <p:sp>
        <p:nvSpPr>
          <p:cNvPr id="3" name="Content Placeholder 2"/>
          <p:cNvSpPr>
            <a:spLocks noGrp="1"/>
          </p:cNvSpPr>
          <p:nvPr>
            <p:ph sz="quarter" idx="13"/>
          </p:nvPr>
        </p:nvSpPr>
        <p:spPr/>
        <p:txBody>
          <a:bodyPr>
            <a:normAutofit fontScale="92500" lnSpcReduction="20000"/>
          </a:bodyPr>
          <a:lstStyle/>
          <a:p>
            <a:r>
              <a:rPr lang="en-US" dirty="0"/>
              <a:t>Allow you to detect if a compiler supports certain language and library features</a:t>
            </a:r>
          </a:p>
          <a:p>
            <a:r>
              <a:rPr lang="en-US" dirty="0"/>
              <a:t>Language feature test macros</a:t>
            </a:r>
          </a:p>
          <a:p>
            <a:pPr lvl="1"/>
            <a:r>
              <a:rPr lang="en-US" dirty="0">
                <a:latin typeface="Consolas" panose="020B0609020204030204" pitchFamily="49" charset="0"/>
              </a:rPr>
              <a:t>__</a:t>
            </a:r>
            <a:r>
              <a:rPr lang="en-US" dirty="0" err="1">
                <a:latin typeface="Consolas" panose="020B0609020204030204" pitchFamily="49" charset="0"/>
              </a:rPr>
              <a:t>has_cpp_attribute</a:t>
            </a:r>
            <a:r>
              <a:rPr lang="en-US" dirty="0">
                <a:latin typeface="Consolas" panose="020B0609020204030204" pitchFamily="49" charset="0"/>
              </a:rPr>
              <a:t>(</a:t>
            </a:r>
            <a:r>
              <a:rPr lang="en-US" dirty="0" err="1">
                <a:latin typeface="Consolas" panose="020B0609020204030204" pitchFamily="49" charset="0"/>
              </a:rPr>
              <a:t>fallthrough</a:t>
            </a:r>
            <a:r>
              <a:rPr lang="en-US" dirty="0">
                <a:latin typeface="Consolas" panose="020B0609020204030204" pitchFamily="49" charset="0"/>
              </a:rPr>
              <a:t>)</a:t>
            </a:r>
          </a:p>
          <a:p>
            <a:pPr lvl="1"/>
            <a:r>
              <a:rPr lang="en-US" dirty="0">
                <a:latin typeface="Consolas" panose="020B0609020204030204" pitchFamily="49" charset="0"/>
              </a:rPr>
              <a:t>__</a:t>
            </a:r>
            <a:r>
              <a:rPr lang="en-US" dirty="0" err="1">
                <a:latin typeface="Consolas" panose="020B0609020204030204" pitchFamily="49" charset="0"/>
              </a:rPr>
              <a:t>cpp_binary_literals</a:t>
            </a:r>
            <a:endParaRPr lang="en-US" dirty="0">
              <a:latin typeface="Consolas" panose="020B0609020204030204" pitchFamily="49" charset="0"/>
            </a:endParaRPr>
          </a:p>
          <a:p>
            <a:pPr lvl="1"/>
            <a:r>
              <a:rPr lang="en-US" dirty="0">
                <a:latin typeface="Consolas" panose="020B0609020204030204" pitchFamily="49" charset="0"/>
              </a:rPr>
              <a:t>__cpp_char8_t</a:t>
            </a:r>
          </a:p>
          <a:p>
            <a:pPr lvl="1"/>
            <a:r>
              <a:rPr lang="en-US" dirty="0">
                <a:latin typeface="Consolas" panose="020B0609020204030204" pitchFamily="49" charset="0"/>
              </a:rPr>
              <a:t>__</a:t>
            </a:r>
            <a:r>
              <a:rPr lang="en-US" dirty="0" err="1">
                <a:latin typeface="Consolas" panose="020B0609020204030204" pitchFamily="49" charset="0"/>
              </a:rPr>
              <a:t>cpp_coroutines</a:t>
            </a:r>
            <a:endParaRPr lang="en-US" dirty="0">
              <a:latin typeface="Consolas" panose="020B0609020204030204" pitchFamily="49" charset="0"/>
            </a:endParaRPr>
          </a:p>
          <a:p>
            <a:pPr lvl="1"/>
            <a:r>
              <a:rPr lang="en-US" dirty="0"/>
              <a:t>…</a:t>
            </a:r>
          </a:p>
          <a:p>
            <a:r>
              <a:rPr lang="en-US" dirty="0"/>
              <a:t>Standard Library feature test macros</a:t>
            </a:r>
          </a:p>
          <a:p>
            <a:pPr lvl="1"/>
            <a:r>
              <a:rPr lang="en-US" dirty="0">
                <a:latin typeface="Consolas" panose="020B0609020204030204" pitchFamily="49" charset="0"/>
              </a:rPr>
              <a:t>__</a:t>
            </a:r>
            <a:r>
              <a:rPr lang="en-US" dirty="0" err="1">
                <a:latin typeface="Consolas" panose="020B0609020204030204" pitchFamily="49" charset="0"/>
              </a:rPr>
              <a:t>cpp_lib_concepts</a:t>
            </a:r>
            <a:endParaRPr lang="en-US" dirty="0">
              <a:latin typeface="Consolas" panose="020B0609020204030204" pitchFamily="49" charset="0"/>
            </a:endParaRPr>
          </a:p>
          <a:p>
            <a:pPr lvl="1"/>
            <a:r>
              <a:rPr lang="en-US" dirty="0">
                <a:latin typeface="Consolas" panose="020B0609020204030204" pitchFamily="49" charset="0"/>
              </a:rPr>
              <a:t>__</a:t>
            </a:r>
            <a:r>
              <a:rPr lang="en-US" dirty="0" err="1">
                <a:latin typeface="Consolas" panose="020B0609020204030204" pitchFamily="49" charset="0"/>
              </a:rPr>
              <a:t>cpp_lib_ranges</a:t>
            </a:r>
            <a:endParaRPr lang="en-US" dirty="0">
              <a:latin typeface="Consolas" panose="020B0609020204030204" pitchFamily="49" charset="0"/>
            </a:endParaRPr>
          </a:p>
          <a:p>
            <a:pPr lvl="1"/>
            <a:r>
              <a:rPr lang="en-US" dirty="0">
                <a:latin typeface="Consolas" panose="020B0609020204030204" pitchFamily="49" charset="0"/>
              </a:rPr>
              <a:t>__</a:t>
            </a:r>
            <a:r>
              <a:rPr lang="en-US" dirty="0" err="1">
                <a:latin typeface="Consolas" panose="020B0609020204030204" pitchFamily="49" charset="0"/>
              </a:rPr>
              <a:t>cpp_lib_scoped_lock</a:t>
            </a:r>
            <a:endParaRPr lang="en-US" dirty="0">
              <a:latin typeface="Consolas" panose="020B0609020204030204" pitchFamily="49" charset="0"/>
            </a:endParaRPr>
          </a:p>
          <a:p>
            <a:pPr lvl="1"/>
            <a:r>
              <a:rPr lang="en-US" dirty="0"/>
              <a:t>…</a:t>
            </a:r>
          </a:p>
        </p:txBody>
      </p:sp>
    </p:spTree>
    <p:extLst>
      <p:ext uri="{BB962C8B-B14F-4D97-AF65-F5344CB8AC3E}">
        <p14:creationId xmlns:p14="http://schemas.microsoft.com/office/powerpoint/2010/main" val="71216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fade">
                                      <p:cBhvr>
                                        <p:cTn id="16" dur="500"/>
                                        <p:tgtEl>
                                          <p:spTgt spid="3">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Effect transition="in" filter="fade">
                                      <p:cBhvr>
                                        <p:cTn id="1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Feature Testing Macros</a:t>
            </a:r>
          </a:p>
        </p:txBody>
      </p:sp>
      <p:sp>
        <p:nvSpPr>
          <p:cNvPr id="3" name="Content Placeholder 2"/>
          <p:cNvSpPr>
            <a:spLocks noGrp="1"/>
          </p:cNvSpPr>
          <p:nvPr>
            <p:ph sz="quarter" idx="13"/>
          </p:nvPr>
        </p:nvSpPr>
        <p:spPr/>
        <p:txBody>
          <a:bodyPr>
            <a:normAutofit fontScale="92500" lnSpcReduction="20000"/>
          </a:bodyPr>
          <a:lstStyle/>
          <a:p>
            <a:r>
              <a:rPr lang="en-US" dirty="0"/>
              <a:t>Example:</a:t>
            </a:r>
          </a:p>
          <a:p>
            <a:pPr marL="320040" lvl="1" indent="0">
              <a:buNone/>
            </a:pPr>
            <a:r>
              <a:rPr lang="en-US" dirty="0">
                <a:solidFill>
                  <a:srgbClr val="808080"/>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6F008A"/>
                </a:solidFill>
                <a:latin typeface="Consolas" panose="020B0609020204030204" pitchFamily="49" charset="0"/>
              </a:rPr>
              <a:t>__</a:t>
            </a:r>
            <a:r>
              <a:rPr lang="en-US" dirty="0" err="1">
                <a:solidFill>
                  <a:srgbClr val="6F008A"/>
                </a:solidFill>
                <a:latin typeface="Consolas" panose="020B0609020204030204" pitchFamily="49" charset="0"/>
              </a:rPr>
              <a:t>has_include</a:t>
            </a:r>
            <a:r>
              <a:rPr lang="en-US" dirty="0">
                <a:solidFill>
                  <a:srgbClr val="000000"/>
                </a:solidFill>
                <a:latin typeface="Consolas" panose="020B0609020204030204" pitchFamily="49" charset="0"/>
              </a:rPr>
              <a:t>(&lt;optional&gt;)</a:t>
            </a:r>
          </a:p>
          <a:p>
            <a:pPr marL="320040" lvl="1" indent="0">
              <a:buNone/>
            </a:pPr>
            <a:r>
              <a:rPr lang="en-US" dirty="0">
                <a:solidFill>
                  <a:srgbClr val="808080"/>
                </a:solidFill>
                <a:latin typeface="Consolas" panose="020B0609020204030204" pitchFamily="49" charset="0"/>
              </a:rPr>
              <a:t>  #include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&lt;optional&gt;</a:t>
            </a:r>
            <a:endParaRPr lang="en-US" dirty="0">
              <a:solidFill>
                <a:srgbClr val="000000"/>
              </a:solidFill>
              <a:latin typeface="Consolas" panose="020B0609020204030204" pitchFamily="49" charset="0"/>
            </a:endParaRPr>
          </a:p>
          <a:p>
            <a:pPr marL="320040" lvl="1" indent="0">
              <a:buNone/>
            </a:pPr>
            <a:r>
              <a:rPr lang="en-US" dirty="0">
                <a:solidFill>
                  <a:srgbClr val="808080"/>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6F008A"/>
                </a:solidFill>
                <a:latin typeface="Consolas" panose="020B0609020204030204" pitchFamily="49" charset="0"/>
              </a:rPr>
              <a:t>__</a:t>
            </a:r>
            <a:r>
              <a:rPr lang="en-US" dirty="0" err="1">
                <a:solidFill>
                  <a:srgbClr val="6F008A"/>
                </a:solidFill>
                <a:latin typeface="Consolas" panose="020B0609020204030204" pitchFamily="49" charset="0"/>
              </a:rPr>
              <a:t>cpp_lib_optional</a:t>
            </a:r>
            <a:endParaRPr lang="en-US" dirty="0">
              <a:solidFill>
                <a:srgbClr val="000000"/>
              </a:solidFill>
              <a:latin typeface="Consolas" panose="020B0609020204030204" pitchFamily="49" charset="0"/>
            </a:endParaRPr>
          </a:p>
          <a:p>
            <a:pPr marL="320040" lvl="1" indent="0">
              <a:buNone/>
            </a:pPr>
            <a:r>
              <a:rPr lang="en-US" dirty="0">
                <a:solidFill>
                  <a:srgbClr val="808080"/>
                </a:solidFill>
                <a:latin typeface="Consolas" panose="020B0609020204030204" pitchFamily="49" charset="0"/>
              </a:rPr>
              <a:t>    #define</a:t>
            </a:r>
            <a:r>
              <a:rPr lang="en-US" dirty="0">
                <a:solidFill>
                  <a:srgbClr val="000000"/>
                </a:solidFill>
                <a:latin typeface="Consolas" panose="020B0609020204030204" pitchFamily="49" charset="0"/>
              </a:rPr>
              <a:t> </a:t>
            </a:r>
            <a:r>
              <a:rPr lang="en-US" dirty="0" err="1">
                <a:solidFill>
                  <a:srgbClr val="6F008A"/>
                </a:solidFill>
                <a:latin typeface="Consolas" panose="020B0609020204030204" pitchFamily="49" charset="0"/>
              </a:rPr>
              <a:t>has_optional</a:t>
            </a:r>
            <a:r>
              <a:rPr lang="en-US" dirty="0">
                <a:solidFill>
                  <a:srgbClr val="000000"/>
                </a:solidFill>
                <a:latin typeface="Consolas" panose="020B0609020204030204" pitchFamily="49" charset="0"/>
              </a:rPr>
              <a:t> 1</a:t>
            </a:r>
          </a:p>
          <a:p>
            <a:pPr marL="320040" lvl="1" indent="0">
              <a:buNone/>
            </a:pPr>
            <a:r>
              <a:rPr lang="en-US" dirty="0">
                <a:solidFill>
                  <a:srgbClr val="808080"/>
                </a:solidFill>
                <a:latin typeface="Consolas" panose="020B0609020204030204" pitchFamily="49" charset="0"/>
              </a:rPr>
              <a:t>  #endif</a:t>
            </a:r>
            <a:endParaRPr lang="en-US" dirty="0">
              <a:solidFill>
                <a:srgbClr val="000000"/>
              </a:solidFill>
              <a:latin typeface="Consolas" panose="020B0609020204030204" pitchFamily="49" charset="0"/>
            </a:endParaRPr>
          </a:p>
          <a:p>
            <a:pPr marL="320040" lvl="1" indent="0">
              <a:buNone/>
            </a:pPr>
            <a:r>
              <a:rPr lang="en-US" dirty="0">
                <a:solidFill>
                  <a:srgbClr val="808080"/>
                </a:solidFill>
                <a:latin typeface="Consolas" panose="020B0609020204030204" pitchFamily="49" charset="0"/>
              </a:rPr>
              <a:t>#</a:t>
            </a:r>
            <a:r>
              <a:rPr lang="en-US" dirty="0" err="1">
                <a:solidFill>
                  <a:srgbClr val="808080"/>
                </a:solidFill>
                <a:latin typeface="Consolas" panose="020B0609020204030204" pitchFamily="49" charset="0"/>
              </a:rPr>
              <a:t>elif</a:t>
            </a:r>
            <a:r>
              <a:rPr lang="en-US" dirty="0">
                <a:solidFill>
                  <a:srgbClr val="000000"/>
                </a:solidFill>
                <a:latin typeface="Consolas" panose="020B0609020204030204" pitchFamily="49" charset="0"/>
              </a:rPr>
              <a:t> </a:t>
            </a:r>
            <a:r>
              <a:rPr lang="en-US" sz="2100" dirty="0">
                <a:solidFill>
                  <a:srgbClr val="6F008A"/>
                </a:solidFill>
                <a:latin typeface="Consolas" panose="020B0609020204030204" pitchFamily="49" charset="0"/>
              </a:rPr>
              <a:t>__</a:t>
            </a:r>
            <a:r>
              <a:rPr lang="en-US" sz="2100" dirty="0" err="1">
                <a:solidFill>
                  <a:srgbClr val="6F008A"/>
                </a:solidFill>
                <a:latin typeface="Consolas" panose="020B0609020204030204" pitchFamily="49" charset="0"/>
              </a:rPr>
              <a:t>has_include</a:t>
            </a:r>
            <a:r>
              <a:rPr lang="en-US" dirty="0">
                <a:solidFill>
                  <a:srgbClr val="000000"/>
                </a:solidFill>
                <a:latin typeface="Consolas" panose="020B0609020204030204" pitchFamily="49" charset="0"/>
              </a:rPr>
              <a:t>(&lt;experimental/optional&gt;)</a:t>
            </a:r>
          </a:p>
          <a:p>
            <a:pPr marL="320040" lvl="1" indent="0">
              <a:buNone/>
            </a:pPr>
            <a:r>
              <a:rPr lang="en-US" dirty="0">
                <a:solidFill>
                  <a:srgbClr val="808080"/>
                </a:solidFill>
                <a:latin typeface="Consolas" panose="020B0609020204030204" pitchFamily="49" charset="0"/>
              </a:rPr>
              <a:t>  #include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&lt;experimental/optional&gt;</a:t>
            </a:r>
            <a:endParaRPr lang="en-US" dirty="0">
              <a:solidFill>
                <a:srgbClr val="000000"/>
              </a:solidFill>
              <a:latin typeface="Consolas" panose="020B0609020204030204" pitchFamily="49" charset="0"/>
            </a:endParaRPr>
          </a:p>
          <a:p>
            <a:pPr marL="320040" lvl="1" indent="0">
              <a:buNone/>
            </a:pPr>
            <a:r>
              <a:rPr lang="en-US" dirty="0">
                <a:solidFill>
                  <a:srgbClr val="808080"/>
                </a:solidFill>
                <a:latin typeface="Consolas" panose="020B0609020204030204" pitchFamily="49" charset="0"/>
              </a:rPr>
              <a:t>  #if</a:t>
            </a:r>
            <a:r>
              <a:rPr lang="en-US" dirty="0">
                <a:solidFill>
                  <a:srgbClr val="000000"/>
                </a:solidFill>
                <a:latin typeface="Consolas" panose="020B0609020204030204" pitchFamily="49" charset="0"/>
              </a:rPr>
              <a:t> </a:t>
            </a:r>
            <a:r>
              <a:rPr lang="en-US" sz="2100" dirty="0">
                <a:solidFill>
                  <a:srgbClr val="6F008A"/>
                </a:solidFill>
                <a:latin typeface="Consolas" panose="020B0609020204030204" pitchFamily="49" charset="0"/>
              </a:rPr>
              <a:t>__</a:t>
            </a:r>
            <a:r>
              <a:rPr lang="en-US" sz="2100" dirty="0" err="1">
                <a:solidFill>
                  <a:srgbClr val="6F008A"/>
                </a:solidFill>
                <a:latin typeface="Consolas" panose="020B0609020204030204" pitchFamily="49" charset="0"/>
              </a:rPr>
              <a:t>cpp_lib_experimental_optional</a:t>
            </a:r>
            <a:endParaRPr lang="en-US" dirty="0">
              <a:solidFill>
                <a:srgbClr val="000000"/>
              </a:solidFill>
              <a:latin typeface="Consolas" panose="020B0609020204030204" pitchFamily="49" charset="0"/>
            </a:endParaRPr>
          </a:p>
          <a:p>
            <a:pPr marL="320040" lvl="1" indent="0">
              <a:buNone/>
            </a:pPr>
            <a:r>
              <a:rPr lang="en-US" dirty="0">
                <a:solidFill>
                  <a:srgbClr val="808080"/>
                </a:solidFill>
                <a:latin typeface="Consolas" panose="020B0609020204030204" pitchFamily="49" charset="0"/>
              </a:rPr>
              <a:t>    #define</a:t>
            </a:r>
            <a:r>
              <a:rPr lang="en-US" dirty="0">
                <a:solidFill>
                  <a:srgbClr val="000000"/>
                </a:solidFill>
                <a:latin typeface="Consolas" panose="020B0609020204030204" pitchFamily="49" charset="0"/>
              </a:rPr>
              <a:t> </a:t>
            </a:r>
            <a:r>
              <a:rPr lang="en-US" sz="2100" dirty="0" err="1">
                <a:solidFill>
                  <a:srgbClr val="6F008A"/>
                </a:solidFill>
                <a:latin typeface="Consolas" panose="020B0609020204030204" pitchFamily="49" charset="0"/>
              </a:rPr>
              <a:t>has_optional</a:t>
            </a:r>
            <a:r>
              <a:rPr lang="en-US" sz="2100" dirty="0">
                <a:solidFill>
                  <a:srgbClr val="6F008A"/>
                </a:solidFill>
                <a:latin typeface="Consolas" panose="020B0609020204030204" pitchFamily="49" charset="0"/>
              </a:rPr>
              <a:t> </a:t>
            </a:r>
            <a:r>
              <a:rPr lang="en-US" dirty="0">
                <a:solidFill>
                  <a:srgbClr val="000000"/>
                </a:solidFill>
                <a:latin typeface="Consolas" panose="020B0609020204030204" pitchFamily="49" charset="0"/>
              </a:rPr>
              <a:t>1</a:t>
            </a:r>
          </a:p>
          <a:p>
            <a:pPr marL="320040" lvl="1" indent="0">
              <a:buNone/>
            </a:pPr>
            <a:r>
              <a:rPr lang="en-US" dirty="0">
                <a:solidFill>
                  <a:srgbClr val="808080"/>
                </a:solidFill>
                <a:latin typeface="Consolas" panose="020B0609020204030204" pitchFamily="49" charset="0"/>
              </a:rPr>
              <a:t>    #define</a:t>
            </a:r>
            <a:r>
              <a:rPr lang="en-US" dirty="0">
                <a:solidFill>
                  <a:srgbClr val="000000"/>
                </a:solidFill>
                <a:latin typeface="Consolas" panose="020B0609020204030204" pitchFamily="49" charset="0"/>
              </a:rPr>
              <a:t> </a:t>
            </a:r>
            <a:r>
              <a:rPr lang="en-US" sz="2100" dirty="0" err="1">
                <a:solidFill>
                  <a:srgbClr val="6F008A"/>
                </a:solidFill>
                <a:latin typeface="Consolas" panose="020B0609020204030204" pitchFamily="49" charset="0"/>
              </a:rPr>
              <a:t>optional_is_experimental</a:t>
            </a:r>
            <a:r>
              <a:rPr lang="en-US" sz="2100" dirty="0">
                <a:solidFill>
                  <a:srgbClr val="6F008A"/>
                </a:solidFill>
                <a:latin typeface="Consolas" panose="020B0609020204030204" pitchFamily="49" charset="0"/>
              </a:rPr>
              <a:t> </a:t>
            </a:r>
            <a:r>
              <a:rPr lang="en-US" dirty="0">
                <a:solidFill>
                  <a:srgbClr val="000000"/>
                </a:solidFill>
                <a:latin typeface="Consolas" panose="020B0609020204030204" pitchFamily="49" charset="0"/>
              </a:rPr>
              <a:t>1</a:t>
            </a:r>
          </a:p>
          <a:p>
            <a:pPr marL="320040" lvl="1" indent="0">
              <a:buNone/>
            </a:pPr>
            <a:r>
              <a:rPr lang="en-US" dirty="0">
                <a:solidFill>
                  <a:srgbClr val="808080"/>
                </a:solidFill>
                <a:latin typeface="Consolas" panose="020B0609020204030204" pitchFamily="49" charset="0"/>
              </a:rPr>
              <a:t>  #endif</a:t>
            </a:r>
            <a:endParaRPr lang="en-US" dirty="0">
              <a:solidFill>
                <a:srgbClr val="000000"/>
              </a:solidFill>
              <a:latin typeface="Consolas" panose="020B0609020204030204" pitchFamily="49" charset="0"/>
            </a:endParaRPr>
          </a:p>
          <a:p>
            <a:pPr marL="320040" lvl="1" indent="0">
              <a:buNone/>
            </a:pPr>
            <a:r>
              <a:rPr lang="en-US" dirty="0">
                <a:solidFill>
                  <a:srgbClr val="808080"/>
                </a:solidFill>
                <a:latin typeface="Consolas" panose="020B0609020204030204" pitchFamily="49" charset="0"/>
              </a:rPr>
              <a:t>#endif</a:t>
            </a:r>
            <a:endParaRPr lang="en-US" dirty="0"/>
          </a:p>
        </p:txBody>
      </p:sp>
    </p:spTree>
    <p:extLst>
      <p:ext uri="{BB962C8B-B14F-4D97-AF65-F5344CB8AC3E}">
        <p14:creationId xmlns:p14="http://schemas.microsoft.com/office/powerpoint/2010/main" val="409756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Modules</a:t>
            </a:r>
          </a:p>
        </p:txBody>
      </p:sp>
      <p:sp>
        <p:nvSpPr>
          <p:cNvPr id="3" name="Content Placeholder 2"/>
          <p:cNvSpPr>
            <a:spLocks noGrp="1"/>
          </p:cNvSpPr>
          <p:nvPr>
            <p:ph sz="quarter" idx="13"/>
          </p:nvPr>
        </p:nvSpPr>
        <p:spPr/>
        <p:txBody>
          <a:bodyPr>
            <a:normAutofit fontScale="92500"/>
          </a:bodyPr>
          <a:lstStyle/>
          <a:p>
            <a:r>
              <a:rPr lang="en-US" dirty="0"/>
              <a:t>Advantages</a:t>
            </a:r>
          </a:p>
          <a:p>
            <a:pPr lvl="1"/>
            <a:r>
              <a:rPr lang="en-US" dirty="0"/>
              <a:t>Replace header files</a:t>
            </a:r>
          </a:p>
          <a:p>
            <a:pPr lvl="1"/>
            <a:r>
              <a:rPr lang="en-US" dirty="0"/>
              <a:t>Modules explicitly state what should be exported (e.g. classes, functions, …)</a:t>
            </a:r>
          </a:p>
          <a:p>
            <a:pPr lvl="1"/>
            <a:r>
              <a:rPr lang="en-US" dirty="0"/>
              <a:t>Separation into </a:t>
            </a:r>
            <a:r>
              <a:rPr lang="en-US" b="1" i="1" dirty="0"/>
              <a:t>module interface files</a:t>
            </a:r>
            <a:r>
              <a:rPr lang="en-US" b="1" dirty="0"/>
              <a:t> </a:t>
            </a:r>
            <a:r>
              <a:rPr lang="en-US" dirty="0"/>
              <a:t>and </a:t>
            </a:r>
            <a:r>
              <a:rPr lang="en-US" b="1" i="1" dirty="0"/>
              <a:t>module implementation files</a:t>
            </a:r>
            <a:r>
              <a:rPr lang="en-US" b="1" dirty="0"/>
              <a:t> </a:t>
            </a:r>
            <a:r>
              <a:rPr lang="en-US" dirty="0"/>
              <a:t>is possible but not needed</a:t>
            </a:r>
          </a:p>
          <a:p>
            <a:pPr lvl="1"/>
            <a:r>
              <a:rPr lang="en-US" dirty="0"/>
              <a:t>Can be structured with submodules and module partitions</a:t>
            </a:r>
          </a:p>
          <a:p>
            <a:pPr lvl="1"/>
            <a:r>
              <a:rPr lang="en-US" dirty="0"/>
              <a:t>No need for include guards</a:t>
            </a:r>
          </a:p>
          <a:p>
            <a:pPr lvl="1"/>
            <a:r>
              <a:rPr lang="en-US" dirty="0"/>
              <a:t>No need to invent unique names, same name in multiple modules will not clash</a:t>
            </a:r>
          </a:p>
          <a:p>
            <a:pPr lvl="1"/>
            <a:r>
              <a:rPr lang="en-US" dirty="0"/>
              <a:t>Modules are processed only once </a:t>
            </a:r>
            <a:r>
              <a:rPr lang="en-US" dirty="0">
                <a:sym typeface="Wingdings" panose="05000000000000000000" pitchFamily="2" charset="2"/>
              </a:rPr>
              <a:t> </a:t>
            </a:r>
            <a:r>
              <a:rPr lang="en-US" dirty="0"/>
              <a:t>faster build times</a:t>
            </a:r>
          </a:p>
          <a:p>
            <a:pPr lvl="1"/>
            <a:r>
              <a:rPr lang="en-US" dirty="0"/>
              <a:t>Preprocessor macros have no effect on, and never leak from, modules</a:t>
            </a:r>
          </a:p>
          <a:p>
            <a:pPr lvl="1"/>
            <a:r>
              <a:rPr lang="en-US" dirty="0"/>
              <a:t>Order of module imports is not important</a:t>
            </a:r>
          </a:p>
          <a:p>
            <a:pPr lvl="1"/>
            <a:endParaRPr lang="en-US" dirty="0"/>
          </a:p>
          <a:p>
            <a:pPr lvl="1"/>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25278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&lt;version&gt;</a:t>
            </a:r>
          </a:p>
        </p:txBody>
      </p:sp>
      <p:sp>
        <p:nvSpPr>
          <p:cNvPr id="3" name="Content Placeholder 2"/>
          <p:cNvSpPr>
            <a:spLocks noGrp="1"/>
          </p:cNvSpPr>
          <p:nvPr>
            <p:ph sz="quarter" idx="13"/>
          </p:nvPr>
        </p:nvSpPr>
        <p:spPr/>
        <p:txBody>
          <a:bodyPr>
            <a:normAutofit/>
          </a:bodyPr>
          <a:lstStyle/>
          <a:p>
            <a:r>
              <a:rPr lang="en-US" dirty="0"/>
              <a:t>Supplies implementation-dependent information about the C++ Standard Library you are using</a:t>
            </a:r>
          </a:p>
          <a:p>
            <a:r>
              <a:rPr lang="en-US" dirty="0"/>
              <a:t>Example:</a:t>
            </a:r>
          </a:p>
          <a:p>
            <a:pPr lvl="1"/>
            <a:r>
              <a:rPr lang="en-US" dirty="0"/>
              <a:t>Version number</a:t>
            </a:r>
          </a:p>
          <a:p>
            <a:pPr lvl="1"/>
            <a:r>
              <a:rPr lang="en-US" dirty="0"/>
              <a:t>Release date</a:t>
            </a:r>
          </a:p>
          <a:p>
            <a:pPr lvl="1"/>
            <a:r>
              <a:rPr lang="en-US" dirty="0"/>
              <a:t>Copyright notice</a:t>
            </a:r>
          </a:p>
          <a:p>
            <a:pPr lvl="1"/>
            <a:r>
              <a:rPr lang="en-US" dirty="0"/>
              <a:t>Additional implementation-defined information</a:t>
            </a:r>
          </a:p>
          <a:p>
            <a:pPr lvl="1"/>
            <a:r>
              <a:rPr lang="en-US" dirty="0"/>
              <a:t>Includes the library feature test macros, such as:</a:t>
            </a:r>
          </a:p>
          <a:p>
            <a:pPr lvl="2"/>
            <a:r>
              <a:rPr lang="en-US" dirty="0">
                <a:latin typeface="Consolas" panose="020B0609020204030204" pitchFamily="49" charset="0"/>
              </a:rPr>
              <a:t>__</a:t>
            </a:r>
            <a:r>
              <a:rPr lang="en-US" dirty="0" err="1">
                <a:latin typeface="Consolas" panose="020B0609020204030204" pitchFamily="49" charset="0"/>
              </a:rPr>
              <a:t>cpp_lib_any</a:t>
            </a:r>
            <a:r>
              <a:rPr lang="en-US" dirty="0"/>
              <a:t>, </a:t>
            </a:r>
            <a:r>
              <a:rPr lang="en-US" dirty="0">
                <a:latin typeface="Consolas" panose="020B0609020204030204" pitchFamily="49" charset="0"/>
              </a:rPr>
              <a:t>__</a:t>
            </a:r>
            <a:r>
              <a:rPr lang="en-US" dirty="0" err="1">
                <a:latin typeface="Consolas" panose="020B0609020204030204" pitchFamily="49" charset="0"/>
              </a:rPr>
              <a:t>cpp_lib_bool_constant</a:t>
            </a:r>
            <a:r>
              <a:rPr lang="en-US" dirty="0"/>
              <a:t>, </a:t>
            </a:r>
            <a:r>
              <a:rPr lang="en-US" dirty="0">
                <a:latin typeface="Consolas" panose="020B0609020204030204" pitchFamily="49" charset="0"/>
              </a:rPr>
              <a:t>__</a:t>
            </a:r>
            <a:r>
              <a:rPr lang="en-US" dirty="0" err="1">
                <a:latin typeface="Consolas" panose="020B0609020204030204" pitchFamily="49" charset="0"/>
              </a:rPr>
              <a:t>cpp_lib_filesystem</a:t>
            </a:r>
            <a:r>
              <a:rPr lang="en-US" dirty="0"/>
              <a:t>, …</a:t>
            </a:r>
          </a:p>
          <a:p>
            <a:pPr lvl="1"/>
            <a:endParaRPr lang="en-US" dirty="0"/>
          </a:p>
        </p:txBody>
      </p:sp>
    </p:spTree>
    <p:extLst>
      <p:ext uri="{BB962C8B-B14F-4D97-AF65-F5344CB8AC3E}">
        <p14:creationId xmlns:p14="http://schemas.microsoft.com/office/powerpoint/2010/main" val="251687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Immediate Functions – </a:t>
            </a:r>
            <a:r>
              <a:rPr lang="en-US" dirty="0" err="1">
                <a:latin typeface="Segoe UI" panose="020B0502040204020203" pitchFamily="34" charset="0"/>
                <a:cs typeface="Segoe UI" panose="020B0502040204020203" pitchFamily="34" charset="0"/>
              </a:rPr>
              <a:t>consteval</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a:latin typeface="Consolas" panose="020B0609020204030204" pitchFamily="49" charset="0"/>
              </a:rPr>
              <a:t>constexpr</a:t>
            </a:r>
            <a:r>
              <a:rPr lang="en-US" dirty="0"/>
              <a:t> function</a:t>
            </a:r>
          </a:p>
          <a:p>
            <a:pPr lvl="1"/>
            <a:r>
              <a:rPr lang="en-US" b="1" dirty="0">
                <a:sym typeface="Wingdings" panose="05000000000000000000" pitchFamily="2" charset="2"/>
              </a:rPr>
              <a:t>might</a:t>
            </a:r>
            <a:r>
              <a:rPr lang="en-US" dirty="0">
                <a:sym typeface="Wingdings" panose="05000000000000000000" pitchFamily="2" charset="2"/>
              </a:rPr>
              <a:t> be called at compile time, but not a hard requirement!</a:t>
            </a:r>
          </a:p>
          <a:p>
            <a:pPr marL="320040" lvl="1" indent="0">
              <a:spcBef>
                <a:spcPts val="0"/>
              </a:spcBef>
              <a:buNone/>
            </a:pPr>
            <a:endParaRPr lang="en-US" sz="1400" dirty="0">
              <a:solidFill>
                <a:srgbClr val="0000FF"/>
              </a:solidFill>
              <a:latin typeface="Consolas" panose="020B0609020204030204" pitchFamily="49" charset="0"/>
            </a:endParaRPr>
          </a:p>
          <a:p>
            <a:pPr marL="320040" lvl="1" indent="0">
              <a:spcBef>
                <a:spcPts val="0"/>
              </a:spcBef>
              <a:buNone/>
            </a:pPr>
            <a:r>
              <a:rPr lang="en-US" sz="1400" dirty="0">
                <a:solidFill>
                  <a:srgbClr val="0000FF"/>
                </a:solidFill>
                <a:latin typeface="Consolas" panose="020B0609020204030204" pitchFamily="49" charset="0"/>
              </a:rPr>
              <a:t>constexpr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InchToMm</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inch</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inch</a:t>
            </a:r>
            <a:r>
              <a:rPr lang="en-US" sz="1400" dirty="0">
                <a:solidFill>
                  <a:srgbClr val="000000"/>
                </a:solidFill>
                <a:latin typeface="Consolas" panose="020B0609020204030204" pitchFamily="49" charset="0"/>
              </a:rPr>
              <a:t> * 25.4; }</a:t>
            </a:r>
          </a:p>
          <a:p>
            <a:pPr marL="320040" lvl="1" indent="0">
              <a:spcBef>
                <a:spcPts val="0"/>
              </a:spcBef>
              <a:buNone/>
            </a:pPr>
            <a:endParaRPr lang="en-US" sz="1400" dirty="0">
              <a:solidFill>
                <a:srgbClr val="000000"/>
              </a:solidFill>
              <a:latin typeface="Consolas" panose="020B0609020204030204" pitchFamily="49" charset="0"/>
            </a:endParaRPr>
          </a:p>
          <a:p>
            <a:pPr marL="320040" lvl="1" indent="0">
              <a:spcBef>
                <a:spcPts val="0"/>
              </a:spcBef>
              <a:buNone/>
            </a:pP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const_inch</a:t>
            </a:r>
            <a:r>
              <a:rPr lang="en-US" sz="1400" dirty="0">
                <a:solidFill>
                  <a:srgbClr val="000000"/>
                </a:solidFill>
                <a:latin typeface="Consolas" panose="020B0609020204030204" pitchFamily="49" charset="0"/>
              </a:rPr>
              <a:t> { 6 };</a:t>
            </a:r>
          </a:p>
          <a:p>
            <a:pPr marL="320040" lvl="1" indent="0">
              <a:spcBef>
                <a:spcPts val="0"/>
              </a:spcBef>
              <a:buNone/>
            </a:pP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mm1 { </a:t>
            </a:r>
            <a:r>
              <a:rPr lang="en-US" sz="1400" dirty="0" err="1">
                <a:solidFill>
                  <a:srgbClr val="000000"/>
                </a:solidFill>
                <a:latin typeface="Consolas" panose="020B0609020204030204" pitchFamily="49" charset="0"/>
              </a:rPr>
              <a:t>InchToMm</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const_inch</a:t>
            </a:r>
            <a:r>
              <a:rPr lang="en-US" sz="1400" dirty="0">
                <a:solidFill>
                  <a:srgbClr val="000000"/>
                </a:solidFill>
                <a:latin typeface="Consolas" panose="020B0609020204030204" pitchFamily="49" charset="0"/>
              </a:rPr>
              <a:t>) };   </a:t>
            </a:r>
            <a:r>
              <a:rPr lang="en-US" sz="1400" dirty="0">
                <a:solidFill>
                  <a:srgbClr val="008000"/>
                </a:solidFill>
                <a:latin typeface="Consolas" panose="020B0609020204030204" pitchFamily="49" charset="0"/>
              </a:rPr>
              <a:t>// at compile time </a:t>
            </a:r>
            <a:r>
              <a:rPr lang="en-US" sz="1400" dirty="0">
                <a:solidFill>
                  <a:srgbClr val="00B050"/>
                </a:solidFill>
                <a:sym typeface="Wingdings" panose="05000000000000000000" pitchFamily="2" charset="2"/>
              </a:rPr>
              <a:t>✔</a:t>
            </a:r>
            <a:endParaRPr lang="en-US" sz="1400" dirty="0">
              <a:solidFill>
                <a:srgbClr val="008000"/>
              </a:solidFill>
              <a:latin typeface="Consolas" panose="020B0609020204030204" pitchFamily="49" charset="0"/>
            </a:endParaRPr>
          </a:p>
          <a:p>
            <a:pPr marL="320040" lvl="1" indent="0">
              <a:spcBef>
                <a:spcPts val="0"/>
              </a:spcBef>
              <a:buNone/>
            </a:pPr>
            <a:endParaRPr lang="en-US" sz="1400" dirty="0">
              <a:solidFill>
                <a:srgbClr val="0000FF"/>
              </a:solidFill>
              <a:latin typeface="Consolas" panose="020B0609020204030204" pitchFamily="49" charset="0"/>
            </a:endParaRPr>
          </a:p>
          <a:p>
            <a:pPr marL="320040" lvl="1" indent="0">
              <a:spcBef>
                <a:spcPts val="0"/>
              </a:spcBef>
              <a:buNone/>
            </a:pP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dynamic_inch</a:t>
            </a:r>
            <a:r>
              <a:rPr lang="en-US" sz="1400" dirty="0">
                <a:solidFill>
                  <a:srgbClr val="000000"/>
                </a:solidFill>
                <a:latin typeface="Consolas" panose="020B0609020204030204" pitchFamily="49" charset="0"/>
              </a:rPr>
              <a:t> { 8 };</a:t>
            </a:r>
          </a:p>
          <a:p>
            <a:pPr marL="320040" lvl="1" indent="0">
              <a:spcBef>
                <a:spcPts val="0"/>
              </a:spcBef>
              <a:buNone/>
            </a:pP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mm2 { </a:t>
            </a:r>
            <a:r>
              <a:rPr lang="en-US" sz="1400" dirty="0" err="1">
                <a:solidFill>
                  <a:srgbClr val="000000"/>
                </a:solidFill>
                <a:latin typeface="Consolas" panose="020B0609020204030204" pitchFamily="49" charset="0"/>
              </a:rPr>
              <a:t>InchToMm</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dynamic_inch</a:t>
            </a:r>
            <a:r>
              <a:rPr lang="en-US" sz="1400" dirty="0">
                <a:solidFill>
                  <a:srgbClr val="000000"/>
                </a:solidFill>
                <a:latin typeface="Consolas" panose="020B0609020204030204" pitchFamily="49" charset="0"/>
              </a:rPr>
              <a:t>) }; </a:t>
            </a:r>
            <a:r>
              <a:rPr lang="en-US" sz="1400" dirty="0">
                <a:solidFill>
                  <a:srgbClr val="008000"/>
                </a:solidFill>
                <a:latin typeface="Consolas" panose="020B0609020204030204" pitchFamily="49" charset="0"/>
              </a:rPr>
              <a:t>// at run time </a:t>
            </a:r>
            <a:r>
              <a:rPr lang="en-US" sz="1400" b="1" dirty="0">
                <a:solidFill>
                  <a:srgbClr val="FF0000"/>
                </a:solidFill>
                <a:sym typeface="Wingdings" panose="05000000000000000000" pitchFamily="2" charset="2"/>
              </a:rPr>
              <a:t>❌</a:t>
            </a:r>
          </a:p>
          <a:p>
            <a:pPr marL="320040" lvl="1" indent="0">
              <a:spcBef>
                <a:spcPts val="0"/>
              </a:spcBef>
              <a:buNone/>
            </a:pPr>
            <a:endParaRPr lang="en-US" sz="1400" dirty="0">
              <a:solidFill>
                <a:srgbClr val="008000"/>
              </a:solidFill>
              <a:latin typeface="Consolas" panose="020B0609020204030204" pitchFamily="49" charset="0"/>
              <a:sym typeface="Wingdings" panose="05000000000000000000" pitchFamily="2" charset="2"/>
            </a:endParaRPr>
          </a:p>
        </p:txBody>
      </p:sp>
    </p:spTree>
    <p:extLst>
      <p:ext uri="{BB962C8B-B14F-4D97-AF65-F5344CB8AC3E}">
        <p14:creationId xmlns:p14="http://schemas.microsoft.com/office/powerpoint/2010/main" val="157132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D942DF-D6F5-46D3-BBE6-CD9DE52FA21E}"/>
              </a:ext>
            </a:extLst>
          </p:cNvPr>
          <p:cNvSpPr/>
          <p:nvPr/>
        </p:nvSpPr>
        <p:spPr>
          <a:xfrm>
            <a:off x="450980" y="2666611"/>
            <a:ext cx="954833" cy="228600"/>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Immediate Functions – </a:t>
            </a:r>
            <a:r>
              <a:rPr lang="en-US" dirty="0" err="1">
                <a:latin typeface="Segoe UI" panose="020B0502040204020203" pitchFamily="34" charset="0"/>
                <a:cs typeface="Segoe UI" panose="020B0502040204020203" pitchFamily="34" charset="0"/>
              </a:rPr>
              <a:t>consteval</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err="1">
                <a:latin typeface="Consolas" panose="020B0609020204030204" pitchFamily="49" charset="0"/>
                <a:sym typeface="Wingdings" panose="05000000000000000000" pitchFamily="2" charset="2"/>
              </a:rPr>
              <a:t>consteval</a:t>
            </a:r>
            <a:r>
              <a:rPr lang="en-US" dirty="0">
                <a:sym typeface="Wingdings" panose="05000000000000000000" pitchFamily="2" charset="2"/>
              </a:rPr>
              <a:t> function</a:t>
            </a:r>
          </a:p>
          <a:p>
            <a:pPr lvl="1"/>
            <a:r>
              <a:rPr lang="en-US" b="1" dirty="0">
                <a:sym typeface="Wingdings" panose="05000000000000000000" pitchFamily="2" charset="2"/>
              </a:rPr>
              <a:t>required</a:t>
            </a:r>
            <a:r>
              <a:rPr lang="en-US" dirty="0">
                <a:sym typeface="Wingdings" panose="05000000000000000000" pitchFamily="2" charset="2"/>
              </a:rPr>
              <a:t> to always produce a constant at compile time, a non-constant result should be a compilation error</a:t>
            </a:r>
          </a:p>
          <a:p>
            <a:pPr lvl="1"/>
            <a:r>
              <a:rPr lang="en-US" dirty="0">
                <a:sym typeface="Wingdings" panose="05000000000000000000" pitchFamily="2" charset="2"/>
              </a:rPr>
              <a:t>called: </a:t>
            </a:r>
            <a:r>
              <a:rPr lang="en-US" b="1" i="1" dirty="0">
                <a:sym typeface="Wingdings" panose="05000000000000000000" pitchFamily="2" charset="2"/>
              </a:rPr>
              <a:t>immediate functions</a:t>
            </a:r>
          </a:p>
          <a:p>
            <a:pPr marL="320040" lvl="1" indent="0">
              <a:spcBef>
                <a:spcPts val="0"/>
              </a:spcBef>
              <a:buNone/>
            </a:pPr>
            <a:endParaRPr lang="en-US" sz="1400" dirty="0">
              <a:solidFill>
                <a:srgbClr val="000000"/>
              </a:solidFill>
              <a:latin typeface="Consolas" panose="020B0609020204030204" pitchFamily="49" charset="0"/>
            </a:endParaRPr>
          </a:p>
          <a:p>
            <a:pPr marL="320040" lvl="1" indent="0">
              <a:spcBef>
                <a:spcPts val="0"/>
              </a:spcBef>
              <a:buNone/>
            </a:pPr>
            <a:r>
              <a:rPr lang="en-US" sz="1400" dirty="0" err="1">
                <a:solidFill>
                  <a:srgbClr val="0000FF"/>
                </a:solidFill>
                <a:latin typeface="Consolas" panose="020B0609020204030204" pitchFamily="49" charset="0"/>
              </a:rPr>
              <a:t>consteval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InchToMm</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inch</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inch</a:t>
            </a:r>
            <a:r>
              <a:rPr lang="en-US" sz="1400" dirty="0">
                <a:solidFill>
                  <a:srgbClr val="000000"/>
                </a:solidFill>
                <a:latin typeface="Consolas" panose="020B0609020204030204" pitchFamily="49" charset="0"/>
              </a:rPr>
              <a:t> * 25.4; }</a:t>
            </a:r>
          </a:p>
          <a:p>
            <a:pPr marL="320040" lvl="1" indent="0">
              <a:spcBef>
                <a:spcPts val="0"/>
              </a:spcBef>
              <a:buNone/>
            </a:pPr>
            <a:endParaRPr lang="en-US" sz="1400" dirty="0">
              <a:solidFill>
                <a:srgbClr val="000000"/>
              </a:solidFill>
              <a:latin typeface="Consolas" panose="020B0609020204030204" pitchFamily="49" charset="0"/>
            </a:endParaRPr>
          </a:p>
          <a:p>
            <a:pPr marL="320040" lvl="1" indent="0">
              <a:spcBef>
                <a:spcPts val="0"/>
              </a:spcBef>
              <a:buNone/>
            </a:pP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const_inch</a:t>
            </a:r>
            <a:r>
              <a:rPr lang="en-US" sz="1400" dirty="0">
                <a:solidFill>
                  <a:srgbClr val="000000"/>
                </a:solidFill>
                <a:latin typeface="Consolas" panose="020B0609020204030204" pitchFamily="49" charset="0"/>
              </a:rPr>
              <a:t> { 6 };</a:t>
            </a:r>
          </a:p>
          <a:p>
            <a:pPr marL="320040" lvl="1" indent="0">
              <a:spcBef>
                <a:spcPts val="0"/>
              </a:spcBef>
              <a:buNone/>
            </a:pP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mm1 { </a:t>
            </a:r>
            <a:r>
              <a:rPr lang="en-US" sz="1400" dirty="0" err="1">
                <a:solidFill>
                  <a:srgbClr val="000000"/>
                </a:solidFill>
                <a:latin typeface="Consolas" panose="020B0609020204030204" pitchFamily="49" charset="0"/>
              </a:rPr>
              <a:t>InchToMm</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const_inch</a:t>
            </a:r>
            <a:r>
              <a:rPr lang="en-US" sz="1400" dirty="0">
                <a:solidFill>
                  <a:srgbClr val="000000"/>
                </a:solidFill>
                <a:latin typeface="Consolas" panose="020B0609020204030204" pitchFamily="49" charset="0"/>
              </a:rPr>
              <a:t>) };   </a:t>
            </a:r>
            <a:r>
              <a:rPr lang="en-US" sz="1400" dirty="0">
                <a:solidFill>
                  <a:srgbClr val="008000"/>
                </a:solidFill>
                <a:latin typeface="Consolas" panose="020B0609020204030204" pitchFamily="49" charset="0"/>
              </a:rPr>
              <a:t>// Fine, everything is constant </a:t>
            </a:r>
            <a:r>
              <a:rPr lang="en-US" sz="1400" dirty="0">
                <a:solidFill>
                  <a:srgbClr val="00B050"/>
                </a:solidFill>
                <a:sym typeface="Wingdings" panose="05000000000000000000" pitchFamily="2" charset="2"/>
              </a:rPr>
              <a:t>✔</a:t>
            </a:r>
            <a:endParaRPr lang="en-US" sz="1400" dirty="0">
              <a:solidFill>
                <a:srgbClr val="008000"/>
              </a:solidFill>
              <a:latin typeface="Consolas" panose="020B0609020204030204" pitchFamily="49" charset="0"/>
            </a:endParaRPr>
          </a:p>
          <a:p>
            <a:pPr marL="320040" lvl="1" indent="0">
              <a:spcBef>
                <a:spcPts val="0"/>
              </a:spcBef>
              <a:buNone/>
            </a:pPr>
            <a:endParaRPr lang="en-US" sz="1400" dirty="0">
              <a:solidFill>
                <a:srgbClr val="0000FF"/>
              </a:solidFill>
              <a:latin typeface="Consolas" panose="020B0609020204030204" pitchFamily="49" charset="0"/>
            </a:endParaRPr>
          </a:p>
          <a:p>
            <a:pPr marL="320040" lvl="1" indent="0">
              <a:spcBef>
                <a:spcPts val="0"/>
              </a:spcBef>
              <a:buNone/>
            </a:pP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dynamic_inch</a:t>
            </a:r>
            <a:r>
              <a:rPr lang="en-US" sz="1400" dirty="0">
                <a:solidFill>
                  <a:srgbClr val="000000"/>
                </a:solidFill>
                <a:latin typeface="Consolas" panose="020B0609020204030204" pitchFamily="49" charset="0"/>
              </a:rPr>
              <a:t> { 8 };</a:t>
            </a:r>
          </a:p>
          <a:p>
            <a:pPr marL="320040" lvl="1" indent="0">
              <a:spcBef>
                <a:spcPts val="0"/>
              </a:spcBef>
              <a:buNone/>
            </a:pP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mm2 { </a:t>
            </a:r>
            <a:r>
              <a:rPr lang="en-US" sz="1400" dirty="0" err="1">
                <a:solidFill>
                  <a:srgbClr val="000000"/>
                </a:solidFill>
                <a:latin typeface="Consolas" panose="020B0609020204030204" pitchFamily="49" charset="0"/>
              </a:rPr>
              <a:t>InchToMm</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dynamic_inch</a:t>
            </a:r>
            <a:r>
              <a:rPr lang="en-US" sz="1400" dirty="0">
                <a:solidFill>
                  <a:srgbClr val="000000"/>
                </a:solidFill>
                <a:latin typeface="Consolas" panose="020B0609020204030204" pitchFamily="49" charset="0"/>
              </a:rPr>
              <a:t>) }; </a:t>
            </a:r>
            <a:r>
              <a:rPr lang="en-US" sz="1400" dirty="0">
                <a:solidFill>
                  <a:srgbClr val="008000"/>
                </a:solidFill>
                <a:latin typeface="Consolas" panose="020B0609020204030204" pitchFamily="49" charset="0"/>
              </a:rPr>
              <a:t>// Compilation error: not constant </a:t>
            </a:r>
            <a:r>
              <a:rPr lang="en-US" sz="1400" b="1" dirty="0">
                <a:solidFill>
                  <a:srgbClr val="FF0000"/>
                </a:solidFill>
                <a:sym typeface="Wingdings" panose="05000000000000000000" pitchFamily="2" charset="2"/>
              </a:rPr>
              <a:t>❌</a:t>
            </a:r>
          </a:p>
          <a:p>
            <a:pPr marL="320040" lvl="1" indent="0">
              <a:spcBef>
                <a:spcPts val="0"/>
              </a:spcBef>
              <a:buNone/>
            </a:pPr>
            <a:endParaRPr lang="en-US" sz="1400" dirty="0">
              <a:solidFill>
                <a:srgbClr val="000000"/>
              </a:solidFill>
              <a:latin typeface="Consolas" panose="020B0609020204030204" pitchFamily="49" charset="0"/>
            </a:endParaRPr>
          </a:p>
          <a:p>
            <a:endParaRPr lang="en-US" i="1" dirty="0">
              <a:sym typeface="Wingdings" panose="05000000000000000000" pitchFamily="2" charset="2"/>
            </a:endParaRPr>
          </a:p>
          <a:p>
            <a:endParaRPr lang="en-US" dirty="0"/>
          </a:p>
        </p:txBody>
      </p:sp>
    </p:spTree>
    <p:extLst>
      <p:ext uri="{BB962C8B-B14F-4D97-AF65-F5344CB8AC3E}">
        <p14:creationId xmlns:p14="http://schemas.microsoft.com/office/powerpoint/2010/main" val="415019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fade">
                                      <p:cBhvr>
                                        <p:cTn id="2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err="1">
                <a:latin typeface="Segoe UI" panose="020B0502040204020203" pitchFamily="34" charset="0"/>
                <a:cs typeface="Segoe UI" panose="020B0502040204020203" pitchFamily="34" charset="0"/>
              </a:rPr>
              <a:t>constinit</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a:t>Static initialization order fiasco</a:t>
            </a:r>
          </a:p>
          <a:p>
            <a:pPr lvl="1"/>
            <a:r>
              <a:rPr lang="en-US" dirty="0"/>
              <a:t>Variables with static storage and dynamic initializers </a:t>
            </a:r>
            <a:r>
              <a:rPr lang="en-US" dirty="0">
                <a:sym typeface="Wingdings" panose="05000000000000000000" pitchFamily="2" charset="2"/>
              </a:rPr>
              <a:t> bugs due to undefined order of dynamic initializations  </a:t>
            </a:r>
            <a:r>
              <a:rPr lang="en-US" b="1" dirty="0">
                <a:solidFill>
                  <a:srgbClr val="FF0000"/>
                </a:solidFill>
                <a:sym typeface="Wingdings" panose="05000000000000000000" pitchFamily="2" charset="2"/>
              </a:rPr>
              <a:t>❌</a:t>
            </a:r>
          </a:p>
          <a:p>
            <a:r>
              <a:rPr lang="en-US" dirty="0">
                <a:sym typeface="Wingdings" panose="05000000000000000000" pitchFamily="2" charset="2"/>
              </a:rPr>
              <a:t>Static variables with constant initializers  </a:t>
            </a:r>
            <a:r>
              <a:rPr lang="en-US" dirty="0">
                <a:solidFill>
                  <a:srgbClr val="00B050"/>
                </a:solidFill>
                <a:sym typeface="Wingdings" panose="05000000000000000000" pitchFamily="2" charset="2"/>
              </a:rPr>
              <a:t>✔</a:t>
            </a:r>
            <a:endParaRPr lang="en-US" dirty="0">
              <a:sym typeface="Wingdings" panose="05000000000000000000" pitchFamily="2" charset="2"/>
            </a:endParaRPr>
          </a:p>
          <a:p>
            <a:pPr lvl="1"/>
            <a:r>
              <a:rPr lang="en-US" dirty="0">
                <a:sym typeface="Wingdings" panose="05000000000000000000" pitchFamily="2" charset="2"/>
              </a:rPr>
              <a:t>Complex rules</a:t>
            </a:r>
          </a:p>
          <a:p>
            <a:pPr lvl="1"/>
            <a:r>
              <a:rPr lang="en-US" dirty="0">
                <a:sym typeface="Wingdings" panose="05000000000000000000" pitchFamily="2" charset="2"/>
              </a:rPr>
              <a:t>Non-trivial for a reader to know whether it’s constant initialization or dynamic initialization</a:t>
            </a:r>
          </a:p>
          <a:p>
            <a:r>
              <a:rPr lang="en-US" dirty="0">
                <a:sym typeface="Wingdings" panose="05000000000000000000" pitchFamily="2" charset="2"/>
              </a:rPr>
              <a:t>New keyword: </a:t>
            </a:r>
            <a:r>
              <a:rPr lang="en-US" dirty="0" err="1">
                <a:latin typeface="Consolas" panose="020B0609020204030204" pitchFamily="49" charset="0"/>
                <a:sym typeface="Wingdings" panose="05000000000000000000" pitchFamily="2" charset="2"/>
              </a:rPr>
              <a:t>constinit</a:t>
            </a:r>
            <a:endParaRPr lang="en-US" dirty="0">
              <a:latin typeface="Consolas" panose="020B0609020204030204" pitchFamily="49" charset="0"/>
              <a:sym typeface="Wingdings" panose="05000000000000000000" pitchFamily="2" charset="2"/>
            </a:endParaRPr>
          </a:p>
          <a:p>
            <a:pPr lvl="1"/>
            <a:r>
              <a:rPr lang="en-US" dirty="0">
                <a:sym typeface="Wingdings" panose="05000000000000000000" pitchFamily="2" charset="2"/>
              </a:rPr>
              <a:t>Forces constant initialization  </a:t>
            </a:r>
            <a:r>
              <a:rPr lang="en-US" dirty="0">
                <a:solidFill>
                  <a:srgbClr val="00B050"/>
                </a:solidFill>
                <a:sym typeface="Wingdings" panose="05000000000000000000" pitchFamily="2" charset="2"/>
              </a:rPr>
              <a:t>✔</a:t>
            </a:r>
            <a:br>
              <a:rPr lang="en-US" dirty="0">
                <a:solidFill>
                  <a:srgbClr val="00B050"/>
                </a:solidFill>
                <a:sym typeface="Wingdings" panose="05000000000000000000" pitchFamily="2" charset="2"/>
              </a:rPr>
            </a:br>
            <a:r>
              <a:rPr lang="en-US" dirty="0">
                <a:sym typeface="Wingdings" panose="05000000000000000000" pitchFamily="2" charset="2"/>
              </a:rPr>
              <a:t>E.g.:</a:t>
            </a:r>
            <a:br>
              <a:rPr lang="en-US" dirty="0">
                <a:sym typeface="Wingdings" panose="05000000000000000000" pitchFamily="2" charset="2"/>
              </a:rPr>
            </a:br>
            <a:r>
              <a:rPr lang="en-US" sz="1400" dirty="0" err="1">
                <a:solidFill>
                  <a:srgbClr val="0000FF"/>
                </a:solidFill>
                <a:latin typeface="Consolas" panose="020B0609020204030204" pitchFamily="49" charset="0"/>
              </a:rPr>
              <a:t>constinit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char</a:t>
            </a:r>
            <a:r>
              <a:rPr lang="en-US" sz="1400" dirty="0">
                <a:solidFill>
                  <a:srgbClr val="000000"/>
                </a:solidFill>
                <a:latin typeface="Consolas" panose="020B0609020204030204" pitchFamily="49" charset="0"/>
              </a:rPr>
              <a:t>* a { ... }; </a:t>
            </a:r>
            <a:endParaRPr lang="en-US" sz="1400" dirty="0">
              <a:sym typeface="Wingdings" panose="05000000000000000000" pitchFamily="2" charset="2"/>
            </a:endParaRPr>
          </a:p>
          <a:p>
            <a:endParaRPr lang="en-US" dirty="0"/>
          </a:p>
        </p:txBody>
      </p:sp>
    </p:spTree>
    <p:extLst>
      <p:ext uri="{BB962C8B-B14F-4D97-AF65-F5344CB8AC3E}">
        <p14:creationId xmlns:p14="http://schemas.microsoft.com/office/powerpoint/2010/main" val="373960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433354-A4D8-409A-89A4-528BF228950D}"/>
              </a:ext>
            </a:extLst>
          </p:cNvPr>
          <p:cNvSpPr/>
          <p:nvPr/>
        </p:nvSpPr>
        <p:spPr>
          <a:xfrm>
            <a:off x="762000" y="3562350"/>
            <a:ext cx="2133600" cy="228600"/>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Class </a:t>
            </a:r>
            <a:r>
              <a:rPr lang="en-US" dirty="0" err="1">
                <a:latin typeface="Segoe UI" panose="020B0502040204020203" pitchFamily="34" charset="0"/>
                <a:cs typeface="Segoe UI" panose="020B0502040204020203" pitchFamily="34" charset="0"/>
              </a:rPr>
              <a:t>Enums</a:t>
            </a:r>
            <a:r>
              <a:rPr lang="en-US" dirty="0">
                <a:latin typeface="Segoe UI" panose="020B0502040204020203" pitchFamily="34" charset="0"/>
                <a:cs typeface="Segoe UI" panose="020B0502040204020203" pitchFamily="34" charset="0"/>
              </a:rPr>
              <a:t> and using Directive</a:t>
            </a:r>
          </a:p>
        </p:txBody>
      </p:sp>
      <p:sp>
        <p:nvSpPr>
          <p:cNvPr id="3" name="Content Placeholder 2"/>
          <p:cNvSpPr>
            <a:spLocks noGrp="1"/>
          </p:cNvSpPr>
          <p:nvPr>
            <p:ph sz="quarter" idx="13"/>
          </p:nvPr>
        </p:nvSpPr>
        <p:spPr/>
        <p:txBody>
          <a:bodyPr>
            <a:normAutofit fontScale="77500" lnSpcReduction="20000"/>
          </a:bodyPr>
          <a:lstStyle/>
          <a:p>
            <a:r>
              <a:rPr lang="en-US" dirty="0"/>
              <a:t>Example:</a:t>
            </a:r>
          </a:p>
          <a:p>
            <a:pPr marL="320040" lvl="1" indent="0">
              <a:lnSpc>
                <a:spcPct val="120000"/>
              </a:lnSpc>
              <a:spcBef>
                <a:spcPts val="0"/>
              </a:spcBef>
              <a:buNone/>
            </a:pPr>
            <a:r>
              <a:rPr lang="en-US" sz="1500" dirty="0" err="1">
                <a:solidFill>
                  <a:srgbClr val="0000FF"/>
                </a:solidFill>
                <a:latin typeface="Consolas" panose="020B0609020204030204" pitchFamily="49" charset="0"/>
              </a:rPr>
              <a:t>enum</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err="1">
                <a:solidFill>
                  <a:srgbClr val="2B91AF"/>
                </a:solidFill>
                <a:latin typeface="Consolas" panose="020B0609020204030204" pitchFamily="49" charset="0"/>
              </a:rPr>
              <a:t>CardTypeSuit</a:t>
            </a:r>
            <a:r>
              <a:rPr lang="en-US" sz="1500" dirty="0">
                <a:solidFill>
                  <a:srgbClr val="000000"/>
                </a:solidFill>
                <a:latin typeface="Consolas" panose="020B0609020204030204" pitchFamily="49" charset="0"/>
              </a:rPr>
              <a:t> { </a:t>
            </a:r>
            <a:r>
              <a:rPr lang="en-US" sz="1500" dirty="0">
                <a:solidFill>
                  <a:srgbClr val="2F4F4F"/>
                </a:solidFill>
                <a:latin typeface="Consolas" panose="020B0609020204030204" pitchFamily="49" charset="0"/>
              </a:rPr>
              <a:t>Clubs</a:t>
            </a:r>
            <a:r>
              <a:rPr lang="en-US" sz="1500" dirty="0">
                <a:solidFill>
                  <a:srgbClr val="000000"/>
                </a:solidFill>
                <a:latin typeface="Consolas" panose="020B0609020204030204" pitchFamily="49" charset="0"/>
              </a:rPr>
              <a:t>, </a:t>
            </a:r>
            <a:r>
              <a:rPr lang="en-US" sz="1500" dirty="0">
                <a:solidFill>
                  <a:srgbClr val="2F4F4F"/>
                </a:solidFill>
                <a:latin typeface="Consolas" panose="020B0609020204030204" pitchFamily="49" charset="0"/>
              </a:rPr>
              <a:t>Diamonds</a:t>
            </a:r>
            <a:r>
              <a:rPr lang="en-US" sz="1500" dirty="0">
                <a:solidFill>
                  <a:srgbClr val="000000"/>
                </a:solidFill>
                <a:latin typeface="Consolas" panose="020B0609020204030204" pitchFamily="49" charset="0"/>
              </a:rPr>
              <a:t>, </a:t>
            </a:r>
            <a:r>
              <a:rPr lang="en-US" sz="1500" dirty="0">
                <a:solidFill>
                  <a:srgbClr val="2F4F4F"/>
                </a:solidFill>
                <a:latin typeface="Consolas" panose="020B0609020204030204" pitchFamily="49" charset="0"/>
              </a:rPr>
              <a:t>Hearts</a:t>
            </a:r>
            <a:r>
              <a:rPr lang="en-US" sz="1500" dirty="0">
                <a:solidFill>
                  <a:srgbClr val="000000"/>
                </a:solidFill>
                <a:latin typeface="Consolas" panose="020B0609020204030204" pitchFamily="49" charset="0"/>
              </a:rPr>
              <a:t>, </a:t>
            </a:r>
            <a:r>
              <a:rPr lang="en-US" sz="1500" dirty="0">
                <a:solidFill>
                  <a:srgbClr val="2F4F4F"/>
                </a:solidFill>
                <a:latin typeface="Consolas" panose="020B0609020204030204" pitchFamily="49" charset="0"/>
              </a:rPr>
              <a:t>Spades</a:t>
            </a:r>
            <a:r>
              <a:rPr lang="en-US" sz="1500" dirty="0">
                <a:solidFill>
                  <a:srgbClr val="000000"/>
                </a:solidFill>
                <a:latin typeface="Consolas" panose="020B0609020204030204" pitchFamily="49" charset="0"/>
              </a:rPr>
              <a:t> };</a:t>
            </a:r>
          </a:p>
          <a:p>
            <a:pPr marL="320040" lvl="1" indent="0">
              <a:lnSpc>
                <a:spcPct val="120000"/>
              </a:lnSpc>
              <a:spcBef>
                <a:spcPts val="0"/>
              </a:spcBef>
              <a:buNone/>
            </a:pPr>
            <a:endParaRPr lang="en-US" sz="1500" dirty="0">
              <a:solidFill>
                <a:srgbClr val="000000"/>
              </a:solidFill>
              <a:latin typeface="Consolas" panose="020B0609020204030204" pitchFamily="49" charset="0"/>
            </a:endParaRPr>
          </a:p>
          <a:p>
            <a:pPr marL="320040" lvl="1" indent="0">
              <a:lnSpc>
                <a:spcPct val="120000"/>
              </a:lnSpc>
              <a:spcBef>
                <a:spcPts val="0"/>
              </a:spcBef>
              <a:buNone/>
            </a:pPr>
            <a:r>
              <a:rPr lang="en-US" sz="1500" dirty="0">
                <a:solidFill>
                  <a:srgbClr val="000000"/>
                </a:solidFill>
                <a:latin typeface="Consolas" panose="020B0609020204030204" pitchFamily="49" charset="0"/>
              </a:rPr>
              <a:t>std::</a:t>
            </a:r>
            <a:r>
              <a:rPr lang="en-US" sz="1500" dirty="0" err="1">
                <a:solidFill>
                  <a:srgbClr val="2B91AF"/>
                </a:solidFill>
                <a:latin typeface="Consolas" panose="020B0609020204030204" pitchFamily="49" charset="0"/>
              </a:rPr>
              <a:t>string_view</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GetString</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const</a:t>
            </a:r>
            <a:r>
              <a:rPr lang="en-US" sz="1500" dirty="0">
                <a:solidFill>
                  <a:srgbClr val="000000"/>
                </a:solidFill>
                <a:latin typeface="Consolas" panose="020B0609020204030204" pitchFamily="49" charset="0"/>
              </a:rPr>
              <a:t> </a:t>
            </a:r>
            <a:r>
              <a:rPr lang="en-US" sz="1500" dirty="0" err="1">
                <a:solidFill>
                  <a:srgbClr val="2B91AF"/>
                </a:solidFill>
                <a:latin typeface="Consolas" panose="020B0609020204030204" pitchFamily="49" charset="0"/>
              </a:rPr>
              <a:t>CardTypeSuit</a:t>
            </a:r>
            <a:r>
              <a:rPr lang="en-US" sz="1500" dirty="0">
                <a:solidFill>
                  <a:srgbClr val="000000"/>
                </a:solidFill>
                <a:latin typeface="Consolas" panose="020B0609020204030204" pitchFamily="49" charset="0"/>
              </a:rPr>
              <a:t> </a:t>
            </a:r>
            <a:r>
              <a:rPr lang="en-US" sz="1500" dirty="0" err="1">
                <a:solidFill>
                  <a:srgbClr val="808080"/>
                </a:solidFill>
                <a:latin typeface="Consolas" panose="020B0609020204030204" pitchFamily="49" charset="0"/>
              </a:rPr>
              <a:t>cardTypeSuit</a:t>
            </a:r>
            <a:r>
              <a:rPr lang="en-US" sz="1500" dirty="0">
                <a:solidFill>
                  <a:srgbClr val="000000"/>
                </a:solidFill>
                <a:latin typeface="Consolas" panose="020B0609020204030204" pitchFamily="49" charset="0"/>
              </a:rPr>
              <a:t>) {</a:t>
            </a:r>
          </a:p>
          <a:p>
            <a:pPr marL="320040" lvl="1" indent="0">
              <a:lnSpc>
                <a:spcPct val="120000"/>
              </a:lnSpc>
              <a:spcBef>
                <a:spcPts val="0"/>
              </a:spcBef>
              <a:buNone/>
            </a:pPr>
            <a:r>
              <a:rPr lang="en-US" sz="1500" dirty="0">
                <a:solidFill>
                  <a:srgbClr val="0000FF"/>
                </a:solidFill>
                <a:latin typeface="Consolas" panose="020B0609020204030204" pitchFamily="49" charset="0"/>
              </a:rPr>
              <a:t>  switch</a:t>
            </a:r>
            <a:r>
              <a:rPr lang="en-US" sz="1500" dirty="0">
                <a:solidFill>
                  <a:srgbClr val="000000"/>
                </a:solidFill>
                <a:latin typeface="Consolas" panose="020B0609020204030204" pitchFamily="49" charset="0"/>
              </a:rPr>
              <a:t> (</a:t>
            </a:r>
            <a:r>
              <a:rPr lang="en-US" sz="1500" dirty="0" err="1">
                <a:solidFill>
                  <a:srgbClr val="808080"/>
                </a:solidFill>
                <a:latin typeface="Consolas" panose="020B0609020204030204" pitchFamily="49" charset="0"/>
              </a:rPr>
              <a:t>cardTypeSuit</a:t>
            </a:r>
            <a:r>
              <a:rPr lang="en-US" sz="1500" dirty="0">
                <a:solidFill>
                  <a:srgbClr val="000000"/>
                </a:solidFill>
                <a:latin typeface="Consolas" panose="020B0609020204030204" pitchFamily="49" charset="0"/>
              </a:rPr>
              <a:t>) {</a:t>
            </a:r>
          </a:p>
          <a:p>
            <a:pPr marL="320040" lvl="1" indent="0">
              <a:lnSpc>
                <a:spcPct val="120000"/>
              </a:lnSpc>
              <a:spcBef>
                <a:spcPts val="0"/>
              </a:spcBef>
              <a:buNone/>
            </a:pPr>
            <a:r>
              <a:rPr lang="en-US" sz="1500" dirty="0">
                <a:solidFill>
                  <a:srgbClr val="0000FF"/>
                </a:solidFill>
                <a:latin typeface="Consolas" panose="020B0609020204030204" pitchFamily="49" charset="0"/>
              </a:rPr>
              <a:t>    case</a:t>
            </a:r>
            <a:r>
              <a:rPr lang="en-US" sz="1500" dirty="0">
                <a:solidFill>
                  <a:srgbClr val="000000"/>
                </a:solidFill>
                <a:latin typeface="Consolas" panose="020B0609020204030204" pitchFamily="49" charset="0"/>
              </a:rPr>
              <a:t> </a:t>
            </a:r>
            <a:r>
              <a:rPr lang="en-US" sz="1500" dirty="0" err="1">
                <a:solidFill>
                  <a:srgbClr val="2B91AF"/>
                </a:solidFill>
                <a:latin typeface="Consolas" panose="020B0609020204030204" pitchFamily="49" charset="0"/>
              </a:rPr>
              <a:t>CardTypeSuit</a:t>
            </a:r>
            <a:r>
              <a:rPr lang="en-US" sz="1500" dirty="0">
                <a:solidFill>
                  <a:srgbClr val="000000"/>
                </a:solidFill>
                <a:latin typeface="Consolas" panose="020B0609020204030204" pitchFamily="49" charset="0"/>
              </a:rPr>
              <a:t>::</a:t>
            </a:r>
            <a:r>
              <a:rPr lang="en-US" sz="1500" dirty="0">
                <a:solidFill>
                  <a:srgbClr val="2F4F4F"/>
                </a:solidFill>
                <a:latin typeface="Consolas" panose="020B0609020204030204" pitchFamily="49" charset="0"/>
              </a:rPr>
              <a:t>Clubs</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return</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"Clubs"</a:t>
            </a:r>
            <a:r>
              <a:rPr lang="en-US" sz="1500" dirty="0">
                <a:solidFill>
                  <a:srgbClr val="000000"/>
                </a:solidFill>
                <a:latin typeface="Consolas" panose="020B0609020204030204" pitchFamily="49" charset="0"/>
              </a:rPr>
              <a:t>;</a:t>
            </a:r>
          </a:p>
          <a:p>
            <a:pPr marL="320040" lvl="1" indent="0">
              <a:lnSpc>
                <a:spcPct val="120000"/>
              </a:lnSpc>
              <a:spcBef>
                <a:spcPts val="0"/>
              </a:spcBef>
              <a:buNone/>
            </a:pPr>
            <a:r>
              <a:rPr lang="en-US" sz="1500" dirty="0">
                <a:solidFill>
                  <a:srgbClr val="0000FF"/>
                </a:solidFill>
                <a:latin typeface="Consolas" panose="020B0609020204030204" pitchFamily="49" charset="0"/>
              </a:rPr>
              <a:t>    case</a:t>
            </a:r>
            <a:r>
              <a:rPr lang="en-US" sz="1500" dirty="0">
                <a:solidFill>
                  <a:srgbClr val="000000"/>
                </a:solidFill>
                <a:latin typeface="Consolas" panose="020B0609020204030204" pitchFamily="49" charset="0"/>
              </a:rPr>
              <a:t> </a:t>
            </a:r>
            <a:r>
              <a:rPr lang="en-US" sz="1500" dirty="0" err="1">
                <a:solidFill>
                  <a:srgbClr val="2B91AF"/>
                </a:solidFill>
                <a:latin typeface="Consolas" panose="020B0609020204030204" pitchFamily="49" charset="0"/>
              </a:rPr>
              <a:t>CardTypeSuit</a:t>
            </a:r>
            <a:r>
              <a:rPr lang="en-US" sz="1500" dirty="0">
                <a:solidFill>
                  <a:srgbClr val="000000"/>
                </a:solidFill>
                <a:latin typeface="Consolas" panose="020B0609020204030204" pitchFamily="49" charset="0"/>
              </a:rPr>
              <a:t>::</a:t>
            </a:r>
            <a:r>
              <a:rPr lang="en-US" sz="1500" dirty="0">
                <a:solidFill>
                  <a:srgbClr val="2F4F4F"/>
                </a:solidFill>
                <a:latin typeface="Consolas" panose="020B0609020204030204" pitchFamily="49" charset="0"/>
              </a:rPr>
              <a:t>Diamonds</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return</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"Diamonds"</a:t>
            </a:r>
            <a:r>
              <a:rPr lang="en-US" sz="1500" dirty="0">
                <a:solidFill>
                  <a:srgbClr val="000000"/>
                </a:solidFill>
                <a:latin typeface="Consolas" panose="020B0609020204030204" pitchFamily="49" charset="0"/>
              </a:rPr>
              <a:t>;</a:t>
            </a:r>
          </a:p>
          <a:p>
            <a:pPr marL="320040" lvl="1" indent="0">
              <a:lnSpc>
                <a:spcPct val="120000"/>
              </a:lnSpc>
              <a:spcBef>
                <a:spcPts val="0"/>
              </a:spcBef>
              <a:buNone/>
            </a:pPr>
            <a:r>
              <a:rPr lang="en-US" sz="1500" dirty="0">
                <a:solidFill>
                  <a:srgbClr val="0000FF"/>
                </a:solidFill>
                <a:latin typeface="Consolas" panose="020B0609020204030204" pitchFamily="49" charset="0"/>
              </a:rPr>
              <a:t>    case</a:t>
            </a:r>
            <a:r>
              <a:rPr lang="en-US" sz="1500" dirty="0">
                <a:solidFill>
                  <a:srgbClr val="000000"/>
                </a:solidFill>
                <a:latin typeface="Consolas" panose="020B0609020204030204" pitchFamily="49" charset="0"/>
              </a:rPr>
              <a:t> </a:t>
            </a:r>
            <a:r>
              <a:rPr lang="en-US" sz="1500" dirty="0" err="1">
                <a:solidFill>
                  <a:srgbClr val="2B91AF"/>
                </a:solidFill>
                <a:latin typeface="Consolas" panose="020B0609020204030204" pitchFamily="49" charset="0"/>
              </a:rPr>
              <a:t>CardTypeSuit</a:t>
            </a:r>
            <a:r>
              <a:rPr lang="en-US" sz="1500" dirty="0">
                <a:solidFill>
                  <a:srgbClr val="000000"/>
                </a:solidFill>
                <a:latin typeface="Consolas" panose="020B0609020204030204" pitchFamily="49" charset="0"/>
              </a:rPr>
              <a:t>::</a:t>
            </a:r>
            <a:r>
              <a:rPr lang="en-US" sz="1500" dirty="0">
                <a:solidFill>
                  <a:srgbClr val="2F4F4F"/>
                </a:solidFill>
                <a:latin typeface="Consolas" panose="020B0609020204030204" pitchFamily="49" charset="0"/>
              </a:rPr>
              <a:t>Hearts</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return</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"Hearts"</a:t>
            </a:r>
            <a:r>
              <a:rPr lang="en-US" sz="1500" dirty="0">
                <a:solidFill>
                  <a:srgbClr val="000000"/>
                </a:solidFill>
                <a:latin typeface="Consolas" panose="020B0609020204030204" pitchFamily="49" charset="0"/>
              </a:rPr>
              <a:t>;</a:t>
            </a:r>
          </a:p>
          <a:p>
            <a:pPr marL="320040" lvl="1" indent="0">
              <a:lnSpc>
                <a:spcPct val="120000"/>
              </a:lnSpc>
              <a:spcBef>
                <a:spcPts val="0"/>
              </a:spcBef>
              <a:buNone/>
            </a:pPr>
            <a:r>
              <a:rPr lang="en-US" sz="1500" dirty="0">
                <a:solidFill>
                  <a:srgbClr val="0000FF"/>
                </a:solidFill>
                <a:latin typeface="Consolas" panose="020B0609020204030204" pitchFamily="49" charset="0"/>
              </a:rPr>
              <a:t>    case</a:t>
            </a:r>
            <a:r>
              <a:rPr lang="en-US" sz="1500" dirty="0">
                <a:solidFill>
                  <a:srgbClr val="000000"/>
                </a:solidFill>
                <a:latin typeface="Consolas" panose="020B0609020204030204" pitchFamily="49" charset="0"/>
              </a:rPr>
              <a:t> </a:t>
            </a:r>
            <a:r>
              <a:rPr lang="en-US" sz="1500" dirty="0" err="1">
                <a:solidFill>
                  <a:srgbClr val="2B91AF"/>
                </a:solidFill>
                <a:latin typeface="Consolas" panose="020B0609020204030204" pitchFamily="49" charset="0"/>
              </a:rPr>
              <a:t>CardTypeSuit</a:t>
            </a:r>
            <a:r>
              <a:rPr lang="en-US" sz="1500" dirty="0">
                <a:solidFill>
                  <a:srgbClr val="000000"/>
                </a:solidFill>
                <a:latin typeface="Consolas" panose="020B0609020204030204" pitchFamily="49" charset="0"/>
              </a:rPr>
              <a:t>::</a:t>
            </a:r>
            <a:r>
              <a:rPr lang="en-US" sz="1500" dirty="0">
                <a:solidFill>
                  <a:srgbClr val="2F4F4F"/>
                </a:solidFill>
                <a:latin typeface="Consolas" panose="020B0609020204030204" pitchFamily="49" charset="0"/>
              </a:rPr>
              <a:t>Spades</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return</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"Spades"</a:t>
            </a:r>
            <a:r>
              <a:rPr lang="en-US" sz="1500" dirty="0">
                <a:solidFill>
                  <a:srgbClr val="000000"/>
                </a:solidFill>
                <a:latin typeface="Consolas" panose="020B0609020204030204" pitchFamily="49" charset="0"/>
              </a:rPr>
              <a:t>;</a:t>
            </a:r>
          </a:p>
          <a:p>
            <a:pPr marL="320040" lvl="1" indent="0">
              <a:lnSpc>
                <a:spcPct val="120000"/>
              </a:lnSpc>
              <a:spcBef>
                <a:spcPts val="0"/>
              </a:spcBef>
              <a:buNone/>
            </a:pPr>
            <a:r>
              <a:rPr lang="en-US" sz="1500" dirty="0">
                <a:solidFill>
                  <a:srgbClr val="000000"/>
                </a:solidFill>
                <a:latin typeface="Consolas" panose="020B0609020204030204" pitchFamily="49" charset="0"/>
              </a:rPr>
              <a:t>  }</a:t>
            </a:r>
          </a:p>
          <a:p>
            <a:pPr marL="320040" lvl="1" indent="0">
              <a:lnSpc>
                <a:spcPct val="120000"/>
              </a:lnSpc>
              <a:spcBef>
                <a:spcPts val="0"/>
              </a:spcBef>
              <a:buNone/>
            </a:pPr>
            <a:r>
              <a:rPr lang="en-US" sz="1500" dirty="0">
                <a:solidFill>
                  <a:srgbClr val="000000"/>
                </a:solidFill>
                <a:latin typeface="Consolas" panose="020B0609020204030204" pitchFamily="49" charset="0"/>
              </a:rPr>
              <a:t>}</a:t>
            </a:r>
          </a:p>
          <a:p>
            <a:pPr marL="320040" lvl="1" indent="0">
              <a:spcBef>
                <a:spcPts val="0"/>
              </a:spcBef>
              <a:buNone/>
            </a:pPr>
            <a:endParaRPr lang="en-US" sz="1400" dirty="0">
              <a:solidFill>
                <a:srgbClr val="000000"/>
              </a:solidFill>
              <a:latin typeface="Consolas" panose="020B0609020204030204" pitchFamily="49" charset="0"/>
            </a:endParaRPr>
          </a:p>
          <a:p>
            <a:pPr marL="320040" lvl="1" indent="0">
              <a:lnSpc>
                <a:spcPct val="120000"/>
              </a:lnSpc>
              <a:spcBef>
                <a:spcPts val="0"/>
              </a:spcBef>
              <a:buNone/>
            </a:pPr>
            <a:r>
              <a:rPr lang="en-US" sz="1500" dirty="0">
                <a:solidFill>
                  <a:srgbClr val="000000"/>
                </a:solidFill>
                <a:latin typeface="Consolas" panose="020B0609020204030204" pitchFamily="49" charset="0"/>
              </a:rPr>
              <a:t>std::</a:t>
            </a:r>
            <a:r>
              <a:rPr lang="en-US" sz="1500" dirty="0" err="1">
                <a:solidFill>
                  <a:srgbClr val="2B91AF"/>
                </a:solidFill>
                <a:latin typeface="Consolas" panose="020B0609020204030204" pitchFamily="49" charset="0"/>
              </a:rPr>
              <a:t>string_view</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GetString</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const</a:t>
            </a:r>
            <a:r>
              <a:rPr lang="en-US" sz="1500" dirty="0">
                <a:solidFill>
                  <a:srgbClr val="000000"/>
                </a:solidFill>
                <a:latin typeface="Consolas" panose="020B0609020204030204" pitchFamily="49" charset="0"/>
              </a:rPr>
              <a:t> </a:t>
            </a:r>
            <a:r>
              <a:rPr lang="en-US" sz="1500" dirty="0" err="1">
                <a:solidFill>
                  <a:srgbClr val="2B91AF"/>
                </a:solidFill>
                <a:latin typeface="Consolas" panose="020B0609020204030204" pitchFamily="49" charset="0"/>
              </a:rPr>
              <a:t>CardTypeSuit</a:t>
            </a:r>
            <a:r>
              <a:rPr lang="en-US" sz="1500" dirty="0">
                <a:solidFill>
                  <a:srgbClr val="000000"/>
                </a:solidFill>
                <a:latin typeface="Consolas" panose="020B0609020204030204" pitchFamily="49" charset="0"/>
              </a:rPr>
              <a:t> </a:t>
            </a:r>
            <a:r>
              <a:rPr lang="en-US" sz="1500" dirty="0" err="1">
                <a:solidFill>
                  <a:srgbClr val="808080"/>
                </a:solidFill>
                <a:latin typeface="Consolas" panose="020B0609020204030204" pitchFamily="49" charset="0"/>
              </a:rPr>
              <a:t>cardTypeSuit</a:t>
            </a:r>
            <a:r>
              <a:rPr lang="en-US" sz="1500" dirty="0">
                <a:solidFill>
                  <a:srgbClr val="000000"/>
                </a:solidFill>
                <a:latin typeface="Consolas" panose="020B0609020204030204" pitchFamily="49" charset="0"/>
              </a:rPr>
              <a:t>) {</a:t>
            </a:r>
          </a:p>
          <a:p>
            <a:pPr marL="320040" lvl="1" indent="0">
              <a:lnSpc>
                <a:spcPct val="120000"/>
              </a:lnSpc>
              <a:spcBef>
                <a:spcPts val="0"/>
              </a:spcBef>
              <a:buNone/>
            </a:pPr>
            <a:r>
              <a:rPr lang="en-US" sz="1500" dirty="0">
                <a:solidFill>
                  <a:srgbClr val="0000FF"/>
                </a:solidFill>
                <a:latin typeface="Consolas" panose="020B0609020204030204" pitchFamily="49" charset="0"/>
              </a:rPr>
              <a:t>  switch</a:t>
            </a:r>
            <a:r>
              <a:rPr lang="en-US" sz="1500" dirty="0">
                <a:solidFill>
                  <a:srgbClr val="000000"/>
                </a:solidFill>
                <a:latin typeface="Consolas" panose="020B0609020204030204" pitchFamily="49" charset="0"/>
              </a:rPr>
              <a:t> (</a:t>
            </a:r>
            <a:r>
              <a:rPr lang="en-US" sz="1500" dirty="0" err="1">
                <a:solidFill>
                  <a:srgbClr val="808080"/>
                </a:solidFill>
                <a:latin typeface="Consolas" panose="020B0609020204030204" pitchFamily="49" charset="0"/>
              </a:rPr>
              <a:t>cardTypeSuit</a:t>
            </a:r>
            <a:r>
              <a:rPr lang="en-US" sz="1500" dirty="0">
                <a:solidFill>
                  <a:srgbClr val="000000"/>
                </a:solidFill>
                <a:latin typeface="Consolas" panose="020B0609020204030204" pitchFamily="49" charset="0"/>
              </a:rPr>
              <a:t>) {</a:t>
            </a:r>
          </a:p>
          <a:p>
            <a:pPr marL="320040" lvl="1" indent="0">
              <a:lnSpc>
                <a:spcPct val="120000"/>
              </a:lnSpc>
              <a:spcBef>
                <a:spcPts val="0"/>
              </a:spcBef>
              <a:buNone/>
            </a:pPr>
            <a:r>
              <a:rPr lang="en-US" sz="1500" dirty="0">
                <a:solidFill>
                  <a:srgbClr val="0000FF"/>
                </a:solidFill>
                <a:latin typeface="Consolas" panose="020B0609020204030204" pitchFamily="49" charset="0"/>
              </a:rPr>
              <a:t>    using</a:t>
            </a:r>
            <a:r>
              <a:rPr lang="en-US" sz="1500" dirty="0">
                <a:solidFill>
                  <a:srgbClr val="000000"/>
                </a:solidFill>
                <a:latin typeface="Consolas" panose="020B0609020204030204" pitchFamily="49" charset="0"/>
              </a:rPr>
              <a:t> </a:t>
            </a:r>
            <a:r>
              <a:rPr lang="en-US" sz="1500" dirty="0" err="1">
                <a:solidFill>
                  <a:srgbClr val="0000FF"/>
                </a:solidFill>
                <a:latin typeface="Consolas" panose="020B0609020204030204" pitchFamily="49" charset="0"/>
              </a:rPr>
              <a:t>enum</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CardTypeSuit</a:t>
            </a:r>
            <a:r>
              <a:rPr lang="en-US" sz="1500" dirty="0">
                <a:solidFill>
                  <a:srgbClr val="000000"/>
                </a:solidFill>
                <a:latin typeface="Consolas" panose="020B0609020204030204" pitchFamily="49" charset="0"/>
              </a:rPr>
              <a:t>;</a:t>
            </a:r>
          </a:p>
          <a:p>
            <a:pPr marL="320040" lvl="1" indent="0">
              <a:lnSpc>
                <a:spcPct val="120000"/>
              </a:lnSpc>
              <a:spcBef>
                <a:spcPts val="0"/>
              </a:spcBef>
              <a:buNone/>
            </a:pPr>
            <a:r>
              <a:rPr lang="en-US" sz="1500" dirty="0">
                <a:solidFill>
                  <a:srgbClr val="0000FF"/>
                </a:solidFill>
                <a:latin typeface="Consolas" panose="020B0609020204030204" pitchFamily="49" charset="0"/>
              </a:rPr>
              <a:t>    case</a:t>
            </a:r>
            <a:r>
              <a:rPr lang="en-US" sz="1500" dirty="0">
                <a:solidFill>
                  <a:srgbClr val="000000"/>
                </a:solidFill>
                <a:latin typeface="Consolas" panose="020B0609020204030204" pitchFamily="49" charset="0"/>
              </a:rPr>
              <a:t> Clubs: </a:t>
            </a:r>
            <a:r>
              <a:rPr lang="en-US" sz="1500" dirty="0">
                <a:solidFill>
                  <a:srgbClr val="0000FF"/>
                </a:solidFill>
                <a:latin typeface="Consolas" panose="020B0609020204030204" pitchFamily="49" charset="0"/>
              </a:rPr>
              <a:t>return</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"Clubs"</a:t>
            </a:r>
            <a:r>
              <a:rPr lang="en-US" sz="1500" dirty="0">
                <a:solidFill>
                  <a:srgbClr val="000000"/>
                </a:solidFill>
                <a:latin typeface="Consolas" panose="020B0609020204030204" pitchFamily="49" charset="0"/>
              </a:rPr>
              <a:t>;</a:t>
            </a:r>
          </a:p>
          <a:p>
            <a:pPr marL="320040" lvl="1" indent="0">
              <a:lnSpc>
                <a:spcPct val="120000"/>
              </a:lnSpc>
              <a:spcBef>
                <a:spcPts val="0"/>
              </a:spcBef>
              <a:buNone/>
            </a:pPr>
            <a:r>
              <a:rPr lang="en-US" sz="1500" dirty="0">
                <a:solidFill>
                  <a:srgbClr val="0000FF"/>
                </a:solidFill>
                <a:latin typeface="Consolas" panose="020B0609020204030204" pitchFamily="49" charset="0"/>
              </a:rPr>
              <a:t>    case</a:t>
            </a:r>
            <a:r>
              <a:rPr lang="en-US" sz="1500" dirty="0">
                <a:solidFill>
                  <a:srgbClr val="000000"/>
                </a:solidFill>
                <a:latin typeface="Consolas" panose="020B0609020204030204" pitchFamily="49" charset="0"/>
              </a:rPr>
              <a:t> Diamonds: </a:t>
            </a:r>
            <a:r>
              <a:rPr lang="en-US" sz="1500" dirty="0">
                <a:solidFill>
                  <a:srgbClr val="0000FF"/>
                </a:solidFill>
                <a:latin typeface="Consolas" panose="020B0609020204030204" pitchFamily="49" charset="0"/>
              </a:rPr>
              <a:t>return</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"Diamonds"</a:t>
            </a:r>
            <a:r>
              <a:rPr lang="en-US" sz="1500" dirty="0">
                <a:solidFill>
                  <a:srgbClr val="000000"/>
                </a:solidFill>
                <a:latin typeface="Consolas" panose="020B0609020204030204" pitchFamily="49" charset="0"/>
              </a:rPr>
              <a:t>;</a:t>
            </a:r>
          </a:p>
          <a:p>
            <a:pPr marL="320040" lvl="1" indent="0">
              <a:lnSpc>
                <a:spcPct val="120000"/>
              </a:lnSpc>
              <a:spcBef>
                <a:spcPts val="0"/>
              </a:spcBef>
              <a:buNone/>
            </a:pPr>
            <a:r>
              <a:rPr lang="en-US" sz="1500" dirty="0">
                <a:solidFill>
                  <a:srgbClr val="0000FF"/>
                </a:solidFill>
                <a:latin typeface="Consolas" panose="020B0609020204030204" pitchFamily="49" charset="0"/>
              </a:rPr>
              <a:t>    case</a:t>
            </a:r>
            <a:r>
              <a:rPr lang="en-US" sz="1500" dirty="0">
                <a:solidFill>
                  <a:srgbClr val="000000"/>
                </a:solidFill>
                <a:latin typeface="Consolas" panose="020B0609020204030204" pitchFamily="49" charset="0"/>
              </a:rPr>
              <a:t> Hearts: </a:t>
            </a:r>
            <a:r>
              <a:rPr lang="en-US" sz="1500" dirty="0">
                <a:solidFill>
                  <a:srgbClr val="0000FF"/>
                </a:solidFill>
                <a:latin typeface="Consolas" panose="020B0609020204030204" pitchFamily="49" charset="0"/>
              </a:rPr>
              <a:t>return</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"Hearts"</a:t>
            </a:r>
            <a:r>
              <a:rPr lang="en-US" sz="1500" dirty="0">
                <a:solidFill>
                  <a:srgbClr val="000000"/>
                </a:solidFill>
                <a:latin typeface="Consolas" panose="020B0609020204030204" pitchFamily="49" charset="0"/>
              </a:rPr>
              <a:t>;</a:t>
            </a:r>
          </a:p>
          <a:p>
            <a:pPr marL="320040" lvl="1" indent="0">
              <a:lnSpc>
                <a:spcPct val="120000"/>
              </a:lnSpc>
              <a:spcBef>
                <a:spcPts val="0"/>
              </a:spcBef>
              <a:buNone/>
            </a:pPr>
            <a:r>
              <a:rPr lang="en-US" sz="1500" dirty="0">
                <a:solidFill>
                  <a:srgbClr val="0000FF"/>
                </a:solidFill>
                <a:latin typeface="Consolas" panose="020B0609020204030204" pitchFamily="49" charset="0"/>
              </a:rPr>
              <a:t>    case</a:t>
            </a:r>
            <a:r>
              <a:rPr lang="en-US" sz="1500" dirty="0">
                <a:solidFill>
                  <a:srgbClr val="000000"/>
                </a:solidFill>
                <a:latin typeface="Consolas" panose="020B0609020204030204" pitchFamily="49" charset="0"/>
              </a:rPr>
              <a:t> Spades: </a:t>
            </a:r>
            <a:r>
              <a:rPr lang="en-US" sz="1500" dirty="0">
                <a:solidFill>
                  <a:srgbClr val="0000FF"/>
                </a:solidFill>
                <a:latin typeface="Consolas" panose="020B0609020204030204" pitchFamily="49" charset="0"/>
              </a:rPr>
              <a:t>return</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"Spades"</a:t>
            </a:r>
            <a:r>
              <a:rPr lang="en-US" sz="1500" dirty="0">
                <a:solidFill>
                  <a:srgbClr val="000000"/>
                </a:solidFill>
                <a:latin typeface="Consolas" panose="020B0609020204030204" pitchFamily="49" charset="0"/>
              </a:rPr>
              <a:t>;</a:t>
            </a:r>
          </a:p>
          <a:p>
            <a:pPr marL="320040" lvl="1" indent="0">
              <a:lnSpc>
                <a:spcPct val="120000"/>
              </a:lnSpc>
              <a:spcBef>
                <a:spcPts val="0"/>
              </a:spcBef>
              <a:buNone/>
            </a:pPr>
            <a:r>
              <a:rPr lang="en-US" sz="1500" dirty="0">
                <a:solidFill>
                  <a:srgbClr val="000000"/>
                </a:solidFill>
                <a:latin typeface="Consolas" panose="020B0609020204030204" pitchFamily="49" charset="0"/>
              </a:rPr>
              <a:t>  }</a:t>
            </a:r>
          </a:p>
          <a:p>
            <a:pPr marL="320040" lvl="1" indent="0">
              <a:lnSpc>
                <a:spcPct val="120000"/>
              </a:lnSpc>
              <a:spcBef>
                <a:spcPts val="0"/>
              </a:spcBef>
              <a:buNone/>
            </a:pPr>
            <a:r>
              <a:rPr lang="en-US" sz="1500" dirty="0">
                <a:solidFill>
                  <a:srgbClr val="000000"/>
                </a:solidFill>
                <a:latin typeface="Consolas" panose="020B0609020204030204" pitchFamily="49" charset="0"/>
              </a:rPr>
              <a:t>}</a:t>
            </a:r>
            <a:endParaRPr lang="en-US" sz="1500" dirty="0"/>
          </a:p>
        </p:txBody>
      </p:sp>
    </p:spTree>
    <p:extLst>
      <p:ext uri="{BB962C8B-B14F-4D97-AF65-F5344CB8AC3E}">
        <p14:creationId xmlns:p14="http://schemas.microsoft.com/office/powerpoint/2010/main" val="198458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fade">
                                      <p:cBhvr>
                                        <p:cTn id="7" dur="500"/>
                                        <p:tgtEl>
                                          <p:spTgt spid="3">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3" end="13"/>
                                            </p:txEl>
                                          </p:spTgt>
                                        </p:tgtEl>
                                        <p:attrNameLst>
                                          <p:attrName>style.visibility</p:attrName>
                                        </p:attrNameLst>
                                      </p:cBhvr>
                                      <p:to>
                                        <p:strVal val="visible"/>
                                      </p:to>
                                    </p:set>
                                    <p:animEffect transition="in" filter="fade">
                                      <p:cBhvr>
                                        <p:cTn id="10" dur="500"/>
                                        <p:tgtEl>
                                          <p:spTgt spid="3">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animEffect transition="in" filter="fade">
                                      <p:cBhvr>
                                        <p:cTn id="13" dur="500"/>
                                        <p:tgtEl>
                                          <p:spTgt spid="3">
                                            <p:txEl>
                                              <p:pRg st="14" end="1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5" end="15"/>
                                            </p:txEl>
                                          </p:spTgt>
                                        </p:tgtEl>
                                        <p:attrNameLst>
                                          <p:attrName>style.visibility</p:attrName>
                                        </p:attrNameLst>
                                      </p:cBhvr>
                                      <p:to>
                                        <p:strVal val="visible"/>
                                      </p:to>
                                    </p:set>
                                    <p:animEffect transition="in" filter="fade">
                                      <p:cBhvr>
                                        <p:cTn id="16" dur="500"/>
                                        <p:tgtEl>
                                          <p:spTgt spid="3">
                                            <p:txEl>
                                              <p:pRg st="15" end="1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animEffect transition="in" filter="fade">
                                      <p:cBhvr>
                                        <p:cTn id="19" dur="500"/>
                                        <p:tgtEl>
                                          <p:spTgt spid="3">
                                            <p:txEl>
                                              <p:pRg st="16" end="1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7" end="17"/>
                                            </p:txEl>
                                          </p:spTgt>
                                        </p:tgtEl>
                                        <p:attrNameLst>
                                          <p:attrName>style.visibility</p:attrName>
                                        </p:attrNameLst>
                                      </p:cBhvr>
                                      <p:to>
                                        <p:strVal val="visible"/>
                                      </p:to>
                                    </p:set>
                                    <p:animEffect transition="in" filter="fade">
                                      <p:cBhvr>
                                        <p:cTn id="22" dur="500"/>
                                        <p:tgtEl>
                                          <p:spTgt spid="3">
                                            <p:txEl>
                                              <p:pRg st="17" end="1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8" end="18"/>
                                            </p:txEl>
                                          </p:spTgt>
                                        </p:tgtEl>
                                        <p:attrNameLst>
                                          <p:attrName>style.visibility</p:attrName>
                                        </p:attrNameLst>
                                      </p:cBhvr>
                                      <p:to>
                                        <p:strVal val="visible"/>
                                      </p:to>
                                    </p:set>
                                    <p:animEffect transition="in" filter="fade">
                                      <p:cBhvr>
                                        <p:cTn id="25" dur="500"/>
                                        <p:tgtEl>
                                          <p:spTgt spid="3">
                                            <p:txEl>
                                              <p:pRg st="18" end="1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9" end="19"/>
                                            </p:txEl>
                                          </p:spTgt>
                                        </p:tgtEl>
                                        <p:attrNameLst>
                                          <p:attrName>style.visibility</p:attrName>
                                        </p:attrNameLst>
                                      </p:cBhvr>
                                      <p:to>
                                        <p:strVal val="visible"/>
                                      </p:to>
                                    </p:set>
                                    <p:animEffect transition="in" filter="fade">
                                      <p:cBhvr>
                                        <p:cTn id="28" dur="500"/>
                                        <p:tgtEl>
                                          <p:spTgt spid="3">
                                            <p:txEl>
                                              <p:pRg st="19" end="1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0" end="20"/>
                                            </p:txEl>
                                          </p:spTgt>
                                        </p:tgtEl>
                                        <p:attrNameLst>
                                          <p:attrName>style.visibility</p:attrName>
                                        </p:attrNameLst>
                                      </p:cBhvr>
                                      <p:to>
                                        <p:strVal val="visible"/>
                                      </p:to>
                                    </p:set>
                                    <p:animEffect transition="in" filter="fade">
                                      <p:cBhvr>
                                        <p:cTn id="31" dur="500"/>
                                        <p:tgtEl>
                                          <p:spTgt spid="3">
                                            <p:txEl>
                                              <p:pRg st="20" end="2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Text Formatting (std::format)</a:t>
            </a:r>
          </a:p>
        </p:txBody>
      </p:sp>
      <p:sp>
        <p:nvSpPr>
          <p:cNvPr id="3" name="Content Placeholder 2"/>
          <p:cNvSpPr>
            <a:spLocks noGrp="1"/>
          </p:cNvSpPr>
          <p:nvPr>
            <p:ph sz="quarter" idx="13"/>
          </p:nvPr>
        </p:nvSpPr>
        <p:spPr/>
        <p:txBody>
          <a:bodyPr>
            <a:normAutofit/>
          </a:bodyPr>
          <a:lstStyle/>
          <a:p>
            <a:r>
              <a:rPr lang="en-US" dirty="0"/>
              <a:t>Currently, two ways to format text in C++:</a:t>
            </a:r>
          </a:p>
          <a:p>
            <a:pPr lvl="1"/>
            <a:r>
              <a:rPr lang="en-US" dirty="0"/>
              <a:t>I/O streams</a:t>
            </a:r>
          </a:p>
          <a:p>
            <a:pPr lvl="2"/>
            <a:r>
              <a:rPr lang="en-US" dirty="0"/>
              <a:t>Safe and extensible</a:t>
            </a:r>
          </a:p>
          <a:p>
            <a:pPr lvl="2"/>
            <a:r>
              <a:rPr lang="en-US" dirty="0"/>
              <a:t>Hard to read, hard to localize</a:t>
            </a:r>
          </a:p>
          <a:p>
            <a:pPr lvl="2"/>
            <a:r>
              <a:rPr lang="en-US" dirty="0"/>
              <a:t>No separation of format string and arguments</a:t>
            </a:r>
          </a:p>
          <a:p>
            <a:pPr lvl="1"/>
            <a:r>
              <a:rPr lang="en-US" dirty="0" err="1">
                <a:latin typeface="Consolas" panose="020B0609020204030204" pitchFamily="49" charset="0"/>
              </a:rPr>
              <a:t>printf</a:t>
            </a:r>
            <a:r>
              <a:rPr lang="en-US" dirty="0">
                <a:latin typeface="Consolas" panose="020B0609020204030204" pitchFamily="49" charset="0"/>
              </a:rPr>
              <a:t>()</a:t>
            </a:r>
          </a:p>
          <a:p>
            <a:pPr lvl="2"/>
            <a:r>
              <a:rPr lang="en-US" dirty="0"/>
              <a:t>Not safe, not extensible</a:t>
            </a:r>
          </a:p>
          <a:p>
            <a:pPr lvl="2"/>
            <a:r>
              <a:rPr lang="en-US" dirty="0"/>
              <a:t>Easier to read, no series of </a:t>
            </a:r>
            <a:r>
              <a:rPr lang="en-US" dirty="0">
                <a:latin typeface="Consolas" panose="020B0609020204030204" pitchFamily="49" charset="0"/>
              </a:rPr>
              <a:t>&lt;&lt;</a:t>
            </a:r>
            <a:r>
              <a:rPr lang="en-US" dirty="0"/>
              <a:t> insertion operators</a:t>
            </a:r>
          </a:p>
          <a:p>
            <a:pPr lvl="2"/>
            <a:r>
              <a:rPr lang="en-US" dirty="0"/>
              <a:t>Separation of format string and arguments</a:t>
            </a:r>
          </a:p>
          <a:p>
            <a:pPr lvl="2"/>
            <a:r>
              <a:rPr lang="en-US" dirty="0"/>
              <a:t>Easy to localize</a:t>
            </a:r>
          </a:p>
          <a:p>
            <a:pPr lvl="2"/>
            <a:endParaRPr lang="en-US" dirty="0"/>
          </a:p>
        </p:txBody>
      </p:sp>
    </p:spTree>
    <p:extLst>
      <p:ext uri="{BB962C8B-B14F-4D97-AF65-F5344CB8AC3E}">
        <p14:creationId xmlns:p14="http://schemas.microsoft.com/office/powerpoint/2010/main" val="329961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Text Formatting (std::format)</a:t>
            </a:r>
          </a:p>
        </p:txBody>
      </p:sp>
      <p:sp>
        <p:nvSpPr>
          <p:cNvPr id="3" name="Content Placeholder 2"/>
          <p:cNvSpPr>
            <a:spLocks noGrp="1"/>
          </p:cNvSpPr>
          <p:nvPr>
            <p:ph sz="quarter" idx="13"/>
          </p:nvPr>
        </p:nvSpPr>
        <p:spPr/>
        <p:txBody>
          <a:bodyPr>
            <a:normAutofit/>
          </a:bodyPr>
          <a:lstStyle/>
          <a:p>
            <a:r>
              <a:rPr lang="en-US" dirty="0"/>
              <a:t>New in C++20: </a:t>
            </a:r>
            <a:r>
              <a:rPr lang="en-US" dirty="0">
                <a:latin typeface="Consolas" panose="020B0609020204030204" pitchFamily="49" charset="0"/>
              </a:rPr>
              <a:t>std::format()</a:t>
            </a:r>
          </a:p>
          <a:p>
            <a:pPr lvl="1"/>
            <a:r>
              <a:rPr lang="en-US" dirty="0"/>
              <a:t>Safe and extensible</a:t>
            </a:r>
          </a:p>
          <a:p>
            <a:pPr lvl="1"/>
            <a:r>
              <a:rPr lang="en-US" dirty="0"/>
              <a:t>Easy to read, no series of </a:t>
            </a:r>
            <a:r>
              <a:rPr lang="en-US" dirty="0">
                <a:latin typeface="Consolas" panose="020B0609020204030204" pitchFamily="49" charset="0"/>
              </a:rPr>
              <a:t>&lt;&lt;</a:t>
            </a:r>
            <a:r>
              <a:rPr lang="en-US" dirty="0"/>
              <a:t> insertion operators</a:t>
            </a:r>
          </a:p>
          <a:p>
            <a:pPr lvl="1"/>
            <a:r>
              <a:rPr lang="en-US" dirty="0"/>
              <a:t>Separation of format string and arguments</a:t>
            </a:r>
          </a:p>
          <a:p>
            <a:pPr lvl="1"/>
            <a:r>
              <a:rPr lang="en-US" dirty="0"/>
              <a:t>Positional arguments</a:t>
            </a:r>
          </a:p>
          <a:p>
            <a:pPr lvl="1"/>
            <a:r>
              <a:rPr lang="en-US" dirty="0"/>
              <a:t>Easy to localize</a:t>
            </a:r>
          </a:p>
          <a:p>
            <a:pPr lvl="1"/>
            <a:r>
              <a:rPr lang="en-US" dirty="0"/>
              <a:t>More performant than </a:t>
            </a:r>
            <a:r>
              <a:rPr lang="en-US" dirty="0" err="1">
                <a:latin typeface="Consolas" panose="020B0609020204030204" pitchFamily="49" charset="0"/>
              </a:rPr>
              <a:t>sprintf</a:t>
            </a:r>
            <a:r>
              <a:rPr lang="en-US" dirty="0">
                <a:latin typeface="Consolas" panose="020B0609020204030204" pitchFamily="49" charset="0"/>
              </a:rPr>
              <a:t>()</a:t>
            </a:r>
            <a:r>
              <a:rPr lang="en-US" dirty="0"/>
              <a:t>, </a:t>
            </a:r>
            <a:r>
              <a:rPr lang="en-US" dirty="0" err="1">
                <a:latin typeface="Consolas" panose="020B0609020204030204" pitchFamily="49" charset="0"/>
              </a:rPr>
              <a:t>ostringstream</a:t>
            </a:r>
            <a:r>
              <a:rPr lang="en-US" dirty="0"/>
              <a:t>, and </a:t>
            </a:r>
            <a:r>
              <a:rPr lang="en-US" dirty="0" err="1">
                <a:latin typeface="Consolas" panose="020B0609020204030204" pitchFamily="49" charset="0"/>
              </a:rPr>
              <a:t>to_string</a:t>
            </a:r>
            <a:r>
              <a:rPr lang="en-US" dirty="0">
                <a:latin typeface="Consolas" panose="020B0609020204030204" pitchFamily="49" charset="0"/>
              </a:rPr>
              <a:t>()</a:t>
            </a:r>
          </a:p>
          <a:p>
            <a:r>
              <a:rPr lang="en-US" dirty="0"/>
              <a:t>Examples:</a:t>
            </a:r>
          </a:p>
          <a:p>
            <a:pPr marL="320040" lvl="1" indent="0">
              <a:buNone/>
            </a:pP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format(</a:t>
            </a:r>
            <a:r>
              <a:rPr lang="en-US" sz="1400" dirty="0">
                <a:solidFill>
                  <a:srgbClr val="A31515"/>
                </a:solidFill>
                <a:latin typeface="Consolas" panose="020B0609020204030204" pitchFamily="49" charset="0"/>
              </a:rPr>
              <a:t>"{:=^19}"</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CppCon</a:t>
            </a:r>
            <a:r>
              <a:rPr lang="en-US" sz="1400" dirty="0">
                <a:solidFill>
                  <a:srgbClr val="A31515"/>
                </a:solidFill>
                <a:latin typeface="Consolas" panose="020B0609020204030204" pitchFamily="49" charset="0"/>
              </a:rPr>
              <a:t> 2020"</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CppCon</a:t>
            </a:r>
            <a:r>
              <a:rPr lang="en-US" sz="1400" dirty="0">
                <a:solidFill>
                  <a:srgbClr val="008000"/>
                </a:solidFill>
                <a:latin typeface="Consolas" panose="020B0609020204030204" pitchFamily="49" charset="0"/>
              </a:rPr>
              <a:t> 2020====</a:t>
            </a:r>
            <a:endParaRPr lang="en-US" sz="1400" dirty="0">
              <a:solidFill>
                <a:srgbClr val="000000"/>
              </a:solidFill>
              <a:latin typeface="Consolas" panose="020B0609020204030204" pitchFamily="49" charset="0"/>
            </a:endParaRPr>
          </a:p>
          <a:p>
            <a:pPr marL="320040" lvl="1" indent="0">
              <a:buNone/>
            </a:pP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format(</a:t>
            </a:r>
            <a:r>
              <a:rPr lang="en-US" sz="1400" dirty="0">
                <a:solidFill>
                  <a:srgbClr val="A31515"/>
                </a:solidFill>
                <a:latin typeface="Consolas" panose="020B0609020204030204" pitchFamily="49" charset="0"/>
              </a:rPr>
              <a:t>"Read {0} bytes from {1}"</a:t>
            </a:r>
            <a:r>
              <a:rPr lang="en-US" sz="1400" dirty="0">
                <a:solidFill>
                  <a:srgbClr val="000000"/>
                </a:solidFill>
                <a:latin typeface="Consolas" panose="020B0609020204030204" pitchFamily="49" charset="0"/>
              </a:rPr>
              <a:t>, n, </a:t>
            </a:r>
            <a:r>
              <a:rPr lang="en-US" sz="1400" dirty="0">
                <a:solidFill>
                  <a:srgbClr val="A31515"/>
                </a:solidFill>
                <a:latin typeface="Consolas" panose="020B0609020204030204" pitchFamily="49" charset="0"/>
              </a:rPr>
              <a:t>"file1.txt"</a:t>
            </a:r>
            <a:r>
              <a:rPr lang="en-US" sz="1400" dirty="0">
                <a:solidFill>
                  <a:srgbClr val="000000"/>
                </a:solidFill>
                <a:latin typeface="Consolas" panose="020B0609020204030204" pitchFamily="49" charset="0"/>
              </a:rPr>
              <a:t>);</a:t>
            </a:r>
          </a:p>
          <a:p>
            <a:pPr marL="320040" lvl="1" indent="0">
              <a:buNone/>
            </a:pP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format(</a:t>
            </a:r>
            <a:r>
              <a:rPr lang="en-US" sz="1400" dirty="0">
                <a:solidFill>
                  <a:srgbClr val="A31515"/>
                </a:solidFill>
                <a:latin typeface="Consolas" panose="020B0609020204030204" pitchFamily="49" charset="0"/>
              </a:rPr>
              <a:t>"</a:t>
            </a:r>
            <a:r>
              <a:rPr lang="ja-JP" altLang="en-US" sz="1400" dirty="0">
                <a:solidFill>
                  <a:srgbClr val="A31515"/>
                </a:solidFill>
                <a:latin typeface="Consolas" panose="020B0609020204030204" pitchFamily="49" charset="0"/>
              </a:rPr>
              <a:t>从</a:t>
            </a:r>
            <a:r>
              <a:rPr lang="en-US" altLang="ja-JP" sz="1400" dirty="0">
                <a:solidFill>
                  <a:srgbClr val="A31515"/>
                </a:solidFill>
                <a:latin typeface="Consolas" panose="020B0609020204030204" pitchFamily="49" charset="0"/>
              </a:rPr>
              <a:t>{1}</a:t>
            </a:r>
            <a:r>
              <a:rPr lang="ja-JP" altLang="en-US" sz="1400" dirty="0">
                <a:solidFill>
                  <a:srgbClr val="A31515"/>
                </a:solidFill>
                <a:latin typeface="Consolas" panose="020B0609020204030204" pitchFamily="49" charset="0"/>
              </a:rPr>
              <a:t>中读取</a:t>
            </a:r>
            <a:r>
              <a:rPr lang="en-US" altLang="ja-JP" sz="1400" dirty="0">
                <a:solidFill>
                  <a:srgbClr val="A31515"/>
                </a:solidFill>
                <a:latin typeface="Consolas" panose="020B0609020204030204" pitchFamily="49" charset="0"/>
              </a:rPr>
              <a:t>{0}</a:t>
            </a:r>
            <a:r>
              <a:rPr lang="ja-JP" altLang="en-US" sz="1400" dirty="0">
                <a:solidFill>
                  <a:srgbClr val="A31515"/>
                </a:solidFill>
                <a:latin typeface="Consolas" panose="020B0609020204030204" pitchFamily="49" charset="0"/>
              </a:rPr>
              <a:t>个字节。</a:t>
            </a:r>
            <a:r>
              <a:rPr lang="en-US" altLang="ja-JP" sz="1400" dirty="0">
                <a:solidFill>
                  <a:srgbClr val="A31515"/>
                </a:solidFill>
                <a:latin typeface="Consolas" panose="020B0609020204030204" pitchFamily="49" charset="0"/>
              </a:rPr>
              <a:t>"</a:t>
            </a:r>
            <a:r>
              <a:rPr lang="en-US" altLang="ja-JP" sz="1400"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n, </a:t>
            </a:r>
            <a:r>
              <a:rPr lang="en-US" sz="1400" dirty="0">
                <a:solidFill>
                  <a:srgbClr val="A31515"/>
                </a:solidFill>
                <a:latin typeface="Consolas" panose="020B0609020204030204" pitchFamily="49" charset="0"/>
              </a:rPr>
              <a:t>"file1.txt"</a:t>
            </a:r>
            <a:r>
              <a:rPr lang="en-US" sz="1400" dirty="0">
                <a:solidFill>
                  <a:srgbClr val="000000"/>
                </a:solidFill>
                <a:latin typeface="Consolas" panose="020B0609020204030204" pitchFamily="49" charset="0"/>
              </a:rPr>
              <a:t>);</a:t>
            </a:r>
            <a:endParaRPr lang="en-US" sz="1400" dirty="0"/>
          </a:p>
          <a:p>
            <a:pPr marL="320040" lvl="1" indent="0">
              <a:buNone/>
            </a:pPr>
            <a:endParaRPr lang="en-US" sz="1400" dirty="0"/>
          </a:p>
          <a:p>
            <a:pPr lvl="1"/>
            <a:endParaRPr lang="en-US" dirty="0"/>
          </a:p>
        </p:txBody>
      </p:sp>
      <p:sp>
        <p:nvSpPr>
          <p:cNvPr id="5" name="TextBox 4">
            <a:extLst>
              <a:ext uri="{FF2B5EF4-FFF2-40B4-BE49-F238E27FC236}">
                <a16:creationId xmlns:a16="http://schemas.microsoft.com/office/drawing/2014/main" id="{DD1BD0DA-2298-4CAE-9C76-4998067352E1}"/>
              </a:ext>
            </a:extLst>
          </p:cNvPr>
          <p:cNvSpPr txBox="1"/>
          <p:nvPr/>
        </p:nvSpPr>
        <p:spPr>
          <a:xfrm>
            <a:off x="5257800" y="971550"/>
            <a:ext cx="3810000" cy="646331"/>
          </a:xfrm>
          <a:prstGeom prst="rect">
            <a:avLst/>
          </a:prstGeom>
          <a:solidFill>
            <a:srgbClr val="C6F5BC"/>
          </a:solidFill>
          <a:ln>
            <a:solidFill>
              <a:srgbClr val="64EB1B"/>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230188">
              <a:tabLst>
                <a:tab pos="0" algn="l"/>
              </a:tabLst>
            </a:pPr>
            <a:r>
              <a:rPr lang="en-US" sz="1200" dirty="0"/>
              <a:t>“</a:t>
            </a:r>
            <a:r>
              <a:rPr lang="en-US" sz="1200" b="1" dirty="0"/>
              <a:t>C++20 String Formatting Library: An Overview and Use with Custom Types</a:t>
            </a:r>
            <a:r>
              <a:rPr lang="en-US" sz="1200" dirty="0"/>
              <a:t>” -- Marc Gregoire</a:t>
            </a:r>
          </a:p>
          <a:p>
            <a:pPr algn="r"/>
            <a:r>
              <a:rPr lang="en-US" sz="1200" i="1" dirty="0"/>
              <a:t>Wednesday, September 16 • 13:30</a:t>
            </a:r>
          </a:p>
        </p:txBody>
      </p:sp>
      <p:pic>
        <p:nvPicPr>
          <p:cNvPr id="7" name="Graphic 6" descr="Information">
            <a:extLst>
              <a:ext uri="{FF2B5EF4-FFF2-40B4-BE49-F238E27FC236}">
                <a16:creationId xmlns:a16="http://schemas.microsoft.com/office/drawing/2014/main" id="{10150379-6A07-4DEE-A038-8F1CF84C87B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71070" y="1017312"/>
            <a:ext cx="301804" cy="301804"/>
          </a:xfrm>
          <a:prstGeom prst="rect">
            <a:avLst/>
          </a:prstGeom>
        </p:spPr>
      </p:pic>
    </p:spTree>
    <p:extLst>
      <p:ext uri="{BB962C8B-B14F-4D97-AF65-F5344CB8AC3E}">
        <p14:creationId xmlns:p14="http://schemas.microsoft.com/office/powerpoint/2010/main" val="33751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fade">
                                      <p:cBhvr>
                                        <p:cTn id="15" dur="500"/>
                                        <p:tgtEl>
                                          <p:spTgt spid="3">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animEffect transition="in" filter="fade">
                                      <p:cBhvr>
                                        <p:cTn id="2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Math Constants</a:t>
            </a:r>
          </a:p>
        </p:txBody>
      </p:sp>
      <p:sp>
        <p:nvSpPr>
          <p:cNvPr id="3" name="Content Placeholder 2"/>
          <p:cNvSpPr>
            <a:spLocks noGrp="1"/>
          </p:cNvSpPr>
          <p:nvPr>
            <p:ph sz="quarter" idx="13"/>
          </p:nvPr>
        </p:nvSpPr>
        <p:spPr/>
        <p:txBody>
          <a:bodyPr>
            <a:normAutofit/>
          </a:bodyPr>
          <a:lstStyle/>
          <a:p>
            <a:r>
              <a:rPr lang="en-US" dirty="0">
                <a:latin typeface="Consolas" panose="020B0609020204030204" pitchFamily="49" charset="0"/>
              </a:rPr>
              <a:t>&lt;numbers&gt;</a:t>
            </a:r>
          </a:p>
          <a:p>
            <a:r>
              <a:rPr lang="en-US" dirty="0"/>
              <a:t>Following mathematical constants are defined:</a:t>
            </a:r>
          </a:p>
          <a:p>
            <a:pPr lvl="1"/>
            <a:r>
              <a:rPr lang="en-US" dirty="0">
                <a:latin typeface="Consolas" panose="020B0609020204030204" pitchFamily="49" charset="0"/>
              </a:rPr>
              <a:t>e</a:t>
            </a:r>
            <a:r>
              <a:rPr lang="en-US" dirty="0"/>
              <a:t>, </a:t>
            </a:r>
            <a:r>
              <a:rPr lang="en-US" dirty="0">
                <a:latin typeface="Consolas" panose="020B0609020204030204" pitchFamily="49" charset="0"/>
              </a:rPr>
              <a:t>log2e</a:t>
            </a:r>
            <a:r>
              <a:rPr lang="en-US" dirty="0"/>
              <a:t>, </a:t>
            </a:r>
            <a:r>
              <a:rPr lang="en-US" dirty="0">
                <a:latin typeface="Consolas" panose="020B0609020204030204" pitchFamily="49" charset="0"/>
              </a:rPr>
              <a:t>log10e</a:t>
            </a:r>
          </a:p>
          <a:p>
            <a:pPr lvl="1"/>
            <a:r>
              <a:rPr lang="en-US" dirty="0">
                <a:latin typeface="Consolas" panose="020B0609020204030204" pitchFamily="49" charset="0"/>
              </a:rPr>
              <a:t>pi</a:t>
            </a:r>
            <a:r>
              <a:rPr lang="en-US" dirty="0"/>
              <a:t>, </a:t>
            </a:r>
            <a:r>
              <a:rPr lang="en-US" dirty="0" err="1">
                <a:latin typeface="Consolas" panose="020B0609020204030204" pitchFamily="49" charset="0"/>
              </a:rPr>
              <a:t>inv_pi</a:t>
            </a:r>
            <a:r>
              <a:rPr lang="en-US" dirty="0"/>
              <a:t>, </a:t>
            </a:r>
            <a:r>
              <a:rPr lang="en-US" dirty="0" err="1">
                <a:latin typeface="Consolas" panose="020B0609020204030204" pitchFamily="49" charset="0"/>
              </a:rPr>
              <a:t>inv_sqrtpi</a:t>
            </a:r>
            <a:endParaRPr lang="en-US" dirty="0">
              <a:latin typeface="Consolas" panose="020B0609020204030204" pitchFamily="49" charset="0"/>
            </a:endParaRPr>
          </a:p>
          <a:p>
            <a:pPr lvl="1"/>
            <a:r>
              <a:rPr lang="en-US" dirty="0">
                <a:latin typeface="Consolas" panose="020B0609020204030204" pitchFamily="49" charset="0"/>
              </a:rPr>
              <a:t>ln2</a:t>
            </a:r>
            <a:r>
              <a:rPr lang="en-US" dirty="0"/>
              <a:t>, </a:t>
            </a:r>
            <a:r>
              <a:rPr lang="en-US" dirty="0">
                <a:latin typeface="Consolas" panose="020B0609020204030204" pitchFamily="49" charset="0"/>
              </a:rPr>
              <a:t>ln10</a:t>
            </a:r>
          </a:p>
          <a:p>
            <a:pPr lvl="1"/>
            <a:r>
              <a:rPr lang="en-US" dirty="0">
                <a:latin typeface="Consolas" panose="020B0609020204030204" pitchFamily="49" charset="0"/>
              </a:rPr>
              <a:t>sqrt2</a:t>
            </a:r>
            <a:r>
              <a:rPr lang="en-US" dirty="0"/>
              <a:t>, </a:t>
            </a:r>
            <a:r>
              <a:rPr lang="en-US" dirty="0">
                <a:latin typeface="Consolas" panose="020B0609020204030204" pitchFamily="49" charset="0"/>
              </a:rPr>
              <a:t>sqrt3</a:t>
            </a:r>
            <a:r>
              <a:rPr lang="en-US" dirty="0"/>
              <a:t>, </a:t>
            </a:r>
            <a:r>
              <a:rPr lang="en-US" dirty="0">
                <a:latin typeface="Consolas" panose="020B0609020204030204" pitchFamily="49" charset="0"/>
              </a:rPr>
              <a:t>inv_sqrt3</a:t>
            </a:r>
          </a:p>
          <a:p>
            <a:pPr lvl="1"/>
            <a:r>
              <a:rPr lang="en-US" dirty="0" err="1">
                <a:latin typeface="Consolas" panose="020B0609020204030204" pitchFamily="49" charset="0"/>
              </a:rPr>
              <a:t>egamma</a:t>
            </a:r>
            <a:endParaRPr lang="en-US" dirty="0">
              <a:latin typeface="Consolas" panose="020B0609020204030204" pitchFamily="49" charset="0"/>
            </a:endParaRPr>
          </a:p>
          <a:p>
            <a:pPr lvl="1"/>
            <a:r>
              <a:rPr lang="en-US" dirty="0">
                <a:latin typeface="Consolas" panose="020B0609020204030204" pitchFamily="49" charset="0"/>
              </a:rPr>
              <a:t>phi</a:t>
            </a:r>
          </a:p>
          <a:p>
            <a:r>
              <a:rPr lang="en-US" dirty="0"/>
              <a:t>In </a:t>
            </a:r>
            <a:r>
              <a:rPr lang="en-US" dirty="0">
                <a:latin typeface="Consolas" panose="020B0609020204030204" pitchFamily="49" charset="0"/>
              </a:rPr>
              <a:t>std::numbers</a:t>
            </a:r>
          </a:p>
        </p:txBody>
      </p:sp>
    </p:spTree>
    <p:extLst>
      <p:ext uri="{BB962C8B-B14F-4D97-AF65-F5344CB8AC3E}">
        <p14:creationId xmlns:p14="http://schemas.microsoft.com/office/powerpoint/2010/main" val="183516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std::</a:t>
            </a:r>
            <a:r>
              <a:rPr lang="en-US" dirty="0" err="1">
                <a:latin typeface="Segoe UI" panose="020B0502040204020203" pitchFamily="34" charset="0"/>
                <a:cs typeface="Segoe UI" panose="020B0502040204020203" pitchFamily="34" charset="0"/>
              </a:rPr>
              <a:t>source_location</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lnSpcReduction="10000"/>
          </a:bodyPr>
          <a:lstStyle/>
          <a:p>
            <a:r>
              <a:rPr lang="en-US" dirty="0">
                <a:latin typeface="Consolas" panose="020B0609020204030204" pitchFamily="49" charset="0"/>
              </a:rPr>
              <a:t>&lt;</a:t>
            </a:r>
            <a:r>
              <a:rPr lang="en-US" dirty="0" err="1">
                <a:latin typeface="Consolas" panose="020B0609020204030204" pitchFamily="49" charset="0"/>
              </a:rPr>
              <a:t>source_location</a:t>
            </a:r>
            <a:r>
              <a:rPr lang="en-US" dirty="0">
                <a:latin typeface="Consolas" panose="020B0609020204030204" pitchFamily="49" charset="0"/>
              </a:rPr>
              <a:t>&gt;</a:t>
            </a:r>
          </a:p>
          <a:p>
            <a:r>
              <a:rPr lang="en-US" dirty="0"/>
              <a:t>Represents information about a specific location in a source code</a:t>
            </a:r>
          </a:p>
          <a:p>
            <a:pPr lvl="1"/>
            <a:r>
              <a:rPr lang="en-US" dirty="0"/>
              <a:t>line, column, </a:t>
            </a:r>
            <a:r>
              <a:rPr lang="en-US" dirty="0" err="1"/>
              <a:t>file_name</a:t>
            </a:r>
            <a:r>
              <a:rPr lang="en-US" dirty="0"/>
              <a:t>, </a:t>
            </a:r>
            <a:r>
              <a:rPr lang="en-US" dirty="0" err="1"/>
              <a:t>function_name</a:t>
            </a:r>
            <a:endParaRPr lang="en-US" dirty="0"/>
          </a:p>
          <a:p>
            <a:r>
              <a:rPr lang="en-US" dirty="0"/>
              <a:t>Construct one using </a:t>
            </a:r>
            <a:r>
              <a:rPr lang="en-US" dirty="0" err="1">
                <a:latin typeface="Consolas" panose="020B0609020204030204" pitchFamily="49" charset="0"/>
              </a:rPr>
              <a:t>source_location</a:t>
            </a:r>
            <a:r>
              <a:rPr lang="en-US" dirty="0">
                <a:latin typeface="Consolas" panose="020B0609020204030204" pitchFamily="49" charset="0"/>
              </a:rPr>
              <a:t>::current()</a:t>
            </a:r>
          </a:p>
          <a:p>
            <a:r>
              <a:rPr lang="en-US" dirty="0"/>
              <a:t>Example:</a:t>
            </a:r>
          </a:p>
          <a:p>
            <a:pPr marL="320040" lvl="1" indent="0">
              <a:lnSpc>
                <a:spcPct val="120000"/>
              </a:lnSpc>
              <a:spcBef>
                <a:spcPts val="0"/>
              </a:spcBef>
              <a:buNone/>
            </a:pP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LogInfo</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string_view</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info</a:t>
            </a:r>
            <a:r>
              <a:rPr lang="en-US" sz="1400" dirty="0">
                <a:solidFill>
                  <a:srgbClr val="000000"/>
                </a:solidFill>
                <a:latin typeface="Consolas" panose="020B0609020204030204" pitchFamily="49" charset="0"/>
              </a:rPr>
              <a:t>,</a:t>
            </a:r>
          </a:p>
          <a:p>
            <a:pPr marL="320040" lvl="1" indent="0">
              <a:lnSpc>
                <a:spcPct val="120000"/>
              </a:lnSpc>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source_location</a:t>
            </a:r>
            <a:r>
              <a:rPr lang="en-US" sz="1400" dirty="0">
                <a:solidFill>
                  <a:srgbClr val="000000"/>
                </a:solidFill>
                <a:latin typeface="Consolas" panose="020B0609020204030204" pitchFamily="49" charset="0"/>
              </a:rPr>
              <a:t>&amp; </a:t>
            </a:r>
            <a:r>
              <a:rPr lang="en-US" sz="1400" dirty="0">
                <a:solidFill>
                  <a:srgbClr val="808080"/>
                </a:solidFill>
                <a:latin typeface="Consolas" panose="020B0609020204030204" pitchFamily="49" charset="0"/>
              </a:rPr>
              <a:t>location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source_location</a:t>
            </a:r>
            <a:r>
              <a:rPr lang="en-US" sz="1400" dirty="0">
                <a:solidFill>
                  <a:srgbClr val="000000"/>
                </a:solidFill>
                <a:latin typeface="Consolas" panose="020B0609020204030204" pitchFamily="49" charset="0"/>
              </a:rPr>
              <a:t>::current()) {</a:t>
            </a:r>
          </a:p>
          <a:p>
            <a:pPr marL="320040" lvl="1" indent="0">
              <a:lnSpc>
                <a:spcPct val="120000"/>
              </a:lnSpc>
              <a:spcBef>
                <a:spcPts val="0"/>
              </a:spcBef>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a:t>
            </a:r>
            <a:r>
              <a:rPr lang="en-US" sz="1400" dirty="0" err="1">
                <a:solidFill>
                  <a:srgbClr val="808080"/>
                </a:solidFill>
                <a:latin typeface="Consolas" panose="020B0609020204030204" pitchFamily="49" charset="0"/>
              </a:rPr>
              <a:t>location</a:t>
            </a:r>
            <a:r>
              <a:rPr lang="en-US" sz="1400" dirty="0" err="1">
                <a:solidFill>
                  <a:srgbClr val="000000"/>
                </a:solidFill>
                <a:latin typeface="Consolas" panose="020B0609020204030204" pitchFamily="49" charset="0"/>
              </a:rPr>
              <a:t>.file_name</a:t>
            </a:r>
            <a:r>
              <a:rPr lang="en-US" sz="1400" dirty="0">
                <a:solidFill>
                  <a:srgbClr val="000000"/>
                </a:solidFill>
                <a:latin typeface="Consolas" panose="020B0609020204030204" pitchFamily="49" charset="0"/>
              </a:rPr>
              <a:t>() &lt;&lt; </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&lt;&lt; </a:t>
            </a:r>
            <a:r>
              <a:rPr lang="en-US" sz="1400" dirty="0" err="1">
                <a:solidFill>
                  <a:srgbClr val="808080"/>
                </a:solidFill>
                <a:latin typeface="Consolas" panose="020B0609020204030204" pitchFamily="49" charset="0"/>
              </a:rPr>
              <a:t>location</a:t>
            </a:r>
            <a:r>
              <a:rPr lang="en-US" sz="1400" dirty="0" err="1">
                <a:solidFill>
                  <a:srgbClr val="000000"/>
                </a:solidFill>
                <a:latin typeface="Consolas" panose="020B0609020204030204" pitchFamily="49" charset="0"/>
              </a:rPr>
              <a:t>.line</a:t>
            </a:r>
            <a:r>
              <a:rPr lang="en-US" sz="1400" dirty="0">
                <a:solidFill>
                  <a:srgbClr val="000000"/>
                </a:solidFill>
                <a:latin typeface="Consolas" panose="020B0609020204030204" pitchFamily="49" charset="0"/>
              </a:rPr>
              <a:t>() &lt;&lt;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 &lt;&lt; </a:t>
            </a:r>
            <a:r>
              <a:rPr lang="en-US" sz="1400" dirty="0">
                <a:solidFill>
                  <a:srgbClr val="808080"/>
                </a:solidFill>
                <a:latin typeface="Consolas" panose="020B0609020204030204" pitchFamily="49" charset="0"/>
              </a:rPr>
              <a:t>info</a:t>
            </a:r>
            <a:r>
              <a:rPr lang="en-US" sz="1400" dirty="0">
                <a:solidFill>
                  <a:srgbClr val="000000"/>
                </a:solidFill>
                <a:latin typeface="Consolas" panose="020B0609020204030204" pitchFamily="49" charset="0"/>
              </a:rPr>
              <a:t> &lt;&lt;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marL="320040" lvl="1" indent="0">
              <a:lnSpc>
                <a:spcPct val="120000"/>
              </a:lnSpc>
              <a:spcBef>
                <a:spcPts val="0"/>
              </a:spcBef>
              <a:buNone/>
            </a:pPr>
            <a:r>
              <a:rPr lang="en-US" sz="1400" dirty="0">
                <a:solidFill>
                  <a:srgbClr val="000000"/>
                </a:solidFill>
                <a:latin typeface="Consolas" panose="020B0609020204030204" pitchFamily="49" charset="0"/>
              </a:rPr>
              <a:t>}</a:t>
            </a:r>
          </a:p>
          <a:p>
            <a:pPr marL="320040" lvl="1" indent="0">
              <a:lnSpc>
                <a:spcPct val="120000"/>
              </a:lnSpc>
              <a:spcBef>
                <a:spcPts val="0"/>
              </a:spcBef>
              <a:buNone/>
            </a:pPr>
            <a:endParaRPr lang="en-US" sz="1400" dirty="0">
              <a:solidFill>
                <a:srgbClr val="000000"/>
              </a:solidFill>
              <a:latin typeface="Consolas" panose="020B0609020204030204" pitchFamily="49" charset="0"/>
            </a:endParaRPr>
          </a:p>
          <a:p>
            <a:pPr marL="320040" lvl="1" indent="0">
              <a:lnSpc>
                <a:spcPct val="120000"/>
              </a:lnSpc>
              <a:spcBef>
                <a:spcPts val="0"/>
              </a:spcBef>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marL="320040" lvl="1" indent="0">
              <a:lnSpc>
                <a:spcPct val="120000"/>
              </a:lnSpc>
              <a:spcBef>
                <a:spcPts val="0"/>
              </a:spcBef>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LogInfo</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"Welcome to </a:t>
            </a:r>
            <a:r>
              <a:rPr lang="en-US" sz="1400" dirty="0" err="1">
                <a:solidFill>
                  <a:srgbClr val="A31515"/>
                </a:solidFill>
                <a:latin typeface="Consolas" panose="020B0609020204030204" pitchFamily="49" charset="0"/>
              </a:rPr>
              <a:t>CppCon</a:t>
            </a:r>
            <a:r>
              <a:rPr lang="en-US" sz="1400" dirty="0">
                <a:solidFill>
                  <a:srgbClr val="A31515"/>
                </a:solidFill>
                <a:latin typeface="Consolas" panose="020B0609020204030204" pitchFamily="49" charset="0"/>
              </a:rPr>
              <a:t> 2020!"</a:t>
            </a:r>
            <a:r>
              <a:rPr lang="en-US" sz="1400" dirty="0">
                <a:solidFill>
                  <a:srgbClr val="000000"/>
                </a:solidFill>
                <a:latin typeface="Consolas" panose="020B0609020204030204" pitchFamily="49" charset="0"/>
              </a:rPr>
              <a:t>);</a:t>
            </a:r>
          </a:p>
          <a:p>
            <a:pPr marL="320040" lvl="1" indent="0">
              <a:lnSpc>
                <a:spcPct val="120000"/>
              </a:lnSpc>
              <a:spcBef>
                <a:spcPts val="0"/>
              </a:spcBef>
              <a:buNone/>
            </a:pPr>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332204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fade">
                                      <p:cBhvr>
                                        <p:cTn id="25" dur="500"/>
                                        <p:tgtEl>
                                          <p:spTgt spid="3">
                                            <p:txEl>
                                              <p:pRg st="11" end="1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2" end="12"/>
                                            </p:txEl>
                                          </p:spTgt>
                                        </p:tgtEl>
                                        <p:attrNameLst>
                                          <p:attrName>style.visibility</p:attrName>
                                        </p:attrNameLst>
                                      </p:cBhvr>
                                      <p:to>
                                        <p:strVal val="visible"/>
                                      </p:to>
                                    </p:set>
                                    <p:animEffect transition="in" filter="fade">
                                      <p:cBhvr>
                                        <p:cTn id="2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t>
            </a:r>
            <a:r>
              <a:rPr lang="en-US" dirty="0" err="1">
                <a:latin typeface="Segoe UI" panose="020B0502040204020203" pitchFamily="34" charset="0"/>
                <a:cs typeface="Segoe UI" panose="020B0502040204020203" pitchFamily="34" charset="0"/>
              </a:rPr>
              <a:t>nodiscard</a:t>
            </a:r>
            <a:r>
              <a:rPr lang="en-US" dirty="0">
                <a:latin typeface="Segoe UI" panose="020B0502040204020203" pitchFamily="34" charset="0"/>
                <a:cs typeface="Segoe UI" panose="020B0502040204020203" pitchFamily="34" charset="0"/>
              </a:rPr>
              <a:t>(reason)]]</a:t>
            </a:r>
          </a:p>
        </p:txBody>
      </p:sp>
      <p:sp>
        <p:nvSpPr>
          <p:cNvPr id="3" name="Content Placeholder 2"/>
          <p:cNvSpPr>
            <a:spLocks noGrp="1"/>
          </p:cNvSpPr>
          <p:nvPr>
            <p:ph sz="quarter" idx="13"/>
          </p:nvPr>
        </p:nvSpPr>
        <p:spPr/>
        <p:txBody>
          <a:bodyPr>
            <a:normAutofit/>
          </a:bodyPr>
          <a:lstStyle/>
          <a:p>
            <a:r>
              <a:rPr lang="en-US" dirty="0">
                <a:latin typeface="Consolas" panose="020B0609020204030204" pitchFamily="49" charset="0"/>
              </a:rPr>
              <a:t>[[</a:t>
            </a:r>
            <a:r>
              <a:rPr lang="en-US" dirty="0" err="1">
                <a:latin typeface="Consolas" panose="020B0609020204030204" pitchFamily="49" charset="0"/>
              </a:rPr>
              <a:t>nodiscard</a:t>
            </a:r>
            <a:r>
              <a:rPr lang="en-US" dirty="0">
                <a:latin typeface="Consolas" panose="020B0609020204030204" pitchFamily="49" charset="0"/>
              </a:rPr>
              <a:t>]]</a:t>
            </a:r>
            <a:r>
              <a:rPr lang="en-US" dirty="0"/>
              <a:t> attribute can now include a reason</a:t>
            </a:r>
          </a:p>
          <a:p>
            <a:r>
              <a:rPr lang="en-US" dirty="0"/>
              <a:t>Example:</a:t>
            </a:r>
          </a:p>
          <a:p>
            <a:pPr marL="320040" lvl="1" indent="0">
              <a:buNone/>
            </a:pP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nodiscard</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"Ignoring the return value will result in memory leaks."</a:t>
            </a:r>
            <a:r>
              <a:rPr lang="en-US" sz="1400" dirty="0">
                <a:solidFill>
                  <a:srgbClr val="000000"/>
                </a:solidFill>
                <a:latin typeface="Consolas" panose="020B0609020204030204" pitchFamily="49" charset="0"/>
              </a:rPr>
              <a:t>)]]</a:t>
            </a:r>
          </a:p>
          <a:p>
            <a:pPr marL="320040" lvl="1" indent="0">
              <a:buNone/>
            </a:pP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GetData</a:t>
            </a:r>
            <a:r>
              <a:rPr lang="en-US" sz="1400" dirty="0">
                <a:solidFill>
                  <a:srgbClr val="000000"/>
                </a:solidFill>
                <a:latin typeface="Consolas" panose="020B0609020204030204" pitchFamily="49" charset="0"/>
              </a:rPr>
              <a:t>() {</a:t>
            </a:r>
          </a:p>
          <a:p>
            <a:pPr marL="320040" lvl="1" indent="0">
              <a:buNone/>
            </a:pP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 */</a:t>
            </a:r>
            <a:endParaRPr lang="en-US" sz="1400" dirty="0">
              <a:solidFill>
                <a:srgbClr val="000000"/>
              </a:solidFill>
              <a:latin typeface="Consolas" panose="020B0609020204030204" pitchFamily="49" charset="0"/>
            </a:endParaRPr>
          </a:p>
          <a:p>
            <a:pPr marL="320040" lvl="1" indent="0">
              <a:buNone/>
            </a:pPr>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586585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Modules</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Create a module:</a:t>
            </a:r>
          </a:p>
          <a:p>
            <a:pPr marL="320040" lvl="1" indent="0">
              <a:spcBef>
                <a:spcPts val="0"/>
              </a:spcBef>
              <a:buNone/>
            </a:pP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cppcon.cppm</a:t>
            </a:r>
            <a:r>
              <a:rPr lang="en-US" sz="1400" dirty="0">
                <a:solidFill>
                  <a:srgbClr val="008000"/>
                </a:solidFill>
                <a:latin typeface="Consolas" panose="020B0609020204030204" pitchFamily="49" charset="0"/>
              </a:rPr>
              <a:t> – Module Interface File</a:t>
            </a:r>
          </a:p>
          <a:p>
            <a:pPr marL="320040" lvl="1" indent="0">
              <a:spcBef>
                <a:spcPts val="0"/>
              </a:spcBef>
              <a:buNone/>
            </a:pPr>
            <a:r>
              <a:rPr lang="en-US" sz="1400" dirty="0">
                <a:solidFill>
                  <a:srgbClr val="0000FF"/>
                </a:solidFill>
                <a:latin typeface="Consolas" panose="020B0609020204030204" pitchFamily="49" charset="0"/>
              </a:rPr>
              <a:t>export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module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cppcon</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Module declaration</a:t>
            </a:r>
            <a:endParaRPr lang="en-US" sz="1400" dirty="0">
              <a:solidFill>
                <a:srgbClr val="000000"/>
              </a:solidFill>
              <a:latin typeface="Consolas" panose="020B0609020204030204" pitchFamily="49" charset="0"/>
            </a:endParaRPr>
          </a:p>
          <a:p>
            <a:pPr marL="320040" lvl="1" indent="0">
              <a:spcBef>
                <a:spcPts val="0"/>
              </a:spcBef>
              <a:buNone/>
            </a:pPr>
            <a:endParaRPr lang="en-US" sz="1400" dirty="0">
              <a:solidFill>
                <a:srgbClr val="0000FF"/>
              </a:solidFill>
              <a:latin typeface="Consolas" panose="020B0609020204030204" pitchFamily="49" charset="0"/>
            </a:endParaRPr>
          </a:p>
          <a:p>
            <a:pPr marL="320040" lvl="1" indent="0">
              <a:spcBef>
                <a:spcPts val="0"/>
              </a:spcBef>
              <a:buNone/>
            </a:pP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CppCon</a:t>
            </a:r>
            <a:r>
              <a:rPr lang="en-US" sz="1400" dirty="0">
                <a:solidFill>
                  <a:srgbClr val="000000"/>
                </a:solidFill>
                <a:latin typeface="Consolas" panose="020B0609020204030204" pitchFamily="49" charset="0"/>
              </a:rPr>
              <a:t> {</a:t>
            </a:r>
          </a:p>
          <a:p>
            <a:pPr marL="320040" lvl="1" indent="0">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GetWelcomeHelper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"Welcome to </a:t>
            </a:r>
            <a:r>
              <a:rPr lang="en-US" sz="1400" dirty="0" err="1">
                <a:solidFill>
                  <a:srgbClr val="A31515"/>
                </a:solidFill>
                <a:latin typeface="Consolas" panose="020B0609020204030204" pitchFamily="49" charset="0"/>
              </a:rPr>
              <a:t>CppCon</a:t>
            </a:r>
            <a:r>
              <a:rPr lang="en-US" sz="1400" dirty="0">
                <a:solidFill>
                  <a:srgbClr val="A31515"/>
                </a:solidFill>
                <a:latin typeface="Consolas" panose="020B0609020204030204" pitchFamily="49" charset="0"/>
              </a:rPr>
              <a:t> 2020!"</a:t>
            </a:r>
            <a:r>
              <a:rPr lang="en-US" sz="1400" dirty="0">
                <a:solidFill>
                  <a:srgbClr val="000000"/>
                </a:solidFill>
                <a:latin typeface="Consolas" panose="020B0609020204030204" pitchFamily="49" charset="0"/>
              </a:rPr>
              <a:t>; }</a:t>
            </a:r>
          </a:p>
          <a:p>
            <a:pPr marL="320040" lvl="1" indent="0">
              <a:spcBef>
                <a:spcPts val="0"/>
              </a:spcBef>
              <a:buNone/>
            </a:pPr>
            <a:r>
              <a:rPr lang="en-US" sz="1400" dirty="0">
                <a:solidFill>
                  <a:srgbClr val="0000FF"/>
                </a:solidFill>
                <a:latin typeface="Consolas" panose="020B0609020204030204" pitchFamily="49" charset="0"/>
              </a:rPr>
              <a:t>  export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GetWelcome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 return </a:t>
            </a:r>
            <a:r>
              <a:rPr lang="en-US" sz="1400" dirty="0" err="1">
                <a:solidFill>
                  <a:srgbClr val="000000"/>
                </a:solidFill>
                <a:latin typeface="Consolas" panose="020B0609020204030204" pitchFamily="49" charset="0"/>
              </a:rPr>
              <a:t>GetWelcomeHelper</a:t>
            </a:r>
            <a:r>
              <a:rPr lang="en-US" sz="1400" dirty="0">
                <a:solidFill>
                  <a:srgbClr val="000000"/>
                </a:solidFill>
                <a:latin typeface="Consolas" panose="020B0609020204030204" pitchFamily="49" charset="0"/>
              </a:rPr>
              <a:t>(); }</a:t>
            </a:r>
          </a:p>
          <a:p>
            <a:pPr marL="320040" lvl="1" indent="0">
              <a:spcBef>
                <a:spcPts val="0"/>
              </a:spcBef>
              <a:buNone/>
            </a:pPr>
            <a:r>
              <a:rPr lang="en-US" sz="1400" dirty="0">
                <a:solidFill>
                  <a:srgbClr val="000000"/>
                </a:solidFill>
                <a:latin typeface="Consolas" panose="020B0609020204030204" pitchFamily="49" charset="0"/>
              </a:rPr>
              <a:t>}</a:t>
            </a:r>
          </a:p>
          <a:p>
            <a:r>
              <a:rPr lang="en-US" dirty="0"/>
              <a:t>Consume a module:</a:t>
            </a:r>
          </a:p>
          <a:p>
            <a:pPr marL="320040" lvl="1" indent="0">
              <a:lnSpc>
                <a:spcPct val="110000"/>
              </a:lnSpc>
              <a:spcBef>
                <a:spcPts val="0"/>
              </a:spcBef>
              <a:buNone/>
            </a:pPr>
            <a:r>
              <a:rPr lang="en-US" sz="1400" dirty="0">
                <a:solidFill>
                  <a:srgbClr val="008000"/>
                </a:solidFill>
                <a:latin typeface="Consolas" panose="020B0609020204030204" pitchFamily="49" charset="0"/>
              </a:rPr>
              <a:t>// main.cpp</a:t>
            </a:r>
          </a:p>
          <a:p>
            <a:pPr marL="320040" lvl="1" indent="0">
              <a:lnSpc>
                <a:spcPct val="110000"/>
              </a:lnSpc>
              <a:spcBef>
                <a:spcPts val="0"/>
              </a:spcBef>
              <a:buNone/>
            </a:pPr>
            <a:r>
              <a:rPr lang="en-US" sz="1400" dirty="0">
                <a:solidFill>
                  <a:srgbClr val="0000FF"/>
                </a:solidFill>
                <a:latin typeface="Consolas" panose="020B0609020204030204" pitchFamily="49" charset="0"/>
              </a:rPr>
              <a:t>import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cppcon</a:t>
            </a:r>
            <a:r>
              <a:rPr lang="en-US" sz="1400" dirty="0">
                <a:solidFill>
                  <a:srgbClr val="000000"/>
                </a:solidFill>
                <a:latin typeface="Consolas" panose="020B0609020204030204" pitchFamily="49" charset="0"/>
              </a:rPr>
              <a:t>;</a:t>
            </a:r>
          </a:p>
          <a:p>
            <a:pPr marL="320040" lvl="1" indent="0">
              <a:lnSpc>
                <a:spcPct val="110000"/>
              </a:lnSpc>
              <a:spcBef>
                <a:spcPts val="0"/>
              </a:spcBef>
              <a:buNone/>
            </a:pPr>
            <a:endParaRPr lang="en-US" sz="1400" dirty="0">
              <a:solidFill>
                <a:srgbClr val="000000"/>
              </a:solidFill>
              <a:latin typeface="Consolas" panose="020B0609020204030204" pitchFamily="49" charset="0"/>
            </a:endParaRPr>
          </a:p>
          <a:p>
            <a:pPr marL="320040" lvl="1" indent="0">
              <a:lnSpc>
                <a:spcPct val="110000"/>
              </a:lnSpc>
              <a:spcBef>
                <a:spcPts val="0"/>
              </a:spcBef>
              <a:buNone/>
            </a:pP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marL="320040" lvl="1" indent="0">
              <a:lnSpc>
                <a:spcPct val="110000"/>
              </a:lnSpc>
              <a:spcBef>
                <a:spcPts val="0"/>
              </a:spcBef>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CppCon</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GetWelcome</a:t>
            </a:r>
            <a:r>
              <a:rPr lang="en-US" sz="1400" dirty="0">
                <a:solidFill>
                  <a:srgbClr val="000000"/>
                </a:solidFill>
                <a:latin typeface="Consolas" panose="020B0609020204030204" pitchFamily="49" charset="0"/>
              </a:rPr>
              <a:t>();</a:t>
            </a:r>
          </a:p>
          <a:p>
            <a:pPr marL="320040" lvl="1" indent="0">
              <a:lnSpc>
                <a:spcPct val="110000"/>
              </a:lnSpc>
              <a:spcBef>
                <a:spcPts val="0"/>
              </a:spcBef>
              <a:buNone/>
            </a:pPr>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48447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fade">
                                      <p:cBhvr>
                                        <p:cTn id="10" dur="500"/>
                                        <p:tgtEl>
                                          <p:spTgt spid="3">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2" end="12"/>
                                            </p:txEl>
                                          </p:spTgt>
                                        </p:tgtEl>
                                        <p:attrNameLst>
                                          <p:attrName>style.visibility</p:attrName>
                                        </p:attrNameLst>
                                      </p:cBhvr>
                                      <p:to>
                                        <p:strVal val="visible"/>
                                      </p:to>
                                    </p:set>
                                    <p:animEffect transition="in" filter="fade">
                                      <p:cBhvr>
                                        <p:cTn id="16" dur="500"/>
                                        <p:tgtEl>
                                          <p:spTgt spid="3">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animEffect transition="in" filter="fade">
                                      <p:cBhvr>
                                        <p:cTn id="19" dur="500"/>
                                        <p:tgtEl>
                                          <p:spTgt spid="3">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4" end="14"/>
                                            </p:txEl>
                                          </p:spTgt>
                                        </p:tgtEl>
                                        <p:attrNameLst>
                                          <p:attrName>style.visibility</p:attrName>
                                        </p:attrNameLst>
                                      </p:cBhvr>
                                      <p:to>
                                        <p:strVal val="visible"/>
                                      </p:to>
                                    </p:set>
                                    <p:animEffect transition="in" filter="fade">
                                      <p:cBhvr>
                                        <p:cTn id="2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Bit Operations</a:t>
            </a:r>
          </a:p>
        </p:txBody>
      </p:sp>
      <p:sp>
        <p:nvSpPr>
          <p:cNvPr id="3" name="Content Placeholder 2"/>
          <p:cNvSpPr>
            <a:spLocks noGrp="1"/>
          </p:cNvSpPr>
          <p:nvPr>
            <p:ph sz="quarter" idx="13"/>
          </p:nvPr>
        </p:nvSpPr>
        <p:spPr/>
        <p:txBody>
          <a:bodyPr>
            <a:normAutofit/>
          </a:bodyPr>
          <a:lstStyle/>
          <a:p>
            <a:r>
              <a:rPr lang="en-US" dirty="0"/>
              <a:t>Header </a:t>
            </a:r>
            <a:r>
              <a:rPr lang="en-US" dirty="0">
                <a:latin typeface="Consolas" panose="020B0609020204030204" pitchFamily="49" charset="0"/>
              </a:rPr>
              <a:t>&lt;bit&gt;</a:t>
            </a:r>
          </a:p>
          <a:p>
            <a:r>
              <a:rPr lang="en-US" dirty="0"/>
              <a:t>Set of global non-member functions to operate on bits</a:t>
            </a:r>
          </a:p>
          <a:p>
            <a:pPr lvl="1"/>
            <a:r>
              <a:rPr lang="en-US" dirty="0"/>
              <a:t>Rotate: </a:t>
            </a:r>
            <a:r>
              <a:rPr lang="en-US" dirty="0" err="1">
                <a:latin typeface="Consolas" panose="020B0609020204030204" pitchFamily="49" charset="0"/>
              </a:rPr>
              <a:t>rotl</a:t>
            </a:r>
            <a:r>
              <a:rPr lang="en-US" dirty="0">
                <a:latin typeface="Consolas" panose="020B0609020204030204" pitchFamily="49" charset="0"/>
              </a:rPr>
              <a:t>()</a:t>
            </a:r>
            <a:r>
              <a:rPr lang="en-US" dirty="0"/>
              <a:t>, </a:t>
            </a:r>
            <a:r>
              <a:rPr lang="en-US" dirty="0" err="1">
                <a:latin typeface="Consolas" panose="020B0609020204030204" pitchFamily="49" charset="0"/>
              </a:rPr>
              <a:t>rotr</a:t>
            </a:r>
            <a:r>
              <a:rPr lang="en-US" dirty="0">
                <a:latin typeface="Consolas" panose="020B0609020204030204" pitchFamily="49" charset="0"/>
              </a:rPr>
              <a:t>()</a:t>
            </a:r>
          </a:p>
          <a:p>
            <a:pPr lvl="1"/>
            <a:r>
              <a:rPr lang="en-US" dirty="0"/>
              <a:t>Counting</a:t>
            </a:r>
          </a:p>
          <a:p>
            <a:pPr lvl="2"/>
            <a:r>
              <a:rPr lang="en-US" dirty="0" err="1">
                <a:latin typeface="Consolas" panose="020B0609020204030204" pitchFamily="49" charset="0"/>
              </a:rPr>
              <a:t>countl_zero</a:t>
            </a:r>
            <a:r>
              <a:rPr lang="en-US" dirty="0">
                <a:latin typeface="Consolas" panose="020B0609020204030204" pitchFamily="49" charset="0"/>
              </a:rPr>
              <a:t>()</a:t>
            </a:r>
            <a:r>
              <a:rPr lang="en-US" dirty="0"/>
              <a:t>: number of consecutive 0 bits starting from most significant bit</a:t>
            </a:r>
          </a:p>
          <a:p>
            <a:pPr lvl="2"/>
            <a:r>
              <a:rPr lang="en-US" dirty="0" err="1">
                <a:latin typeface="Consolas" panose="020B0609020204030204" pitchFamily="49" charset="0"/>
              </a:rPr>
              <a:t>countl_one</a:t>
            </a:r>
            <a:r>
              <a:rPr lang="en-US" dirty="0">
                <a:latin typeface="Consolas" panose="020B0609020204030204" pitchFamily="49" charset="0"/>
              </a:rPr>
              <a:t>()</a:t>
            </a:r>
            <a:r>
              <a:rPr lang="en-US" dirty="0"/>
              <a:t>: number of consecutive 1 bits starting from most significant bit</a:t>
            </a:r>
          </a:p>
          <a:p>
            <a:pPr lvl="2"/>
            <a:r>
              <a:rPr lang="en-US" dirty="0" err="1">
                <a:latin typeface="Consolas" panose="020B0609020204030204" pitchFamily="49" charset="0"/>
              </a:rPr>
              <a:t>countr_zero</a:t>
            </a:r>
            <a:r>
              <a:rPr lang="en-US" dirty="0">
                <a:latin typeface="Consolas" panose="020B0609020204030204" pitchFamily="49" charset="0"/>
              </a:rPr>
              <a:t>()</a:t>
            </a:r>
            <a:r>
              <a:rPr lang="en-US" dirty="0"/>
              <a:t>: number of consecutive 0 bits starting from least significant bit</a:t>
            </a:r>
          </a:p>
          <a:p>
            <a:pPr lvl="2"/>
            <a:r>
              <a:rPr lang="en-US" dirty="0" err="1">
                <a:latin typeface="Consolas" panose="020B0609020204030204" pitchFamily="49" charset="0"/>
              </a:rPr>
              <a:t>countr_one</a:t>
            </a:r>
            <a:r>
              <a:rPr lang="en-US" dirty="0">
                <a:latin typeface="Consolas" panose="020B0609020204030204" pitchFamily="49" charset="0"/>
              </a:rPr>
              <a:t>()</a:t>
            </a:r>
            <a:r>
              <a:rPr lang="en-US" dirty="0"/>
              <a:t>: number of consecutive 1 bits starting from least significant bit</a:t>
            </a:r>
          </a:p>
          <a:p>
            <a:pPr lvl="2"/>
            <a:r>
              <a:rPr lang="en-US" dirty="0" err="1">
                <a:latin typeface="Consolas" panose="020B0609020204030204" pitchFamily="49" charset="0"/>
              </a:rPr>
              <a:t>popcount</a:t>
            </a:r>
            <a:r>
              <a:rPr lang="en-US" dirty="0">
                <a:latin typeface="Consolas" panose="020B0609020204030204" pitchFamily="49" charset="0"/>
              </a:rPr>
              <a:t>()</a:t>
            </a:r>
            <a:r>
              <a:rPr lang="en-US" dirty="0"/>
              <a:t>: number of 1 bits</a:t>
            </a:r>
          </a:p>
          <a:p>
            <a:endParaRPr lang="en-US" dirty="0"/>
          </a:p>
        </p:txBody>
      </p:sp>
    </p:spTree>
    <p:extLst>
      <p:ext uri="{BB962C8B-B14F-4D97-AF65-F5344CB8AC3E}">
        <p14:creationId xmlns:p14="http://schemas.microsoft.com/office/powerpoint/2010/main" val="178079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Bit Operations</a:t>
            </a:r>
          </a:p>
        </p:txBody>
      </p:sp>
      <p:sp>
        <p:nvSpPr>
          <p:cNvPr id="3" name="Content Placeholder 2"/>
          <p:cNvSpPr>
            <a:spLocks noGrp="1"/>
          </p:cNvSpPr>
          <p:nvPr>
            <p:ph sz="quarter" idx="13"/>
          </p:nvPr>
        </p:nvSpPr>
        <p:spPr/>
        <p:txBody>
          <a:bodyPr>
            <a:normAutofit/>
          </a:bodyPr>
          <a:lstStyle/>
          <a:p>
            <a:r>
              <a:rPr lang="en-US" dirty="0"/>
              <a:t>Examples</a:t>
            </a:r>
          </a:p>
          <a:p>
            <a:pPr lvl="1"/>
            <a:r>
              <a:rPr lang="en-US" dirty="0"/>
              <a:t>Create a </a:t>
            </a:r>
            <a:r>
              <a:rPr lang="en-US" dirty="0" err="1">
                <a:latin typeface="Consolas" panose="020B0609020204030204" pitchFamily="49" charset="0"/>
              </a:rPr>
              <a:t>bitset</a:t>
            </a:r>
            <a:r>
              <a:rPr lang="en-US" dirty="0"/>
              <a:t> by rotating 01100101 towards the left over 2 bits:</a:t>
            </a:r>
          </a:p>
          <a:p>
            <a:pPr marL="640080" lvl="2" indent="0">
              <a:buNone/>
            </a:pP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bitset</a:t>
            </a:r>
            <a:r>
              <a:rPr lang="en-US" dirty="0">
                <a:solidFill>
                  <a:srgbClr val="000000"/>
                </a:solidFill>
                <a:latin typeface="Consolas" panose="020B0609020204030204" pitchFamily="49" charset="0"/>
              </a:rPr>
              <a:t>&lt;8&gt; b { std::rotl(0b01100101, </a:t>
            </a:r>
            <a:r>
              <a:rPr lang="en-US">
                <a:solidFill>
                  <a:srgbClr val="000000"/>
                </a:solidFill>
                <a:latin typeface="Consolas" panose="020B0609020204030204" pitchFamily="49" charset="0"/>
              </a:rPr>
              <a:t>2) };</a:t>
            </a:r>
            <a:endParaRPr lang="en-US" dirty="0">
              <a:solidFill>
                <a:srgbClr val="000000"/>
              </a:solidFill>
              <a:latin typeface="Consolas" panose="020B0609020204030204" pitchFamily="49" charset="0"/>
            </a:endParaRPr>
          </a:p>
          <a:p>
            <a:pPr lvl="1"/>
            <a:r>
              <a:rPr lang="en-US" dirty="0"/>
              <a:t>Count the number of 1 bits in 01100101:</a:t>
            </a:r>
          </a:p>
          <a:p>
            <a:pPr marL="640080" lvl="2" indent="0">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std::</a:t>
            </a:r>
            <a:r>
              <a:rPr lang="en-US" dirty="0" err="1">
                <a:solidFill>
                  <a:srgbClr val="000000"/>
                </a:solidFill>
                <a:latin typeface="Consolas" panose="020B0609020204030204" pitchFamily="49" charset="0"/>
              </a:rPr>
              <a:t>popcount</a:t>
            </a:r>
            <a:r>
              <a:rPr lang="en-US" dirty="0">
                <a:solidFill>
                  <a:srgbClr val="000000"/>
                </a:solidFill>
                <a:latin typeface="Consolas" panose="020B0609020204030204" pitchFamily="49" charset="0"/>
              </a:rPr>
              <a:t>(0b01100101) };</a:t>
            </a:r>
            <a:endParaRPr lang="en-US" dirty="0"/>
          </a:p>
        </p:txBody>
      </p:sp>
    </p:spTree>
    <p:extLst>
      <p:ext uri="{BB962C8B-B14F-4D97-AF65-F5344CB8AC3E}">
        <p14:creationId xmlns:p14="http://schemas.microsoft.com/office/powerpoint/2010/main" val="216055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Small Standard Library Additions</a:t>
            </a:r>
          </a:p>
        </p:txBody>
      </p:sp>
      <p:sp>
        <p:nvSpPr>
          <p:cNvPr id="3" name="Content Placeholder 2"/>
          <p:cNvSpPr>
            <a:spLocks noGrp="1"/>
          </p:cNvSpPr>
          <p:nvPr>
            <p:ph sz="quarter" idx="13"/>
          </p:nvPr>
        </p:nvSpPr>
        <p:spPr/>
        <p:txBody>
          <a:bodyPr>
            <a:normAutofit/>
          </a:bodyPr>
          <a:lstStyle/>
          <a:p>
            <a:r>
              <a:rPr lang="en-US" sz="1800" dirty="0" err="1">
                <a:latin typeface="Consolas" panose="020B0609020204030204" pitchFamily="49" charset="0"/>
              </a:rPr>
              <a:t>starts_with</a:t>
            </a:r>
            <a:r>
              <a:rPr lang="en-US" sz="1800" dirty="0">
                <a:latin typeface="Consolas" panose="020B0609020204030204" pitchFamily="49" charset="0"/>
              </a:rPr>
              <a:t>()</a:t>
            </a:r>
            <a:r>
              <a:rPr lang="en-US" sz="1800" dirty="0"/>
              <a:t> and </a:t>
            </a:r>
            <a:r>
              <a:rPr lang="en-US" sz="1800" dirty="0" err="1">
                <a:latin typeface="Consolas" panose="020B0609020204030204" pitchFamily="49" charset="0"/>
              </a:rPr>
              <a:t>ends_with</a:t>
            </a:r>
            <a:r>
              <a:rPr lang="en-US" sz="1800" dirty="0">
                <a:latin typeface="Consolas" panose="020B0609020204030204" pitchFamily="49" charset="0"/>
              </a:rPr>
              <a:t>()</a:t>
            </a:r>
            <a:r>
              <a:rPr lang="en-US" sz="1800" dirty="0"/>
              <a:t> for </a:t>
            </a:r>
            <a:r>
              <a:rPr lang="en-US" sz="1800" dirty="0" err="1">
                <a:latin typeface="Consolas" panose="020B0609020204030204" pitchFamily="49" charset="0"/>
              </a:rPr>
              <a:t>basic_string</a:t>
            </a:r>
            <a:r>
              <a:rPr lang="en-US" sz="1800" dirty="0"/>
              <a:t>/</a:t>
            </a:r>
            <a:r>
              <a:rPr lang="en-US" sz="1800" dirty="0" err="1">
                <a:latin typeface="Consolas" panose="020B0609020204030204" pitchFamily="49" charset="0"/>
              </a:rPr>
              <a:t>basic_string_view</a:t>
            </a:r>
            <a:r>
              <a:rPr lang="en-US" sz="1800" dirty="0"/>
              <a:t>:</a:t>
            </a:r>
          </a:p>
          <a:p>
            <a:pPr marL="320040" lvl="1" indent="0">
              <a:buNone/>
            </a:pPr>
            <a:r>
              <a:rPr lang="en-US" sz="1400" dirty="0">
                <a:solidFill>
                  <a:srgbClr val="000000"/>
                </a:solidFill>
                <a:latin typeface="Consolas" panose="020B0609020204030204" pitchFamily="49" charset="0"/>
              </a:rPr>
              <a:t>std::</a:t>
            </a:r>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str { </a:t>
            </a:r>
            <a:r>
              <a:rPr lang="en-US" sz="1400" dirty="0">
                <a:solidFill>
                  <a:srgbClr val="A31515"/>
                </a:solidFill>
                <a:latin typeface="Consolas" panose="020B0609020204030204" pitchFamily="49" charset="0"/>
              </a:rPr>
              <a:t>"Hello world!" }</a:t>
            </a:r>
            <a:r>
              <a:rPr lang="en-US" sz="1400" dirty="0">
                <a:solidFill>
                  <a:srgbClr val="000000"/>
                </a:solidFill>
                <a:latin typeface="Consolas" panose="020B0609020204030204" pitchFamily="49" charset="0"/>
              </a:rPr>
              <a:t>;</a:t>
            </a:r>
          </a:p>
          <a:p>
            <a:pPr marL="320040" lvl="1" indent="0">
              <a:buNone/>
            </a:pP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b { </a:t>
            </a:r>
            <a:r>
              <a:rPr lang="en-US" sz="1400" dirty="0" err="1">
                <a:solidFill>
                  <a:srgbClr val="000000"/>
                </a:solidFill>
                <a:latin typeface="Consolas" panose="020B0609020204030204" pitchFamily="49" charset="0"/>
              </a:rPr>
              <a:t>str.starts_with</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"Hello"</a:t>
            </a:r>
            <a:r>
              <a:rPr lang="en-US" sz="1400" dirty="0">
                <a:solidFill>
                  <a:srgbClr val="000000"/>
                </a:solidFill>
                <a:latin typeface="Consolas" panose="020B0609020204030204" pitchFamily="49" charset="0"/>
              </a:rPr>
              <a:t>) };</a:t>
            </a:r>
            <a:endParaRPr lang="en-US" sz="1400" dirty="0"/>
          </a:p>
          <a:p>
            <a:r>
              <a:rPr lang="en-US" sz="1800" dirty="0">
                <a:latin typeface="Consolas" panose="020B0609020204030204" pitchFamily="49" charset="0"/>
              </a:rPr>
              <a:t>contains()</a:t>
            </a:r>
            <a:r>
              <a:rPr lang="en-US" sz="1800" dirty="0"/>
              <a:t> for associative containers:</a:t>
            </a:r>
          </a:p>
          <a:p>
            <a:pPr marL="320040" lvl="1" indent="0">
              <a:buNone/>
            </a:pPr>
            <a:r>
              <a:rPr lang="en-US" sz="1400" dirty="0">
                <a:solidFill>
                  <a:srgbClr val="000000"/>
                </a:solidFill>
                <a:latin typeface="Consolas" panose="020B0609020204030204" pitchFamily="49" charset="0"/>
              </a:rPr>
              <a:t>std::</a:t>
            </a:r>
            <a:r>
              <a:rPr lang="en-US" sz="1400" dirty="0">
                <a:solidFill>
                  <a:srgbClr val="2B91AF"/>
                </a:solidFill>
                <a:latin typeface="Consolas" panose="020B0609020204030204" pitchFamily="49" charset="0"/>
              </a:rPr>
              <a:t>map</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myMap</a:t>
            </a:r>
            <a:r>
              <a:rPr lang="en-US" sz="1400" dirty="0">
                <a:solidFill>
                  <a:srgbClr val="000000"/>
                </a:solidFill>
                <a:latin typeface="Consolas" panose="020B0609020204030204" pitchFamily="49" charset="0"/>
              </a:rPr>
              <a:t> { std::</a:t>
            </a:r>
            <a:r>
              <a:rPr lang="en-US" sz="1400" dirty="0">
                <a:solidFill>
                  <a:srgbClr val="2B91AF"/>
                </a:solidFill>
                <a:latin typeface="Consolas" panose="020B0609020204030204" pitchFamily="49" charset="0"/>
              </a:rPr>
              <a:t>pair </a:t>
            </a:r>
            <a:r>
              <a:rPr lang="en-US" sz="1400" dirty="0">
                <a:solidFill>
                  <a:srgbClr val="000000"/>
                </a:solidFill>
                <a:latin typeface="Consolas" panose="020B0609020204030204" pitchFamily="49" charset="0"/>
              </a:rPr>
              <a:t>{1,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one"s</a:t>
            </a:r>
            <a:r>
              <a:rPr lang="en-US" sz="1400" dirty="0">
                <a:solidFill>
                  <a:srgbClr val="000000"/>
                </a:solidFill>
                <a:latin typeface="Consolas" panose="020B0609020204030204" pitchFamily="49" charset="0"/>
              </a:rPr>
              <a:t>}, {2,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two"s</a:t>
            </a:r>
            <a:r>
              <a:rPr lang="en-US" sz="1400" dirty="0">
                <a:solidFill>
                  <a:srgbClr val="000000"/>
                </a:solidFill>
                <a:latin typeface="Consolas" panose="020B0609020204030204" pitchFamily="49" charset="0"/>
              </a:rPr>
              <a:t>}, {3,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three"s</a:t>
            </a:r>
            <a:r>
              <a:rPr lang="en-US" sz="1400" dirty="0">
                <a:solidFill>
                  <a:srgbClr val="000000"/>
                </a:solidFill>
                <a:latin typeface="Consolas" panose="020B0609020204030204" pitchFamily="49" charset="0"/>
              </a:rPr>
              <a:t>} };</a:t>
            </a:r>
          </a:p>
          <a:p>
            <a:pPr marL="320040" lvl="1" indent="0">
              <a:buNone/>
            </a:pP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result { </a:t>
            </a:r>
            <a:r>
              <a:rPr lang="en-US" sz="1400" dirty="0" err="1">
                <a:solidFill>
                  <a:srgbClr val="000000"/>
                </a:solidFill>
                <a:latin typeface="Consolas" panose="020B0609020204030204" pitchFamily="49" charset="0"/>
              </a:rPr>
              <a:t>myMap.contains</a:t>
            </a:r>
            <a:r>
              <a:rPr lang="en-US" sz="1400" dirty="0">
                <a:solidFill>
                  <a:srgbClr val="000000"/>
                </a:solidFill>
                <a:latin typeface="Consolas" panose="020B0609020204030204" pitchFamily="49" charset="0"/>
              </a:rPr>
              <a:t>(2) };</a:t>
            </a:r>
            <a:endParaRPr lang="en-US" sz="1400" dirty="0"/>
          </a:p>
          <a:p>
            <a:r>
              <a:rPr lang="en-US" sz="1800" dirty="0">
                <a:latin typeface="Consolas" panose="020B0609020204030204" pitchFamily="49" charset="0"/>
              </a:rPr>
              <a:t>remove()</a:t>
            </a:r>
            <a:r>
              <a:rPr lang="en-US" sz="1800" dirty="0"/>
              <a:t>, </a:t>
            </a:r>
            <a:r>
              <a:rPr lang="en-US" sz="1800" dirty="0" err="1">
                <a:latin typeface="Consolas" panose="020B0609020204030204" pitchFamily="49" charset="0"/>
              </a:rPr>
              <a:t>remove_if</a:t>
            </a:r>
            <a:r>
              <a:rPr lang="en-US" sz="1800" dirty="0">
                <a:latin typeface="Consolas" panose="020B0609020204030204" pitchFamily="49" charset="0"/>
              </a:rPr>
              <a:t>()</a:t>
            </a:r>
            <a:r>
              <a:rPr lang="en-US" sz="1800" dirty="0"/>
              <a:t>, and </a:t>
            </a:r>
            <a:r>
              <a:rPr lang="en-US" sz="1800" dirty="0">
                <a:latin typeface="Consolas" panose="020B0609020204030204" pitchFamily="49" charset="0"/>
              </a:rPr>
              <a:t>unique()</a:t>
            </a:r>
            <a:r>
              <a:rPr lang="en-US" sz="1800" dirty="0"/>
              <a:t> for </a:t>
            </a:r>
            <a:r>
              <a:rPr lang="en-US" sz="1800" dirty="0">
                <a:latin typeface="Consolas" panose="020B0609020204030204" pitchFamily="49" charset="0"/>
              </a:rPr>
              <a:t>list</a:t>
            </a:r>
            <a:r>
              <a:rPr lang="en-US" sz="1800" dirty="0"/>
              <a:t> and </a:t>
            </a:r>
            <a:r>
              <a:rPr lang="en-US" sz="1800" dirty="0" err="1">
                <a:latin typeface="Consolas" panose="020B0609020204030204" pitchFamily="49" charset="0"/>
              </a:rPr>
              <a:t>forward_list</a:t>
            </a:r>
            <a:r>
              <a:rPr lang="en-US" sz="1800" dirty="0"/>
              <a:t> now return </a:t>
            </a:r>
            <a:r>
              <a:rPr lang="en-US" sz="1800" dirty="0" err="1">
                <a:latin typeface="Consolas" panose="020B0609020204030204" pitchFamily="49" charset="0"/>
              </a:rPr>
              <a:t>size_type</a:t>
            </a:r>
            <a:r>
              <a:rPr lang="en-US" sz="1800" dirty="0"/>
              <a:t> instead of </a:t>
            </a:r>
            <a:r>
              <a:rPr lang="en-US" sz="1800" dirty="0">
                <a:latin typeface="Consolas" panose="020B0609020204030204" pitchFamily="49" charset="0"/>
              </a:rPr>
              <a:t>void</a:t>
            </a:r>
            <a:r>
              <a:rPr lang="en-US" sz="1800" dirty="0"/>
              <a:t>, the number of removed elements</a:t>
            </a:r>
          </a:p>
          <a:p>
            <a:r>
              <a:rPr lang="en-US" sz="1800" dirty="0" err="1">
                <a:latin typeface="Consolas" panose="020B0609020204030204" pitchFamily="49" charset="0"/>
              </a:rPr>
              <a:t>shift_left</a:t>
            </a:r>
            <a:r>
              <a:rPr lang="en-US" sz="1800" dirty="0">
                <a:latin typeface="Consolas" panose="020B0609020204030204" pitchFamily="49" charset="0"/>
              </a:rPr>
              <a:t>()</a:t>
            </a:r>
            <a:r>
              <a:rPr lang="en-US" sz="1800" dirty="0"/>
              <a:t> and </a:t>
            </a:r>
            <a:r>
              <a:rPr lang="en-US" sz="1800" dirty="0" err="1">
                <a:latin typeface="Consolas" panose="020B0609020204030204" pitchFamily="49" charset="0"/>
              </a:rPr>
              <a:t>shift_right</a:t>
            </a:r>
            <a:r>
              <a:rPr lang="en-US" sz="1800" dirty="0">
                <a:latin typeface="Consolas" panose="020B0609020204030204" pitchFamily="49" charset="0"/>
              </a:rPr>
              <a:t>()</a:t>
            </a:r>
            <a:r>
              <a:rPr lang="en-US" sz="1800" dirty="0"/>
              <a:t> added to </a:t>
            </a:r>
            <a:r>
              <a:rPr lang="en-US" sz="1800" dirty="0">
                <a:latin typeface="Consolas" panose="020B0609020204030204" pitchFamily="49" charset="0"/>
              </a:rPr>
              <a:t>&lt;algorithm&gt;</a:t>
            </a:r>
            <a:r>
              <a:rPr lang="en-US" sz="1800" dirty="0"/>
              <a:t>, shifts elements in a range</a:t>
            </a:r>
          </a:p>
          <a:p>
            <a:r>
              <a:rPr lang="en-US" sz="1800" dirty="0">
                <a:latin typeface="Consolas" panose="020B0609020204030204" pitchFamily="49" charset="0"/>
              </a:rPr>
              <a:t>erase()</a:t>
            </a:r>
            <a:r>
              <a:rPr lang="en-US" sz="1800" dirty="0"/>
              <a:t> and </a:t>
            </a:r>
            <a:r>
              <a:rPr lang="en-US" sz="1800" dirty="0" err="1">
                <a:latin typeface="Consolas" panose="020B0609020204030204" pitchFamily="49" charset="0"/>
              </a:rPr>
              <a:t>erase_if</a:t>
            </a:r>
            <a:r>
              <a:rPr lang="en-US" sz="1800" dirty="0">
                <a:latin typeface="Consolas" panose="020B0609020204030204" pitchFamily="49" charset="0"/>
              </a:rPr>
              <a:t>()</a:t>
            </a:r>
            <a:r>
              <a:rPr lang="en-US" sz="1800" dirty="0"/>
              <a:t> for all containers remove the need for the remove-erase-idiom</a:t>
            </a:r>
          </a:p>
        </p:txBody>
      </p:sp>
    </p:spTree>
    <p:extLst>
      <p:ext uri="{BB962C8B-B14F-4D97-AF65-F5344CB8AC3E}">
        <p14:creationId xmlns:p14="http://schemas.microsoft.com/office/powerpoint/2010/main" val="84642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Small Standard Library Additions</a:t>
            </a:r>
          </a:p>
        </p:txBody>
      </p:sp>
      <p:sp>
        <p:nvSpPr>
          <p:cNvPr id="3" name="Content Placeholder 2"/>
          <p:cNvSpPr>
            <a:spLocks noGrp="1"/>
          </p:cNvSpPr>
          <p:nvPr>
            <p:ph sz="quarter" idx="13"/>
          </p:nvPr>
        </p:nvSpPr>
        <p:spPr/>
        <p:txBody>
          <a:bodyPr>
            <a:normAutofit/>
          </a:bodyPr>
          <a:lstStyle/>
          <a:p>
            <a:r>
              <a:rPr lang="en-US" sz="1800" dirty="0">
                <a:latin typeface="Consolas" panose="020B0609020204030204" pitchFamily="49" charset="0"/>
              </a:rPr>
              <a:t>midpoint()</a:t>
            </a:r>
            <a:r>
              <a:rPr lang="en-US" sz="1800" dirty="0"/>
              <a:t> to calculate the midpoint of two numbers</a:t>
            </a:r>
          </a:p>
          <a:p>
            <a:r>
              <a:rPr lang="en-US" sz="1800" dirty="0">
                <a:latin typeface="Consolas" panose="020B0609020204030204" pitchFamily="49" charset="0"/>
              </a:rPr>
              <a:t>lerp()</a:t>
            </a:r>
            <a:r>
              <a:rPr lang="en-US" sz="1800" dirty="0"/>
              <a:t> to do linear interpolation</a:t>
            </a:r>
          </a:p>
          <a:p>
            <a:r>
              <a:rPr lang="en-US" sz="1800" dirty="0"/>
              <a:t>New </a:t>
            </a:r>
            <a:r>
              <a:rPr lang="en-US" sz="1800" dirty="0" err="1">
                <a:latin typeface="Consolas" panose="020B0609020204030204" pitchFamily="49" charset="0"/>
              </a:rPr>
              <a:t>unsequenced_policy</a:t>
            </a:r>
            <a:r>
              <a:rPr lang="en-US" sz="1800" dirty="0"/>
              <a:t> (</a:t>
            </a:r>
            <a:r>
              <a:rPr lang="en-US" sz="1800" dirty="0">
                <a:latin typeface="Consolas" panose="020B0609020204030204" pitchFamily="49" charset="0"/>
              </a:rPr>
              <a:t>execution::</a:t>
            </a:r>
            <a:r>
              <a:rPr lang="en-US" sz="1800" dirty="0" err="1">
                <a:latin typeface="Consolas" panose="020B0609020204030204" pitchFamily="49" charset="0"/>
              </a:rPr>
              <a:t>unseq</a:t>
            </a:r>
            <a:r>
              <a:rPr lang="en-US" sz="1800" dirty="0"/>
              <a:t>): algorithm is allowed to be vectorized</a:t>
            </a:r>
          </a:p>
        </p:txBody>
      </p:sp>
    </p:spTree>
    <p:extLst>
      <p:ext uri="{BB962C8B-B14F-4D97-AF65-F5344CB8AC3E}">
        <p14:creationId xmlns:p14="http://schemas.microsoft.com/office/powerpoint/2010/main" val="251192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55000" lnSpcReduction="20000"/>
          </a:bodyPr>
          <a:lstStyle/>
          <a:p>
            <a:pPr>
              <a:lnSpc>
                <a:spcPct val="120000"/>
              </a:lnSpc>
              <a:spcBef>
                <a:spcPts val="0"/>
              </a:spcBef>
            </a:pPr>
            <a:r>
              <a:rPr lang="en-US" dirty="0">
                <a:solidFill>
                  <a:schemeClr val="bg1">
                    <a:lumMod val="75000"/>
                  </a:schemeClr>
                </a:solidFill>
              </a:rPr>
              <a:t>Modules</a:t>
            </a:r>
          </a:p>
          <a:p>
            <a:pPr>
              <a:lnSpc>
                <a:spcPct val="120000"/>
              </a:lnSpc>
              <a:spcBef>
                <a:spcPts val="0"/>
              </a:spcBef>
            </a:pPr>
            <a:r>
              <a:rPr lang="en-US" dirty="0">
                <a:solidFill>
                  <a:schemeClr val="bg1">
                    <a:lumMod val="75000"/>
                  </a:schemeClr>
                </a:solidFill>
              </a:rPr>
              <a:t>Ranges</a:t>
            </a:r>
          </a:p>
          <a:p>
            <a:pPr>
              <a:lnSpc>
                <a:spcPct val="120000"/>
              </a:lnSpc>
              <a:spcBef>
                <a:spcPts val="0"/>
              </a:spcBef>
            </a:pPr>
            <a:r>
              <a:rPr lang="en-US" dirty="0">
                <a:solidFill>
                  <a:schemeClr val="bg1">
                    <a:lumMod val="75000"/>
                  </a:schemeClr>
                </a:solidFill>
              </a:rPr>
              <a:t>Coroutines</a:t>
            </a:r>
          </a:p>
          <a:p>
            <a:pPr>
              <a:lnSpc>
                <a:spcPct val="120000"/>
              </a:lnSpc>
              <a:spcBef>
                <a:spcPts val="0"/>
              </a:spcBef>
            </a:pPr>
            <a:r>
              <a:rPr lang="en-US" dirty="0">
                <a:solidFill>
                  <a:schemeClr val="bg1">
                    <a:lumMod val="75000"/>
                  </a:schemeClr>
                </a:solidFill>
              </a:rPr>
              <a:t>Concepts</a:t>
            </a:r>
          </a:p>
          <a:p>
            <a:pPr>
              <a:lnSpc>
                <a:spcPct val="120000"/>
              </a:lnSpc>
              <a:spcBef>
                <a:spcPts val="0"/>
              </a:spcBef>
            </a:pPr>
            <a:r>
              <a:rPr lang="en-US" dirty="0">
                <a:solidFill>
                  <a:schemeClr val="bg1">
                    <a:lumMod val="75000"/>
                  </a:schemeClr>
                </a:solidFill>
              </a:rPr>
              <a:t>Lambda Expression Changes</a:t>
            </a:r>
          </a:p>
          <a:p>
            <a:pPr lvl="1">
              <a:lnSpc>
                <a:spcPct val="120000"/>
              </a:lnSpc>
              <a:spcBef>
                <a:spcPts val="0"/>
              </a:spcBef>
            </a:pPr>
            <a:r>
              <a:rPr lang="en-US" dirty="0">
                <a:solidFill>
                  <a:schemeClr val="bg1">
                    <a:lumMod val="75000"/>
                  </a:schemeClr>
                </a:solidFill>
              </a:rPr>
              <a:t>[=, this] as Lambda Capture</a:t>
            </a:r>
          </a:p>
          <a:p>
            <a:pPr lvl="1">
              <a:lnSpc>
                <a:spcPct val="120000"/>
              </a:lnSpc>
              <a:spcBef>
                <a:spcPts val="0"/>
              </a:spcBef>
            </a:pPr>
            <a:r>
              <a:rPr lang="en-US" dirty="0">
                <a:solidFill>
                  <a:schemeClr val="bg1">
                    <a:lumMod val="75000"/>
                  </a:schemeClr>
                </a:solidFill>
              </a:rPr>
              <a:t>Templated Lambda Expressions</a:t>
            </a:r>
          </a:p>
          <a:p>
            <a:pPr lvl="1">
              <a:lnSpc>
                <a:spcPct val="120000"/>
              </a:lnSpc>
              <a:spcBef>
                <a:spcPts val="0"/>
              </a:spcBef>
            </a:pPr>
            <a:r>
              <a:rPr lang="en-US" dirty="0">
                <a:solidFill>
                  <a:schemeClr val="bg1">
                    <a:lumMod val="75000"/>
                  </a:schemeClr>
                </a:solidFill>
              </a:rPr>
              <a:t>Pack Expansion in Lambda Captures</a:t>
            </a:r>
          </a:p>
          <a:p>
            <a:pPr>
              <a:lnSpc>
                <a:spcPct val="120000"/>
              </a:lnSpc>
              <a:spcBef>
                <a:spcPts val="0"/>
              </a:spcBef>
            </a:pPr>
            <a:r>
              <a:rPr lang="en-US" dirty="0">
                <a:solidFill>
                  <a:schemeClr val="bg1">
                    <a:lumMod val="75000"/>
                  </a:schemeClr>
                </a:solidFill>
              </a:rPr>
              <a:t>constexpr Changes</a:t>
            </a:r>
          </a:p>
          <a:p>
            <a:pPr lvl="1">
              <a:lnSpc>
                <a:spcPct val="120000"/>
              </a:lnSpc>
              <a:spcBef>
                <a:spcPts val="0"/>
              </a:spcBef>
            </a:pPr>
            <a:r>
              <a:rPr lang="en-US" dirty="0">
                <a:solidFill>
                  <a:schemeClr val="bg1">
                    <a:lumMod val="75000"/>
                  </a:schemeClr>
                </a:solidFill>
              </a:rPr>
              <a:t>virtual functions</a:t>
            </a:r>
          </a:p>
          <a:p>
            <a:pPr lvl="1">
              <a:lnSpc>
                <a:spcPct val="120000"/>
              </a:lnSpc>
              <a:spcBef>
                <a:spcPts val="0"/>
              </a:spcBef>
            </a:pPr>
            <a:r>
              <a:rPr lang="en-US" dirty="0">
                <a:solidFill>
                  <a:schemeClr val="bg1">
                    <a:lumMod val="75000"/>
                  </a:schemeClr>
                </a:solidFill>
              </a:rPr>
              <a:t>union, try/catch, </a:t>
            </a:r>
            <a:r>
              <a:rPr lang="en-US" dirty="0" err="1">
                <a:solidFill>
                  <a:schemeClr val="bg1">
                    <a:lumMod val="75000"/>
                  </a:schemeClr>
                </a:solidFill>
              </a:rPr>
              <a:t>dynamic_cast</a:t>
            </a:r>
            <a:r>
              <a:rPr lang="en-US" dirty="0">
                <a:solidFill>
                  <a:schemeClr val="bg1">
                    <a:lumMod val="75000"/>
                  </a:schemeClr>
                </a:solidFill>
              </a:rPr>
              <a:t>, </a:t>
            </a:r>
            <a:r>
              <a:rPr lang="en-US" dirty="0" err="1">
                <a:solidFill>
                  <a:schemeClr val="bg1">
                    <a:lumMod val="75000"/>
                  </a:schemeClr>
                </a:solidFill>
              </a:rPr>
              <a:t>typeid</a:t>
            </a:r>
            <a:endParaRPr lang="en-US" dirty="0">
              <a:solidFill>
                <a:schemeClr val="bg1">
                  <a:lumMod val="75000"/>
                </a:schemeClr>
              </a:solidFill>
            </a:endParaRPr>
          </a:p>
          <a:p>
            <a:pPr lvl="1">
              <a:lnSpc>
                <a:spcPct val="120000"/>
              </a:lnSpc>
              <a:spcBef>
                <a:spcPts val="0"/>
              </a:spcBef>
            </a:pPr>
            <a:r>
              <a:rPr lang="en-US" dirty="0">
                <a:solidFill>
                  <a:schemeClr val="bg1">
                    <a:lumMod val="75000"/>
                  </a:schemeClr>
                </a:solidFill>
              </a:rPr>
              <a:t>allocations</a:t>
            </a:r>
          </a:p>
          <a:p>
            <a:pPr lvl="1">
              <a:lnSpc>
                <a:spcPct val="120000"/>
              </a:lnSpc>
              <a:spcBef>
                <a:spcPts val="0"/>
              </a:spcBef>
            </a:pPr>
            <a:r>
              <a:rPr lang="en-US" dirty="0">
                <a:solidFill>
                  <a:schemeClr val="bg1">
                    <a:lumMod val="75000"/>
                  </a:schemeClr>
                </a:solidFill>
              </a:rPr>
              <a:t>constexpr string &amp; vector</a:t>
            </a:r>
          </a:p>
          <a:p>
            <a:pPr>
              <a:lnSpc>
                <a:spcPct val="120000"/>
              </a:lnSpc>
              <a:spcBef>
                <a:spcPts val="0"/>
              </a:spcBef>
            </a:pPr>
            <a:r>
              <a:rPr lang="en-US" dirty="0">
                <a:solidFill>
                  <a:schemeClr val="bg1">
                    <a:lumMod val="75000"/>
                  </a:schemeClr>
                </a:solidFill>
              </a:rPr>
              <a:t>Concurrency Changes</a:t>
            </a:r>
          </a:p>
          <a:p>
            <a:pPr lvl="1">
              <a:lnSpc>
                <a:spcPct val="120000"/>
              </a:lnSpc>
              <a:spcBef>
                <a:spcPts val="0"/>
              </a:spcBef>
            </a:pPr>
            <a:r>
              <a:rPr lang="en-US" dirty="0">
                <a:solidFill>
                  <a:schemeClr val="bg1">
                    <a:lumMod val="75000"/>
                  </a:schemeClr>
                </a:solidFill>
              </a:rPr>
              <a:t>Atomic Smart Pointers</a:t>
            </a:r>
          </a:p>
          <a:p>
            <a:pPr lvl="1">
              <a:lnSpc>
                <a:spcPct val="120000"/>
              </a:lnSpc>
              <a:spcBef>
                <a:spcPts val="0"/>
              </a:spcBef>
            </a:pPr>
            <a:r>
              <a:rPr lang="en-US" dirty="0">
                <a:solidFill>
                  <a:schemeClr val="bg1">
                    <a:lumMod val="75000"/>
                  </a:schemeClr>
                </a:solidFill>
              </a:rPr>
              <a:t>Joining &amp; Cancellable Threads</a:t>
            </a:r>
          </a:p>
          <a:p>
            <a:pPr lvl="1">
              <a:lnSpc>
                <a:spcPct val="120000"/>
              </a:lnSpc>
              <a:spcBef>
                <a:spcPts val="0"/>
              </a:spcBef>
            </a:pPr>
            <a:r>
              <a:rPr lang="en-US" dirty="0">
                <a:solidFill>
                  <a:schemeClr val="bg1">
                    <a:lumMod val="75000"/>
                  </a:schemeClr>
                </a:solidFill>
              </a:rPr>
              <a:t>The C++20 Synchronization Library</a:t>
            </a:r>
          </a:p>
          <a:p>
            <a:pPr lvl="2">
              <a:lnSpc>
                <a:spcPct val="120000"/>
              </a:lnSpc>
              <a:spcBef>
                <a:spcPts val="0"/>
              </a:spcBef>
            </a:pPr>
            <a:r>
              <a:rPr lang="en-US" dirty="0">
                <a:solidFill>
                  <a:schemeClr val="bg1">
                    <a:lumMod val="75000"/>
                  </a:schemeClr>
                </a:solidFill>
              </a:rPr>
              <a:t>Semaphores, efficient atomic waiting, latches, and barriers</a:t>
            </a:r>
          </a:p>
          <a:p>
            <a:pPr lvl="1">
              <a:lnSpc>
                <a:spcPct val="120000"/>
              </a:lnSpc>
              <a:spcBef>
                <a:spcPts val="0"/>
              </a:spcBef>
            </a:pPr>
            <a:r>
              <a:rPr lang="en-US" dirty="0">
                <a:solidFill>
                  <a:schemeClr val="bg1">
                    <a:lumMod val="75000"/>
                  </a:schemeClr>
                </a:solidFill>
              </a:rPr>
              <a:t>std::</a:t>
            </a:r>
            <a:r>
              <a:rPr lang="en-US" dirty="0" err="1">
                <a:solidFill>
                  <a:schemeClr val="bg1">
                    <a:lumMod val="75000"/>
                  </a:schemeClr>
                </a:solidFill>
              </a:rPr>
              <a:t>atomic_ref</a:t>
            </a:r>
            <a:endParaRPr lang="en-US" dirty="0">
              <a:solidFill>
                <a:schemeClr val="bg1">
                  <a:lumMod val="75000"/>
                </a:schemeClr>
              </a:solidFill>
            </a:endParaRPr>
          </a:p>
          <a:p>
            <a:pPr>
              <a:lnSpc>
                <a:spcPct val="120000"/>
              </a:lnSpc>
              <a:spcBef>
                <a:spcPts val="0"/>
              </a:spcBef>
            </a:pPr>
            <a:r>
              <a:rPr lang="en-US" dirty="0">
                <a:solidFill>
                  <a:schemeClr val="bg1">
                    <a:lumMod val="75000"/>
                  </a:schemeClr>
                </a:solidFill>
              </a:rPr>
              <a:t>Designated Initializers</a:t>
            </a:r>
          </a:p>
          <a:p>
            <a:pPr>
              <a:lnSpc>
                <a:spcPct val="120000"/>
              </a:lnSpc>
              <a:spcBef>
                <a:spcPts val="0"/>
              </a:spcBef>
            </a:pPr>
            <a:r>
              <a:rPr lang="en-US" dirty="0">
                <a:solidFill>
                  <a:schemeClr val="bg1">
                    <a:lumMod val="75000"/>
                  </a:schemeClr>
                </a:solidFill>
              </a:rPr>
              <a:t>Spaceship Operator &lt;=&gt;</a:t>
            </a:r>
          </a:p>
          <a:p>
            <a:pPr>
              <a:lnSpc>
                <a:spcPct val="120000"/>
              </a:lnSpc>
              <a:spcBef>
                <a:spcPts val="0"/>
              </a:spcBef>
            </a:pPr>
            <a:r>
              <a:rPr lang="en-US" dirty="0">
                <a:solidFill>
                  <a:schemeClr val="bg1">
                    <a:lumMod val="75000"/>
                  </a:schemeClr>
                </a:solidFill>
              </a:rPr>
              <a:t>Range-based for Loop Initializer</a:t>
            </a:r>
          </a:p>
          <a:p>
            <a:pPr>
              <a:lnSpc>
                <a:spcPct val="120000"/>
              </a:lnSpc>
              <a:spcBef>
                <a:spcPts val="0"/>
              </a:spcBef>
            </a:pPr>
            <a:r>
              <a:rPr lang="en-US" dirty="0">
                <a:solidFill>
                  <a:schemeClr val="bg1">
                    <a:lumMod val="75000"/>
                  </a:schemeClr>
                </a:solidFill>
              </a:rPr>
              <a:t>Non-Type Template Parameters</a:t>
            </a:r>
          </a:p>
          <a:p>
            <a:pPr>
              <a:lnSpc>
                <a:spcPct val="120000"/>
              </a:lnSpc>
              <a:spcBef>
                <a:spcPts val="0"/>
              </a:spcBef>
            </a:pPr>
            <a:r>
              <a:rPr lang="en-US" dirty="0">
                <a:solidFill>
                  <a:schemeClr val="bg1">
                    <a:lumMod val="75000"/>
                  </a:schemeClr>
                </a:solidFill>
              </a:rPr>
              <a:t>[[likely]] and [[unlikely]]</a:t>
            </a:r>
          </a:p>
          <a:p>
            <a:pPr>
              <a:lnSpc>
                <a:spcPct val="120000"/>
              </a:lnSpc>
              <a:spcBef>
                <a:spcPts val="0"/>
              </a:spcBef>
            </a:pPr>
            <a:r>
              <a:rPr lang="en-US" dirty="0">
                <a:solidFill>
                  <a:schemeClr val="bg1">
                    <a:lumMod val="75000"/>
                  </a:schemeClr>
                </a:solidFill>
              </a:rPr>
              <a:t>Calendars &amp; </a:t>
            </a:r>
            <a:r>
              <a:rPr lang="en-US" dirty="0" err="1">
                <a:solidFill>
                  <a:schemeClr val="bg1">
                    <a:lumMod val="75000"/>
                  </a:schemeClr>
                </a:solidFill>
              </a:rPr>
              <a:t>Timezones</a:t>
            </a:r>
            <a:endParaRPr lang="en-US" dirty="0">
              <a:solidFill>
                <a:schemeClr val="bg1">
                  <a:lumMod val="75000"/>
                </a:schemeClr>
              </a:solidFill>
            </a:endParaRPr>
          </a:p>
          <a:p>
            <a:pPr>
              <a:lnSpc>
                <a:spcPct val="120000"/>
              </a:lnSpc>
              <a:spcBef>
                <a:spcPts val="0"/>
              </a:spcBef>
            </a:pPr>
            <a:r>
              <a:rPr lang="en-US" dirty="0">
                <a:solidFill>
                  <a:schemeClr val="bg1">
                    <a:lumMod val="75000"/>
                  </a:schemeClr>
                </a:solidFill>
              </a:rPr>
              <a:t>std::span</a:t>
            </a:r>
          </a:p>
          <a:p>
            <a:pPr>
              <a:lnSpc>
                <a:spcPct val="120000"/>
              </a:lnSpc>
              <a:spcBef>
                <a:spcPts val="0"/>
              </a:spcBef>
            </a:pPr>
            <a:r>
              <a:rPr lang="en-US" dirty="0">
                <a:solidFill>
                  <a:schemeClr val="bg1">
                    <a:lumMod val="75000"/>
                  </a:schemeClr>
                </a:solidFill>
              </a:rPr>
              <a:t>&lt;version&gt;</a:t>
            </a:r>
          </a:p>
          <a:p>
            <a:pPr>
              <a:lnSpc>
                <a:spcPct val="120000"/>
              </a:lnSpc>
              <a:spcBef>
                <a:spcPts val="0"/>
              </a:spcBef>
            </a:pPr>
            <a:r>
              <a:rPr lang="en-US" dirty="0">
                <a:solidFill>
                  <a:schemeClr val="bg1">
                    <a:lumMod val="75000"/>
                  </a:schemeClr>
                </a:solidFill>
              </a:rPr>
              <a:t>Feature Test Macros</a:t>
            </a:r>
          </a:p>
          <a:p>
            <a:pPr>
              <a:lnSpc>
                <a:spcPct val="120000"/>
              </a:lnSpc>
              <a:spcBef>
                <a:spcPts val="0"/>
              </a:spcBef>
            </a:pPr>
            <a:r>
              <a:rPr lang="en-US" dirty="0">
                <a:solidFill>
                  <a:schemeClr val="bg1">
                    <a:lumMod val="75000"/>
                  </a:schemeClr>
                </a:solidFill>
              </a:rPr>
              <a:t>Immediate Functions – </a:t>
            </a:r>
            <a:r>
              <a:rPr lang="en-US" dirty="0" err="1">
                <a:solidFill>
                  <a:schemeClr val="bg1">
                    <a:lumMod val="75000"/>
                  </a:schemeClr>
                </a:solidFill>
              </a:rPr>
              <a:t>consteval</a:t>
            </a:r>
            <a:endParaRPr lang="en-US" dirty="0">
              <a:solidFill>
                <a:schemeClr val="bg1">
                  <a:lumMod val="75000"/>
                </a:schemeClr>
              </a:solidFill>
            </a:endParaRPr>
          </a:p>
          <a:p>
            <a:pPr>
              <a:lnSpc>
                <a:spcPct val="120000"/>
              </a:lnSpc>
              <a:spcBef>
                <a:spcPts val="0"/>
              </a:spcBef>
            </a:pPr>
            <a:r>
              <a:rPr lang="en-US" dirty="0" err="1">
                <a:solidFill>
                  <a:schemeClr val="bg1">
                    <a:lumMod val="75000"/>
                  </a:schemeClr>
                </a:solidFill>
              </a:rPr>
              <a:t>constinit</a:t>
            </a:r>
            <a:endParaRPr lang="en-US" dirty="0">
              <a:solidFill>
                <a:schemeClr val="bg1">
                  <a:lumMod val="75000"/>
                </a:schemeClr>
              </a:solidFill>
            </a:endParaRPr>
          </a:p>
          <a:p>
            <a:pPr>
              <a:lnSpc>
                <a:spcPct val="120000"/>
              </a:lnSpc>
              <a:spcBef>
                <a:spcPts val="0"/>
              </a:spcBef>
            </a:pPr>
            <a:r>
              <a:rPr lang="en-US" dirty="0">
                <a:solidFill>
                  <a:schemeClr val="bg1">
                    <a:lumMod val="75000"/>
                  </a:schemeClr>
                </a:solidFill>
              </a:rPr>
              <a:t>Class </a:t>
            </a:r>
            <a:r>
              <a:rPr lang="en-US" dirty="0" err="1">
                <a:solidFill>
                  <a:schemeClr val="bg1">
                    <a:lumMod val="75000"/>
                  </a:schemeClr>
                </a:solidFill>
              </a:rPr>
              <a:t>Enums</a:t>
            </a:r>
            <a:r>
              <a:rPr lang="en-US" dirty="0">
                <a:solidFill>
                  <a:schemeClr val="bg1">
                    <a:lumMod val="75000"/>
                  </a:schemeClr>
                </a:solidFill>
              </a:rPr>
              <a:t> and using Directive</a:t>
            </a:r>
          </a:p>
          <a:p>
            <a:pPr>
              <a:lnSpc>
                <a:spcPct val="120000"/>
              </a:lnSpc>
              <a:spcBef>
                <a:spcPts val="0"/>
              </a:spcBef>
            </a:pPr>
            <a:r>
              <a:rPr lang="en-US" dirty="0">
                <a:solidFill>
                  <a:schemeClr val="bg1">
                    <a:lumMod val="75000"/>
                  </a:schemeClr>
                </a:solidFill>
              </a:rPr>
              <a:t>Text Formatting</a:t>
            </a:r>
          </a:p>
          <a:p>
            <a:pPr>
              <a:lnSpc>
                <a:spcPct val="120000"/>
              </a:lnSpc>
              <a:spcBef>
                <a:spcPts val="0"/>
              </a:spcBef>
            </a:pPr>
            <a:r>
              <a:rPr lang="en-US" dirty="0">
                <a:solidFill>
                  <a:schemeClr val="bg1">
                    <a:lumMod val="75000"/>
                  </a:schemeClr>
                </a:solidFill>
              </a:rPr>
              <a:t>Math Constants</a:t>
            </a:r>
          </a:p>
          <a:p>
            <a:pPr>
              <a:lnSpc>
                <a:spcPct val="120000"/>
              </a:lnSpc>
              <a:spcBef>
                <a:spcPts val="0"/>
              </a:spcBef>
            </a:pPr>
            <a:r>
              <a:rPr lang="en-US" dirty="0">
                <a:solidFill>
                  <a:schemeClr val="bg1">
                    <a:lumMod val="75000"/>
                  </a:schemeClr>
                </a:solidFill>
              </a:rPr>
              <a:t>std::</a:t>
            </a:r>
            <a:r>
              <a:rPr lang="en-US" dirty="0" err="1">
                <a:solidFill>
                  <a:schemeClr val="bg1">
                    <a:lumMod val="75000"/>
                  </a:schemeClr>
                </a:solidFill>
              </a:rPr>
              <a:t>source_location</a:t>
            </a:r>
            <a:endParaRPr lang="en-US" dirty="0">
              <a:solidFill>
                <a:schemeClr val="bg1">
                  <a:lumMod val="75000"/>
                </a:schemeClr>
              </a:solidFill>
            </a:endParaRPr>
          </a:p>
          <a:p>
            <a:pPr>
              <a:lnSpc>
                <a:spcPct val="120000"/>
              </a:lnSpc>
              <a:spcBef>
                <a:spcPts val="0"/>
              </a:spcBef>
            </a:pPr>
            <a:r>
              <a:rPr lang="en-US" dirty="0">
                <a:solidFill>
                  <a:schemeClr val="bg1">
                    <a:lumMod val="75000"/>
                  </a:schemeClr>
                </a:solidFill>
              </a:rPr>
              <a:t>[[</a:t>
            </a:r>
            <a:r>
              <a:rPr lang="en-US" dirty="0" err="1">
                <a:solidFill>
                  <a:schemeClr val="bg1">
                    <a:lumMod val="75000"/>
                  </a:schemeClr>
                </a:solidFill>
              </a:rPr>
              <a:t>nodiscard</a:t>
            </a:r>
            <a:r>
              <a:rPr lang="en-US" dirty="0">
                <a:solidFill>
                  <a:schemeClr val="bg1">
                    <a:lumMod val="75000"/>
                  </a:schemeClr>
                </a:solidFill>
              </a:rPr>
              <a:t>(reason)]]</a:t>
            </a:r>
          </a:p>
          <a:p>
            <a:pPr>
              <a:lnSpc>
                <a:spcPct val="120000"/>
              </a:lnSpc>
              <a:spcBef>
                <a:spcPts val="0"/>
              </a:spcBef>
            </a:pPr>
            <a:r>
              <a:rPr lang="en-US" dirty="0">
                <a:solidFill>
                  <a:schemeClr val="bg1">
                    <a:lumMod val="75000"/>
                  </a:schemeClr>
                </a:solidFill>
              </a:rPr>
              <a:t>Bit Operations</a:t>
            </a:r>
          </a:p>
          <a:p>
            <a:pPr>
              <a:lnSpc>
                <a:spcPct val="120000"/>
              </a:lnSpc>
              <a:spcBef>
                <a:spcPts val="0"/>
              </a:spcBef>
            </a:pPr>
            <a:r>
              <a:rPr lang="en-US" dirty="0">
                <a:solidFill>
                  <a:schemeClr val="bg1">
                    <a:lumMod val="75000"/>
                  </a:schemeClr>
                </a:solidFill>
              </a:rPr>
              <a:t>Small Standard Library Additions</a:t>
            </a:r>
          </a:p>
        </p:txBody>
      </p:sp>
    </p:spTree>
    <p:extLst>
      <p:ext uri="{BB962C8B-B14F-4D97-AF65-F5344CB8AC3E}">
        <p14:creationId xmlns:p14="http://schemas.microsoft.com/office/powerpoint/2010/main" val="1634979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Questions</a:t>
            </a:r>
          </a:p>
        </p:txBody>
      </p:sp>
      <p:sp>
        <p:nvSpPr>
          <p:cNvPr id="6" name="Content Placeholder 5"/>
          <p:cNvSpPr>
            <a:spLocks noGrp="1"/>
          </p:cNvSpPr>
          <p:nvPr>
            <p:ph sz="quarter" idx="13"/>
          </p:nvPr>
        </p:nvSpPr>
        <p:spPr>
          <a:xfrm>
            <a:off x="76200" y="971550"/>
            <a:ext cx="8991600" cy="3124200"/>
          </a:xfrm>
          <a:effectLst>
            <a:outerShdw blurRad="114300" dist="165100" dir="2700000" algn="tl" rotWithShape="0">
              <a:prstClr val="black">
                <a:alpha val="40000"/>
              </a:prstClr>
            </a:outerShdw>
          </a:effectLst>
        </p:spPr>
        <p:txBody>
          <a:bodyPr anchor="ctr">
            <a:normAutofit/>
          </a:bodyPr>
          <a:lstStyle/>
          <a:p>
            <a:pPr marL="0" indent="0" algn="ctr">
              <a:buNone/>
            </a:pPr>
            <a:r>
              <a:rPr lang="en-US" sz="16600" b="1" dirty="0">
                <a:latin typeface="Segoe UI Semibold" pitchFamily="34" charset="0"/>
              </a:rPr>
              <a:t>?</a:t>
            </a:r>
          </a:p>
        </p:txBody>
      </p:sp>
      <p:sp>
        <p:nvSpPr>
          <p:cNvPr id="2" name="TextBox 3">
            <a:extLst>
              <a:ext uri="{FF2B5EF4-FFF2-40B4-BE49-F238E27FC236}">
                <a16:creationId xmlns:a16="http://schemas.microsoft.com/office/drawing/2014/main" id="{69B8BFFD-E88A-4B94-A24B-7BEAD065588D}"/>
              </a:ext>
            </a:extLst>
          </p:cNvPr>
          <p:cNvSpPr txBox="1"/>
          <p:nvPr/>
        </p:nvSpPr>
        <p:spPr>
          <a:xfrm>
            <a:off x="3200400" y="4019550"/>
            <a:ext cx="27432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i="1" dirty="0">
                <a:solidFill>
                  <a:schemeClr val="bg1">
                    <a:lumMod val="50000"/>
                  </a:schemeClr>
                </a:solidFill>
                <a:latin typeface="Segoe UI Light" pitchFamily="34" charset="0"/>
              </a:rPr>
              <a:t>I would like to thank </a:t>
            </a:r>
            <a:r>
              <a:rPr lang="en-US" sz="1200" b="1" i="1" dirty="0">
                <a:solidFill>
                  <a:srgbClr val="FF8200"/>
                </a:solidFill>
                <a:latin typeface="Segoe WP Black" pitchFamily="34" charset="0"/>
              </a:rPr>
              <a:t>Peter Van Weert </a:t>
            </a:r>
            <a:r>
              <a:rPr lang="en-US" sz="1200" b="1" i="1" dirty="0">
                <a:solidFill>
                  <a:schemeClr val="bg1">
                    <a:lumMod val="50000"/>
                  </a:schemeClr>
                </a:solidFill>
                <a:latin typeface="Segoe UI Light" pitchFamily="34" charset="0"/>
              </a:rPr>
              <a:t>for reviewing these slides.</a:t>
            </a:r>
          </a:p>
        </p:txBody>
      </p:sp>
    </p:spTree>
    <p:extLst>
      <p:ext uri="{BB962C8B-B14F-4D97-AF65-F5344CB8AC3E}">
        <p14:creationId xmlns:p14="http://schemas.microsoft.com/office/powerpoint/2010/main" val="106451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bg>
      <p:bgRef idx="1001">
        <a:schemeClr val="bg1"/>
      </p:bgRef>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5143500"/>
          </a:xfrm>
          <a:prstGeom prst="rect">
            <a:avLst/>
          </a:prstGeom>
          <a:noFill/>
          <a:ln w="76200" cap="flat" cmpd="sng" algn="ctr">
            <a:solidFill>
              <a:schemeClr val="accent4">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a:p>
        </p:txBody>
      </p:sp>
      <p:sp>
        <p:nvSpPr>
          <p:cNvPr id="3" name="Shape 2"/>
          <p:cNvSpPr txBox="1">
            <a:spLocks noChangeArrowheads="1"/>
          </p:cNvSpPr>
          <p:nvPr/>
        </p:nvSpPr>
        <p:spPr>
          <a:xfrm>
            <a:off x="685800" y="285750"/>
            <a:ext cx="7772400" cy="838200"/>
          </a:xfrm>
          <a:prstGeom prst="rect">
            <a:avLst/>
          </a:prstGeom>
        </p:spPr>
        <p:txBody>
          <a:bodyPr>
            <a:normAutofit fontScale="98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x-none" sz="2041" b="0" i="0" u="none" strike="noStrike" kern="1200" cap="none" spc="0" normalizeH="0" baseline="0" noProof="0" dirty="0">
                <a:ln>
                  <a:noFill/>
                </a:ln>
                <a:solidFill>
                  <a:srgbClr val="DDDDDD">
                    <a:alpha val="100000"/>
                  </a:srgbClr>
                </a:solidFill>
                <a:effectLst/>
                <a:uLnTx/>
                <a:uFillTx/>
                <a:latin typeface="+mj-lt"/>
                <a:ea typeface="+mj-ea"/>
                <a:cs typeface="+mj-cs"/>
              </a:rPr>
              <a:t>Widescreen Test Pattern (16:9)</a:t>
            </a:r>
            <a:endParaRPr kumimoji="0" lang="en-US" sz="4898" b="0" i="0" u="none" strike="noStrike" kern="1200" cap="none" spc="0" normalizeH="0" baseline="0" noProof="0" dirty="0">
              <a:ln>
                <a:noFill/>
              </a:ln>
              <a:solidFill>
                <a:schemeClr val="tx2"/>
              </a:solidFill>
              <a:effectLst/>
              <a:uLnTx/>
              <a:uFillTx/>
              <a:latin typeface="+mj-lt"/>
              <a:ea typeface="+mj-ea"/>
              <a:cs typeface="+mj-cs"/>
            </a:endParaRPr>
          </a:p>
        </p:txBody>
      </p:sp>
      <p:sp>
        <p:nvSpPr>
          <p:cNvPr id="4" name="Straight Connector 3"/>
          <p:cNvSpPr>
            <a:spLocks noChangeShapeType="1"/>
          </p:cNvSpPr>
          <p:nvPr/>
        </p:nvSpPr>
        <p:spPr bwMode="auto">
          <a:xfrm>
            <a:off x="1143000" y="0"/>
            <a:ext cx="0" cy="5143500"/>
          </a:xfrm>
          <a:prstGeom prst="line">
            <a:avLst/>
          </a:prstGeom>
          <a:noFill/>
          <a:ln w="12700" cap="flat" cmpd="sng" algn="ctr">
            <a:solidFill>
              <a:schemeClr val="accent1"/>
            </a:solidFill>
            <a:prstDash val="dash"/>
            <a:round/>
            <a:headEnd type="none" w="med" len="med"/>
            <a:tailEnd type="none" w="med" len="med"/>
          </a:ln>
          <a:effectLst/>
        </p:spPr>
        <p:txBody>
          <a:bodyPr vert="horz" wrap="square" lIns="91440" tIns="45720" rIns="91440" bIns="45720" anchor="t" compatLnSpc="1"/>
          <a:lstStyle/>
          <a:p>
            <a:endParaRPr lang="en-US"/>
          </a:p>
        </p:txBody>
      </p:sp>
      <p:sp>
        <p:nvSpPr>
          <p:cNvPr id="5" name="Straight Connector 4"/>
          <p:cNvSpPr>
            <a:spLocks noChangeShapeType="1"/>
          </p:cNvSpPr>
          <p:nvPr/>
        </p:nvSpPr>
        <p:spPr bwMode="auto">
          <a:xfrm>
            <a:off x="8001000" y="0"/>
            <a:ext cx="0" cy="5143500"/>
          </a:xfrm>
          <a:prstGeom prst="line">
            <a:avLst/>
          </a:prstGeom>
          <a:noFill/>
          <a:ln w="12700" cap="flat" cmpd="sng" algn="ctr">
            <a:solidFill>
              <a:srgbClr val="0000FF"/>
            </a:solidFill>
            <a:prstDash val="dash"/>
            <a:round/>
            <a:headEnd type="none" w="med" len="med"/>
            <a:tailEnd type="none" w="med" len="med"/>
          </a:ln>
          <a:effectLst/>
        </p:spPr>
        <p:txBody>
          <a:bodyPr vert="horz" wrap="square" lIns="91440" tIns="45720" rIns="91440" bIns="45720" anchor="t" compatLnSpc="1"/>
          <a:lstStyle/>
          <a:p>
            <a:endParaRPr lang="en-US"/>
          </a:p>
        </p:txBody>
      </p:sp>
      <p:sp>
        <p:nvSpPr>
          <p:cNvPr id="6" name="Straight Connector 5"/>
          <p:cNvSpPr>
            <a:spLocks noChangeShapeType="1"/>
          </p:cNvSpPr>
          <p:nvPr/>
        </p:nvSpPr>
        <p:spPr bwMode="auto">
          <a:xfrm>
            <a:off x="0" y="4780298"/>
            <a:ext cx="9144000" cy="0"/>
          </a:xfrm>
          <a:prstGeom prst="line">
            <a:avLst/>
          </a:prstGeom>
          <a:noFill/>
          <a:ln w="28575" cap="flat" cmpd="sng" algn="ctr">
            <a:solidFill>
              <a:schemeClr val="accent4">
                <a:shade val="75000"/>
              </a:schemeClr>
            </a:solidFill>
            <a:prstDash val="solid"/>
            <a:round/>
            <a:headEnd type="triangle" w="med" len="med"/>
            <a:tailEnd type="triangle" w="med" len="med"/>
          </a:ln>
          <a:effectLst/>
        </p:spPr>
        <p:txBody>
          <a:bodyPr vert="horz" wrap="square" lIns="91440" tIns="45720" rIns="91440" bIns="45720" anchor="t" compatLnSpc="1"/>
          <a:lstStyle/>
          <a:p>
            <a:endParaRPr lang="en-US"/>
          </a:p>
        </p:txBody>
      </p:sp>
      <p:sp>
        <p:nvSpPr>
          <p:cNvPr id="7" name="Oval 6"/>
          <p:cNvSpPr>
            <a:spLocks noChangeArrowheads="1"/>
          </p:cNvSpPr>
          <p:nvPr/>
        </p:nvSpPr>
        <p:spPr bwMode="auto">
          <a:xfrm>
            <a:off x="3276600" y="1352550"/>
            <a:ext cx="2590800" cy="2588406"/>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anchor="ctr" compatLnSpc="1">
            <a:noAutofit/>
          </a:bodyPr>
          <a:lstStyle/>
          <a:p>
            <a:pPr algn="ctr" fontAlgn="base">
              <a:spcBef>
                <a:spcPct val="0"/>
              </a:spcBef>
              <a:spcAft>
                <a:spcPct val="0"/>
              </a:spcAft>
            </a:pPr>
            <a:r>
              <a:rPr lang="en-US" altLang="x-none" b="1" dirty="0">
                <a:solidFill>
                  <a:srgbClr val="DDDDDD">
                    <a:alpha val="100000"/>
                  </a:srgbClr>
                </a:solidFill>
              </a:rPr>
              <a:t>Aspect Ratio Test</a:t>
            </a:r>
            <a:endParaRPr lang="en-US" sz="4000" dirty="0"/>
          </a:p>
          <a:p>
            <a:pPr algn="ctr" fontAlgn="base">
              <a:spcBef>
                <a:spcPct val="0"/>
              </a:spcBef>
              <a:spcAft>
                <a:spcPct val="0"/>
              </a:spcAft>
            </a:pPr>
            <a:endParaRPr lang="en-US" altLang="x-none" sz="1050" dirty="0">
              <a:solidFill>
                <a:srgbClr val="DDDDDD">
                  <a:alpha val="100000"/>
                </a:srgbClr>
              </a:solidFill>
            </a:endParaRPr>
          </a:p>
          <a:p>
            <a:pPr algn="ctr" fontAlgn="base">
              <a:spcBef>
                <a:spcPct val="0"/>
              </a:spcBef>
              <a:spcAft>
                <a:spcPct val="0"/>
              </a:spcAft>
            </a:pPr>
            <a:r>
              <a:rPr lang="en-US" altLang="x-none" sz="1400" dirty="0">
                <a:solidFill>
                  <a:srgbClr val="DDDDDD">
                    <a:alpha val="100000"/>
                  </a:srgbClr>
                </a:solidFill>
              </a:rPr>
              <a:t>(Should appear circular)</a:t>
            </a:r>
          </a:p>
        </p:txBody>
      </p:sp>
      <p:sp>
        <p:nvSpPr>
          <p:cNvPr id="27" name="Rectangle 26"/>
          <p:cNvSpPr>
            <a:spLocks noChangeArrowheads="1"/>
          </p:cNvSpPr>
          <p:nvPr/>
        </p:nvSpPr>
        <p:spPr bwMode="auto">
          <a:xfrm>
            <a:off x="381000" y="4780299"/>
            <a:ext cx="533400" cy="244249"/>
          </a:xfrm>
          <a:prstGeom prst="rect">
            <a:avLst/>
          </a:prstGeom>
          <a:noFill/>
          <a:ln w="9525" cap="flat" cmpd="sng" algn="ctr">
            <a:noFill/>
            <a:prstDash val="solid"/>
            <a:miter lim="800000"/>
            <a:headEnd type="none" w="med" len="med"/>
            <a:tailEnd type="none" w="med" len="med"/>
          </a:ln>
          <a:effectLst/>
        </p:spPr>
        <p:txBody>
          <a:bodyPr vert="horz" wrap="square" lIns="45720" tIns="45720" rIns="45720" bIns="45720" anchor="t" compatLnSpc="1">
            <a:spAutoFit/>
          </a:bodyPr>
          <a:lstStyle/>
          <a:p>
            <a:pPr algn="l" fontAlgn="base">
              <a:spcBef>
                <a:spcPct val="0"/>
              </a:spcBef>
              <a:spcAft>
                <a:spcPct val="0"/>
              </a:spcAft>
            </a:pPr>
            <a:r>
              <a:rPr lang="en-US" altLang="x-none" sz="1000" b="1" dirty="0">
                <a:solidFill>
                  <a:schemeClr val="accent1"/>
                </a:solidFill>
                <a:latin typeface="Arial"/>
              </a:rPr>
              <a:t>16x9</a:t>
            </a:r>
            <a:endParaRPr lang="en-US" altLang="x-none" sz="1000" dirty="0">
              <a:solidFill>
                <a:schemeClr val="accent1"/>
              </a:solidFill>
              <a:latin typeface="Arial"/>
            </a:endParaRPr>
          </a:p>
        </p:txBody>
      </p:sp>
      <p:sp>
        <p:nvSpPr>
          <p:cNvPr id="28" name="Straight Connector 27"/>
          <p:cNvSpPr>
            <a:spLocks noChangeShapeType="1"/>
          </p:cNvSpPr>
          <p:nvPr/>
        </p:nvSpPr>
        <p:spPr bwMode="auto">
          <a:xfrm>
            <a:off x="1143000" y="4399651"/>
            <a:ext cx="6858000" cy="0"/>
          </a:xfrm>
          <a:prstGeom prst="line">
            <a:avLst/>
          </a:prstGeom>
          <a:noFill/>
          <a:ln w="28575" cap="flat" cmpd="sng" algn="ctr">
            <a:solidFill>
              <a:schemeClr val="accent4">
                <a:shade val="75000"/>
              </a:schemeClr>
            </a:solidFill>
            <a:prstDash val="solid"/>
            <a:round/>
            <a:headEnd type="triangle" w="med" len="med"/>
            <a:tailEnd type="triangle" w="med" len="med"/>
          </a:ln>
          <a:effectLst/>
        </p:spPr>
        <p:txBody>
          <a:bodyPr vert="horz" wrap="square" lIns="91440" tIns="45720" rIns="91440" bIns="45720" anchor="t" compatLnSpc="1"/>
          <a:lstStyle/>
          <a:p>
            <a:endParaRPr lang="en-US"/>
          </a:p>
        </p:txBody>
      </p:sp>
      <p:sp>
        <p:nvSpPr>
          <p:cNvPr id="29" name="Rectangle 28"/>
          <p:cNvSpPr>
            <a:spLocks noChangeArrowheads="1"/>
          </p:cNvSpPr>
          <p:nvPr/>
        </p:nvSpPr>
        <p:spPr bwMode="auto">
          <a:xfrm>
            <a:off x="1371600" y="4399651"/>
            <a:ext cx="533400" cy="244249"/>
          </a:xfrm>
          <a:prstGeom prst="rect">
            <a:avLst/>
          </a:prstGeom>
          <a:noFill/>
          <a:ln w="9525" cap="flat" cmpd="sng" algn="ctr">
            <a:noFill/>
            <a:prstDash val="solid"/>
            <a:miter lim="800000"/>
            <a:headEnd type="none" w="med" len="med"/>
            <a:tailEnd type="none" w="med" len="med"/>
          </a:ln>
          <a:effectLst/>
        </p:spPr>
        <p:txBody>
          <a:bodyPr vert="horz" wrap="square" lIns="45720" tIns="45720" rIns="45720" bIns="45720" anchor="t" compatLnSpc="1">
            <a:spAutoFit/>
          </a:bodyPr>
          <a:lstStyle/>
          <a:p>
            <a:pPr algn="l" fontAlgn="base">
              <a:spcBef>
                <a:spcPct val="0"/>
              </a:spcBef>
              <a:spcAft>
                <a:spcPct val="0"/>
              </a:spcAft>
            </a:pPr>
            <a:r>
              <a:rPr lang="en-US" altLang="x-none" sz="1000" b="1" dirty="0">
                <a:solidFill>
                  <a:schemeClr val="accent1"/>
                </a:solidFill>
                <a:latin typeface="Arial"/>
              </a:rPr>
              <a:t>4x3</a:t>
            </a:r>
            <a:endParaRPr lang="en-US" altLang="x-none" sz="1000" dirty="0">
              <a:solidFill>
                <a:schemeClr val="accent1"/>
              </a:solidFill>
              <a:latin typeface="Aria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Modules</a:t>
            </a:r>
          </a:p>
        </p:txBody>
      </p:sp>
      <p:sp>
        <p:nvSpPr>
          <p:cNvPr id="3" name="Content Placeholder 2"/>
          <p:cNvSpPr>
            <a:spLocks noGrp="1"/>
          </p:cNvSpPr>
          <p:nvPr>
            <p:ph sz="quarter" idx="13"/>
          </p:nvPr>
        </p:nvSpPr>
        <p:spPr/>
        <p:txBody>
          <a:bodyPr>
            <a:normAutofit/>
          </a:bodyPr>
          <a:lstStyle/>
          <a:p>
            <a:r>
              <a:rPr lang="en-US" dirty="0"/>
              <a:t>C++20 doesn’t specify if and how to modularize the Standard Library in bigger modules</a:t>
            </a:r>
          </a:p>
          <a:p>
            <a:r>
              <a:rPr lang="en-US" dirty="0"/>
              <a:t>But, all C++ headers are “importable”, e.g.</a:t>
            </a:r>
          </a:p>
          <a:p>
            <a:pPr lvl="1"/>
            <a:r>
              <a:rPr lang="en-US" dirty="0">
                <a:latin typeface="Consolas" panose="020B0609020204030204" pitchFamily="49" charset="0"/>
              </a:rPr>
              <a:t>import &lt;version&gt;;</a:t>
            </a:r>
            <a:endParaRPr lang="en-US" sz="1000" dirty="0">
              <a:latin typeface="Consolas" panose="020B0609020204030204" pitchFamily="49" charset="0"/>
            </a:endParaRPr>
          </a:p>
          <a:p>
            <a:pPr lvl="1"/>
            <a:r>
              <a:rPr lang="en-US" dirty="0"/>
              <a:t>Everything in </a:t>
            </a:r>
            <a:r>
              <a:rPr lang="en-US" dirty="0">
                <a:latin typeface="Consolas" panose="020B0609020204030204" pitchFamily="49" charset="0"/>
              </a:rPr>
              <a:t>&lt;version&gt;</a:t>
            </a:r>
            <a:r>
              <a:rPr lang="en-US" dirty="0"/>
              <a:t> is exported, including macros</a:t>
            </a:r>
          </a:p>
          <a:p>
            <a:pPr lvl="1"/>
            <a:r>
              <a:rPr lang="en-US" dirty="0"/>
              <a:t>Improves build throughput; </a:t>
            </a:r>
            <a:r>
              <a:rPr lang="en-US" dirty="0">
                <a:latin typeface="Consolas" panose="020B0609020204030204" pitchFamily="49" charset="0"/>
              </a:rPr>
              <a:t>&lt;version&gt;</a:t>
            </a:r>
            <a:r>
              <a:rPr lang="en-US" dirty="0"/>
              <a:t> will be processed only once</a:t>
            </a:r>
          </a:p>
          <a:p>
            <a:pPr lvl="1"/>
            <a:r>
              <a:rPr lang="en-US" dirty="0"/>
              <a:t>Comparable to precompiled header files (PCH)</a:t>
            </a:r>
          </a:p>
          <a:p>
            <a:r>
              <a:rPr lang="en-US" dirty="0"/>
              <a:t>Custom headers can also be made importable,</a:t>
            </a:r>
            <a:br>
              <a:rPr lang="en-US" dirty="0"/>
            </a:br>
            <a:r>
              <a:rPr lang="en-US" dirty="0"/>
              <a:t>but how to is compiler dependent</a:t>
            </a:r>
          </a:p>
        </p:txBody>
      </p:sp>
      <p:sp>
        <p:nvSpPr>
          <p:cNvPr id="4" name="TextBox 3">
            <a:extLst>
              <a:ext uri="{FF2B5EF4-FFF2-40B4-BE49-F238E27FC236}">
                <a16:creationId xmlns:a16="http://schemas.microsoft.com/office/drawing/2014/main" id="{8D2BA110-88EC-4EAD-8C08-AC555DC31A87}"/>
              </a:ext>
            </a:extLst>
          </p:cNvPr>
          <p:cNvSpPr txBox="1"/>
          <p:nvPr/>
        </p:nvSpPr>
        <p:spPr>
          <a:xfrm>
            <a:off x="6324600" y="4248150"/>
            <a:ext cx="2590800" cy="646331"/>
          </a:xfrm>
          <a:prstGeom prst="rect">
            <a:avLst/>
          </a:prstGeom>
          <a:solidFill>
            <a:srgbClr val="C6F5BC"/>
          </a:solidFill>
          <a:ln>
            <a:solidFill>
              <a:srgbClr val="64EB1B"/>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230188">
              <a:tabLst>
                <a:tab pos="0" algn="l"/>
              </a:tabLst>
            </a:pPr>
            <a:r>
              <a:rPr lang="en-US" sz="1200" dirty="0"/>
              <a:t>“</a:t>
            </a:r>
            <a:r>
              <a:rPr lang="en-US" sz="1200" b="1" dirty="0"/>
              <a:t>How C++20 Changes the Way We Write Code</a:t>
            </a:r>
            <a:r>
              <a:rPr lang="en-US" sz="1200" dirty="0"/>
              <a:t>” -- Timur </a:t>
            </a:r>
            <a:r>
              <a:rPr lang="en-US" sz="1200" dirty="0" err="1"/>
              <a:t>Doumler</a:t>
            </a:r>
            <a:endParaRPr lang="en-US" sz="1200" dirty="0"/>
          </a:p>
          <a:p>
            <a:pPr algn="r"/>
            <a:r>
              <a:rPr lang="en-US" sz="1200" i="1" dirty="0"/>
              <a:t>Friday, September 18 • 12:00</a:t>
            </a:r>
          </a:p>
        </p:txBody>
      </p:sp>
      <p:pic>
        <p:nvPicPr>
          <p:cNvPr id="5" name="Graphic 4" descr="Information">
            <a:extLst>
              <a:ext uri="{FF2B5EF4-FFF2-40B4-BE49-F238E27FC236}">
                <a16:creationId xmlns:a16="http://schemas.microsoft.com/office/drawing/2014/main" id="{70A53B89-BFA8-43D2-B2AA-AA570608AB8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37870" y="4293912"/>
            <a:ext cx="301804" cy="301804"/>
          </a:xfrm>
          <a:prstGeom prst="rect">
            <a:avLst/>
          </a:prstGeom>
        </p:spPr>
      </p:pic>
    </p:spTree>
    <p:extLst>
      <p:ext uri="{BB962C8B-B14F-4D97-AF65-F5344CB8AC3E}">
        <p14:creationId xmlns:p14="http://schemas.microsoft.com/office/powerpoint/2010/main" val="1684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2F831A-BD16-4DAF-8CAE-F21564186F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WidescreenPres</Template>
  <TotalTime>0</TotalTime>
  <Words>7495</Words>
  <Application>Microsoft Office PowerPoint</Application>
  <PresentationFormat>화면 슬라이드 쇼(16:9)</PresentationFormat>
  <Paragraphs>1053</Paragraphs>
  <Slides>86</Slides>
  <Notes>77</Notes>
  <HiddenSlides>1</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86</vt:i4>
      </vt:variant>
    </vt:vector>
  </HeadingPairs>
  <TitlesOfParts>
    <vt:vector size="98" baseType="lpstr">
      <vt:lpstr>Segoe WP Black</vt:lpstr>
      <vt:lpstr>Arial</vt:lpstr>
      <vt:lpstr>Calibri</vt:lpstr>
      <vt:lpstr>Consolas</vt:lpstr>
      <vt:lpstr>Segoe UI</vt:lpstr>
      <vt:lpstr>Segoe UI Black</vt:lpstr>
      <vt:lpstr>Segoe UI Light</vt:lpstr>
      <vt:lpstr>Segoe UI Semibold</vt:lpstr>
      <vt:lpstr>Tw Cen MT</vt:lpstr>
      <vt:lpstr>Wingdings</vt:lpstr>
      <vt:lpstr>Wingdings 2</vt:lpstr>
      <vt:lpstr>WidescreenPres</vt:lpstr>
      <vt:lpstr>C++20: An (Almost) Complete Overview</vt:lpstr>
      <vt:lpstr>Marc Grégoire</vt:lpstr>
      <vt:lpstr>C++20</vt:lpstr>
      <vt:lpstr>Agenda</vt:lpstr>
      <vt:lpstr>Agenda</vt:lpstr>
      <vt:lpstr>Modules</vt:lpstr>
      <vt:lpstr>Modules</vt:lpstr>
      <vt:lpstr>Modules</vt:lpstr>
      <vt:lpstr>Modules</vt:lpstr>
      <vt:lpstr>Ranges</vt:lpstr>
      <vt:lpstr>Ranges</vt:lpstr>
      <vt:lpstr>Ranges</vt:lpstr>
      <vt:lpstr>Ranges</vt:lpstr>
      <vt:lpstr>coroutines</vt:lpstr>
      <vt:lpstr>Coroutines</vt:lpstr>
      <vt:lpstr>Coroutines</vt:lpstr>
      <vt:lpstr>Coroutines</vt:lpstr>
      <vt:lpstr>Coroutines</vt:lpstr>
      <vt:lpstr>Concepts</vt:lpstr>
      <vt:lpstr>Concepts</vt:lpstr>
      <vt:lpstr>Concepts</vt:lpstr>
      <vt:lpstr>Concepts</vt:lpstr>
      <vt:lpstr>Concepts</vt:lpstr>
      <vt:lpstr>Concepts</vt:lpstr>
      <vt:lpstr>Lambda Expression Changes</vt:lpstr>
      <vt:lpstr>[=, this] as Lambda Capture</vt:lpstr>
      <vt:lpstr>Templated Lambda Expressions</vt:lpstr>
      <vt:lpstr>Templated Lambda Expressions</vt:lpstr>
      <vt:lpstr>Templated Lambda Expressions</vt:lpstr>
      <vt:lpstr>Pack Expansion in Lambda Captures</vt:lpstr>
      <vt:lpstr>constexpr Changes</vt:lpstr>
      <vt:lpstr>constexpr</vt:lpstr>
      <vt:lpstr>constexpr string &amp; vector</vt:lpstr>
      <vt:lpstr>Concurrency Changes</vt:lpstr>
      <vt:lpstr>Atomic Smart Pointers</vt:lpstr>
      <vt:lpstr>Atomic Smart Pointers</vt:lpstr>
      <vt:lpstr>Joining &amp; Cancellable Threads</vt:lpstr>
      <vt:lpstr>Joining &amp; Cancellable Threads</vt:lpstr>
      <vt:lpstr>Joining &amp; Cancellable Threads</vt:lpstr>
      <vt:lpstr>Joining &amp; Cancellable Threads</vt:lpstr>
      <vt:lpstr>The C++20 Synchronization Library</vt:lpstr>
      <vt:lpstr>The C++20 Synchronization Library</vt:lpstr>
      <vt:lpstr>The C++20 Synchronization Library</vt:lpstr>
      <vt:lpstr>The C++20 Synchronization Library</vt:lpstr>
      <vt:lpstr>std::atomic_ref</vt:lpstr>
      <vt:lpstr>Many More New Features…</vt:lpstr>
      <vt:lpstr>Designated Initializers</vt:lpstr>
      <vt:lpstr>Spaceship Operator &lt;=&gt;</vt:lpstr>
      <vt:lpstr>Spaceship Operator &lt;=&gt;</vt:lpstr>
      <vt:lpstr>Spaceship Operator &lt;=&gt;</vt:lpstr>
      <vt:lpstr>Spaceship Operator &lt;=&gt;</vt:lpstr>
      <vt:lpstr>Spaceship Operator &lt;=&gt;</vt:lpstr>
      <vt:lpstr>Range-based for Loop Initializer</vt:lpstr>
      <vt:lpstr>Range-based for Loop Initializer</vt:lpstr>
      <vt:lpstr>Range-based for Loop Initializer</vt:lpstr>
      <vt:lpstr>Non-Type Template Parameters</vt:lpstr>
      <vt:lpstr>[[likely]], [[unlikely]]</vt:lpstr>
      <vt:lpstr>Calendars &amp; Timezones</vt:lpstr>
      <vt:lpstr>Calendars &amp; Timezones</vt:lpstr>
      <vt:lpstr>Calendars &amp; Timezones</vt:lpstr>
      <vt:lpstr>Calendars &amp; Timezones</vt:lpstr>
      <vt:lpstr>Calendars &amp; Timezones</vt:lpstr>
      <vt:lpstr>Calendars &amp; Timezones</vt:lpstr>
      <vt:lpstr>Calendars &amp; Timezones</vt:lpstr>
      <vt:lpstr>std::span</vt:lpstr>
      <vt:lpstr>std::span</vt:lpstr>
      <vt:lpstr>std::span</vt:lpstr>
      <vt:lpstr>Feature Testing Macros</vt:lpstr>
      <vt:lpstr>Feature Testing Macros</vt:lpstr>
      <vt:lpstr>&lt;version&gt;</vt:lpstr>
      <vt:lpstr>Immediate Functions – consteval</vt:lpstr>
      <vt:lpstr>Immediate Functions – consteval</vt:lpstr>
      <vt:lpstr>constinit</vt:lpstr>
      <vt:lpstr>Class Enums and using Directive</vt:lpstr>
      <vt:lpstr>Text Formatting (std::format)</vt:lpstr>
      <vt:lpstr>Text Formatting (std::format)</vt:lpstr>
      <vt:lpstr>Math Constants</vt:lpstr>
      <vt:lpstr>std::source_location</vt:lpstr>
      <vt:lpstr>[[nodiscard(reason)]]</vt:lpstr>
      <vt:lpstr>Bit Operations</vt:lpstr>
      <vt:lpstr>Bit Operations</vt:lpstr>
      <vt:lpstr>Small Standard Library Additions</vt:lpstr>
      <vt:lpstr>Small Standard Library Additions</vt:lpstr>
      <vt:lpstr>Agenda</vt:lpstr>
      <vt:lpstr>Questions</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2012-01-03T18:42:20Z</dcterms:created>
  <dcterms:modified xsi:type="dcterms:W3CDTF">2021-01-06T06:01:32Z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TC101769309990</vt:lpwstr>
  </property>
</Properties>
</file>