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14" y="1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DAC11-165F-49ED-8300-71220A4FCFD5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130A1-4F61-47D9-B50E-B5810C325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50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F280-FD58-43FF-B8DA-60C0D059DD45}" type="datetime1">
              <a:rPr lang="en-US" altLang="ko-KR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번역</a:t>
            </a:r>
            <a:r>
              <a:rPr lang="en-US" altLang="ko-KR"/>
              <a:t>: </a:t>
            </a:r>
            <a:r>
              <a:rPr lang="ko-KR" altLang="en-US"/>
              <a:t>최흥배 </a:t>
            </a:r>
            <a:r>
              <a:rPr lang="en-US" altLang="ko-KR"/>
              <a:t>(https://jacking75.github.io/)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8A7F-3917-43C0-8B0B-F724E21BAD33}" type="datetime1">
              <a:rPr lang="en-US" altLang="ko-KR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번역</a:t>
            </a:r>
            <a:r>
              <a:rPr lang="en-US" altLang="ko-KR"/>
              <a:t>: </a:t>
            </a:r>
            <a:r>
              <a:rPr lang="ko-KR" altLang="en-US"/>
              <a:t>최흥배 </a:t>
            </a:r>
            <a:r>
              <a:rPr lang="en-US" altLang="ko-KR"/>
              <a:t>(https://jacking75.github.io/)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5831-8B49-4304-AAF8-CFE26D94C996}" type="datetime1">
              <a:rPr lang="en-US" altLang="ko-KR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번역</a:t>
            </a:r>
            <a:r>
              <a:rPr lang="en-US" altLang="ko-KR"/>
              <a:t>: </a:t>
            </a:r>
            <a:r>
              <a:rPr lang="ko-KR" altLang="en-US"/>
              <a:t>최흥배 </a:t>
            </a:r>
            <a:r>
              <a:rPr lang="en-US" altLang="ko-KR"/>
              <a:t>(https://jacking75.github.io/)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9325-6791-468A-8212-3D5FF1EECB13}" type="datetime1">
              <a:rPr lang="en-US" altLang="ko-KR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번역</a:t>
            </a:r>
            <a:r>
              <a:rPr lang="en-US" altLang="ko-KR"/>
              <a:t>: </a:t>
            </a:r>
            <a:r>
              <a:rPr lang="ko-KR" altLang="en-US"/>
              <a:t>최흥배 </a:t>
            </a:r>
            <a:r>
              <a:rPr lang="en-US" altLang="ko-KR"/>
              <a:t>(https://jacking75.github.io/)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EADC-E5D5-4ACA-BEF4-1D4BA8357143}" type="datetime1">
              <a:rPr lang="en-US" altLang="ko-KR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번역</a:t>
            </a:r>
            <a:r>
              <a:rPr lang="en-US" altLang="ko-KR"/>
              <a:t>: </a:t>
            </a:r>
            <a:r>
              <a:rPr lang="ko-KR" altLang="en-US"/>
              <a:t>최흥배 </a:t>
            </a:r>
            <a:r>
              <a:rPr lang="en-US" altLang="ko-KR"/>
              <a:t>(https://jacking75.github.io/)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0F91-56D0-497D-B4F7-F92BE0A04CCB}" type="datetime1">
              <a:rPr lang="en-US" altLang="ko-KR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번역</a:t>
            </a:r>
            <a:r>
              <a:rPr lang="en-US" altLang="ko-KR"/>
              <a:t>: </a:t>
            </a:r>
            <a:r>
              <a:rPr lang="ko-KR" altLang="en-US"/>
              <a:t>최흥배 </a:t>
            </a:r>
            <a:r>
              <a:rPr lang="en-US" altLang="ko-KR"/>
              <a:t>(https://jacking75.github.io/)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43BE-3872-429D-8D66-1256E49FDC25}" type="datetime1">
              <a:rPr lang="en-US" altLang="ko-KR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번역</a:t>
            </a:r>
            <a:r>
              <a:rPr lang="en-US" altLang="ko-KR"/>
              <a:t>: </a:t>
            </a:r>
            <a:r>
              <a:rPr lang="ko-KR" altLang="en-US"/>
              <a:t>최흥배 </a:t>
            </a:r>
            <a:r>
              <a:rPr lang="en-US" altLang="ko-KR"/>
              <a:t>(https://jacking75.github.io/)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3E18-FC24-42D9-9533-4B2D9960D56A}" type="datetime1">
              <a:rPr lang="en-US" altLang="ko-KR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번역</a:t>
            </a:r>
            <a:r>
              <a:rPr lang="en-US" altLang="ko-KR"/>
              <a:t>: </a:t>
            </a:r>
            <a:r>
              <a:rPr lang="ko-KR" altLang="en-US"/>
              <a:t>최흥배 </a:t>
            </a:r>
            <a:r>
              <a:rPr lang="en-US" altLang="ko-KR"/>
              <a:t>(https://jacking75.github.io/)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ECF-C4B8-436B-9214-DAECA6E52424}" type="datetime1">
              <a:rPr lang="en-US" altLang="ko-KR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번역</a:t>
            </a:r>
            <a:r>
              <a:rPr lang="en-US" altLang="ko-KR"/>
              <a:t>: </a:t>
            </a:r>
            <a:r>
              <a:rPr lang="ko-KR" altLang="en-US"/>
              <a:t>최흥배 </a:t>
            </a:r>
            <a:r>
              <a:rPr lang="en-US" altLang="ko-KR"/>
              <a:t>(https://jacking75.github.io/)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0267-B027-499D-A11A-223E4FED0F16}" type="datetime1">
              <a:rPr lang="en-US" altLang="ko-KR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번역</a:t>
            </a:r>
            <a:r>
              <a:rPr lang="en-US" altLang="ko-KR"/>
              <a:t>: </a:t>
            </a:r>
            <a:r>
              <a:rPr lang="ko-KR" altLang="en-US"/>
              <a:t>최흥배 </a:t>
            </a:r>
            <a:r>
              <a:rPr lang="en-US" altLang="ko-KR"/>
              <a:t>(https://jacking75.github.io/)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4B10-15DE-4A71-A139-D890BE31C003}" type="datetime1">
              <a:rPr lang="en-US" altLang="ko-KR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번역</a:t>
            </a:r>
            <a:r>
              <a:rPr lang="en-US" altLang="ko-KR"/>
              <a:t>: </a:t>
            </a:r>
            <a:r>
              <a:rPr lang="ko-KR" altLang="en-US"/>
              <a:t>최흥배 </a:t>
            </a:r>
            <a:r>
              <a:rPr lang="en-US" altLang="ko-KR"/>
              <a:t>(https://jacking75.github.io/)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946EB-3918-47E3-9E23-9EDD48B4003B}" type="datetime1">
              <a:rPr lang="en-US" altLang="ko-KR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번역</a:t>
            </a:r>
            <a:r>
              <a:rPr lang="en-US" altLang="ko-KR"/>
              <a:t>: </a:t>
            </a:r>
            <a:r>
              <a:rPr lang="ko-KR" altLang="en-US"/>
              <a:t>최흥배 </a:t>
            </a:r>
            <a:r>
              <a:rPr lang="en-US" altLang="ko-KR"/>
              <a:t>(https://jacking75.github.io/)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lankdev/dpdk-7402726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acking75.github.io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-archive.com/dev@dpdk.org/msg60686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slankdev/stcp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81000" y="2842293"/>
            <a:ext cx="8520600" cy="2052599"/>
          </a:xfrm>
          <a:custGeom>
            <a:avLst/>
            <a:gdLst>
              <a:gd name="connsiteX0" fmla="*/ 0 w 8520600"/>
              <a:gd name="connsiteY0" fmla="*/ 0 h 2052599"/>
              <a:gd name="connsiteX1" fmla="*/ 8520600 w 8520600"/>
              <a:gd name="connsiteY1" fmla="*/ 0 h 2052599"/>
              <a:gd name="connsiteX2" fmla="*/ 8520600 w 8520600"/>
              <a:gd name="connsiteY2" fmla="*/ 2052600 h 2052599"/>
              <a:gd name="connsiteX3" fmla="*/ 0 w 8520600"/>
              <a:gd name="connsiteY3" fmla="*/ 2052600 h 2052599"/>
              <a:gd name="connsiteX4" fmla="*/ 0 w 8520600"/>
              <a:gd name="connsiteY4" fmla="*/ 0 h 20525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20600" h="2052599">
                <a:moveTo>
                  <a:pt x="0" y="0"/>
                </a:moveTo>
                <a:lnTo>
                  <a:pt x="8520600" y="0"/>
                </a:lnTo>
                <a:lnTo>
                  <a:pt x="8520600" y="2052600"/>
                </a:lnTo>
                <a:lnTo>
                  <a:pt x="0" y="20526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1700" y="3596125"/>
            <a:ext cx="8520600" cy="792600"/>
          </a:xfrm>
          <a:custGeom>
            <a:avLst/>
            <a:gdLst>
              <a:gd name="connsiteX0" fmla="*/ 0 w 8520600"/>
              <a:gd name="connsiteY0" fmla="*/ 0 h 792600"/>
              <a:gd name="connsiteX1" fmla="*/ 8520600 w 8520600"/>
              <a:gd name="connsiteY1" fmla="*/ 0 h 792600"/>
              <a:gd name="connsiteX2" fmla="*/ 8520600 w 8520600"/>
              <a:gd name="connsiteY2" fmla="*/ 792600 h 792600"/>
              <a:gd name="connsiteX3" fmla="*/ 0 w 8520600"/>
              <a:gd name="connsiteY3" fmla="*/ 792600 h 792600"/>
              <a:gd name="connsiteX4" fmla="*/ 0 w 8520600"/>
              <a:gd name="connsiteY4" fmla="*/ 0 h 79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20600" h="792600">
                <a:moveTo>
                  <a:pt x="0" y="0"/>
                </a:moveTo>
                <a:lnTo>
                  <a:pt x="8520600" y="0"/>
                </a:lnTo>
                <a:lnTo>
                  <a:pt x="8520600" y="792600"/>
                </a:lnTo>
                <a:lnTo>
                  <a:pt x="0" y="7926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686524" y="2178474"/>
            <a:ext cx="3739966" cy="894900"/>
          </a:xfrm>
          <a:custGeom>
            <a:avLst/>
            <a:gdLst>
              <a:gd name="connsiteX0" fmla="*/ 0 w 3739966"/>
              <a:gd name="connsiteY0" fmla="*/ 0 h 894900"/>
              <a:gd name="connsiteX1" fmla="*/ 3739966 w 3739966"/>
              <a:gd name="connsiteY1" fmla="*/ 0 h 894900"/>
              <a:gd name="connsiteX2" fmla="*/ 3739966 w 3739966"/>
              <a:gd name="connsiteY2" fmla="*/ 894900 h 894900"/>
              <a:gd name="connsiteX3" fmla="*/ 0 w 3739966"/>
              <a:gd name="connsiteY3" fmla="*/ 894900 h 894900"/>
              <a:gd name="connsiteX4" fmla="*/ 0 w 3739966"/>
              <a:gd name="connsiteY4" fmla="*/ 0 h 894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39966" h="894900">
                <a:moveTo>
                  <a:pt x="0" y="0"/>
                </a:moveTo>
                <a:lnTo>
                  <a:pt x="3739966" y="0"/>
                </a:lnTo>
                <a:lnTo>
                  <a:pt x="3739966" y="894900"/>
                </a:lnTo>
                <a:lnTo>
                  <a:pt x="0" y="894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9700" y="2165350"/>
            <a:ext cx="3759200" cy="91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79700" y="438150"/>
            <a:ext cx="4126130" cy="186256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139700" algn="l"/>
                <a:tab pos="330200" algn="l"/>
                <a:tab pos="444500" algn="l"/>
              </a:tabLst>
            </a:pPr>
            <a:r>
              <a:rPr lang="en-US" altLang="zh-CN" dirty="0"/>
              <a:t>			</a:t>
            </a:r>
            <a:r>
              <a:rPr lang="en-US" altLang="zh-CN" sz="35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DPDK</a:t>
            </a:r>
            <a:r>
              <a:rPr lang="ko-KR" altLang="en-US" sz="3500" dirty="0">
                <a:latin typeface="Times New Roman" pitchFamily="18" charset="0"/>
                <a:cs typeface="Times New Roman" pitchFamily="18" charset="0"/>
              </a:rPr>
              <a:t>를 이용한</a:t>
            </a:r>
            <a:endParaRPr lang="en-US" altLang="zh-CN" sz="3500" dirty="0">
              <a:solidFill>
                <a:srgbClr val="000000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4200"/>
              </a:lnSpc>
              <a:tabLst>
                <a:tab pos="139700" algn="l"/>
                <a:tab pos="330200" algn="l"/>
                <a:tab pos="444500" algn="l"/>
              </a:tabLst>
            </a:pPr>
            <a:r>
              <a:rPr lang="ko-KR" altLang="en-US" sz="3500" dirty="0">
                <a:solidFill>
                  <a:srgbClr val="000000"/>
                </a:solidFill>
                <a:latin typeface="MS-PGothic" pitchFamily="18" charset="0"/>
                <a:cs typeface="MS-PGothic" pitchFamily="18" charset="0"/>
              </a:rPr>
              <a:t>네트워크 스택</a:t>
            </a:r>
            <a:r>
              <a:rPr lang="en-US" altLang="zh-CN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5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,</a:t>
            </a:r>
          </a:p>
          <a:p>
            <a:pPr>
              <a:lnSpc>
                <a:spcPts val="3900"/>
              </a:lnSpc>
              <a:tabLst>
                <a:tab pos="139700" algn="l"/>
                <a:tab pos="330200" algn="l"/>
                <a:tab pos="444500" algn="l"/>
              </a:tabLst>
            </a:pPr>
            <a:r>
              <a:rPr lang="en-US" altLang="zh-CN" dirty="0"/>
              <a:t>		</a:t>
            </a:r>
            <a:r>
              <a:rPr lang="ko-KR" altLang="en-US" sz="3500" dirty="0">
                <a:solidFill>
                  <a:srgbClr val="000000"/>
                </a:solidFill>
                <a:latin typeface="MS-PGothic" pitchFamily="18" charset="0"/>
                <a:cs typeface="MS-PGothic" pitchFamily="18" charset="0"/>
              </a:rPr>
              <a:t>고성능 통신 베이스</a:t>
            </a:r>
            <a:endParaRPr lang="en-US" altLang="zh-CN" sz="3500" dirty="0">
              <a:solidFill>
                <a:srgbClr val="000000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2500"/>
              </a:lnSpc>
              <a:tabLst>
                <a:tab pos="139700" algn="l"/>
                <a:tab pos="330200" algn="l"/>
                <a:tab pos="444500" algn="l"/>
              </a:tabLst>
            </a:pPr>
            <a:r>
              <a:rPr lang="en-US" altLang="zh-CN" dirty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MS-PGothic" pitchFamily="18" charset="0"/>
                <a:cs typeface="MS-PGothic" pitchFamily="18" charset="0"/>
              </a:rPr>
              <a:t>サイボウズ・ラボユース成果報告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070100" y="3155950"/>
            <a:ext cx="49784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749300" algn="l"/>
              </a:tabLst>
            </a:pPr>
            <a:r>
              <a:rPr lang="en-US" altLang="zh-CN" sz="2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Hiroki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SHIROKURA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@slankdev</a:t>
            </a:r>
          </a:p>
          <a:p>
            <a:pPr>
              <a:lnSpc>
                <a:spcPts val="3300"/>
              </a:lnSpc>
              <a:tabLst>
                <a:tab pos="7493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slank.dev@gmail.com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6FD0CD-4FDA-40F5-9731-03B936384E7A}"/>
              </a:ext>
            </a:extLst>
          </p:cNvPr>
          <p:cNvSpPr/>
          <p:nvPr/>
        </p:nvSpPr>
        <p:spPr>
          <a:xfrm>
            <a:off x="1828800" y="3953529"/>
            <a:ext cx="5841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>
                <a:hlinkClick r:id="rId3"/>
              </a:rPr>
              <a:t>https://www.slideshare.net/slankdev/dpdk-74027268</a:t>
            </a: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EB8DE8-F218-4FF9-A905-6D45B0A6A48D}"/>
              </a:ext>
            </a:extLst>
          </p:cNvPr>
          <p:cNvSpPr txBox="1"/>
          <p:nvPr/>
        </p:nvSpPr>
        <p:spPr>
          <a:xfrm>
            <a:off x="5867400" y="4496226"/>
            <a:ext cx="31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번역</a:t>
            </a:r>
            <a:r>
              <a:rPr lang="en-US" altLang="ko-KR" b="1" dirty="0"/>
              <a:t>: </a:t>
            </a:r>
            <a:r>
              <a:rPr lang="ko-KR" altLang="en-US" b="1" dirty="0"/>
              <a:t>최흥배</a:t>
            </a:r>
            <a:endParaRPr lang="en-US" altLang="ko-KR" b="1" dirty="0"/>
          </a:p>
          <a:p>
            <a:r>
              <a:rPr lang="en-US" altLang="ko-KR" b="1" dirty="0">
                <a:hlinkClick r:id="rId4"/>
              </a:rPr>
              <a:t>https://jacking75.github.io/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11700" y="445025"/>
            <a:ext cx="8520600" cy="572700"/>
          </a:xfrm>
          <a:custGeom>
            <a:avLst/>
            <a:gdLst>
              <a:gd name="connsiteX0" fmla="*/ 0 w 8520600"/>
              <a:gd name="connsiteY0" fmla="*/ 0 h 572700"/>
              <a:gd name="connsiteX1" fmla="*/ 8520600 w 8520600"/>
              <a:gd name="connsiteY1" fmla="*/ 0 h 572700"/>
              <a:gd name="connsiteX2" fmla="*/ 8520600 w 8520600"/>
              <a:gd name="connsiteY2" fmla="*/ 572699 h 572700"/>
              <a:gd name="connsiteX3" fmla="*/ 0 w 8520600"/>
              <a:gd name="connsiteY3" fmla="*/ 572699 h 572700"/>
              <a:gd name="connsiteX4" fmla="*/ 0 w 8520600"/>
              <a:gd name="connsiteY4" fmla="*/ 0 h 57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20600" h="572700">
                <a:moveTo>
                  <a:pt x="0" y="0"/>
                </a:moveTo>
                <a:lnTo>
                  <a:pt x="8520600" y="0"/>
                </a:lnTo>
                <a:lnTo>
                  <a:pt x="8520600" y="572699"/>
                </a:lnTo>
                <a:lnTo>
                  <a:pt x="0" y="5726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1700" y="1152475"/>
            <a:ext cx="8520600" cy="3416399"/>
          </a:xfrm>
          <a:custGeom>
            <a:avLst/>
            <a:gdLst>
              <a:gd name="connsiteX0" fmla="*/ 0 w 8520600"/>
              <a:gd name="connsiteY0" fmla="*/ 0 h 3416399"/>
              <a:gd name="connsiteX1" fmla="*/ 8520600 w 8520600"/>
              <a:gd name="connsiteY1" fmla="*/ 0 h 3416399"/>
              <a:gd name="connsiteX2" fmla="*/ 8520600 w 8520600"/>
              <a:gd name="connsiteY2" fmla="*/ 3416399 h 3416399"/>
              <a:gd name="connsiteX3" fmla="*/ 0 w 8520600"/>
              <a:gd name="connsiteY3" fmla="*/ 3416399 h 3416399"/>
              <a:gd name="connsiteX4" fmla="*/ 0 w 8520600"/>
              <a:gd name="connsiteY4" fmla="*/ 0 h 3416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20600" h="3416399">
                <a:moveTo>
                  <a:pt x="0" y="0"/>
                </a:moveTo>
                <a:lnTo>
                  <a:pt x="8520600" y="0"/>
                </a:lnTo>
                <a:lnTo>
                  <a:pt x="8520600" y="3416399"/>
                </a:lnTo>
                <a:lnTo>
                  <a:pt x="0" y="3416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3700" y="457200"/>
            <a:ext cx="4881144" cy="91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ko-KR" altLang="en-US" sz="2800" dirty="0">
                <a:solidFill>
                  <a:srgbClr val="000000"/>
                </a:solidFill>
                <a:latin typeface="MS-PGothic" pitchFamily="18" charset="0"/>
                <a:cs typeface="MS-PGothic" pitchFamily="18" charset="0"/>
              </a:rPr>
              <a:t>현 시점에서의 진척</a:t>
            </a:r>
            <a:endParaRPr lang="en-US" altLang="zh-CN" sz="2800" dirty="0">
              <a:solidFill>
                <a:srgbClr val="000000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ko-KR" altLang="en-US" sz="18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이것들을 자유롭게 다루기 위해 </a:t>
            </a:r>
            <a:r>
              <a:rPr lang="ko-KR" altLang="en-US" sz="1800" dirty="0" err="1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프론트엔드</a:t>
            </a:r>
            <a:r>
              <a:rPr lang="ko-KR" altLang="en-US" sz="18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 구현</a:t>
            </a:r>
            <a:endParaRPr lang="en-US" altLang="zh-CN" sz="18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546100" y="1854200"/>
            <a:ext cx="63500" cy="146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50900" y="1854200"/>
            <a:ext cx="5334000" cy="146738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VTY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Shell</a:t>
            </a:r>
          </a:p>
          <a:p>
            <a:pPr>
              <a:lnSpc>
                <a:spcPts val="2300"/>
              </a:lnSpc>
              <a:tabLst/>
            </a:pPr>
            <a:r>
              <a:rPr lang="ko-KR" altLang="en-US" sz="18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디바이스 환경 설정 인터페이스</a:t>
            </a:r>
            <a:endParaRPr lang="en-US" altLang="zh-CN" sz="18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2400"/>
              </a:lnSpc>
              <a:tabLst/>
            </a:pPr>
            <a:r>
              <a:rPr lang="ko-KR" altLang="en-US" sz="18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스레드 동적 조작 인터페</a:t>
            </a:r>
            <a:r>
              <a:rPr lang="ko-KR" altLang="en-US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이스</a:t>
            </a:r>
            <a:endParaRPr lang="en-US" altLang="zh-CN" sz="18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2600"/>
              </a:lnSpc>
              <a:tabLst/>
            </a:pP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lthread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C++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8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대응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patch</a:t>
            </a:r>
          </a:p>
          <a:p>
            <a:pPr>
              <a:lnSpc>
                <a:spcPts val="2300"/>
              </a:lnSpc>
              <a:tabLst/>
            </a:pPr>
            <a:r>
              <a:rPr lang="ko-KR" altLang="en-US" sz="18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프로토콜 분석 인터페이스</a:t>
            </a:r>
            <a:endParaRPr lang="en-US" altLang="zh-CN" sz="18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8AB4CA-C606-4A2C-B343-6C1A08088634}"/>
              </a:ext>
            </a:extLst>
          </p:cNvPr>
          <p:cNvSpPr/>
          <p:nvPr/>
        </p:nvSpPr>
        <p:spPr>
          <a:xfrm>
            <a:off x="6629400" y="4857750"/>
            <a:ext cx="2435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번역: 최흥배 (https://jacking75.github.io/)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11700" y="445025"/>
            <a:ext cx="8520600" cy="572700"/>
          </a:xfrm>
          <a:custGeom>
            <a:avLst/>
            <a:gdLst>
              <a:gd name="connsiteX0" fmla="*/ 0 w 8520600"/>
              <a:gd name="connsiteY0" fmla="*/ 0 h 572700"/>
              <a:gd name="connsiteX1" fmla="*/ 8520600 w 8520600"/>
              <a:gd name="connsiteY1" fmla="*/ 0 h 572700"/>
              <a:gd name="connsiteX2" fmla="*/ 8520600 w 8520600"/>
              <a:gd name="connsiteY2" fmla="*/ 572699 h 572700"/>
              <a:gd name="connsiteX3" fmla="*/ 0 w 8520600"/>
              <a:gd name="connsiteY3" fmla="*/ 572699 h 572700"/>
              <a:gd name="connsiteX4" fmla="*/ 0 w 8520600"/>
              <a:gd name="connsiteY4" fmla="*/ 0 h 57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20600" h="572700">
                <a:moveTo>
                  <a:pt x="0" y="0"/>
                </a:moveTo>
                <a:lnTo>
                  <a:pt x="8520600" y="0"/>
                </a:lnTo>
                <a:lnTo>
                  <a:pt x="8520600" y="572699"/>
                </a:lnTo>
                <a:lnTo>
                  <a:pt x="0" y="5726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1700" y="1152475"/>
            <a:ext cx="8520600" cy="3416399"/>
          </a:xfrm>
          <a:custGeom>
            <a:avLst/>
            <a:gdLst>
              <a:gd name="connsiteX0" fmla="*/ 0 w 8520600"/>
              <a:gd name="connsiteY0" fmla="*/ 0 h 3416399"/>
              <a:gd name="connsiteX1" fmla="*/ 8520600 w 8520600"/>
              <a:gd name="connsiteY1" fmla="*/ 0 h 3416399"/>
              <a:gd name="connsiteX2" fmla="*/ 8520600 w 8520600"/>
              <a:gd name="connsiteY2" fmla="*/ 3416399 h 3416399"/>
              <a:gd name="connsiteX3" fmla="*/ 0 w 8520600"/>
              <a:gd name="connsiteY3" fmla="*/ 3416399 h 3416399"/>
              <a:gd name="connsiteX4" fmla="*/ 0 w 8520600"/>
              <a:gd name="connsiteY4" fmla="*/ 0 h 3416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20600" h="3416399">
                <a:moveTo>
                  <a:pt x="0" y="0"/>
                </a:moveTo>
                <a:lnTo>
                  <a:pt x="8520600" y="0"/>
                </a:lnTo>
                <a:lnTo>
                  <a:pt x="8520600" y="3416399"/>
                </a:lnTo>
                <a:lnTo>
                  <a:pt x="0" y="3416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3700" y="558800"/>
            <a:ext cx="718145" cy="3971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ko-KR" altLang="en-US" sz="2800" dirty="0">
                <a:solidFill>
                  <a:srgbClr val="000000"/>
                </a:solidFill>
                <a:latin typeface="MS-PGothic" pitchFamily="18" charset="0"/>
                <a:cs typeface="MS-PGothic" pitchFamily="18" charset="0"/>
              </a:rPr>
              <a:t>정리</a:t>
            </a:r>
            <a:endParaRPr lang="en-US" altLang="zh-CN" sz="2800" dirty="0">
              <a:solidFill>
                <a:srgbClr val="000000"/>
              </a:solidFill>
              <a:latin typeface="MS-PGothic" pitchFamily="18" charset="0"/>
              <a:cs typeface="MS-PGothic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546100" y="1320800"/>
            <a:ext cx="635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50900" y="1295400"/>
            <a:ext cx="5245100" cy="122597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DPDK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800" dirty="0">
                <a:latin typeface="Times New Roman" pitchFamily="18" charset="0"/>
                <a:cs typeface="Times New Roman" pitchFamily="18" charset="0"/>
              </a:rPr>
              <a:t>를 이용한 </a:t>
            </a: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Small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800" dirty="0">
                <a:latin typeface="Times New Roman" pitchFamily="18" charset="0"/>
                <a:cs typeface="Times New Roman" pitchFamily="18" charset="0"/>
              </a:rPr>
              <a:t>한 네트워크 스택</a:t>
            </a:r>
            <a:endParaRPr lang="en-US" altLang="zh-CN" sz="18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2400"/>
              </a:lnSpc>
              <a:tabLst/>
            </a:pP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DPDK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800" dirty="0">
                <a:latin typeface="Times New Roman" pitchFamily="18" charset="0"/>
                <a:cs typeface="Times New Roman" pitchFamily="18" charset="0"/>
              </a:rPr>
              <a:t>를 이용한 고성능 통신 테스트</a:t>
            </a:r>
            <a:endParaRPr lang="en-US" altLang="zh-CN" sz="18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2300"/>
              </a:lnSpc>
              <a:tabLst/>
            </a:pPr>
            <a:r>
              <a:rPr lang="ko-KR" altLang="en-US" sz="18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테스트용 프레임워크</a:t>
            </a:r>
            <a:endParaRPr lang="en-US" altLang="zh-CN" sz="18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2600"/>
              </a:lnSpc>
              <a:tabLst/>
            </a:pP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C++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800" dirty="0">
                <a:latin typeface="Times New Roman" pitchFamily="18" charset="0"/>
                <a:cs typeface="Times New Roman" pitchFamily="18" charset="0"/>
              </a:rPr>
              <a:t>지식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800" dirty="0">
                <a:latin typeface="Times New Roman" pitchFamily="18" charset="0"/>
                <a:cs typeface="Times New Roman" pitchFamily="18" charset="0"/>
              </a:rPr>
              <a:t>설계 기법</a:t>
            </a:r>
            <a:endParaRPr lang="en-US" altLang="zh-CN" sz="18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93700" y="3251200"/>
            <a:ext cx="5448607" cy="7043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ko-KR" altLang="en-US" sz="18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책이나 사이트에 적혀 있는 것은 간단하지만</a:t>
            </a:r>
            <a:endParaRPr lang="en-US" altLang="ko-KR" sz="18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1700"/>
              </a:lnSpc>
              <a:tabLst/>
            </a:pPr>
            <a:endParaRPr lang="en-US" altLang="ko-KR" sz="18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1700"/>
              </a:lnSpc>
              <a:tabLst/>
            </a:pPr>
            <a:r>
              <a:rPr lang="ko-KR" altLang="en-US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이것을 실제로 사용할 수 있도록 하기까지 비용이 크다</a:t>
            </a:r>
            <a:endParaRPr lang="en-US" altLang="zh-CN" sz="18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212406-BC79-4AD2-82E4-5492ED674A66}"/>
              </a:ext>
            </a:extLst>
          </p:cNvPr>
          <p:cNvSpPr/>
          <p:nvPr/>
        </p:nvSpPr>
        <p:spPr>
          <a:xfrm>
            <a:off x="6629400" y="4857750"/>
            <a:ext cx="2435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번역: 최흥배 (https://jacking75.github.io/)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11700" y="445025"/>
            <a:ext cx="8520600" cy="572700"/>
          </a:xfrm>
          <a:custGeom>
            <a:avLst/>
            <a:gdLst>
              <a:gd name="connsiteX0" fmla="*/ 0 w 8520600"/>
              <a:gd name="connsiteY0" fmla="*/ 0 h 572700"/>
              <a:gd name="connsiteX1" fmla="*/ 8520600 w 8520600"/>
              <a:gd name="connsiteY1" fmla="*/ 0 h 572700"/>
              <a:gd name="connsiteX2" fmla="*/ 8520600 w 8520600"/>
              <a:gd name="connsiteY2" fmla="*/ 572699 h 572700"/>
              <a:gd name="connsiteX3" fmla="*/ 0 w 8520600"/>
              <a:gd name="connsiteY3" fmla="*/ 572699 h 572700"/>
              <a:gd name="connsiteX4" fmla="*/ 0 w 8520600"/>
              <a:gd name="connsiteY4" fmla="*/ 0 h 57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20600" h="572700">
                <a:moveTo>
                  <a:pt x="0" y="0"/>
                </a:moveTo>
                <a:lnTo>
                  <a:pt x="8520600" y="0"/>
                </a:lnTo>
                <a:lnTo>
                  <a:pt x="8520600" y="572699"/>
                </a:lnTo>
                <a:lnTo>
                  <a:pt x="0" y="5726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1700" y="1152475"/>
            <a:ext cx="3999900" cy="3416399"/>
          </a:xfrm>
          <a:custGeom>
            <a:avLst/>
            <a:gdLst>
              <a:gd name="connsiteX0" fmla="*/ 0 w 3999900"/>
              <a:gd name="connsiteY0" fmla="*/ 0 h 3416399"/>
              <a:gd name="connsiteX1" fmla="*/ 3999899 w 3999900"/>
              <a:gd name="connsiteY1" fmla="*/ 0 h 3416399"/>
              <a:gd name="connsiteX2" fmla="*/ 3999899 w 3999900"/>
              <a:gd name="connsiteY2" fmla="*/ 3416399 h 3416399"/>
              <a:gd name="connsiteX3" fmla="*/ 0 w 3999900"/>
              <a:gd name="connsiteY3" fmla="*/ 3416399 h 3416399"/>
              <a:gd name="connsiteX4" fmla="*/ 0 w 3999900"/>
              <a:gd name="connsiteY4" fmla="*/ 0 h 3416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9900" h="3416399">
                <a:moveTo>
                  <a:pt x="0" y="0"/>
                </a:moveTo>
                <a:lnTo>
                  <a:pt x="3999899" y="0"/>
                </a:lnTo>
                <a:lnTo>
                  <a:pt x="3999899" y="3416399"/>
                </a:lnTo>
                <a:lnTo>
                  <a:pt x="0" y="3416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832399" y="1152475"/>
            <a:ext cx="3999900" cy="3416399"/>
          </a:xfrm>
          <a:custGeom>
            <a:avLst/>
            <a:gdLst>
              <a:gd name="connsiteX0" fmla="*/ 0 w 3999900"/>
              <a:gd name="connsiteY0" fmla="*/ 0 h 3416399"/>
              <a:gd name="connsiteX1" fmla="*/ 3999900 w 3999900"/>
              <a:gd name="connsiteY1" fmla="*/ 0 h 3416399"/>
              <a:gd name="connsiteX2" fmla="*/ 3999900 w 3999900"/>
              <a:gd name="connsiteY2" fmla="*/ 3416399 h 3416399"/>
              <a:gd name="connsiteX3" fmla="*/ 0 w 3999900"/>
              <a:gd name="connsiteY3" fmla="*/ 3416399 h 3416399"/>
              <a:gd name="connsiteX4" fmla="*/ 0 w 3999900"/>
              <a:gd name="connsiteY4" fmla="*/ 0 h 3416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9900" h="3416399">
                <a:moveTo>
                  <a:pt x="0" y="0"/>
                </a:moveTo>
                <a:lnTo>
                  <a:pt x="3999900" y="0"/>
                </a:lnTo>
                <a:lnTo>
                  <a:pt x="3999900" y="3416399"/>
                </a:lnTo>
                <a:lnTo>
                  <a:pt x="0" y="3416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3700" y="584200"/>
            <a:ext cx="4190250" cy="10336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ko-KR" altLang="en-US" dirty="0"/>
              <a:t>마직막으로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/>
            </a:pP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Socket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사용법 조차 이해하지 못한 상황에서</a:t>
            </a:r>
            <a:endParaRPr lang="en-US" altLang="zh-CN" sz="14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1800"/>
              </a:lnSpc>
              <a:tabLst/>
            </a:pPr>
            <a:r>
              <a:rPr lang="ko-KR" altLang="en-US" sz="14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시작하여서 일단 기능 구성까지 하였지만 아직 멀었음</a:t>
            </a:r>
            <a:endParaRPr lang="en-US" altLang="zh-CN" sz="14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393700" y="1955800"/>
            <a:ext cx="3435236" cy="4693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lthread(DPDK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의 일부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)</a:t>
            </a:r>
            <a:r>
              <a:rPr lang="ko-KR" altLang="en-US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의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C++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대응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patch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를</a:t>
            </a:r>
            <a:endParaRPr lang="en-US" altLang="zh-CN" sz="14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1900"/>
              </a:lnSpc>
              <a:tabLst/>
            </a:pPr>
            <a:r>
              <a:rPr lang="ko-KR" altLang="en-US" sz="14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보냈더니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Intel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의 아저씨가 찬성해 주었다</a:t>
            </a:r>
            <a:endParaRPr lang="en-US" altLang="zh-CN" sz="14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93700" y="2476500"/>
            <a:ext cx="37592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0" u="sng" dirty="0">
                <a:solidFill>
                  <a:srgbClr val="0097A7"/>
                </a:solidFill>
                <a:latin typeface="ArialMT" pitchFamily="18" charset="0"/>
                <a:cs typeface="ArialMT" pitchFamily="18" charset="0"/>
                <a:hlinkClick r:id="rId2"/>
              </a:rPr>
              <a:t>https://mail-archive.com/dev@dpdk.org/msg606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400" u="sng" dirty="0">
                <a:solidFill>
                  <a:srgbClr val="0097A7"/>
                </a:solidFill>
                <a:latin typeface="ArialMT" pitchFamily="18" charset="0"/>
                <a:cs typeface="ArialMT" pitchFamily="18" charset="0"/>
                <a:hlinkClick r:id="rId2"/>
              </a:rPr>
              <a:t>86.html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914900" y="1257300"/>
            <a:ext cx="1420261" cy="22647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in/out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규현이 없다</a:t>
            </a:r>
            <a:endParaRPr lang="en-US" altLang="zh-CN" sz="14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080000" y="1739900"/>
            <a:ext cx="50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372100" y="1714500"/>
            <a:ext cx="1495602" cy="4693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in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지식</a:t>
            </a:r>
            <a:endParaRPr lang="en-US" altLang="zh-CN" sz="14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1900"/>
              </a:lnSpc>
              <a:tabLst/>
            </a:pP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out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설계 구현</a:t>
            </a:r>
            <a:r>
              <a:rPr lang="en-US" altLang="ko-KR" sz="14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연구</a:t>
            </a:r>
            <a:endParaRPr lang="en-US" altLang="zh-CN" sz="1400" u="sng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B64995-C744-4067-BB23-77D0075BE518}"/>
              </a:ext>
            </a:extLst>
          </p:cNvPr>
          <p:cNvSpPr/>
          <p:nvPr/>
        </p:nvSpPr>
        <p:spPr>
          <a:xfrm>
            <a:off x="6629400" y="4857750"/>
            <a:ext cx="2435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번역: 최흥배 (https://jacking75.github.io/)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11700" y="445025"/>
            <a:ext cx="8520600" cy="572700"/>
          </a:xfrm>
          <a:custGeom>
            <a:avLst/>
            <a:gdLst>
              <a:gd name="connsiteX0" fmla="*/ 0 w 8520600"/>
              <a:gd name="connsiteY0" fmla="*/ 0 h 572700"/>
              <a:gd name="connsiteX1" fmla="*/ 8520600 w 8520600"/>
              <a:gd name="connsiteY1" fmla="*/ 0 h 572700"/>
              <a:gd name="connsiteX2" fmla="*/ 8520600 w 8520600"/>
              <a:gd name="connsiteY2" fmla="*/ 572699 h 572700"/>
              <a:gd name="connsiteX3" fmla="*/ 0 w 8520600"/>
              <a:gd name="connsiteY3" fmla="*/ 572699 h 572700"/>
              <a:gd name="connsiteX4" fmla="*/ 0 w 8520600"/>
              <a:gd name="connsiteY4" fmla="*/ 0 h 57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20600" h="572700">
                <a:moveTo>
                  <a:pt x="0" y="0"/>
                </a:moveTo>
                <a:lnTo>
                  <a:pt x="8520600" y="0"/>
                </a:lnTo>
                <a:lnTo>
                  <a:pt x="8520600" y="572699"/>
                </a:lnTo>
                <a:lnTo>
                  <a:pt x="0" y="5726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52400" y="1258899"/>
            <a:ext cx="4527599" cy="2962861"/>
          </a:xfrm>
          <a:custGeom>
            <a:avLst/>
            <a:gdLst>
              <a:gd name="connsiteX0" fmla="*/ 0 w 4527599"/>
              <a:gd name="connsiteY0" fmla="*/ 0 h 2962861"/>
              <a:gd name="connsiteX1" fmla="*/ 4527599 w 4527599"/>
              <a:gd name="connsiteY1" fmla="*/ 0 h 2962861"/>
              <a:gd name="connsiteX2" fmla="*/ 4527599 w 4527599"/>
              <a:gd name="connsiteY2" fmla="*/ 2962861 h 2962861"/>
              <a:gd name="connsiteX3" fmla="*/ 0 w 4527599"/>
              <a:gd name="connsiteY3" fmla="*/ 2962861 h 2962861"/>
              <a:gd name="connsiteX4" fmla="*/ 0 w 4527599"/>
              <a:gd name="connsiteY4" fmla="*/ 0 h 29628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27599" h="2962861">
                <a:moveTo>
                  <a:pt x="0" y="0"/>
                </a:moveTo>
                <a:lnTo>
                  <a:pt x="4527599" y="0"/>
                </a:lnTo>
                <a:lnTo>
                  <a:pt x="4527599" y="2962861"/>
                </a:lnTo>
                <a:lnTo>
                  <a:pt x="0" y="296286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832399" y="1152475"/>
            <a:ext cx="3999900" cy="3416399"/>
          </a:xfrm>
          <a:custGeom>
            <a:avLst/>
            <a:gdLst>
              <a:gd name="connsiteX0" fmla="*/ 0 w 3999900"/>
              <a:gd name="connsiteY0" fmla="*/ 0 h 3416399"/>
              <a:gd name="connsiteX1" fmla="*/ 3999900 w 3999900"/>
              <a:gd name="connsiteY1" fmla="*/ 0 h 3416399"/>
              <a:gd name="connsiteX2" fmla="*/ 3999900 w 3999900"/>
              <a:gd name="connsiteY2" fmla="*/ 3416399 h 3416399"/>
              <a:gd name="connsiteX3" fmla="*/ 0 w 3999900"/>
              <a:gd name="connsiteY3" fmla="*/ 3416399 h 3416399"/>
              <a:gd name="connsiteX4" fmla="*/ 0 w 3999900"/>
              <a:gd name="connsiteY4" fmla="*/ 0 h 3416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9900" h="3416399">
                <a:moveTo>
                  <a:pt x="0" y="0"/>
                </a:moveTo>
                <a:lnTo>
                  <a:pt x="3999900" y="0"/>
                </a:lnTo>
                <a:lnTo>
                  <a:pt x="3999900" y="3416399"/>
                </a:lnTo>
                <a:lnTo>
                  <a:pt x="0" y="3416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7350" y="4203650"/>
            <a:ext cx="4339500" cy="372900"/>
          </a:xfrm>
          <a:custGeom>
            <a:avLst/>
            <a:gdLst>
              <a:gd name="connsiteX0" fmla="*/ 0 w 4339500"/>
              <a:gd name="connsiteY0" fmla="*/ 0 h 372900"/>
              <a:gd name="connsiteX1" fmla="*/ 4339500 w 4339500"/>
              <a:gd name="connsiteY1" fmla="*/ 0 h 372900"/>
              <a:gd name="connsiteX2" fmla="*/ 4339500 w 4339500"/>
              <a:gd name="connsiteY2" fmla="*/ 372900 h 372900"/>
              <a:gd name="connsiteX3" fmla="*/ 0 w 4339500"/>
              <a:gd name="connsiteY3" fmla="*/ 372900 h 372900"/>
              <a:gd name="connsiteX4" fmla="*/ 0 w 4339500"/>
              <a:gd name="connsiteY4" fmla="*/ 0 h 372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39500" h="372900">
                <a:moveTo>
                  <a:pt x="0" y="0"/>
                </a:moveTo>
                <a:lnTo>
                  <a:pt x="4339500" y="0"/>
                </a:lnTo>
                <a:lnTo>
                  <a:pt x="4339500" y="372900"/>
                </a:lnTo>
                <a:lnTo>
                  <a:pt x="0" y="372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" y="1244600"/>
            <a:ext cx="4559300" cy="2984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93700" y="558800"/>
            <a:ext cx="1245534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DPDK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?</a:t>
            </a:r>
            <a:endParaRPr lang="en-US" altLang="zh-CN" sz="2800" dirty="0">
              <a:solidFill>
                <a:srgbClr val="000000"/>
              </a:solidFill>
              <a:latin typeface="MS-PGothic" pitchFamily="18" charset="0"/>
              <a:cs typeface="MS-PGothic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4813398" y="1657350"/>
            <a:ext cx="4178202" cy="145680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ko-KR" altLang="en-US" sz="14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커널을 바이패스 하여 유저 영역에서 직접 디바이스 접근을 하여 고성능 통신을 가능하게 하는 프레임워크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/>
            </a:pPr>
            <a:r>
              <a:rPr lang="ko-KR" altLang="en-US" sz="14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컨텍스트 스위치를 억제하고 각 </a:t>
            </a: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CPU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에서 스레드 고정을 시킨다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/>
            </a:pP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NIC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는 </a:t>
            </a:r>
            <a:r>
              <a:rPr lang="ko-KR" altLang="en-US" sz="1400" dirty="0" err="1">
                <a:latin typeface="Times New Roman" pitchFamily="18" charset="0"/>
                <a:cs typeface="Times New Roman" pitchFamily="18" charset="0"/>
              </a:rPr>
              <a:t>비지웨이트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polling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으로 감시하여 </a:t>
            </a: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CPU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사용률은 </a:t>
            </a: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100%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육박한다</a:t>
            </a:r>
            <a:endParaRPr lang="en-US" altLang="zh-CN" sz="14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41300" y="4292600"/>
            <a:ext cx="23749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引用</a:t>
            </a:r>
            <a:r>
              <a:rPr lang="en-US" altLang="zh-CN" sz="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:</a:t>
            </a:r>
            <a:r>
              <a:rPr lang="en-US" altLang="zh-CN" sz="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http://www.accton.com/Newspage.asp?sno=87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F02AFE-BF01-4650-964B-799084F0A7C3}"/>
              </a:ext>
            </a:extLst>
          </p:cNvPr>
          <p:cNvSpPr/>
          <p:nvPr/>
        </p:nvSpPr>
        <p:spPr>
          <a:xfrm>
            <a:off x="6629400" y="4857750"/>
            <a:ext cx="2435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번역: 최흥배 (https://jacking75.github.io/)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5400000">
            <a:off x="5588000" y="2133600"/>
            <a:ext cx="431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TCP</a:t>
            </a:r>
            <a:r>
              <a:rPr lang="en-US" altLang="zh-CN" sz="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sock</a:t>
            </a:r>
          </a:p>
        </p:txBody>
      </p:sp>
      <p:sp>
        <p:nvSpPr>
          <p:cNvPr id="3" name="TextBox 1"/>
          <p:cNvSpPr txBox="1"/>
          <p:nvPr/>
        </p:nvSpPr>
        <p:spPr>
          <a:xfrm rot="5400000">
            <a:off x="5753100" y="2133600"/>
            <a:ext cx="431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TCP</a:t>
            </a:r>
            <a:r>
              <a:rPr lang="en-US" altLang="zh-CN" sz="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sock</a:t>
            </a:r>
          </a:p>
        </p:txBody>
      </p:sp>
      <p:sp>
        <p:nvSpPr>
          <p:cNvPr id="4" name="TextBox 1"/>
          <p:cNvSpPr txBox="1"/>
          <p:nvPr/>
        </p:nvSpPr>
        <p:spPr>
          <a:xfrm rot="5400000">
            <a:off x="6591300" y="2133600"/>
            <a:ext cx="4445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UDP</a:t>
            </a:r>
            <a:r>
              <a:rPr lang="en-US" altLang="zh-CN" sz="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sock</a:t>
            </a:r>
          </a:p>
        </p:txBody>
      </p:sp>
      <p:sp>
        <p:nvSpPr>
          <p:cNvPr id="5" name="TextBox 1"/>
          <p:cNvSpPr txBox="1"/>
          <p:nvPr/>
        </p:nvSpPr>
        <p:spPr>
          <a:xfrm rot="5400000">
            <a:off x="6756400" y="2133600"/>
            <a:ext cx="4445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UDP</a:t>
            </a:r>
            <a:r>
              <a:rPr lang="en-US" altLang="zh-CN" sz="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sock</a:t>
            </a:r>
          </a:p>
        </p:txBody>
      </p:sp>
      <p:sp>
        <p:nvSpPr>
          <p:cNvPr id="6" name="TextBox 1"/>
          <p:cNvSpPr txBox="1"/>
          <p:nvPr/>
        </p:nvSpPr>
        <p:spPr>
          <a:xfrm rot="5400000">
            <a:off x="6908800" y="2133600"/>
            <a:ext cx="4445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UDP</a:t>
            </a:r>
            <a:r>
              <a:rPr lang="en-US" altLang="zh-CN" sz="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sock</a:t>
            </a:r>
          </a:p>
        </p:txBody>
      </p:sp>
      <p:sp>
        <p:nvSpPr>
          <p:cNvPr id="7" name="TextBox 1"/>
          <p:cNvSpPr txBox="1"/>
          <p:nvPr/>
        </p:nvSpPr>
        <p:spPr>
          <a:xfrm rot="5400000">
            <a:off x="7073900" y="2133600"/>
            <a:ext cx="4445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UDP</a:t>
            </a:r>
            <a:r>
              <a:rPr lang="en-US" altLang="zh-CN" sz="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sock</a:t>
            </a:r>
          </a:p>
        </p:txBody>
      </p:sp>
      <p:sp>
        <p:nvSpPr>
          <p:cNvPr id="8" name="TextBox 1"/>
          <p:cNvSpPr txBox="1"/>
          <p:nvPr/>
        </p:nvSpPr>
        <p:spPr>
          <a:xfrm rot="5400000">
            <a:off x="7239000" y="2133600"/>
            <a:ext cx="4445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UDP</a:t>
            </a:r>
            <a:r>
              <a:rPr lang="en-US" altLang="zh-CN" sz="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sock</a:t>
            </a:r>
          </a:p>
        </p:txBody>
      </p:sp>
      <p:sp>
        <p:nvSpPr>
          <p:cNvPr id="9" name="TextBox 1"/>
          <p:cNvSpPr txBox="1"/>
          <p:nvPr/>
        </p:nvSpPr>
        <p:spPr>
          <a:xfrm rot="5400000">
            <a:off x="7391400" y="2133600"/>
            <a:ext cx="4445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UDP</a:t>
            </a:r>
            <a:r>
              <a:rPr lang="en-US" altLang="zh-CN" sz="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sock</a:t>
            </a:r>
          </a:p>
        </p:txBody>
      </p:sp>
      <p:sp>
        <p:nvSpPr>
          <p:cNvPr id="10" name="TextBox 1"/>
          <p:cNvSpPr txBox="1"/>
          <p:nvPr/>
        </p:nvSpPr>
        <p:spPr>
          <a:xfrm rot="5400000">
            <a:off x="6070600" y="2133600"/>
            <a:ext cx="431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TCP</a:t>
            </a:r>
            <a:r>
              <a:rPr lang="en-US" altLang="zh-CN" sz="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sock</a:t>
            </a:r>
          </a:p>
        </p:txBody>
      </p:sp>
      <p:sp>
        <p:nvSpPr>
          <p:cNvPr id="11" name="TextBox 1"/>
          <p:cNvSpPr txBox="1"/>
          <p:nvPr/>
        </p:nvSpPr>
        <p:spPr>
          <a:xfrm rot="5400000">
            <a:off x="5918200" y="2133600"/>
            <a:ext cx="431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TCP</a:t>
            </a:r>
            <a:r>
              <a:rPr lang="en-US" altLang="zh-CN" sz="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sock</a:t>
            </a:r>
          </a:p>
        </p:txBody>
      </p:sp>
      <p:sp>
        <p:nvSpPr>
          <p:cNvPr id="12" name="TextBox 1"/>
          <p:cNvSpPr txBox="1"/>
          <p:nvPr/>
        </p:nvSpPr>
        <p:spPr>
          <a:xfrm rot="5400000">
            <a:off x="6235700" y="2133600"/>
            <a:ext cx="431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TCP</a:t>
            </a:r>
            <a:r>
              <a:rPr lang="en-US" altLang="zh-CN" sz="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sock</a:t>
            </a:r>
          </a:p>
        </p:txBody>
      </p:sp>
      <p:sp>
        <p:nvSpPr>
          <p:cNvPr id="13" name="TextBox 1"/>
          <p:cNvSpPr txBox="1"/>
          <p:nvPr/>
        </p:nvSpPr>
        <p:spPr>
          <a:xfrm rot="5400000">
            <a:off x="6400800" y="2133600"/>
            <a:ext cx="431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TCP</a:t>
            </a:r>
            <a:r>
              <a:rPr lang="en-US" altLang="zh-CN" sz="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sock</a:t>
            </a:r>
          </a:p>
        </p:txBody>
      </p:sp>
      <p:sp>
        <p:nvSpPr>
          <p:cNvPr id="14" name="TextBox 1"/>
          <p:cNvSpPr txBox="1"/>
          <p:nvPr/>
        </p:nvSpPr>
        <p:spPr>
          <a:xfrm rot="5400000">
            <a:off x="4991100" y="3060700"/>
            <a:ext cx="2032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ARP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93700" y="431800"/>
            <a:ext cx="4581382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endParaRPr lang="en-US" altLang="zh-CN" sz="1500" dirty="0">
              <a:solidFill>
                <a:srgbClr val="000000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3400"/>
              </a:lnSpc>
              <a:tabLst/>
            </a:pPr>
            <a:r>
              <a:rPr lang="ko-KR" altLang="en-US" sz="2800" dirty="0">
                <a:solidFill>
                  <a:srgbClr val="000000"/>
                </a:solidFill>
                <a:latin typeface="MS-PGothic" pitchFamily="18" charset="0"/>
                <a:cs typeface="MS-PGothic" pitchFamily="18" charset="0"/>
              </a:rPr>
              <a:t>결과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: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ArialMT" pitchFamily="18" charset="0"/>
                <a:cs typeface="ArialMT" pitchFamily="18" charset="0"/>
              </a:rPr>
              <a:t>Small</a:t>
            </a:r>
            <a:r>
              <a:rPr lang="ko-KR" altLang="en-US" sz="2800" dirty="0">
                <a:solidFill>
                  <a:srgbClr val="FF0000"/>
                </a:solidFill>
                <a:latin typeface="ArialMT" pitchFamily="18" charset="0"/>
                <a:cs typeface="ArialMT" pitchFamily="18" charset="0"/>
              </a:rPr>
              <a:t>한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MS-PGothic" pitchFamily="18" charset="0"/>
                <a:cs typeface="MS-PGothic" pitchFamily="18" charset="0"/>
              </a:rPr>
              <a:t>네트워크 스택</a:t>
            </a:r>
            <a:endParaRPr lang="en-US" altLang="zh-CN" sz="2800" dirty="0">
              <a:solidFill>
                <a:srgbClr val="000000"/>
              </a:solidFill>
              <a:latin typeface="MS-PGothic" pitchFamily="18" charset="0"/>
              <a:cs typeface="MS-PGothic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17500" y="1536700"/>
            <a:ext cx="635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22300" y="1536700"/>
            <a:ext cx="4114588" cy="8027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u="sng" dirty="0">
                <a:solidFill>
                  <a:srgbClr val="0097A7"/>
                </a:solidFill>
                <a:latin typeface="ArialMT" pitchFamily="18" charset="0"/>
                <a:cs typeface="ArialMT" pitchFamily="18" charset="0"/>
                <a:hlinkClick r:id="rId2"/>
              </a:rPr>
              <a:t>http://github.com/slankdev/stcp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ko-KR" altLang="en-US" sz="18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구현한 것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: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Ether,ARP,IP,UDP,ICMP,TCP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17500" y="2628900"/>
            <a:ext cx="63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22300" y="2590800"/>
            <a:ext cx="3302186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BSD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800" dirty="0">
                <a:latin typeface="Times New Roman" pitchFamily="18" charset="0"/>
                <a:cs typeface="Times New Roman" pitchFamily="18" charset="0"/>
              </a:rPr>
              <a:t>와는 꽤 설계 사상이 다르다</a:t>
            </a:r>
            <a:endParaRPr lang="en-US" altLang="zh-CN" sz="18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317500" y="3200400"/>
            <a:ext cx="635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22300" y="3175000"/>
            <a:ext cx="3898503" cy="8284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ko-KR" altLang="en-US" sz="18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멀티 코어를 거의 사용하지 않고 있다</a:t>
            </a:r>
            <a:endParaRPr lang="en-US" altLang="zh-CN" sz="18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/>
            </a:pP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DPDK</a:t>
            </a:r>
            <a:r>
              <a:rPr lang="ko-KR" altLang="en-US" sz="1800" dirty="0">
                <a:latin typeface="Times New Roman" pitchFamily="18" charset="0"/>
                <a:cs typeface="Times New Roman" pitchFamily="18" charset="0"/>
              </a:rPr>
              <a:t>의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API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800" dirty="0">
                <a:latin typeface="Times New Roman" pitchFamily="18" charset="0"/>
                <a:cs typeface="Times New Roman" pitchFamily="18" charset="0"/>
              </a:rPr>
              <a:t>와 직접 구현이 섞여 있다</a:t>
            </a:r>
            <a:endParaRPr lang="en-US" altLang="zh-CN" sz="18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317500" y="4279900"/>
            <a:ext cx="63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622300" y="4254500"/>
            <a:ext cx="3058530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TCP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ko-KR" altLang="en-US" sz="1800" dirty="0">
                <a:latin typeface="Times New Roman" pitchFamily="18" charset="0"/>
                <a:cs typeface="Times New Roman" pitchFamily="18" charset="0"/>
              </a:rPr>
              <a:t>완성도 이외는 불만 없음</a:t>
            </a:r>
            <a:endParaRPr lang="en-US" altLang="zh-CN" sz="18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</p:txBody>
      </p:sp>
      <p:sp>
        <p:nvSpPr>
          <p:cNvPr id="24" name="TextBox 1"/>
          <p:cNvSpPr txBox="1"/>
          <p:nvPr/>
        </p:nvSpPr>
        <p:spPr>
          <a:xfrm>
            <a:off x="5219700" y="3657600"/>
            <a:ext cx="1905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ifnet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5892800" y="3657600"/>
            <a:ext cx="1905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ifnet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6121400" y="2667000"/>
            <a:ext cx="1905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TCP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7124700" y="2667000"/>
            <a:ext cx="2032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UDP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5359400" y="2667000"/>
            <a:ext cx="2413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ICMP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6299200" y="1600200"/>
            <a:ext cx="2032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APIs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6121400" y="2997200"/>
            <a:ext cx="6350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25400" algn="l"/>
                <a:tab pos="63500" algn="l"/>
                <a:tab pos="177800" algn="l"/>
                <a:tab pos="444500" algn="l"/>
              </a:tabLst>
            </a:pPr>
            <a:r>
              <a:rPr lang="en-US" altLang="zh-CN" dirty="0"/>
              <a:t>			</a:t>
            </a: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IP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>
                <a:tab pos="25400" algn="l"/>
                <a:tab pos="63500" algn="l"/>
                <a:tab pos="177800" algn="l"/>
                <a:tab pos="444500" algn="l"/>
              </a:tabLst>
            </a:pPr>
            <a:r>
              <a:rPr lang="en-US" altLang="zh-CN" dirty="0"/>
              <a:t>	</a:t>
            </a: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Ethernet</a:t>
            </a:r>
          </a:p>
          <a:p>
            <a:pPr>
              <a:lnSpc>
                <a:spcPts val="1600"/>
              </a:lnSpc>
              <a:tabLst>
                <a:tab pos="25400" algn="l"/>
                <a:tab pos="63500" algn="l"/>
                <a:tab pos="177800" algn="l"/>
                <a:tab pos="444500" algn="l"/>
              </a:tabLst>
            </a:pP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dataplane</a:t>
            </a:r>
          </a:p>
          <a:p>
            <a:pPr>
              <a:lnSpc>
                <a:spcPts val="1600"/>
              </a:lnSpc>
              <a:tabLst>
                <a:tab pos="25400" algn="l"/>
                <a:tab pos="63500" algn="l"/>
                <a:tab pos="177800" algn="l"/>
                <a:tab pos="444500" algn="l"/>
              </a:tabLst>
            </a:pPr>
            <a:r>
              <a:rPr lang="en-US" altLang="zh-CN" dirty="0"/>
              <a:t>				</a:t>
            </a: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ifnet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>
                <a:tab pos="25400" algn="l"/>
                <a:tab pos="63500" algn="l"/>
                <a:tab pos="177800" algn="l"/>
                <a:tab pos="444500" algn="l"/>
              </a:tabLst>
            </a:pPr>
            <a:r>
              <a:rPr lang="en-US" altLang="zh-CN" dirty="0"/>
              <a:t>		</a:t>
            </a: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CPU0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7848600" y="4089400"/>
            <a:ext cx="266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CPU1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7848600" y="2578100"/>
            <a:ext cx="2540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APP1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8343900" y="4089400"/>
            <a:ext cx="266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CPU2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8356600" y="2578100"/>
            <a:ext cx="2540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APP2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5486400" y="4394200"/>
            <a:ext cx="1651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NIC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6121400" y="4394200"/>
            <a:ext cx="1651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NIC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6743700" y="4394200"/>
            <a:ext cx="1651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NIC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7366000" y="4394200"/>
            <a:ext cx="1651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NIC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7988300" y="4394200"/>
            <a:ext cx="1651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NIC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7861300" y="850900"/>
            <a:ext cx="798295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ko-KR" altLang="en-US" sz="1400" dirty="0">
                <a:solidFill>
                  <a:srgbClr val="000000"/>
                </a:solidFill>
                <a:latin typeface="MS-PGothic" pitchFamily="18" charset="0"/>
                <a:cs typeface="MS-PGothic" pitchFamily="18" charset="0"/>
              </a:rPr>
              <a:t>청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: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STCP</a:t>
            </a:r>
          </a:p>
          <a:p>
            <a:pPr>
              <a:lnSpc>
                <a:spcPts val="1600"/>
              </a:lnSpc>
              <a:tabLst/>
            </a:pPr>
            <a:r>
              <a:rPr lang="ko-KR" altLang="en-US" sz="1400" dirty="0">
                <a:solidFill>
                  <a:srgbClr val="000000"/>
                </a:solidFill>
                <a:latin typeface="MS-PGothic" pitchFamily="18" charset="0"/>
                <a:cs typeface="MS-PGothic" pitchFamily="18" charset="0"/>
              </a:rPr>
              <a:t>회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: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HW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37A877A-F106-407F-BF1B-C2B2E0ECF271}"/>
              </a:ext>
            </a:extLst>
          </p:cNvPr>
          <p:cNvSpPr/>
          <p:nvPr/>
        </p:nvSpPr>
        <p:spPr>
          <a:xfrm>
            <a:off x="6629400" y="4857750"/>
            <a:ext cx="2435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번역: 최흥배 (https://jacking75.github.io/)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682589" y="2602525"/>
            <a:ext cx="779400" cy="645299"/>
          </a:xfrm>
          <a:custGeom>
            <a:avLst/>
            <a:gdLst>
              <a:gd name="connsiteX0" fmla="*/ 0 w 779400"/>
              <a:gd name="connsiteY0" fmla="*/ 0 h 645299"/>
              <a:gd name="connsiteX1" fmla="*/ 779400 w 779400"/>
              <a:gd name="connsiteY1" fmla="*/ 0 h 645299"/>
              <a:gd name="connsiteX2" fmla="*/ 779400 w 779400"/>
              <a:gd name="connsiteY2" fmla="*/ 645299 h 645299"/>
              <a:gd name="connsiteX3" fmla="*/ 0 w 779400"/>
              <a:gd name="connsiteY3" fmla="*/ 645299 h 645299"/>
              <a:gd name="connsiteX4" fmla="*/ 0 w 779400"/>
              <a:gd name="connsiteY4" fmla="*/ 0 h 6452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9400" h="645299">
                <a:moveTo>
                  <a:pt x="0" y="0"/>
                </a:moveTo>
                <a:lnTo>
                  <a:pt x="779400" y="0"/>
                </a:lnTo>
                <a:lnTo>
                  <a:pt x="779400" y="645299"/>
                </a:lnTo>
                <a:lnTo>
                  <a:pt x="0" y="645299"/>
                </a:lnTo>
                <a:lnTo>
                  <a:pt x="0" y="0"/>
                </a:lnTo>
              </a:path>
            </a:pathLst>
          </a:custGeom>
          <a:solidFill>
            <a:srgbClr val="FFD9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673064" y="2593000"/>
            <a:ext cx="798450" cy="664349"/>
          </a:xfrm>
          <a:custGeom>
            <a:avLst/>
            <a:gdLst>
              <a:gd name="connsiteX0" fmla="*/ 9525 w 798450"/>
              <a:gd name="connsiteY0" fmla="*/ 9525 h 664349"/>
              <a:gd name="connsiteX1" fmla="*/ 788925 w 798450"/>
              <a:gd name="connsiteY1" fmla="*/ 9525 h 664349"/>
              <a:gd name="connsiteX2" fmla="*/ 788925 w 798450"/>
              <a:gd name="connsiteY2" fmla="*/ 654824 h 664349"/>
              <a:gd name="connsiteX3" fmla="*/ 9525 w 798450"/>
              <a:gd name="connsiteY3" fmla="*/ 654824 h 664349"/>
              <a:gd name="connsiteX4" fmla="*/ 9525 w 798450"/>
              <a:gd name="connsiteY4" fmla="*/ 9525 h 6643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8450" h="664349">
                <a:moveTo>
                  <a:pt x="9525" y="9525"/>
                </a:moveTo>
                <a:lnTo>
                  <a:pt x="788925" y="9525"/>
                </a:lnTo>
                <a:lnTo>
                  <a:pt x="788925" y="654824"/>
                </a:lnTo>
                <a:lnTo>
                  <a:pt x="9525" y="654824"/>
                </a:lnTo>
                <a:lnTo>
                  <a:pt x="9525" y="95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144125" y="2602525"/>
            <a:ext cx="779400" cy="645299"/>
          </a:xfrm>
          <a:custGeom>
            <a:avLst/>
            <a:gdLst>
              <a:gd name="connsiteX0" fmla="*/ 0 w 779400"/>
              <a:gd name="connsiteY0" fmla="*/ 0 h 645299"/>
              <a:gd name="connsiteX1" fmla="*/ 779400 w 779400"/>
              <a:gd name="connsiteY1" fmla="*/ 0 h 645299"/>
              <a:gd name="connsiteX2" fmla="*/ 779400 w 779400"/>
              <a:gd name="connsiteY2" fmla="*/ 645299 h 645299"/>
              <a:gd name="connsiteX3" fmla="*/ 0 w 779400"/>
              <a:gd name="connsiteY3" fmla="*/ 645299 h 645299"/>
              <a:gd name="connsiteX4" fmla="*/ 0 w 779400"/>
              <a:gd name="connsiteY4" fmla="*/ 0 h 6452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9400" h="645299">
                <a:moveTo>
                  <a:pt x="0" y="0"/>
                </a:moveTo>
                <a:lnTo>
                  <a:pt x="779400" y="0"/>
                </a:lnTo>
                <a:lnTo>
                  <a:pt x="779400" y="645299"/>
                </a:lnTo>
                <a:lnTo>
                  <a:pt x="0" y="645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34600" y="2593000"/>
            <a:ext cx="798450" cy="664349"/>
          </a:xfrm>
          <a:custGeom>
            <a:avLst/>
            <a:gdLst>
              <a:gd name="connsiteX0" fmla="*/ 9525 w 798450"/>
              <a:gd name="connsiteY0" fmla="*/ 9525 h 664349"/>
              <a:gd name="connsiteX1" fmla="*/ 788925 w 798450"/>
              <a:gd name="connsiteY1" fmla="*/ 9525 h 664349"/>
              <a:gd name="connsiteX2" fmla="*/ 788925 w 798450"/>
              <a:gd name="connsiteY2" fmla="*/ 654824 h 664349"/>
              <a:gd name="connsiteX3" fmla="*/ 9525 w 798450"/>
              <a:gd name="connsiteY3" fmla="*/ 654824 h 664349"/>
              <a:gd name="connsiteX4" fmla="*/ 9525 w 798450"/>
              <a:gd name="connsiteY4" fmla="*/ 9525 h 6643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8450" h="664349">
                <a:moveTo>
                  <a:pt x="9525" y="9525"/>
                </a:moveTo>
                <a:lnTo>
                  <a:pt x="788925" y="9525"/>
                </a:lnTo>
                <a:lnTo>
                  <a:pt x="788925" y="654824"/>
                </a:lnTo>
                <a:lnTo>
                  <a:pt x="9525" y="654824"/>
                </a:lnTo>
                <a:lnTo>
                  <a:pt x="9525" y="95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049150" y="3179375"/>
            <a:ext cx="491400" cy="0"/>
          </a:xfrm>
          <a:custGeom>
            <a:avLst/>
            <a:gdLst>
              <a:gd name="connsiteX0" fmla="*/ 0 w 491400"/>
              <a:gd name="connsiteY0" fmla="*/ 0 h 0"/>
              <a:gd name="connsiteX1" fmla="*/ 491400 w 491400"/>
              <a:gd name="connsiteY1" fmla="*/ 0 h 0"/>
              <a:gd name="connsiteX2" fmla="*/ 0 w 49140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91400">
                <a:moveTo>
                  <a:pt x="0" y="0"/>
                </a:moveTo>
                <a:lnTo>
                  <a:pt x="4914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30100" y="3160325"/>
            <a:ext cx="529499" cy="76200"/>
          </a:xfrm>
          <a:custGeom>
            <a:avLst/>
            <a:gdLst>
              <a:gd name="connsiteX0" fmla="*/ 19050 w 529499"/>
              <a:gd name="connsiteY0" fmla="*/ 19050 h 76200"/>
              <a:gd name="connsiteX1" fmla="*/ 510450 w 529499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29499" h="76200">
                <a:moveTo>
                  <a:pt x="19050" y="19050"/>
                </a:moveTo>
                <a:lnTo>
                  <a:pt x="510450" y="19050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11700" y="445025"/>
            <a:ext cx="8520600" cy="572700"/>
          </a:xfrm>
          <a:custGeom>
            <a:avLst/>
            <a:gdLst>
              <a:gd name="connsiteX0" fmla="*/ 0 w 8520600"/>
              <a:gd name="connsiteY0" fmla="*/ 0 h 572700"/>
              <a:gd name="connsiteX1" fmla="*/ 8520600 w 8520600"/>
              <a:gd name="connsiteY1" fmla="*/ 0 h 572700"/>
              <a:gd name="connsiteX2" fmla="*/ 8520600 w 8520600"/>
              <a:gd name="connsiteY2" fmla="*/ 572699 h 572700"/>
              <a:gd name="connsiteX3" fmla="*/ 0 w 8520600"/>
              <a:gd name="connsiteY3" fmla="*/ 572699 h 572700"/>
              <a:gd name="connsiteX4" fmla="*/ 0 w 8520600"/>
              <a:gd name="connsiteY4" fmla="*/ 0 h 57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20600" h="572700">
                <a:moveTo>
                  <a:pt x="0" y="0"/>
                </a:moveTo>
                <a:lnTo>
                  <a:pt x="8520600" y="0"/>
                </a:lnTo>
                <a:lnTo>
                  <a:pt x="8520600" y="572699"/>
                </a:lnTo>
                <a:lnTo>
                  <a:pt x="0" y="5726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937024" y="3376422"/>
            <a:ext cx="1334666" cy="1053791"/>
          </a:xfrm>
          <a:custGeom>
            <a:avLst/>
            <a:gdLst>
              <a:gd name="connsiteX0" fmla="*/ 0 w 1334666"/>
              <a:gd name="connsiteY0" fmla="*/ 0 h 1053791"/>
              <a:gd name="connsiteX1" fmla="*/ 1334666 w 1334666"/>
              <a:gd name="connsiteY1" fmla="*/ 0 h 1053791"/>
              <a:gd name="connsiteX2" fmla="*/ 1334666 w 1334666"/>
              <a:gd name="connsiteY2" fmla="*/ 1053791 h 1053791"/>
              <a:gd name="connsiteX3" fmla="*/ 0 w 1334666"/>
              <a:gd name="connsiteY3" fmla="*/ 1053791 h 1053791"/>
              <a:gd name="connsiteX4" fmla="*/ 0 w 1334666"/>
              <a:gd name="connsiteY4" fmla="*/ 0 h 10537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34666" h="1053791">
                <a:moveTo>
                  <a:pt x="0" y="0"/>
                </a:moveTo>
                <a:lnTo>
                  <a:pt x="1334666" y="0"/>
                </a:lnTo>
                <a:lnTo>
                  <a:pt x="1334666" y="1053791"/>
                </a:lnTo>
                <a:lnTo>
                  <a:pt x="0" y="105379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750007" y="3351138"/>
            <a:ext cx="755619" cy="1104360"/>
          </a:xfrm>
          <a:custGeom>
            <a:avLst/>
            <a:gdLst>
              <a:gd name="connsiteX0" fmla="*/ 0 w 755619"/>
              <a:gd name="connsiteY0" fmla="*/ 0 h 1104360"/>
              <a:gd name="connsiteX1" fmla="*/ 755619 w 755619"/>
              <a:gd name="connsiteY1" fmla="*/ 0 h 1104360"/>
              <a:gd name="connsiteX2" fmla="*/ 755619 w 755619"/>
              <a:gd name="connsiteY2" fmla="*/ 1104360 h 1104360"/>
              <a:gd name="connsiteX3" fmla="*/ 0 w 755619"/>
              <a:gd name="connsiteY3" fmla="*/ 1104360 h 1104360"/>
              <a:gd name="connsiteX4" fmla="*/ 0 w 755619"/>
              <a:gd name="connsiteY4" fmla="*/ 0 h 1104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5619" h="1104360">
                <a:moveTo>
                  <a:pt x="0" y="0"/>
                </a:moveTo>
                <a:lnTo>
                  <a:pt x="755619" y="0"/>
                </a:lnTo>
                <a:lnTo>
                  <a:pt x="755619" y="1104360"/>
                </a:lnTo>
                <a:lnTo>
                  <a:pt x="0" y="110436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359974" y="1152475"/>
            <a:ext cx="4472400" cy="3416399"/>
          </a:xfrm>
          <a:custGeom>
            <a:avLst/>
            <a:gdLst>
              <a:gd name="connsiteX0" fmla="*/ 0 w 4472400"/>
              <a:gd name="connsiteY0" fmla="*/ 0 h 3416399"/>
              <a:gd name="connsiteX1" fmla="*/ 4472400 w 4472400"/>
              <a:gd name="connsiteY1" fmla="*/ 0 h 3416399"/>
              <a:gd name="connsiteX2" fmla="*/ 4472400 w 4472400"/>
              <a:gd name="connsiteY2" fmla="*/ 3416399 h 3416399"/>
              <a:gd name="connsiteX3" fmla="*/ 0 w 4472400"/>
              <a:gd name="connsiteY3" fmla="*/ 3416399 h 3416399"/>
              <a:gd name="connsiteX4" fmla="*/ 0 w 4472400"/>
              <a:gd name="connsiteY4" fmla="*/ 0 h 3416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72400" h="3416399">
                <a:moveTo>
                  <a:pt x="0" y="0"/>
                </a:moveTo>
                <a:lnTo>
                  <a:pt x="4472400" y="0"/>
                </a:lnTo>
                <a:lnTo>
                  <a:pt x="4472400" y="3416399"/>
                </a:lnTo>
                <a:lnTo>
                  <a:pt x="0" y="3416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2540524" y="3066275"/>
            <a:ext cx="594300" cy="226199"/>
          </a:xfrm>
          <a:custGeom>
            <a:avLst/>
            <a:gdLst>
              <a:gd name="connsiteX0" fmla="*/ 0 w 594300"/>
              <a:gd name="connsiteY0" fmla="*/ 0 h 226199"/>
              <a:gd name="connsiteX1" fmla="*/ 594300 w 594300"/>
              <a:gd name="connsiteY1" fmla="*/ 0 h 226199"/>
              <a:gd name="connsiteX2" fmla="*/ 594300 w 594300"/>
              <a:gd name="connsiteY2" fmla="*/ 226199 h 226199"/>
              <a:gd name="connsiteX3" fmla="*/ 0 w 594300"/>
              <a:gd name="connsiteY3" fmla="*/ 226199 h 226199"/>
              <a:gd name="connsiteX4" fmla="*/ 0 w 594300"/>
              <a:gd name="connsiteY4" fmla="*/ 0 h 2261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4300" h="226199">
                <a:moveTo>
                  <a:pt x="0" y="0"/>
                </a:moveTo>
                <a:lnTo>
                  <a:pt x="594300" y="0"/>
                </a:lnTo>
                <a:lnTo>
                  <a:pt x="594300" y="226199"/>
                </a:lnTo>
                <a:lnTo>
                  <a:pt x="0" y="226199"/>
                </a:lnTo>
                <a:lnTo>
                  <a:pt x="0" y="0"/>
                </a:lnTo>
              </a:path>
            </a:pathLst>
          </a:custGeom>
          <a:solidFill>
            <a:srgbClr val="EEEE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530999" y="3056750"/>
            <a:ext cx="613350" cy="245249"/>
          </a:xfrm>
          <a:custGeom>
            <a:avLst/>
            <a:gdLst>
              <a:gd name="connsiteX0" fmla="*/ 9525 w 613350"/>
              <a:gd name="connsiteY0" fmla="*/ 9525 h 245249"/>
              <a:gd name="connsiteX1" fmla="*/ 603825 w 613350"/>
              <a:gd name="connsiteY1" fmla="*/ 9525 h 245249"/>
              <a:gd name="connsiteX2" fmla="*/ 603825 w 613350"/>
              <a:gd name="connsiteY2" fmla="*/ 235724 h 245249"/>
              <a:gd name="connsiteX3" fmla="*/ 9525 w 613350"/>
              <a:gd name="connsiteY3" fmla="*/ 235724 h 245249"/>
              <a:gd name="connsiteX4" fmla="*/ 9525 w 613350"/>
              <a:gd name="connsiteY4" fmla="*/ 9525 h 2452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3350" h="245249">
                <a:moveTo>
                  <a:pt x="9525" y="9525"/>
                </a:moveTo>
                <a:lnTo>
                  <a:pt x="603825" y="9525"/>
                </a:lnTo>
                <a:lnTo>
                  <a:pt x="603825" y="235724"/>
                </a:lnTo>
                <a:lnTo>
                  <a:pt x="9525" y="235724"/>
                </a:lnTo>
                <a:lnTo>
                  <a:pt x="9525" y="95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454850" y="3066275"/>
            <a:ext cx="594300" cy="226199"/>
          </a:xfrm>
          <a:custGeom>
            <a:avLst/>
            <a:gdLst>
              <a:gd name="connsiteX0" fmla="*/ 0 w 594300"/>
              <a:gd name="connsiteY0" fmla="*/ 0 h 226199"/>
              <a:gd name="connsiteX1" fmla="*/ 594300 w 594300"/>
              <a:gd name="connsiteY1" fmla="*/ 0 h 226199"/>
              <a:gd name="connsiteX2" fmla="*/ 594300 w 594300"/>
              <a:gd name="connsiteY2" fmla="*/ 226199 h 226199"/>
              <a:gd name="connsiteX3" fmla="*/ 0 w 594300"/>
              <a:gd name="connsiteY3" fmla="*/ 226199 h 226199"/>
              <a:gd name="connsiteX4" fmla="*/ 0 w 594300"/>
              <a:gd name="connsiteY4" fmla="*/ 0 h 2261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4300" h="226199">
                <a:moveTo>
                  <a:pt x="0" y="0"/>
                </a:moveTo>
                <a:lnTo>
                  <a:pt x="594300" y="0"/>
                </a:lnTo>
                <a:lnTo>
                  <a:pt x="594300" y="226199"/>
                </a:lnTo>
                <a:lnTo>
                  <a:pt x="0" y="226199"/>
                </a:lnTo>
                <a:lnTo>
                  <a:pt x="0" y="0"/>
                </a:lnTo>
              </a:path>
            </a:pathLst>
          </a:custGeom>
          <a:solidFill>
            <a:srgbClr val="EEEE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445325" y="3056750"/>
            <a:ext cx="613350" cy="245249"/>
          </a:xfrm>
          <a:custGeom>
            <a:avLst/>
            <a:gdLst>
              <a:gd name="connsiteX0" fmla="*/ 9525 w 613350"/>
              <a:gd name="connsiteY0" fmla="*/ 9525 h 245249"/>
              <a:gd name="connsiteX1" fmla="*/ 603825 w 613350"/>
              <a:gd name="connsiteY1" fmla="*/ 9525 h 245249"/>
              <a:gd name="connsiteX2" fmla="*/ 603825 w 613350"/>
              <a:gd name="connsiteY2" fmla="*/ 235724 h 245249"/>
              <a:gd name="connsiteX3" fmla="*/ 9525 w 613350"/>
              <a:gd name="connsiteY3" fmla="*/ 235724 h 245249"/>
              <a:gd name="connsiteX4" fmla="*/ 9525 w 613350"/>
              <a:gd name="connsiteY4" fmla="*/ 9525 h 2452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3350" h="245249">
                <a:moveTo>
                  <a:pt x="9525" y="9525"/>
                </a:moveTo>
                <a:lnTo>
                  <a:pt x="603825" y="9525"/>
                </a:lnTo>
                <a:lnTo>
                  <a:pt x="603825" y="235724"/>
                </a:lnTo>
                <a:lnTo>
                  <a:pt x="9525" y="235724"/>
                </a:lnTo>
                <a:lnTo>
                  <a:pt x="9525" y="95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11700" y="1304875"/>
            <a:ext cx="3999900" cy="1986000"/>
          </a:xfrm>
          <a:custGeom>
            <a:avLst/>
            <a:gdLst>
              <a:gd name="connsiteX0" fmla="*/ 0 w 3999900"/>
              <a:gd name="connsiteY0" fmla="*/ 0 h 1986000"/>
              <a:gd name="connsiteX1" fmla="*/ 3999899 w 3999900"/>
              <a:gd name="connsiteY1" fmla="*/ 0 h 1986000"/>
              <a:gd name="connsiteX2" fmla="*/ 3999899 w 3999900"/>
              <a:gd name="connsiteY2" fmla="*/ 1986000 h 1986000"/>
              <a:gd name="connsiteX3" fmla="*/ 0 w 3999900"/>
              <a:gd name="connsiteY3" fmla="*/ 1986000 h 1986000"/>
              <a:gd name="connsiteX4" fmla="*/ 0 w 3999900"/>
              <a:gd name="connsiteY4" fmla="*/ 0 h 198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9900" h="1986000">
                <a:moveTo>
                  <a:pt x="0" y="0"/>
                </a:moveTo>
                <a:lnTo>
                  <a:pt x="3999899" y="0"/>
                </a:lnTo>
                <a:lnTo>
                  <a:pt x="3999899" y="1986000"/>
                </a:lnTo>
                <a:lnTo>
                  <a:pt x="0" y="1986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100" y="3365500"/>
            <a:ext cx="1358900" cy="1079500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3340100"/>
            <a:ext cx="774700" cy="1130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445000" y="1257300"/>
            <a:ext cx="2864567" cy="22647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ko-KR" altLang="en-US" sz="14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계측 툴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: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Ping/Hping3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(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고 기능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ping)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445000" y="1701800"/>
            <a:ext cx="758221" cy="21685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ko-KR" altLang="en-US" sz="14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머신 스펙</a:t>
            </a:r>
            <a:endParaRPr lang="en-US" altLang="zh-CN" sz="14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4610100" y="21717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4902200" y="2184400"/>
            <a:ext cx="30480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77800" algn="l"/>
                <a:tab pos="457200" algn="l"/>
              </a:tabLst>
            </a:pP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TESTER</a:t>
            </a:r>
          </a:p>
          <a:p>
            <a:pPr>
              <a:lnSpc>
                <a:spcPts val="1700"/>
              </a:lnSpc>
              <a:tabLst>
                <a:tab pos="177800" algn="l"/>
                <a:tab pos="4572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  <a:p>
            <a:pPr>
              <a:lnSpc>
                <a:spcPts val="0"/>
              </a:lnSpc>
              <a:tabLst>
                <a:tab pos="177800" algn="l"/>
                <a:tab pos="457200" algn="l"/>
              </a:tabLst>
            </a:pPr>
            <a:r>
              <a:rPr lang="en-US" altLang="zh-CN" dirty="0"/>
              <a:t>		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CPU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Core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i7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2700K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@3.5GHz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8Core</a:t>
            </a:r>
          </a:p>
          <a:p>
            <a:pPr>
              <a:lnSpc>
                <a:spcPts val="1600"/>
              </a:lnSpc>
              <a:tabLst>
                <a:tab pos="177800" algn="l"/>
                <a:tab pos="4572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  <a:p>
            <a:pPr>
              <a:lnSpc>
                <a:spcPts val="0"/>
              </a:lnSpc>
              <a:tabLst>
                <a:tab pos="177800" algn="l"/>
                <a:tab pos="457200" algn="l"/>
              </a:tabLst>
            </a:pPr>
            <a:r>
              <a:rPr lang="en-US" altLang="zh-CN" dirty="0"/>
              <a:t>		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NIC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Intel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X540-T2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10GbE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5080000" y="2844800"/>
            <a:ext cx="38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5359400" y="2844800"/>
            <a:ext cx="2537554" cy="5975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OS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Ubuntu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16.04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LTS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DPDK: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Version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16.07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LTS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NetworkStack: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STCP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(1core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2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만 사용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)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4610100" y="34671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4902200" y="3467100"/>
            <a:ext cx="355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DUT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5080000" y="3733800"/>
            <a:ext cx="381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5359400" y="3733800"/>
            <a:ext cx="26670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CPU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Core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i7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3930K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@3.2GHz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12Core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NIC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Intel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X540-T2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10GbE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OS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Ubuntu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16.04LTS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NetworkStack: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Linux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4.8.0-36-generic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2654300" y="2882900"/>
            <a:ext cx="5588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266700" algn="l"/>
              </a:tabLst>
            </a:pPr>
            <a:r>
              <a:rPr lang="en-US" altLang="zh-CN" dirty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DUT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800"/>
              </a:lnSpc>
              <a:tabLst>
                <a:tab pos="266700" algn="l"/>
              </a:tabLst>
            </a:pP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10GNIC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1257300" y="2882900"/>
            <a:ext cx="673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3048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TESTER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800"/>
              </a:lnSpc>
              <a:tabLst>
                <a:tab pos="304800" algn="l"/>
              </a:tabLst>
            </a:pPr>
            <a:r>
              <a:rPr lang="en-US" altLang="zh-CN" dirty="0"/>
              <a:t>	</a:t>
            </a:r>
            <a:r>
              <a:rPr lang="en-US" altLang="zh-CN" sz="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10GNIC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393700" y="457200"/>
            <a:ext cx="3233257" cy="10207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ko-KR" altLang="en-US" sz="2800" dirty="0" err="1">
                <a:solidFill>
                  <a:srgbClr val="000000"/>
                </a:solidFill>
                <a:latin typeface="MS-PGothic" pitchFamily="18" charset="0"/>
                <a:cs typeface="MS-PGothic" pitchFamily="18" charset="0"/>
              </a:rPr>
              <a:t>레이턴시</a:t>
            </a:r>
            <a:r>
              <a:rPr lang="ko-KR" altLang="en-US" sz="2800" dirty="0">
                <a:solidFill>
                  <a:srgbClr val="000000"/>
                </a:solidFill>
                <a:latin typeface="MS-PGothic" pitchFamily="18" charset="0"/>
                <a:cs typeface="MS-PGothic" pitchFamily="18" charset="0"/>
              </a:rPr>
              <a:t> 계측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: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MS-PGothic" pitchFamily="18" charset="0"/>
                <a:cs typeface="MS-PGothic" pitchFamily="18" charset="0"/>
              </a:rPr>
              <a:t>구성</a:t>
            </a:r>
            <a:endParaRPr lang="en-US" altLang="zh-CN" sz="2800" dirty="0">
              <a:solidFill>
                <a:srgbClr val="000000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/>
            </a:pPr>
            <a:r>
              <a:rPr lang="ko-KR" altLang="en-US" sz="14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비교 대상</a:t>
            </a:r>
            <a:endParaRPr lang="en-US" altLang="zh-CN" sz="14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</p:txBody>
      </p:sp>
      <p:sp>
        <p:nvSpPr>
          <p:cNvPr id="1024" name="TextBox 1"/>
          <p:cNvSpPr txBox="1"/>
          <p:nvPr/>
        </p:nvSpPr>
        <p:spPr>
          <a:xfrm>
            <a:off x="558800" y="18796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850900" y="1854200"/>
            <a:ext cx="23724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Linux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커널의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native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NW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Stack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558800" y="21209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850900" y="2108200"/>
            <a:ext cx="206466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STCP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(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자작의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NW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Stack)</a:t>
            </a:r>
          </a:p>
        </p:txBody>
      </p:sp>
      <p:pic>
        <p:nvPicPr>
          <p:cNvPr id="1029" name="그림 1028">
            <a:extLst>
              <a:ext uri="{FF2B5EF4-FFF2-40B4-BE49-F238E27FC236}">
                <a16:creationId xmlns:a16="http://schemas.microsoft.com/office/drawing/2014/main" id="{C13EF547-4AC1-4BA6-BD23-F352066F6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39" y="2522790"/>
            <a:ext cx="3337699" cy="2175685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541605-8421-45F3-9DE3-A07DB5E5A787}"/>
              </a:ext>
            </a:extLst>
          </p:cNvPr>
          <p:cNvSpPr/>
          <p:nvPr/>
        </p:nvSpPr>
        <p:spPr>
          <a:xfrm>
            <a:off x="6629400" y="4857750"/>
            <a:ext cx="2435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번역: 최흥배 (https://jacking75.github.io/)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11700" y="445025"/>
            <a:ext cx="8520600" cy="572700"/>
          </a:xfrm>
          <a:custGeom>
            <a:avLst/>
            <a:gdLst>
              <a:gd name="connsiteX0" fmla="*/ 0 w 8520600"/>
              <a:gd name="connsiteY0" fmla="*/ 0 h 572700"/>
              <a:gd name="connsiteX1" fmla="*/ 8520600 w 8520600"/>
              <a:gd name="connsiteY1" fmla="*/ 0 h 572700"/>
              <a:gd name="connsiteX2" fmla="*/ 8520600 w 8520600"/>
              <a:gd name="connsiteY2" fmla="*/ 572699 h 572700"/>
              <a:gd name="connsiteX3" fmla="*/ 0 w 8520600"/>
              <a:gd name="connsiteY3" fmla="*/ 572699 h 572700"/>
              <a:gd name="connsiteX4" fmla="*/ 0 w 8520600"/>
              <a:gd name="connsiteY4" fmla="*/ 0 h 57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20600" h="572700">
                <a:moveTo>
                  <a:pt x="0" y="0"/>
                </a:moveTo>
                <a:lnTo>
                  <a:pt x="8520600" y="0"/>
                </a:lnTo>
                <a:lnTo>
                  <a:pt x="8520600" y="572699"/>
                </a:lnTo>
                <a:lnTo>
                  <a:pt x="0" y="5726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92700" y="1330725"/>
            <a:ext cx="1977900" cy="366600"/>
          </a:xfrm>
          <a:custGeom>
            <a:avLst/>
            <a:gdLst>
              <a:gd name="connsiteX0" fmla="*/ 0 w 1977900"/>
              <a:gd name="connsiteY0" fmla="*/ 0 h 366600"/>
              <a:gd name="connsiteX1" fmla="*/ 1977900 w 1977900"/>
              <a:gd name="connsiteY1" fmla="*/ 0 h 366600"/>
              <a:gd name="connsiteX2" fmla="*/ 1977900 w 1977900"/>
              <a:gd name="connsiteY2" fmla="*/ 366600 h 366600"/>
              <a:gd name="connsiteX3" fmla="*/ 0 w 1977900"/>
              <a:gd name="connsiteY3" fmla="*/ 366600 h 366600"/>
              <a:gd name="connsiteX4" fmla="*/ 0 w 1977900"/>
              <a:gd name="connsiteY4" fmla="*/ 0 h 366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77900" h="366600">
                <a:moveTo>
                  <a:pt x="0" y="0"/>
                </a:moveTo>
                <a:lnTo>
                  <a:pt x="1977900" y="0"/>
                </a:lnTo>
                <a:lnTo>
                  <a:pt x="1977900" y="366600"/>
                </a:lnTo>
                <a:lnTo>
                  <a:pt x="0" y="3666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24175" y="2723000"/>
            <a:ext cx="8362500" cy="1998600"/>
          </a:xfrm>
          <a:custGeom>
            <a:avLst/>
            <a:gdLst>
              <a:gd name="connsiteX0" fmla="*/ 0 w 8362500"/>
              <a:gd name="connsiteY0" fmla="*/ 0 h 1998600"/>
              <a:gd name="connsiteX1" fmla="*/ 8362500 w 8362500"/>
              <a:gd name="connsiteY1" fmla="*/ 0 h 1998600"/>
              <a:gd name="connsiteX2" fmla="*/ 8362500 w 8362500"/>
              <a:gd name="connsiteY2" fmla="*/ 1998600 h 1998600"/>
              <a:gd name="connsiteX3" fmla="*/ 0 w 8362500"/>
              <a:gd name="connsiteY3" fmla="*/ 1998600 h 1998600"/>
              <a:gd name="connsiteX4" fmla="*/ 0 w 8362500"/>
              <a:gd name="connsiteY4" fmla="*/ 0 h 199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62500" h="1998600">
                <a:moveTo>
                  <a:pt x="0" y="0"/>
                </a:moveTo>
                <a:lnTo>
                  <a:pt x="8362500" y="0"/>
                </a:lnTo>
                <a:lnTo>
                  <a:pt x="8362500" y="1998600"/>
                </a:lnTo>
                <a:lnTo>
                  <a:pt x="0" y="19986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65897" y="3455900"/>
            <a:ext cx="739299" cy="610599"/>
          </a:xfrm>
          <a:custGeom>
            <a:avLst/>
            <a:gdLst>
              <a:gd name="connsiteX0" fmla="*/ 0 w 739299"/>
              <a:gd name="connsiteY0" fmla="*/ 0 h 610599"/>
              <a:gd name="connsiteX1" fmla="*/ 739299 w 739299"/>
              <a:gd name="connsiteY1" fmla="*/ 0 h 610599"/>
              <a:gd name="connsiteX2" fmla="*/ 739299 w 739299"/>
              <a:gd name="connsiteY2" fmla="*/ 610599 h 610599"/>
              <a:gd name="connsiteX3" fmla="*/ 0 w 739299"/>
              <a:gd name="connsiteY3" fmla="*/ 610599 h 610599"/>
              <a:gd name="connsiteX4" fmla="*/ 0 w 739299"/>
              <a:gd name="connsiteY4" fmla="*/ 0 h 6105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9299" h="610599">
                <a:moveTo>
                  <a:pt x="0" y="0"/>
                </a:moveTo>
                <a:lnTo>
                  <a:pt x="739299" y="0"/>
                </a:lnTo>
                <a:lnTo>
                  <a:pt x="739299" y="610599"/>
                </a:lnTo>
                <a:lnTo>
                  <a:pt x="0" y="6105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4"/>
          <p:cNvGraphicFramePr>
            <a:graphicFrameLocks noGrp="1"/>
          </p:cNvGraphicFramePr>
          <p:nvPr/>
        </p:nvGraphicFramePr>
        <p:xfrm>
          <a:off x="692700" y="1697325"/>
          <a:ext cx="3210775" cy="784799"/>
        </p:xfrm>
        <a:graphic>
          <a:graphicData uri="http://schemas.openxmlformats.org/drawingml/2006/table">
            <a:tbl>
              <a:tblPr/>
              <a:tblGrid>
                <a:gridCol w="187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MT" pitchFamily="18" charset="0"/>
                          <a:cs typeface="ArialMT" pitchFamily="18" charset="0"/>
                        </a:rPr>
                        <a:t>Linux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ArialMT" pitchFamily="18" charset="0"/>
                        <a:cs typeface="ArialMT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MT" pitchFamily="18" charset="0"/>
                          <a:cs typeface="ArialMT" pitchFamily="18" charset="0"/>
                        </a:rPr>
                        <a:t>0.10ms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ArialMT" pitchFamily="18" charset="0"/>
                        <a:cs typeface="ArialMT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MT" pitchFamily="18" charset="0"/>
                          <a:cs typeface="ArialMT" pitchFamily="18" charset="0"/>
                        </a:rPr>
                        <a:t>STCP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ArialMT" pitchFamily="18" charset="0"/>
                        <a:cs typeface="ArialMT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u="sng" dirty="0">
                          <a:solidFill>
                            <a:srgbClr val="FF0000"/>
                          </a:solidFill>
                          <a:latin typeface="ArialMT" pitchFamily="18" charset="0"/>
                          <a:cs typeface="ArialMT" pitchFamily="18" charset="0"/>
                        </a:rPr>
                        <a:t>0.05 ms</a:t>
                      </a:r>
                      <a:endParaRPr lang="zh-CN" altLang="en-US" sz="1400" u="sng" dirty="0">
                        <a:solidFill>
                          <a:srgbClr val="FF0000"/>
                        </a:solidFill>
                        <a:latin typeface="ArialMT" pitchFamily="18" charset="0"/>
                        <a:cs typeface="ArialMT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3700" y="457200"/>
            <a:ext cx="3233257" cy="10592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381000" algn="l"/>
              </a:tabLst>
            </a:pPr>
            <a:r>
              <a:rPr lang="ko-KR" altLang="en-US" sz="2800" dirty="0" err="1">
                <a:solidFill>
                  <a:srgbClr val="000000"/>
                </a:solidFill>
                <a:latin typeface="MS-PGothic" pitchFamily="18" charset="0"/>
                <a:cs typeface="MS-PGothic" pitchFamily="18" charset="0"/>
              </a:rPr>
              <a:t>레이턴시</a:t>
            </a:r>
            <a:r>
              <a:rPr lang="ko-KR" altLang="en-US" sz="2800" dirty="0">
                <a:solidFill>
                  <a:srgbClr val="000000"/>
                </a:solidFill>
                <a:latin typeface="MS-PGothic" pitchFamily="18" charset="0"/>
                <a:cs typeface="MS-PGothic" pitchFamily="18" charset="0"/>
              </a:rPr>
              <a:t> 계측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: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MS-PGothic" pitchFamily="18" charset="0"/>
                <a:cs typeface="MS-PGothic" pitchFamily="18" charset="0"/>
              </a:rPr>
              <a:t>결과</a:t>
            </a:r>
            <a:endParaRPr lang="en-US" altLang="zh-CN" sz="2800" dirty="0">
              <a:solidFill>
                <a:srgbClr val="000000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>
                <a:tab pos="381000" algn="l"/>
              </a:tabLst>
            </a:pPr>
            <a:r>
              <a:rPr lang="en-US" altLang="zh-CN" dirty="0"/>
              <a:t>	</a:t>
            </a:r>
            <a:r>
              <a:rPr lang="ko-KR" altLang="en-US" sz="1400" dirty="0">
                <a:solidFill>
                  <a:srgbClr val="000000"/>
                </a:solidFill>
                <a:latin typeface="MS-PGothic" pitchFamily="18" charset="0"/>
              </a:rPr>
              <a:t>표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.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Ping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MS-PGothic" pitchFamily="18" charset="0"/>
                <a:cs typeface="Times New Roman" pitchFamily="18" charset="0"/>
              </a:rPr>
              <a:t>레이턴시</a:t>
            </a:r>
            <a:endParaRPr lang="en-US" altLang="zh-CN" sz="1400" dirty="0">
              <a:solidFill>
                <a:srgbClr val="000000"/>
              </a:solidFill>
              <a:latin typeface="MS-PGothic" pitchFamily="18" charset="0"/>
              <a:cs typeface="MS-PGothic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508000" y="2870200"/>
            <a:ext cx="2457404" cy="8925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ko-KR" altLang="en-US" sz="14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뭐 일단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2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배</a:t>
            </a: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,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Linux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보다 빠르다</a:t>
            </a:r>
            <a:endParaRPr lang="en-US" altLang="zh-CN" sz="14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457200" algn="l"/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sz="14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　</a:t>
            </a:r>
            <a:r>
              <a:rPr lang="en-US" altLang="zh-CN" sz="1400" dirty="0">
                <a:solidFill>
                  <a:srgbClr val="FF0000"/>
                </a:solidFill>
                <a:latin typeface="ArialMT" pitchFamily="18" charset="0"/>
                <a:cs typeface="ArialMT" pitchFamily="18" charset="0"/>
              </a:rPr>
              <a:t>.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」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EF0CC3-C1F3-443E-A3E2-468256302AD0}"/>
              </a:ext>
            </a:extLst>
          </p:cNvPr>
          <p:cNvSpPr/>
          <p:nvPr/>
        </p:nvSpPr>
        <p:spPr>
          <a:xfrm>
            <a:off x="6629400" y="4857750"/>
            <a:ext cx="2435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번역: 최흥배 (https://jacking75.github.io/)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11700" y="445025"/>
            <a:ext cx="8520600" cy="572700"/>
          </a:xfrm>
          <a:custGeom>
            <a:avLst/>
            <a:gdLst>
              <a:gd name="connsiteX0" fmla="*/ 0 w 8520600"/>
              <a:gd name="connsiteY0" fmla="*/ 0 h 572700"/>
              <a:gd name="connsiteX1" fmla="*/ 8520600 w 8520600"/>
              <a:gd name="connsiteY1" fmla="*/ 0 h 572700"/>
              <a:gd name="connsiteX2" fmla="*/ 8520600 w 8520600"/>
              <a:gd name="connsiteY2" fmla="*/ 572699 h 572700"/>
              <a:gd name="connsiteX3" fmla="*/ 0 w 8520600"/>
              <a:gd name="connsiteY3" fmla="*/ 572699 h 572700"/>
              <a:gd name="connsiteX4" fmla="*/ 0 w 8520600"/>
              <a:gd name="connsiteY4" fmla="*/ 0 h 57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20600" h="572700">
                <a:moveTo>
                  <a:pt x="0" y="0"/>
                </a:moveTo>
                <a:lnTo>
                  <a:pt x="8520600" y="0"/>
                </a:lnTo>
                <a:lnTo>
                  <a:pt x="8520600" y="572699"/>
                </a:lnTo>
                <a:lnTo>
                  <a:pt x="0" y="5726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1700" y="1152475"/>
            <a:ext cx="8520600" cy="3416399"/>
          </a:xfrm>
          <a:custGeom>
            <a:avLst/>
            <a:gdLst>
              <a:gd name="connsiteX0" fmla="*/ 0 w 8520600"/>
              <a:gd name="connsiteY0" fmla="*/ 0 h 3416399"/>
              <a:gd name="connsiteX1" fmla="*/ 8520600 w 8520600"/>
              <a:gd name="connsiteY1" fmla="*/ 0 h 3416399"/>
              <a:gd name="connsiteX2" fmla="*/ 8520600 w 8520600"/>
              <a:gd name="connsiteY2" fmla="*/ 3416399 h 3416399"/>
              <a:gd name="connsiteX3" fmla="*/ 0 w 8520600"/>
              <a:gd name="connsiteY3" fmla="*/ 3416399 h 3416399"/>
              <a:gd name="connsiteX4" fmla="*/ 0 w 8520600"/>
              <a:gd name="connsiteY4" fmla="*/ 0 h 3416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20600" h="3416399">
                <a:moveTo>
                  <a:pt x="0" y="0"/>
                </a:moveTo>
                <a:lnTo>
                  <a:pt x="8520600" y="0"/>
                </a:lnTo>
                <a:lnTo>
                  <a:pt x="8520600" y="3416399"/>
                </a:lnTo>
                <a:lnTo>
                  <a:pt x="0" y="3416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3700" y="647700"/>
            <a:ext cx="7320915" cy="28418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ko-KR" altLang="en-US" sz="2800" dirty="0">
                <a:solidFill>
                  <a:srgbClr val="000000"/>
                </a:solidFill>
                <a:latin typeface="MS-PGothic" pitchFamily="18" charset="0"/>
                <a:cs typeface="MS-PGothic" pitchFamily="18" charset="0"/>
              </a:rPr>
              <a:t>다음은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...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/>
            </a:pPr>
            <a:r>
              <a:rPr lang="ko-KR" altLang="en-US" sz="18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현재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DPDK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ko-KR" altLang="en-US" sz="1800" dirty="0">
                <a:latin typeface="Times New Roman" pitchFamily="18" charset="0"/>
                <a:cs typeface="Times New Roman" pitchFamily="18" charset="0"/>
              </a:rPr>
              <a:t>성능은 </a:t>
            </a: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10%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800" dirty="0">
                <a:latin typeface="Times New Roman" pitchFamily="18" charset="0"/>
                <a:cs typeface="Times New Roman" pitchFamily="18" charset="0"/>
              </a:rPr>
              <a:t>정도만 내고 있다</a:t>
            </a:r>
            <a:endParaRPr lang="en-US" altLang="zh-CN" sz="18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/>
            </a:pPr>
            <a:r>
              <a:rPr lang="ko-KR" altLang="en-US" sz="18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한계까지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DPDK</a:t>
            </a:r>
            <a:r>
              <a:rPr lang="ko-KR" altLang="en-US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를 사용하면 어느 정도 </a:t>
            </a:r>
            <a:r>
              <a:rPr lang="ko-KR" altLang="en-US" sz="1800" dirty="0">
                <a:latin typeface="Times New Roman" pitchFamily="18" charset="0"/>
                <a:cs typeface="Times New Roman" pitchFamily="18" charset="0"/>
              </a:rPr>
              <a:t>고성능 통신을 할 수 있을까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?</a:t>
            </a:r>
            <a:endParaRPr lang="en-US" altLang="zh-CN" sz="18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2400"/>
              </a:lnSpc>
              <a:tabLst/>
            </a:pP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DPDK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800" dirty="0">
                <a:latin typeface="Times New Roman" pitchFamily="18" charset="0"/>
                <a:cs typeface="Times New Roman" pitchFamily="18" charset="0"/>
              </a:rPr>
              <a:t>애플리케이션 설계의 베스트 </a:t>
            </a:r>
            <a:r>
              <a:rPr lang="ko-KR" altLang="en-US" sz="1800" dirty="0" err="1">
                <a:latin typeface="Times New Roman" pitchFamily="18" charset="0"/>
                <a:cs typeface="Times New Roman" pitchFamily="18" charset="0"/>
              </a:rPr>
              <a:t>프랙티스</a:t>
            </a:r>
            <a:endParaRPr lang="en-US" altLang="zh-CN" sz="18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/>
            </a:pPr>
            <a:r>
              <a:rPr lang="ko-KR" altLang="en-US" sz="18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프로</a:t>
            </a:r>
            <a:r>
              <a:rPr lang="en-US" altLang="zh-CN" sz="18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「</a:t>
            </a:r>
            <a:r>
              <a:rPr lang="ko-KR" altLang="en-US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완전하게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DPDK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800" dirty="0">
                <a:latin typeface="Times New Roman" pitchFamily="18" charset="0"/>
                <a:cs typeface="Times New Roman" pitchFamily="18" charset="0"/>
              </a:rPr>
              <a:t>를 정복하기 위해서는 </a:t>
            </a:r>
            <a:r>
              <a:rPr lang="ko-KR" altLang="en-US" sz="18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사람에 의한 튜닝이 필요</a:t>
            </a:r>
            <a:r>
              <a:rPr lang="en-US" altLang="zh-CN" sz="18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」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/>
            </a:pPr>
            <a:r>
              <a:rPr lang="ko-KR" altLang="en-US" sz="18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다음 테마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: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800" dirty="0">
                <a:latin typeface="Times New Roman" pitchFamily="18" charset="0"/>
                <a:cs typeface="Times New Roman" pitchFamily="18" charset="0"/>
              </a:rPr>
              <a:t>아래 것을 달성하는 고성능 통신 기반 개발</a:t>
            </a:r>
            <a:endParaRPr lang="en-US" altLang="zh-CN" sz="18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546100" y="3670300"/>
            <a:ext cx="635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FF0000"/>
                </a:solidFill>
                <a:latin typeface="ArialMT" pitchFamily="18" charset="0"/>
                <a:cs typeface="ArialMT" pitchFamily="18" charset="0"/>
              </a:rPr>
              <a:t>-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800" dirty="0">
                <a:solidFill>
                  <a:srgbClr val="FF0000"/>
                </a:solidFill>
                <a:latin typeface="ArialMT" pitchFamily="18" charset="0"/>
                <a:cs typeface="ArialMT" pitchFamily="18" charset="0"/>
              </a:rPr>
              <a:t>-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50900" y="3644900"/>
            <a:ext cx="4405052" cy="5975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>
                <a:solidFill>
                  <a:srgbClr val="FF0000"/>
                </a:solidFill>
                <a:latin typeface="ArialMT" pitchFamily="18" charset="0"/>
                <a:cs typeface="ArialMT" pitchFamily="18" charset="0"/>
              </a:rPr>
              <a:t>SW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MS-PGothic" pitchFamily="18" charset="0"/>
                <a:cs typeface="MS-PGothic" pitchFamily="18" charset="0"/>
              </a:rPr>
              <a:t>고성능 통신의 한계를 찾는다</a:t>
            </a:r>
            <a:endParaRPr lang="en-US" altLang="zh-CN" sz="1800" dirty="0">
              <a:solidFill>
                <a:srgbClr val="FF0000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2400"/>
              </a:lnSpc>
              <a:tabLst/>
            </a:pPr>
            <a:r>
              <a:rPr lang="ko-KR" altLang="en-US" sz="1800" dirty="0">
                <a:solidFill>
                  <a:srgbClr val="FF0000"/>
                </a:solidFill>
                <a:latin typeface="MS-PGothic" pitchFamily="18" charset="0"/>
                <a:cs typeface="MS-PGothic" pitchFamily="18" charset="0"/>
              </a:rPr>
              <a:t>자동 튜닝 구조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ArialMT" pitchFamily="18" charset="0"/>
                <a:cs typeface="ArialMT" pitchFamily="18" charset="0"/>
              </a:rPr>
              <a:t>(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MS-PGothic" pitchFamily="18" charset="0"/>
                <a:cs typeface="MS-PGothic" pitchFamily="18" charset="0"/>
              </a:rPr>
              <a:t>사람에게 </a:t>
            </a:r>
            <a:r>
              <a:rPr lang="ko-KR" altLang="en-US" dirty="0">
                <a:solidFill>
                  <a:srgbClr val="FF0000"/>
                </a:solidFill>
                <a:latin typeface="MS-PGothic" pitchFamily="18" charset="0"/>
                <a:cs typeface="MS-PGothic" pitchFamily="18" charset="0"/>
              </a:rPr>
              <a:t>의지하지 않는다</a:t>
            </a:r>
            <a:r>
              <a:rPr lang="en-US" altLang="zh-CN" sz="1800" dirty="0">
                <a:solidFill>
                  <a:srgbClr val="FF0000"/>
                </a:solidFill>
                <a:latin typeface="ArialMT" pitchFamily="18" charset="0"/>
                <a:cs typeface="ArialMT" pitchFamily="18" charset="0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6B7083-0B79-4E24-81F0-971BFCE640FE}"/>
              </a:ext>
            </a:extLst>
          </p:cNvPr>
          <p:cNvSpPr/>
          <p:nvPr/>
        </p:nvSpPr>
        <p:spPr>
          <a:xfrm>
            <a:off x="6629400" y="4857750"/>
            <a:ext cx="2435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번역: 최흥배 (https://jacking75.github.io/)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11700" y="445025"/>
            <a:ext cx="8520600" cy="572700"/>
          </a:xfrm>
          <a:custGeom>
            <a:avLst/>
            <a:gdLst>
              <a:gd name="connsiteX0" fmla="*/ 0 w 8520600"/>
              <a:gd name="connsiteY0" fmla="*/ 0 h 572700"/>
              <a:gd name="connsiteX1" fmla="*/ 8520600 w 8520600"/>
              <a:gd name="connsiteY1" fmla="*/ 0 h 572700"/>
              <a:gd name="connsiteX2" fmla="*/ 8520600 w 8520600"/>
              <a:gd name="connsiteY2" fmla="*/ 572699 h 572700"/>
              <a:gd name="connsiteX3" fmla="*/ 0 w 8520600"/>
              <a:gd name="connsiteY3" fmla="*/ 572699 h 572700"/>
              <a:gd name="connsiteX4" fmla="*/ 0 w 8520600"/>
              <a:gd name="connsiteY4" fmla="*/ 0 h 57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20600" h="572700">
                <a:moveTo>
                  <a:pt x="0" y="0"/>
                </a:moveTo>
                <a:lnTo>
                  <a:pt x="8520600" y="0"/>
                </a:lnTo>
                <a:lnTo>
                  <a:pt x="8520600" y="572699"/>
                </a:lnTo>
                <a:lnTo>
                  <a:pt x="0" y="5726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1700" y="1152475"/>
            <a:ext cx="8520600" cy="3416399"/>
          </a:xfrm>
          <a:custGeom>
            <a:avLst/>
            <a:gdLst>
              <a:gd name="connsiteX0" fmla="*/ 0 w 8520600"/>
              <a:gd name="connsiteY0" fmla="*/ 0 h 3416399"/>
              <a:gd name="connsiteX1" fmla="*/ 8520600 w 8520600"/>
              <a:gd name="connsiteY1" fmla="*/ 0 h 3416399"/>
              <a:gd name="connsiteX2" fmla="*/ 8520600 w 8520600"/>
              <a:gd name="connsiteY2" fmla="*/ 3416399 h 3416399"/>
              <a:gd name="connsiteX3" fmla="*/ 0 w 8520600"/>
              <a:gd name="connsiteY3" fmla="*/ 3416399 h 3416399"/>
              <a:gd name="connsiteX4" fmla="*/ 0 w 8520600"/>
              <a:gd name="connsiteY4" fmla="*/ 0 h 3416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20600" h="3416399">
                <a:moveTo>
                  <a:pt x="0" y="0"/>
                </a:moveTo>
                <a:lnTo>
                  <a:pt x="8520600" y="0"/>
                </a:lnTo>
                <a:lnTo>
                  <a:pt x="8520600" y="3416399"/>
                </a:lnTo>
                <a:lnTo>
                  <a:pt x="0" y="3416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3700" y="457200"/>
            <a:ext cx="3366306" cy="94384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ko-KR" altLang="en-US" sz="2800" dirty="0">
                <a:solidFill>
                  <a:srgbClr val="000000"/>
                </a:solidFill>
                <a:latin typeface="MS-PGothic" pitchFamily="18" charset="0"/>
                <a:cs typeface="MS-PGothic" pitchFamily="18" charset="0"/>
              </a:rPr>
              <a:t>현재로 돌아와서</a:t>
            </a:r>
            <a:endParaRPr lang="en-US" altLang="zh-CN" sz="2800" dirty="0">
              <a:solidFill>
                <a:srgbClr val="000000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1.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800" dirty="0">
                <a:latin typeface="Times New Roman" pitchFamily="18" charset="0"/>
                <a:cs typeface="Times New Roman" pitchFamily="18" charset="0"/>
              </a:rPr>
              <a:t>이해 부족한 부분 공부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800" dirty="0">
                <a:latin typeface="Times New Roman" pitchFamily="18" charset="0"/>
                <a:cs typeface="Times New Roman" pitchFamily="18" charset="0"/>
              </a:rPr>
              <a:t>실험 등</a:t>
            </a:r>
            <a:endParaRPr lang="en-US" altLang="zh-CN" sz="18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546100" y="1816100"/>
            <a:ext cx="635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50900" y="1790700"/>
            <a:ext cx="3443250" cy="5536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ko-KR" altLang="en-US" sz="18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하드웨어 지원 기능 이해와 테스트</a:t>
            </a:r>
            <a:endParaRPr lang="en-US" altLang="zh-CN" sz="18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2400"/>
              </a:lnSpc>
              <a:tabLst/>
            </a:pPr>
            <a:r>
              <a:rPr lang="ko-KR" altLang="en-US" sz="18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스레드 패턴 테스트</a:t>
            </a:r>
            <a:endParaRPr lang="en-US" altLang="zh-CN" sz="18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93700" y="3124200"/>
            <a:ext cx="1923604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2.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800" dirty="0">
                <a:latin typeface="Times New Roman" pitchFamily="18" charset="0"/>
                <a:cs typeface="Times New Roman" pitchFamily="18" charset="0"/>
              </a:rPr>
              <a:t>프레임워크 개발</a:t>
            </a:r>
            <a:endParaRPr lang="en-US" altLang="zh-CN" sz="18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546100" y="3670300"/>
            <a:ext cx="635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8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-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50900" y="3644900"/>
            <a:ext cx="4419480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ko-KR" altLang="en-US" sz="18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하드웨어 지원 기능 설정을 간단하게 한다</a:t>
            </a:r>
            <a:endParaRPr lang="en-US" altLang="zh-CN" sz="18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2400"/>
              </a:lnSpc>
              <a:tabLst/>
            </a:pPr>
            <a:r>
              <a:rPr lang="ko-KR" altLang="en-US" sz="18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스레드 조작을 하기 쉽도록 하는 </a:t>
            </a:r>
            <a:r>
              <a:rPr lang="ko-KR" altLang="en-US" sz="1800" dirty="0" err="1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프론트엔드</a:t>
            </a:r>
            <a:endParaRPr lang="en-US" altLang="zh-CN" sz="18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536FA1-12A7-4AA8-9AED-F390DB05DBDF}"/>
              </a:ext>
            </a:extLst>
          </p:cNvPr>
          <p:cNvSpPr/>
          <p:nvPr/>
        </p:nvSpPr>
        <p:spPr>
          <a:xfrm>
            <a:off x="6629400" y="4857750"/>
            <a:ext cx="2435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번역: 최흥배 (https://jacking75.github.io/)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93700" y="431800"/>
            <a:ext cx="4446730" cy="4693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RSS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(Receive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Side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Scaling)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20700" y="2844800"/>
            <a:ext cx="406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MEM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20700" y="2032000"/>
            <a:ext cx="3683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CPU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20700" y="4394200"/>
            <a:ext cx="304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NIC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279901" y="1435100"/>
            <a:ext cx="4610100" cy="107208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NIC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가 받은 패킷을 </a:t>
            </a: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HW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에서 복수의 </a:t>
            </a: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CPU</a:t>
            </a:r>
            <a:r>
              <a:rPr lang="ko-KR" altLang="en-US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에 분배하기 위한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하드웨어 지원 기능</a:t>
            </a:r>
            <a:endParaRPr lang="en-US" altLang="zh-CN" sz="14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/>
            </a:pP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NIC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에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Queue</a:t>
            </a:r>
            <a:r>
              <a:rPr lang="ko-KR" altLang="en-US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를 가지게 하고</a:t>
            </a:r>
            <a:r>
              <a:rPr lang="en-US" altLang="ko-KR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각각 다른 메모리에 </a:t>
            </a: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DMA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한다</a:t>
            </a:r>
            <a:r>
              <a:rPr lang="en-US" altLang="ko-KR" sz="14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.</a:t>
            </a:r>
            <a:endParaRPr lang="en-US" altLang="zh-CN" sz="14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279900" y="2488319"/>
            <a:ext cx="4589398" cy="21685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ko-KR" altLang="en-US" sz="14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이것들을 서로 다른 코어에서 감시하여 스케일 아웃 시킨다</a:t>
            </a:r>
            <a:endParaRPr lang="en-US" altLang="zh-CN" sz="14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4279900" y="3048000"/>
            <a:ext cx="3374322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Flow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는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4tuple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595959"/>
                </a:solidFill>
                <a:latin typeface="ArialMT" pitchFamily="18" charset="0"/>
                <a:cs typeface="ArialMT" pitchFamily="18" charset="0"/>
              </a:rPr>
              <a:t>(Srcip,Dstip,Srcport,Dstport)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279900" y="3492500"/>
            <a:ext cx="3797300" cy="55201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ko-KR" altLang="en-US" sz="14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사용법이 알기 어려웠지만</a:t>
            </a:r>
            <a:endParaRPr lang="en-US" altLang="ko-KR" sz="14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1300"/>
              </a:lnSpc>
              <a:tabLst/>
            </a:pPr>
            <a:r>
              <a:rPr lang="ko-KR" altLang="en-US" sz="14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이번주 드디어 방법을 알았다</a:t>
            </a:r>
            <a:endParaRPr lang="en-US" altLang="ko-KR" sz="14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1300"/>
              </a:lnSpc>
              <a:tabLst/>
            </a:pPr>
            <a:r>
              <a:rPr lang="ko-KR" altLang="en-US" sz="1400" dirty="0">
                <a:solidFill>
                  <a:srgbClr val="595959"/>
                </a:solidFill>
                <a:latin typeface="MS-PGothic" pitchFamily="18" charset="0"/>
                <a:cs typeface="MS-PGothic" pitchFamily="18" charset="0"/>
              </a:rPr>
              <a:t>성능 계측은 아직</a:t>
            </a:r>
            <a:endParaRPr lang="en-US" altLang="zh-CN" sz="1400" dirty="0">
              <a:solidFill>
                <a:srgbClr val="595959"/>
              </a:solidFill>
              <a:latin typeface="MS-PGothic" pitchFamily="18" charset="0"/>
              <a:cs typeface="MS-PGothic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358900" y="3390900"/>
            <a:ext cx="139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Rx</a:t>
            </a:r>
          </a:p>
          <a:p>
            <a:pPr>
              <a:lnSpc>
                <a:spcPts val="700"/>
              </a:lnSpc>
              <a:tabLst>
                <a:tab pos="25400" algn="l"/>
              </a:tabLst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Que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917700" y="3378200"/>
            <a:ext cx="139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Rx</a:t>
            </a:r>
          </a:p>
          <a:p>
            <a:pPr>
              <a:lnSpc>
                <a:spcPts val="700"/>
              </a:lnSpc>
              <a:tabLst>
                <a:tab pos="25400" algn="l"/>
              </a:tabLst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Que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501900" y="3390900"/>
            <a:ext cx="139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Tx</a:t>
            </a:r>
          </a:p>
          <a:p>
            <a:pPr>
              <a:lnSpc>
                <a:spcPts val="700"/>
              </a:lnSpc>
              <a:tabLst>
                <a:tab pos="25400" algn="l"/>
              </a:tabLst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Que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739900" y="4051300"/>
            <a:ext cx="3429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Hash</a:t>
            </a:r>
            <a:r>
              <a:rPr lang="en-US" altLang="zh-CN" sz="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func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270000" y="1549400"/>
            <a:ext cx="2413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76200" algn="l"/>
              </a:tabLst>
            </a:pPr>
            <a:r>
              <a:rPr lang="en-US" altLang="zh-CN" dirty="0"/>
              <a:t>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Rx</a:t>
            </a:r>
          </a:p>
          <a:p>
            <a:pPr>
              <a:lnSpc>
                <a:spcPts val="700"/>
              </a:lnSpc>
              <a:tabLst>
                <a:tab pos="76200" algn="l"/>
              </a:tabLst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Thread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900"/>
              </a:lnSpc>
              <a:tabLst>
                <a:tab pos="76200" algn="l"/>
              </a:tabLst>
            </a:pPr>
            <a:r>
              <a:rPr lang="en-US" altLang="zh-CN" dirty="0"/>
              <a:t>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Core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866900" y="1549400"/>
            <a:ext cx="2413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8100" algn="l"/>
                <a:tab pos="63500" algn="l"/>
              </a:tabLst>
            </a:pPr>
            <a:r>
              <a:rPr lang="en-US" altLang="zh-CN" dirty="0"/>
              <a:t>	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Rx</a:t>
            </a:r>
          </a:p>
          <a:p>
            <a:pPr>
              <a:lnSpc>
                <a:spcPts val="700"/>
              </a:lnSpc>
              <a:tabLst>
                <a:tab pos="38100" algn="l"/>
                <a:tab pos="63500" algn="l"/>
              </a:tabLst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Thread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900"/>
              </a:lnSpc>
              <a:tabLst>
                <a:tab pos="38100" algn="l"/>
                <a:tab pos="63500" algn="l"/>
              </a:tabLst>
            </a:pPr>
            <a:r>
              <a:rPr lang="en-US" altLang="zh-CN" dirty="0"/>
              <a:t>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Core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438400" y="1549400"/>
            <a:ext cx="2413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50800" algn="l"/>
                <a:tab pos="76200" algn="l"/>
              </a:tabLst>
            </a:pPr>
            <a:r>
              <a:rPr lang="en-US" altLang="zh-CN" dirty="0"/>
              <a:t>	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Tx</a:t>
            </a:r>
          </a:p>
          <a:p>
            <a:pPr>
              <a:lnSpc>
                <a:spcPts val="700"/>
              </a:lnSpc>
              <a:tabLst>
                <a:tab pos="50800" algn="l"/>
                <a:tab pos="76200" algn="l"/>
              </a:tabLst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Thread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900"/>
              </a:lnSpc>
              <a:tabLst>
                <a:tab pos="50800" algn="l"/>
                <a:tab pos="76200" algn="l"/>
              </a:tabLst>
            </a:pPr>
            <a:r>
              <a:rPr lang="en-US" altLang="zh-CN" dirty="0"/>
              <a:t>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Core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022600" y="1600200"/>
            <a:ext cx="2413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Thread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2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Core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171700" y="4508500"/>
            <a:ext cx="127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Phy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308100" y="26924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Dscrptr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3009900" y="4000500"/>
            <a:ext cx="342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76200" algn="l"/>
              </a:tabLst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Indirection</a:t>
            </a:r>
          </a:p>
          <a:p>
            <a:pPr>
              <a:lnSpc>
                <a:spcPts val="700"/>
              </a:lnSpc>
              <a:tabLst>
                <a:tab pos="76200" algn="l"/>
              </a:tabLst>
            </a:pPr>
            <a:r>
              <a:rPr lang="en-US" altLang="zh-CN" dirty="0"/>
              <a:t>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Table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866900" y="26924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Dscrptr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451100" y="26924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Dscrptr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4A49E3-860D-4DB3-A459-6B874460D797}"/>
              </a:ext>
            </a:extLst>
          </p:cNvPr>
          <p:cNvSpPr/>
          <p:nvPr/>
        </p:nvSpPr>
        <p:spPr>
          <a:xfrm>
            <a:off x="6629400" y="4857750"/>
            <a:ext cx="2435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번역: 최흥배 (https://jacking75.github.io/)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125906"/>
            <a:ext cx="5349221" cy="46448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ko-KR" altLang="en-US" sz="2800" dirty="0">
                <a:solidFill>
                  <a:srgbClr val="000000"/>
                </a:solidFill>
                <a:latin typeface="MS-PGothic" pitchFamily="18" charset="0"/>
                <a:cs typeface="MS-PGothic" pitchFamily="18" charset="0"/>
              </a:rPr>
              <a:t>스레드 패턴 최적화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Forwarder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MS-PGothic" pitchFamily="18" charset="0"/>
                <a:cs typeface="MS-PGothic" pitchFamily="18" charset="0"/>
              </a:rPr>
              <a:t>의 경우</a:t>
            </a:r>
            <a:endParaRPr lang="en-US" altLang="zh-CN" sz="2000" dirty="0">
              <a:solidFill>
                <a:srgbClr val="000000"/>
              </a:solidFill>
              <a:latin typeface="MS-PGothic" pitchFamily="18" charset="0"/>
              <a:cs typeface="MS-PGothic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17500" y="1193800"/>
            <a:ext cx="279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NIC0</a:t>
            </a:r>
            <a:r>
              <a:rPr lang="en-US" altLang="zh-CN" sz="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Rx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700"/>
              </a:lnSpc>
              <a:tabLst/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NIC1</a:t>
            </a:r>
            <a:r>
              <a:rPr lang="en-US" altLang="zh-CN" sz="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Rx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066800" y="1257300"/>
            <a:ext cx="152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Rx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Thrd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225800" y="1193800"/>
            <a:ext cx="266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NIC0</a:t>
            </a:r>
            <a:r>
              <a:rPr lang="en-US" altLang="zh-CN" sz="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Tx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700"/>
              </a:lnSpc>
              <a:tabLst/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NIC1</a:t>
            </a:r>
            <a:r>
              <a:rPr lang="en-US" altLang="zh-CN" sz="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Tx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438400" y="1257300"/>
            <a:ext cx="152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Tx</a:t>
            </a:r>
          </a:p>
          <a:p>
            <a:pPr>
              <a:lnSpc>
                <a:spcPts val="700"/>
              </a:lnSpc>
              <a:tabLst>
                <a:tab pos="25400" algn="l"/>
              </a:tabLst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Thrd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765300" y="1257300"/>
            <a:ext cx="152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Wk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Thrd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1790700"/>
            <a:ext cx="279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NIC0</a:t>
            </a:r>
            <a:r>
              <a:rPr lang="en-US" altLang="zh-CN" sz="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Rx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700"/>
              </a:lnSpc>
              <a:tabLst/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NIC0</a:t>
            </a:r>
            <a:r>
              <a:rPr lang="en-US" altLang="zh-CN" sz="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Tx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41400" y="1854200"/>
            <a:ext cx="177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Port0</a:t>
            </a:r>
          </a:p>
          <a:p>
            <a:pPr>
              <a:lnSpc>
                <a:spcPts val="7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Thrd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225800" y="1790700"/>
            <a:ext cx="279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NIC1</a:t>
            </a:r>
            <a:r>
              <a:rPr lang="en-US" altLang="zh-CN" sz="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Rx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700"/>
              </a:lnSpc>
              <a:tabLst/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NIC1</a:t>
            </a:r>
            <a:r>
              <a:rPr lang="en-US" altLang="zh-CN" sz="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Tx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413000" y="1854200"/>
            <a:ext cx="177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Port1</a:t>
            </a:r>
          </a:p>
          <a:p>
            <a:pPr>
              <a:lnSpc>
                <a:spcPts val="7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Thrd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765300" y="1854200"/>
            <a:ext cx="152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Wk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Thrd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041400" y="2349500"/>
            <a:ext cx="1778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25400" algn="l"/>
                <a:tab pos="38100" algn="l"/>
              </a:tabLst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Port0</a:t>
            </a:r>
          </a:p>
          <a:p>
            <a:pPr>
              <a:lnSpc>
                <a:spcPts val="700"/>
              </a:lnSpc>
              <a:tabLst>
                <a:tab pos="25400" algn="l"/>
                <a:tab pos="38100" algn="l"/>
              </a:tabLst>
            </a:pPr>
            <a:r>
              <a:rPr lang="en-US" altLang="zh-CN" dirty="0"/>
              <a:t>	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Rx</a:t>
            </a:r>
          </a:p>
          <a:p>
            <a:pPr>
              <a:lnSpc>
                <a:spcPts val="700"/>
              </a:lnSpc>
              <a:tabLst>
                <a:tab pos="25400" algn="l"/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Thrd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800"/>
              </a:lnSpc>
              <a:tabLst>
                <a:tab pos="25400" algn="l"/>
                <a:tab pos="38100" algn="l"/>
              </a:tabLst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Port1</a:t>
            </a:r>
          </a:p>
          <a:p>
            <a:pPr>
              <a:lnSpc>
                <a:spcPts val="700"/>
              </a:lnSpc>
              <a:tabLst>
                <a:tab pos="25400" algn="l"/>
                <a:tab pos="38100" algn="l"/>
              </a:tabLst>
            </a:pPr>
            <a:r>
              <a:rPr lang="en-US" altLang="zh-CN" dirty="0"/>
              <a:t>	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Rx</a:t>
            </a:r>
          </a:p>
          <a:p>
            <a:pPr>
              <a:lnSpc>
                <a:spcPts val="700"/>
              </a:lnSpc>
              <a:tabLst>
                <a:tab pos="25400" algn="l"/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Thrd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425700" y="2349500"/>
            <a:ext cx="1778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25400" algn="l"/>
                <a:tab pos="50800" algn="l"/>
              </a:tabLst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Port0</a:t>
            </a:r>
          </a:p>
          <a:p>
            <a:pPr>
              <a:lnSpc>
                <a:spcPts val="700"/>
              </a:lnSpc>
              <a:tabLst>
                <a:tab pos="25400" algn="l"/>
                <a:tab pos="50800" algn="l"/>
              </a:tabLst>
            </a:pPr>
            <a:r>
              <a:rPr lang="en-US" altLang="zh-CN" dirty="0"/>
              <a:t>	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Tx</a:t>
            </a:r>
          </a:p>
          <a:p>
            <a:pPr>
              <a:lnSpc>
                <a:spcPts val="700"/>
              </a:lnSpc>
              <a:tabLst>
                <a:tab pos="25400" algn="l"/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Thrd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800"/>
              </a:lnSpc>
              <a:tabLst>
                <a:tab pos="25400" algn="l"/>
                <a:tab pos="50800" algn="l"/>
              </a:tabLst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Port1</a:t>
            </a:r>
          </a:p>
          <a:p>
            <a:pPr>
              <a:lnSpc>
                <a:spcPts val="700"/>
              </a:lnSpc>
              <a:tabLst>
                <a:tab pos="25400" algn="l"/>
                <a:tab pos="50800" algn="l"/>
              </a:tabLst>
            </a:pPr>
            <a:r>
              <a:rPr lang="en-US" altLang="zh-CN" dirty="0"/>
              <a:t>	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Tx</a:t>
            </a:r>
          </a:p>
          <a:p>
            <a:pPr>
              <a:lnSpc>
                <a:spcPts val="700"/>
              </a:lnSpc>
              <a:tabLst>
                <a:tab pos="25400" algn="l"/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Thrd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317500" y="2476500"/>
            <a:ext cx="279400" cy="139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8100" algn="l"/>
                <a:tab pos="88900" algn="l"/>
              </a:tabLst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NIC0</a:t>
            </a:r>
            <a:r>
              <a:rPr lang="en-US" altLang="zh-CN" sz="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Rx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200"/>
              </a:lnSpc>
              <a:tabLst>
                <a:tab pos="38100" algn="l"/>
                <a:tab pos="88900" algn="l"/>
              </a:tabLst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NIC1</a:t>
            </a:r>
            <a:r>
              <a:rPr lang="en-US" altLang="zh-CN" sz="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Rx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800"/>
              </a:lnSpc>
              <a:tabLst>
                <a:tab pos="38100" algn="l"/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NIC0</a:t>
            </a:r>
          </a:p>
          <a:p>
            <a:pPr>
              <a:lnSpc>
                <a:spcPts val="700"/>
              </a:lnSpc>
              <a:tabLst>
                <a:tab pos="38100" algn="l"/>
                <a:tab pos="88900" algn="l"/>
              </a:tabLst>
            </a:pPr>
            <a:r>
              <a:rPr lang="en-US" altLang="zh-CN" dirty="0"/>
              <a:t>	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Rx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800"/>
              </a:lnSpc>
              <a:tabLst>
                <a:tab pos="38100" algn="l"/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NIC1</a:t>
            </a:r>
          </a:p>
          <a:p>
            <a:pPr>
              <a:lnSpc>
                <a:spcPts val="700"/>
              </a:lnSpc>
              <a:tabLst>
                <a:tab pos="38100" algn="l"/>
                <a:tab pos="88900" algn="l"/>
              </a:tabLst>
            </a:pPr>
            <a:r>
              <a:rPr lang="en-US" altLang="zh-CN" dirty="0"/>
              <a:t>	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Rx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3225800" y="2463800"/>
            <a:ext cx="2667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76200" algn="l"/>
                <a:tab pos="114300" algn="l"/>
              </a:tabLst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NIC0</a:t>
            </a:r>
            <a:r>
              <a:rPr lang="en-US" altLang="zh-CN" sz="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Tx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>
                <a:tab pos="76200" algn="l"/>
                <a:tab pos="114300" algn="l"/>
              </a:tabLst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NIC1</a:t>
            </a:r>
            <a:r>
              <a:rPr lang="en-US" altLang="zh-CN" sz="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Tx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800"/>
              </a:lnSpc>
              <a:tabLst>
                <a:tab pos="76200" algn="l"/>
                <a:tab pos="114300" algn="l"/>
              </a:tabLst>
            </a:pPr>
            <a:r>
              <a:rPr lang="en-US" altLang="zh-CN" dirty="0"/>
              <a:t>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NIC1</a:t>
            </a:r>
          </a:p>
          <a:p>
            <a:pPr>
              <a:lnSpc>
                <a:spcPts val="700"/>
              </a:lnSpc>
              <a:tabLst>
                <a:tab pos="76200" algn="l"/>
                <a:tab pos="114300" algn="l"/>
              </a:tabLst>
            </a:pPr>
            <a:r>
              <a:rPr lang="en-US" altLang="zh-CN" dirty="0"/>
              <a:t>	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Tx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800"/>
              </a:lnSpc>
              <a:tabLst>
                <a:tab pos="76200" algn="l"/>
                <a:tab pos="114300" algn="l"/>
              </a:tabLst>
            </a:pPr>
            <a:r>
              <a:rPr lang="en-US" altLang="zh-CN" dirty="0"/>
              <a:t>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NIC0</a:t>
            </a:r>
          </a:p>
          <a:p>
            <a:pPr>
              <a:lnSpc>
                <a:spcPts val="700"/>
              </a:lnSpc>
              <a:tabLst>
                <a:tab pos="76200" algn="l"/>
                <a:tab pos="114300" algn="l"/>
              </a:tabLst>
            </a:pPr>
            <a:r>
              <a:rPr lang="en-US" altLang="zh-CN" dirty="0"/>
              <a:t>	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Tx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689100" y="2616200"/>
            <a:ext cx="5334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76200" algn="l"/>
                <a:tab pos="88900" algn="l"/>
              </a:tabLst>
            </a:pPr>
            <a:r>
              <a:rPr lang="en-US" altLang="zh-CN" dirty="0"/>
              <a:t>	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Wk</a:t>
            </a:r>
          </a:p>
          <a:p>
            <a:pPr>
              <a:lnSpc>
                <a:spcPts val="700"/>
              </a:lnSpc>
              <a:tabLst>
                <a:tab pos="76200" algn="l"/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Thrd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>
                <a:tab pos="76200" algn="l"/>
                <a:tab pos="88900" algn="l"/>
              </a:tabLst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Flow</a:t>
            </a:r>
            <a:r>
              <a:rPr lang="en-US" altLang="zh-CN" sz="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0</a:t>
            </a:r>
            <a:r>
              <a:rPr lang="en-US" altLang="zh-CN" sz="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→1</a:t>
            </a:r>
            <a:r>
              <a:rPr lang="en-US" altLang="zh-CN" sz="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Thrd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00"/>
              </a:lnSpc>
              <a:tabLst>
                <a:tab pos="76200" algn="l"/>
                <a:tab pos="88900" algn="l"/>
              </a:tabLst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Flow</a:t>
            </a:r>
            <a:r>
              <a:rPr lang="en-US" altLang="zh-CN" sz="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1→0</a:t>
            </a:r>
            <a:r>
              <a:rPr lang="en-US" altLang="zh-CN" sz="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Thrd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355600" y="42418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50800" algn="l"/>
              </a:tabLst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NIC0</a:t>
            </a:r>
          </a:p>
          <a:p>
            <a:pPr>
              <a:lnSpc>
                <a:spcPts val="7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Rx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355600" y="46482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50800" algn="l"/>
              </a:tabLst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NIC1</a:t>
            </a:r>
          </a:p>
          <a:p>
            <a:pPr>
              <a:lnSpc>
                <a:spcPts val="7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Rx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1003300" y="4241800"/>
            <a:ext cx="152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Rx0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Thrd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3302000" y="42291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NIC1</a:t>
            </a:r>
          </a:p>
          <a:p>
            <a:pPr>
              <a:lnSpc>
                <a:spcPts val="7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Tx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3302000" y="46482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NIC0</a:t>
            </a:r>
          </a:p>
          <a:p>
            <a:pPr>
              <a:lnSpc>
                <a:spcPts val="7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Tx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1003300" y="4648200"/>
            <a:ext cx="152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Rx1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Thrd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2743200" y="4241800"/>
            <a:ext cx="152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Tx1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Thrd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2743200" y="4648200"/>
            <a:ext cx="152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Tx0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Thrd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1790700" y="4648200"/>
            <a:ext cx="330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88900" algn="l"/>
              </a:tabLst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Flow</a:t>
            </a:r>
            <a:r>
              <a:rPr lang="en-US" altLang="zh-CN" sz="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1→0</a:t>
            </a:r>
          </a:p>
          <a:p>
            <a:pPr>
              <a:lnSpc>
                <a:spcPts val="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Thrd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1803400" y="4229100"/>
            <a:ext cx="330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88900" algn="l"/>
              </a:tabLst>
            </a:pP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Flow</a:t>
            </a:r>
            <a:r>
              <a:rPr lang="en-US" altLang="zh-CN" sz="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0→1</a:t>
            </a:r>
          </a:p>
          <a:p>
            <a:pPr>
              <a:lnSpc>
                <a:spcPts val="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6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Thrd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6794500" y="1181100"/>
            <a:ext cx="2234586" cy="3852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ko-KR" altLang="en-US" sz="1400" dirty="0">
                <a:solidFill>
                  <a:srgbClr val="000000"/>
                </a:solidFill>
                <a:latin typeface="MS-PGothic" pitchFamily="18" charset="0"/>
                <a:cs typeface="MS-PGothic" pitchFamily="18" charset="0"/>
              </a:rPr>
              <a:t>무엇을 안정시키고 싶은가에</a:t>
            </a:r>
            <a:endParaRPr lang="en-US" altLang="ko-KR" sz="1400" dirty="0">
              <a:solidFill>
                <a:srgbClr val="000000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1300"/>
              </a:lnSpc>
              <a:tabLst/>
            </a:pPr>
            <a:r>
              <a:rPr lang="ko-KR" altLang="en-US" sz="1400" dirty="0">
                <a:solidFill>
                  <a:srgbClr val="000000"/>
                </a:solidFill>
                <a:latin typeface="MS-PGothic" pitchFamily="18" charset="0"/>
                <a:cs typeface="MS-PGothic" pitchFamily="18" charset="0"/>
              </a:rPr>
              <a:t>맞추어 선택한다</a:t>
            </a:r>
            <a:endParaRPr lang="en-US" altLang="zh-CN" sz="1400" dirty="0">
              <a:solidFill>
                <a:srgbClr val="000000"/>
              </a:solidFill>
              <a:latin typeface="MS-PGothic" pitchFamily="18" charset="0"/>
              <a:cs typeface="MS-PGothic" pitchFamily="18" charset="0"/>
            </a:endParaRPr>
          </a:p>
        </p:txBody>
      </p:sp>
      <p:sp>
        <p:nvSpPr>
          <p:cNvPr id="1028" name="TextBox 1"/>
          <p:cNvSpPr txBox="1"/>
          <p:nvPr/>
        </p:nvSpPr>
        <p:spPr>
          <a:xfrm>
            <a:off x="6959600" y="1606550"/>
            <a:ext cx="508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-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-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7251700" y="1581150"/>
            <a:ext cx="1157368" cy="38183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ko-KR" altLang="en-US" sz="1400" dirty="0">
                <a:solidFill>
                  <a:srgbClr val="000000"/>
                </a:solidFill>
                <a:latin typeface="MS-PGothic" pitchFamily="18" charset="0"/>
                <a:cs typeface="MS-PGothic" pitchFamily="18" charset="0"/>
              </a:rPr>
              <a:t>각 포트를 안정</a:t>
            </a:r>
            <a:endParaRPr lang="en-US" altLang="ko-KR" sz="1400" dirty="0">
              <a:solidFill>
                <a:srgbClr val="000000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1300"/>
              </a:lnSpc>
              <a:tabLst/>
            </a:pPr>
            <a:r>
              <a:rPr lang="en-US" altLang="zh-CN" sz="1400" dirty="0" err="1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tx,rx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S-PGothic" pitchFamily="18" charset="0"/>
                <a:cs typeface="MS-PGothic" pitchFamily="18" charset="0"/>
              </a:rPr>
              <a:t>를 안정</a:t>
            </a:r>
            <a:endParaRPr lang="en-US" altLang="zh-CN" sz="1400" dirty="0">
              <a:solidFill>
                <a:srgbClr val="000000"/>
              </a:solidFill>
              <a:latin typeface="MS-PGothic" pitchFamily="18" charset="0"/>
              <a:cs typeface="MS-PGothic" pitchFamily="18" charset="0"/>
            </a:endParaRPr>
          </a:p>
        </p:txBody>
      </p:sp>
      <p:sp>
        <p:nvSpPr>
          <p:cNvPr id="1030" name="TextBox 1"/>
          <p:cNvSpPr txBox="1"/>
          <p:nvPr/>
        </p:nvSpPr>
        <p:spPr>
          <a:xfrm>
            <a:off x="6794500" y="1987550"/>
            <a:ext cx="2345194" cy="16491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4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-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400" dirty="0">
                <a:solidFill>
                  <a:srgbClr val="000000"/>
                </a:solidFill>
                <a:latin typeface="MS-PGothic" pitchFamily="18" charset="0"/>
                <a:cs typeface="MS-PGothic" pitchFamily="18" charset="0"/>
              </a:rPr>
              <a:t>flow</a:t>
            </a:r>
            <a:r>
              <a:rPr lang="ko-KR" altLang="en-US" sz="1400" dirty="0">
                <a:solidFill>
                  <a:srgbClr val="000000"/>
                </a:solidFill>
                <a:latin typeface="MS-PGothic" pitchFamily="18" charset="0"/>
                <a:cs typeface="MS-PGothic" pitchFamily="18" charset="0"/>
              </a:rPr>
              <a:t>를 안정</a:t>
            </a:r>
            <a:endParaRPr lang="en-US" altLang="zh-CN" sz="1400" dirty="0">
              <a:solidFill>
                <a:srgbClr val="000000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165100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10GbE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S-PGothic" pitchFamily="18" charset="0"/>
                <a:cs typeface="MS-PGothic" pitchFamily="18" charset="0"/>
              </a:rPr>
              <a:t>정도라면 꽤 여유로운 </a:t>
            </a:r>
            <a:endParaRPr lang="en-US" altLang="ko-KR" sz="1400" dirty="0">
              <a:solidFill>
                <a:srgbClr val="000000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2300"/>
              </a:lnSpc>
              <a:tabLst>
                <a:tab pos="165100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S-PGothic" pitchFamily="18" charset="0"/>
              </a:rPr>
              <a:t>성능이 나왔다</a:t>
            </a:r>
            <a:endParaRPr lang="en-US" altLang="zh-CN" dirty="0"/>
          </a:p>
          <a:p>
            <a:pPr>
              <a:lnSpc>
                <a:spcPts val="2300"/>
              </a:lnSpc>
              <a:tabLst>
                <a:tab pos="165100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2port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의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NIC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는</a:t>
            </a:r>
            <a:endParaRPr lang="en-US" altLang="zh-CN" sz="1400" dirty="0">
              <a:solidFill>
                <a:srgbClr val="000000"/>
              </a:solidFill>
              <a:latin typeface="MS-PGothic" pitchFamily="18" charset="0"/>
              <a:cs typeface="MS-PGothic" pitchFamily="18" charset="0"/>
            </a:endParaRPr>
          </a:p>
          <a:p>
            <a:pPr>
              <a:lnSpc>
                <a:spcPts val="1600"/>
              </a:lnSpc>
              <a:tabLst>
                <a:tab pos="165100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S-PGothic" pitchFamily="18" charset="0"/>
                <a:cs typeface="MS-PGothic" pitchFamily="18" charset="0"/>
              </a:rPr>
              <a:t>성능을 낼 수 없다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?</a:t>
            </a:r>
          </a:p>
          <a:p>
            <a:pPr>
              <a:lnSpc>
                <a:spcPts val="1600"/>
              </a:lnSpc>
              <a:tabLst>
                <a:tab pos="165100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ArialMT" pitchFamily="18" charset="0"/>
                <a:cs typeface="ArialMT" pitchFamily="18" charset="0"/>
              </a:rPr>
              <a:t>RSS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로 해결할 수 있을지도</a:t>
            </a:r>
            <a:endParaRPr lang="en-US" altLang="zh-CN" sz="1400" dirty="0">
              <a:solidFill>
                <a:srgbClr val="000000"/>
              </a:solidFill>
              <a:latin typeface="MS-PGothic" pitchFamily="18" charset="0"/>
              <a:cs typeface="MS-PGothic" pitchFamily="18" charset="0"/>
            </a:endParaRPr>
          </a:p>
        </p:txBody>
      </p:sp>
      <p:pic>
        <p:nvPicPr>
          <p:cNvPr id="1031" name="그림 1030">
            <a:extLst>
              <a:ext uri="{FF2B5EF4-FFF2-40B4-BE49-F238E27FC236}">
                <a16:creationId xmlns:a16="http://schemas.microsoft.com/office/drawing/2014/main" id="{BFD884DD-D35D-496B-B135-A39878986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3" y="789803"/>
            <a:ext cx="3667125" cy="4054497"/>
          </a:xfrm>
          <a:prstGeom prst="rect">
            <a:avLst/>
          </a:prstGeom>
        </p:spPr>
      </p:pic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6F1DBA3E-5174-4FF2-8720-0C193A38A6E2}"/>
              </a:ext>
            </a:extLst>
          </p:cNvPr>
          <p:cNvSpPr/>
          <p:nvPr/>
        </p:nvSpPr>
        <p:spPr>
          <a:xfrm>
            <a:off x="3770709" y="691192"/>
            <a:ext cx="279866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TxRx</a:t>
            </a:r>
            <a:r>
              <a:rPr lang="ko-KR" altLang="en-US" sz="1000" dirty="0"/>
              <a:t> 독립 패턴</a:t>
            </a:r>
          </a:p>
          <a:p>
            <a:r>
              <a:rPr lang="ko-KR" altLang="en-US" sz="1000" dirty="0" err="1"/>
              <a:t>Rx</a:t>
            </a:r>
            <a:r>
              <a:rPr lang="ko-KR" altLang="en-US" sz="1000" dirty="0"/>
              <a:t> 감시 스레드 /</a:t>
            </a:r>
            <a:r>
              <a:rPr lang="ko-KR" altLang="en-US" sz="1000" dirty="0" err="1"/>
              <a:t>Tx</a:t>
            </a:r>
            <a:r>
              <a:rPr lang="ko-KR" altLang="en-US" sz="1000" dirty="0"/>
              <a:t> 감시 스레드</a:t>
            </a:r>
          </a:p>
          <a:p>
            <a:r>
              <a:rPr lang="ko-KR" altLang="en-US" sz="1000" dirty="0"/>
              <a:t>패킷 처리를 하는 스레드</a:t>
            </a:r>
          </a:p>
          <a:p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포트 독립 패턴</a:t>
            </a:r>
          </a:p>
          <a:p>
            <a:r>
              <a:rPr lang="ko-KR" altLang="en-US" sz="1000" dirty="0"/>
              <a:t>Port0 감시 스레드 /Port1 감시 스레드</a:t>
            </a:r>
          </a:p>
          <a:p>
            <a:r>
              <a:rPr lang="ko-KR" altLang="en-US" sz="1000" dirty="0"/>
              <a:t>패킷 처리를 하는 스레드</a:t>
            </a:r>
          </a:p>
          <a:p>
            <a:endParaRPr lang="ko-KR" altLang="en-US" sz="1000" dirty="0"/>
          </a:p>
          <a:p>
            <a:r>
              <a:rPr lang="ko-KR" altLang="en-US" sz="1000" dirty="0"/>
              <a:t>포트 </a:t>
            </a:r>
            <a:r>
              <a:rPr lang="ko-KR" altLang="en-US" sz="1000" dirty="0" err="1"/>
              <a:t>TxRx</a:t>
            </a:r>
            <a:r>
              <a:rPr lang="ko-KR" altLang="en-US" sz="1000" dirty="0"/>
              <a:t> 독립 패턴</a:t>
            </a:r>
          </a:p>
          <a:p>
            <a:r>
              <a:rPr lang="ko-KR" altLang="en-US" sz="1000" dirty="0"/>
              <a:t>Port0 </a:t>
            </a:r>
            <a:r>
              <a:rPr lang="ko-KR" altLang="en-US" sz="1000" dirty="0" err="1"/>
              <a:t>Rx</a:t>
            </a:r>
            <a:r>
              <a:rPr lang="ko-KR" altLang="en-US" sz="1000" dirty="0"/>
              <a:t> 감시 스레드 /Port0 </a:t>
            </a:r>
            <a:r>
              <a:rPr lang="ko-KR" altLang="en-US" sz="1000" dirty="0" err="1"/>
              <a:t>Tx</a:t>
            </a:r>
            <a:r>
              <a:rPr lang="ko-KR" altLang="en-US" sz="1000" dirty="0"/>
              <a:t> 감시 스레드</a:t>
            </a:r>
          </a:p>
          <a:p>
            <a:r>
              <a:rPr lang="ko-KR" altLang="en-US" sz="1000" dirty="0"/>
              <a:t>Port1 </a:t>
            </a:r>
            <a:r>
              <a:rPr lang="ko-KR" altLang="en-US" sz="1000" dirty="0" err="1"/>
              <a:t>Rx</a:t>
            </a:r>
            <a:r>
              <a:rPr lang="ko-KR" altLang="en-US" sz="1000" dirty="0"/>
              <a:t> 감시 스레드 /Port1 </a:t>
            </a:r>
            <a:r>
              <a:rPr lang="ko-KR" altLang="en-US" sz="1000" dirty="0" err="1"/>
              <a:t>Tx</a:t>
            </a:r>
            <a:r>
              <a:rPr lang="ko-KR" altLang="en-US" sz="1000" dirty="0"/>
              <a:t> 감시 스레드</a:t>
            </a:r>
          </a:p>
          <a:p>
            <a:r>
              <a:rPr lang="ko-KR" altLang="en-US" sz="1000" dirty="0"/>
              <a:t>패킷 처리를 하는 스레드</a:t>
            </a:r>
          </a:p>
          <a:p>
            <a:endParaRPr lang="ko-KR" altLang="en-US" sz="1000" dirty="0"/>
          </a:p>
          <a:p>
            <a:endParaRPr lang="ko-KR" altLang="en-US" sz="1000" dirty="0"/>
          </a:p>
          <a:p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 err="1"/>
              <a:t>flow</a:t>
            </a:r>
            <a:r>
              <a:rPr lang="ko-KR" altLang="en-US" sz="1000" dirty="0"/>
              <a:t> 독립 패턴</a:t>
            </a:r>
          </a:p>
          <a:p>
            <a:r>
              <a:rPr lang="ko-KR" altLang="en-US" sz="1000" dirty="0" err="1"/>
              <a:t>Flow</a:t>
            </a:r>
            <a:r>
              <a:rPr lang="ko-KR" altLang="en-US" sz="1000" dirty="0"/>
              <a:t> 스레드 0→1</a:t>
            </a:r>
          </a:p>
          <a:p>
            <a:r>
              <a:rPr lang="ko-KR" altLang="en-US" sz="1000" dirty="0" err="1"/>
              <a:t>Flow</a:t>
            </a:r>
            <a:r>
              <a:rPr lang="ko-KR" altLang="en-US" sz="1000" dirty="0"/>
              <a:t> 스레드 1→0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flow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TxRx</a:t>
            </a:r>
            <a:r>
              <a:rPr lang="ko-KR" altLang="en-US" sz="1000" dirty="0"/>
              <a:t> 독립 패턴</a:t>
            </a:r>
          </a:p>
          <a:p>
            <a:r>
              <a:rPr lang="ko-KR" altLang="en-US" sz="1000" dirty="0" err="1"/>
              <a:t>Flow</a:t>
            </a:r>
            <a:r>
              <a:rPr lang="ko-KR" altLang="en-US" sz="1000" dirty="0"/>
              <a:t> 스레드 0→1/</a:t>
            </a:r>
            <a:r>
              <a:rPr lang="ko-KR" altLang="en-US" sz="1000" dirty="0" err="1"/>
              <a:t>Flow</a:t>
            </a:r>
            <a:r>
              <a:rPr lang="ko-KR" altLang="en-US" sz="1000" dirty="0"/>
              <a:t> 스레드 1→0</a:t>
            </a:r>
          </a:p>
          <a:p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Port0 </a:t>
            </a:r>
            <a:r>
              <a:rPr lang="ko-KR" altLang="en-US" sz="1000" dirty="0" err="1"/>
              <a:t>Rx</a:t>
            </a:r>
            <a:r>
              <a:rPr lang="ko-KR" altLang="en-US" sz="1000" dirty="0"/>
              <a:t> 감시 스레드 /Port0 </a:t>
            </a:r>
            <a:r>
              <a:rPr lang="ko-KR" altLang="en-US" sz="1000" dirty="0" err="1"/>
              <a:t>Tx</a:t>
            </a:r>
            <a:r>
              <a:rPr lang="ko-KR" altLang="en-US" sz="1000" dirty="0"/>
              <a:t> 감시 스레드</a:t>
            </a:r>
          </a:p>
          <a:p>
            <a:r>
              <a:rPr lang="ko-KR" altLang="en-US" sz="1000" dirty="0"/>
              <a:t>Port1 </a:t>
            </a:r>
            <a:r>
              <a:rPr lang="ko-KR" altLang="en-US" sz="1000" dirty="0" err="1"/>
              <a:t>Rx</a:t>
            </a:r>
            <a:r>
              <a:rPr lang="ko-KR" altLang="en-US" sz="1000" dirty="0"/>
              <a:t> 감시 스레드 /Port1 </a:t>
            </a:r>
            <a:r>
              <a:rPr lang="ko-KR" altLang="en-US" sz="1000" dirty="0" err="1"/>
              <a:t>Tx</a:t>
            </a:r>
            <a:r>
              <a:rPr lang="ko-KR" altLang="en-US" sz="1000" dirty="0"/>
              <a:t> 감시 스레드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8C9D724-D41E-493A-9B51-5FE0B7C8E6F1}"/>
              </a:ext>
            </a:extLst>
          </p:cNvPr>
          <p:cNvSpPr/>
          <p:nvPr/>
        </p:nvSpPr>
        <p:spPr>
          <a:xfrm>
            <a:off x="6629400" y="4857750"/>
            <a:ext cx="2435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번역: 최흥배 (https://jacking75.github.io/)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906</Words>
  <Application>Microsoft Office PowerPoint</Application>
  <PresentationFormat>화면 슬라이드 쇼(16:9)</PresentationFormat>
  <Paragraphs>385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ArialMT</vt:lpstr>
      <vt:lpstr>MS-PGothic</vt:lpstr>
      <vt:lpstr>宋体</vt:lpstr>
      <vt:lpstr>맑은 고딕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최흥배</cp:lastModifiedBy>
  <cp:revision>16</cp:revision>
  <dcterms:created xsi:type="dcterms:W3CDTF">2006-08-16T00:00:00Z</dcterms:created>
  <dcterms:modified xsi:type="dcterms:W3CDTF">2018-02-12T03:19:22Z</dcterms:modified>
</cp:coreProperties>
</file>