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89" r:id="rId4"/>
    <p:sldId id="290" r:id="rId5"/>
    <p:sldId id="291" r:id="rId6"/>
    <p:sldId id="292" r:id="rId7"/>
    <p:sldId id="293" r:id="rId8"/>
    <p:sldId id="29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90" y="3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422"/>
            <a:ext cx="9144000" cy="490067"/>
          </a:xfrm>
          <a:custGeom>
            <a:avLst/>
            <a:gdLst>
              <a:gd name="connsiteX0" fmla="*/ 0 w 9144000"/>
              <a:gd name="connsiteY0" fmla="*/ 490067 h 490067"/>
              <a:gd name="connsiteX1" fmla="*/ 9144000 w 9144000"/>
              <a:gd name="connsiteY1" fmla="*/ 490067 h 490067"/>
              <a:gd name="connsiteX2" fmla="*/ 9144000 w 9144000"/>
              <a:gd name="connsiteY2" fmla="*/ 0 h 490067"/>
              <a:gd name="connsiteX3" fmla="*/ 0 w 9144000"/>
              <a:gd name="connsiteY3" fmla="*/ 0 h 490067"/>
              <a:gd name="connsiteX4" fmla="*/ 0 w 9144000"/>
              <a:gd name="connsiteY4" fmla="*/ 490067 h 4900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490067">
                <a:moveTo>
                  <a:pt x="0" y="490067"/>
                </a:moveTo>
                <a:lnTo>
                  <a:pt x="9144000" y="490067"/>
                </a:lnTo>
                <a:lnTo>
                  <a:pt x="9144000" y="0"/>
                </a:lnTo>
                <a:lnTo>
                  <a:pt x="0" y="0"/>
                </a:lnTo>
                <a:lnTo>
                  <a:pt x="0" y="49006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20800"/>
            <a:ext cx="9144000" cy="48514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88900" y="25400"/>
            <a:ext cx="6077241" cy="112338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긽귽깏긆" pitchFamily="18" charset="0"/>
                <a:cs typeface="긽귽깏긆" pitchFamily="18" charset="0"/>
              </a:rPr>
              <a:t>BaaS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dirty="0">
                <a:solidFill>
                  <a:srgbClr val="FFFFFF"/>
                </a:solidFill>
                <a:latin typeface="긽귽깏긆" pitchFamily="18" charset="0"/>
                <a:cs typeface="긽귽깏긆" pitchFamily="18" charset="0"/>
              </a:rPr>
              <a:t>도입</a:t>
            </a:r>
            <a:endParaRPr lang="en-US" altLang="zh-CN" sz="2400" dirty="0">
              <a:solidFill>
                <a:srgbClr val="FFFFFF"/>
              </a:solidFill>
              <a:latin typeface="긽귽깏긆" pitchFamily="18" charset="0"/>
              <a:cs typeface="긽귽깏긆" pitchFamily="18" charset="0"/>
            </a:endParaRP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/>
              <a:t>	</a:t>
            </a:r>
            <a:r>
              <a:rPr lang="en-US" altLang="zh-CN" sz="2795" b="1" dirty="0" err="1">
                <a:solidFill>
                  <a:srgbClr val="000000"/>
                </a:solidFill>
                <a:latin typeface="긽귽깏긆,Bold" pitchFamily="18" charset="0"/>
                <a:cs typeface="긽귽깏긆,Bold" pitchFamily="18" charset="0"/>
              </a:rPr>
              <a:t>GameSparks</a:t>
            </a:r>
            <a:r>
              <a:rPr lang="ko-KR" altLang="en-US" sz="2795" dirty="0">
                <a:latin typeface="Times New Roman" pitchFamily="18" charset="0"/>
                <a:cs typeface="Times New Roman" pitchFamily="18" charset="0"/>
              </a:rPr>
              <a:t>의 포털</a:t>
            </a:r>
            <a:r>
              <a:rPr lang="en-US" altLang="zh-CN" sz="2795" b="1" dirty="0">
                <a:solidFill>
                  <a:srgbClr val="000000"/>
                </a:solidFill>
                <a:latin typeface="긽귽깏긆,Bold" pitchFamily="18" charset="0"/>
                <a:cs typeface="긽귽깏긆,Bold" pitchFamily="18" charset="0"/>
              </a:rPr>
              <a:t>（</a:t>
            </a:r>
            <a:r>
              <a:rPr lang="ko-KR" altLang="en-US" sz="2795" b="1" dirty="0">
                <a:solidFill>
                  <a:srgbClr val="000000"/>
                </a:solidFill>
                <a:latin typeface="긽귽깏긆,Bold" pitchFamily="18" charset="0"/>
                <a:cs typeface="긽귽깏긆,Bold" pitchFamily="18" charset="0"/>
              </a:rPr>
              <a:t>개발자 화면</a:t>
            </a:r>
            <a:r>
              <a:rPr lang="en-US" altLang="zh-CN" sz="2795" b="1" dirty="0">
                <a:solidFill>
                  <a:srgbClr val="000000"/>
                </a:solidFill>
                <a:latin typeface="긽귽깏긆,Bold" pitchFamily="18" charset="0"/>
                <a:cs typeface="긽귽깏긆,Bold" pitchFamily="18" charset="0"/>
              </a:rPr>
              <a:t>）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263900" y="6464300"/>
            <a:ext cx="260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©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2016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SQUARE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ENIX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CO.,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LTD.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All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Rights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Reserved.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394700" y="64135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긽귽깏긆" pitchFamily="18" charset="0"/>
                <a:cs typeface="긽귽깏긆" pitchFamily="18" charset="0"/>
              </a:rPr>
              <a:t>32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422"/>
            <a:ext cx="9144000" cy="490067"/>
          </a:xfrm>
          <a:custGeom>
            <a:avLst/>
            <a:gdLst>
              <a:gd name="connsiteX0" fmla="*/ 0 w 9144000"/>
              <a:gd name="connsiteY0" fmla="*/ 490067 h 490067"/>
              <a:gd name="connsiteX1" fmla="*/ 9144000 w 9144000"/>
              <a:gd name="connsiteY1" fmla="*/ 490067 h 490067"/>
              <a:gd name="connsiteX2" fmla="*/ 9144000 w 9144000"/>
              <a:gd name="connsiteY2" fmla="*/ 0 h 490067"/>
              <a:gd name="connsiteX3" fmla="*/ 0 w 9144000"/>
              <a:gd name="connsiteY3" fmla="*/ 0 h 490067"/>
              <a:gd name="connsiteX4" fmla="*/ 0 w 9144000"/>
              <a:gd name="connsiteY4" fmla="*/ 490067 h 4900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490067">
                <a:moveTo>
                  <a:pt x="0" y="490067"/>
                </a:moveTo>
                <a:lnTo>
                  <a:pt x="9144000" y="490067"/>
                </a:lnTo>
                <a:lnTo>
                  <a:pt x="9144000" y="0"/>
                </a:lnTo>
                <a:lnTo>
                  <a:pt x="0" y="0"/>
                </a:lnTo>
                <a:lnTo>
                  <a:pt x="0" y="49006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8900" y="25400"/>
            <a:ext cx="4200124" cy="9951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긽귽깏긆" pitchFamily="18" charset="0"/>
                <a:cs typeface="긽귽깏긆" pitchFamily="18" charset="0"/>
              </a:rPr>
              <a:t>BaaS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dirty="0">
                <a:solidFill>
                  <a:srgbClr val="FFFFFF"/>
                </a:solidFill>
                <a:latin typeface="긽귽깏긆" pitchFamily="18" charset="0"/>
                <a:cs typeface="긽귽깏긆" pitchFamily="18" charset="0"/>
              </a:rPr>
              <a:t>도입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/>
              <a:t>	</a:t>
            </a:r>
            <a:r>
              <a:rPr lang="en-US" altLang="zh-CN" sz="2795" b="1" dirty="0" err="1">
                <a:solidFill>
                  <a:srgbClr val="000000"/>
                </a:solidFill>
                <a:latin typeface="긽귽깏긆,Bold" pitchFamily="18" charset="0"/>
                <a:cs typeface="긽귽깏긆,Bold" pitchFamily="18" charset="0"/>
              </a:rPr>
              <a:t>GameSparks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795" dirty="0" err="1">
                <a:latin typeface="Times New Roman" pitchFamily="18" charset="0"/>
                <a:cs typeface="Times New Roman" pitchFamily="18" charset="0"/>
              </a:rPr>
              <a:t>워크플로워</a:t>
            </a:r>
            <a:endParaRPr lang="en-US" altLang="zh-CN" sz="2795" b="1" dirty="0">
              <a:solidFill>
                <a:srgbClr val="000000"/>
              </a:solidFill>
              <a:latin typeface="긽귽깏긆,Bold" pitchFamily="18" charset="0"/>
              <a:cs typeface="긽귽깏긆,Bold" pitchFamily="18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546100" y="1574800"/>
            <a:ext cx="241300" cy="139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1.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2.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6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3.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004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4.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003300" y="1574800"/>
            <a:ext cx="4219104" cy="141833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ko-KR" altLang="en-US" sz="2004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포털에서 </a:t>
            </a:r>
            <a:r>
              <a:rPr lang="en-US" altLang="zh-CN" sz="2004" dirty="0" err="1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GameSparks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004" dirty="0">
                <a:latin typeface="Times New Roman" pitchFamily="18" charset="0"/>
                <a:cs typeface="Times New Roman" pitchFamily="18" charset="0"/>
              </a:rPr>
              <a:t>계정 작성</a:t>
            </a:r>
            <a:endParaRPr lang="en-US" altLang="zh-CN" sz="2004" dirty="0">
              <a:solidFill>
                <a:srgbClr val="000000"/>
              </a:solidFill>
              <a:latin typeface="긽귽깏긆" pitchFamily="18" charset="0"/>
              <a:cs typeface="긽귽깏긆" pitchFamily="18" charset="0"/>
            </a:endParaRPr>
          </a:p>
          <a:p>
            <a:pPr>
              <a:lnSpc>
                <a:spcPts val="2800"/>
              </a:lnSpc>
              <a:tabLst/>
            </a:pPr>
            <a:r>
              <a:rPr lang="ko-KR" altLang="en-US" sz="2004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게임을 작성</a:t>
            </a:r>
            <a:endParaRPr lang="en-US" altLang="zh-CN" sz="2004" dirty="0">
              <a:solidFill>
                <a:srgbClr val="000000"/>
              </a:solidFill>
              <a:latin typeface="긽귽깏긆" pitchFamily="18" charset="0"/>
              <a:cs typeface="긽귽깏긆" pitchFamily="18" charset="0"/>
            </a:endParaRPr>
          </a:p>
          <a:p>
            <a:pPr>
              <a:lnSpc>
                <a:spcPts val="2800"/>
              </a:lnSpc>
              <a:tabLst/>
            </a:pPr>
            <a:r>
              <a:rPr lang="ko-KR" altLang="en-US" sz="2006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게임의 </a:t>
            </a:r>
            <a:r>
              <a:rPr lang="en-US" altLang="zh-CN" sz="2006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API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006" dirty="0">
                <a:latin typeface="Times New Roman" pitchFamily="18" charset="0"/>
                <a:cs typeface="Times New Roman" pitchFamily="18" charset="0"/>
              </a:rPr>
              <a:t>키</a:t>
            </a:r>
            <a:r>
              <a:rPr lang="en-US" altLang="zh-CN" sz="2006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・</a:t>
            </a:r>
            <a:r>
              <a:rPr lang="ko-KR" altLang="en-US" sz="2006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보안 키를 </a:t>
            </a:r>
            <a:r>
              <a:rPr lang="en-US" altLang="zh-CN" sz="2006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SDK</a:t>
            </a:r>
            <a:r>
              <a:rPr lang="ko-KR" altLang="en-US" sz="2006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에 조합</a:t>
            </a:r>
            <a:endParaRPr lang="en-US" altLang="zh-CN" sz="2006" dirty="0">
              <a:solidFill>
                <a:srgbClr val="000000"/>
              </a:solidFill>
              <a:latin typeface="긽귽깏긆" pitchFamily="18" charset="0"/>
              <a:cs typeface="긽귽깏긆" pitchFamily="18" charset="0"/>
            </a:endParaRPr>
          </a:p>
          <a:p>
            <a:pPr>
              <a:lnSpc>
                <a:spcPts val="2800"/>
              </a:lnSpc>
              <a:tabLst/>
            </a:pPr>
            <a:r>
              <a:rPr lang="ko-KR" altLang="en-US" sz="2004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프리뷰 환경에서 개발</a:t>
            </a:r>
            <a:endParaRPr lang="en-US" altLang="zh-CN" sz="2004" dirty="0">
              <a:solidFill>
                <a:srgbClr val="000000"/>
              </a:solidFill>
              <a:latin typeface="긽귽깏긆" pitchFamily="18" charset="0"/>
              <a:cs typeface="긽귽깏긆" pitchFamily="18" charset="0"/>
            </a:endParaRPr>
          </a:p>
        </p:txBody>
      </p:sp>
      <p:sp>
        <p:nvSpPr>
          <p:cNvPr id="7" name="TextBox 1"/>
          <p:cNvSpPr txBox="1"/>
          <p:nvPr/>
        </p:nvSpPr>
        <p:spPr>
          <a:xfrm>
            <a:off x="939800" y="3048000"/>
            <a:ext cx="139700" cy="50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  <a:p>
            <a:pPr>
              <a:lnSpc>
                <a:spcPts val="2300"/>
              </a:lnSpc>
              <a:tabLst/>
            </a:pPr>
            <a:r>
              <a:rPr lang="en-US" altLang="zh-CN" sz="1596" dirty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</a:t>
            </a:r>
          </a:p>
        </p:txBody>
      </p:sp>
      <p:sp>
        <p:nvSpPr>
          <p:cNvPr id="8" name="TextBox 1"/>
          <p:cNvSpPr txBox="1"/>
          <p:nvPr/>
        </p:nvSpPr>
        <p:spPr>
          <a:xfrm>
            <a:off x="1397000" y="3009900"/>
            <a:ext cx="6341480" cy="57195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/>
            </a:pPr>
            <a:r>
              <a:rPr lang="ko-KR" altLang="en-US" sz="1596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스키마 </a:t>
            </a:r>
            <a:r>
              <a:rPr lang="ko-KR" altLang="en-US" sz="1596" dirty="0" err="1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레스한</a:t>
            </a:r>
            <a:r>
              <a:rPr lang="ko-KR" altLang="en-US" sz="1596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 세이브 데이터 </a:t>
            </a:r>
            <a:r>
              <a:rPr lang="en-US" altLang="zh-CN" sz="1596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DB</a:t>
            </a:r>
            <a:r>
              <a:rPr lang="ko-KR" altLang="en-US" sz="1596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를 작성 완료</a:t>
            </a:r>
            <a:r>
              <a:rPr lang="en-US" altLang="ko-KR" sz="1596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.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596" dirty="0">
              <a:solidFill>
                <a:srgbClr val="000000"/>
              </a:solidFill>
              <a:latin typeface="긽귽깏긆" pitchFamily="18" charset="0"/>
              <a:cs typeface="긽귽깏긆" pitchFamily="18" charset="0"/>
            </a:endParaRPr>
          </a:p>
          <a:p>
            <a:pPr>
              <a:lnSpc>
                <a:spcPts val="2300"/>
              </a:lnSpc>
              <a:tabLst/>
            </a:pPr>
            <a:r>
              <a:rPr lang="ko-KR" altLang="en-US" sz="1596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기존 </a:t>
            </a:r>
            <a:r>
              <a:rPr lang="en-US" altLang="zh-CN" sz="1596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API</a:t>
            </a:r>
            <a:r>
              <a:rPr lang="ko-KR" altLang="en-US" sz="1596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를 사용할지</a:t>
            </a:r>
            <a:r>
              <a:rPr lang="en-US" altLang="ko-KR" sz="1596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, </a:t>
            </a:r>
            <a:r>
              <a:rPr lang="ko-KR" altLang="en-US" sz="1596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자신이 이벤트를 정의하여 클라우드 코드를 쓴다</a:t>
            </a:r>
            <a:r>
              <a:rPr lang="en-US" altLang="ko-KR" sz="1596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.</a:t>
            </a:r>
            <a:r>
              <a:rPr lang="en-US" altLang="zh-CN" sz="1596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1596" dirty="0">
              <a:solidFill>
                <a:srgbClr val="000000"/>
              </a:solidFill>
              <a:latin typeface="긽귽깏긆" pitchFamily="18" charset="0"/>
              <a:cs typeface="긽귽깏긆" pitchFamily="18" charset="0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546100" y="3594100"/>
            <a:ext cx="3145092" cy="34111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/>
            </a:pPr>
            <a:r>
              <a:rPr lang="en-US" altLang="zh-CN" sz="2006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5.</a:t>
            </a:r>
            <a:r>
              <a:rPr lang="en-US" altLang="zh-CN" sz="2006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ko-KR" altLang="en-US" sz="2006" dirty="0">
                <a:latin typeface="Times New Roman" pitchFamily="18" charset="0"/>
                <a:cs typeface="Times New Roman" pitchFamily="18" charset="0"/>
              </a:rPr>
              <a:t>라이브 환경에 </a:t>
            </a:r>
            <a:r>
              <a:rPr lang="ko-KR" altLang="en-US" sz="2006" dirty="0" err="1">
                <a:latin typeface="Times New Roman" pitchFamily="18" charset="0"/>
                <a:cs typeface="Times New Roman" pitchFamily="18" charset="0"/>
              </a:rPr>
              <a:t>퍼블리쉬</a:t>
            </a:r>
            <a:endParaRPr lang="en-US" altLang="zh-CN" sz="2006" dirty="0">
              <a:solidFill>
                <a:srgbClr val="000000"/>
              </a:solidFill>
              <a:latin typeface="긽귽깏긆" pitchFamily="18" charset="0"/>
              <a:cs typeface="긽귽깏긆" pitchFamily="18" charset="0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3263900" y="6464300"/>
            <a:ext cx="260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©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2016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SQUARE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ENIX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CO.,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LTD.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All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Rights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Reserved.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8394700" y="64135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긽귽깏긆" pitchFamily="18" charset="0"/>
                <a:cs typeface="긽귽깏긆" pitchFamily="18" charset="0"/>
              </a:rPr>
              <a:t>33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422"/>
            <a:ext cx="9144000" cy="490067"/>
          </a:xfrm>
          <a:custGeom>
            <a:avLst/>
            <a:gdLst>
              <a:gd name="connsiteX0" fmla="*/ 0 w 9144000"/>
              <a:gd name="connsiteY0" fmla="*/ 490067 h 490067"/>
              <a:gd name="connsiteX1" fmla="*/ 9144000 w 9144000"/>
              <a:gd name="connsiteY1" fmla="*/ 490067 h 490067"/>
              <a:gd name="connsiteX2" fmla="*/ 9144000 w 9144000"/>
              <a:gd name="connsiteY2" fmla="*/ 0 h 490067"/>
              <a:gd name="connsiteX3" fmla="*/ 0 w 9144000"/>
              <a:gd name="connsiteY3" fmla="*/ 0 h 490067"/>
              <a:gd name="connsiteX4" fmla="*/ 0 w 9144000"/>
              <a:gd name="connsiteY4" fmla="*/ 490067 h 4900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490067">
                <a:moveTo>
                  <a:pt x="0" y="490067"/>
                </a:moveTo>
                <a:lnTo>
                  <a:pt x="9144000" y="490067"/>
                </a:lnTo>
                <a:lnTo>
                  <a:pt x="9144000" y="0"/>
                </a:lnTo>
                <a:lnTo>
                  <a:pt x="0" y="0"/>
                </a:lnTo>
                <a:lnTo>
                  <a:pt x="0" y="49006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60935"/>
              </p:ext>
            </p:extLst>
          </p:nvPr>
        </p:nvGraphicFramePr>
        <p:xfrm>
          <a:off x="1331594" y="1340738"/>
          <a:ext cx="6336791" cy="4409459"/>
        </p:xfrm>
        <a:graphic>
          <a:graphicData uri="http://schemas.openxmlformats.org/drawingml/2006/table">
            <a:tbl>
              <a:tblPr/>
              <a:tblGrid>
                <a:gridCol w="31683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기능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b="1" dirty="0">
                          <a:solidFill>
                            <a:srgbClr val="000000"/>
                          </a:solidFill>
                          <a:latin typeface="Calibri,Bold" pitchFamily="18" charset="0"/>
                          <a:cs typeface="Calibri,Bold" pitchFamily="18" charset="0"/>
                        </a:rPr>
                        <a:t>API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긕긘긞긏" pitchFamily="18" charset="0"/>
                          <a:cs typeface="굃굍 긕긘긞긏" pitchFamily="18" charset="0"/>
                        </a:rPr>
                        <a:t>名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긕긘긞긏" pitchFamily="18" charset="0"/>
                        <a:cs typeface="굃굍 긕긘긞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디바이스와 세이브 데이터 연결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*AuthenticationRequest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커스텀 </a:t>
                      </a:r>
                      <a:r>
                        <a:rPr lang="en-US" altLang="zh-CN" sz="1403" b="1" dirty="0">
                          <a:solidFill>
                            <a:srgbClr val="000000"/>
                          </a:solidFill>
                          <a:latin typeface="Calibri,Bold" pitchFamily="18" charset="0"/>
                          <a:cs typeface="Calibri,Bold" pitchFamily="18" charset="0"/>
                        </a:rPr>
                        <a:t>API</a:t>
                      </a:r>
                      <a:endParaRPr lang="zh-CN" altLang="en-US" sz="1403" b="1" dirty="0">
                        <a:solidFill>
                          <a:srgbClr val="000000"/>
                        </a:solidFill>
                        <a:latin typeface="Calibri,Bold" pitchFamily="18" charset="0"/>
                        <a:cs typeface="Calibri,Bold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LogEventRequest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과금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*BuyGoodsRequest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소비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BuyVirtualGoodsRequest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6" b="1" dirty="0">
                          <a:solidFill>
                            <a:srgbClr val="000000"/>
                          </a:solidFill>
                          <a:latin typeface="Calibri,Bold" pitchFamily="18" charset="0"/>
                          <a:cs typeface="Calibri,Bold" pitchFamily="18" charset="0"/>
                        </a:rPr>
                        <a:t>DLC</a:t>
                      </a:r>
                      <a:endParaRPr lang="zh-CN" altLang="en-US" sz="1406" b="1" dirty="0">
                        <a:solidFill>
                          <a:srgbClr val="000000"/>
                        </a:solidFill>
                        <a:latin typeface="Calibri,Bold" pitchFamily="18" charset="0"/>
                        <a:cs typeface="Calibri,Bold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6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GetDownloadableRequest</a:t>
                      </a:r>
                      <a:endParaRPr lang="zh-CN" altLang="en-US" sz="1406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랭킹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LeaderboardsEntriesRequest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분석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AnalyticsRequest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실적 해제 보수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AchievementEarnedMessage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 err="1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푸쉬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통지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PushRegistrationRequest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소셜 메시지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SendFriendMessageRequest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길드</a:t>
                      </a:r>
                      <a:r>
                        <a:rPr lang="en-US" altLang="zh-CN" sz="1403" b="1" dirty="0">
                          <a:solidFill>
                            <a:srgbClr val="000000"/>
                          </a:solidFill>
                          <a:latin typeface="Calibri,Bold" pitchFamily="18" charset="0"/>
                          <a:cs typeface="Calibri,Bold" pitchFamily="18" charset="0"/>
                        </a:rPr>
                        <a:t>/</a:t>
                      </a:r>
                      <a:r>
                        <a:rPr lang="ko-KR" altLang="en-US" sz="1403" dirty="0" err="1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클랜</a:t>
                      </a:r>
                      <a:r>
                        <a:rPr lang="en-US" altLang="zh-CN" sz="1403" b="1" dirty="0">
                          <a:solidFill>
                            <a:srgbClr val="000000"/>
                          </a:solidFill>
                          <a:latin typeface="Calibri,Bold" pitchFamily="18" charset="0"/>
                          <a:cs typeface="Calibri,Bold" pitchFamily="18" charset="0"/>
                        </a:rPr>
                        <a:t>/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팀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CreateTeamRequest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6" dirty="0" err="1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서드</a:t>
                      </a:r>
                      <a:r>
                        <a:rPr lang="ko-KR" altLang="en-US" sz="1406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파티 제휴</a:t>
                      </a:r>
                      <a:endParaRPr lang="zh-CN" altLang="en-US" sz="1406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6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*ConnectRequest</a:t>
                      </a:r>
                      <a:endParaRPr lang="zh-CN" altLang="en-US" sz="1406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498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멀티플레이 매칭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MatchmakingRequest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8900" y="25400"/>
            <a:ext cx="7072705" cy="9951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긽귽깏긆" pitchFamily="18" charset="0"/>
                <a:cs typeface="긽귽깏긆" pitchFamily="18" charset="0"/>
              </a:rPr>
              <a:t>BaaS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dirty="0">
                <a:solidFill>
                  <a:srgbClr val="FFFFFF"/>
                </a:solidFill>
                <a:latin typeface="긽귽깏긆" pitchFamily="18" charset="0"/>
                <a:cs typeface="긽귽깏긆" pitchFamily="18" charset="0"/>
              </a:rPr>
              <a:t>도입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/>
              <a:t>	</a:t>
            </a:r>
            <a:r>
              <a:rPr lang="en-US" altLang="zh-CN" sz="2795" b="1" dirty="0" err="1">
                <a:solidFill>
                  <a:srgbClr val="000000"/>
                </a:solidFill>
                <a:latin typeface="긽귽깏긆,Bold" pitchFamily="18" charset="0"/>
                <a:cs typeface="긽귽깏긆,Bold" pitchFamily="18" charset="0"/>
              </a:rPr>
              <a:t>GameSparks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795" dirty="0">
                <a:latin typeface="Times New Roman" pitchFamily="18" charset="0"/>
                <a:cs typeface="Times New Roman" pitchFamily="18" charset="0"/>
              </a:rPr>
              <a:t>에서 자주 사용하는 기능 맵핑</a:t>
            </a:r>
            <a:endParaRPr lang="en-US" altLang="zh-CN" sz="2795" b="1" dirty="0">
              <a:solidFill>
                <a:srgbClr val="000000"/>
              </a:solidFill>
              <a:latin typeface="긽귽깏긆,Bold" pitchFamily="18" charset="0"/>
              <a:cs typeface="긽귽깏긆,Bold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263900" y="6464300"/>
            <a:ext cx="260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©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2016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SQUARE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ENIX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CO.,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LTD.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All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Rights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Reserved.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394700" y="64135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긽귽깏긆" pitchFamily="18" charset="0"/>
                <a:cs typeface="긽귽깏긆" pitchFamily="18" charset="0"/>
              </a:rPr>
              <a:t>34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422"/>
            <a:ext cx="9144000" cy="490067"/>
          </a:xfrm>
          <a:custGeom>
            <a:avLst/>
            <a:gdLst>
              <a:gd name="connsiteX0" fmla="*/ 0 w 9144000"/>
              <a:gd name="connsiteY0" fmla="*/ 490067 h 490067"/>
              <a:gd name="connsiteX1" fmla="*/ 9144000 w 9144000"/>
              <a:gd name="connsiteY1" fmla="*/ 490067 h 490067"/>
              <a:gd name="connsiteX2" fmla="*/ 9144000 w 9144000"/>
              <a:gd name="connsiteY2" fmla="*/ 0 h 490067"/>
              <a:gd name="connsiteX3" fmla="*/ 0 w 9144000"/>
              <a:gd name="connsiteY3" fmla="*/ 0 h 490067"/>
              <a:gd name="connsiteX4" fmla="*/ 0 w 9144000"/>
              <a:gd name="connsiteY4" fmla="*/ 490067 h 4900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490067">
                <a:moveTo>
                  <a:pt x="0" y="490067"/>
                </a:moveTo>
                <a:lnTo>
                  <a:pt x="9144000" y="490067"/>
                </a:lnTo>
                <a:lnTo>
                  <a:pt x="9144000" y="0"/>
                </a:lnTo>
                <a:lnTo>
                  <a:pt x="0" y="0"/>
                </a:lnTo>
                <a:lnTo>
                  <a:pt x="0" y="49006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392863"/>
              </p:ext>
            </p:extLst>
          </p:nvPr>
        </p:nvGraphicFramePr>
        <p:xfrm>
          <a:off x="1331594" y="1340738"/>
          <a:ext cx="7202806" cy="3647437"/>
        </p:xfrm>
        <a:graphic>
          <a:graphicData uri="http://schemas.openxmlformats.org/drawingml/2006/table">
            <a:tbl>
              <a:tblPr/>
              <a:tblGrid>
                <a:gridCol w="212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4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항목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긕긘긞긏" pitchFamily="18" charset="0"/>
                          <a:cs typeface="굃굍 긕긘긞긏" pitchFamily="18" charset="0"/>
                        </a:rPr>
                        <a:t>내용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긕긘긞긏" pitchFamily="18" charset="0"/>
                        <a:cs typeface="굃굍 긕긘긞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클라우드 서비스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b="1" dirty="0">
                          <a:solidFill>
                            <a:srgbClr val="00B050"/>
                          </a:solidFill>
                          <a:latin typeface="Calibri,Bold" pitchFamily="18" charset="0"/>
                          <a:cs typeface="Calibri,Bold" pitchFamily="18" charset="0"/>
                        </a:rPr>
                        <a:t>AmazonWebServices</a:t>
                      </a:r>
                      <a:endParaRPr lang="zh-CN" altLang="en-US" sz="1800" b="1" dirty="0">
                        <a:solidFill>
                          <a:srgbClr val="00B050"/>
                        </a:solidFill>
                        <a:latin typeface="Calibri,Bold" pitchFamily="18" charset="0"/>
                        <a:cs typeface="Calibri,Bold" pitchFamily="18" charset="0"/>
                      </a:endParaRPr>
                    </a:p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MicrosoftAzure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GoogleCloudPlatform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（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서비스 </a:t>
                      </a:r>
                      <a:r>
                        <a:rPr lang="ko-KR" altLang="en-US" sz="1403" dirty="0" err="1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비의존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작성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）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데이터센터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유럽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・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미국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・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아시아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・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호주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・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아프리카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・</a:t>
                      </a:r>
                      <a:r>
                        <a:rPr lang="ko-KR" altLang="en-US" sz="1403" dirty="0">
                          <a:solidFill>
                            <a:srgbClr val="00B05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중국</a:t>
                      </a:r>
                      <a:endParaRPr lang="zh-CN" altLang="en-US" sz="1403" dirty="0">
                        <a:solidFill>
                          <a:srgbClr val="00B05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지원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 err="1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GameSparks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（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영어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）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/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커뮤니티포럼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오토 스케일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 err="1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메트릭스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감시하여 오토 스케일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서버 클론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메타 데이터 복사 기능 있음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.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DB 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복사는 지원 티켓 경유로 의뢰 할 수 있다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.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스냅샷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로직은 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zip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으로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, 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메타데이터는 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JSON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으로 </a:t>
                      </a:r>
                      <a:r>
                        <a:rPr lang="ko-KR" altLang="en-US" sz="1403" dirty="0" err="1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익스포트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 가능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.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DB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덤프는 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RESTAPI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나 지원 티켓 경유로 취득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.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495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6" b="1" dirty="0">
                          <a:solidFill>
                            <a:srgbClr val="000000"/>
                          </a:solidFill>
                          <a:latin typeface="Calibri,Bold" pitchFamily="18" charset="0"/>
                          <a:cs typeface="Calibri,Bold" pitchFamily="18" charset="0"/>
                        </a:rPr>
                        <a:t>OS</a:t>
                      </a:r>
                      <a:endParaRPr lang="zh-CN" altLang="en-US" sz="1406" b="1" dirty="0">
                        <a:solidFill>
                          <a:srgbClr val="000000"/>
                        </a:solidFill>
                        <a:latin typeface="Calibri,Bold" pitchFamily="18" charset="0"/>
                        <a:cs typeface="Calibri,Bold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6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UbuntuLTSrelease(14.0464-bit)</a:t>
                      </a:r>
                      <a:endParaRPr lang="zh-CN" altLang="en-US" sz="1406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8900" y="25400"/>
            <a:ext cx="4200124" cy="9951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긽귽깏긆" pitchFamily="18" charset="0"/>
                <a:cs typeface="긽귽깏긆" pitchFamily="18" charset="0"/>
              </a:rPr>
              <a:t>BaaS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dirty="0">
                <a:solidFill>
                  <a:srgbClr val="FFFFFF"/>
                </a:solidFill>
                <a:latin typeface="긽귽깏긆" pitchFamily="18" charset="0"/>
                <a:cs typeface="긽귽깏긆" pitchFamily="18" charset="0"/>
              </a:rPr>
              <a:t>도입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/>
              <a:t>	</a:t>
            </a:r>
            <a:r>
              <a:rPr lang="en-US" altLang="zh-CN" sz="2795" b="1" dirty="0" err="1">
                <a:solidFill>
                  <a:srgbClr val="000000"/>
                </a:solidFill>
                <a:latin typeface="긽귽깏긆,Bold" pitchFamily="18" charset="0"/>
                <a:cs typeface="긽귽깏긆,Bold" pitchFamily="18" charset="0"/>
              </a:rPr>
              <a:t>GameSparks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795" b="1" dirty="0">
                <a:solidFill>
                  <a:srgbClr val="000000"/>
                </a:solidFill>
                <a:latin typeface="긽귽깏긆,Bold" pitchFamily="18" charset="0"/>
                <a:cs typeface="긽귽깏긆,Bold" pitchFamily="18" charset="0"/>
              </a:rPr>
              <a:t>사양</a:t>
            </a:r>
            <a:r>
              <a:rPr lang="en-US" altLang="zh-CN" sz="2795" b="1" dirty="0">
                <a:solidFill>
                  <a:srgbClr val="000000"/>
                </a:solidFill>
                <a:latin typeface="긽귽깏긆,Bold" pitchFamily="18" charset="0"/>
                <a:cs typeface="긽귽깏긆,Bold" pitchFamily="18" charset="0"/>
              </a:rPr>
              <a:t>・</a:t>
            </a:r>
            <a:r>
              <a:rPr lang="ko-KR" altLang="en-US" sz="2795" b="1" dirty="0">
                <a:solidFill>
                  <a:srgbClr val="000000"/>
                </a:solidFill>
                <a:latin typeface="긽귽깏긆,Bold" pitchFamily="18" charset="0"/>
                <a:cs typeface="긽귽깏긆,Bold" pitchFamily="18" charset="0"/>
              </a:rPr>
              <a:t>구성</a:t>
            </a:r>
            <a:endParaRPr lang="en-US" altLang="zh-CN" sz="2795" b="1" dirty="0">
              <a:solidFill>
                <a:srgbClr val="000000"/>
              </a:solidFill>
              <a:latin typeface="긽귽깏긆,Bold" pitchFamily="18" charset="0"/>
              <a:cs typeface="긽귽깏긆,Bold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263900" y="6464300"/>
            <a:ext cx="260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©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2016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SQUARE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ENIX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CO.,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LTD.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All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Rights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Reserved.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394700" y="64135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긽귽깏긆" pitchFamily="18" charset="0"/>
                <a:cs typeface="긽귽깏긆" pitchFamily="18" charset="0"/>
              </a:rPr>
              <a:t>35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422"/>
            <a:ext cx="9144000" cy="490067"/>
          </a:xfrm>
          <a:custGeom>
            <a:avLst/>
            <a:gdLst>
              <a:gd name="connsiteX0" fmla="*/ 0 w 9144000"/>
              <a:gd name="connsiteY0" fmla="*/ 490067 h 490067"/>
              <a:gd name="connsiteX1" fmla="*/ 9144000 w 9144000"/>
              <a:gd name="connsiteY1" fmla="*/ 490067 h 490067"/>
              <a:gd name="connsiteX2" fmla="*/ 9144000 w 9144000"/>
              <a:gd name="connsiteY2" fmla="*/ 0 h 490067"/>
              <a:gd name="connsiteX3" fmla="*/ 0 w 9144000"/>
              <a:gd name="connsiteY3" fmla="*/ 0 h 490067"/>
              <a:gd name="connsiteX4" fmla="*/ 0 w 9144000"/>
              <a:gd name="connsiteY4" fmla="*/ 490067 h 4900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490067">
                <a:moveTo>
                  <a:pt x="0" y="490067"/>
                </a:moveTo>
                <a:lnTo>
                  <a:pt x="9144000" y="490067"/>
                </a:lnTo>
                <a:lnTo>
                  <a:pt x="9144000" y="0"/>
                </a:lnTo>
                <a:lnTo>
                  <a:pt x="0" y="0"/>
                </a:lnTo>
                <a:lnTo>
                  <a:pt x="0" y="49006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21124"/>
              </p:ext>
            </p:extLst>
          </p:nvPr>
        </p:nvGraphicFramePr>
        <p:xfrm>
          <a:off x="609600" y="1340738"/>
          <a:ext cx="7785100" cy="4450103"/>
        </p:xfrm>
        <a:graphic>
          <a:graphicData uri="http://schemas.openxmlformats.org/drawingml/2006/table">
            <a:tbl>
              <a:tblPr/>
              <a:tblGrid>
                <a:gridCol w="2300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4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항목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긕긘긞긏" pitchFamily="18" charset="0"/>
                          <a:cs typeface="굃굍 긕긘긞긏" pitchFamily="18" charset="0"/>
                        </a:rPr>
                        <a:t>내용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긕긘긞긏" pitchFamily="18" charset="0"/>
                        <a:cs typeface="굃굍 긕긘긞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 err="1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로드밸런싱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긕긘긞긏" pitchFamily="18" charset="0"/>
                          <a:cs typeface="굃굍 긕긘긞긏" pitchFamily="18" charset="0"/>
                        </a:rPr>
                        <a:t>지리적으로 분산된 경량 노드에 문의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굃굍 긕긘긞긏" pitchFamily="18" charset="0"/>
                          <a:cs typeface="굃굍 긕긘긞긏" pitchFamily="18" charset="0"/>
                        </a:rPr>
                        <a:t>, 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긕긘긞긏" pitchFamily="18" charset="0"/>
                          <a:cs typeface="굃굍 긕긘긞긏" pitchFamily="18" charset="0"/>
                        </a:rPr>
                        <a:t>접속 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굃굍 긕긘긞긏" pitchFamily="18" charset="0"/>
                          <a:cs typeface="굃굍 긕긘긞긏" pitchFamily="18" charset="0"/>
                        </a:rPr>
                        <a:t>API 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긕긘긞긏" pitchFamily="18" charset="0"/>
                          <a:cs typeface="굃굍 긕긘긞긏" pitchFamily="18" charset="0"/>
                        </a:rPr>
                        <a:t>서버를 결정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긕긘긞긏" pitchFamily="18" charset="0"/>
                        <a:cs typeface="굃굍 긕긘긞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840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스케일 아웃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API 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서버는 수평 자동 스케일하고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, 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새로운 노드는 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5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분 이내에 운영 가능한 상태가 된다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.</a:t>
                      </a:r>
                      <a:r>
                        <a:rPr lang="zh-CN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</a:t>
                      </a:r>
                    </a:p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MongoDB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는 수직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・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수평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（</a:t>
                      </a:r>
                      <a:r>
                        <a:rPr lang="ko-KR" altLang="en-US" sz="1403" dirty="0" err="1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샤딩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）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스케일도 가능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.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  <a:p>
                      <a:pPr algn="l"/>
                      <a:r>
                        <a:rPr lang="en-US" altLang="zh-CN" sz="1403" dirty="0" err="1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Redis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는 수직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・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수평 스케일 가능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.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요망이 있다면 전용 클러스터를 준비 가능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.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504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부하 테스트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클러스터는 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12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만 동시접속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, 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6000qps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까지 부하 테스트 완료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.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이것은 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MAU 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환산으로 말하면 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3000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만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.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  <a:p>
                      <a:pPr algn="l"/>
                      <a:r>
                        <a:rPr lang="ko-KR" altLang="en-US" sz="1406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이것이 </a:t>
                      </a:r>
                      <a:r>
                        <a:rPr lang="ko-KR" altLang="en-US" sz="1406" dirty="0" err="1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클라스터의</a:t>
                      </a:r>
                      <a:r>
                        <a:rPr lang="ko-KR" altLang="en-US" sz="1406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성능의 상한이라는 것은 아니고 어디까지나 부하 테스트를 이 포인트까지 한 결과</a:t>
                      </a:r>
                      <a:r>
                        <a:rPr lang="en-US" altLang="ko-KR" sz="1406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.</a:t>
                      </a:r>
                      <a:r>
                        <a:rPr lang="en-US" altLang="zh-CN" sz="1406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31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액세스 제어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Portal 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에서 </a:t>
                      </a:r>
                      <a:r>
                        <a:rPr lang="ko-KR" altLang="en-US" sz="1403" dirty="0" err="1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어카운트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 마다 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Read/Write 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권한을 결정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.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게임 설정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/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분석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/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과금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/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관리 툴 화면 등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.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5065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장해 복구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MongoDB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를 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12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시간 마다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, </a:t>
                      </a:r>
                      <a:r>
                        <a:rPr lang="en-US" altLang="zh-CN" sz="1403" dirty="0" err="1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Redis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를 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1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시간 마다 백업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백업은 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7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일간 보존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  <a:p>
                      <a:pPr algn="ctr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정기적으로 백업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＆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리커버리 프로세스를 테스트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.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게임을 </a:t>
                      </a:r>
                      <a:r>
                        <a:rPr lang="ko-KR" altLang="en-US" sz="1403" dirty="0" err="1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클라스터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간에 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5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분 이내에 마이그레이션 가능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.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8900" y="25400"/>
            <a:ext cx="5000023" cy="9951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긽귽깏긆" pitchFamily="18" charset="0"/>
                <a:cs typeface="긽귽깏긆" pitchFamily="18" charset="0"/>
              </a:rPr>
              <a:t>BaaS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dirty="0">
                <a:solidFill>
                  <a:srgbClr val="FFFFFF"/>
                </a:solidFill>
                <a:latin typeface="긽귽깏긆" pitchFamily="18" charset="0"/>
                <a:cs typeface="긽귽깏긆" pitchFamily="18" charset="0"/>
              </a:rPr>
              <a:t>도입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/>
              <a:t>	</a:t>
            </a:r>
            <a:r>
              <a:rPr lang="en-US" altLang="zh-CN" sz="2795" b="1" dirty="0" err="1">
                <a:solidFill>
                  <a:srgbClr val="000000"/>
                </a:solidFill>
                <a:latin typeface="긽귽깏긆,Bold" pitchFamily="18" charset="0"/>
                <a:cs typeface="긽귽깏긆,Bold" pitchFamily="18" charset="0"/>
              </a:rPr>
              <a:t>GameSparks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795" b="1" dirty="0">
                <a:solidFill>
                  <a:srgbClr val="000000"/>
                </a:solidFill>
                <a:latin typeface="긽귽깏긆,Bold" pitchFamily="18" charset="0"/>
                <a:cs typeface="긽귽깏긆,Bold" pitchFamily="18" charset="0"/>
              </a:rPr>
              <a:t>사양</a:t>
            </a:r>
            <a:r>
              <a:rPr lang="en-US" altLang="zh-CN" sz="2795" b="1" dirty="0">
                <a:solidFill>
                  <a:srgbClr val="000000"/>
                </a:solidFill>
                <a:latin typeface="긽귽깏긆,Bold" pitchFamily="18" charset="0"/>
                <a:cs typeface="긽귽깏긆,Bold" pitchFamily="18" charset="0"/>
              </a:rPr>
              <a:t>・</a:t>
            </a:r>
            <a:r>
              <a:rPr lang="ko-KR" altLang="en-US" sz="2795" b="1" dirty="0">
                <a:solidFill>
                  <a:srgbClr val="000000"/>
                </a:solidFill>
                <a:latin typeface="긽귽깏긆,Bold" pitchFamily="18" charset="0"/>
                <a:cs typeface="긽귽깏긆,Bold" pitchFamily="18" charset="0"/>
              </a:rPr>
              <a:t>구성 상세</a:t>
            </a:r>
            <a:endParaRPr lang="en-US" altLang="zh-CN" sz="2795" b="1" dirty="0">
              <a:solidFill>
                <a:srgbClr val="000000"/>
              </a:solidFill>
              <a:latin typeface="긽귽깏긆,Bold" pitchFamily="18" charset="0"/>
              <a:cs typeface="긽귽깏긆,Bold" pitchFamily="18" charset="0"/>
            </a:endParaRPr>
          </a:p>
        </p:txBody>
      </p:sp>
      <p:sp>
        <p:nvSpPr>
          <p:cNvPr id="6" name="TextBox 1"/>
          <p:cNvSpPr txBox="1"/>
          <p:nvPr/>
        </p:nvSpPr>
        <p:spPr>
          <a:xfrm>
            <a:off x="3263900" y="6464300"/>
            <a:ext cx="260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©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2016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SQUARE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ENIX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CO.,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LTD.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All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Rights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Reserved.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394700" y="64135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긽귽깏긆" pitchFamily="18" charset="0"/>
                <a:cs typeface="긽귽깏긆" pitchFamily="18" charset="0"/>
              </a:rPr>
              <a:t>36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422"/>
            <a:ext cx="9144000" cy="490067"/>
          </a:xfrm>
          <a:custGeom>
            <a:avLst/>
            <a:gdLst>
              <a:gd name="connsiteX0" fmla="*/ 0 w 9144000"/>
              <a:gd name="connsiteY0" fmla="*/ 490067 h 490067"/>
              <a:gd name="connsiteX1" fmla="*/ 9144000 w 9144000"/>
              <a:gd name="connsiteY1" fmla="*/ 490067 h 490067"/>
              <a:gd name="connsiteX2" fmla="*/ 9144000 w 9144000"/>
              <a:gd name="connsiteY2" fmla="*/ 0 h 490067"/>
              <a:gd name="connsiteX3" fmla="*/ 0 w 9144000"/>
              <a:gd name="connsiteY3" fmla="*/ 0 h 490067"/>
              <a:gd name="connsiteX4" fmla="*/ 0 w 9144000"/>
              <a:gd name="connsiteY4" fmla="*/ 490067 h 4900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490067">
                <a:moveTo>
                  <a:pt x="0" y="490067"/>
                </a:moveTo>
                <a:lnTo>
                  <a:pt x="9144000" y="490067"/>
                </a:lnTo>
                <a:lnTo>
                  <a:pt x="9144000" y="0"/>
                </a:lnTo>
                <a:lnTo>
                  <a:pt x="0" y="0"/>
                </a:lnTo>
                <a:lnTo>
                  <a:pt x="0" y="49006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29542"/>
              </p:ext>
            </p:extLst>
          </p:nvPr>
        </p:nvGraphicFramePr>
        <p:xfrm>
          <a:off x="1331594" y="1340738"/>
          <a:ext cx="6336791" cy="3708397"/>
        </p:xfrm>
        <a:graphic>
          <a:graphicData uri="http://schemas.openxmlformats.org/drawingml/2006/table">
            <a:tbl>
              <a:tblPr/>
              <a:tblGrid>
                <a:gridCol w="1872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항목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긕긘긞긏" pitchFamily="18" charset="0"/>
                          <a:cs typeface="굃굍 긕긘긞긏" pitchFamily="18" charset="0"/>
                        </a:rPr>
                        <a:t>내용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긕긘긞긏" pitchFamily="18" charset="0"/>
                        <a:cs typeface="굃굍 긕긘긞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17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이용 컴포넌트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Linux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WebSocket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406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Java&amp;Jetty</a:t>
                      </a:r>
                      <a:endParaRPr lang="zh-CN" altLang="en-US" sz="1406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MongoDB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Redis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Elasticsearch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Calibri" pitchFamily="18" charset="0"/>
                        <a:cs typeface="Calibri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1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배포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AWS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와 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Azure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의 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API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를</a:t>
                      </a:r>
                      <a:r>
                        <a:rPr lang="en-US" altLang="zh-CN" sz="1403" dirty="0" err="1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使い倒している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。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Puppet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으로 모든 서버를 설정하고 있다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.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제로 타임 갱신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API 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서버는 자동 테스트를 풀로 돌린 것을 릴리스하고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, 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클라이언트는 차차 새 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API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에 이행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. 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구 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API 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서버는 롤백 하는 정도 남긴 후 삭제 된다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.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167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모니터링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매분 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3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만 항목을 독립한 </a:t>
                      </a:r>
                      <a:r>
                        <a:rPr lang="ko-KR" altLang="en-US" sz="1403" dirty="0" err="1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메트릭스를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감시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.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  <a:p>
                      <a:pPr algn="l"/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API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와 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Portal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의 트랜잭션을 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5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분마다 각 거점에서 감시</a:t>
                      </a:r>
                      <a:r>
                        <a:rPr lang="en-US" altLang="ko-KR" sz="1403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.</a:t>
                      </a:r>
                      <a:endParaRPr lang="zh-CN" altLang="en-US" sz="1406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8900" y="25400"/>
            <a:ext cx="4193712" cy="9951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긽귽깏긆" pitchFamily="18" charset="0"/>
                <a:cs typeface="긽귽깏긆" pitchFamily="18" charset="0"/>
              </a:rPr>
              <a:t>BaaS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dirty="0">
                <a:solidFill>
                  <a:srgbClr val="FFFFFF"/>
                </a:solidFill>
                <a:latin typeface="긽귽깏긆" pitchFamily="18" charset="0"/>
                <a:cs typeface="긽귽깏긆" pitchFamily="18" charset="0"/>
              </a:rPr>
              <a:t>도입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/>
              <a:t>	</a:t>
            </a:r>
            <a:r>
              <a:rPr lang="en-US" altLang="zh-CN" sz="2795" b="1" dirty="0" err="1">
                <a:solidFill>
                  <a:srgbClr val="000000"/>
                </a:solidFill>
                <a:latin typeface="긽귽깏긆,Bold" pitchFamily="18" charset="0"/>
                <a:cs typeface="긽귽깏긆,Bold" pitchFamily="18" charset="0"/>
              </a:rPr>
              <a:t>GameSparks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795" b="1" dirty="0">
                <a:solidFill>
                  <a:srgbClr val="000000"/>
                </a:solidFill>
                <a:latin typeface="긽귽깏긆,Bold" pitchFamily="18" charset="0"/>
                <a:cs typeface="긽귽깏긆,Bold" pitchFamily="18" charset="0"/>
              </a:rPr>
              <a:t>내부 사양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긽귽깏긆,Bold" pitchFamily="18" charset="0"/>
                <a:cs typeface="긽귽깏긆,Bold" pitchFamily="18" charset="0"/>
              </a:rPr>
              <a:t>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63900" y="6464300"/>
            <a:ext cx="260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©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2016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SQUARE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ENIX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CO.,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LTD.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All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Rights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Reserved.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394700" y="64135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긽귽깏긆" pitchFamily="18" charset="0"/>
                <a:cs typeface="긽귽깏긆" pitchFamily="18" charset="0"/>
              </a:rPr>
              <a:t>37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422"/>
            <a:ext cx="9144000" cy="490067"/>
          </a:xfrm>
          <a:custGeom>
            <a:avLst/>
            <a:gdLst>
              <a:gd name="connsiteX0" fmla="*/ 0 w 9144000"/>
              <a:gd name="connsiteY0" fmla="*/ 490067 h 490067"/>
              <a:gd name="connsiteX1" fmla="*/ 9144000 w 9144000"/>
              <a:gd name="connsiteY1" fmla="*/ 490067 h 490067"/>
              <a:gd name="connsiteX2" fmla="*/ 9144000 w 9144000"/>
              <a:gd name="connsiteY2" fmla="*/ 0 h 490067"/>
              <a:gd name="connsiteX3" fmla="*/ 0 w 9144000"/>
              <a:gd name="connsiteY3" fmla="*/ 0 h 490067"/>
              <a:gd name="connsiteX4" fmla="*/ 0 w 9144000"/>
              <a:gd name="connsiteY4" fmla="*/ 490067 h 4900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490067">
                <a:moveTo>
                  <a:pt x="0" y="490067"/>
                </a:moveTo>
                <a:lnTo>
                  <a:pt x="9144000" y="490067"/>
                </a:lnTo>
                <a:lnTo>
                  <a:pt x="9144000" y="0"/>
                </a:lnTo>
                <a:lnTo>
                  <a:pt x="0" y="0"/>
                </a:lnTo>
                <a:lnTo>
                  <a:pt x="0" y="49006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18006"/>
              </p:ext>
            </p:extLst>
          </p:nvPr>
        </p:nvGraphicFramePr>
        <p:xfrm>
          <a:off x="1331594" y="1340738"/>
          <a:ext cx="6336791" cy="2011678"/>
        </p:xfrm>
        <a:graphic>
          <a:graphicData uri="http://schemas.openxmlformats.org/drawingml/2006/table">
            <a:tbl>
              <a:tblPr/>
              <a:tblGrid>
                <a:gridCol w="1872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5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95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항목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mpd="sng">
                      <a:solidFill>
                        <a:srgbClr val="000000"/>
                      </a:solidFill>
                      <a:prstDash val="soli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mpd="sng">
                      <a:solidFill>
                        <a:srgbClr val="000000"/>
                      </a:solidFill>
                      <a:prstDash val="soli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긕긘긞긏" pitchFamily="18" charset="0"/>
                          <a:cs typeface="굃굍 긕긘긞긏" pitchFamily="18" charset="0"/>
                        </a:rPr>
                        <a:t>내용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긕긘긞긏" pitchFamily="18" charset="0"/>
                        <a:cs typeface="굃굍 긕긘긞긏" pitchFamily="18" charset="0"/>
                      </a:endParaRPr>
                    </a:p>
                  </a:txBody>
                  <a:tcPr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mpd="sng">
                      <a:solidFill>
                        <a:srgbClr val="000000"/>
                      </a:solidFill>
                      <a:prstDash val="soli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멀티 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tenant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멀티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tenant 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환경 서비스 이지만 요망에 따라서 싱글 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tenant </a:t>
                      </a:r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환경을 제공 가능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.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  <a:p>
                      <a:pPr algn="ctr"/>
                      <a:r>
                        <a:rPr lang="ko-KR" altLang="en-US" sz="1406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다른 </a:t>
                      </a:r>
                      <a:r>
                        <a:rPr lang="en-US" altLang="ko-KR" sz="1406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tenant </a:t>
                      </a:r>
                      <a:r>
                        <a:rPr lang="ko-KR" altLang="en-US" sz="1406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영향은 최소한으로 오버 </a:t>
                      </a:r>
                      <a:r>
                        <a:rPr lang="ko-KR" altLang="en-US" sz="1406" dirty="0" err="1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커밋</a:t>
                      </a:r>
                      <a:r>
                        <a:rPr lang="ko-KR" altLang="en-US" sz="1406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없음</a:t>
                      </a:r>
                      <a:r>
                        <a:rPr lang="en-US" altLang="ko-KR" sz="1406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.</a:t>
                      </a:r>
                      <a:r>
                        <a:rPr lang="en-US" altLang="zh-CN" sz="1406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</a:t>
                      </a:r>
                      <a:endParaRPr lang="zh-CN" altLang="en-US" sz="1406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0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보안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mpd="sng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통신은 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Calibri" pitchFamily="18" charset="0"/>
                          <a:cs typeface="Calibri" pitchFamily="18" charset="0"/>
                        </a:rPr>
                        <a:t>TLS.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  <a:p>
                      <a:pPr algn="l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암호화와 해시 값에 의한 개조 검지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.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  <a:p>
                      <a:pPr algn="ctr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법적 해석에 사용하도록 모든 접근은 로그가 남는다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.</a:t>
                      </a:r>
                      <a:r>
                        <a:rPr lang="en-US" altLang="zh-CN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 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  <a:p>
                      <a:pPr algn="ctr"/>
                      <a:r>
                        <a:rPr lang="ko-KR" altLang="en-US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이상한 접근 패턴을 검지 할 수 있도록 설정 할 수 있다</a:t>
                      </a:r>
                      <a:r>
                        <a:rPr lang="en-US" altLang="ko-KR" sz="1403" dirty="0">
                          <a:solidFill>
                            <a:srgbClr val="000000"/>
                          </a:solidFill>
                          <a:latin typeface="굃굍 굊긕긘긞긏" pitchFamily="18" charset="0"/>
                          <a:cs typeface="굃굍 굊긕긘긞긏" pitchFamily="18" charset="0"/>
                        </a:rPr>
                        <a:t>.</a:t>
                      </a:r>
                      <a:endParaRPr lang="zh-CN" altLang="en-US" sz="1403" dirty="0">
                        <a:solidFill>
                          <a:srgbClr val="000000"/>
                        </a:solidFill>
                        <a:latin typeface="굃굍 굊긕긘긞긏" pitchFamily="18" charset="0"/>
                        <a:cs typeface="굃굍 굊긕긘긞긏" pitchFamily="18" charset="0"/>
                      </a:endParaRPr>
                    </a:p>
                  </a:txBody>
                  <a:tcPr anchor="ctr">
                    <a:lnL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88900" y="25400"/>
            <a:ext cx="4193712" cy="99514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긽귽깏긆" pitchFamily="18" charset="0"/>
                <a:cs typeface="긽귽깏긆" pitchFamily="18" charset="0"/>
              </a:rPr>
              <a:t>BaaS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dirty="0">
                <a:solidFill>
                  <a:srgbClr val="FFFFFF"/>
                </a:solidFill>
                <a:latin typeface="긽귽깏긆" pitchFamily="18" charset="0"/>
                <a:cs typeface="긽귽깏긆" pitchFamily="18" charset="0"/>
              </a:rPr>
              <a:t>도입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/>
              <a:t>	</a:t>
            </a:r>
            <a:r>
              <a:rPr lang="en-US" altLang="zh-CN" sz="2795" b="1" dirty="0" err="1">
                <a:solidFill>
                  <a:srgbClr val="000000"/>
                </a:solidFill>
                <a:latin typeface="긽귽깏긆,Bold" pitchFamily="18" charset="0"/>
                <a:cs typeface="긽귽깏긆,Bold" pitchFamily="18" charset="0"/>
              </a:rPr>
              <a:t>GameSparks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795" b="1" dirty="0">
                <a:solidFill>
                  <a:srgbClr val="000000"/>
                </a:solidFill>
                <a:latin typeface="긽귽깏긆,Bold" pitchFamily="18" charset="0"/>
                <a:cs typeface="긽귽깏긆,Bold" pitchFamily="18" charset="0"/>
              </a:rPr>
              <a:t>내부 사양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795" b="1" dirty="0">
                <a:solidFill>
                  <a:srgbClr val="000000"/>
                </a:solidFill>
                <a:latin typeface="긽귽깏긆,Bold" pitchFamily="18" charset="0"/>
                <a:cs typeface="긽귽깏긆,Bold" pitchFamily="18" charset="0"/>
              </a:rPr>
              <a:t>2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263900" y="6464300"/>
            <a:ext cx="260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©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2016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SQUARE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ENIX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CO.,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LTD.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All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Rights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Reserved.</a:t>
            </a:r>
          </a:p>
        </p:txBody>
      </p:sp>
      <p:sp>
        <p:nvSpPr>
          <p:cNvPr id="7" name="TextBox 1"/>
          <p:cNvSpPr txBox="1"/>
          <p:nvPr/>
        </p:nvSpPr>
        <p:spPr>
          <a:xfrm>
            <a:off x="8394700" y="64135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긽귽깏긆" pitchFamily="18" charset="0"/>
                <a:cs typeface="긽귽깏긆" pitchFamily="18" charset="0"/>
              </a:rPr>
              <a:t>38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Freeform 3"/>
          <p:cNvSpPr/>
          <p:nvPr/>
        </p:nvSpPr>
        <p:spPr>
          <a:xfrm>
            <a:off x="0" y="1422"/>
            <a:ext cx="9144000" cy="490067"/>
          </a:xfrm>
          <a:custGeom>
            <a:avLst/>
            <a:gdLst>
              <a:gd name="connsiteX0" fmla="*/ 0 w 9144000"/>
              <a:gd name="connsiteY0" fmla="*/ 490067 h 490067"/>
              <a:gd name="connsiteX1" fmla="*/ 9144000 w 9144000"/>
              <a:gd name="connsiteY1" fmla="*/ 490067 h 490067"/>
              <a:gd name="connsiteX2" fmla="*/ 9144000 w 9144000"/>
              <a:gd name="connsiteY2" fmla="*/ 0 h 490067"/>
              <a:gd name="connsiteX3" fmla="*/ 0 w 9144000"/>
              <a:gd name="connsiteY3" fmla="*/ 0 h 490067"/>
              <a:gd name="connsiteX4" fmla="*/ 0 w 9144000"/>
              <a:gd name="connsiteY4" fmla="*/ 490067 h 49006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490067">
                <a:moveTo>
                  <a:pt x="0" y="490067"/>
                </a:moveTo>
                <a:lnTo>
                  <a:pt x="9144000" y="490067"/>
                </a:lnTo>
                <a:lnTo>
                  <a:pt x="9144000" y="0"/>
                </a:lnTo>
                <a:lnTo>
                  <a:pt x="0" y="0"/>
                </a:lnTo>
                <a:lnTo>
                  <a:pt x="0" y="490067"/>
                </a:lnTo>
              </a:path>
            </a:pathLst>
          </a:custGeom>
          <a:solidFill>
            <a:srgbClr val="000000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8900" y="152400"/>
            <a:ext cx="5033429" cy="4226798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sz="2400" dirty="0">
                <a:solidFill>
                  <a:srgbClr val="FFFFFF"/>
                </a:solidFill>
                <a:latin typeface="긽귽깏긆" pitchFamily="18" charset="0"/>
                <a:cs typeface="긽귽깏긆" pitchFamily="18" charset="0"/>
              </a:rPr>
              <a:t>BaaS</a:t>
            </a:r>
            <a:r>
              <a:rPr lang="en-US" altLang="zh-C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400" dirty="0">
                <a:solidFill>
                  <a:srgbClr val="FFFFFF"/>
                </a:solidFill>
                <a:latin typeface="긽귽깏긆" pitchFamily="18" charset="0"/>
                <a:cs typeface="긽귽깏긆" pitchFamily="18" charset="0"/>
              </a:rPr>
              <a:t>도입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3600"/>
              </a:lnSpc>
              <a:tabLst>
                <a:tab pos="457200" algn="l"/>
              </a:tabLst>
            </a:pPr>
            <a:r>
              <a:rPr lang="en-US" altLang="zh-CN" dirty="0"/>
              <a:t>	</a:t>
            </a:r>
            <a:r>
              <a:rPr lang="en-US" altLang="zh-CN" sz="2795" b="1" dirty="0" err="1">
                <a:solidFill>
                  <a:srgbClr val="000000"/>
                </a:solidFill>
                <a:latin typeface="긽귽깏긆,Bold" pitchFamily="18" charset="0"/>
                <a:cs typeface="긽귽깏긆,Bold" pitchFamily="18" charset="0"/>
              </a:rPr>
              <a:t>GameSparks</a:t>
            </a:r>
            <a:r>
              <a:rPr lang="en-US" altLang="zh-CN" sz="27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795" b="1" dirty="0">
                <a:solidFill>
                  <a:srgbClr val="000000"/>
                </a:solidFill>
                <a:latin typeface="긽귽깏긆,Bold" pitchFamily="18" charset="0"/>
                <a:cs typeface="긽귽깏긆,Bold" pitchFamily="18" charset="0"/>
              </a:rPr>
              <a:t>의 단점</a:t>
            </a: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900"/>
              </a:lnSpc>
              <a:tabLst>
                <a:tab pos="457200" algn="l"/>
              </a:tabLst>
            </a:pPr>
            <a:r>
              <a:rPr lang="en-US" altLang="zh-CN" dirty="0"/>
              <a:t>	</a:t>
            </a:r>
            <a:r>
              <a:rPr lang="ko-KR" altLang="en-US" dirty="0"/>
              <a:t>서비스로의 의존성 발생</a:t>
            </a:r>
            <a:r>
              <a:rPr lang="en-US" altLang="ko-KR" dirty="0"/>
              <a:t>.</a:t>
            </a:r>
            <a:r>
              <a:rPr lang="en-US" altLang="zh-CN" sz="2004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 </a:t>
            </a:r>
          </a:p>
          <a:p>
            <a:pPr>
              <a:lnSpc>
                <a:spcPts val="2400"/>
              </a:lnSpc>
              <a:tabLst>
                <a:tab pos="457200" algn="l"/>
              </a:tabLst>
            </a:pPr>
            <a:r>
              <a:rPr lang="en-US" altLang="zh-CN" dirty="0"/>
              <a:t>	</a:t>
            </a:r>
            <a:r>
              <a:rPr lang="en-US" altLang="zh-CN" sz="2004" dirty="0" err="1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GameSparks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004" dirty="0">
                <a:latin typeface="Times New Roman" pitchFamily="18" charset="0"/>
                <a:cs typeface="Times New Roman" pitchFamily="18" charset="0"/>
              </a:rPr>
              <a:t>서비스가 종료한다면</a:t>
            </a:r>
            <a:endParaRPr lang="en-US" altLang="zh-CN" sz="2004" dirty="0">
              <a:solidFill>
                <a:srgbClr val="000000"/>
              </a:solidFill>
              <a:latin typeface="긽귽깏긆" pitchFamily="18" charset="0"/>
              <a:cs typeface="긽귽깏긆" pitchFamily="18" charset="0"/>
            </a:endParaRPr>
          </a:p>
          <a:p>
            <a:pPr>
              <a:lnSpc>
                <a:spcPts val="2300"/>
              </a:lnSpc>
              <a:tabLst>
                <a:tab pos="457200" algn="l"/>
              </a:tabLst>
            </a:pPr>
            <a:r>
              <a:rPr lang="en-US" altLang="zh-CN" dirty="0"/>
              <a:t>	</a:t>
            </a:r>
            <a:r>
              <a:rPr lang="ko-KR" altLang="en-US" dirty="0"/>
              <a:t>필연적으로 게임 서비스를 할 수 없다</a:t>
            </a:r>
            <a:r>
              <a:rPr lang="en-US" altLang="ko-KR" dirty="0"/>
              <a:t>.</a:t>
            </a:r>
            <a:r>
              <a:rPr lang="en-US" altLang="zh-CN" sz="2004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 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dirty="0"/>
              <a:t>	</a:t>
            </a:r>
            <a:r>
              <a:rPr lang="ko-KR" altLang="en-US" dirty="0"/>
              <a:t>문서가 영어</a:t>
            </a:r>
            <a:r>
              <a:rPr lang="en-US" altLang="ko-KR" dirty="0"/>
              <a:t>.</a:t>
            </a:r>
            <a:r>
              <a:rPr lang="en-US" altLang="zh-CN" sz="2004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 </a:t>
            </a:r>
          </a:p>
          <a:p>
            <a:pPr>
              <a:lnSpc>
                <a:spcPts val="2800"/>
              </a:lnSpc>
              <a:tabLst>
                <a:tab pos="457200" algn="l"/>
              </a:tabLst>
            </a:pPr>
            <a:r>
              <a:rPr lang="en-US" altLang="zh-CN" dirty="0"/>
              <a:t>	</a:t>
            </a:r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1000"/>
              </a:lnSpc>
            </a:pPr>
            <a:endParaRPr lang="en-US" altLang="zh-CN" dirty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dirty="0"/>
              <a:t>	</a:t>
            </a:r>
            <a:r>
              <a:rPr lang="en-US" altLang="zh-CN" sz="2004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Portal </a:t>
            </a:r>
            <a:r>
              <a:rPr lang="ko-KR" altLang="en-US" sz="2004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응답이 느릴 때가 있다</a:t>
            </a:r>
            <a:r>
              <a:rPr lang="en-US" altLang="ko-KR" sz="2004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.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004" dirty="0">
              <a:solidFill>
                <a:srgbClr val="000000"/>
              </a:solidFill>
              <a:latin typeface="긽귽깏긆" pitchFamily="18" charset="0"/>
              <a:cs typeface="긽귽깏긆" pitchFamily="18" charset="0"/>
            </a:endParaRPr>
          </a:p>
          <a:p>
            <a:pPr>
              <a:lnSpc>
                <a:spcPts val="2400"/>
              </a:lnSpc>
              <a:tabLst>
                <a:tab pos="457200" algn="l"/>
              </a:tabLst>
            </a:pPr>
            <a:r>
              <a:rPr lang="en-US" altLang="zh-CN" dirty="0"/>
              <a:t>	</a:t>
            </a:r>
            <a:r>
              <a:rPr lang="en-US" altLang="zh-CN" sz="2004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（</a:t>
            </a:r>
            <a:r>
              <a:rPr lang="ko-KR" altLang="en-US" sz="2004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시간대에 따른</a:t>
            </a:r>
            <a:r>
              <a:rPr lang="en-US" altLang="ko-KR" sz="2004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.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API</a:t>
            </a:r>
            <a:r>
              <a:rPr lang="en-US" altLang="zh-CN" sz="2004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ko-KR" altLang="en-US" sz="2004" b="1" dirty="0">
                <a:latin typeface="Times New Roman" pitchFamily="18" charset="0"/>
                <a:cs typeface="Times New Roman" pitchFamily="18" charset="0"/>
              </a:rPr>
              <a:t>응답은 문제 없음</a:t>
            </a:r>
            <a:r>
              <a:rPr lang="en-US" altLang="zh-CN" sz="2004" dirty="0">
                <a:solidFill>
                  <a:srgbClr val="000000"/>
                </a:solidFill>
                <a:latin typeface="긽귽깏긆" pitchFamily="18" charset="0"/>
                <a:cs typeface="긽귽깏긆" pitchFamily="18" charset="0"/>
              </a:rPr>
              <a:t>）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263900" y="6464300"/>
            <a:ext cx="2603500" cy="139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100"/>
              </a:lnSpc>
              <a:tabLst/>
            </a:pP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©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2016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SQUARE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ENIX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CO.,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LTD.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All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Rights</a:t>
            </a:r>
            <a:r>
              <a:rPr lang="en-US" altLang="zh-CN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900" dirty="0">
                <a:solidFill>
                  <a:srgbClr val="898989"/>
                </a:solidFill>
                <a:latin typeface="Segoe UI" pitchFamily="18" charset="0"/>
                <a:cs typeface="Segoe UI" pitchFamily="18" charset="0"/>
              </a:rPr>
              <a:t>Reserved.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8394700" y="6413500"/>
            <a:ext cx="1778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/>
            </a:pPr>
            <a:r>
              <a:rPr lang="en-US" altLang="zh-CN" sz="1200" dirty="0">
                <a:solidFill>
                  <a:srgbClr val="898989"/>
                </a:solidFill>
                <a:latin typeface="긽귽깏긆" pitchFamily="18" charset="0"/>
                <a:cs typeface="긽귽깏긆" pitchFamily="18" charset="0"/>
              </a:rPr>
              <a:t>39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583</Words>
  <Application>Microsoft Office PowerPoint</Application>
  <PresentationFormat>화면 슬라이드 쇼(4:3)</PresentationFormat>
  <Paragraphs>165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21" baseType="lpstr">
      <vt:lpstr>Calibri,Bold</vt:lpstr>
      <vt:lpstr>宋体</vt:lpstr>
      <vt:lpstr>굃굍 굊긕긘긞긏</vt:lpstr>
      <vt:lpstr>굃굍 긕긘긞긏</vt:lpstr>
      <vt:lpstr>긽귽깏긆</vt:lpstr>
      <vt:lpstr>긽귽깏긆,Bold</vt:lpstr>
      <vt:lpstr>맑은 고딕</vt:lpstr>
      <vt:lpstr>Arial</vt:lpstr>
      <vt:lpstr>Calibri</vt:lpstr>
      <vt:lpstr>Segoe UI</vt:lpstr>
      <vt:lpstr>Times New Roman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최흥배</cp:lastModifiedBy>
  <cp:revision>19</cp:revision>
  <dcterms:created xsi:type="dcterms:W3CDTF">2006-08-16T00:00:00Z</dcterms:created>
  <dcterms:modified xsi:type="dcterms:W3CDTF">2017-10-31T13:41:59Z</dcterms:modified>
</cp:coreProperties>
</file>