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7" r:id="rId5"/>
  </p:sldMasterIdLst>
  <p:notesMasterIdLst>
    <p:notesMasterId r:id="rId16"/>
  </p:notesMasterIdLst>
  <p:handoutMasterIdLst>
    <p:handoutMasterId r:id="rId17"/>
  </p:handoutMasterIdLst>
  <p:sldIdLst>
    <p:sldId id="846" r:id="rId6"/>
    <p:sldId id="848" r:id="rId7"/>
    <p:sldId id="854" r:id="rId8"/>
    <p:sldId id="857" r:id="rId9"/>
    <p:sldId id="852" r:id="rId10"/>
    <p:sldId id="855" r:id="rId11"/>
    <p:sldId id="862" r:id="rId12"/>
    <p:sldId id="861" r:id="rId13"/>
    <p:sldId id="863" r:id="rId14"/>
    <p:sldId id="859" r:id="rId1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36">
          <p15:clr>
            <a:srgbClr val="A4A3A4"/>
          </p15:clr>
        </p15:guide>
        <p15:guide id="7" orient="horz" pos="2159">
          <p15:clr>
            <a:srgbClr val="A4A3A4"/>
          </p15:clr>
        </p15:guide>
        <p15:guide id="8" orient="horz" pos="4050">
          <p15:clr>
            <a:srgbClr val="A4A3A4"/>
          </p15:clr>
        </p15:guide>
        <p15:guide id="9" pos="156">
          <p15:clr>
            <a:srgbClr val="A4A3A4"/>
          </p15:clr>
        </p15:guide>
        <p15:guide id="10" pos="1767">
          <p15:clr>
            <a:srgbClr val="A4A3A4"/>
          </p15:clr>
        </p15:guide>
        <p15:guide id="11" pos="7548">
          <p15:clr>
            <a:srgbClr val="A4A3A4"/>
          </p15:clr>
        </p15:guide>
        <p15:guide id="12" pos="328">
          <p15:clr>
            <a:srgbClr val="A4A3A4"/>
          </p15:clr>
        </p15:guide>
        <p15:guide id="13" pos="7353">
          <p15:clr>
            <a:srgbClr val="A4A3A4"/>
          </p15:clr>
        </p15:guide>
        <p15:guide id="14" pos="613">
          <p15:clr>
            <a:srgbClr val="A4A3A4"/>
          </p15:clr>
        </p15:guide>
        <p15:guide id="15" pos="7062">
          <p15:clr>
            <a:srgbClr val="A4A3A4"/>
          </p15:clr>
        </p15:guide>
        <p15:guide id="16" pos="38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I" initials="A"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100"/>
    <a:srgbClr val="0000CC"/>
    <a:srgbClr val="FFFFCC"/>
    <a:srgbClr val="969696"/>
    <a:srgbClr val="66FF33"/>
    <a:srgbClr val="D2D2D2"/>
    <a:srgbClr val="FFFFFF"/>
    <a:srgbClr val="000000"/>
    <a:srgbClr val="50505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autoAdjust="0"/>
    <p:restoredTop sz="75326" autoAdjust="0"/>
  </p:normalViewPr>
  <p:slideViewPr>
    <p:cSldViewPr snapToGrid="0" snapToObjects="1">
      <p:cViewPr varScale="1">
        <p:scale>
          <a:sx n="92" d="100"/>
          <a:sy n="92" d="100"/>
        </p:scale>
        <p:origin x="90" y="450"/>
      </p:cViewPr>
      <p:guideLst>
        <p:guide orient="horz" pos="142"/>
        <p:guide orient="horz" pos="4176"/>
        <p:guide orient="horz" pos="912"/>
        <p:guide orient="horz" pos="1197"/>
        <p:guide orient="horz" pos="1957"/>
        <p:guide orient="horz" pos="2736"/>
        <p:guide orient="horz" pos="2159"/>
        <p:guide orient="horz" pos="4050"/>
        <p:guide pos="156"/>
        <p:guide pos="1767"/>
        <p:guide pos="7548"/>
        <p:guide pos="328"/>
        <p:guide pos="7353"/>
        <p:guide pos="613"/>
        <p:guide pos="7062"/>
        <p:guide pos="3837"/>
      </p:guideLst>
    </p:cSldViewPr>
  </p:slideViewPr>
  <p:notesTextViewPr>
    <p:cViewPr>
      <p:scale>
        <a:sx n="150" d="100"/>
        <a:sy n="150" d="100"/>
      </p:scale>
      <p:origin x="0" y="0"/>
    </p:cViewPr>
  </p:notesTextViewPr>
  <p:sorterViewPr>
    <p:cViewPr varScale="1">
      <p:scale>
        <a:sx n="1" d="1"/>
        <a:sy n="1" d="1"/>
      </p:scale>
      <p:origin x="0" y="3078"/>
    </p:cViewPr>
  </p:sorterViewPr>
  <p:notesViewPr>
    <p:cSldViewPr snapToGrid="0" snapToObjects="1" showGuides="1">
      <p:cViewPr varScale="1">
        <p:scale>
          <a:sx n="84" d="100"/>
          <a:sy n="84" d="100"/>
        </p:scale>
        <p:origin x="-308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11/4/2017</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11/4/2017</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どんな技術で構成されているの？</a:t>
            </a:r>
            <a:r>
              <a:rPr kumimoji="1" lang="en-US" altLang="ja-JP" dirty="0"/>
              <a:t>- </a:t>
            </a:r>
            <a:r>
              <a:rPr kumimoji="1" lang="ja-JP" altLang="en-US" dirty="0"/>
              <a:t>色んな言語から利用できる</a:t>
            </a:r>
            <a:endParaRPr kumimoji="1" lang="en-US" altLang="ja-JP" dirty="0"/>
          </a:p>
          <a:p>
            <a:r>
              <a:rPr kumimoji="1" lang="en-US" altLang="ja-JP" dirty="0"/>
              <a:t>CRT:C Runtime </a:t>
            </a:r>
            <a:r>
              <a:rPr kumimoji="1" lang="en-US" altLang="ja-JP" dirty="0" err="1"/>
              <a:t>Liblary</a:t>
            </a:r>
            <a:r>
              <a:rPr kumimoji="1" lang="en-US" altLang="ja-JP" dirty="0"/>
              <a:t> – </a:t>
            </a:r>
            <a:r>
              <a:rPr kumimoji="1" lang="en-US" altLang="ja-JP" dirty="0" err="1"/>
              <a:t>printf</a:t>
            </a:r>
            <a:r>
              <a:rPr kumimoji="1" lang="en-US" altLang="ja-JP" dirty="0"/>
              <a:t>, </a:t>
            </a:r>
            <a:r>
              <a:rPr kumimoji="1" lang="en-US" altLang="ja-JP" dirty="0" err="1"/>
              <a:t>strcmp</a:t>
            </a:r>
            <a:r>
              <a:rPr kumimoji="1" lang="en-US" altLang="ja-JP" dirty="0"/>
              <a:t> </a:t>
            </a:r>
            <a:r>
              <a:rPr kumimoji="1" lang="ja-JP" altLang="en-US" dirty="0"/>
              <a:t>など</a:t>
            </a:r>
            <a:endParaRPr kumimoji="1" lang="en-US" altLang="ja-JP" dirty="0"/>
          </a:p>
          <a:p>
            <a:r>
              <a:rPr lang="en-US" altLang="ja-JP" sz="900" b="0" i="0" kern="1200" dirty="0">
                <a:solidFill>
                  <a:schemeClr val="tx1"/>
                </a:solidFill>
                <a:effectLst/>
                <a:latin typeface="Segoe UI Light" pitchFamily="34" charset="0"/>
                <a:ea typeface="+mn-ea"/>
                <a:cs typeface="+mn-cs"/>
              </a:rPr>
              <a:t>CLR: Common Language Runtime</a:t>
            </a:r>
          </a:p>
          <a:p>
            <a:r>
              <a:rPr lang="en-US" altLang="ja-JP" sz="900" b="0" i="0" kern="1200" dirty="0">
                <a:solidFill>
                  <a:schemeClr val="tx1"/>
                </a:solidFill>
                <a:effectLst/>
                <a:latin typeface="Segoe UI Light" pitchFamily="34" charset="0"/>
                <a:ea typeface="+mn-ea"/>
                <a:cs typeface="+mn-cs"/>
              </a:rPr>
              <a:t>Framework(Base) Class Library: </a:t>
            </a:r>
            <a:r>
              <a:rPr lang="en-US" altLang="ja-JP" sz="900" b="0" i="0" kern="1200" dirty="0" err="1">
                <a:solidFill>
                  <a:schemeClr val="tx1"/>
                </a:solidFill>
                <a:effectLst/>
                <a:latin typeface="Segoe UI Light" pitchFamily="34" charset="0"/>
                <a:ea typeface="+mn-ea"/>
                <a:cs typeface="+mn-cs"/>
              </a:rPr>
              <a:t>System.Linq</a:t>
            </a:r>
            <a:r>
              <a:rPr lang="en-US" altLang="ja-JP" sz="900" b="0" i="0" kern="1200" dirty="0">
                <a:solidFill>
                  <a:schemeClr val="tx1"/>
                </a:solidFill>
                <a:effectLst/>
                <a:latin typeface="Segoe UI Light" pitchFamily="34" charset="0"/>
                <a:ea typeface="+mn-ea"/>
                <a:cs typeface="+mn-cs"/>
              </a:rPr>
              <a:t>, </a:t>
            </a:r>
            <a:r>
              <a:rPr lang="en-US" altLang="ja-JP" sz="900" b="0" i="0" kern="1200" dirty="0" err="1">
                <a:solidFill>
                  <a:schemeClr val="tx1"/>
                </a:solidFill>
                <a:effectLst/>
                <a:latin typeface="Segoe UI Light" pitchFamily="34" charset="0"/>
                <a:ea typeface="+mn-ea"/>
                <a:cs typeface="+mn-cs"/>
              </a:rPr>
              <a:t>System.Web</a:t>
            </a:r>
            <a:r>
              <a:rPr lang="ja-JP" altLang="en-US" sz="900" b="0" i="0" kern="1200" dirty="0">
                <a:solidFill>
                  <a:schemeClr val="tx1"/>
                </a:solidFill>
                <a:effectLst/>
                <a:latin typeface="Segoe UI Light" pitchFamily="34" charset="0"/>
                <a:ea typeface="+mn-ea"/>
                <a:cs typeface="+mn-cs"/>
              </a:rPr>
              <a:t>など</a:t>
            </a:r>
            <a:endParaRPr lang="en-US" altLang="ja-JP" sz="900" b="0" i="0" kern="1200" dirty="0">
              <a:solidFill>
                <a:schemeClr val="tx1"/>
              </a:solidFill>
              <a:effectLst/>
              <a:latin typeface="Segoe UI Light" pitchFamily="34" charset="0"/>
              <a:ea typeface="+mn-ea"/>
              <a:cs typeface="+mn-cs"/>
            </a:endParaRPr>
          </a:p>
          <a:p>
            <a:r>
              <a:rPr kumimoji="1" lang="en-US" altLang="ja-JP" dirty="0"/>
              <a:t>Trident(</a:t>
            </a:r>
            <a:r>
              <a:rPr kumimoji="1" lang="ja-JP" altLang="en-US" dirty="0"/>
              <a:t>トライデント</a:t>
            </a:r>
            <a:r>
              <a:rPr kumimoji="1" lang="en-US" altLang="ja-JP" dirty="0"/>
              <a:t>):</a:t>
            </a:r>
            <a:r>
              <a:rPr kumimoji="1" lang="en-US" altLang="ja-JP" baseline="0" dirty="0"/>
              <a:t> </a:t>
            </a:r>
            <a:r>
              <a:rPr kumimoji="1" lang="en-US" altLang="ja-JP" dirty="0"/>
              <a:t>IE</a:t>
            </a:r>
            <a:r>
              <a:rPr kumimoji="1" lang="ja-JP" altLang="en-US" dirty="0"/>
              <a:t>の</a:t>
            </a:r>
            <a:r>
              <a:rPr kumimoji="1" lang="en-US" altLang="ja-JP" dirty="0"/>
              <a:t>HTML</a:t>
            </a:r>
            <a:r>
              <a:rPr kumimoji="1" lang="ja-JP" altLang="en-US" dirty="0"/>
              <a:t>レンダリングエンジン</a:t>
            </a:r>
            <a:r>
              <a:rPr kumimoji="1" lang="en-US" altLang="ja-JP" dirty="0"/>
              <a:t>,</a:t>
            </a:r>
            <a:r>
              <a:rPr kumimoji="1" lang="en-US" altLang="ja-JP" baseline="0" dirty="0"/>
              <a:t> HTMP5, CSS3</a:t>
            </a:r>
            <a:endParaRPr kumimoji="1" lang="en-US" altLang="ja-JP" dirty="0"/>
          </a:p>
          <a:p>
            <a:r>
              <a:rPr kumimoji="1" lang="en-US" altLang="ja-JP" baseline="0" dirty="0"/>
              <a:t> - </a:t>
            </a:r>
            <a:r>
              <a:rPr kumimoji="1" lang="en-US" altLang="ja-JP" dirty="0"/>
              <a:t>Firefox</a:t>
            </a:r>
            <a:r>
              <a:rPr kumimoji="1" lang="ja-JP" altLang="en-US" dirty="0"/>
              <a:t>は</a:t>
            </a:r>
            <a:r>
              <a:rPr kumimoji="1" lang="en-US" altLang="ja-JP" dirty="0"/>
              <a:t>Gecko,</a:t>
            </a:r>
            <a:r>
              <a:rPr kumimoji="1" lang="en-US" altLang="ja-JP" baseline="0" dirty="0"/>
              <a:t> Safari</a:t>
            </a:r>
            <a:r>
              <a:rPr kumimoji="1" lang="ja-JP" altLang="en-US" baseline="0" dirty="0"/>
              <a:t>は</a:t>
            </a:r>
            <a:r>
              <a:rPr kumimoji="1" lang="en-US" altLang="ja-JP" baseline="0" dirty="0" err="1"/>
              <a:t>WebKit</a:t>
            </a:r>
            <a:r>
              <a:rPr kumimoji="1" lang="en-US" altLang="ja-JP" baseline="0" dirty="0"/>
              <a:t>, Chrome</a:t>
            </a:r>
            <a:r>
              <a:rPr kumimoji="1" lang="ja-JP" altLang="en-US" baseline="0" dirty="0"/>
              <a:t>は</a:t>
            </a:r>
            <a:r>
              <a:rPr kumimoji="1" lang="en-US" altLang="ja-JP" baseline="0" dirty="0"/>
              <a:t>Blink(</a:t>
            </a:r>
            <a:r>
              <a:rPr kumimoji="1" lang="en-US" altLang="ja-JP" baseline="0" dirty="0" err="1"/>
              <a:t>WebKit</a:t>
            </a:r>
            <a:r>
              <a:rPr kumimoji="1" lang="ja-JP" altLang="en-US" baseline="0" dirty="0"/>
              <a:t>分岐</a:t>
            </a:r>
            <a:r>
              <a:rPr kumimoji="1" lang="en-US" altLang="ja-JP" baseline="0" dirty="0"/>
              <a:t>)</a:t>
            </a:r>
          </a:p>
          <a:p>
            <a:r>
              <a:rPr kumimoji="1" lang="en-US" altLang="ja-JP" baseline="0" dirty="0" err="1"/>
              <a:t>WinJS</a:t>
            </a:r>
            <a:r>
              <a:rPr kumimoji="1" lang="en-US" altLang="ja-JP" baseline="0" dirty="0"/>
              <a:t>: </a:t>
            </a:r>
            <a:r>
              <a:rPr kumimoji="1" lang="en-US" altLang="ja-JP" baseline="0" dirty="0" err="1"/>
              <a:t>WinRT</a:t>
            </a:r>
            <a:r>
              <a:rPr kumimoji="1" lang="ja-JP" altLang="en-US" baseline="0" dirty="0"/>
              <a:t>を利用するためのライブラリ</a:t>
            </a:r>
            <a:endParaRPr kumimoji="1" lang="ja-JP" altLang="en-US" dirty="0"/>
          </a:p>
        </p:txBody>
      </p:sp>
      <p:sp>
        <p:nvSpPr>
          <p:cNvPr id="4" name="ヘッダー プレースホルダー 3"/>
          <p:cNvSpPr>
            <a:spLocks noGrp="1"/>
          </p:cNvSpPr>
          <p:nvPr>
            <p:ph type="hdr" sz="quarter" idx="10"/>
          </p:nvPr>
        </p:nvSpPr>
        <p:spPr/>
        <p:txBody>
          <a:bodyPr/>
          <a:lstStyle/>
          <a:p>
            <a:endParaRPr lang="en-US"/>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付プレースホルダー 5"/>
          <p:cNvSpPr>
            <a:spLocks noGrp="1"/>
          </p:cNvSpPr>
          <p:nvPr>
            <p:ph type="dt" idx="12"/>
          </p:nvPr>
        </p:nvSpPr>
        <p:spPr/>
        <p:txBody>
          <a:bodyPr/>
          <a:lstStyle/>
          <a:p>
            <a:fld id="{584A3045-6671-4B5D-890C-B7A3B4F2C67A}" type="datetime1">
              <a:rPr lang="en-US" altLang="ja-JP" smtClean="0"/>
              <a:t>11/4/2017</a:t>
            </a:fld>
            <a:endParaRPr 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t>1</a:t>
            </a:fld>
            <a:endParaRPr lang="en-US" dirty="0"/>
          </a:p>
        </p:txBody>
      </p:sp>
    </p:spTree>
    <p:extLst>
      <p:ext uri="{BB962C8B-B14F-4D97-AF65-F5344CB8AC3E}">
        <p14:creationId xmlns:p14="http://schemas.microsoft.com/office/powerpoint/2010/main" val="3325855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a:t>なの</a:t>
            </a:r>
            <a:r>
              <a:rPr kumimoji="1" lang="ja-JP" altLang="en-US" dirty="0"/>
              <a:t>で</a:t>
            </a:r>
            <a:r>
              <a:rPr kumimoji="1" lang="en-US" altLang="ja-JP" dirty="0"/>
              <a:t>JS</a:t>
            </a:r>
            <a:r>
              <a:rPr kumimoji="1" lang="ja-JP" altLang="en-US" dirty="0"/>
              <a:t>は</a:t>
            </a:r>
            <a:r>
              <a:rPr kumimoji="1" lang="en-US" altLang="ja-JP" dirty="0" err="1"/>
              <a:t>WinMD</a:t>
            </a:r>
            <a:r>
              <a:rPr kumimoji="1" lang="ja-JP" altLang="en-US" dirty="0"/>
              <a:t>作れない</a:t>
            </a:r>
            <a:endParaRPr kumimoji="1" lang="en-US" altLang="ja-JP" dirty="0"/>
          </a:p>
          <a:p>
            <a:r>
              <a:rPr kumimoji="1" lang="en-US" altLang="ja-JP" dirty="0"/>
              <a:t>JS</a:t>
            </a:r>
            <a:r>
              <a:rPr kumimoji="1" lang="ja-JP" altLang="en-US" dirty="0"/>
              <a:t>の配列を </a:t>
            </a:r>
            <a:r>
              <a:rPr kumimoji="1" lang="en-US" altLang="ja-JP" dirty="0"/>
              <a:t>C#</a:t>
            </a:r>
            <a:r>
              <a:rPr kumimoji="1" lang="ja-JP" altLang="en-US" dirty="0"/>
              <a:t>や</a:t>
            </a:r>
            <a:r>
              <a:rPr kumimoji="1" lang="en-US" altLang="ja-JP" dirty="0"/>
              <a:t>C++</a:t>
            </a:r>
            <a:r>
              <a:rPr kumimoji="1" lang="ja-JP" altLang="en-US" dirty="0"/>
              <a:t>に渡せるよ</a:t>
            </a:r>
            <a:endParaRPr kumimoji="1" lang="en-US" altLang="ja-JP" dirty="0"/>
          </a:p>
          <a:p>
            <a:endParaRPr kumimoji="1" lang="ja-JP" altLang="en-US" dirty="0"/>
          </a:p>
        </p:txBody>
      </p:sp>
      <p:sp>
        <p:nvSpPr>
          <p:cNvPr id="4" name="ヘッダー プレースホルダー 3"/>
          <p:cNvSpPr>
            <a:spLocks noGrp="1"/>
          </p:cNvSpPr>
          <p:nvPr>
            <p:ph type="hdr" sz="quarter" idx="10"/>
          </p:nvPr>
        </p:nvSpPr>
        <p:spPr/>
        <p:txBody>
          <a:bodyPr/>
          <a:lstStyle/>
          <a:p>
            <a:endParaRPr lang="en-US"/>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付プレースホルダー 5"/>
          <p:cNvSpPr>
            <a:spLocks noGrp="1"/>
          </p:cNvSpPr>
          <p:nvPr>
            <p:ph type="dt" idx="12"/>
          </p:nvPr>
        </p:nvSpPr>
        <p:spPr/>
        <p:txBody>
          <a:bodyPr/>
          <a:lstStyle/>
          <a:p>
            <a:fld id="{8A61E70D-7BFE-449F-A09C-2E48A893A659}" type="datetime1">
              <a:rPr lang="en-US" altLang="ja-JP" smtClean="0"/>
              <a:t>11/4/2017</a:t>
            </a:fld>
            <a:endParaRPr 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t>10</a:t>
            </a:fld>
            <a:endParaRPr lang="en-US" dirty="0"/>
          </a:p>
        </p:txBody>
      </p:sp>
    </p:spTree>
    <p:extLst>
      <p:ext uri="{BB962C8B-B14F-4D97-AF65-F5344CB8AC3E}">
        <p14:creationId xmlns:p14="http://schemas.microsoft.com/office/powerpoint/2010/main" val="1247779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技術的にはどの方向でも呼び出し可能</a:t>
            </a:r>
            <a:endParaRPr kumimoji="1" lang="en-US" altLang="ja-JP" dirty="0"/>
          </a:p>
          <a:p>
            <a:r>
              <a:rPr kumimoji="1" lang="ja-JP" altLang="en-US" dirty="0"/>
              <a:t>ストアアプリから呼び出す</a:t>
            </a:r>
            <a:r>
              <a:rPr kumimoji="1" lang="ja-JP" altLang="en-US" dirty="0" err="1"/>
              <a:t>。。</a:t>
            </a:r>
            <a:r>
              <a:rPr kumimoji="1" lang="ja-JP" altLang="en-US" dirty="0"/>
              <a:t>と言いました、どういうことでしょうか</a:t>
            </a:r>
          </a:p>
        </p:txBody>
      </p:sp>
      <p:sp>
        <p:nvSpPr>
          <p:cNvPr id="4" name="ヘッダー プレースホルダー 3"/>
          <p:cNvSpPr>
            <a:spLocks noGrp="1"/>
          </p:cNvSpPr>
          <p:nvPr>
            <p:ph type="hdr" sz="quarter" idx="10"/>
          </p:nvPr>
        </p:nvSpPr>
        <p:spPr/>
        <p:txBody>
          <a:bodyPr/>
          <a:lstStyle/>
          <a:p>
            <a:endParaRPr lang="en-US"/>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付プレースホルダー 5"/>
          <p:cNvSpPr>
            <a:spLocks noGrp="1"/>
          </p:cNvSpPr>
          <p:nvPr>
            <p:ph type="dt" idx="12"/>
          </p:nvPr>
        </p:nvSpPr>
        <p:spPr/>
        <p:txBody>
          <a:bodyPr/>
          <a:lstStyle/>
          <a:p>
            <a:fld id="{9E8309B3-3CD5-4550-8468-22A6EE9540E2}" type="datetime1">
              <a:rPr lang="en-US" altLang="ja-JP" smtClean="0"/>
              <a:t>11/4/2017</a:t>
            </a:fld>
            <a:endParaRPr 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t>2</a:t>
            </a:fld>
            <a:endParaRPr lang="en-US" dirty="0"/>
          </a:p>
        </p:txBody>
      </p:sp>
    </p:spTree>
    <p:extLst>
      <p:ext uri="{BB962C8B-B14F-4D97-AF65-F5344CB8AC3E}">
        <p14:creationId xmlns:p14="http://schemas.microsoft.com/office/powerpoint/2010/main" val="1707608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ストアアプリに注目してみます</a:t>
            </a:r>
            <a:endParaRPr kumimoji="1" lang="en-US" altLang="ja-JP" dirty="0"/>
          </a:p>
          <a:p>
            <a:r>
              <a:rPr kumimoji="1" lang="ja-JP" altLang="en-US" dirty="0"/>
              <a:t>色んな言語から</a:t>
            </a:r>
            <a:r>
              <a:rPr kumimoji="1" lang="en-US" altLang="ja-JP" dirty="0" err="1"/>
              <a:t>WinRT</a:t>
            </a:r>
            <a:r>
              <a:rPr kumimoji="1" lang="ja-JP" altLang="en-US" dirty="0"/>
              <a:t>の</a:t>
            </a:r>
            <a:r>
              <a:rPr kumimoji="1" lang="en-US" altLang="ja-JP" dirty="0"/>
              <a:t>API</a:t>
            </a:r>
            <a:r>
              <a:rPr kumimoji="1" lang="ja-JP" altLang="en-US" dirty="0"/>
              <a:t>を呼び出せます</a:t>
            </a:r>
          </a:p>
        </p:txBody>
      </p:sp>
      <p:sp>
        <p:nvSpPr>
          <p:cNvPr id="4" name="ヘッダー プレースホルダー 3"/>
          <p:cNvSpPr>
            <a:spLocks noGrp="1"/>
          </p:cNvSpPr>
          <p:nvPr>
            <p:ph type="hdr" sz="quarter" idx="10"/>
          </p:nvPr>
        </p:nvSpPr>
        <p:spPr/>
        <p:txBody>
          <a:bodyPr/>
          <a:lstStyle/>
          <a:p>
            <a:endParaRPr lang="en-US"/>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付プレースホルダー 5"/>
          <p:cNvSpPr>
            <a:spLocks noGrp="1"/>
          </p:cNvSpPr>
          <p:nvPr>
            <p:ph type="dt" idx="12"/>
          </p:nvPr>
        </p:nvSpPr>
        <p:spPr/>
        <p:txBody>
          <a:bodyPr/>
          <a:lstStyle/>
          <a:p>
            <a:fld id="{8A61E70D-7BFE-449F-A09C-2E48A893A659}" type="datetime1">
              <a:rPr lang="en-US" altLang="ja-JP" smtClean="0"/>
              <a:t>11/4/2017</a:t>
            </a:fld>
            <a:endParaRPr 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3364268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.NET</a:t>
            </a:r>
            <a:r>
              <a:rPr kumimoji="1" lang="ja-JP" altLang="en-US" dirty="0"/>
              <a:t>チームが作ったメタデータ形式</a:t>
            </a:r>
            <a:endParaRPr kumimoji="1" lang="en-US" altLang="ja-JP" dirty="0"/>
          </a:p>
          <a:p>
            <a:r>
              <a:rPr kumimoji="1" lang="en-US" altLang="ja-JP" dirty="0" err="1"/>
              <a:t>WinMD</a:t>
            </a:r>
            <a:r>
              <a:rPr kumimoji="1" lang="ja-JP" altLang="en-US" dirty="0"/>
              <a:t>のおかげ</a:t>
            </a:r>
          </a:p>
        </p:txBody>
      </p:sp>
      <p:sp>
        <p:nvSpPr>
          <p:cNvPr id="4" name="ヘッダー プレースホルダー 3"/>
          <p:cNvSpPr>
            <a:spLocks noGrp="1"/>
          </p:cNvSpPr>
          <p:nvPr>
            <p:ph type="hdr" sz="quarter" idx="10"/>
          </p:nvPr>
        </p:nvSpPr>
        <p:spPr/>
        <p:txBody>
          <a:bodyPr/>
          <a:lstStyle/>
          <a:p>
            <a:endParaRPr lang="en-US"/>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付プレースホルダー 5"/>
          <p:cNvSpPr>
            <a:spLocks noGrp="1"/>
          </p:cNvSpPr>
          <p:nvPr>
            <p:ph type="dt" idx="12"/>
          </p:nvPr>
        </p:nvSpPr>
        <p:spPr/>
        <p:txBody>
          <a:bodyPr/>
          <a:lstStyle/>
          <a:p>
            <a:fld id="{3D8529F3-D0DB-4590-9D7C-BDD06DEEEA62}" type="datetime1">
              <a:rPr lang="en-US" altLang="ja-JP" smtClean="0"/>
              <a:t>11/4/2017</a:t>
            </a:fld>
            <a:endParaRPr 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3411139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紐付けはレジストリで。これが</a:t>
            </a:r>
            <a:r>
              <a:rPr kumimoji="1" lang="en-US" altLang="ja-JP" dirty="0" err="1"/>
              <a:t>WinRT</a:t>
            </a:r>
            <a:r>
              <a:rPr kumimoji="1" lang="ja-JP" altLang="en-US" dirty="0"/>
              <a:t>の</a:t>
            </a:r>
            <a:r>
              <a:rPr kumimoji="1" lang="en-US" altLang="ja-JP" dirty="0"/>
              <a:t>API</a:t>
            </a:r>
            <a:r>
              <a:rPr kumimoji="1" lang="ja-JP" altLang="en-US" dirty="0"/>
              <a:t>提供の仕組み。</a:t>
            </a:r>
            <a:endParaRPr kumimoji="1" lang="en-US" altLang="ja-JP" dirty="0"/>
          </a:p>
          <a:p>
            <a:r>
              <a:rPr kumimoji="1" lang="ja-JP" altLang="en-US" dirty="0"/>
              <a:t>とはいえ、</a:t>
            </a:r>
            <a:r>
              <a:rPr kumimoji="1" lang="en-US" altLang="ja-JP" dirty="0"/>
              <a:t>C#</a:t>
            </a:r>
            <a:r>
              <a:rPr kumimoji="1" lang="ja-JP" altLang="en-US" dirty="0"/>
              <a:t>はマネージドで</a:t>
            </a:r>
            <a:r>
              <a:rPr kumimoji="1" lang="en-US" altLang="ja-JP" dirty="0"/>
              <a:t>C++</a:t>
            </a:r>
            <a:r>
              <a:rPr kumimoji="1" lang="ja-JP" altLang="en-US" dirty="0"/>
              <a:t>はネイティブで</a:t>
            </a:r>
            <a:r>
              <a:rPr kumimoji="1" lang="en-US" altLang="ja-JP" dirty="0"/>
              <a:t>JS</a:t>
            </a:r>
            <a:r>
              <a:rPr kumimoji="1" lang="ja-JP" altLang="en-US" dirty="0"/>
              <a:t>はスクリプト</a:t>
            </a:r>
            <a:endParaRPr kumimoji="1" lang="en-US" altLang="ja-JP" dirty="0"/>
          </a:p>
          <a:p>
            <a:r>
              <a:rPr kumimoji="1" lang="ja-JP" altLang="en-US" dirty="0"/>
              <a:t>そんなうまく全く同じ</a:t>
            </a:r>
            <a:r>
              <a:rPr kumimoji="1" lang="en-US" altLang="ja-JP" dirty="0"/>
              <a:t>API</a:t>
            </a:r>
            <a:r>
              <a:rPr kumimoji="1" lang="ja-JP" altLang="en-US" dirty="0"/>
              <a:t>（しかも実体</a:t>
            </a:r>
            <a:r>
              <a:rPr kumimoji="1" lang="en-US" altLang="ja-JP" dirty="0"/>
              <a:t>DLL</a:t>
            </a:r>
            <a:r>
              <a:rPr kumimoji="1" lang="ja-JP" altLang="en-US" dirty="0"/>
              <a:t>）を呼べるの？</a:t>
            </a:r>
          </a:p>
        </p:txBody>
      </p:sp>
      <p:sp>
        <p:nvSpPr>
          <p:cNvPr id="4" name="ヘッダー プレースホルダー 3"/>
          <p:cNvSpPr>
            <a:spLocks noGrp="1"/>
          </p:cNvSpPr>
          <p:nvPr>
            <p:ph type="hdr" sz="quarter" idx="10"/>
          </p:nvPr>
        </p:nvSpPr>
        <p:spPr/>
        <p:txBody>
          <a:bodyPr/>
          <a:lstStyle/>
          <a:p>
            <a:endParaRPr lang="en-US"/>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付プレースホルダー 5"/>
          <p:cNvSpPr>
            <a:spLocks noGrp="1"/>
          </p:cNvSpPr>
          <p:nvPr>
            <p:ph type="dt" idx="12"/>
          </p:nvPr>
        </p:nvSpPr>
        <p:spPr/>
        <p:txBody>
          <a:bodyPr/>
          <a:lstStyle/>
          <a:p>
            <a:fld id="{E03F6477-97B1-4D71-9C93-DB52DB5B0F9C}" type="datetime1">
              <a:rPr lang="en-US" altLang="ja-JP" smtClean="0"/>
              <a:t>11/4/2017</a:t>
            </a:fld>
            <a:endParaRPr 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1641678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バイナリレベルの互換保証（エンディアン、アライメント、インタフェースなど）</a:t>
            </a:r>
            <a:endParaRPr kumimoji="1" lang="en-US" altLang="ja-JP" dirty="0"/>
          </a:p>
          <a:p>
            <a:r>
              <a:rPr kumimoji="1" lang="en-US" altLang="ja-JP" dirty="0"/>
              <a:t>ABI</a:t>
            </a:r>
            <a:r>
              <a:rPr kumimoji="1" lang="ja-JP" altLang="en-US" dirty="0"/>
              <a:t>互換をサポートしているシステム同士は、同じ実行ファイルをまんま動作可能</a:t>
            </a:r>
            <a:endParaRPr kumimoji="1" lang="en-US" altLang="ja-JP" dirty="0"/>
          </a:p>
          <a:p>
            <a:r>
              <a:rPr kumimoji="1" lang="ja-JP" altLang="en-US" sz="900" dirty="0"/>
              <a:t>ただし、</a:t>
            </a:r>
            <a:r>
              <a:rPr kumimoji="1" lang="en-US" altLang="ja-JP" sz="900" dirty="0"/>
              <a:t>JavaScript</a:t>
            </a:r>
            <a:r>
              <a:rPr kumimoji="1" lang="ja-JP" altLang="en-US" sz="900" dirty="0"/>
              <a:t>は</a:t>
            </a:r>
            <a:r>
              <a:rPr kumimoji="1" lang="en-US" altLang="ja-JP" sz="900" dirty="0" err="1"/>
              <a:t>WinMD</a:t>
            </a:r>
            <a:r>
              <a:rPr kumimoji="1" lang="ja-JP" altLang="en-US" sz="900" dirty="0"/>
              <a:t>ファイルは作れない</a:t>
            </a:r>
            <a:endParaRPr kumimoji="1" lang="en-US" altLang="ja-JP" sz="900" dirty="0"/>
          </a:p>
          <a:p>
            <a:r>
              <a:rPr kumimoji="1" lang="ja-JP" altLang="en-US" sz="900" dirty="0"/>
              <a:t>ここで何が起きてるのか？</a:t>
            </a:r>
            <a:endParaRPr kumimoji="1" lang="ja-JP" altLang="en-US" dirty="0"/>
          </a:p>
        </p:txBody>
      </p:sp>
      <p:sp>
        <p:nvSpPr>
          <p:cNvPr id="4" name="ヘッダー プレースホルダー 3"/>
          <p:cNvSpPr>
            <a:spLocks noGrp="1"/>
          </p:cNvSpPr>
          <p:nvPr>
            <p:ph type="hdr" sz="quarter" idx="10"/>
          </p:nvPr>
        </p:nvSpPr>
        <p:spPr/>
        <p:txBody>
          <a:bodyPr/>
          <a:lstStyle/>
          <a:p>
            <a:endParaRPr lang="en-US"/>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付プレースホルダー 5"/>
          <p:cNvSpPr>
            <a:spLocks noGrp="1"/>
          </p:cNvSpPr>
          <p:nvPr>
            <p:ph type="dt" idx="12"/>
          </p:nvPr>
        </p:nvSpPr>
        <p:spPr/>
        <p:txBody>
          <a:bodyPr/>
          <a:lstStyle/>
          <a:p>
            <a:fld id="{8A61E70D-7BFE-449F-A09C-2E48A893A659}" type="datetime1">
              <a:rPr lang="en-US" altLang="ja-JP" smtClean="0"/>
              <a:t>11/4/2017</a:t>
            </a:fld>
            <a:endParaRPr 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t>6</a:t>
            </a:fld>
            <a:endParaRPr lang="en-US" dirty="0"/>
          </a:p>
        </p:txBody>
      </p:sp>
    </p:spTree>
    <p:extLst>
      <p:ext uri="{BB962C8B-B14F-4D97-AF65-F5344CB8AC3E}">
        <p14:creationId xmlns:p14="http://schemas.microsoft.com/office/powerpoint/2010/main" val="763681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en-US"/>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付プレースホルダー 5"/>
          <p:cNvSpPr>
            <a:spLocks noGrp="1"/>
          </p:cNvSpPr>
          <p:nvPr>
            <p:ph type="dt" idx="12"/>
          </p:nvPr>
        </p:nvSpPr>
        <p:spPr/>
        <p:txBody>
          <a:bodyPr/>
          <a:lstStyle/>
          <a:p>
            <a:fld id="{8A61E70D-7BFE-449F-A09C-2E48A893A659}" type="datetime1">
              <a:rPr lang="en-US" altLang="ja-JP" smtClean="0"/>
              <a:t>11/4/2017</a:t>
            </a:fld>
            <a:endParaRPr 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2504860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WinRT</a:t>
            </a:r>
            <a:r>
              <a:rPr kumimoji="1" lang="ja-JP" altLang="en-US" dirty="0"/>
              <a:t>はネイティブ</a:t>
            </a:r>
            <a:endParaRPr kumimoji="1" lang="en-US" altLang="ja-JP" dirty="0"/>
          </a:p>
          <a:p>
            <a:r>
              <a:rPr kumimoji="1" lang="en-US" altLang="ja-JP" dirty="0" err="1"/>
              <a:t>WinRT</a:t>
            </a:r>
            <a:r>
              <a:rPr kumimoji="1" lang="ja-JP" altLang="en-US" dirty="0"/>
              <a:t>呼び出しを簡単にするのが、</a:t>
            </a:r>
            <a:r>
              <a:rPr kumimoji="1" lang="en-US" altLang="ja-JP" dirty="0"/>
              <a:t>C++/CX</a:t>
            </a:r>
          </a:p>
          <a:p>
            <a:r>
              <a:rPr kumimoji="1" lang="en-US" altLang="ja-JP" dirty="0"/>
              <a:t>C++/CX</a:t>
            </a:r>
            <a:r>
              <a:rPr kumimoji="1" lang="ja-JP" altLang="en-US" dirty="0"/>
              <a:t>を利用しないで、</a:t>
            </a:r>
            <a:r>
              <a:rPr kumimoji="1" lang="en-US" altLang="ja-JP" dirty="0"/>
              <a:t>C++</a:t>
            </a:r>
            <a:r>
              <a:rPr kumimoji="1" lang="ja-JP" altLang="en-US" dirty="0"/>
              <a:t>から</a:t>
            </a:r>
            <a:r>
              <a:rPr kumimoji="1" lang="en-US" altLang="ja-JP" dirty="0" err="1"/>
              <a:t>WinRT</a:t>
            </a:r>
            <a:r>
              <a:rPr kumimoji="1" lang="en-US" altLang="ja-JP" dirty="0"/>
              <a:t> API</a:t>
            </a:r>
            <a:r>
              <a:rPr kumimoji="1" lang="ja-JP" altLang="en-US" dirty="0"/>
              <a:t>を呼ぶことも出来る（</a:t>
            </a:r>
            <a:r>
              <a:rPr kumimoji="1" lang="en-US" altLang="ja-JP" dirty="0"/>
              <a:t>WRL</a:t>
            </a:r>
            <a:r>
              <a:rPr kumimoji="1" lang="ja-JP" altLang="en-US" dirty="0"/>
              <a:t>）</a:t>
            </a:r>
            <a:endParaRPr kumimoji="1" lang="en-US" altLang="ja-JP" dirty="0"/>
          </a:p>
        </p:txBody>
      </p:sp>
      <p:sp>
        <p:nvSpPr>
          <p:cNvPr id="4" name="ヘッダー プレースホルダー 3"/>
          <p:cNvSpPr>
            <a:spLocks noGrp="1"/>
          </p:cNvSpPr>
          <p:nvPr>
            <p:ph type="hdr" sz="quarter" idx="10"/>
          </p:nvPr>
        </p:nvSpPr>
        <p:spPr/>
        <p:txBody>
          <a:bodyPr/>
          <a:lstStyle/>
          <a:p>
            <a:endParaRPr lang="en-US"/>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付プレースホルダー 5"/>
          <p:cNvSpPr>
            <a:spLocks noGrp="1"/>
          </p:cNvSpPr>
          <p:nvPr>
            <p:ph type="dt" idx="12"/>
          </p:nvPr>
        </p:nvSpPr>
        <p:spPr/>
        <p:txBody>
          <a:bodyPr/>
          <a:lstStyle/>
          <a:p>
            <a:fld id="{8A61E70D-7BFE-449F-A09C-2E48A893A659}" type="datetime1">
              <a:rPr lang="en-US" altLang="ja-JP" smtClean="0"/>
              <a:t>11/4/2017</a:t>
            </a:fld>
            <a:endParaRPr 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t>8</a:t>
            </a:fld>
            <a:endParaRPr lang="en-US" dirty="0"/>
          </a:p>
        </p:txBody>
      </p:sp>
    </p:spTree>
    <p:extLst>
      <p:ext uri="{BB962C8B-B14F-4D97-AF65-F5344CB8AC3E}">
        <p14:creationId xmlns:p14="http://schemas.microsoft.com/office/powerpoint/2010/main" val="1850590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en-US"/>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付プレースホルダー 5"/>
          <p:cNvSpPr>
            <a:spLocks noGrp="1"/>
          </p:cNvSpPr>
          <p:nvPr>
            <p:ph type="dt" idx="12"/>
          </p:nvPr>
        </p:nvSpPr>
        <p:spPr/>
        <p:txBody>
          <a:bodyPr/>
          <a:lstStyle/>
          <a:p>
            <a:fld id="{8A61E70D-7BFE-449F-A09C-2E48A893A659}" type="datetime1">
              <a:rPr lang="en-US" altLang="ja-JP" smtClean="0"/>
              <a:t>11/4/2017</a:t>
            </a:fld>
            <a:endParaRPr 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3230200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3" name="Rectangle 32"/>
          <p:cNvSpPr/>
          <p:nvPr userDrawn="1"/>
        </p:nvSpPr>
        <p:spPr bwMode="auto">
          <a:xfrm>
            <a:off x="9847978" y="-160540"/>
            <a:ext cx="1828800" cy="1828800"/>
          </a:xfrm>
          <a:prstGeom prst="rect">
            <a:avLst/>
          </a:prstGeom>
          <a:noFill/>
          <a:ln w="28575"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Rectangle 33"/>
          <p:cNvSpPr/>
          <p:nvPr userDrawn="1"/>
        </p:nvSpPr>
        <p:spPr bwMode="auto">
          <a:xfrm>
            <a:off x="9262520" y="1298576"/>
            <a:ext cx="1170916" cy="1170916"/>
          </a:xfrm>
          <a:prstGeom prst="rect">
            <a:avLst/>
          </a:prstGeom>
          <a:noFill/>
          <a:ln w="57150" cap="flat" cmpd="sng" algn="ctr">
            <a:solidFill>
              <a:srgbClr val="FFFFFF">
                <a:alpha val="2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Rectangle 34"/>
          <p:cNvSpPr/>
          <p:nvPr userDrawn="1"/>
        </p:nvSpPr>
        <p:spPr bwMode="auto">
          <a:xfrm>
            <a:off x="9262520" y="-160540"/>
            <a:ext cx="875010" cy="875010"/>
          </a:xfrm>
          <a:prstGeom prst="rect">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Rectangle 35"/>
          <p:cNvSpPr/>
          <p:nvPr userDrawn="1"/>
        </p:nvSpPr>
        <p:spPr bwMode="auto">
          <a:xfrm>
            <a:off x="8219107" y="1423060"/>
            <a:ext cx="665432" cy="665432"/>
          </a:xfrm>
          <a:prstGeom prst="rect">
            <a:avLst/>
          </a:prstGeom>
          <a:noFill/>
          <a:ln w="2857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36"/>
          <p:cNvSpPr/>
          <p:nvPr userDrawn="1"/>
        </p:nvSpPr>
        <p:spPr bwMode="auto">
          <a:xfrm>
            <a:off x="9262520" y="5753556"/>
            <a:ext cx="1170916" cy="1170916"/>
          </a:xfrm>
          <a:prstGeom prst="rect">
            <a:avLst/>
          </a:prstGeom>
          <a:noFill/>
          <a:ln w="762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37"/>
          <p:cNvSpPr/>
          <p:nvPr userDrawn="1"/>
        </p:nvSpPr>
        <p:spPr bwMode="auto">
          <a:xfrm>
            <a:off x="10527822" y="5081417"/>
            <a:ext cx="773912" cy="773912"/>
          </a:xfrm>
          <a:prstGeom prst="rect">
            <a:avLst/>
          </a:prstGeom>
          <a:noFill/>
          <a:ln w="190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p:cNvSpPr/>
          <p:nvPr userDrawn="1"/>
        </p:nvSpPr>
        <p:spPr bwMode="auto">
          <a:xfrm>
            <a:off x="11216481" y="5610291"/>
            <a:ext cx="316712" cy="316712"/>
          </a:xfrm>
          <a:prstGeom prst="rect">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p:cNvSpPr/>
          <p:nvPr userDrawn="1"/>
        </p:nvSpPr>
        <p:spPr bwMode="auto">
          <a:xfrm>
            <a:off x="10622883" y="6339014"/>
            <a:ext cx="2361286" cy="2361286"/>
          </a:xfrm>
          <a:prstGeom prst="rect">
            <a:avLst/>
          </a:prstGeom>
          <a:noFill/>
          <a:ln w="571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Rectangle 40"/>
          <p:cNvSpPr/>
          <p:nvPr userDrawn="1"/>
        </p:nvSpPr>
        <p:spPr bwMode="auto">
          <a:xfrm>
            <a:off x="681947" y="442110"/>
            <a:ext cx="1255574" cy="1255574"/>
          </a:xfrm>
          <a:prstGeom prst="rect">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Rectangle 41"/>
          <p:cNvSpPr/>
          <p:nvPr userDrawn="1"/>
        </p:nvSpPr>
        <p:spPr bwMode="auto">
          <a:xfrm>
            <a:off x="1866442" y="-160540"/>
            <a:ext cx="513190" cy="513190"/>
          </a:xfrm>
          <a:prstGeom prst="rect">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Rectangle 42"/>
          <p:cNvSpPr/>
          <p:nvPr userDrawn="1"/>
        </p:nvSpPr>
        <p:spPr bwMode="auto">
          <a:xfrm>
            <a:off x="11749866" y="1234418"/>
            <a:ext cx="244474" cy="244474"/>
          </a:xfrm>
          <a:prstGeom prst="rect">
            <a:avLst/>
          </a:prstGeom>
          <a:noFill/>
          <a:ln w="190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p:cNvSpPr/>
          <p:nvPr userDrawn="1"/>
        </p:nvSpPr>
        <p:spPr bwMode="auto">
          <a:xfrm>
            <a:off x="5824555" y="1918422"/>
            <a:ext cx="875010" cy="875010"/>
          </a:xfrm>
          <a:prstGeom prst="rect">
            <a:avLst/>
          </a:prstGeom>
          <a:noFill/>
          <a:ln w="952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ectangle 44"/>
          <p:cNvSpPr/>
          <p:nvPr userDrawn="1"/>
        </p:nvSpPr>
        <p:spPr bwMode="auto">
          <a:xfrm>
            <a:off x="4973451" y="5410281"/>
            <a:ext cx="603404" cy="603404"/>
          </a:xfrm>
          <a:prstGeom prst="rect">
            <a:avLst/>
          </a:prstGeom>
          <a:noFill/>
          <a:ln w="381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Rectangle 45"/>
          <p:cNvSpPr/>
          <p:nvPr userDrawn="1"/>
        </p:nvSpPr>
        <p:spPr bwMode="auto">
          <a:xfrm>
            <a:off x="5629432" y="4681875"/>
            <a:ext cx="1030108" cy="1030108"/>
          </a:xfrm>
          <a:prstGeom prst="rect">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978694" y="2192642"/>
            <a:ext cx="10237787" cy="914096"/>
          </a:xfrm>
        </p:spPr>
        <p:txBody>
          <a:bodyPr anchor="b" anchorCtr="0"/>
          <a:lstStyle>
            <a:lvl1pPr>
              <a:defRPr sz="6600" spc="-150" baseline="0">
                <a:solidFill>
                  <a:schemeClr val="bg1">
                    <a:alpha val="99000"/>
                  </a:schemeClr>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solidFill>
                  <a:schemeClr val="tx2">
                    <a:lumMod val="20000"/>
                    <a:lumOff val="80000"/>
                    <a:alpha val="99000"/>
                  </a:schemeClr>
                </a:solidFill>
                <a:latin typeface="+mj-lt"/>
              </a:defRPr>
            </a:lvl1pPr>
          </a:lstStyle>
          <a:p>
            <a:pPr lvl="0"/>
            <a:r>
              <a:rPr lang="en-US" dirty="0"/>
              <a:t>Speaker Title</a:t>
            </a:r>
          </a:p>
        </p:txBody>
      </p:sp>
    </p:spTree>
    <p:extLst>
      <p:ext uri="{BB962C8B-B14F-4D97-AF65-F5344CB8AC3E}">
        <p14:creationId xmlns:p14="http://schemas.microsoft.com/office/powerpoint/2010/main" val="2424515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ext_boxe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436814" y="2110595"/>
            <a:ext cx="3585662" cy="1207351"/>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10" name="Text Placeholder 8"/>
          <p:cNvSpPr>
            <a:spLocks noGrp="1"/>
          </p:cNvSpPr>
          <p:nvPr>
            <p:ph type="body" sz="quarter" idx="12"/>
          </p:nvPr>
        </p:nvSpPr>
        <p:spPr>
          <a:xfrm>
            <a:off x="2436813" y="3317947"/>
            <a:ext cx="3585661" cy="2050705"/>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a:ln>
                  <a:noFill/>
                </a:ln>
                <a:solidFill>
                  <a:srgbClr val="0072C6">
                    <a:lumMod val="50000"/>
                    <a:alpha val="99000"/>
                  </a:srgbClr>
                </a:solidFill>
                <a:effectLst/>
                <a:uLnTx/>
                <a:uFillTx/>
                <a:latin typeface="Segoe UI"/>
                <a:ea typeface="+mn-ea"/>
                <a:cs typeface="+mn-cs"/>
              </a:rPr>
              <a:t>Click to edit Master text styles</a:t>
            </a:r>
          </a:p>
        </p:txBody>
      </p:sp>
      <p:sp>
        <p:nvSpPr>
          <p:cNvPr id="11" name="Text Placeholder 8"/>
          <p:cNvSpPr>
            <a:spLocks noGrp="1"/>
          </p:cNvSpPr>
          <p:nvPr>
            <p:ph type="body" sz="quarter" idx="13"/>
          </p:nvPr>
        </p:nvSpPr>
        <p:spPr>
          <a:xfrm>
            <a:off x="6166350" y="2110595"/>
            <a:ext cx="3585661" cy="1207351"/>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12" name="Text Placeholder 8"/>
          <p:cNvSpPr>
            <a:spLocks noGrp="1"/>
          </p:cNvSpPr>
          <p:nvPr>
            <p:ph type="body" sz="quarter" idx="14"/>
          </p:nvPr>
        </p:nvSpPr>
        <p:spPr>
          <a:xfrm>
            <a:off x="6166350" y="3317947"/>
            <a:ext cx="3585661" cy="2050705"/>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a:ln>
                  <a:noFill/>
                </a:ln>
                <a:solidFill>
                  <a:srgbClr val="0072C6">
                    <a:lumMod val="50000"/>
                    <a:alpha val="99000"/>
                  </a:srgbClr>
                </a:solidFill>
                <a:effectLst/>
                <a:uLnTx/>
                <a:uFillTx/>
                <a:latin typeface="Segoe UI"/>
                <a:ea typeface="+mn-ea"/>
                <a:cs typeface="+mn-cs"/>
              </a:rPr>
              <a:t>Click to edit Master text styles</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40458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4756214" y="2526576"/>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10" name="Text Placeholder 8"/>
          <p:cNvSpPr>
            <a:spLocks noGrp="1"/>
          </p:cNvSpPr>
          <p:nvPr>
            <p:ph type="body" sz="quarter" idx="12"/>
          </p:nvPr>
        </p:nvSpPr>
        <p:spPr>
          <a:xfrm>
            <a:off x="4756214" y="3440976"/>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a:ln>
                  <a:noFill/>
                </a:ln>
                <a:solidFill>
                  <a:srgbClr val="0072C6">
                    <a:lumMod val="50000"/>
                    <a:alpha val="99000"/>
                  </a:srgbClr>
                </a:solidFill>
                <a:effectLst/>
                <a:uLnTx/>
                <a:uFillTx/>
                <a:latin typeface="Segoe UI"/>
                <a:ea typeface="+mn-ea"/>
                <a:cs typeface="+mn-cs"/>
              </a:rPr>
              <a:t>Click to edit Master text styles</a:t>
            </a:r>
          </a:p>
        </p:txBody>
      </p:sp>
      <p:sp>
        <p:nvSpPr>
          <p:cNvPr id="11" name="Text Placeholder 8"/>
          <p:cNvSpPr>
            <a:spLocks noGrp="1"/>
          </p:cNvSpPr>
          <p:nvPr>
            <p:ph type="body" sz="quarter" idx="13"/>
          </p:nvPr>
        </p:nvSpPr>
        <p:spPr>
          <a:xfrm>
            <a:off x="7533397" y="2526576"/>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12" name="Text Placeholder 8"/>
          <p:cNvSpPr>
            <a:spLocks noGrp="1"/>
          </p:cNvSpPr>
          <p:nvPr>
            <p:ph type="body" sz="quarter" idx="14"/>
          </p:nvPr>
        </p:nvSpPr>
        <p:spPr>
          <a:xfrm>
            <a:off x="7533397" y="3440976"/>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a:ln>
                  <a:noFill/>
                </a:ln>
                <a:solidFill>
                  <a:srgbClr val="0072C6">
                    <a:lumMod val="50000"/>
                    <a:alpha val="99000"/>
                  </a:srgbClr>
                </a:solidFill>
                <a:effectLst/>
                <a:uLnTx/>
                <a:uFillTx/>
                <a:latin typeface="Segoe UI"/>
                <a:ea typeface="+mn-ea"/>
                <a:cs typeface="+mn-cs"/>
              </a:rPr>
              <a:t>Click to edit Master text styles</a:t>
            </a:r>
          </a:p>
        </p:txBody>
      </p:sp>
      <p:sp>
        <p:nvSpPr>
          <p:cNvPr id="13" name="Text Placeholder 8"/>
          <p:cNvSpPr>
            <a:spLocks noGrp="1"/>
          </p:cNvSpPr>
          <p:nvPr>
            <p:ph type="body" sz="quarter" idx="15"/>
          </p:nvPr>
        </p:nvSpPr>
        <p:spPr>
          <a:xfrm>
            <a:off x="1982115" y="2526576"/>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14" name="Text Placeholder 8"/>
          <p:cNvSpPr>
            <a:spLocks noGrp="1"/>
          </p:cNvSpPr>
          <p:nvPr>
            <p:ph type="body" sz="quarter" idx="16"/>
          </p:nvPr>
        </p:nvSpPr>
        <p:spPr>
          <a:xfrm>
            <a:off x="1982115" y="3440976"/>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a:ln>
                  <a:noFill/>
                </a:ln>
                <a:solidFill>
                  <a:srgbClr val="0072C6">
                    <a:lumMod val="50000"/>
                    <a:alpha val="99000"/>
                  </a:srgbClr>
                </a:solidFill>
                <a:effectLst/>
                <a:uLnTx/>
                <a:uFillTx/>
                <a:latin typeface="Segoe UI"/>
                <a:ea typeface="+mn-ea"/>
                <a:cs typeface="+mn-cs"/>
              </a:rPr>
              <a:t>Click to edit Master text styles</a:t>
            </a:r>
          </a:p>
        </p:txBody>
      </p:sp>
    </p:spTree>
    <p:extLst>
      <p:ext uri="{BB962C8B-B14F-4D97-AF65-F5344CB8AC3E}">
        <p14:creationId xmlns:p14="http://schemas.microsoft.com/office/powerpoint/2010/main" val="111190404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23" name="Text Placeholder 8"/>
          <p:cNvSpPr>
            <a:spLocks noGrp="1"/>
          </p:cNvSpPr>
          <p:nvPr>
            <p:ph type="body" sz="quarter" idx="10"/>
          </p:nvPr>
        </p:nvSpPr>
        <p:spPr>
          <a:xfrm>
            <a:off x="6141323" y="1394951"/>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24" name="Text Placeholder 8"/>
          <p:cNvSpPr>
            <a:spLocks noGrp="1"/>
          </p:cNvSpPr>
          <p:nvPr>
            <p:ph type="body" sz="quarter" idx="12"/>
          </p:nvPr>
        </p:nvSpPr>
        <p:spPr>
          <a:xfrm>
            <a:off x="6141323" y="2309351"/>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75000"/>
                    <a:lumOff val="2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a:ln>
                  <a:noFill/>
                </a:ln>
                <a:solidFill>
                  <a:srgbClr val="0072C6">
                    <a:lumMod val="50000"/>
                    <a:alpha val="99000"/>
                  </a:srgbClr>
                </a:solidFill>
                <a:effectLst/>
                <a:uLnTx/>
                <a:uFillTx/>
                <a:latin typeface="Segoe UI"/>
                <a:ea typeface="+mn-ea"/>
                <a:cs typeface="+mn-cs"/>
              </a:rPr>
              <a:t>Click to edit Master text styles</a:t>
            </a:r>
          </a:p>
        </p:txBody>
      </p:sp>
      <p:sp>
        <p:nvSpPr>
          <p:cNvPr id="25" name="Text Placeholder 8"/>
          <p:cNvSpPr>
            <a:spLocks noGrp="1"/>
          </p:cNvSpPr>
          <p:nvPr>
            <p:ph type="body" sz="quarter" idx="15"/>
          </p:nvPr>
        </p:nvSpPr>
        <p:spPr>
          <a:xfrm>
            <a:off x="3367224" y="1394951"/>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26" name="Text Placeholder 8"/>
          <p:cNvSpPr>
            <a:spLocks noGrp="1"/>
          </p:cNvSpPr>
          <p:nvPr>
            <p:ph type="body" sz="quarter" idx="16"/>
          </p:nvPr>
        </p:nvSpPr>
        <p:spPr>
          <a:xfrm>
            <a:off x="3367224" y="2309351"/>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75000"/>
                    <a:lumOff val="2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a:ln>
                  <a:noFill/>
                </a:ln>
                <a:solidFill>
                  <a:srgbClr val="0072C6">
                    <a:lumMod val="50000"/>
                    <a:alpha val="99000"/>
                  </a:srgbClr>
                </a:solidFill>
                <a:effectLst/>
                <a:uLnTx/>
                <a:uFillTx/>
                <a:latin typeface="Segoe UI"/>
                <a:ea typeface="+mn-ea"/>
                <a:cs typeface="+mn-cs"/>
              </a:rPr>
              <a:t>Click to edit Master text styles</a:t>
            </a:r>
          </a:p>
        </p:txBody>
      </p:sp>
      <p:sp>
        <p:nvSpPr>
          <p:cNvPr id="27" name="Text Placeholder 8"/>
          <p:cNvSpPr>
            <a:spLocks noGrp="1"/>
          </p:cNvSpPr>
          <p:nvPr>
            <p:ph type="body" sz="quarter" idx="17"/>
          </p:nvPr>
        </p:nvSpPr>
        <p:spPr>
          <a:xfrm>
            <a:off x="6141323" y="3961640"/>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28" name="Text Placeholder 8"/>
          <p:cNvSpPr>
            <a:spLocks noGrp="1"/>
          </p:cNvSpPr>
          <p:nvPr>
            <p:ph type="body" sz="quarter" idx="18"/>
          </p:nvPr>
        </p:nvSpPr>
        <p:spPr>
          <a:xfrm>
            <a:off x="6141323" y="4876040"/>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75000"/>
                    <a:lumOff val="2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a:ln>
                  <a:noFill/>
                </a:ln>
                <a:solidFill>
                  <a:srgbClr val="0072C6">
                    <a:lumMod val="50000"/>
                    <a:alpha val="99000"/>
                  </a:srgbClr>
                </a:solidFill>
                <a:effectLst/>
                <a:uLnTx/>
                <a:uFillTx/>
                <a:latin typeface="Segoe UI"/>
                <a:ea typeface="+mn-ea"/>
                <a:cs typeface="+mn-cs"/>
              </a:rPr>
              <a:t>Click to edit Master text styles</a:t>
            </a:r>
          </a:p>
        </p:txBody>
      </p:sp>
      <p:sp>
        <p:nvSpPr>
          <p:cNvPr id="29" name="Text Placeholder 8"/>
          <p:cNvSpPr>
            <a:spLocks noGrp="1"/>
          </p:cNvSpPr>
          <p:nvPr>
            <p:ph type="body" sz="quarter" idx="21"/>
          </p:nvPr>
        </p:nvSpPr>
        <p:spPr>
          <a:xfrm>
            <a:off x="3367224" y="3961640"/>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0" name="Text Placeholder 8"/>
          <p:cNvSpPr>
            <a:spLocks noGrp="1"/>
          </p:cNvSpPr>
          <p:nvPr>
            <p:ph type="body" sz="quarter" idx="22"/>
          </p:nvPr>
        </p:nvSpPr>
        <p:spPr>
          <a:xfrm>
            <a:off x="3367224" y="4876040"/>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75000"/>
                    <a:lumOff val="2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a:ln>
                  <a:noFill/>
                </a:ln>
                <a:solidFill>
                  <a:srgbClr val="0072C6">
                    <a:lumMod val="50000"/>
                    <a:alpha val="99000"/>
                  </a:srgbClr>
                </a:solidFill>
                <a:effectLst/>
                <a:uLnTx/>
                <a:uFillTx/>
                <a:latin typeface="Segoe UI"/>
                <a:ea typeface="+mn-ea"/>
                <a:cs typeface="+mn-cs"/>
              </a:rPr>
              <a:t>Click to edit Master text styles</a:t>
            </a:r>
          </a:p>
        </p:txBody>
      </p:sp>
    </p:spTree>
    <p:extLst>
      <p:ext uri="{BB962C8B-B14F-4D97-AF65-F5344CB8AC3E}">
        <p14:creationId xmlns:p14="http://schemas.microsoft.com/office/powerpoint/2010/main" val="115131953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1" name="Text Placeholder 8"/>
          <p:cNvSpPr>
            <a:spLocks noGrp="1"/>
          </p:cNvSpPr>
          <p:nvPr>
            <p:ph type="body" sz="quarter" idx="10"/>
          </p:nvPr>
        </p:nvSpPr>
        <p:spPr>
          <a:xfrm>
            <a:off x="4756214" y="1394951"/>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2" name="Text Placeholder 8"/>
          <p:cNvSpPr>
            <a:spLocks noGrp="1"/>
          </p:cNvSpPr>
          <p:nvPr>
            <p:ph type="body" sz="quarter" idx="12"/>
          </p:nvPr>
        </p:nvSpPr>
        <p:spPr>
          <a:xfrm>
            <a:off x="4756214" y="2309351"/>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a:ln>
                  <a:noFill/>
                </a:ln>
                <a:solidFill>
                  <a:srgbClr val="0072C6">
                    <a:lumMod val="50000"/>
                    <a:alpha val="99000"/>
                  </a:srgbClr>
                </a:solidFill>
                <a:effectLst/>
                <a:uLnTx/>
                <a:uFillTx/>
                <a:latin typeface="Segoe UI"/>
                <a:ea typeface="+mn-ea"/>
                <a:cs typeface="+mn-cs"/>
              </a:rPr>
              <a:t>Click to edit Master text styles</a:t>
            </a:r>
          </a:p>
        </p:txBody>
      </p:sp>
      <p:sp>
        <p:nvSpPr>
          <p:cNvPr id="33" name="Text Placeholder 8"/>
          <p:cNvSpPr>
            <a:spLocks noGrp="1"/>
          </p:cNvSpPr>
          <p:nvPr>
            <p:ph type="body" sz="quarter" idx="13"/>
          </p:nvPr>
        </p:nvSpPr>
        <p:spPr>
          <a:xfrm>
            <a:off x="7533397" y="1394951"/>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4" name="Text Placeholder 8"/>
          <p:cNvSpPr>
            <a:spLocks noGrp="1"/>
          </p:cNvSpPr>
          <p:nvPr>
            <p:ph type="body" sz="quarter" idx="14"/>
          </p:nvPr>
        </p:nvSpPr>
        <p:spPr>
          <a:xfrm>
            <a:off x="7533397" y="2309351"/>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a:ln>
                  <a:noFill/>
                </a:ln>
                <a:solidFill>
                  <a:srgbClr val="0072C6">
                    <a:lumMod val="50000"/>
                    <a:alpha val="99000"/>
                  </a:srgbClr>
                </a:solidFill>
                <a:effectLst/>
                <a:uLnTx/>
                <a:uFillTx/>
                <a:latin typeface="Segoe UI"/>
                <a:ea typeface="+mn-ea"/>
                <a:cs typeface="+mn-cs"/>
              </a:rPr>
              <a:t>Click to edit Master text styles</a:t>
            </a:r>
          </a:p>
        </p:txBody>
      </p:sp>
      <p:sp>
        <p:nvSpPr>
          <p:cNvPr id="35" name="Text Placeholder 8"/>
          <p:cNvSpPr>
            <a:spLocks noGrp="1"/>
          </p:cNvSpPr>
          <p:nvPr>
            <p:ph type="body" sz="quarter" idx="15"/>
          </p:nvPr>
        </p:nvSpPr>
        <p:spPr>
          <a:xfrm>
            <a:off x="1982115" y="1394951"/>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6" name="Text Placeholder 8"/>
          <p:cNvSpPr>
            <a:spLocks noGrp="1"/>
          </p:cNvSpPr>
          <p:nvPr>
            <p:ph type="body" sz="quarter" idx="16"/>
          </p:nvPr>
        </p:nvSpPr>
        <p:spPr>
          <a:xfrm>
            <a:off x="1982115" y="2309351"/>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a:ln>
                  <a:noFill/>
                </a:ln>
                <a:solidFill>
                  <a:srgbClr val="0072C6">
                    <a:lumMod val="50000"/>
                    <a:alpha val="99000"/>
                  </a:srgbClr>
                </a:solidFill>
                <a:effectLst/>
                <a:uLnTx/>
                <a:uFillTx/>
                <a:latin typeface="Segoe UI"/>
                <a:ea typeface="+mn-ea"/>
                <a:cs typeface="+mn-cs"/>
              </a:rPr>
              <a:t>Click to edit Master text styles</a:t>
            </a:r>
          </a:p>
        </p:txBody>
      </p:sp>
      <p:sp>
        <p:nvSpPr>
          <p:cNvPr id="37" name="Text Placeholder 8"/>
          <p:cNvSpPr>
            <a:spLocks noGrp="1"/>
          </p:cNvSpPr>
          <p:nvPr>
            <p:ph type="body" sz="quarter" idx="17"/>
          </p:nvPr>
        </p:nvSpPr>
        <p:spPr>
          <a:xfrm>
            <a:off x="4756214" y="3961640"/>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8" name="Text Placeholder 8"/>
          <p:cNvSpPr>
            <a:spLocks noGrp="1"/>
          </p:cNvSpPr>
          <p:nvPr>
            <p:ph type="body" sz="quarter" idx="18"/>
          </p:nvPr>
        </p:nvSpPr>
        <p:spPr>
          <a:xfrm>
            <a:off x="4756214" y="4876040"/>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a:ln>
                  <a:noFill/>
                </a:ln>
                <a:solidFill>
                  <a:srgbClr val="0072C6">
                    <a:lumMod val="50000"/>
                    <a:alpha val="99000"/>
                  </a:srgbClr>
                </a:solidFill>
                <a:effectLst/>
                <a:uLnTx/>
                <a:uFillTx/>
                <a:latin typeface="Segoe UI"/>
                <a:ea typeface="+mn-ea"/>
                <a:cs typeface="+mn-cs"/>
              </a:rPr>
              <a:t>Click to edit Master text styles</a:t>
            </a:r>
          </a:p>
        </p:txBody>
      </p:sp>
      <p:sp>
        <p:nvSpPr>
          <p:cNvPr id="39" name="Text Placeholder 8"/>
          <p:cNvSpPr>
            <a:spLocks noGrp="1"/>
          </p:cNvSpPr>
          <p:nvPr>
            <p:ph type="body" sz="quarter" idx="19"/>
          </p:nvPr>
        </p:nvSpPr>
        <p:spPr>
          <a:xfrm>
            <a:off x="7533397" y="3961640"/>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40" name="Text Placeholder 8"/>
          <p:cNvSpPr>
            <a:spLocks noGrp="1"/>
          </p:cNvSpPr>
          <p:nvPr>
            <p:ph type="body" sz="quarter" idx="20"/>
          </p:nvPr>
        </p:nvSpPr>
        <p:spPr>
          <a:xfrm>
            <a:off x="7533397" y="4876040"/>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a:ln>
                  <a:noFill/>
                </a:ln>
                <a:solidFill>
                  <a:srgbClr val="0072C6">
                    <a:lumMod val="50000"/>
                    <a:alpha val="99000"/>
                  </a:srgbClr>
                </a:solidFill>
                <a:effectLst/>
                <a:uLnTx/>
                <a:uFillTx/>
                <a:latin typeface="Segoe UI"/>
                <a:ea typeface="+mn-ea"/>
                <a:cs typeface="+mn-cs"/>
              </a:rPr>
              <a:t>Click to edit Master text styles</a:t>
            </a:r>
          </a:p>
        </p:txBody>
      </p:sp>
      <p:sp>
        <p:nvSpPr>
          <p:cNvPr id="41" name="Text Placeholder 8"/>
          <p:cNvSpPr>
            <a:spLocks noGrp="1"/>
          </p:cNvSpPr>
          <p:nvPr>
            <p:ph type="body" sz="quarter" idx="21"/>
          </p:nvPr>
        </p:nvSpPr>
        <p:spPr>
          <a:xfrm>
            <a:off x="1982115" y="3961640"/>
            <a:ext cx="2670048" cy="9144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91440" tIns="45720" rIns="45720" bIns="91440" numCol="1" spcCol="0" rtlCol="0" fromWordArt="0" anchor="b" anchorCtr="0" forceAA="0" compatLnSpc="1">
            <a:prstTxWarp prst="textNoShape">
              <a:avLst/>
            </a:prstTxWarp>
            <a:normAutofit/>
          </a:bodyPr>
          <a:lstStyle>
            <a:lvl1pPr marL="0" indent="0">
              <a:buNone/>
              <a:defRPr lang="en-US" sz="2400" smtClean="0">
                <a:solidFill>
                  <a:schemeClr val="bg1">
                    <a:alpha val="99000"/>
                  </a:schemeClr>
                </a:solidFill>
                <a:ea typeface="Segoe UI" pitchFamily="34" charset="0"/>
                <a:cs typeface="Segoe UI" pitchFamily="34" charset="0"/>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US" sz="1800">
                <a:solidFill>
                  <a:schemeClr val="lt1"/>
                </a:solidFill>
              </a:defRPr>
            </a:lvl5pPr>
          </a:lstStyle>
          <a:p>
            <a:pPr marL="0" marR="0" lvl="0" indent="0" defTabSz="914099"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42" name="Text Placeholder 8"/>
          <p:cNvSpPr>
            <a:spLocks noGrp="1"/>
          </p:cNvSpPr>
          <p:nvPr>
            <p:ph type="body" sz="quarter" idx="22"/>
          </p:nvPr>
        </p:nvSpPr>
        <p:spPr>
          <a:xfrm>
            <a:off x="1982115" y="4876040"/>
            <a:ext cx="2670048" cy="1527048"/>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91440" tIns="91440" rIns="45720" bIns="91440" numCol="1" spcCol="0" rtlCol="0" fromWordArt="0" anchor="t" anchorCtr="0" forceAA="0" compatLnSpc="1">
            <a:prstTxWarp prst="textNoShape">
              <a:avLst/>
            </a:prstTxWarp>
            <a:normAutofit/>
          </a:bodyPr>
          <a:lstStyle>
            <a:lvl1pPr marL="0" indent="0">
              <a:buNone/>
              <a:defRPr lang="en-US" sz="1600" dirty="0" smtClean="0">
                <a:solidFill>
                  <a:schemeClr val="tx1">
                    <a:lumMod val="85000"/>
                    <a:lumOff val="15000"/>
                    <a:alpha val="99000"/>
                  </a:schemeClr>
                </a:solidFill>
              </a:defRPr>
            </a:lvl1pPr>
          </a:lstStyle>
          <a:p>
            <a:pPr marL="0" marR="0" lvl="0" indent="0" defTabSz="914400" eaLnBrk="1" fontAlgn="auto" latinLnBrk="0" hangingPunct="1">
              <a:lnSpc>
                <a:spcPct val="100000"/>
              </a:lnSpc>
              <a:spcBef>
                <a:spcPts val="1200"/>
              </a:spcBef>
              <a:spcAft>
                <a:spcPts val="0"/>
              </a:spcAft>
              <a:buClrTx/>
              <a:buSzTx/>
              <a:buFontTx/>
              <a:buNone/>
              <a:tabLst/>
              <a:defRPr/>
            </a:pPr>
            <a:r>
              <a:rPr kumimoji="0" lang="en-US" sz="1600" b="0" i="0" u="none" strike="noStrike" kern="0" cap="none" spc="0" normalizeH="0" baseline="0" noProof="0">
                <a:ln>
                  <a:noFill/>
                </a:ln>
                <a:solidFill>
                  <a:srgbClr val="0072C6">
                    <a:lumMod val="50000"/>
                    <a:alpha val="99000"/>
                  </a:srgbClr>
                </a:solidFill>
                <a:effectLst/>
                <a:uLnTx/>
                <a:uFillTx/>
                <a:latin typeface="Segoe UI"/>
                <a:ea typeface="+mn-ea"/>
                <a:cs typeface="+mn-cs"/>
              </a:rPr>
              <a:t>Click to edit Master text styles</a:t>
            </a:r>
          </a:p>
        </p:txBody>
      </p:sp>
    </p:spTree>
    <p:extLst>
      <p:ext uri="{BB962C8B-B14F-4D97-AF65-F5344CB8AC3E}">
        <p14:creationId xmlns:p14="http://schemas.microsoft.com/office/powerpoint/2010/main" val="35064757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6" name="Rectangle 5"/>
          <p:cNvSpPr/>
          <p:nvPr userDrawn="1"/>
        </p:nvSpPr>
        <p:spPr bwMode="hidden">
          <a:xfrm rot="10800000" flipV="1">
            <a:off x="0" y="0"/>
            <a:ext cx="12188825" cy="11559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bg1">
                    <a:alpha val="99000"/>
                  </a:schemeClr>
                </a:solidFill>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5181600"/>
          </a:xfrm>
        </p:spPr>
        <p:txBody>
          <a:bodyPr>
            <a:normAutofit/>
          </a:bodyPr>
          <a:lstStyle>
            <a:lvl1pPr marL="0" indent="0">
              <a:buNone/>
              <a:defRPr sz="3200">
                <a:solidFill>
                  <a:schemeClr val="tx1">
                    <a:lumMod val="75000"/>
                    <a:lumOff val="25000"/>
                  </a:schemeClr>
                </a:solidFill>
                <a:latin typeface="Consolas" pitchFamily="49" charset="0"/>
                <a:cs typeface="Consolas" pitchFamily="49" charset="0"/>
              </a:defRPr>
            </a:lvl1pPr>
            <a:lvl2pPr marL="339725" indent="0">
              <a:buNone/>
              <a:defRPr>
                <a:solidFill>
                  <a:schemeClr val="tx1">
                    <a:lumMod val="75000"/>
                    <a:lumOff val="25000"/>
                  </a:schemeClr>
                </a:solidFill>
                <a:latin typeface="Consolas" pitchFamily="49" charset="0"/>
                <a:cs typeface="Consolas" pitchFamily="49" charset="0"/>
              </a:defRPr>
            </a:lvl2pPr>
            <a:lvl3pPr marL="573088" indent="0">
              <a:buNone/>
              <a:defRPr>
                <a:solidFill>
                  <a:schemeClr val="tx1">
                    <a:lumMod val="75000"/>
                    <a:lumOff val="25000"/>
                  </a:schemeClr>
                </a:solidFill>
                <a:latin typeface="Consolas" pitchFamily="49" charset="0"/>
                <a:cs typeface="Consolas" pitchFamily="49" charset="0"/>
              </a:defRPr>
            </a:lvl3pPr>
            <a:lvl4pPr marL="798513" indent="0">
              <a:buNone/>
              <a:defRPr>
                <a:solidFill>
                  <a:schemeClr val="tx1">
                    <a:lumMod val="75000"/>
                    <a:lumOff val="25000"/>
                  </a:schemeClr>
                </a:solidFill>
                <a:latin typeface="Consolas" pitchFamily="49" charset="0"/>
                <a:cs typeface="Consolas" pitchFamily="49" charset="0"/>
              </a:defRPr>
            </a:lvl4pPr>
            <a:lvl5pPr marL="1030288" indent="0">
              <a:buNone/>
              <a:defRPr>
                <a:solidFill>
                  <a:schemeClr val="tx1">
                    <a:lumMod val="75000"/>
                    <a:lumOff val="25000"/>
                  </a:schemeClr>
                </a:soli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9659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ck Notes slide Layout">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5604546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17" name="Oval 16"/>
          <p:cNvSpPr/>
          <p:nvPr userDrawn="1"/>
        </p:nvSpPr>
        <p:spPr bwMode="auto">
          <a:xfrm>
            <a:off x="10202421" y="-383422"/>
            <a:ext cx="1828800" cy="1828800"/>
          </a:xfrm>
          <a:prstGeom prst="ellipse">
            <a:avLst/>
          </a:prstGeom>
          <a:noFill/>
          <a:ln w="28575"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Oval 17"/>
          <p:cNvSpPr/>
          <p:nvPr userDrawn="1"/>
        </p:nvSpPr>
        <p:spPr bwMode="auto">
          <a:xfrm>
            <a:off x="9616963" y="1075694"/>
            <a:ext cx="1170916" cy="1170916"/>
          </a:xfrm>
          <a:prstGeom prst="ellipse">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Oval 18"/>
          <p:cNvSpPr/>
          <p:nvPr userDrawn="1"/>
        </p:nvSpPr>
        <p:spPr bwMode="auto">
          <a:xfrm>
            <a:off x="9616963" y="-383422"/>
            <a:ext cx="875010" cy="875010"/>
          </a:xfrm>
          <a:prstGeom prst="ellipse">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Oval 19"/>
          <p:cNvSpPr/>
          <p:nvPr userDrawn="1"/>
        </p:nvSpPr>
        <p:spPr bwMode="auto">
          <a:xfrm>
            <a:off x="8573550" y="1200178"/>
            <a:ext cx="665432" cy="665432"/>
          </a:xfrm>
          <a:prstGeom prst="ellipse">
            <a:avLst/>
          </a:prstGeom>
          <a:noFill/>
          <a:ln w="2857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Oval 20"/>
          <p:cNvSpPr/>
          <p:nvPr userDrawn="1"/>
        </p:nvSpPr>
        <p:spPr bwMode="auto">
          <a:xfrm>
            <a:off x="9490215" y="5499901"/>
            <a:ext cx="1170916" cy="1170916"/>
          </a:xfrm>
          <a:prstGeom prst="ellipse">
            <a:avLst/>
          </a:prstGeom>
          <a:noFill/>
          <a:ln w="762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Oval 21"/>
          <p:cNvSpPr/>
          <p:nvPr userDrawn="1"/>
        </p:nvSpPr>
        <p:spPr bwMode="auto">
          <a:xfrm>
            <a:off x="10755517" y="4827762"/>
            <a:ext cx="773912" cy="773912"/>
          </a:xfrm>
          <a:prstGeom prst="ellipse">
            <a:avLst/>
          </a:prstGeom>
          <a:noFill/>
          <a:ln w="190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Oval 22"/>
          <p:cNvSpPr/>
          <p:nvPr userDrawn="1"/>
        </p:nvSpPr>
        <p:spPr bwMode="auto">
          <a:xfrm>
            <a:off x="11444176" y="5356636"/>
            <a:ext cx="316712" cy="316712"/>
          </a:xfrm>
          <a:prstGeom prst="ellipse">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Oval 23"/>
          <p:cNvSpPr/>
          <p:nvPr userDrawn="1"/>
        </p:nvSpPr>
        <p:spPr bwMode="auto">
          <a:xfrm>
            <a:off x="10850578" y="6085359"/>
            <a:ext cx="2361286" cy="2361286"/>
          </a:xfrm>
          <a:prstGeom prst="ellipse">
            <a:avLst/>
          </a:prstGeom>
          <a:noFill/>
          <a:ln w="571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Oval 24"/>
          <p:cNvSpPr/>
          <p:nvPr userDrawn="1"/>
        </p:nvSpPr>
        <p:spPr bwMode="auto">
          <a:xfrm>
            <a:off x="1503468" y="1115602"/>
            <a:ext cx="1255574" cy="1255574"/>
          </a:xfrm>
          <a:prstGeom prst="ellipse">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Oval 25"/>
          <p:cNvSpPr/>
          <p:nvPr userDrawn="1"/>
        </p:nvSpPr>
        <p:spPr bwMode="auto">
          <a:xfrm>
            <a:off x="2687963" y="512952"/>
            <a:ext cx="513190" cy="513190"/>
          </a:xfrm>
          <a:prstGeom prst="ellipse">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Oval 26"/>
          <p:cNvSpPr/>
          <p:nvPr userDrawn="1"/>
        </p:nvSpPr>
        <p:spPr bwMode="auto">
          <a:xfrm>
            <a:off x="12104309" y="1011536"/>
            <a:ext cx="244474" cy="244474"/>
          </a:xfrm>
          <a:prstGeom prst="ellipse">
            <a:avLst/>
          </a:prstGeom>
          <a:noFill/>
          <a:ln w="190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Oval 27"/>
          <p:cNvSpPr/>
          <p:nvPr userDrawn="1"/>
        </p:nvSpPr>
        <p:spPr bwMode="auto">
          <a:xfrm>
            <a:off x="11156211" y="1879032"/>
            <a:ext cx="875010" cy="875010"/>
          </a:xfrm>
          <a:prstGeom prst="ellipse">
            <a:avLst/>
          </a:prstGeom>
          <a:noFill/>
          <a:ln w="9525"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Oval 28"/>
          <p:cNvSpPr/>
          <p:nvPr userDrawn="1"/>
        </p:nvSpPr>
        <p:spPr bwMode="auto">
          <a:xfrm>
            <a:off x="4973451" y="5410281"/>
            <a:ext cx="603404" cy="603404"/>
          </a:xfrm>
          <a:prstGeom prst="ellipse">
            <a:avLst/>
          </a:prstGeom>
          <a:noFill/>
          <a:ln w="381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Oval 29"/>
          <p:cNvSpPr/>
          <p:nvPr userDrawn="1"/>
        </p:nvSpPr>
        <p:spPr bwMode="auto">
          <a:xfrm>
            <a:off x="5629432" y="4681875"/>
            <a:ext cx="1030108" cy="1030108"/>
          </a:xfrm>
          <a:prstGeom prst="ellipse">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519112" y="2971952"/>
            <a:ext cx="11149013" cy="914096"/>
          </a:xfrm>
        </p:spPr>
        <p:txBody>
          <a:bodyPr anchor="ctr" anchorCtr="0"/>
          <a:lstStyle>
            <a:lvl1pPr>
              <a:defRPr sz="6600" spc="-300" baseline="0">
                <a:solidFill>
                  <a:schemeClr val="bg1">
                    <a:alpha val="99000"/>
                  </a:schemeClr>
                </a:solidFill>
              </a:defRPr>
            </a:lvl1pPr>
          </a:lstStyle>
          <a:p>
            <a:r>
              <a:rPr lang="en-US" dirty="0"/>
              <a:t>Click to edit title style</a:t>
            </a:r>
          </a:p>
        </p:txBody>
      </p:sp>
    </p:spTree>
    <p:extLst>
      <p:ext uri="{BB962C8B-B14F-4D97-AF65-F5344CB8AC3E}">
        <p14:creationId xmlns:p14="http://schemas.microsoft.com/office/powerpoint/2010/main" val="21002193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3055052"/>
            <a:ext cx="11149013" cy="747897"/>
          </a:xfrm>
        </p:spPr>
        <p:txBody>
          <a:bodyPr anchor="ctr" anchorCtr="0"/>
          <a:lstStyle>
            <a:lvl1pPr>
              <a:defRPr sz="5400" spc="-300" baseline="0">
                <a:solidFill>
                  <a:schemeClr val="bg1">
                    <a:alpha val="99000"/>
                  </a:schemeClr>
                </a:solidFill>
              </a:defRPr>
            </a:lvl1pPr>
          </a:lstStyle>
          <a:p>
            <a:r>
              <a:rPr lang="en-US" dirty="0"/>
              <a:t>Click to edit title style</a:t>
            </a:r>
          </a:p>
        </p:txBody>
      </p:sp>
    </p:spTree>
    <p:extLst>
      <p:ext uri="{BB962C8B-B14F-4D97-AF65-F5344CB8AC3E}">
        <p14:creationId xmlns:p14="http://schemas.microsoft.com/office/powerpoint/2010/main" val="37033870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21" name="Teardrop 20"/>
          <p:cNvSpPr/>
          <p:nvPr userDrawn="1"/>
        </p:nvSpPr>
        <p:spPr bwMode="auto">
          <a:xfrm>
            <a:off x="9847978" y="-160540"/>
            <a:ext cx="1828800" cy="1828800"/>
          </a:xfrm>
          <a:prstGeom prst="teardrop">
            <a:avLst/>
          </a:prstGeom>
          <a:noFill/>
          <a:ln w="28575"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ardrop 21"/>
          <p:cNvSpPr/>
          <p:nvPr userDrawn="1"/>
        </p:nvSpPr>
        <p:spPr bwMode="auto">
          <a:xfrm>
            <a:off x="9262520" y="1298576"/>
            <a:ext cx="1170916" cy="1170916"/>
          </a:xfrm>
          <a:prstGeom prst="teardrop">
            <a:avLst/>
          </a:prstGeom>
          <a:noFill/>
          <a:ln w="57150" cap="flat" cmpd="sng" algn="ctr">
            <a:solidFill>
              <a:srgbClr val="FFFFFF">
                <a:alpha val="2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Teardrop 22"/>
          <p:cNvSpPr/>
          <p:nvPr userDrawn="1"/>
        </p:nvSpPr>
        <p:spPr bwMode="auto">
          <a:xfrm>
            <a:off x="9262520" y="-160540"/>
            <a:ext cx="875010" cy="875010"/>
          </a:xfrm>
          <a:prstGeom prst="teardrop">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Teardrop 23"/>
          <p:cNvSpPr/>
          <p:nvPr userDrawn="1"/>
        </p:nvSpPr>
        <p:spPr bwMode="auto">
          <a:xfrm>
            <a:off x="8219107" y="1423060"/>
            <a:ext cx="665432" cy="665432"/>
          </a:xfrm>
          <a:prstGeom prst="teardrop">
            <a:avLst/>
          </a:prstGeom>
          <a:noFill/>
          <a:ln w="2857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Teardrop 24"/>
          <p:cNvSpPr/>
          <p:nvPr userDrawn="1"/>
        </p:nvSpPr>
        <p:spPr bwMode="auto">
          <a:xfrm>
            <a:off x="9262520" y="5753556"/>
            <a:ext cx="1170916" cy="1170916"/>
          </a:xfrm>
          <a:prstGeom prst="teardrop">
            <a:avLst/>
          </a:prstGeom>
          <a:noFill/>
          <a:ln w="762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Teardrop 25"/>
          <p:cNvSpPr/>
          <p:nvPr userDrawn="1"/>
        </p:nvSpPr>
        <p:spPr bwMode="auto">
          <a:xfrm>
            <a:off x="10527822" y="5081417"/>
            <a:ext cx="773912" cy="773912"/>
          </a:xfrm>
          <a:prstGeom prst="teardrop">
            <a:avLst/>
          </a:prstGeom>
          <a:noFill/>
          <a:ln w="190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Teardrop 26"/>
          <p:cNvSpPr/>
          <p:nvPr userDrawn="1"/>
        </p:nvSpPr>
        <p:spPr bwMode="auto">
          <a:xfrm>
            <a:off x="11216481" y="5610291"/>
            <a:ext cx="316712" cy="316712"/>
          </a:xfrm>
          <a:prstGeom prst="teardrop">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Teardrop 27"/>
          <p:cNvSpPr/>
          <p:nvPr userDrawn="1"/>
        </p:nvSpPr>
        <p:spPr bwMode="auto">
          <a:xfrm>
            <a:off x="10622883" y="6339014"/>
            <a:ext cx="2361286" cy="2361286"/>
          </a:xfrm>
          <a:prstGeom prst="teardrop">
            <a:avLst/>
          </a:prstGeom>
          <a:noFill/>
          <a:ln w="571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Teardrop 28"/>
          <p:cNvSpPr/>
          <p:nvPr userDrawn="1"/>
        </p:nvSpPr>
        <p:spPr bwMode="auto">
          <a:xfrm>
            <a:off x="681947" y="442110"/>
            <a:ext cx="1255574" cy="1255574"/>
          </a:xfrm>
          <a:prstGeom prst="teardrop">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Teardrop 29"/>
          <p:cNvSpPr/>
          <p:nvPr userDrawn="1"/>
        </p:nvSpPr>
        <p:spPr bwMode="auto">
          <a:xfrm>
            <a:off x="1866442" y="-160540"/>
            <a:ext cx="513190" cy="513190"/>
          </a:xfrm>
          <a:prstGeom prst="teardrop">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Teardrop 30"/>
          <p:cNvSpPr/>
          <p:nvPr userDrawn="1"/>
        </p:nvSpPr>
        <p:spPr bwMode="auto">
          <a:xfrm>
            <a:off x="11749866" y="1234418"/>
            <a:ext cx="244474" cy="244474"/>
          </a:xfrm>
          <a:prstGeom prst="teardrop">
            <a:avLst/>
          </a:prstGeom>
          <a:noFill/>
          <a:ln w="190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Teardrop 31"/>
          <p:cNvSpPr/>
          <p:nvPr userDrawn="1"/>
        </p:nvSpPr>
        <p:spPr bwMode="auto">
          <a:xfrm>
            <a:off x="5824555" y="1918422"/>
            <a:ext cx="875010" cy="875010"/>
          </a:xfrm>
          <a:prstGeom prst="teardrop">
            <a:avLst/>
          </a:prstGeom>
          <a:noFill/>
          <a:ln w="952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Teardrop 32"/>
          <p:cNvSpPr/>
          <p:nvPr userDrawn="1"/>
        </p:nvSpPr>
        <p:spPr bwMode="auto">
          <a:xfrm>
            <a:off x="4973451" y="5410281"/>
            <a:ext cx="603404" cy="603404"/>
          </a:xfrm>
          <a:prstGeom prst="teardrop">
            <a:avLst/>
          </a:prstGeom>
          <a:noFill/>
          <a:ln w="381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eardrop 33"/>
          <p:cNvSpPr/>
          <p:nvPr userDrawn="1"/>
        </p:nvSpPr>
        <p:spPr bwMode="auto">
          <a:xfrm>
            <a:off x="5629432" y="4681875"/>
            <a:ext cx="1030108" cy="1030108"/>
          </a:xfrm>
          <a:prstGeom prst="teardrop">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bg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6313" y="2739678"/>
            <a:ext cx="10242550"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accent3">
                    <a:lumMod val="20000"/>
                    <a:lumOff val="80000"/>
                    <a:alpha val="99000"/>
                  </a:schemeClr>
                </a:soli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38" y="1900238"/>
            <a:ext cx="10237787" cy="914096"/>
          </a:xfrm>
        </p:spPr>
        <p:txBody>
          <a:bodyPr wrap="square" anchor="b">
            <a:noAutofit/>
          </a:bodyPr>
          <a:lstStyle>
            <a:lvl1pPr marL="0" indent="0">
              <a:buNone/>
              <a:defRPr sz="6600" spc="-150">
                <a:solidFill>
                  <a:schemeClr val="bg1">
                    <a:alpha val="99000"/>
                  </a:schemeClr>
                </a:solidFill>
              </a:defRPr>
            </a:lvl1pPr>
          </a:lstStyle>
          <a:p>
            <a:pPr lvl="0"/>
            <a:r>
              <a:rPr lang="en-US"/>
              <a:t>Click to edit Master text styles</a:t>
            </a:r>
          </a:p>
        </p:txBody>
      </p:sp>
    </p:spTree>
    <p:extLst>
      <p:ext uri="{BB962C8B-B14F-4D97-AF65-F5344CB8AC3E}">
        <p14:creationId xmlns:p14="http://schemas.microsoft.com/office/powerpoint/2010/main" val="1222117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8"/>
            <a:ext cx="11149013" cy="5181601"/>
          </a:xfrm>
          <a:prstGeom prst="rect">
            <a:avLst/>
          </a:prstGeom>
        </p:spPr>
        <p:txBody>
          <a:bodyPr/>
          <a:lstStyle>
            <a:lvl1pPr marL="0" indent="0">
              <a:spcBef>
                <a:spcPts val="2400"/>
              </a:spcBef>
              <a:buNone/>
              <a:defRPr sz="4000">
                <a:solidFill>
                  <a:schemeClr val="tx1">
                    <a:lumMod val="75000"/>
                    <a:lumOff val="25000"/>
                    <a:alpha val="99000"/>
                  </a:schemeClr>
                </a:solidFill>
                <a:latin typeface="+mn-lt"/>
              </a:defRPr>
            </a:lvl1pPr>
            <a:lvl2pPr marL="0" indent="0">
              <a:buNone/>
              <a:defRPr sz="3200">
                <a:solidFill>
                  <a:schemeClr val="tx1">
                    <a:lumMod val="75000"/>
                    <a:lumOff val="25000"/>
                    <a:alpha val="99000"/>
                  </a:schemeClr>
                </a:solidFill>
                <a:latin typeface="+mn-lt"/>
              </a:defRPr>
            </a:lvl2pPr>
            <a:lvl3pPr marL="231775" indent="0">
              <a:buNone/>
              <a:defRPr sz="3200">
                <a:solidFill>
                  <a:schemeClr val="tx1">
                    <a:lumMod val="75000"/>
                    <a:lumOff val="25000"/>
                    <a:alpha val="99000"/>
                  </a:schemeClr>
                </a:solidFill>
                <a:latin typeface="+mn-lt"/>
              </a:defRPr>
            </a:lvl3pPr>
            <a:lvl4pPr marL="457200" indent="0">
              <a:buNone/>
              <a:defRPr sz="3200">
                <a:solidFill>
                  <a:schemeClr val="tx1">
                    <a:lumMod val="75000"/>
                    <a:lumOff val="25000"/>
                    <a:alpha val="99000"/>
                  </a:schemeClr>
                </a:solidFill>
                <a:latin typeface="+mn-lt"/>
              </a:defRPr>
            </a:lvl4pPr>
            <a:lvl5pPr marL="693738" indent="0">
              <a:buNone/>
              <a:defRPr sz="3200">
                <a:solidFill>
                  <a:schemeClr val="tx1">
                    <a:lumMod val="75000"/>
                    <a:lumOff val="25000"/>
                    <a:alpha val="99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76838841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solidFill>
                  <a:schemeClr val="tx1">
                    <a:lumMod val="75000"/>
                    <a:lumOff val="25000"/>
                  </a:schemeClr>
                </a:solidFill>
                <a:latin typeface="+mn-lt"/>
              </a:defRPr>
            </a:lvl1pPr>
            <a:lvl2pPr marL="0" indent="0">
              <a:buNone/>
              <a:defRPr sz="2000">
                <a:solidFill>
                  <a:schemeClr val="tx1">
                    <a:lumMod val="75000"/>
                    <a:lumOff val="25000"/>
                  </a:schemeClr>
                </a:solidFill>
                <a:latin typeface="+mn-lt"/>
              </a:defRPr>
            </a:lvl2pPr>
            <a:lvl3pPr marL="231775" indent="0">
              <a:buNone/>
              <a:defRPr sz="2000">
                <a:solidFill>
                  <a:schemeClr val="tx1">
                    <a:lumMod val="75000"/>
                    <a:lumOff val="25000"/>
                  </a:schemeClr>
                </a:solidFill>
                <a:latin typeface="+mn-lt"/>
              </a:defRPr>
            </a:lvl3pPr>
            <a:lvl4pPr marL="457200" indent="0">
              <a:buNone/>
              <a:defRPr sz="2000">
                <a:solidFill>
                  <a:schemeClr val="tx1">
                    <a:lumMod val="75000"/>
                    <a:lumOff val="25000"/>
                  </a:schemeClr>
                </a:solidFill>
                <a:latin typeface="+mn-lt"/>
              </a:defRPr>
            </a:lvl4pPr>
            <a:lvl5pPr marL="693738" indent="0">
              <a:buNone/>
              <a:defRPr sz="2000">
                <a:solidFill>
                  <a:schemeClr val="tx1">
                    <a:lumMod val="75000"/>
                    <a:lumOff val="2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4397113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5181600"/>
          </a:xfrm>
        </p:spPr>
        <p:txBody>
          <a:bodyPr/>
          <a:lstStyle>
            <a:lvl1pPr marL="0" indent="0">
              <a:spcBef>
                <a:spcPts val="1200"/>
              </a:spcBef>
              <a:buNone/>
              <a:defRPr sz="4000">
                <a:solidFill>
                  <a:schemeClr val="tx1">
                    <a:lumMod val="75000"/>
                    <a:lumOff val="25000"/>
                  </a:schemeClr>
                </a:solidFill>
                <a:latin typeface="+mn-lt"/>
              </a:defRPr>
            </a:lvl1pPr>
            <a:lvl2pPr marL="0" indent="0">
              <a:buNone/>
              <a:defRPr sz="2000">
                <a:solidFill>
                  <a:schemeClr val="tx1">
                    <a:lumMod val="75000"/>
                    <a:lumOff val="25000"/>
                  </a:schemeClr>
                </a:solidFill>
                <a:latin typeface="+mn-lt"/>
              </a:defRPr>
            </a:lvl2pPr>
            <a:lvl3pPr marL="233363" indent="0">
              <a:buNone/>
              <a:defRPr sz="2000">
                <a:solidFill>
                  <a:schemeClr val="tx1">
                    <a:lumMod val="75000"/>
                    <a:lumOff val="25000"/>
                  </a:schemeClr>
                </a:solidFill>
                <a:latin typeface="+mn-lt"/>
              </a:defRPr>
            </a:lvl3pPr>
            <a:lvl4pPr marL="457200" indent="0">
              <a:buNone/>
              <a:defRPr sz="2000">
                <a:solidFill>
                  <a:schemeClr val="tx1">
                    <a:lumMod val="75000"/>
                    <a:lumOff val="25000"/>
                  </a:schemeClr>
                </a:solidFill>
                <a:latin typeface="+mn-lt"/>
              </a:defRPr>
            </a:lvl4pPr>
            <a:lvl5pPr marL="693738" indent="0">
              <a:buNone/>
              <a:defRPr sz="2000">
                <a:solidFill>
                  <a:schemeClr val="tx1">
                    <a:lumMod val="75000"/>
                    <a:lumOff val="25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5181600"/>
          </a:xfrm>
        </p:spPr>
        <p:txBody>
          <a:bodyPr/>
          <a:lstStyle>
            <a:lvl1pPr marL="0" indent="0">
              <a:spcBef>
                <a:spcPts val="1200"/>
              </a:spcBef>
              <a:buNone/>
              <a:defRPr lang="en-US" sz="4000" kern="1200" spc="-70" baseline="0" dirty="0" smtClean="0">
                <a:solidFill>
                  <a:schemeClr val="tx1">
                    <a:lumMod val="75000"/>
                    <a:lumOff val="25000"/>
                  </a:schemeClr>
                </a:solidFill>
                <a:latin typeface="+mn-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solidFill>
                  <a:schemeClr val="tx1">
                    <a:lumMod val="75000"/>
                    <a:lumOff val="25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solidFill>
                  <a:schemeClr val="tx1">
                    <a:lumMod val="75000"/>
                    <a:lumOff val="25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Tree>
    <p:extLst>
      <p:ext uri="{BB962C8B-B14F-4D97-AF65-F5344CB8AC3E}">
        <p14:creationId xmlns:p14="http://schemas.microsoft.com/office/powerpoint/2010/main" val="21169314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534919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279901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20700" y="1447800"/>
            <a:ext cx="11152188" cy="5181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6598421"/>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82" r:id="rId3"/>
    <p:sldLayoutId id="2147484070" r:id="rId4"/>
    <p:sldLayoutId id="2147484072" r:id="rId5"/>
    <p:sldLayoutId id="2147484073" r:id="rId6"/>
    <p:sldLayoutId id="2147484076" r:id="rId7"/>
    <p:sldLayoutId id="2147484077" r:id="rId8"/>
    <p:sldLayoutId id="2147484078" r:id="rId9"/>
    <p:sldLayoutId id="2147484083" r:id="rId10"/>
    <p:sldLayoutId id="2147484086" r:id="rId11"/>
    <p:sldLayoutId id="2147484084" r:id="rId12"/>
    <p:sldLayoutId id="2147484085" r:id="rId13"/>
    <p:sldLayoutId id="2147484079" r:id="rId14"/>
    <p:sldLayoutId id="2147484081" r:id="rId15"/>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accent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lumMod val="75000"/>
              <a:lumOff val="25000"/>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ü"/>
        <a:tabLst/>
        <a:defRPr sz="2400" kern="1200" spc="0" baseline="0">
          <a:solidFill>
            <a:schemeClr val="tx1">
              <a:lumMod val="75000"/>
              <a:lumOff val="25000"/>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lumMod val="75000"/>
              <a:lumOff val="25000"/>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lumMod val="75000"/>
              <a:lumOff val="25000"/>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h-sao.com/blog/2014/08/31/hokuriku-net-vol-15-introducing-windows-runtime/"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h-sao.com/blog/2014/08/31/hokuriku-net-vol-15-introducing-windows-runtime/"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msdn.microsoft.com/en-us/library/br205753"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h-sao.com/blog/2014/08/31/hokuriku-net-vol-15-introducing-windows-runtim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h-sao.com/blog/2014/08/31/hokuriku-net-vol-15-introducing-windows-runtime/"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h-sao.com/blog/2014/08/31/hokuriku-net-vol-15-introducing-windows-runtim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h-sao.com/blog/2014/08/31/hokuriku-net-vol-15-introducing-windows-runtim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h-sao.com/blog/2014/08/31/hokuriku-net-vol-15-introducing-windows-runtime/"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h-sao.com/blog/2014/08/31/hokuriku-net-vol-15-introducing-windows-runtime/"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h-sao.com/blog/2014/08/31/hokuriku-net-vol-15-introducing-windows-runtime/"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h-sao.com/blog/2014/08/31/hokuriku-net-vol-15-introducing-windows-runtime/"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Windows Runtime Technology Stacks</a:t>
            </a:r>
          </a:p>
        </p:txBody>
      </p:sp>
      <p:sp>
        <p:nvSpPr>
          <p:cNvPr id="26" name="Rectangle 67"/>
          <p:cNvSpPr/>
          <p:nvPr/>
        </p:nvSpPr>
        <p:spPr>
          <a:xfrm>
            <a:off x="1488220" y="3988924"/>
            <a:ext cx="10353160" cy="2714839"/>
          </a:xfrm>
          <a:prstGeom prst="rect">
            <a:avLst/>
          </a:prstGeom>
          <a:solidFill>
            <a:srgbClr val="0070C0"/>
          </a:solidFill>
          <a:ln w="9525" cap="flat" cmpd="sng" algn="ctr">
            <a:noFill/>
            <a:prstDash val="solid"/>
          </a:ln>
          <a:effectLst/>
        </p:spPr>
        <p:txBody>
          <a:bodyPr lIns="91306" tIns="45653" rIns="91306" bIns="45653" rtlCol="0" anchor="t"/>
          <a:lstStyle/>
          <a:p>
            <a:pPr algn="ctr" defTabSz="685891">
              <a:defRPr/>
            </a:pPr>
            <a:r>
              <a:rPr lang="en-US" sz="2400" kern="0" dirty="0">
                <a:solidFill>
                  <a:srgbClr val="FFFFFF"/>
                </a:solidFill>
                <a:latin typeface="+mn-ea"/>
              </a:rPr>
              <a:t>Windows</a:t>
            </a:r>
            <a:r>
              <a:rPr lang="ja-JP" altLang="en-US" sz="2400" kern="0" dirty="0">
                <a:solidFill>
                  <a:srgbClr val="FFFFFF"/>
                </a:solidFill>
                <a:latin typeface="+mn-ea"/>
              </a:rPr>
              <a:t> </a:t>
            </a:r>
            <a:r>
              <a:rPr lang="en-US" altLang="ja-JP" sz="2400" kern="0" dirty="0">
                <a:solidFill>
                  <a:srgbClr val="FFFFFF"/>
                </a:solidFill>
                <a:latin typeface="+mn-ea"/>
              </a:rPr>
              <a:t>SDKs</a:t>
            </a:r>
            <a:endParaRPr lang="en-US" sz="2400" kern="0" dirty="0">
              <a:solidFill>
                <a:srgbClr val="FFFFFF"/>
              </a:solidFill>
              <a:latin typeface="+mn-ea"/>
            </a:endParaRPr>
          </a:p>
        </p:txBody>
      </p:sp>
      <p:sp>
        <p:nvSpPr>
          <p:cNvPr id="33" name="Rectangle 55"/>
          <p:cNvSpPr/>
          <p:nvPr/>
        </p:nvSpPr>
        <p:spPr>
          <a:xfrm>
            <a:off x="1775448" y="4596479"/>
            <a:ext cx="8282750" cy="1967584"/>
          </a:xfrm>
          <a:prstGeom prst="rect">
            <a:avLst/>
          </a:prstGeom>
          <a:solidFill>
            <a:srgbClr val="65BC46"/>
          </a:solidFill>
          <a:ln w="28575" cap="flat" cmpd="sng" algn="ctr">
            <a:solidFill>
              <a:srgbClr val="FFFFFF"/>
            </a:solidFill>
            <a:prstDash val="solid"/>
          </a:ln>
          <a:effectLst/>
        </p:spPr>
        <p:txBody>
          <a:bodyPr lIns="91306" tIns="45653" rIns="91306" bIns="45653" rtlCol="0" anchor="t"/>
          <a:lstStyle/>
          <a:p>
            <a:pPr defTabSz="685891">
              <a:defRPr/>
            </a:pPr>
            <a:r>
              <a:rPr lang="en-US" sz="2400" kern="0" dirty="0" err="1">
                <a:solidFill>
                  <a:srgbClr val="FFFFFF"/>
                </a:solidFill>
                <a:latin typeface="+mn-ea"/>
              </a:rPr>
              <a:t>WinRT</a:t>
            </a:r>
            <a:r>
              <a:rPr lang="en-US" sz="2400" kern="0" dirty="0">
                <a:solidFill>
                  <a:srgbClr val="FFFFFF"/>
                </a:solidFill>
                <a:latin typeface="+mn-ea"/>
              </a:rPr>
              <a:t> (native)</a:t>
            </a:r>
          </a:p>
        </p:txBody>
      </p:sp>
      <p:sp>
        <p:nvSpPr>
          <p:cNvPr id="34" name="Rectangle 57"/>
          <p:cNvSpPr/>
          <p:nvPr/>
        </p:nvSpPr>
        <p:spPr>
          <a:xfrm>
            <a:off x="4974319" y="1180943"/>
            <a:ext cx="3367831" cy="883382"/>
          </a:xfrm>
          <a:prstGeom prst="rect">
            <a:avLst/>
          </a:prstGeom>
          <a:solidFill>
            <a:schemeClr val="accent3"/>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XAML</a:t>
            </a:r>
          </a:p>
          <a:p>
            <a:pPr algn="ctr" defTabSz="685891">
              <a:defRPr/>
            </a:pPr>
            <a:r>
              <a:rPr lang="en-US" sz="2000" kern="0" dirty="0">
                <a:solidFill>
                  <a:srgbClr val="FFFFFF"/>
                </a:solidFill>
                <a:latin typeface="+mn-ea"/>
              </a:rPr>
              <a:t>-Windows8.1</a:t>
            </a:r>
            <a:endParaRPr lang="en-US" sz="2800" kern="0" dirty="0">
              <a:solidFill>
                <a:srgbClr val="FFFFFF"/>
              </a:solidFill>
              <a:latin typeface="+mn-ea"/>
            </a:endParaRPr>
          </a:p>
        </p:txBody>
      </p:sp>
      <p:sp>
        <p:nvSpPr>
          <p:cNvPr id="40" name="Rectangle 72"/>
          <p:cNvSpPr/>
          <p:nvPr/>
        </p:nvSpPr>
        <p:spPr>
          <a:xfrm>
            <a:off x="1517026" y="1180943"/>
            <a:ext cx="3349766" cy="865358"/>
          </a:xfrm>
          <a:prstGeom prst="rect">
            <a:avLst/>
          </a:prstGeom>
          <a:solidFill>
            <a:schemeClr val="accent3"/>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DirectX / XAML</a:t>
            </a:r>
          </a:p>
          <a:p>
            <a:pPr algn="ctr" defTabSz="685891">
              <a:defRPr/>
            </a:pPr>
            <a:r>
              <a:rPr lang="en-US" sz="2000" kern="0" dirty="0">
                <a:solidFill>
                  <a:srgbClr val="FFFFFF"/>
                </a:solidFill>
                <a:latin typeface="+mn-ea"/>
              </a:rPr>
              <a:t>-DirectX11.2</a:t>
            </a:r>
            <a:endParaRPr lang="en-US" kern="0" dirty="0">
              <a:solidFill>
                <a:srgbClr val="FFFFFF"/>
              </a:solidFill>
              <a:latin typeface="+mn-ea"/>
            </a:endParaRPr>
          </a:p>
        </p:txBody>
      </p:sp>
      <p:sp>
        <p:nvSpPr>
          <p:cNvPr id="44" name="Rectangle 61"/>
          <p:cNvSpPr/>
          <p:nvPr/>
        </p:nvSpPr>
        <p:spPr>
          <a:xfrm>
            <a:off x="1529135" y="2184162"/>
            <a:ext cx="1743979" cy="874699"/>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C/C++</a:t>
            </a:r>
          </a:p>
          <a:p>
            <a:pPr algn="ctr" defTabSz="685891">
              <a:defRPr/>
            </a:pPr>
            <a:r>
              <a:rPr lang="en-US" sz="2000" kern="0" dirty="0">
                <a:solidFill>
                  <a:srgbClr val="FFFFFF"/>
                </a:solidFill>
                <a:latin typeface="+mn-ea"/>
              </a:rPr>
              <a:t>-C++11</a:t>
            </a:r>
          </a:p>
        </p:txBody>
      </p:sp>
      <p:sp>
        <p:nvSpPr>
          <p:cNvPr id="45" name="Rectangle 61"/>
          <p:cNvSpPr/>
          <p:nvPr/>
        </p:nvSpPr>
        <p:spPr>
          <a:xfrm>
            <a:off x="3369507" y="2192084"/>
            <a:ext cx="1510804" cy="874699"/>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CRT</a:t>
            </a:r>
          </a:p>
        </p:txBody>
      </p:sp>
      <p:sp>
        <p:nvSpPr>
          <p:cNvPr id="46" name="Rectangle 57"/>
          <p:cNvSpPr/>
          <p:nvPr/>
        </p:nvSpPr>
        <p:spPr>
          <a:xfrm>
            <a:off x="8504667" y="1180943"/>
            <a:ext cx="3336713" cy="886823"/>
          </a:xfrm>
          <a:prstGeom prst="rect">
            <a:avLst/>
          </a:prstGeom>
          <a:solidFill>
            <a:schemeClr val="accent3"/>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HTML / CSS</a:t>
            </a:r>
          </a:p>
          <a:p>
            <a:pPr algn="ctr" defTabSz="685891">
              <a:defRPr/>
            </a:pPr>
            <a:r>
              <a:rPr lang="en-US" sz="2000" kern="0" dirty="0">
                <a:solidFill>
                  <a:srgbClr val="FFFFFF"/>
                </a:solidFill>
                <a:latin typeface="+mn-ea"/>
              </a:rPr>
              <a:t>-Trident</a:t>
            </a:r>
          </a:p>
        </p:txBody>
      </p:sp>
      <p:sp>
        <p:nvSpPr>
          <p:cNvPr id="47" name="Rectangle 61"/>
          <p:cNvSpPr/>
          <p:nvPr/>
        </p:nvSpPr>
        <p:spPr>
          <a:xfrm>
            <a:off x="5003985" y="2197263"/>
            <a:ext cx="1792414" cy="874699"/>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C# / VB</a:t>
            </a:r>
          </a:p>
        </p:txBody>
      </p:sp>
      <p:sp>
        <p:nvSpPr>
          <p:cNvPr id="48" name="Rectangle 61"/>
          <p:cNvSpPr/>
          <p:nvPr/>
        </p:nvSpPr>
        <p:spPr>
          <a:xfrm>
            <a:off x="6892792" y="2211251"/>
            <a:ext cx="1510804" cy="874699"/>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FCL</a:t>
            </a:r>
          </a:p>
        </p:txBody>
      </p:sp>
      <p:sp>
        <p:nvSpPr>
          <p:cNvPr id="49" name="Rectangle 61"/>
          <p:cNvSpPr/>
          <p:nvPr/>
        </p:nvSpPr>
        <p:spPr>
          <a:xfrm>
            <a:off x="8511738" y="2217179"/>
            <a:ext cx="1957906" cy="841684"/>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JavaScript</a:t>
            </a:r>
            <a:r>
              <a:rPr lang="en-US" sz="2000" kern="0" dirty="0">
                <a:solidFill>
                  <a:srgbClr val="FFFFFF"/>
                </a:solidFill>
                <a:latin typeface="+mn-ea"/>
              </a:rPr>
              <a:t>-Chakra</a:t>
            </a:r>
          </a:p>
        </p:txBody>
      </p:sp>
      <p:sp>
        <p:nvSpPr>
          <p:cNvPr id="50" name="Rectangle 61"/>
          <p:cNvSpPr/>
          <p:nvPr/>
        </p:nvSpPr>
        <p:spPr>
          <a:xfrm>
            <a:off x="10531413" y="2224169"/>
            <a:ext cx="1309967" cy="834693"/>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err="1">
                <a:solidFill>
                  <a:srgbClr val="FFFFFF"/>
                </a:solidFill>
                <a:latin typeface="+mn-ea"/>
              </a:rPr>
              <a:t>WinJS</a:t>
            </a:r>
            <a:endParaRPr lang="en-US" sz="2800" kern="0" dirty="0">
              <a:solidFill>
                <a:srgbClr val="FFFFFF"/>
              </a:solidFill>
              <a:latin typeface="+mn-ea"/>
            </a:endParaRPr>
          </a:p>
        </p:txBody>
      </p:sp>
      <p:sp>
        <p:nvSpPr>
          <p:cNvPr id="51" name="Rectangle 67"/>
          <p:cNvSpPr/>
          <p:nvPr/>
        </p:nvSpPr>
        <p:spPr>
          <a:xfrm>
            <a:off x="292803" y="1180943"/>
            <a:ext cx="1116696" cy="865357"/>
          </a:xfrm>
          <a:prstGeom prst="rect">
            <a:avLst/>
          </a:prstGeom>
          <a:solidFill>
            <a:schemeClr val="accent4">
              <a:lumMod val="40000"/>
              <a:lumOff val="60000"/>
            </a:schemeClr>
          </a:solidFill>
          <a:ln w="9525" cap="flat" cmpd="sng" algn="ctr">
            <a:noFill/>
            <a:prstDash val="solid"/>
          </a:ln>
          <a:effectLst/>
        </p:spPr>
        <p:txBody>
          <a:bodyPr lIns="91306" tIns="45653" rIns="91306" bIns="45653" rtlCol="0" anchor="ctr"/>
          <a:lstStyle/>
          <a:p>
            <a:pPr algn="ctr" defTabSz="685891">
              <a:defRPr/>
            </a:pPr>
            <a:r>
              <a:rPr lang="ja-JP" altLang="en-US" sz="2100" kern="0" dirty="0">
                <a:solidFill>
                  <a:srgbClr val="FFFFFF"/>
                </a:solidFill>
                <a:latin typeface="メイリオ" panose="020B0604030504040204" pitchFamily="50" charset="-128"/>
                <a:ea typeface="メイリオ" panose="020B0604030504040204" pitchFamily="50" charset="-128"/>
              </a:rPr>
              <a:t>描画</a:t>
            </a:r>
            <a:endParaRPr lang="en-US" sz="2100" kern="0" dirty="0">
              <a:solidFill>
                <a:srgbClr val="FFFFFF"/>
              </a:solidFill>
              <a:latin typeface="メイリオ" panose="020B0604030504040204" pitchFamily="50" charset="-128"/>
              <a:ea typeface="メイリオ" panose="020B0604030504040204" pitchFamily="50" charset="-128"/>
            </a:endParaRPr>
          </a:p>
        </p:txBody>
      </p:sp>
      <p:sp>
        <p:nvSpPr>
          <p:cNvPr id="52" name="Rectangle 67"/>
          <p:cNvSpPr/>
          <p:nvPr/>
        </p:nvSpPr>
        <p:spPr>
          <a:xfrm>
            <a:off x="306755" y="2184164"/>
            <a:ext cx="1116696" cy="841339"/>
          </a:xfrm>
          <a:prstGeom prst="rect">
            <a:avLst/>
          </a:prstGeom>
          <a:solidFill>
            <a:schemeClr val="accent4">
              <a:lumMod val="40000"/>
              <a:lumOff val="60000"/>
            </a:schemeClr>
          </a:solidFill>
          <a:ln w="9525" cap="flat" cmpd="sng" algn="ctr">
            <a:noFill/>
            <a:prstDash val="solid"/>
          </a:ln>
          <a:effectLst/>
        </p:spPr>
        <p:txBody>
          <a:bodyPr lIns="91306" tIns="45653" rIns="91306" bIns="45653" rtlCol="0" anchor="ctr"/>
          <a:lstStyle/>
          <a:p>
            <a:pPr algn="ctr" defTabSz="685891">
              <a:defRPr/>
            </a:pPr>
            <a:r>
              <a:rPr lang="ja-JP" altLang="en-US" sz="2100" kern="0" dirty="0">
                <a:solidFill>
                  <a:srgbClr val="FFFFFF"/>
                </a:solidFill>
                <a:latin typeface="メイリオ" panose="020B0604030504040204" pitchFamily="50" charset="-128"/>
                <a:ea typeface="メイリオ" panose="020B0604030504040204" pitchFamily="50" charset="-128"/>
              </a:rPr>
              <a:t>言語</a:t>
            </a:r>
            <a:endParaRPr lang="en-US" sz="2100" kern="0" dirty="0">
              <a:solidFill>
                <a:srgbClr val="FFFFFF"/>
              </a:solidFill>
              <a:latin typeface="メイリオ" panose="020B0604030504040204" pitchFamily="50" charset="-128"/>
              <a:ea typeface="メイリオ" panose="020B0604030504040204" pitchFamily="50" charset="-128"/>
            </a:endParaRPr>
          </a:p>
        </p:txBody>
      </p:sp>
      <p:sp>
        <p:nvSpPr>
          <p:cNvPr id="53" name="Rectangle 67"/>
          <p:cNvSpPr/>
          <p:nvPr/>
        </p:nvSpPr>
        <p:spPr>
          <a:xfrm>
            <a:off x="313825" y="3142602"/>
            <a:ext cx="1116696" cy="729223"/>
          </a:xfrm>
          <a:prstGeom prst="rect">
            <a:avLst/>
          </a:prstGeom>
          <a:solidFill>
            <a:schemeClr val="accent4">
              <a:lumMod val="40000"/>
              <a:lumOff val="60000"/>
            </a:schemeClr>
          </a:solidFill>
          <a:ln w="9525" cap="flat" cmpd="sng" algn="ctr">
            <a:noFill/>
            <a:prstDash val="solid"/>
          </a:ln>
          <a:effectLst/>
        </p:spPr>
        <p:txBody>
          <a:bodyPr lIns="91306" tIns="45653" rIns="91306" bIns="45653" rtlCol="0" anchor="ctr"/>
          <a:lstStyle/>
          <a:p>
            <a:pPr algn="ctr" defTabSz="685891">
              <a:defRPr/>
            </a:pPr>
            <a:r>
              <a:rPr lang="en-US" sz="2100" kern="0" dirty="0">
                <a:solidFill>
                  <a:srgbClr val="FFFFFF"/>
                </a:solidFill>
                <a:latin typeface="メイリオ" panose="020B0604030504040204" pitchFamily="50" charset="-128"/>
                <a:ea typeface="メイリオ" panose="020B0604030504040204" pitchFamily="50" charset="-128"/>
              </a:rPr>
              <a:t>VM</a:t>
            </a:r>
          </a:p>
        </p:txBody>
      </p:sp>
      <p:sp>
        <p:nvSpPr>
          <p:cNvPr id="54" name="Rectangle 53"/>
          <p:cNvSpPr/>
          <p:nvPr/>
        </p:nvSpPr>
        <p:spPr>
          <a:xfrm>
            <a:off x="5020086" y="3144958"/>
            <a:ext cx="3390579" cy="726869"/>
          </a:xfrm>
          <a:prstGeom prst="rect">
            <a:avLst/>
          </a:prstGeom>
          <a:solidFill>
            <a:srgbClr val="00B0F0"/>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CLR</a:t>
            </a:r>
          </a:p>
        </p:txBody>
      </p:sp>
      <p:sp>
        <p:nvSpPr>
          <p:cNvPr id="55" name="Rectangle 53"/>
          <p:cNvSpPr/>
          <p:nvPr/>
        </p:nvSpPr>
        <p:spPr>
          <a:xfrm>
            <a:off x="1488220" y="3132643"/>
            <a:ext cx="3385641" cy="739183"/>
          </a:xfrm>
          <a:prstGeom prst="rect">
            <a:avLst/>
          </a:prstGeom>
          <a:solidFill>
            <a:srgbClr val="00B0F0"/>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(native)</a:t>
            </a:r>
          </a:p>
        </p:txBody>
      </p:sp>
      <p:sp>
        <p:nvSpPr>
          <p:cNvPr id="56" name="Rectangle 53"/>
          <p:cNvSpPr/>
          <p:nvPr/>
        </p:nvSpPr>
        <p:spPr>
          <a:xfrm>
            <a:off x="8511738" y="3132643"/>
            <a:ext cx="3341056" cy="739185"/>
          </a:xfrm>
          <a:prstGeom prst="rect">
            <a:avLst/>
          </a:prstGeom>
          <a:solidFill>
            <a:srgbClr val="00B0F0"/>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Internet Explorer</a:t>
            </a:r>
          </a:p>
          <a:p>
            <a:pPr algn="ctr" defTabSz="685891">
              <a:defRPr/>
            </a:pPr>
            <a:r>
              <a:rPr lang="en-US" sz="2000" kern="0" dirty="0">
                <a:solidFill>
                  <a:srgbClr val="FFFFFF"/>
                </a:solidFill>
                <a:latin typeface="+mn-ea"/>
              </a:rPr>
              <a:t>-WWAHost.exe</a:t>
            </a:r>
          </a:p>
        </p:txBody>
      </p:sp>
      <p:sp>
        <p:nvSpPr>
          <p:cNvPr id="57" name="Rectangle 39"/>
          <p:cNvSpPr/>
          <p:nvPr/>
        </p:nvSpPr>
        <p:spPr>
          <a:xfrm>
            <a:off x="10223298" y="4609129"/>
            <a:ext cx="1358900" cy="1954933"/>
          </a:xfrm>
          <a:prstGeom prst="rect">
            <a:avLst/>
          </a:prstGeom>
          <a:solidFill>
            <a:srgbClr val="65BC46"/>
          </a:solidFill>
          <a:ln w="28575" cap="flat" cmpd="sng" algn="ctr">
            <a:solidFill>
              <a:srgbClr val="FFFFFF"/>
            </a:solidFill>
            <a:prstDash val="solid"/>
          </a:ln>
          <a:effectLst/>
        </p:spPr>
        <p:txBody>
          <a:bodyPr lIns="121725" tIns="60862" rIns="121725" bIns="60862" rtlCol="0" anchor="ctr"/>
          <a:lstStyle/>
          <a:p>
            <a:pPr algn="ctr" defTabSz="685891">
              <a:defRPr/>
            </a:pPr>
            <a:r>
              <a:rPr lang="en-US" sz="2400" kern="0" dirty="0">
                <a:solidFill>
                  <a:srgbClr val="FFFFFF"/>
                </a:solidFill>
                <a:latin typeface="+mn-ea"/>
              </a:rPr>
              <a:t>Win32 / COM</a:t>
            </a:r>
          </a:p>
        </p:txBody>
      </p:sp>
      <p:sp>
        <p:nvSpPr>
          <p:cNvPr id="58" name="テキスト ボックス 57"/>
          <p:cNvSpPr txBox="1"/>
          <p:nvPr/>
        </p:nvSpPr>
        <p:spPr>
          <a:xfrm>
            <a:off x="1892098" y="5040063"/>
            <a:ext cx="2578100" cy="153888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altLang="ja-JP" sz="2000" kern="0" dirty="0">
                <a:solidFill>
                  <a:srgbClr val="FFFFFF"/>
                </a:solidFill>
                <a:latin typeface="+mn-ea"/>
              </a:rPr>
              <a:t>Core</a:t>
            </a:r>
          </a:p>
          <a:p>
            <a:pPr marL="342900" indent="-342900">
              <a:buFont typeface="Arial" panose="020B0604020202020204" pitchFamily="34" charset="0"/>
              <a:buChar char="•"/>
            </a:pPr>
            <a:r>
              <a:rPr lang="en-US" altLang="ja-JP" sz="2000" kern="0" dirty="0">
                <a:solidFill>
                  <a:srgbClr val="FFFFFF"/>
                </a:solidFill>
                <a:latin typeface="+mn-ea"/>
              </a:rPr>
              <a:t>Controls</a:t>
            </a:r>
          </a:p>
          <a:p>
            <a:pPr marL="342900" indent="-342900">
              <a:buFont typeface="Arial" panose="020B0604020202020204" pitchFamily="34" charset="0"/>
              <a:buChar char="•"/>
            </a:pPr>
            <a:r>
              <a:rPr lang="en-US" altLang="ja-JP" sz="2000" kern="0" dirty="0">
                <a:solidFill>
                  <a:srgbClr val="FFFFFF"/>
                </a:solidFill>
                <a:latin typeface="+mn-ea"/>
              </a:rPr>
              <a:t>Data and content</a:t>
            </a:r>
          </a:p>
          <a:p>
            <a:pPr marL="342900" indent="-342900">
              <a:buFont typeface="Arial" panose="020B0604020202020204" pitchFamily="34" charset="0"/>
              <a:buChar char="•"/>
            </a:pPr>
            <a:r>
              <a:rPr lang="en-US" altLang="ja-JP" sz="2000" kern="0" dirty="0">
                <a:solidFill>
                  <a:srgbClr val="FFFFFF"/>
                </a:solidFill>
                <a:latin typeface="+mn-ea"/>
              </a:rPr>
              <a:t>Devices</a:t>
            </a:r>
          </a:p>
          <a:p>
            <a:pPr marL="342900" indent="-342900">
              <a:buFont typeface="Arial" panose="020B0604020202020204" pitchFamily="34" charset="0"/>
              <a:buChar char="•"/>
            </a:pPr>
            <a:r>
              <a:rPr lang="en-US" altLang="ja-JP" sz="2000" kern="0" dirty="0">
                <a:solidFill>
                  <a:srgbClr val="FFFFFF"/>
                </a:solidFill>
                <a:latin typeface="+mn-ea"/>
              </a:rPr>
              <a:t>Files and Folders</a:t>
            </a:r>
            <a:endParaRPr kumimoji="1" lang="ja-JP" altLang="en-US" sz="2000" dirty="0" err="1">
              <a:gradFill>
                <a:gsLst>
                  <a:gs pos="2917">
                    <a:schemeClr val="tx1"/>
                  </a:gs>
                  <a:gs pos="30000">
                    <a:schemeClr val="tx1"/>
                  </a:gs>
                </a:gsLst>
                <a:lin ang="5400000" scaled="0"/>
              </a:gradFill>
            </a:endParaRPr>
          </a:p>
        </p:txBody>
      </p:sp>
      <p:sp>
        <p:nvSpPr>
          <p:cNvPr id="59" name="テキスト ボックス 58"/>
          <p:cNvSpPr txBox="1"/>
          <p:nvPr/>
        </p:nvSpPr>
        <p:spPr>
          <a:xfrm>
            <a:off x="4527638" y="4724845"/>
            <a:ext cx="2166135" cy="1846659"/>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altLang="ja-JP" sz="2000" kern="0" dirty="0">
                <a:solidFill>
                  <a:srgbClr val="FFFFFF"/>
                </a:solidFill>
                <a:latin typeface="+mn-ea"/>
              </a:rPr>
              <a:t>Globalization</a:t>
            </a:r>
          </a:p>
          <a:p>
            <a:pPr marL="342900" indent="-342900">
              <a:buFont typeface="Arial" panose="020B0604020202020204" pitchFamily="34" charset="0"/>
              <a:buChar char="•"/>
            </a:pPr>
            <a:r>
              <a:rPr lang="en-US" altLang="ja-JP" sz="2000" kern="0" dirty="0">
                <a:solidFill>
                  <a:srgbClr val="FFFFFF"/>
                </a:solidFill>
                <a:latin typeface="+mn-ea"/>
              </a:rPr>
              <a:t>Graphics</a:t>
            </a:r>
          </a:p>
          <a:p>
            <a:pPr marL="342900" indent="-342900">
              <a:buFont typeface="Arial" panose="020B0604020202020204" pitchFamily="34" charset="0"/>
              <a:buChar char="•"/>
            </a:pPr>
            <a:r>
              <a:rPr lang="en-US" altLang="ja-JP" sz="2000" kern="0" dirty="0">
                <a:solidFill>
                  <a:srgbClr val="FFFFFF"/>
                </a:solidFill>
                <a:latin typeface="+mn-ea"/>
              </a:rPr>
              <a:t>Helpers</a:t>
            </a:r>
          </a:p>
          <a:p>
            <a:pPr marL="342900" indent="-342900">
              <a:buFont typeface="Arial" panose="020B0604020202020204" pitchFamily="34" charset="0"/>
              <a:buChar char="•"/>
            </a:pPr>
            <a:r>
              <a:rPr lang="en-US" altLang="ja-JP" sz="2000" kern="0" dirty="0">
                <a:solidFill>
                  <a:srgbClr val="FFFFFF"/>
                </a:solidFill>
                <a:latin typeface="+mn-ea"/>
              </a:rPr>
              <a:t>Media</a:t>
            </a:r>
          </a:p>
          <a:p>
            <a:pPr marL="342900" indent="-342900">
              <a:buFont typeface="Arial" panose="020B0604020202020204" pitchFamily="34" charset="0"/>
              <a:buChar char="•"/>
            </a:pPr>
            <a:r>
              <a:rPr lang="en-US" altLang="ja-JP" sz="2000" kern="0" dirty="0">
                <a:solidFill>
                  <a:srgbClr val="FFFFFF"/>
                </a:solidFill>
                <a:latin typeface="+mn-ea"/>
              </a:rPr>
              <a:t>Networking</a:t>
            </a:r>
          </a:p>
          <a:p>
            <a:pPr marL="342900" indent="-342900">
              <a:buFont typeface="Arial" panose="020B0604020202020204" pitchFamily="34" charset="0"/>
              <a:buChar char="•"/>
            </a:pPr>
            <a:r>
              <a:rPr kumimoji="1" lang="en-US" altLang="ja-JP" sz="2000" kern="0" dirty="0">
                <a:solidFill>
                  <a:srgbClr val="FFFFFF"/>
                </a:solidFill>
                <a:latin typeface="+mn-ea"/>
              </a:rPr>
              <a:t>Printing</a:t>
            </a:r>
            <a:endParaRPr kumimoji="1" lang="ja-JP" altLang="en-US" sz="2000" dirty="0" err="1">
              <a:gradFill>
                <a:gsLst>
                  <a:gs pos="2917">
                    <a:schemeClr val="tx1"/>
                  </a:gs>
                  <a:gs pos="30000">
                    <a:schemeClr val="tx1"/>
                  </a:gs>
                </a:gsLst>
                <a:lin ang="5400000" scaled="0"/>
              </a:gradFill>
            </a:endParaRPr>
          </a:p>
        </p:txBody>
      </p:sp>
      <p:sp>
        <p:nvSpPr>
          <p:cNvPr id="60" name="テキスト ボックス 59"/>
          <p:cNvSpPr txBox="1"/>
          <p:nvPr/>
        </p:nvSpPr>
        <p:spPr>
          <a:xfrm>
            <a:off x="6837387" y="4747419"/>
            <a:ext cx="2817299" cy="1846659"/>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altLang="ja-JP" sz="2000" kern="0" dirty="0">
                <a:solidFill>
                  <a:srgbClr val="FFFFFF"/>
                </a:solidFill>
                <a:latin typeface="+mn-ea"/>
              </a:rPr>
              <a:t>Presentation</a:t>
            </a:r>
          </a:p>
          <a:p>
            <a:pPr marL="342900" indent="-342900">
              <a:buFont typeface="Arial" panose="020B0604020202020204" pitchFamily="34" charset="0"/>
              <a:buChar char="•"/>
            </a:pPr>
            <a:r>
              <a:rPr lang="en-US" altLang="ja-JP" sz="2000" kern="0" dirty="0">
                <a:solidFill>
                  <a:srgbClr val="FFFFFF"/>
                </a:solidFill>
                <a:latin typeface="+mn-ea"/>
              </a:rPr>
              <a:t>Remote Desktop</a:t>
            </a:r>
          </a:p>
          <a:p>
            <a:pPr marL="342900" indent="-342900">
              <a:buFont typeface="Arial" panose="020B0604020202020204" pitchFamily="34" charset="0"/>
              <a:buChar char="•"/>
            </a:pPr>
            <a:r>
              <a:rPr lang="en-US" altLang="ja-JP" sz="2000" kern="0" dirty="0">
                <a:solidFill>
                  <a:srgbClr val="FFFFFF"/>
                </a:solidFill>
                <a:latin typeface="+mn-ea"/>
              </a:rPr>
              <a:t>Security</a:t>
            </a:r>
          </a:p>
          <a:p>
            <a:pPr marL="342900" indent="-342900">
              <a:buFont typeface="Arial" panose="020B0604020202020204" pitchFamily="34" charset="0"/>
              <a:buChar char="•"/>
            </a:pPr>
            <a:r>
              <a:rPr lang="en-US" altLang="ja-JP" sz="2000" kern="0" dirty="0">
                <a:solidFill>
                  <a:srgbClr val="FFFFFF"/>
                </a:solidFill>
                <a:latin typeface="+mn-ea"/>
              </a:rPr>
              <a:t>Social</a:t>
            </a:r>
          </a:p>
          <a:p>
            <a:pPr marL="342900" indent="-342900">
              <a:buFont typeface="Arial" panose="020B0604020202020204" pitchFamily="34" charset="0"/>
              <a:buChar char="•"/>
            </a:pPr>
            <a:r>
              <a:rPr lang="en-US" altLang="ja-JP" sz="2000" kern="0" dirty="0">
                <a:solidFill>
                  <a:srgbClr val="FFFFFF"/>
                </a:solidFill>
                <a:latin typeface="+mn-ea"/>
              </a:rPr>
              <a:t>UI Automation</a:t>
            </a:r>
          </a:p>
          <a:p>
            <a:pPr marL="342900" indent="-342900">
              <a:buFont typeface="Arial" panose="020B0604020202020204" pitchFamily="34" charset="0"/>
              <a:buChar char="•"/>
            </a:pPr>
            <a:r>
              <a:rPr lang="en-US" altLang="ja-JP" sz="2000" kern="0" dirty="0">
                <a:solidFill>
                  <a:srgbClr val="FFFFFF"/>
                </a:solidFill>
                <a:latin typeface="+mn-ea"/>
              </a:rPr>
              <a:t>User interaction</a:t>
            </a:r>
          </a:p>
        </p:txBody>
      </p:sp>
      <p:sp>
        <p:nvSpPr>
          <p:cNvPr id="62" name="Rectangle 67"/>
          <p:cNvSpPr/>
          <p:nvPr/>
        </p:nvSpPr>
        <p:spPr>
          <a:xfrm>
            <a:off x="313825" y="4024225"/>
            <a:ext cx="1116696" cy="2679538"/>
          </a:xfrm>
          <a:prstGeom prst="rect">
            <a:avLst/>
          </a:prstGeom>
          <a:solidFill>
            <a:schemeClr val="accent4">
              <a:lumMod val="40000"/>
              <a:lumOff val="60000"/>
            </a:schemeClr>
          </a:solidFill>
          <a:ln w="9525" cap="flat" cmpd="sng" algn="ctr">
            <a:noFill/>
            <a:prstDash val="solid"/>
          </a:ln>
          <a:effectLst/>
        </p:spPr>
        <p:txBody>
          <a:bodyPr lIns="91306" tIns="45653" rIns="91306" bIns="45653" rtlCol="0" anchor="ctr"/>
          <a:lstStyle/>
          <a:p>
            <a:pPr algn="ctr" defTabSz="685891">
              <a:defRPr/>
            </a:pPr>
            <a:r>
              <a:rPr lang="en-US" altLang="ja-JP" sz="2100" kern="0" dirty="0">
                <a:solidFill>
                  <a:srgbClr val="FFFFFF"/>
                </a:solidFill>
                <a:latin typeface="メイリオ" panose="020B0604030504040204" pitchFamily="50" charset="-128"/>
                <a:ea typeface="メイリオ" panose="020B0604030504040204" pitchFamily="50" charset="-128"/>
              </a:rPr>
              <a:t>API</a:t>
            </a:r>
          </a:p>
          <a:p>
            <a:pPr algn="ctr" defTabSz="685891">
              <a:defRPr/>
            </a:pPr>
            <a:endParaRPr lang="en-US" altLang="ja-JP" sz="2100" kern="0" dirty="0">
              <a:solidFill>
                <a:srgbClr val="FFFFFF"/>
              </a:solidFill>
              <a:latin typeface="メイリオ" panose="020B0604030504040204" pitchFamily="50" charset="-128"/>
              <a:ea typeface="メイリオ" panose="020B0604030504040204" pitchFamily="50" charset="-128"/>
            </a:endParaRPr>
          </a:p>
          <a:p>
            <a:pPr algn="ctr" defTabSz="685891">
              <a:defRPr/>
            </a:pPr>
            <a:r>
              <a:rPr lang="en-US" altLang="ja-JP" sz="2100" kern="0" dirty="0">
                <a:solidFill>
                  <a:srgbClr val="FFFFFF"/>
                </a:solidFill>
                <a:latin typeface="メイリオ" panose="020B0604030504040204" pitchFamily="50" charset="-128"/>
                <a:ea typeface="メイリオ" panose="020B0604030504040204" pitchFamily="50" charset="-128"/>
              </a:rPr>
              <a:t>(</a:t>
            </a:r>
            <a:r>
              <a:rPr lang="ko-KR" altLang="en-US" sz="2100" kern="0" dirty="0">
                <a:solidFill>
                  <a:srgbClr val="FFFFFF"/>
                </a:solidFill>
                <a:latin typeface="メイリオ" panose="020B0604030504040204" pitchFamily="50" charset="-128"/>
                <a:ea typeface="メイリオ" panose="020B0604030504040204" pitchFamily="50" charset="-128"/>
              </a:rPr>
              <a:t>공개된 기능</a:t>
            </a:r>
            <a:r>
              <a:rPr lang="en-US" altLang="ja-JP" sz="2100" kern="0" dirty="0">
                <a:solidFill>
                  <a:srgbClr val="FFFFFF"/>
                </a:solidFill>
                <a:latin typeface="メイリオ" panose="020B0604030504040204" pitchFamily="50" charset="-128"/>
                <a:ea typeface="メイリオ" panose="020B0604030504040204" pitchFamily="50" charset="-128"/>
              </a:rPr>
              <a:t>)</a:t>
            </a:r>
            <a:endParaRPr lang="en-US" sz="2100" kern="0" dirty="0">
              <a:solidFill>
                <a:srgbClr val="FFFFFF"/>
              </a:solidFill>
              <a:latin typeface="メイリオ" panose="020B0604030504040204" pitchFamily="50" charset="-128"/>
              <a:ea typeface="メイリオ" panose="020B0604030504040204" pitchFamily="50" charset="-128"/>
            </a:endParaRPr>
          </a:p>
        </p:txBody>
      </p:sp>
      <p:sp>
        <p:nvSpPr>
          <p:cNvPr id="63" name="Rectangle 67"/>
          <p:cNvSpPr/>
          <p:nvPr/>
        </p:nvSpPr>
        <p:spPr>
          <a:xfrm>
            <a:off x="10531413" y="4166584"/>
            <a:ext cx="1208997" cy="584978"/>
          </a:xfrm>
          <a:prstGeom prst="rect">
            <a:avLst/>
          </a:prstGeom>
          <a:solidFill>
            <a:schemeClr val="accent1">
              <a:lumMod val="50000"/>
            </a:schemeClr>
          </a:solidFill>
          <a:ln w="9525" cap="flat" cmpd="sng" algn="ctr">
            <a:noFill/>
            <a:prstDash val="solid"/>
          </a:ln>
          <a:effectLst/>
        </p:spPr>
        <p:txBody>
          <a:bodyPr lIns="91306" tIns="45653" rIns="91306" bIns="45653" rtlCol="0" anchor="ctr"/>
          <a:lstStyle/>
          <a:p>
            <a:pPr algn="ctr" defTabSz="685891">
              <a:defRPr/>
            </a:pPr>
            <a:r>
              <a:rPr lang="en-US" altLang="ja-JP" kern="0" dirty="0">
                <a:solidFill>
                  <a:srgbClr val="FFFFFF"/>
                </a:solidFill>
                <a:latin typeface="メイリオ" panose="020B0604030504040204" pitchFamily="50" charset="-128"/>
                <a:ea typeface="メイリオ" panose="020B0604030504040204" pitchFamily="50" charset="-128"/>
              </a:rPr>
              <a:t>Desktop</a:t>
            </a:r>
            <a:endParaRPr lang="en-US" kern="0" dirty="0">
              <a:solidFill>
                <a:srgbClr val="FFFFFF"/>
              </a:solidFill>
              <a:latin typeface="メイリオ" panose="020B0604030504040204" pitchFamily="50" charset="-128"/>
              <a:ea typeface="メイリオ" panose="020B0604030504040204" pitchFamily="50" charset="-128"/>
            </a:endParaRPr>
          </a:p>
        </p:txBody>
      </p:sp>
      <p:sp>
        <p:nvSpPr>
          <p:cNvPr id="64" name="Rectangle 67"/>
          <p:cNvSpPr/>
          <p:nvPr/>
        </p:nvSpPr>
        <p:spPr>
          <a:xfrm>
            <a:off x="7899399" y="4166584"/>
            <a:ext cx="2237905" cy="584978"/>
          </a:xfrm>
          <a:prstGeom prst="rect">
            <a:avLst/>
          </a:prstGeom>
          <a:solidFill>
            <a:schemeClr val="accent1">
              <a:lumMod val="50000"/>
            </a:schemeClr>
          </a:solidFill>
          <a:ln w="9525" cap="flat" cmpd="sng" algn="ctr">
            <a:noFill/>
            <a:prstDash val="solid"/>
          </a:ln>
          <a:effectLst/>
        </p:spPr>
        <p:txBody>
          <a:bodyPr lIns="91306" tIns="45653" rIns="91306" bIns="45653" rtlCol="0" anchor="ctr"/>
          <a:lstStyle/>
          <a:p>
            <a:pPr algn="ctr" defTabSz="685891">
              <a:defRPr/>
            </a:pPr>
            <a:r>
              <a:rPr lang="en-US" kern="0" dirty="0">
                <a:solidFill>
                  <a:srgbClr val="FFFFFF"/>
                </a:solidFill>
                <a:latin typeface="メイリオ" panose="020B0604030504040204" pitchFamily="50" charset="-128"/>
                <a:ea typeface="メイリオ" panose="020B0604030504040204" pitchFamily="50" charset="-128"/>
              </a:rPr>
              <a:t>Windows Store Apps</a:t>
            </a:r>
          </a:p>
        </p:txBody>
      </p:sp>
      <p:sp>
        <p:nvSpPr>
          <p:cNvPr id="2" name="직사각형 1">
            <a:extLst>
              <a:ext uri="{FF2B5EF4-FFF2-40B4-BE49-F238E27FC236}">
                <a16:creationId xmlns:a16="http://schemas.microsoft.com/office/drawing/2014/main" id="{C5D6D9FB-15A3-496A-8BDD-137A62769043}"/>
              </a:ext>
            </a:extLst>
          </p:cNvPr>
          <p:cNvSpPr/>
          <p:nvPr/>
        </p:nvSpPr>
        <p:spPr>
          <a:xfrm>
            <a:off x="6580909" y="6646782"/>
            <a:ext cx="5463738" cy="246221"/>
          </a:xfrm>
          <a:prstGeom prst="rect">
            <a:avLst/>
          </a:prstGeom>
        </p:spPr>
        <p:txBody>
          <a:bodyPr wrap="square">
            <a:spAutoFit/>
          </a:bodyPr>
          <a:lstStyle/>
          <a:p>
            <a:r>
              <a:rPr lang="ko-KR" altLang="en-US" sz="1000" dirty="0"/>
              <a:t>출처</a:t>
            </a:r>
            <a:r>
              <a:rPr lang="en-US" altLang="ko-KR" sz="1000" dirty="0"/>
              <a:t>: </a:t>
            </a:r>
            <a:r>
              <a:rPr lang="ko-KR" altLang="en-US" sz="1000" dirty="0">
                <a:hlinkClick r:id="rId3"/>
              </a:rPr>
              <a:t>http://h-sao.com/blog/2014/08/31/hokuriku-net-vol-15-introducing-windows-runtime/</a:t>
            </a:r>
            <a:r>
              <a:rPr lang="ko-KR" altLang="en-US" sz="1000" dirty="0"/>
              <a:t> </a:t>
            </a:r>
          </a:p>
        </p:txBody>
      </p:sp>
    </p:spTree>
    <p:extLst>
      <p:ext uri="{BB962C8B-B14F-4D97-AF65-F5344CB8AC3E}">
        <p14:creationId xmlns:p14="http://schemas.microsoft.com/office/powerpoint/2010/main" val="131884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7"/>
          <p:cNvSpPr/>
          <p:nvPr/>
        </p:nvSpPr>
        <p:spPr>
          <a:xfrm>
            <a:off x="1064741" y="4265763"/>
            <a:ext cx="9466626" cy="2437999"/>
          </a:xfrm>
          <a:prstGeom prst="rect">
            <a:avLst/>
          </a:prstGeom>
          <a:solidFill>
            <a:srgbClr val="0070C0"/>
          </a:solidFill>
          <a:ln w="9525" cap="flat" cmpd="sng" algn="ctr">
            <a:noFill/>
            <a:prstDash val="solid"/>
          </a:ln>
          <a:effectLst/>
        </p:spPr>
        <p:txBody>
          <a:bodyPr lIns="91306" tIns="45653" rIns="91306" bIns="45653" rtlCol="0" anchor="b"/>
          <a:lstStyle/>
          <a:p>
            <a:pPr algn="ctr" defTabSz="685891">
              <a:defRPr/>
            </a:pPr>
            <a:r>
              <a:rPr lang="en-US" sz="2400" kern="0" dirty="0">
                <a:solidFill>
                  <a:srgbClr val="FFFFFF"/>
                </a:solidFill>
                <a:latin typeface="+mn-ea"/>
              </a:rPr>
              <a:t>Windows SDKs</a:t>
            </a:r>
          </a:p>
        </p:txBody>
      </p:sp>
      <p:sp>
        <p:nvSpPr>
          <p:cNvPr id="5" name="Rectangle 55"/>
          <p:cNvSpPr/>
          <p:nvPr/>
        </p:nvSpPr>
        <p:spPr>
          <a:xfrm>
            <a:off x="1765557" y="5264675"/>
            <a:ext cx="8216342" cy="905686"/>
          </a:xfrm>
          <a:prstGeom prst="rect">
            <a:avLst/>
          </a:prstGeom>
          <a:solidFill>
            <a:srgbClr val="65BC46"/>
          </a:solidFill>
          <a:ln w="28575" cap="flat" cmpd="sng" algn="ctr">
            <a:solidFill>
              <a:srgbClr val="FFFFFF"/>
            </a:solidFill>
            <a:prstDash val="solid"/>
          </a:ln>
          <a:effectLst/>
        </p:spPr>
        <p:txBody>
          <a:bodyPr lIns="91306" tIns="45653" rIns="91306" bIns="45653" rtlCol="0" anchor="ctr"/>
          <a:lstStyle/>
          <a:p>
            <a:pPr algn="ctr" defTabSz="685891">
              <a:defRPr/>
            </a:pPr>
            <a:r>
              <a:rPr lang="en-US" sz="2400" kern="0" dirty="0">
                <a:solidFill>
                  <a:srgbClr val="FFFFFF"/>
                </a:solidFill>
                <a:latin typeface="+mn-ea"/>
              </a:rPr>
              <a:t>Windows Runtime</a:t>
            </a:r>
          </a:p>
        </p:txBody>
      </p:sp>
      <p:sp>
        <p:nvSpPr>
          <p:cNvPr id="6" name="Rectangle 67"/>
          <p:cNvSpPr/>
          <p:nvPr/>
        </p:nvSpPr>
        <p:spPr>
          <a:xfrm>
            <a:off x="1064741" y="1737689"/>
            <a:ext cx="9466626" cy="674417"/>
          </a:xfrm>
          <a:prstGeom prst="rect">
            <a:avLst/>
          </a:prstGeom>
          <a:solidFill>
            <a:schemeClr val="accent1">
              <a:lumMod val="50000"/>
            </a:schemeClr>
          </a:solidFill>
          <a:ln w="9525" cap="flat" cmpd="sng" algn="ctr">
            <a:noFill/>
            <a:prstDash val="solid"/>
          </a:ln>
          <a:effectLst/>
        </p:spPr>
        <p:txBody>
          <a:bodyPr lIns="91306" tIns="45653" rIns="91306" bIns="45653" rtlCol="0" anchor="ctr"/>
          <a:lstStyle/>
          <a:p>
            <a:pPr algn="ctr" defTabSz="685891">
              <a:defRPr/>
            </a:pPr>
            <a:r>
              <a:rPr lang="en-US" sz="2400" kern="0" dirty="0">
                <a:solidFill>
                  <a:srgbClr val="FFFFFF"/>
                </a:solidFill>
                <a:latin typeface="メイリオ" panose="020B0604030504040204" pitchFamily="50" charset="-128"/>
                <a:ea typeface="メイリオ" panose="020B0604030504040204" pitchFamily="50" charset="-128"/>
              </a:rPr>
              <a:t>Windows Store Apps</a:t>
            </a:r>
          </a:p>
        </p:txBody>
      </p:sp>
      <p:sp>
        <p:nvSpPr>
          <p:cNvPr id="16" name="正方形/長方形 15"/>
          <p:cNvSpPr/>
          <p:nvPr/>
        </p:nvSpPr>
        <p:spPr bwMode="auto">
          <a:xfrm>
            <a:off x="1064741" y="2412106"/>
            <a:ext cx="9466626" cy="140262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kumimoji="1" lang="ja-JP" alt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61"/>
          <p:cNvSpPr/>
          <p:nvPr/>
        </p:nvSpPr>
        <p:spPr>
          <a:xfrm>
            <a:off x="2122018" y="2712393"/>
            <a:ext cx="1743979" cy="874699"/>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C/C++</a:t>
            </a:r>
            <a:endParaRPr lang="en-US" sz="2000" kern="0" dirty="0">
              <a:solidFill>
                <a:srgbClr val="FFFFFF"/>
              </a:solidFill>
              <a:latin typeface="+mn-ea"/>
            </a:endParaRPr>
          </a:p>
        </p:txBody>
      </p:sp>
      <p:sp>
        <p:nvSpPr>
          <p:cNvPr id="11" name="Rectangle 61"/>
          <p:cNvSpPr/>
          <p:nvPr/>
        </p:nvSpPr>
        <p:spPr>
          <a:xfrm>
            <a:off x="4953178" y="2692477"/>
            <a:ext cx="1792414" cy="874699"/>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C# / VB</a:t>
            </a:r>
          </a:p>
        </p:txBody>
      </p:sp>
      <p:sp>
        <p:nvSpPr>
          <p:cNvPr id="13" name="Rectangle 61"/>
          <p:cNvSpPr/>
          <p:nvPr/>
        </p:nvSpPr>
        <p:spPr>
          <a:xfrm>
            <a:off x="8023994" y="2712393"/>
            <a:ext cx="1957906" cy="841684"/>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JavaScript</a:t>
            </a:r>
            <a:endParaRPr lang="en-US" sz="2000" kern="0" dirty="0">
              <a:solidFill>
                <a:srgbClr val="FFFFFF"/>
              </a:solidFill>
              <a:latin typeface="+mn-ea"/>
            </a:endParaRPr>
          </a:p>
        </p:txBody>
      </p:sp>
      <p:sp>
        <p:nvSpPr>
          <p:cNvPr id="12" name="Rectangle 51"/>
          <p:cNvSpPr/>
          <p:nvPr/>
        </p:nvSpPr>
        <p:spPr>
          <a:xfrm>
            <a:off x="1765556" y="4400918"/>
            <a:ext cx="8216344" cy="653772"/>
          </a:xfrm>
          <a:prstGeom prst="rect">
            <a:avLst/>
          </a:prstGeom>
          <a:solidFill>
            <a:schemeClr val="accent4">
              <a:lumMod val="40000"/>
              <a:lumOff val="60000"/>
            </a:schemeClr>
          </a:solidFill>
          <a:ln w="9525" cap="flat" cmpd="sng" algn="ctr">
            <a:noFill/>
            <a:prstDash val="solid"/>
          </a:ln>
          <a:effectLst/>
        </p:spPr>
        <p:txBody>
          <a:bodyPr lIns="121725" tIns="60862" rIns="121725" bIns="60862" rtlCol="0" anchor="ctr"/>
          <a:lstStyle/>
          <a:p>
            <a:pPr algn="ctr" defTabSz="685891">
              <a:defRPr/>
            </a:pPr>
            <a:r>
              <a:rPr lang="en-US" sz="3600" kern="0" dirty="0">
                <a:solidFill>
                  <a:srgbClr val="FFFFFF"/>
                </a:solidFill>
                <a:latin typeface="Segoe UI Semibold"/>
              </a:rPr>
              <a:t>Application Binary Interface</a:t>
            </a:r>
          </a:p>
        </p:txBody>
      </p:sp>
      <p:sp>
        <p:nvSpPr>
          <p:cNvPr id="22" name="テキスト プレースホルダー 1"/>
          <p:cNvSpPr>
            <a:spLocks noGrp="1"/>
          </p:cNvSpPr>
          <p:nvPr>
            <p:ph type="body" sz="quarter" idx="10"/>
          </p:nvPr>
        </p:nvSpPr>
        <p:spPr>
          <a:xfrm>
            <a:off x="257650" y="1141326"/>
            <a:ext cx="11671936" cy="2075332"/>
          </a:xfrm>
        </p:spPr>
        <p:txBody>
          <a:bodyPr/>
          <a:lstStyle/>
          <a:p>
            <a:r>
              <a:rPr kumimoji="1" lang="en-US" altLang="ja-JP" sz="3200" dirty="0"/>
              <a:t>Windows Runtime</a:t>
            </a:r>
            <a:r>
              <a:rPr kumimoji="1" lang="ko-KR" altLang="en-US" sz="3200" dirty="0"/>
              <a:t>와 </a:t>
            </a:r>
            <a:r>
              <a:rPr kumimoji="1" lang="en-US" altLang="ja-JP" sz="3200" dirty="0"/>
              <a:t>ABI</a:t>
            </a:r>
            <a:r>
              <a:rPr kumimoji="1" lang="ja-JP" altLang="en-US" sz="3200" dirty="0"/>
              <a:t> </a:t>
            </a:r>
            <a:r>
              <a:rPr kumimoji="1" lang="ko-KR" altLang="en-US" sz="3200" dirty="0"/>
              <a:t>덕택으로 각 언어의 상호 이용이 가능</a:t>
            </a:r>
            <a:endParaRPr kumimoji="1" lang="ja-JP" altLang="en-US" sz="3200" dirty="0"/>
          </a:p>
        </p:txBody>
      </p:sp>
      <p:cxnSp>
        <p:nvCxnSpPr>
          <p:cNvPr id="19" name="直線矢印コネクタ 18"/>
          <p:cNvCxnSpPr>
            <a:stCxn id="9" idx="2"/>
            <a:endCxn id="11" idx="2"/>
          </p:cNvCxnSpPr>
          <p:nvPr/>
        </p:nvCxnSpPr>
        <p:spPr>
          <a:xfrm rot="5400000" flipH="1" flipV="1">
            <a:off x="4411738" y="2149445"/>
            <a:ext cx="19916" cy="2855377"/>
          </a:xfrm>
          <a:prstGeom prst="bentConnector3">
            <a:avLst>
              <a:gd name="adj1" fmla="val -9776270"/>
            </a:avLst>
          </a:prstGeom>
          <a:ln w="57150">
            <a:solidFill>
              <a:srgbClr val="FF0000"/>
            </a:solidFill>
            <a:headEnd type="arrow"/>
            <a:tailEnd type="arrow"/>
          </a:ln>
        </p:spPr>
        <p:style>
          <a:lnRef idx="1">
            <a:schemeClr val="dk1"/>
          </a:lnRef>
          <a:fillRef idx="0">
            <a:schemeClr val="dk1"/>
          </a:fillRef>
          <a:effectRef idx="0">
            <a:schemeClr val="dk1"/>
          </a:effectRef>
          <a:fontRef idx="minor">
            <a:schemeClr val="tx1"/>
          </a:fontRef>
        </p:style>
      </p:cxnSp>
      <p:cxnSp>
        <p:nvCxnSpPr>
          <p:cNvPr id="26" name="直線矢印コネクタ 18"/>
          <p:cNvCxnSpPr/>
          <p:nvPr/>
        </p:nvCxnSpPr>
        <p:spPr>
          <a:xfrm rot="5400000">
            <a:off x="7653471" y="1970747"/>
            <a:ext cx="13099" cy="3153562"/>
          </a:xfrm>
          <a:prstGeom prst="bentConnector3">
            <a:avLst>
              <a:gd name="adj1" fmla="val 15538056"/>
            </a:avLst>
          </a:prstGeom>
          <a:ln w="57150">
            <a:solidFill>
              <a:srgbClr val="FF0000"/>
            </a:solidFill>
            <a:headEnd type="none"/>
            <a:tailEnd type="arrow"/>
          </a:ln>
        </p:spPr>
        <p:style>
          <a:lnRef idx="1">
            <a:schemeClr val="dk1"/>
          </a:lnRef>
          <a:fillRef idx="0">
            <a:schemeClr val="dk1"/>
          </a:fillRef>
          <a:effectRef idx="0">
            <a:schemeClr val="dk1"/>
          </a:effectRef>
          <a:fontRef idx="minor">
            <a:schemeClr val="tx1"/>
          </a:fontRef>
        </p:style>
      </p:cxnSp>
      <p:cxnSp>
        <p:nvCxnSpPr>
          <p:cNvPr id="30" name="直線矢印コネクタ 18"/>
          <p:cNvCxnSpPr/>
          <p:nvPr/>
        </p:nvCxnSpPr>
        <p:spPr>
          <a:xfrm rot="5400000">
            <a:off x="6067277" y="259889"/>
            <a:ext cx="31927" cy="6652628"/>
          </a:xfrm>
          <a:prstGeom prst="bentConnector3">
            <a:avLst>
              <a:gd name="adj1" fmla="val 7432919"/>
            </a:avLst>
          </a:prstGeom>
          <a:ln w="57150">
            <a:solidFill>
              <a:srgbClr val="FF0000"/>
            </a:solidFill>
            <a:headEnd type="none"/>
            <a:tailEnd type="arrow"/>
          </a:ln>
        </p:spPr>
        <p:style>
          <a:lnRef idx="1">
            <a:schemeClr val="dk1"/>
          </a:lnRef>
          <a:fillRef idx="0">
            <a:schemeClr val="dk1"/>
          </a:fillRef>
          <a:effectRef idx="0">
            <a:schemeClr val="dk1"/>
          </a:effectRef>
          <a:fontRef idx="minor">
            <a:schemeClr val="tx1"/>
          </a:fontRef>
        </p:style>
      </p:cxnSp>
      <p:sp>
        <p:nvSpPr>
          <p:cNvPr id="15" name="직사각형 14">
            <a:extLst>
              <a:ext uri="{FF2B5EF4-FFF2-40B4-BE49-F238E27FC236}">
                <a16:creationId xmlns:a16="http://schemas.microsoft.com/office/drawing/2014/main" id="{5305F97E-53B4-4FC4-BEF3-493EDA8D869B}"/>
              </a:ext>
            </a:extLst>
          </p:cNvPr>
          <p:cNvSpPr/>
          <p:nvPr/>
        </p:nvSpPr>
        <p:spPr>
          <a:xfrm>
            <a:off x="6580909" y="6646782"/>
            <a:ext cx="5463738" cy="246221"/>
          </a:xfrm>
          <a:prstGeom prst="rect">
            <a:avLst/>
          </a:prstGeom>
        </p:spPr>
        <p:txBody>
          <a:bodyPr wrap="square">
            <a:spAutoFit/>
          </a:bodyPr>
          <a:lstStyle/>
          <a:p>
            <a:r>
              <a:rPr lang="ko-KR" altLang="en-US" sz="1000" dirty="0"/>
              <a:t>출처</a:t>
            </a:r>
            <a:r>
              <a:rPr lang="en-US" altLang="ko-KR" sz="1000" dirty="0"/>
              <a:t>: </a:t>
            </a:r>
            <a:r>
              <a:rPr lang="ko-KR" altLang="en-US" sz="1000" dirty="0">
                <a:hlinkClick r:id="rId3"/>
              </a:rPr>
              <a:t>http://h-sao.com/blog/2014/08/31/hokuriku-net-vol-15-introducing-windows-runtime/</a:t>
            </a:r>
            <a:r>
              <a:rPr lang="ko-KR" altLang="en-US" sz="1000" dirty="0"/>
              <a:t> </a:t>
            </a:r>
          </a:p>
        </p:txBody>
      </p:sp>
    </p:spTree>
    <p:extLst>
      <p:ext uri="{BB962C8B-B14F-4D97-AF65-F5344CB8AC3E}">
        <p14:creationId xmlns:p14="http://schemas.microsoft.com/office/powerpoint/2010/main" val="18910528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266065" y="1342933"/>
            <a:ext cx="11671936" cy="2075332"/>
          </a:xfrm>
        </p:spPr>
        <p:txBody>
          <a:bodyPr/>
          <a:lstStyle/>
          <a:p>
            <a:r>
              <a:rPr kumimoji="1" lang="en-US" altLang="ja-JP" sz="3200" dirty="0"/>
              <a:t>Windows Store App</a:t>
            </a:r>
            <a:r>
              <a:rPr kumimoji="1" lang="ko-KR" altLang="en-US" sz="3200" dirty="0"/>
              <a:t>에서 </a:t>
            </a:r>
            <a:r>
              <a:rPr kumimoji="1" lang="en-US" altLang="ja-JP" sz="3200" dirty="0"/>
              <a:t>Win32/COM</a:t>
            </a:r>
            <a:r>
              <a:rPr kumimoji="1" lang="ko-KR" altLang="en-US" sz="3200" dirty="0"/>
              <a:t>로는 원칙적으로 호출 금지</a:t>
            </a:r>
            <a:endParaRPr kumimoji="1" lang="en-US" altLang="ja-JP" sz="3200" dirty="0"/>
          </a:p>
          <a:p>
            <a:r>
              <a:rPr kumimoji="1" lang="en-US" altLang="ja-JP" sz="3200" dirty="0"/>
              <a:t>Windows Store Apps </a:t>
            </a:r>
            <a:r>
              <a:rPr kumimoji="1" lang="ko-KR" altLang="en-US" sz="3200" dirty="0"/>
              <a:t>에서 호출을 허가하고 있는 </a:t>
            </a:r>
            <a:r>
              <a:rPr kumimoji="1" lang="en-US" altLang="ja-JP" sz="3200" dirty="0"/>
              <a:t>COM</a:t>
            </a:r>
            <a:r>
              <a:rPr kumimoji="1" lang="ja-JP" altLang="en-US" sz="3200" dirty="0"/>
              <a:t> </a:t>
            </a:r>
            <a:r>
              <a:rPr kumimoji="1" lang="ko-KR" altLang="en-US" sz="3200" dirty="0"/>
              <a:t>이다</a:t>
            </a:r>
            <a:br>
              <a:rPr kumimoji="1" lang="en-US" altLang="ja-JP" sz="3200" dirty="0"/>
            </a:br>
            <a:r>
              <a:rPr kumimoji="1" lang="ja-JP" altLang="en-US" sz="3200" dirty="0"/>
              <a:t>　</a:t>
            </a:r>
            <a:r>
              <a:rPr kumimoji="1" lang="en-US" altLang="ja-JP" sz="3200" dirty="0">
                <a:hlinkClick r:id="rId3"/>
              </a:rPr>
              <a:t>http://msdn.microsoft.com/en-us/library/br205753</a:t>
            </a:r>
            <a:endParaRPr kumimoji="1" lang="ja-JP" altLang="en-US" sz="3200" dirty="0"/>
          </a:p>
        </p:txBody>
      </p:sp>
      <p:sp>
        <p:nvSpPr>
          <p:cNvPr id="3" name="タイトル 2"/>
          <p:cNvSpPr>
            <a:spLocks noGrp="1"/>
          </p:cNvSpPr>
          <p:nvPr>
            <p:ph type="title"/>
          </p:nvPr>
        </p:nvSpPr>
        <p:spPr>
          <a:xfrm>
            <a:off x="519112" y="228600"/>
            <a:ext cx="11418888" cy="1495794"/>
          </a:xfrm>
        </p:spPr>
        <p:txBody>
          <a:bodyPr/>
          <a:lstStyle/>
          <a:p>
            <a:r>
              <a:rPr kumimoji="1" lang="en-US" altLang="ja-JP" dirty="0"/>
              <a:t>Win32 and COM for Windows Store apps</a:t>
            </a:r>
            <a:endParaRPr kumimoji="1" lang="ja-JP" altLang="en-US" dirty="0"/>
          </a:p>
        </p:txBody>
      </p:sp>
      <p:sp>
        <p:nvSpPr>
          <p:cNvPr id="4" name="Rectangle 67"/>
          <p:cNvSpPr/>
          <p:nvPr/>
        </p:nvSpPr>
        <p:spPr>
          <a:xfrm>
            <a:off x="891320" y="4914900"/>
            <a:ext cx="10353160" cy="1788863"/>
          </a:xfrm>
          <a:prstGeom prst="rect">
            <a:avLst/>
          </a:prstGeom>
          <a:solidFill>
            <a:srgbClr val="0070C0"/>
          </a:solidFill>
          <a:ln w="9525" cap="flat" cmpd="sng" algn="ctr">
            <a:noFill/>
            <a:prstDash val="solid"/>
          </a:ln>
          <a:effectLst/>
        </p:spPr>
        <p:txBody>
          <a:bodyPr lIns="91306" tIns="45653" rIns="91306" bIns="45653" rtlCol="0" anchor="b"/>
          <a:lstStyle/>
          <a:p>
            <a:pPr algn="ctr" defTabSz="685891">
              <a:defRPr/>
            </a:pPr>
            <a:r>
              <a:rPr lang="en-US" sz="2400" kern="0" dirty="0">
                <a:solidFill>
                  <a:srgbClr val="FFFFFF"/>
                </a:solidFill>
                <a:latin typeface="+mn-ea"/>
              </a:rPr>
              <a:t>Windows SDKs</a:t>
            </a:r>
          </a:p>
        </p:txBody>
      </p:sp>
      <p:sp>
        <p:nvSpPr>
          <p:cNvPr id="5" name="Rectangle 55"/>
          <p:cNvSpPr/>
          <p:nvPr/>
        </p:nvSpPr>
        <p:spPr>
          <a:xfrm>
            <a:off x="1178548" y="5264676"/>
            <a:ext cx="4915070" cy="905686"/>
          </a:xfrm>
          <a:prstGeom prst="rect">
            <a:avLst/>
          </a:prstGeom>
          <a:solidFill>
            <a:srgbClr val="65BC46"/>
          </a:solidFill>
          <a:ln w="28575" cap="flat" cmpd="sng" algn="ctr">
            <a:solidFill>
              <a:srgbClr val="FFFFFF"/>
            </a:solidFill>
            <a:prstDash val="solid"/>
          </a:ln>
          <a:effectLst/>
        </p:spPr>
        <p:txBody>
          <a:bodyPr lIns="91306" tIns="45653" rIns="91306" bIns="45653" rtlCol="0" anchor="ctr"/>
          <a:lstStyle/>
          <a:p>
            <a:pPr algn="ctr" defTabSz="685891">
              <a:defRPr/>
            </a:pPr>
            <a:r>
              <a:rPr lang="en-US" sz="2800" kern="0" dirty="0">
                <a:solidFill>
                  <a:srgbClr val="FFFFFF"/>
                </a:solidFill>
                <a:latin typeface="+mn-ea"/>
              </a:rPr>
              <a:t>Windows Runtime</a:t>
            </a:r>
          </a:p>
        </p:txBody>
      </p:sp>
      <p:sp>
        <p:nvSpPr>
          <p:cNvPr id="6" name="Rectangle 39"/>
          <p:cNvSpPr/>
          <p:nvPr/>
        </p:nvSpPr>
        <p:spPr>
          <a:xfrm>
            <a:off x="6380846" y="5270500"/>
            <a:ext cx="4604452" cy="899863"/>
          </a:xfrm>
          <a:prstGeom prst="rect">
            <a:avLst/>
          </a:prstGeom>
          <a:solidFill>
            <a:srgbClr val="65BC46"/>
          </a:solidFill>
          <a:ln w="28575" cap="flat" cmpd="sng" algn="ctr">
            <a:solidFill>
              <a:srgbClr val="FFFFFF"/>
            </a:solid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Win32 / COM</a:t>
            </a:r>
          </a:p>
        </p:txBody>
      </p:sp>
      <p:sp>
        <p:nvSpPr>
          <p:cNvPr id="11" name="Rectangle 67"/>
          <p:cNvSpPr/>
          <p:nvPr/>
        </p:nvSpPr>
        <p:spPr>
          <a:xfrm>
            <a:off x="6362079" y="3466108"/>
            <a:ext cx="2394493" cy="674417"/>
          </a:xfrm>
          <a:prstGeom prst="rect">
            <a:avLst/>
          </a:prstGeom>
          <a:solidFill>
            <a:schemeClr val="accent1">
              <a:lumMod val="50000"/>
            </a:schemeClr>
          </a:solidFill>
          <a:ln w="9525" cap="flat" cmpd="sng" algn="ctr">
            <a:noFill/>
            <a:prstDash val="solid"/>
          </a:ln>
          <a:effectLst/>
        </p:spPr>
        <p:txBody>
          <a:bodyPr lIns="91306" tIns="45653" rIns="91306" bIns="45653" rtlCol="0" anchor="ctr"/>
          <a:lstStyle/>
          <a:p>
            <a:pPr algn="ctr" defTabSz="685891">
              <a:defRPr/>
            </a:pPr>
            <a:r>
              <a:rPr lang="en-US" altLang="ja-JP" sz="2400" kern="0" dirty="0">
                <a:solidFill>
                  <a:srgbClr val="FFFFFF"/>
                </a:solidFill>
                <a:latin typeface="メイリオ" panose="020B0604030504040204" pitchFamily="50" charset="-128"/>
                <a:ea typeface="メイリオ" panose="020B0604030504040204" pitchFamily="50" charset="-128"/>
              </a:rPr>
              <a:t>Desktop Apps</a:t>
            </a:r>
            <a:endParaRPr lang="en-US" sz="2400" kern="0" dirty="0">
              <a:solidFill>
                <a:srgbClr val="FFFFFF"/>
              </a:solidFill>
              <a:latin typeface="メイリオ" panose="020B0604030504040204" pitchFamily="50" charset="-128"/>
              <a:ea typeface="メイリオ" panose="020B0604030504040204" pitchFamily="50" charset="-128"/>
            </a:endParaRPr>
          </a:p>
        </p:txBody>
      </p:sp>
      <p:sp>
        <p:nvSpPr>
          <p:cNvPr id="12" name="Rectangle 67"/>
          <p:cNvSpPr/>
          <p:nvPr/>
        </p:nvSpPr>
        <p:spPr>
          <a:xfrm>
            <a:off x="2554014" y="3466109"/>
            <a:ext cx="3544903" cy="674417"/>
          </a:xfrm>
          <a:prstGeom prst="rect">
            <a:avLst/>
          </a:prstGeom>
          <a:solidFill>
            <a:schemeClr val="accent1">
              <a:lumMod val="50000"/>
            </a:schemeClr>
          </a:solidFill>
          <a:ln w="9525" cap="flat" cmpd="sng" algn="ctr">
            <a:noFill/>
            <a:prstDash val="solid"/>
          </a:ln>
          <a:effectLst/>
        </p:spPr>
        <p:txBody>
          <a:bodyPr lIns="91306" tIns="45653" rIns="91306" bIns="45653" rtlCol="0" anchor="ctr"/>
          <a:lstStyle/>
          <a:p>
            <a:pPr algn="ctr" defTabSz="685891">
              <a:defRPr/>
            </a:pPr>
            <a:r>
              <a:rPr lang="en-US" sz="2400" kern="0" dirty="0">
                <a:solidFill>
                  <a:srgbClr val="FFFFFF"/>
                </a:solidFill>
                <a:latin typeface="メイリオ" panose="020B0604030504040204" pitchFamily="50" charset="-128"/>
                <a:ea typeface="メイリオ" panose="020B0604030504040204" pitchFamily="50" charset="-128"/>
              </a:rPr>
              <a:t>Windows Store Apps</a:t>
            </a:r>
          </a:p>
        </p:txBody>
      </p:sp>
      <p:cxnSp>
        <p:nvCxnSpPr>
          <p:cNvPr id="14" name="直線矢印コネクタ 13"/>
          <p:cNvCxnSpPr>
            <a:stCxn id="11" idx="2"/>
          </p:cNvCxnSpPr>
          <p:nvPr/>
        </p:nvCxnSpPr>
        <p:spPr>
          <a:xfrm flipH="1">
            <a:off x="4522752" y="4140525"/>
            <a:ext cx="3036574" cy="1338408"/>
          </a:xfrm>
          <a:prstGeom prst="straightConnector1">
            <a:avLst/>
          </a:prstGeom>
          <a:ln w="57150">
            <a:solidFill>
              <a:srgbClr val="FF0000"/>
            </a:solidFill>
            <a:headEnd type="none"/>
            <a:tailEnd type="arrow"/>
          </a:ln>
        </p:spPr>
        <p:style>
          <a:lnRef idx="1">
            <a:schemeClr val="dk1"/>
          </a:lnRef>
          <a:fillRef idx="0">
            <a:schemeClr val="dk1"/>
          </a:fillRef>
          <a:effectRef idx="0">
            <a:schemeClr val="dk1"/>
          </a:effectRef>
          <a:fontRef idx="minor">
            <a:schemeClr val="tx1"/>
          </a:fontRef>
        </p:style>
      </p:cxnSp>
      <p:cxnSp>
        <p:nvCxnSpPr>
          <p:cNvPr id="16" name="直線矢印コネクタ 15"/>
          <p:cNvCxnSpPr>
            <a:stCxn id="11" idx="2"/>
          </p:cNvCxnSpPr>
          <p:nvPr/>
        </p:nvCxnSpPr>
        <p:spPr>
          <a:xfrm>
            <a:off x="7559326" y="4140525"/>
            <a:ext cx="1013956" cy="1307578"/>
          </a:xfrm>
          <a:prstGeom prst="straightConnector1">
            <a:avLst/>
          </a:prstGeom>
          <a:ln w="57150">
            <a:solidFill>
              <a:srgbClr val="FF0000"/>
            </a:solidFill>
            <a:headEnd type="none"/>
            <a:tailEnd type="arrow"/>
          </a:ln>
        </p:spPr>
        <p:style>
          <a:lnRef idx="1">
            <a:schemeClr val="dk1"/>
          </a:lnRef>
          <a:fillRef idx="0">
            <a:schemeClr val="dk1"/>
          </a:fillRef>
          <a:effectRef idx="0">
            <a:schemeClr val="dk1"/>
          </a:effectRef>
          <a:fontRef idx="minor">
            <a:schemeClr val="tx1"/>
          </a:fontRef>
        </p:style>
      </p:cxnSp>
      <p:cxnSp>
        <p:nvCxnSpPr>
          <p:cNvPr id="19" name="直線矢印コネクタ 18"/>
          <p:cNvCxnSpPr>
            <a:stCxn id="12" idx="2"/>
          </p:cNvCxnSpPr>
          <p:nvPr/>
        </p:nvCxnSpPr>
        <p:spPr>
          <a:xfrm>
            <a:off x="4326466" y="4140526"/>
            <a:ext cx="3365446" cy="1307577"/>
          </a:xfrm>
          <a:prstGeom prst="straightConnector1">
            <a:avLst/>
          </a:prstGeom>
          <a:ln w="57150">
            <a:solidFill>
              <a:srgbClr val="FF0000"/>
            </a:solidFill>
            <a:prstDash val="sysDash"/>
            <a:headEnd type="none"/>
            <a:tailEnd type="arrow"/>
          </a:ln>
        </p:spPr>
        <p:style>
          <a:lnRef idx="1">
            <a:schemeClr val="dk1"/>
          </a:lnRef>
          <a:fillRef idx="0">
            <a:schemeClr val="dk1"/>
          </a:fillRef>
          <a:effectRef idx="0">
            <a:schemeClr val="dk1"/>
          </a:effectRef>
          <a:fontRef idx="minor">
            <a:schemeClr val="tx1"/>
          </a:fontRef>
        </p:style>
      </p:cxnSp>
      <p:cxnSp>
        <p:nvCxnSpPr>
          <p:cNvPr id="20" name="直線矢印コネクタ 19"/>
          <p:cNvCxnSpPr>
            <a:stCxn id="12" idx="2"/>
          </p:cNvCxnSpPr>
          <p:nvPr/>
        </p:nvCxnSpPr>
        <p:spPr>
          <a:xfrm flipH="1">
            <a:off x="3641382" y="4140526"/>
            <a:ext cx="685084" cy="1307577"/>
          </a:xfrm>
          <a:prstGeom prst="straightConnector1">
            <a:avLst/>
          </a:prstGeom>
          <a:ln w="57150">
            <a:solidFill>
              <a:srgbClr val="FF0000"/>
            </a:solidFill>
            <a:headEnd type="none"/>
            <a:tailEnd type="arrow"/>
          </a:ln>
        </p:spPr>
        <p:style>
          <a:lnRef idx="1">
            <a:schemeClr val="dk1"/>
          </a:lnRef>
          <a:fillRef idx="0">
            <a:schemeClr val="dk1"/>
          </a:fillRef>
          <a:effectRef idx="0">
            <a:schemeClr val="dk1"/>
          </a:effectRef>
          <a:fontRef idx="minor">
            <a:schemeClr val="tx1"/>
          </a:fontRef>
        </p:style>
      </p:cxnSp>
      <p:sp>
        <p:nvSpPr>
          <p:cNvPr id="13" name="직사각형 12">
            <a:extLst>
              <a:ext uri="{FF2B5EF4-FFF2-40B4-BE49-F238E27FC236}">
                <a16:creationId xmlns:a16="http://schemas.microsoft.com/office/drawing/2014/main" id="{B0A94D4D-156C-4A51-A42F-4A45D6B11A22}"/>
              </a:ext>
            </a:extLst>
          </p:cNvPr>
          <p:cNvSpPr/>
          <p:nvPr/>
        </p:nvSpPr>
        <p:spPr>
          <a:xfrm>
            <a:off x="6580909" y="6646782"/>
            <a:ext cx="5463738" cy="246221"/>
          </a:xfrm>
          <a:prstGeom prst="rect">
            <a:avLst/>
          </a:prstGeom>
        </p:spPr>
        <p:txBody>
          <a:bodyPr wrap="square">
            <a:spAutoFit/>
          </a:bodyPr>
          <a:lstStyle/>
          <a:p>
            <a:r>
              <a:rPr lang="ko-KR" altLang="en-US" sz="1000" dirty="0"/>
              <a:t>출처</a:t>
            </a:r>
            <a:r>
              <a:rPr lang="en-US" altLang="ko-KR" sz="1000" dirty="0"/>
              <a:t>: </a:t>
            </a:r>
            <a:r>
              <a:rPr lang="ko-KR" altLang="en-US" sz="1000" dirty="0">
                <a:hlinkClick r:id="rId4"/>
              </a:rPr>
              <a:t>http://h-sao.com/blog/2014/08/31/hokuriku-net-vol-15-introducing-windows-runtime/</a:t>
            </a:r>
            <a:r>
              <a:rPr lang="ko-KR" altLang="en-US" sz="1000" dirty="0"/>
              <a:t> </a:t>
            </a:r>
          </a:p>
        </p:txBody>
      </p:sp>
    </p:spTree>
    <p:extLst>
      <p:ext uri="{BB962C8B-B14F-4D97-AF65-F5344CB8AC3E}">
        <p14:creationId xmlns:p14="http://schemas.microsoft.com/office/powerpoint/2010/main" val="7998067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7"/>
          <p:cNvSpPr/>
          <p:nvPr/>
        </p:nvSpPr>
        <p:spPr>
          <a:xfrm>
            <a:off x="1064741" y="4778047"/>
            <a:ext cx="9466626" cy="1588507"/>
          </a:xfrm>
          <a:prstGeom prst="rect">
            <a:avLst/>
          </a:prstGeom>
          <a:solidFill>
            <a:srgbClr val="0070C0"/>
          </a:solidFill>
          <a:ln w="9525" cap="flat" cmpd="sng" algn="ctr">
            <a:noFill/>
            <a:prstDash val="solid"/>
          </a:ln>
          <a:effectLst/>
        </p:spPr>
        <p:txBody>
          <a:bodyPr lIns="91306" tIns="45653" rIns="91306" bIns="45653" rtlCol="0" anchor="b"/>
          <a:lstStyle/>
          <a:p>
            <a:pPr algn="ctr" defTabSz="685891">
              <a:defRPr/>
            </a:pPr>
            <a:r>
              <a:rPr lang="en-US" sz="2400" kern="0" dirty="0">
                <a:solidFill>
                  <a:srgbClr val="FFFFFF"/>
                </a:solidFill>
                <a:latin typeface="+mn-ea"/>
              </a:rPr>
              <a:t>Windows SDKs</a:t>
            </a:r>
          </a:p>
        </p:txBody>
      </p:sp>
      <p:sp>
        <p:nvSpPr>
          <p:cNvPr id="5" name="Rectangle 55"/>
          <p:cNvSpPr/>
          <p:nvPr/>
        </p:nvSpPr>
        <p:spPr>
          <a:xfrm>
            <a:off x="1351969" y="4927467"/>
            <a:ext cx="4915070" cy="905686"/>
          </a:xfrm>
          <a:prstGeom prst="rect">
            <a:avLst/>
          </a:prstGeom>
          <a:solidFill>
            <a:srgbClr val="65BC46"/>
          </a:solidFill>
          <a:ln w="28575" cap="flat" cmpd="sng" algn="ctr">
            <a:solidFill>
              <a:srgbClr val="FFFFFF"/>
            </a:solidFill>
            <a:prstDash val="solid"/>
          </a:ln>
          <a:effectLst/>
        </p:spPr>
        <p:txBody>
          <a:bodyPr lIns="91306" tIns="45653" rIns="91306" bIns="45653" rtlCol="0" anchor="ctr"/>
          <a:lstStyle/>
          <a:p>
            <a:pPr algn="ctr" defTabSz="685891">
              <a:defRPr/>
            </a:pPr>
            <a:r>
              <a:rPr lang="en-US" sz="2800" kern="0" dirty="0">
                <a:solidFill>
                  <a:srgbClr val="FFFFFF"/>
                </a:solidFill>
                <a:latin typeface="+mn-ea"/>
              </a:rPr>
              <a:t>Windows Runtime</a:t>
            </a:r>
          </a:p>
        </p:txBody>
      </p:sp>
      <p:sp>
        <p:nvSpPr>
          <p:cNvPr id="3" name="タイトル 2"/>
          <p:cNvSpPr>
            <a:spLocks noGrp="1"/>
          </p:cNvSpPr>
          <p:nvPr>
            <p:ph type="title"/>
          </p:nvPr>
        </p:nvSpPr>
        <p:spPr/>
        <p:txBody>
          <a:bodyPr/>
          <a:lstStyle/>
          <a:p>
            <a:r>
              <a:rPr kumimoji="1" lang="en-US" altLang="ja-JP" dirty="0"/>
              <a:t>Use Language</a:t>
            </a:r>
            <a:endParaRPr kumimoji="1" lang="ja-JP" altLang="en-US" dirty="0"/>
          </a:p>
        </p:txBody>
      </p:sp>
      <p:sp>
        <p:nvSpPr>
          <p:cNvPr id="6" name="Rectangle 67"/>
          <p:cNvSpPr/>
          <p:nvPr/>
        </p:nvSpPr>
        <p:spPr>
          <a:xfrm>
            <a:off x="1064741" y="1510199"/>
            <a:ext cx="9466626" cy="674417"/>
          </a:xfrm>
          <a:prstGeom prst="rect">
            <a:avLst/>
          </a:prstGeom>
          <a:solidFill>
            <a:schemeClr val="accent1">
              <a:lumMod val="50000"/>
            </a:schemeClr>
          </a:solidFill>
          <a:ln w="9525" cap="flat" cmpd="sng" algn="ctr">
            <a:noFill/>
            <a:prstDash val="solid"/>
          </a:ln>
          <a:effectLst/>
        </p:spPr>
        <p:txBody>
          <a:bodyPr lIns="91306" tIns="45653" rIns="91306" bIns="45653" rtlCol="0" anchor="ctr"/>
          <a:lstStyle/>
          <a:p>
            <a:pPr algn="ctr" defTabSz="685891">
              <a:defRPr/>
            </a:pPr>
            <a:r>
              <a:rPr lang="en-US" sz="2400" kern="0" dirty="0">
                <a:solidFill>
                  <a:srgbClr val="FFFFFF"/>
                </a:solidFill>
                <a:latin typeface="メイリオ" panose="020B0604030504040204" pitchFamily="50" charset="-128"/>
                <a:ea typeface="メイリオ" panose="020B0604030504040204" pitchFamily="50" charset="-128"/>
              </a:rPr>
              <a:t>Windows Store Apps</a:t>
            </a:r>
          </a:p>
        </p:txBody>
      </p:sp>
      <p:cxnSp>
        <p:nvCxnSpPr>
          <p:cNvPr id="19" name="直線矢印コネクタ 18"/>
          <p:cNvCxnSpPr>
            <a:stCxn id="6" idx="2"/>
          </p:cNvCxnSpPr>
          <p:nvPr/>
        </p:nvCxnSpPr>
        <p:spPr>
          <a:xfrm flipH="1">
            <a:off x="3814806" y="2184616"/>
            <a:ext cx="1983248" cy="3090699"/>
          </a:xfrm>
          <a:prstGeom prst="straightConnector1">
            <a:avLst/>
          </a:prstGeom>
          <a:ln w="57150">
            <a:solidFill>
              <a:srgbClr val="FF0000"/>
            </a:solidFill>
            <a:headEnd type="none"/>
            <a:tailEnd type="arrow"/>
          </a:ln>
        </p:spPr>
        <p:style>
          <a:lnRef idx="1">
            <a:schemeClr val="dk1"/>
          </a:lnRef>
          <a:fillRef idx="0">
            <a:schemeClr val="dk1"/>
          </a:fillRef>
          <a:effectRef idx="0">
            <a:schemeClr val="dk1"/>
          </a:effectRef>
          <a:fontRef idx="minor">
            <a:schemeClr val="tx1"/>
          </a:fontRef>
        </p:style>
      </p:cxnSp>
      <p:sp>
        <p:nvSpPr>
          <p:cNvPr id="16" name="正方形/長方形 15"/>
          <p:cNvSpPr/>
          <p:nvPr/>
        </p:nvSpPr>
        <p:spPr bwMode="auto">
          <a:xfrm>
            <a:off x="1064741" y="2847426"/>
            <a:ext cx="9466626" cy="140262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kumimoji="1" lang="ja-JP" alt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61"/>
          <p:cNvSpPr/>
          <p:nvPr/>
        </p:nvSpPr>
        <p:spPr>
          <a:xfrm>
            <a:off x="1708430" y="3147713"/>
            <a:ext cx="1743979" cy="874699"/>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C/C++</a:t>
            </a:r>
          </a:p>
          <a:p>
            <a:pPr algn="ctr" defTabSz="685891">
              <a:defRPr/>
            </a:pPr>
            <a:r>
              <a:rPr lang="en-US" sz="2000" kern="0" dirty="0">
                <a:solidFill>
                  <a:srgbClr val="FFFFFF"/>
                </a:solidFill>
                <a:latin typeface="+mn-ea"/>
              </a:rPr>
              <a:t>-C++11</a:t>
            </a:r>
          </a:p>
        </p:txBody>
      </p:sp>
      <p:sp>
        <p:nvSpPr>
          <p:cNvPr id="11" name="Rectangle 61"/>
          <p:cNvSpPr/>
          <p:nvPr/>
        </p:nvSpPr>
        <p:spPr>
          <a:xfrm>
            <a:off x="4539590" y="3127797"/>
            <a:ext cx="1792414" cy="874699"/>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C# / VB</a:t>
            </a:r>
          </a:p>
        </p:txBody>
      </p:sp>
      <p:sp>
        <p:nvSpPr>
          <p:cNvPr id="13" name="Rectangle 61"/>
          <p:cNvSpPr/>
          <p:nvPr/>
        </p:nvSpPr>
        <p:spPr>
          <a:xfrm>
            <a:off x="7610406" y="3147713"/>
            <a:ext cx="1957906" cy="841684"/>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JavaScript</a:t>
            </a:r>
            <a:r>
              <a:rPr lang="en-US" sz="2000" kern="0" dirty="0">
                <a:solidFill>
                  <a:srgbClr val="FFFFFF"/>
                </a:solidFill>
                <a:latin typeface="+mn-ea"/>
              </a:rPr>
              <a:t>-Chakra</a:t>
            </a:r>
          </a:p>
        </p:txBody>
      </p:sp>
      <p:sp>
        <p:nvSpPr>
          <p:cNvPr id="12" name="직사각형 11">
            <a:extLst>
              <a:ext uri="{FF2B5EF4-FFF2-40B4-BE49-F238E27FC236}">
                <a16:creationId xmlns:a16="http://schemas.microsoft.com/office/drawing/2014/main" id="{CDF5956F-20F0-408B-A44E-33B89B523349}"/>
              </a:ext>
            </a:extLst>
          </p:cNvPr>
          <p:cNvSpPr/>
          <p:nvPr/>
        </p:nvSpPr>
        <p:spPr>
          <a:xfrm>
            <a:off x="6580909" y="6646782"/>
            <a:ext cx="5463738" cy="246221"/>
          </a:xfrm>
          <a:prstGeom prst="rect">
            <a:avLst/>
          </a:prstGeom>
        </p:spPr>
        <p:txBody>
          <a:bodyPr wrap="square">
            <a:spAutoFit/>
          </a:bodyPr>
          <a:lstStyle/>
          <a:p>
            <a:r>
              <a:rPr lang="ko-KR" altLang="en-US" sz="1000" dirty="0"/>
              <a:t>출처</a:t>
            </a:r>
            <a:r>
              <a:rPr lang="en-US" altLang="ko-KR" sz="1000" dirty="0"/>
              <a:t>: </a:t>
            </a:r>
            <a:r>
              <a:rPr lang="ko-KR" altLang="en-US" sz="1000" dirty="0">
                <a:hlinkClick r:id="rId3"/>
              </a:rPr>
              <a:t>http://h-sao.com/blog/2014/08/31/hokuriku-net-vol-15-introducing-windows-runtime/</a:t>
            </a:r>
            <a:r>
              <a:rPr lang="ko-KR" altLang="en-US" sz="1000" dirty="0"/>
              <a:t> </a:t>
            </a:r>
          </a:p>
        </p:txBody>
      </p:sp>
    </p:spTree>
    <p:extLst>
      <p:ext uri="{BB962C8B-B14F-4D97-AF65-F5344CB8AC3E}">
        <p14:creationId xmlns:p14="http://schemas.microsoft.com/office/powerpoint/2010/main" val="28988185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a:t>Windows </a:t>
            </a:r>
            <a:r>
              <a:rPr kumimoji="1" lang="en-US" altLang="ja-JP" dirty="0" err="1"/>
              <a:t>MetaData</a:t>
            </a:r>
            <a:endParaRPr kumimoji="1" lang="ja-JP" altLang="en-US" dirty="0"/>
          </a:p>
        </p:txBody>
      </p:sp>
      <p:pic>
        <p:nvPicPr>
          <p:cNvPr id="4" name="図 3"/>
          <p:cNvPicPr>
            <a:picLocks noChangeAspect="1"/>
          </p:cNvPicPr>
          <p:nvPr/>
        </p:nvPicPr>
        <p:blipFill>
          <a:blip r:embed="rId3"/>
          <a:stretch>
            <a:fillRect/>
          </a:stretch>
        </p:blipFill>
        <p:spPr>
          <a:xfrm>
            <a:off x="4380026" y="3635559"/>
            <a:ext cx="7808799" cy="3222441"/>
          </a:xfrm>
          <a:prstGeom prst="rect">
            <a:avLst/>
          </a:prstGeom>
        </p:spPr>
      </p:pic>
      <p:sp>
        <p:nvSpPr>
          <p:cNvPr id="5" name="직사각형 4">
            <a:extLst>
              <a:ext uri="{FF2B5EF4-FFF2-40B4-BE49-F238E27FC236}">
                <a16:creationId xmlns:a16="http://schemas.microsoft.com/office/drawing/2014/main" id="{C99DD70C-29F4-4159-A813-B3A0B3F5C3E2}"/>
              </a:ext>
            </a:extLst>
          </p:cNvPr>
          <p:cNvSpPr/>
          <p:nvPr/>
        </p:nvSpPr>
        <p:spPr>
          <a:xfrm>
            <a:off x="6580909" y="6646782"/>
            <a:ext cx="5463738" cy="246221"/>
          </a:xfrm>
          <a:prstGeom prst="rect">
            <a:avLst/>
          </a:prstGeom>
        </p:spPr>
        <p:txBody>
          <a:bodyPr wrap="square">
            <a:spAutoFit/>
          </a:bodyPr>
          <a:lstStyle/>
          <a:p>
            <a:r>
              <a:rPr lang="ko-KR" altLang="en-US" sz="1000" dirty="0"/>
              <a:t>출처</a:t>
            </a:r>
            <a:r>
              <a:rPr lang="en-US" altLang="ko-KR" sz="1000" dirty="0"/>
              <a:t>: </a:t>
            </a:r>
            <a:r>
              <a:rPr lang="ko-KR" altLang="en-US" sz="1000" dirty="0">
                <a:hlinkClick r:id="rId4"/>
              </a:rPr>
              <a:t>http://h-sao.com/blog/2014/08/31/hokuriku-net-vol-15-introducing-windows-runtime/</a:t>
            </a:r>
            <a:r>
              <a:rPr lang="ko-KR" altLang="en-US" sz="1000" dirty="0"/>
              <a:t> </a:t>
            </a:r>
          </a:p>
        </p:txBody>
      </p:sp>
      <p:sp>
        <p:nvSpPr>
          <p:cNvPr id="2" name="テキスト プレースホルダー 1"/>
          <p:cNvSpPr>
            <a:spLocks noGrp="1"/>
          </p:cNvSpPr>
          <p:nvPr>
            <p:ph type="body" sz="quarter" idx="10"/>
          </p:nvPr>
        </p:nvSpPr>
        <p:spPr>
          <a:xfrm>
            <a:off x="519112" y="1258607"/>
            <a:ext cx="11149013" cy="4574634"/>
          </a:xfrm>
        </p:spPr>
        <p:txBody>
          <a:bodyPr/>
          <a:lstStyle/>
          <a:p>
            <a:r>
              <a:rPr kumimoji="1" lang="ko-KR" altLang="en-US" dirty="0"/>
              <a:t>모든 언어에서 이용하기 위한 </a:t>
            </a:r>
            <a:r>
              <a:rPr kumimoji="1" lang="en-US" altLang="ja-JP" dirty="0"/>
              <a:t>API</a:t>
            </a:r>
            <a:r>
              <a:rPr kumimoji="1" lang="ja-JP" altLang="en-US" dirty="0"/>
              <a:t> </a:t>
            </a:r>
            <a:r>
              <a:rPr kumimoji="1" lang="ko-KR" altLang="en-US" dirty="0"/>
              <a:t>라는 것은</a:t>
            </a:r>
            <a:r>
              <a:rPr kumimoji="1" lang="ja-JP" altLang="en-US" dirty="0"/>
              <a:t>？</a:t>
            </a:r>
            <a:endParaRPr kumimoji="1" lang="en-US" altLang="ja-JP" dirty="0"/>
          </a:p>
          <a:p>
            <a:r>
              <a:rPr kumimoji="1" lang="en-US" altLang="ja-JP" b="1" dirty="0" err="1"/>
              <a:t>WinMD</a:t>
            </a:r>
            <a:r>
              <a:rPr kumimoji="1" lang="ja-JP" altLang="en-US" b="1" dirty="0"/>
              <a:t> </a:t>
            </a:r>
            <a:r>
              <a:rPr kumimoji="1" lang="ko-KR" altLang="en-US" b="1" dirty="0"/>
              <a:t>파일</a:t>
            </a:r>
            <a:r>
              <a:rPr kumimoji="1" lang="en-US" altLang="ja-JP" b="1" dirty="0"/>
              <a:t> </a:t>
            </a:r>
            <a:r>
              <a:rPr kumimoji="1" lang="en-US" altLang="ja-JP" dirty="0"/>
              <a:t>– metadata (ECMA-335)</a:t>
            </a:r>
          </a:p>
          <a:p>
            <a:pPr marL="571500" indent="-571500">
              <a:buFont typeface="Arial" panose="020B0604020202020204" pitchFamily="34" charset="0"/>
              <a:buChar char="•"/>
            </a:pPr>
            <a:r>
              <a:rPr kumimoji="1" lang="en-US" altLang="ja-JP" sz="3600" dirty="0">
                <a:solidFill>
                  <a:schemeClr val="accent1">
                    <a:lumMod val="75000"/>
                    <a:alpha val="99000"/>
                  </a:schemeClr>
                </a:solidFill>
              </a:rPr>
              <a:t>C:\Windows\System32\WinMetadata</a:t>
            </a:r>
            <a:r>
              <a:rPr kumimoji="1" lang="ja-JP" altLang="en-US" sz="3600" dirty="0">
                <a:solidFill>
                  <a:schemeClr val="accent1">
                    <a:lumMod val="75000"/>
                    <a:alpha val="99000"/>
                  </a:schemeClr>
                </a:solidFill>
              </a:rPr>
              <a:t> </a:t>
            </a:r>
            <a:r>
              <a:rPr kumimoji="1" lang="ko-KR" altLang="en-US" sz="3600" dirty="0"/>
              <a:t>에 있다</a:t>
            </a:r>
            <a:endParaRPr kumimoji="1" lang="en-US" altLang="ja-JP" sz="3600" dirty="0"/>
          </a:p>
          <a:p>
            <a:pPr marL="571500" indent="-571500">
              <a:buFont typeface="Arial" panose="020B0604020202020204" pitchFamily="34" charset="0"/>
              <a:buChar char="•"/>
            </a:pPr>
            <a:r>
              <a:rPr kumimoji="1" lang="en-US" altLang="ja-JP" sz="3600" dirty="0"/>
              <a:t>.</a:t>
            </a:r>
            <a:r>
              <a:rPr kumimoji="1" lang="en-US" altLang="ja-JP" sz="3600" dirty="0" err="1"/>
              <a:t>winmd</a:t>
            </a:r>
            <a:r>
              <a:rPr kumimoji="1" lang="ja-JP" altLang="en-US" sz="3600" dirty="0"/>
              <a:t> </a:t>
            </a:r>
            <a:r>
              <a:rPr kumimoji="1" lang="ko-KR" altLang="en-US" sz="3600" dirty="0"/>
              <a:t>확장자</a:t>
            </a:r>
            <a:endParaRPr kumimoji="1" lang="en-US" altLang="ja-JP" sz="3600" dirty="0"/>
          </a:p>
          <a:p>
            <a:pPr marL="571500" indent="-571500">
              <a:buFont typeface="Arial" panose="020B0604020202020204" pitchFamily="34" charset="0"/>
              <a:buChar char="•"/>
            </a:pPr>
            <a:r>
              <a:rPr kumimoji="1" lang="ko-KR" altLang="en-US" sz="3600" dirty="0"/>
              <a:t>타입이나 메소드가</a:t>
            </a:r>
            <a:br>
              <a:rPr kumimoji="1" lang="en-US" altLang="ja-JP" sz="3600" dirty="0"/>
            </a:br>
            <a:r>
              <a:rPr kumimoji="1" lang="ko-KR" altLang="en-US" sz="3600" dirty="0"/>
              <a:t>기술 되어 있다</a:t>
            </a:r>
            <a:r>
              <a:rPr kumimoji="1" lang="en-US" altLang="ko-KR" sz="3600" dirty="0"/>
              <a:t>.</a:t>
            </a:r>
            <a:endParaRPr kumimoji="1" lang="en-US" altLang="ja-JP" sz="3600" dirty="0"/>
          </a:p>
        </p:txBody>
      </p:sp>
    </p:spTree>
    <p:extLst>
      <p:ext uri="{BB962C8B-B14F-4D97-AF65-F5344CB8AC3E}">
        <p14:creationId xmlns:p14="http://schemas.microsoft.com/office/powerpoint/2010/main" val="20553129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519112" y="976498"/>
            <a:ext cx="11149013" cy="5652902"/>
          </a:xfrm>
        </p:spPr>
        <p:txBody>
          <a:bodyPr/>
          <a:lstStyle/>
          <a:p>
            <a:r>
              <a:rPr kumimoji="1" lang="ko-KR" altLang="en-US" dirty="0"/>
              <a:t>메타 데이터를 기재하고 있는</a:t>
            </a:r>
            <a:br>
              <a:rPr kumimoji="1" lang="en-US" altLang="ja-JP" dirty="0"/>
            </a:br>
            <a:r>
              <a:rPr kumimoji="1" lang="en-US" altLang="ja-JP" dirty="0"/>
              <a:t>Windows Runtime</a:t>
            </a:r>
            <a:r>
              <a:rPr kumimoji="1" lang="ko-KR" altLang="en-US" dirty="0"/>
              <a:t>의 실체는 </a:t>
            </a:r>
            <a:r>
              <a:rPr kumimoji="1" lang="en-US" altLang="ja-JP" dirty="0"/>
              <a:t>EXE </a:t>
            </a:r>
            <a:r>
              <a:rPr kumimoji="1" lang="ko-KR" altLang="en-US" dirty="0"/>
              <a:t>나 </a:t>
            </a:r>
            <a:r>
              <a:rPr kumimoji="1" lang="en-US" altLang="ja-JP" dirty="0"/>
              <a:t>DLL</a:t>
            </a:r>
          </a:p>
          <a:p>
            <a:r>
              <a:rPr kumimoji="1" lang="en-US" altLang="ja-JP" sz="2800" dirty="0">
                <a:solidFill>
                  <a:schemeClr val="accent1">
                    <a:lumMod val="75000"/>
                    <a:alpha val="99000"/>
                  </a:schemeClr>
                </a:solidFill>
              </a:rPr>
              <a:t>HKLM\Software\Microsoft\</a:t>
            </a:r>
            <a:r>
              <a:rPr kumimoji="1" lang="en-US" altLang="ja-JP" sz="2800" dirty="0" err="1">
                <a:solidFill>
                  <a:schemeClr val="accent1">
                    <a:lumMod val="75000"/>
                    <a:alpha val="99000"/>
                  </a:schemeClr>
                </a:solidFill>
              </a:rPr>
              <a:t>WindowsRuntime</a:t>
            </a:r>
            <a:r>
              <a:rPr kumimoji="1" lang="en-US" altLang="ja-JP" sz="2800" dirty="0">
                <a:solidFill>
                  <a:schemeClr val="accent1">
                    <a:lumMod val="75000"/>
                    <a:alpha val="99000"/>
                  </a:schemeClr>
                </a:solidFill>
              </a:rPr>
              <a:t>\</a:t>
            </a:r>
            <a:r>
              <a:rPr kumimoji="1" lang="en-US" altLang="ja-JP" sz="2800" dirty="0" err="1">
                <a:solidFill>
                  <a:schemeClr val="accent1">
                    <a:lumMod val="75000"/>
                    <a:alpha val="99000"/>
                  </a:schemeClr>
                </a:solidFill>
              </a:rPr>
              <a:t>ActivatableClassId</a:t>
            </a:r>
            <a:endParaRPr kumimoji="1" lang="ja-JP" altLang="en-US" dirty="0">
              <a:solidFill>
                <a:schemeClr val="accent1">
                  <a:lumMod val="75000"/>
                  <a:alpha val="99000"/>
                </a:schemeClr>
              </a:solidFill>
            </a:endParaRPr>
          </a:p>
        </p:txBody>
      </p:sp>
      <p:sp>
        <p:nvSpPr>
          <p:cNvPr id="3" name="タイトル 2"/>
          <p:cNvSpPr>
            <a:spLocks noGrp="1"/>
          </p:cNvSpPr>
          <p:nvPr>
            <p:ph type="title"/>
          </p:nvPr>
        </p:nvSpPr>
        <p:spPr/>
        <p:txBody>
          <a:bodyPr/>
          <a:lstStyle/>
          <a:p>
            <a:r>
              <a:rPr kumimoji="1" lang="en-US" altLang="ja-JP" dirty="0" err="1"/>
              <a:t>WinMD</a:t>
            </a:r>
            <a:r>
              <a:rPr kumimoji="1" lang="ja-JP" altLang="en-US" dirty="0"/>
              <a:t> </a:t>
            </a:r>
            <a:r>
              <a:rPr kumimoji="1" lang="en-US" altLang="ja-JP" dirty="0"/>
              <a:t>&lt;-&gt; DLL</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 y="3125058"/>
            <a:ext cx="12188825" cy="3732942"/>
          </a:xfrm>
          <a:prstGeom prst="rect">
            <a:avLst/>
          </a:prstGeom>
        </p:spPr>
      </p:pic>
      <p:cxnSp>
        <p:nvCxnSpPr>
          <p:cNvPr id="6" name="直線コネクタ 5"/>
          <p:cNvCxnSpPr/>
          <p:nvPr/>
        </p:nvCxnSpPr>
        <p:spPr>
          <a:xfrm flipV="1">
            <a:off x="7738281" y="4476466"/>
            <a:ext cx="4449749" cy="13647"/>
          </a:xfrm>
          <a:prstGeom prst="line">
            <a:avLst/>
          </a:prstGeom>
          <a:ln w="38100">
            <a:headEnd type="none"/>
            <a:tailEnd type="none"/>
          </a:ln>
        </p:spPr>
        <p:style>
          <a:lnRef idx="2">
            <a:schemeClr val="accent3"/>
          </a:lnRef>
          <a:fillRef idx="0">
            <a:schemeClr val="accent3"/>
          </a:fillRef>
          <a:effectRef idx="1">
            <a:schemeClr val="accent3"/>
          </a:effectRef>
          <a:fontRef idx="minor">
            <a:schemeClr val="tx1"/>
          </a:fontRef>
        </p:style>
      </p:cxnSp>
      <p:sp>
        <p:nvSpPr>
          <p:cNvPr id="7" name="직사각형 6">
            <a:extLst>
              <a:ext uri="{FF2B5EF4-FFF2-40B4-BE49-F238E27FC236}">
                <a16:creationId xmlns:a16="http://schemas.microsoft.com/office/drawing/2014/main" id="{5464F3B0-46DE-43C7-845C-2283BAF5252A}"/>
              </a:ext>
            </a:extLst>
          </p:cNvPr>
          <p:cNvSpPr/>
          <p:nvPr/>
        </p:nvSpPr>
        <p:spPr>
          <a:xfrm>
            <a:off x="6580909" y="6646782"/>
            <a:ext cx="5463738" cy="246221"/>
          </a:xfrm>
          <a:prstGeom prst="rect">
            <a:avLst/>
          </a:prstGeom>
        </p:spPr>
        <p:txBody>
          <a:bodyPr wrap="square">
            <a:spAutoFit/>
          </a:bodyPr>
          <a:lstStyle/>
          <a:p>
            <a:r>
              <a:rPr lang="ko-KR" altLang="en-US" sz="1000" dirty="0"/>
              <a:t>출처</a:t>
            </a:r>
            <a:r>
              <a:rPr lang="en-US" altLang="ko-KR" sz="1000" dirty="0"/>
              <a:t>: </a:t>
            </a:r>
            <a:r>
              <a:rPr lang="ko-KR" altLang="en-US" sz="1000" dirty="0">
                <a:hlinkClick r:id="rId4"/>
              </a:rPr>
              <a:t>http://h-sao.com/blog/2014/08/31/hokuriku-net-vol-15-introducing-windows-runtime/</a:t>
            </a:r>
            <a:r>
              <a:rPr lang="ko-KR" altLang="en-US" sz="1000" dirty="0"/>
              <a:t> </a:t>
            </a:r>
          </a:p>
        </p:txBody>
      </p:sp>
    </p:spTree>
    <p:extLst>
      <p:ext uri="{BB962C8B-B14F-4D97-AF65-F5344CB8AC3E}">
        <p14:creationId xmlns:p14="http://schemas.microsoft.com/office/powerpoint/2010/main" val="20303950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7"/>
          <p:cNvSpPr/>
          <p:nvPr/>
        </p:nvSpPr>
        <p:spPr>
          <a:xfrm>
            <a:off x="1064741" y="4095103"/>
            <a:ext cx="9466626" cy="2608659"/>
          </a:xfrm>
          <a:prstGeom prst="rect">
            <a:avLst/>
          </a:prstGeom>
          <a:solidFill>
            <a:srgbClr val="0070C0"/>
          </a:solidFill>
          <a:ln w="9525" cap="flat" cmpd="sng" algn="ctr">
            <a:noFill/>
            <a:prstDash val="solid"/>
          </a:ln>
          <a:effectLst/>
        </p:spPr>
        <p:txBody>
          <a:bodyPr lIns="91306" tIns="45653" rIns="91306" bIns="45653" rtlCol="0" anchor="b"/>
          <a:lstStyle/>
          <a:p>
            <a:pPr algn="ctr" defTabSz="685891">
              <a:defRPr/>
            </a:pPr>
            <a:r>
              <a:rPr lang="en-US" sz="2400" kern="0" dirty="0">
                <a:solidFill>
                  <a:srgbClr val="FFFFFF"/>
                </a:solidFill>
                <a:latin typeface="+mn-ea"/>
              </a:rPr>
              <a:t>Windows</a:t>
            </a:r>
            <a:r>
              <a:rPr lang="ja-JP" altLang="en-US" sz="2400" kern="0" dirty="0">
                <a:solidFill>
                  <a:srgbClr val="FFFFFF"/>
                </a:solidFill>
                <a:latin typeface="+mn-ea"/>
              </a:rPr>
              <a:t> </a:t>
            </a:r>
            <a:r>
              <a:rPr lang="en-US" altLang="ja-JP" sz="2400" kern="0" dirty="0">
                <a:solidFill>
                  <a:srgbClr val="FFFFFF"/>
                </a:solidFill>
                <a:latin typeface="+mn-ea"/>
              </a:rPr>
              <a:t>SDKs</a:t>
            </a:r>
            <a:endParaRPr lang="en-US" sz="2400" kern="0" dirty="0">
              <a:solidFill>
                <a:srgbClr val="FFFFFF"/>
              </a:solidFill>
              <a:latin typeface="+mn-ea"/>
            </a:endParaRPr>
          </a:p>
        </p:txBody>
      </p:sp>
      <p:sp>
        <p:nvSpPr>
          <p:cNvPr id="5" name="Rectangle 55"/>
          <p:cNvSpPr/>
          <p:nvPr/>
        </p:nvSpPr>
        <p:spPr>
          <a:xfrm>
            <a:off x="1719056" y="5221371"/>
            <a:ext cx="8216342" cy="905686"/>
          </a:xfrm>
          <a:prstGeom prst="rect">
            <a:avLst/>
          </a:prstGeom>
          <a:solidFill>
            <a:srgbClr val="65BC46"/>
          </a:solidFill>
          <a:ln w="28575" cap="flat" cmpd="sng" algn="ctr">
            <a:solidFill>
              <a:srgbClr val="FFFFFF"/>
            </a:solidFill>
            <a:prstDash val="solid"/>
          </a:ln>
          <a:effectLst/>
        </p:spPr>
        <p:txBody>
          <a:bodyPr lIns="91306" tIns="45653" rIns="91306" bIns="45653" rtlCol="0" anchor="ctr"/>
          <a:lstStyle/>
          <a:p>
            <a:pPr algn="ctr" defTabSz="685891">
              <a:defRPr/>
            </a:pPr>
            <a:r>
              <a:rPr lang="en-US" sz="2800" kern="0" dirty="0">
                <a:solidFill>
                  <a:srgbClr val="FFFFFF"/>
                </a:solidFill>
                <a:latin typeface="+mn-ea"/>
              </a:rPr>
              <a:t>Windows Runtime</a:t>
            </a:r>
          </a:p>
        </p:txBody>
      </p:sp>
      <p:sp>
        <p:nvSpPr>
          <p:cNvPr id="3" name="タイトル 2"/>
          <p:cNvSpPr>
            <a:spLocks noGrp="1"/>
          </p:cNvSpPr>
          <p:nvPr>
            <p:ph type="title"/>
          </p:nvPr>
        </p:nvSpPr>
        <p:spPr/>
        <p:txBody>
          <a:bodyPr/>
          <a:lstStyle/>
          <a:p>
            <a:r>
              <a:rPr kumimoji="1" lang="en-US" altLang="ja-JP" dirty="0"/>
              <a:t>Application Binary Interface</a:t>
            </a:r>
            <a:endParaRPr kumimoji="1" lang="ja-JP" altLang="en-US" dirty="0"/>
          </a:p>
        </p:txBody>
      </p:sp>
      <p:sp>
        <p:nvSpPr>
          <p:cNvPr id="6" name="Rectangle 67"/>
          <p:cNvSpPr/>
          <p:nvPr/>
        </p:nvSpPr>
        <p:spPr>
          <a:xfrm>
            <a:off x="1064741" y="1737689"/>
            <a:ext cx="9466626" cy="674417"/>
          </a:xfrm>
          <a:prstGeom prst="rect">
            <a:avLst/>
          </a:prstGeom>
          <a:solidFill>
            <a:schemeClr val="accent1">
              <a:lumMod val="50000"/>
            </a:schemeClr>
          </a:solidFill>
          <a:ln w="9525" cap="flat" cmpd="sng" algn="ctr">
            <a:noFill/>
            <a:prstDash val="solid"/>
          </a:ln>
          <a:effectLst/>
        </p:spPr>
        <p:txBody>
          <a:bodyPr lIns="91306" tIns="45653" rIns="91306" bIns="45653" rtlCol="0" anchor="ctr"/>
          <a:lstStyle/>
          <a:p>
            <a:pPr algn="ctr" defTabSz="685891">
              <a:defRPr/>
            </a:pPr>
            <a:r>
              <a:rPr lang="en-US" sz="2400" kern="0" dirty="0">
                <a:solidFill>
                  <a:srgbClr val="FFFFFF"/>
                </a:solidFill>
                <a:latin typeface="メイリオ" panose="020B0604030504040204" pitchFamily="50" charset="-128"/>
                <a:ea typeface="メイリオ" panose="020B0604030504040204" pitchFamily="50" charset="-128"/>
              </a:rPr>
              <a:t>Windows Store Apps</a:t>
            </a:r>
          </a:p>
        </p:txBody>
      </p:sp>
      <p:sp>
        <p:nvSpPr>
          <p:cNvPr id="16" name="正方形/長方形 15"/>
          <p:cNvSpPr/>
          <p:nvPr/>
        </p:nvSpPr>
        <p:spPr bwMode="auto">
          <a:xfrm>
            <a:off x="1064741" y="2412106"/>
            <a:ext cx="9466626" cy="140262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kumimoji="1" lang="ja-JP" alt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61"/>
          <p:cNvSpPr/>
          <p:nvPr/>
        </p:nvSpPr>
        <p:spPr>
          <a:xfrm>
            <a:off x="2075517" y="2669089"/>
            <a:ext cx="1743979" cy="874699"/>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C/C++</a:t>
            </a:r>
            <a:endParaRPr lang="en-US" sz="2000" kern="0" dirty="0">
              <a:solidFill>
                <a:srgbClr val="FFFFFF"/>
              </a:solidFill>
              <a:latin typeface="+mn-ea"/>
            </a:endParaRPr>
          </a:p>
        </p:txBody>
      </p:sp>
      <p:sp>
        <p:nvSpPr>
          <p:cNvPr id="11" name="Rectangle 61"/>
          <p:cNvSpPr/>
          <p:nvPr/>
        </p:nvSpPr>
        <p:spPr>
          <a:xfrm>
            <a:off x="4906677" y="2649173"/>
            <a:ext cx="1792414" cy="874699"/>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C# / VB</a:t>
            </a:r>
          </a:p>
        </p:txBody>
      </p:sp>
      <p:sp>
        <p:nvSpPr>
          <p:cNvPr id="13" name="Rectangle 61"/>
          <p:cNvSpPr/>
          <p:nvPr/>
        </p:nvSpPr>
        <p:spPr>
          <a:xfrm>
            <a:off x="7977493" y="2669089"/>
            <a:ext cx="1957906" cy="841684"/>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JavaScript</a:t>
            </a:r>
            <a:endParaRPr lang="en-US" sz="2000" kern="0" dirty="0">
              <a:solidFill>
                <a:srgbClr val="FFFFFF"/>
              </a:solidFill>
              <a:latin typeface="+mn-ea"/>
            </a:endParaRPr>
          </a:p>
        </p:txBody>
      </p:sp>
      <p:cxnSp>
        <p:nvCxnSpPr>
          <p:cNvPr id="19" name="直線矢印コネクタ 18"/>
          <p:cNvCxnSpPr>
            <a:stCxn id="9" idx="2"/>
          </p:cNvCxnSpPr>
          <p:nvPr/>
        </p:nvCxnSpPr>
        <p:spPr>
          <a:xfrm>
            <a:off x="2947507" y="3543788"/>
            <a:ext cx="0" cy="1936971"/>
          </a:xfrm>
          <a:prstGeom prst="straightConnector1">
            <a:avLst/>
          </a:prstGeom>
          <a:ln w="57150">
            <a:solidFill>
              <a:srgbClr val="FF0000"/>
            </a:solidFill>
            <a:headEnd type="none"/>
            <a:tailEnd type="arrow"/>
          </a:ln>
        </p:spPr>
        <p:style>
          <a:lnRef idx="1">
            <a:schemeClr val="dk1"/>
          </a:lnRef>
          <a:fillRef idx="0">
            <a:schemeClr val="dk1"/>
          </a:fillRef>
          <a:effectRef idx="0">
            <a:schemeClr val="dk1"/>
          </a:effectRef>
          <a:fontRef idx="minor">
            <a:schemeClr val="tx1"/>
          </a:fontRef>
        </p:style>
      </p:cxnSp>
      <p:cxnSp>
        <p:nvCxnSpPr>
          <p:cNvPr id="17" name="直線矢印コネクタ 16"/>
          <p:cNvCxnSpPr>
            <a:stCxn id="11" idx="2"/>
          </p:cNvCxnSpPr>
          <p:nvPr/>
        </p:nvCxnSpPr>
        <p:spPr>
          <a:xfrm>
            <a:off x="5802884" y="3523872"/>
            <a:ext cx="0" cy="1956887"/>
          </a:xfrm>
          <a:prstGeom prst="straightConnector1">
            <a:avLst/>
          </a:prstGeom>
          <a:ln w="57150">
            <a:solidFill>
              <a:srgbClr val="FF0000"/>
            </a:solidFill>
            <a:headEnd type="none"/>
            <a:tailEnd type="arrow"/>
          </a:ln>
        </p:spPr>
        <p:style>
          <a:lnRef idx="1">
            <a:schemeClr val="dk1"/>
          </a:lnRef>
          <a:fillRef idx="0">
            <a:schemeClr val="dk1"/>
          </a:fillRef>
          <a:effectRef idx="0">
            <a:schemeClr val="dk1"/>
          </a:effectRef>
          <a:fontRef idx="minor">
            <a:schemeClr val="tx1"/>
          </a:fontRef>
        </p:style>
      </p:cxnSp>
      <p:cxnSp>
        <p:nvCxnSpPr>
          <p:cNvPr id="20" name="直線矢印コネクタ 19"/>
          <p:cNvCxnSpPr>
            <a:stCxn id="13" idx="2"/>
          </p:cNvCxnSpPr>
          <p:nvPr/>
        </p:nvCxnSpPr>
        <p:spPr>
          <a:xfrm>
            <a:off x="8956446" y="3510773"/>
            <a:ext cx="0" cy="1969986"/>
          </a:xfrm>
          <a:prstGeom prst="straightConnector1">
            <a:avLst/>
          </a:prstGeom>
          <a:ln w="57150">
            <a:solidFill>
              <a:srgbClr val="FF0000"/>
            </a:solidFill>
            <a:headEnd type="none"/>
            <a:tailEnd type="arrow"/>
          </a:ln>
        </p:spPr>
        <p:style>
          <a:lnRef idx="1">
            <a:schemeClr val="dk1"/>
          </a:lnRef>
          <a:fillRef idx="0">
            <a:schemeClr val="dk1"/>
          </a:fillRef>
          <a:effectRef idx="0">
            <a:schemeClr val="dk1"/>
          </a:effectRef>
          <a:fontRef idx="minor">
            <a:schemeClr val="tx1"/>
          </a:fontRef>
        </p:style>
      </p:cxnSp>
      <p:sp>
        <p:nvSpPr>
          <p:cNvPr id="12" name="Rectangle 51"/>
          <p:cNvSpPr/>
          <p:nvPr/>
        </p:nvSpPr>
        <p:spPr>
          <a:xfrm>
            <a:off x="1719055" y="4247252"/>
            <a:ext cx="8216344" cy="653772"/>
          </a:xfrm>
          <a:prstGeom prst="rect">
            <a:avLst/>
          </a:prstGeom>
          <a:solidFill>
            <a:schemeClr val="accent4">
              <a:lumMod val="40000"/>
              <a:lumOff val="60000"/>
            </a:schemeClr>
          </a:solidFill>
          <a:ln w="9525" cap="flat" cmpd="sng" algn="ctr">
            <a:noFill/>
            <a:prstDash val="solid"/>
          </a:ln>
          <a:effectLst/>
        </p:spPr>
        <p:txBody>
          <a:bodyPr lIns="121725" tIns="60862" rIns="121725" bIns="60862" rtlCol="0" anchor="ctr"/>
          <a:lstStyle/>
          <a:p>
            <a:pPr algn="ctr" defTabSz="685891">
              <a:defRPr/>
            </a:pPr>
            <a:r>
              <a:rPr lang="en-US" sz="3600" kern="0" dirty="0">
                <a:solidFill>
                  <a:srgbClr val="FFFFFF"/>
                </a:solidFill>
                <a:latin typeface="Segoe UI Semibold"/>
              </a:rPr>
              <a:t>Application Binary Interface</a:t>
            </a:r>
          </a:p>
        </p:txBody>
      </p:sp>
      <p:sp>
        <p:nvSpPr>
          <p:cNvPr id="22" name="テキスト プレースホルダー 1"/>
          <p:cNvSpPr>
            <a:spLocks noGrp="1"/>
          </p:cNvSpPr>
          <p:nvPr>
            <p:ph type="body" sz="quarter" idx="10"/>
          </p:nvPr>
        </p:nvSpPr>
        <p:spPr>
          <a:xfrm>
            <a:off x="257650" y="1141326"/>
            <a:ext cx="11671936" cy="2075332"/>
          </a:xfrm>
        </p:spPr>
        <p:txBody>
          <a:bodyPr/>
          <a:lstStyle/>
          <a:p>
            <a:r>
              <a:rPr kumimoji="1" lang="en-US" altLang="ja-JP" sz="3200" dirty="0"/>
              <a:t>Windows Runtime</a:t>
            </a:r>
            <a:r>
              <a:rPr kumimoji="1" lang="ko-KR" altLang="en-US" sz="3200" dirty="0"/>
              <a:t>는 모두 </a:t>
            </a:r>
            <a:r>
              <a:rPr kumimoji="1" lang="en-US" altLang="ja-JP" sz="3200" dirty="0"/>
              <a:t>ABI</a:t>
            </a:r>
            <a:r>
              <a:rPr kumimoji="1" lang="ko-KR" altLang="en-US" sz="3200" dirty="0"/>
              <a:t>를 통해서 </a:t>
            </a:r>
            <a:r>
              <a:rPr kumimoji="1" lang="en-US" altLang="ja-JP" sz="3200" dirty="0"/>
              <a:t>API</a:t>
            </a:r>
            <a:r>
              <a:rPr kumimoji="1" lang="ja-JP" altLang="en-US" sz="3200" dirty="0"/>
              <a:t> </a:t>
            </a:r>
            <a:r>
              <a:rPr kumimoji="1" lang="ko-KR" altLang="en-US" sz="3200" dirty="0"/>
              <a:t>제공을 한다</a:t>
            </a:r>
            <a:endParaRPr kumimoji="1" lang="ja-JP" altLang="en-US" sz="3200" dirty="0"/>
          </a:p>
        </p:txBody>
      </p:sp>
      <p:sp>
        <p:nvSpPr>
          <p:cNvPr id="15" name="직사각형 14">
            <a:extLst>
              <a:ext uri="{FF2B5EF4-FFF2-40B4-BE49-F238E27FC236}">
                <a16:creationId xmlns:a16="http://schemas.microsoft.com/office/drawing/2014/main" id="{E3FB2E0B-419E-496F-A9A8-495CF3EA6B04}"/>
              </a:ext>
            </a:extLst>
          </p:cNvPr>
          <p:cNvSpPr/>
          <p:nvPr/>
        </p:nvSpPr>
        <p:spPr>
          <a:xfrm>
            <a:off x="6580909" y="6646782"/>
            <a:ext cx="5463738" cy="246221"/>
          </a:xfrm>
          <a:prstGeom prst="rect">
            <a:avLst/>
          </a:prstGeom>
        </p:spPr>
        <p:txBody>
          <a:bodyPr wrap="square">
            <a:spAutoFit/>
          </a:bodyPr>
          <a:lstStyle/>
          <a:p>
            <a:r>
              <a:rPr lang="ko-KR" altLang="en-US" sz="1000" dirty="0"/>
              <a:t>출처</a:t>
            </a:r>
            <a:r>
              <a:rPr lang="en-US" altLang="ko-KR" sz="1000" dirty="0"/>
              <a:t>: </a:t>
            </a:r>
            <a:r>
              <a:rPr lang="ko-KR" altLang="en-US" sz="1000" dirty="0">
                <a:hlinkClick r:id="rId3"/>
              </a:rPr>
              <a:t>http://h-sao.com/blog/2014/08/31/hokuriku-net-vol-15-introducing-windows-runtime/</a:t>
            </a:r>
            <a:r>
              <a:rPr lang="ko-KR" altLang="en-US" sz="1000" dirty="0"/>
              <a:t> </a:t>
            </a:r>
          </a:p>
        </p:txBody>
      </p:sp>
    </p:spTree>
    <p:extLst>
      <p:ext uri="{BB962C8B-B14F-4D97-AF65-F5344CB8AC3E}">
        <p14:creationId xmlns:p14="http://schemas.microsoft.com/office/powerpoint/2010/main" val="41116123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7"/>
          <p:cNvSpPr/>
          <p:nvPr/>
        </p:nvSpPr>
        <p:spPr>
          <a:xfrm>
            <a:off x="1064741" y="4489150"/>
            <a:ext cx="9466626" cy="2173408"/>
          </a:xfrm>
          <a:prstGeom prst="rect">
            <a:avLst/>
          </a:prstGeom>
          <a:solidFill>
            <a:srgbClr val="0070C0"/>
          </a:solidFill>
          <a:ln w="9525" cap="flat" cmpd="sng" algn="ctr">
            <a:noFill/>
            <a:prstDash val="solid"/>
          </a:ln>
          <a:effectLst/>
        </p:spPr>
        <p:txBody>
          <a:bodyPr lIns="91306" tIns="45653" rIns="91306" bIns="45653" rtlCol="0" anchor="b"/>
          <a:lstStyle/>
          <a:p>
            <a:pPr algn="ctr" defTabSz="685891">
              <a:defRPr/>
            </a:pPr>
            <a:r>
              <a:rPr lang="en-US" sz="2400" kern="0" dirty="0">
                <a:solidFill>
                  <a:srgbClr val="FFFFFF"/>
                </a:solidFill>
                <a:latin typeface="+mn-ea"/>
              </a:rPr>
              <a:t>Windows</a:t>
            </a:r>
            <a:r>
              <a:rPr lang="ja-JP" altLang="en-US" sz="2400" kern="0" dirty="0">
                <a:solidFill>
                  <a:srgbClr val="FFFFFF"/>
                </a:solidFill>
                <a:latin typeface="+mn-ea"/>
              </a:rPr>
              <a:t> </a:t>
            </a:r>
            <a:r>
              <a:rPr lang="en-US" altLang="ja-JP" sz="2400" kern="0" dirty="0">
                <a:solidFill>
                  <a:srgbClr val="FFFFFF"/>
                </a:solidFill>
                <a:latin typeface="+mn-ea"/>
              </a:rPr>
              <a:t>SDKs</a:t>
            </a:r>
            <a:endParaRPr lang="en-US" sz="2400" kern="0" dirty="0">
              <a:solidFill>
                <a:srgbClr val="FFFFFF"/>
              </a:solidFill>
              <a:latin typeface="+mn-ea"/>
            </a:endParaRPr>
          </a:p>
        </p:txBody>
      </p:sp>
      <p:sp>
        <p:nvSpPr>
          <p:cNvPr id="5" name="Rectangle 55"/>
          <p:cNvSpPr/>
          <p:nvPr/>
        </p:nvSpPr>
        <p:spPr>
          <a:xfrm>
            <a:off x="1719056" y="5480759"/>
            <a:ext cx="8216342" cy="646298"/>
          </a:xfrm>
          <a:prstGeom prst="rect">
            <a:avLst/>
          </a:prstGeom>
          <a:solidFill>
            <a:srgbClr val="65BC46"/>
          </a:solidFill>
          <a:ln w="28575" cap="flat" cmpd="sng" algn="ctr">
            <a:solidFill>
              <a:srgbClr val="FFFFFF"/>
            </a:solidFill>
            <a:prstDash val="solid"/>
          </a:ln>
          <a:effectLst/>
        </p:spPr>
        <p:txBody>
          <a:bodyPr lIns="91306" tIns="45653" rIns="91306" bIns="45653" rtlCol="0" anchor="ctr"/>
          <a:lstStyle/>
          <a:p>
            <a:pPr algn="ctr" defTabSz="685891">
              <a:defRPr/>
            </a:pPr>
            <a:r>
              <a:rPr lang="en-US" sz="2800" kern="0" dirty="0">
                <a:solidFill>
                  <a:srgbClr val="FFFFFF"/>
                </a:solidFill>
                <a:latin typeface="+mn-ea"/>
              </a:rPr>
              <a:t>Windows Runtime</a:t>
            </a:r>
          </a:p>
        </p:txBody>
      </p:sp>
      <p:sp>
        <p:nvSpPr>
          <p:cNvPr id="3" name="タイトル 2"/>
          <p:cNvSpPr>
            <a:spLocks noGrp="1"/>
          </p:cNvSpPr>
          <p:nvPr>
            <p:ph type="title"/>
          </p:nvPr>
        </p:nvSpPr>
        <p:spPr/>
        <p:txBody>
          <a:bodyPr/>
          <a:lstStyle/>
          <a:p>
            <a:r>
              <a:rPr kumimoji="1" lang="en-US" altLang="ja-JP" dirty="0" err="1"/>
              <a:t>WinRT</a:t>
            </a:r>
            <a:r>
              <a:rPr kumimoji="1" lang="en-US" altLang="ja-JP" dirty="0"/>
              <a:t> API projection - C#/VB</a:t>
            </a:r>
            <a:endParaRPr kumimoji="1" lang="ja-JP" altLang="en-US" dirty="0"/>
          </a:p>
        </p:txBody>
      </p:sp>
      <p:sp>
        <p:nvSpPr>
          <p:cNvPr id="6" name="Rectangle 67"/>
          <p:cNvSpPr/>
          <p:nvPr/>
        </p:nvSpPr>
        <p:spPr>
          <a:xfrm>
            <a:off x="1064741" y="1737689"/>
            <a:ext cx="9466626" cy="674417"/>
          </a:xfrm>
          <a:prstGeom prst="rect">
            <a:avLst/>
          </a:prstGeom>
          <a:solidFill>
            <a:schemeClr val="accent1">
              <a:lumMod val="50000"/>
            </a:schemeClr>
          </a:solidFill>
          <a:ln w="9525" cap="flat" cmpd="sng" algn="ctr">
            <a:noFill/>
            <a:prstDash val="solid"/>
          </a:ln>
          <a:effectLst/>
        </p:spPr>
        <p:txBody>
          <a:bodyPr lIns="91306" tIns="45653" rIns="91306" bIns="45653" rtlCol="0" anchor="ctr"/>
          <a:lstStyle/>
          <a:p>
            <a:pPr algn="ctr" defTabSz="685891">
              <a:defRPr/>
            </a:pPr>
            <a:r>
              <a:rPr lang="en-US" sz="2400" kern="0" dirty="0">
                <a:solidFill>
                  <a:srgbClr val="FFFFFF"/>
                </a:solidFill>
                <a:latin typeface="メイリオ" panose="020B0604030504040204" pitchFamily="50" charset="-128"/>
                <a:ea typeface="メイリオ" panose="020B0604030504040204" pitchFamily="50" charset="-128"/>
              </a:rPr>
              <a:t>Windows Store Apps</a:t>
            </a:r>
          </a:p>
        </p:txBody>
      </p:sp>
      <p:sp>
        <p:nvSpPr>
          <p:cNvPr id="16" name="正方形/長方形 15"/>
          <p:cNvSpPr/>
          <p:nvPr/>
        </p:nvSpPr>
        <p:spPr bwMode="auto">
          <a:xfrm>
            <a:off x="1064741" y="2412106"/>
            <a:ext cx="9466626" cy="969381"/>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kumimoji="1" lang="ja-JP" alt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テキスト プレースホルダー 1"/>
          <p:cNvSpPr>
            <a:spLocks noGrp="1"/>
          </p:cNvSpPr>
          <p:nvPr>
            <p:ph type="body" sz="quarter" idx="10"/>
          </p:nvPr>
        </p:nvSpPr>
        <p:spPr>
          <a:xfrm>
            <a:off x="257650" y="1141326"/>
            <a:ext cx="10825509" cy="887012"/>
          </a:xfrm>
        </p:spPr>
        <p:txBody>
          <a:bodyPr/>
          <a:lstStyle/>
          <a:p>
            <a:r>
              <a:rPr kumimoji="1" lang="en-US" altLang="ja-JP" sz="3200" dirty="0"/>
              <a:t>Windows Runtime</a:t>
            </a:r>
            <a:endParaRPr kumimoji="1" lang="ja-JP" altLang="en-US" sz="3200" dirty="0"/>
          </a:p>
        </p:txBody>
      </p:sp>
      <p:sp>
        <p:nvSpPr>
          <p:cNvPr id="18" name="Rectangle 55"/>
          <p:cNvSpPr/>
          <p:nvPr/>
        </p:nvSpPr>
        <p:spPr>
          <a:xfrm>
            <a:off x="1719056" y="4818695"/>
            <a:ext cx="8216342" cy="646298"/>
          </a:xfrm>
          <a:prstGeom prst="rect">
            <a:avLst/>
          </a:prstGeom>
          <a:solidFill>
            <a:srgbClr val="FFC000"/>
          </a:solidFill>
          <a:ln w="28575" cap="flat" cmpd="sng" algn="ctr">
            <a:solidFill>
              <a:srgbClr val="FFFFFF"/>
            </a:solidFill>
            <a:prstDash val="solid"/>
          </a:ln>
          <a:effectLst/>
        </p:spPr>
        <p:txBody>
          <a:bodyPr lIns="91306" tIns="45653" rIns="91306" bIns="45653" rtlCol="0" anchor="ctr"/>
          <a:lstStyle/>
          <a:p>
            <a:pPr algn="ctr" defTabSz="685891">
              <a:defRPr/>
            </a:pPr>
            <a:r>
              <a:rPr lang="en-US" sz="2800" kern="0" dirty="0" err="1">
                <a:solidFill>
                  <a:srgbClr val="FFFFFF"/>
                </a:solidFill>
                <a:latin typeface="+mn-ea"/>
              </a:rPr>
              <a:t>WinMD</a:t>
            </a:r>
            <a:endParaRPr lang="en-US" sz="2800" kern="0" dirty="0">
              <a:solidFill>
                <a:srgbClr val="FFFFFF"/>
              </a:solidFill>
              <a:latin typeface="+mn-ea"/>
            </a:endParaRPr>
          </a:p>
        </p:txBody>
      </p:sp>
      <p:cxnSp>
        <p:nvCxnSpPr>
          <p:cNvPr id="19" name="直線矢印コネクタ 18"/>
          <p:cNvCxnSpPr/>
          <p:nvPr/>
        </p:nvCxnSpPr>
        <p:spPr>
          <a:xfrm>
            <a:off x="5361818" y="3083606"/>
            <a:ext cx="24343" cy="1882532"/>
          </a:xfrm>
          <a:prstGeom prst="straightConnector1">
            <a:avLst/>
          </a:prstGeom>
          <a:ln w="57150">
            <a:solidFill>
              <a:srgbClr val="FF0000"/>
            </a:solidFill>
            <a:headEnd type="none"/>
            <a:tailEnd type="arrow"/>
          </a:ln>
        </p:spPr>
        <p:style>
          <a:lnRef idx="1">
            <a:schemeClr val="dk1"/>
          </a:lnRef>
          <a:fillRef idx="0">
            <a:schemeClr val="dk1"/>
          </a:fillRef>
          <a:effectRef idx="0">
            <a:schemeClr val="dk1"/>
          </a:effectRef>
          <a:fontRef idx="minor">
            <a:schemeClr val="tx1"/>
          </a:fontRef>
        </p:style>
      </p:cxnSp>
      <p:sp>
        <p:nvSpPr>
          <p:cNvPr id="10" name="テキスト ボックス 9"/>
          <p:cNvSpPr txBox="1"/>
          <p:nvPr/>
        </p:nvSpPr>
        <p:spPr>
          <a:xfrm>
            <a:off x="1801310" y="3446635"/>
            <a:ext cx="3258060" cy="861774"/>
          </a:xfrm>
          <a:prstGeom prst="rect">
            <a:avLst/>
          </a:prstGeom>
          <a:noFill/>
        </p:spPr>
        <p:txBody>
          <a:bodyPr wrap="square" lIns="0" tIns="0" rIns="0" bIns="0" rtlCol="0">
            <a:spAutoFit/>
          </a:bodyPr>
          <a:lstStyle/>
          <a:p>
            <a:pPr marL="514350" indent="-514350">
              <a:buFont typeface="+mj-lt"/>
              <a:buAutoNum type="arabicPeriod"/>
            </a:pPr>
            <a:r>
              <a:rPr kumimoji="1" lang="ko-KR" altLang="en-US" sz="2800" dirty="0">
                <a:gradFill>
                  <a:gsLst>
                    <a:gs pos="2917">
                      <a:schemeClr val="tx1"/>
                    </a:gs>
                    <a:gs pos="30000">
                      <a:schemeClr val="tx1"/>
                    </a:gs>
                  </a:gsLst>
                  <a:lin ang="5400000" scaled="0"/>
                </a:gradFill>
              </a:rPr>
              <a:t>컴파일 시에 </a:t>
            </a:r>
            <a:r>
              <a:rPr kumimoji="1" lang="en-US" altLang="ja-JP" sz="2800" dirty="0" err="1">
                <a:gradFill>
                  <a:gsLst>
                    <a:gs pos="2917">
                      <a:schemeClr val="tx1"/>
                    </a:gs>
                    <a:gs pos="30000">
                      <a:schemeClr val="tx1"/>
                    </a:gs>
                  </a:gsLst>
                  <a:lin ang="5400000" scaled="0"/>
                </a:gradFill>
              </a:rPr>
              <a:t>WinMD</a:t>
            </a:r>
            <a:r>
              <a:rPr kumimoji="1" lang="ko-KR" altLang="en-US" sz="2800" dirty="0">
                <a:gradFill>
                  <a:gsLst>
                    <a:gs pos="2917">
                      <a:schemeClr val="tx1"/>
                    </a:gs>
                    <a:gs pos="30000">
                      <a:schemeClr val="tx1"/>
                    </a:gs>
                  </a:gsLst>
                  <a:lin ang="5400000" scaled="0"/>
                </a:gradFill>
              </a:rPr>
              <a:t>를 해석</a:t>
            </a:r>
            <a:endParaRPr kumimoji="1" lang="en-US" altLang="ja-JP" sz="2800" dirty="0">
              <a:gradFill>
                <a:gsLst>
                  <a:gs pos="2917">
                    <a:schemeClr val="tx1"/>
                  </a:gs>
                  <a:gs pos="30000">
                    <a:schemeClr val="tx1"/>
                  </a:gs>
                </a:gsLst>
                <a:lin ang="5400000" scaled="0"/>
              </a:gradFill>
            </a:endParaRPr>
          </a:p>
        </p:txBody>
      </p:sp>
      <p:sp>
        <p:nvSpPr>
          <p:cNvPr id="12" name="Rectangle 61"/>
          <p:cNvSpPr/>
          <p:nvPr/>
        </p:nvSpPr>
        <p:spPr>
          <a:xfrm>
            <a:off x="4906677" y="2572109"/>
            <a:ext cx="1792414" cy="511497"/>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C# / VB</a:t>
            </a:r>
          </a:p>
        </p:txBody>
      </p:sp>
      <p:sp>
        <p:nvSpPr>
          <p:cNvPr id="17" name="テキスト ボックス 16"/>
          <p:cNvSpPr txBox="1"/>
          <p:nvPr/>
        </p:nvSpPr>
        <p:spPr>
          <a:xfrm>
            <a:off x="6635062" y="3435663"/>
            <a:ext cx="5294524" cy="861774"/>
          </a:xfrm>
          <a:prstGeom prst="rect">
            <a:avLst/>
          </a:prstGeom>
          <a:noFill/>
        </p:spPr>
        <p:txBody>
          <a:bodyPr wrap="square" lIns="0" tIns="0" rIns="0" bIns="0" rtlCol="0">
            <a:spAutoFit/>
          </a:bodyPr>
          <a:lstStyle/>
          <a:p>
            <a:pPr marL="514350" indent="-514350">
              <a:buFont typeface="+mj-lt"/>
              <a:buAutoNum type="arabicPeriod" startAt="2"/>
            </a:pPr>
            <a:r>
              <a:rPr kumimoji="1" lang="ko-KR" altLang="en-US" sz="2800" dirty="0">
                <a:gradFill>
                  <a:gsLst>
                    <a:gs pos="2917">
                      <a:schemeClr val="tx1"/>
                    </a:gs>
                    <a:gs pos="30000">
                      <a:schemeClr val="tx1"/>
                    </a:gs>
                  </a:gsLst>
                  <a:lin ang="5400000" scaled="0"/>
                </a:gradFill>
              </a:rPr>
              <a:t>실행 시</a:t>
            </a:r>
            <a:r>
              <a:rPr kumimoji="1" lang="en-US" altLang="ko-KR" sz="2800" dirty="0">
                <a:gradFill>
                  <a:gsLst>
                    <a:gs pos="2917">
                      <a:schemeClr val="tx1"/>
                    </a:gs>
                    <a:gs pos="30000">
                      <a:schemeClr val="tx1"/>
                    </a:gs>
                  </a:gsLst>
                  <a:lin ang="5400000" scaled="0"/>
                </a:gradFill>
              </a:rPr>
              <a:t>, </a:t>
            </a:r>
            <a:r>
              <a:rPr kumimoji="1" lang="en-US" altLang="ja-JP" sz="2800" dirty="0">
                <a:gradFill>
                  <a:gsLst>
                    <a:gs pos="2917">
                      <a:schemeClr val="tx1"/>
                    </a:gs>
                    <a:gs pos="30000">
                      <a:schemeClr val="tx1"/>
                    </a:gs>
                  </a:gsLst>
                  <a:lin ang="5400000" scaled="0"/>
                </a:gradFill>
              </a:rPr>
              <a:t>CLR</a:t>
            </a:r>
            <a:r>
              <a:rPr kumimoji="1" lang="ko-KR" altLang="en-US" sz="2800" dirty="0">
                <a:gradFill>
                  <a:gsLst>
                    <a:gs pos="2917">
                      <a:schemeClr val="tx1"/>
                    </a:gs>
                    <a:gs pos="30000">
                      <a:schemeClr val="tx1"/>
                    </a:gs>
                  </a:gsLst>
                  <a:lin ang="5400000" scaled="0"/>
                </a:gradFill>
              </a:rPr>
              <a:t>가 </a:t>
            </a:r>
            <a:r>
              <a:rPr kumimoji="1" lang="en-US" altLang="ja-JP" sz="2800" dirty="0" err="1">
                <a:gradFill>
                  <a:gsLst>
                    <a:gs pos="2917">
                      <a:schemeClr val="tx1"/>
                    </a:gs>
                    <a:gs pos="30000">
                      <a:schemeClr val="tx1"/>
                    </a:gs>
                  </a:gsLst>
                  <a:lin ang="5400000" scaled="0"/>
                </a:gradFill>
              </a:rPr>
              <a:t>WinMD</a:t>
            </a:r>
            <a:r>
              <a:rPr kumimoji="1" lang="ko-KR" altLang="en-US" sz="2800" dirty="0">
                <a:gradFill>
                  <a:gsLst>
                    <a:gs pos="2917">
                      <a:schemeClr val="tx1"/>
                    </a:gs>
                    <a:gs pos="30000">
                      <a:schemeClr val="tx1"/>
                    </a:gs>
                  </a:gsLst>
                  <a:lin ang="5400000" scaled="0"/>
                </a:gradFill>
              </a:rPr>
              <a:t>를 이용하여 </a:t>
            </a:r>
            <a:r>
              <a:rPr kumimoji="1" lang="en-US" altLang="ja-JP" sz="2800" dirty="0">
                <a:gradFill>
                  <a:gsLst>
                    <a:gs pos="2917">
                      <a:schemeClr val="tx1"/>
                    </a:gs>
                    <a:gs pos="30000">
                      <a:schemeClr val="tx1"/>
                    </a:gs>
                  </a:gsLst>
                  <a:lin ang="5400000" scaled="0"/>
                </a:gradFill>
              </a:rPr>
              <a:t>WinRT API</a:t>
            </a:r>
            <a:r>
              <a:rPr kumimoji="1" lang="ko-KR" altLang="en-US" sz="2800" dirty="0">
                <a:gradFill>
                  <a:gsLst>
                    <a:gs pos="2917">
                      <a:schemeClr val="tx1"/>
                    </a:gs>
                    <a:gs pos="30000">
                      <a:schemeClr val="tx1"/>
                    </a:gs>
                  </a:gsLst>
                  <a:lin ang="5400000" scaled="0"/>
                </a:gradFill>
              </a:rPr>
              <a:t>를 호출</a:t>
            </a:r>
            <a:endParaRPr kumimoji="1" lang="en-US" altLang="ja-JP" sz="2800" dirty="0">
              <a:gradFill>
                <a:gsLst>
                  <a:gs pos="2917">
                    <a:schemeClr val="tx1"/>
                  </a:gs>
                  <a:gs pos="30000">
                    <a:schemeClr val="tx1"/>
                  </a:gs>
                </a:gsLst>
                <a:lin ang="5400000" scaled="0"/>
              </a:gradFill>
            </a:endParaRPr>
          </a:p>
        </p:txBody>
      </p:sp>
      <p:sp>
        <p:nvSpPr>
          <p:cNvPr id="21" name="円/楕円 20"/>
          <p:cNvSpPr/>
          <p:nvPr/>
        </p:nvSpPr>
        <p:spPr bwMode="auto">
          <a:xfrm>
            <a:off x="4871645" y="3937656"/>
            <a:ext cx="441066" cy="425669"/>
          </a:xfrm>
          <a:prstGeom prst="ellipse">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kumimoji="1" lang="en-US" altLang="ja-JP" dirty="0">
                <a:solidFill>
                  <a:schemeClr val="accent1">
                    <a:lumMod val="75000"/>
                  </a:schemeClr>
                </a:solidFill>
                <a:ea typeface="Segoe UI" pitchFamily="34" charset="0"/>
                <a:cs typeface="Segoe UI" pitchFamily="34" charset="0"/>
              </a:rPr>
              <a:t>1</a:t>
            </a:r>
            <a:endParaRPr kumimoji="1" lang="ja-JP" altLang="en-US" dirty="0" err="1">
              <a:solidFill>
                <a:schemeClr val="accent1">
                  <a:lumMod val="75000"/>
                </a:schemeClr>
              </a:solidFill>
              <a:ea typeface="Segoe UI" pitchFamily="34" charset="0"/>
              <a:cs typeface="Segoe UI" pitchFamily="34" charset="0"/>
            </a:endParaRPr>
          </a:p>
        </p:txBody>
      </p:sp>
      <p:cxnSp>
        <p:nvCxnSpPr>
          <p:cNvPr id="23" name="直線矢印コネクタ 22"/>
          <p:cNvCxnSpPr/>
          <p:nvPr/>
        </p:nvCxnSpPr>
        <p:spPr>
          <a:xfrm>
            <a:off x="6252415" y="3024226"/>
            <a:ext cx="24343" cy="2919374"/>
          </a:xfrm>
          <a:prstGeom prst="straightConnector1">
            <a:avLst/>
          </a:prstGeom>
          <a:ln w="57150">
            <a:solidFill>
              <a:srgbClr val="FF0000"/>
            </a:solidFill>
            <a:headEnd type="none"/>
            <a:tailEnd type="arrow"/>
          </a:ln>
        </p:spPr>
        <p:style>
          <a:lnRef idx="1">
            <a:schemeClr val="dk1"/>
          </a:lnRef>
          <a:fillRef idx="0">
            <a:schemeClr val="dk1"/>
          </a:fillRef>
          <a:effectRef idx="0">
            <a:schemeClr val="dk1"/>
          </a:effectRef>
          <a:fontRef idx="minor">
            <a:schemeClr val="tx1"/>
          </a:fontRef>
        </p:style>
      </p:cxnSp>
      <p:sp>
        <p:nvSpPr>
          <p:cNvPr id="24" name="円/楕円 23"/>
          <p:cNvSpPr/>
          <p:nvPr/>
        </p:nvSpPr>
        <p:spPr bwMode="auto">
          <a:xfrm>
            <a:off x="5757442" y="3296251"/>
            <a:ext cx="441066" cy="399882"/>
          </a:xfrm>
          <a:prstGeom prst="ellipse">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kumimoji="1" lang="en-US" altLang="ja-JP" dirty="0">
                <a:solidFill>
                  <a:schemeClr val="accent1">
                    <a:lumMod val="75000"/>
                  </a:schemeClr>
                </a:solidFill>
                <a:ea typeface="Segoe UI" pitchFamily="34" charset="0"/>
                <a:cs typeface="Segoe UI" pitchFamily="34" charset="0"/>
              </a:rPr>
              <a:t>2</a:t>
            </a:r>
            <a:endParaRPr kumimoji="1" lang="ja-JP" altLang="en-US" dirty="0" err="1">
              <a:solidFill>
                <a:schemeClr val="accent1">
                  <a:lumMod val="75000"/>
                </a:schemeClr>
              </a:solidFill>
              <a:ea typeface="Segoe UI" pitchFamily="34" charset="0"/>
              <a:cs typeface="Segoe UI" pitchFamily="34" charset="0"/>
            </a:endParaRPr>
          </a:p>
        </p:txBody>
      </p:sp>
      <p:sp>
        <p:nvSpPr>
          <p:cNvPr id="26" name="Rectangle 53"/>
          <p:cNvSpPr/>
          <p:nvPr/>
        </p:nvSpPr>
        <p:spPr>
          <a:xfrm>
            <a:off x="5514511" y="3838135"/>
            <a:ext cx="1294065" cy="592376"/>
          </a:xfrm>
          <a:prstGeom prst="rect">
            <a:avLst/>
          </a:prstGeom>
          <a:solidFill>
            <a:srgbClr val="00B0F0"/>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CLR</a:t>
            </a:r>
          </a:p>
        </p:txBody>
      </p:sp>
      <p:sp>
        <p:nvSpPr>
          <p:cNvPr id="20" name="직사각형 19">
            <a:extLst>
              <a:ext uri="{FF2B5EF4-FFF2-40B4-BE49-F238E27FC236}">
                <a16:creationId xmlns:a16="http://schemas.microsoft.com/office/drawing/2014/main" id="{9F16E8F9-C903-464E-998C-4DADC3C8EC87}"/>
              </a:ext>
            </a:extLst>
          </p:cNvPr>
          <p:cNvSpPr/>
          <p:nvPr/>
        </p:nvSpPr>
        <p:spPr>
          <a:xfrm>
            <a:off x="6580909" y="6646782"/>
            <a:ext cx="5463738" cy="246221"/>
          </a:xfrm>
          <a:prstGeom prst="rect">
            <a:avLst/>
          </a:prstGeom>
        </p:spPr>
        <p:txBody>
          <a:bodyPr wrap="square">
            <a:spAutoFit/>
          </a:bodyPr>
          <a:lstStyle/>
          <a:p>
            <a:r>
              <a:rPr lang="ko-KR" altLang="en-US" sz="1000" dirty="0"/>
              <a:t>출처</a:t>
            </a:r>
            <a:r>
              <a:rPr lang="en-US" altLang="ko-KR" sz="1000" dirty="0"/>
              <a:t>: </a:t>
            </a:r>
            <a:r>
              <a:rPr lang="ko-KR" altLang="en-US" sz="1000" dirty="0">
                <a:hlinkClick r:id="rId3"/>
              </a:rPr>
              <a:t>http://h-sao.com/blog/2014/08/31/hokuriku-net-vol-15-introducing-windows-runtime/</a:t>
            </a:r>
            <a:r>
              <a:rPr lang="ko-KR" altLang="en-US" sz="1000" dirty="0"/>
              <a:t> </a:t>
            </a:r>
          </a:p>
        </p:txBody>
      </p:sp>
    </p:spTree>
    <p:extLst>
      <p:ext uri="{BB962C8B-B14F-4D97-AF65-F5344CB8AC3E}">
        <p14:creationId xmlns:p14="http://schemas.microsoft.com/office/powerpoint/2010/main" val="25388491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7"/>
          <p:cNvSpPr/>
          <p:nvPr/>
        </p:nvSpPr>
        <p:spPr>
          <a:xfrm>
            <a:off x="1064741" y="4489150"/>
            <a:ext cx="9466626" cy="2173408"/>
          </a:xfrm>
          <a:prstGeom prst="rect">
            <a:avLst/>
          </a:prstGeom>
          <a:solidFill>
            <a:srgbClr val="0070C0"/>
          </a:solidFill>
          <a:ln w="9525" cap="flat" cmpd="sng" algn="ctr">
            <a:noFill/>
            <a:prstDash val="solid"/>
          </a:ln>
          <a:effectLst/>
        </p:spPr>
        <p:txBody>
          <a:bodyPr lIns="91306" tIns="45653" rIns="91306" bIns="45653" rtlCol="0" anchor="b"/>
          <a:lstStyle/>
          <a:p>
            <a:pPr algn="ctr" defTabSz="685891">
              <a:defRPr/>
            </a:pPr>
            <a:r>
              <a:rPr lang="en-US" sz="2400" kern="0" dirty="0">
                <a:solidFill>
                  <a:srgbClr val="FFFFFF"/>
                </a:solidFill>
                <a:latin typeface="+mn-ea"/>
              </a:rPr>
              <a:t>Windows</a:t>
            </a:r>
            <a:r>
              <a:rPr lang="ja-JP" altLang="en-US" sz="2400" kern="0" dirty="0">
                <a:solidFill>
                  <a:srgbClr val="FFFFFF"/>
                </a:solidFill>
                <a:latin typeface="+mn-ea"/>
              </a:rPr>
              <a:t> </a:t>
            </a:r>
            <a:r>
              <a:rPr lang="en-US" altLang="ja-JP" sz="2400" kern="0" dirty="0">
                <a:solidFill>
                  <a:srgbClr val="FFFFFF"/>
                </a:solidFill>
                <a:latin typeface="+mn-ea"/>
              </a:rPr>
              <a:t>SDKs</a:t>
            </a:r>
            <a:endParaRPr lang="en-US" sz="2400" kern="0" dirty="0">
              <a:solidFill>
                <a:srgbClr val="FFFFFF"/>
              </a:solidFill>
              <a:latin typeface="+mn-ea"/>
            </a:endParaRPr>
          </a:p>
        </p:txBody>
      </p:sp>
      <p:sp>
        <p:nvSpPr>
          <p:cNvPr id="5" name="Rectangle 55"/>
          <p:cNvSpPr/>
          <p:nvPr/>
        </p:nvSpPr>
        <p:spPr>
          <a:xfrm>
            <a:off x="1719056" y="5480759"/>
            <a:ext cx="8216342" cy="646298"/>
          </a:xfrm>
          <a:prstGeom prst="rect">
            <a:avLst/>
          </a:prstGeom>
          <a:solidFill>
            <a:srgbClr val="65BC46"/>
          </a:solidFill>
          <a:ln w="28575" cap="flat" cmpd="sng" algn="ctr">
            <a:solidFill>
              <a:srgbClr val="FFFFFF"/>
            </a:solidFill>
            <a:prstDash val="solid"/>
          </a:ln>
          <a:effectLst/>
        </p:spPr>
        <p:txBody>
          <a:bodyPr lIns="91306" tIns="45653" rIns="91306" bIns="45653" rtlCol="0" anchor="ctr"/>
          <a:lstStyle/>
          <a:p>
            <a:pPr algn="ctr" defTabSz="685891">
              <a:defRPr/>
            </a:pPr>
            <a:r>
              <a:rPr lang="en-US" sz="2800" kern="0" dirty="0">
                <a:solidFill>
                  <a:srgbClr val="FFFFFF"/>
                </a:solidFill>
                <a:latin typeface="+mn-ea"/>
              </a:rPr>
              <a:t>Windows Runtime</a:t>
            </a:r>
          </a:p>
        </p:txBody>
      </p:sp>
      <p:sp>
        <p:nvSpPr>
          <p:cNvPr id="3" name="タイトル 2"/>
          <p:cNvSpPr>
            <a:spLocks noGrp="1"/>
          </p:cNvSpPr>
          <p:nvPr>
            <p:ph type="title"/>
          </p:nvPr>
        </p:nvSpPr>
        <p:spPr/>
        <p:txBody>
          <a:bodyPr/>
          <a:lstStyle/>
          <a:p>
            <a:r>
              <a:rPr kumimoji="1" lang="en-US" altLang="ja-JP" dirty="0" err="1"/>
              <a:t>WinRT</a:t>
            </a:r>
            <a:r>
              <a:rPr kumimoji="1" lang="en-US" altLang="ja-JP" dirty="0"/>
              <a:t> API projection - C++/CX</a:t>
            </a:r>
            <a:endParaRPr kumimoji="1" lang="ja-JP" altLang="en-US" dirty="0"/>
          </a:p>
        </p:txBody>
      </p:sp>
      <p:sp>
        <p:nvSpPr>
          <p:cNvPr id="6" name="Rectangle 67"/>
          <p:cNvSpPr/>
          <p:nvPr/>
        </p:nvSpPr>
        <p:spPr>
          <a:xfrm>
            <a:off x="1064741" y="1737689"/>
            <a:ext cx="9466626" cy="674417"/>
          </a:xfrm>
          <a:prstGeom prst="rect">
            <a:avLst/>
          </a:prstGeom>
          <a:solidFill>
            <a:schemeClr val="accent1">
              <a:lumMod val="50000"/>
            </a:schemeClr>
          </a:solidFill>
          <a:ln w="9525" cap="flat" cmpd="sng" algn="ctr">
            <a:noFill/>
            <a:prstDash val="solid"/>
          </a:ln>
          <a:effectLst/>
        </p:spPr>
        <p:txBody>
          <a:bodyPr lIns="91306" tIns="45653" rIns="91306" bIns="45653" rtlCol="0" anchor="ctr"/>
          <a:lstStyle/>
          <a:p>
            <a:pPr algn="ctr" defTabSz="685891">
              <a:defRPr/>
            </a:pPr>
            <a:r>
              <a:rPr lang="en-US" sz="2400" kern="0" dirty="0">
                <a:solidFill>
                  <a:srgbClr val="FFFFFF"/>
                </a:solidFill>
                <a:latin typeface="メイリオ" panose="020B0604030504040204" pitchFamily="50" charset="-128"/>
                <a:ea typeface="メイリオ" panose="020B0604030504040204" pitchFamily="50" charset="-128"/>
              </a:rPr>
              <a:t>Windows Store Apps</a:t>
            </a:r>
          </a:p>
        </p:txBody>
      </p:sp>
      <p:sp>
        <p:nvSpPr>
          <p:cNvPr id="16" name="正方形/長方形 15"/>
          <p:cNvSpPr/>
          <p:nvPr/>
        </p:nvSpPr>
        <p:spPr bwMode="auto">
          <a:xfrm>
            <a:off x="1064741" y="2412106"/>
            <a:ext cx="9466626" cy="969381"/>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kumimoji="1" lang="ja-JP" alt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61"/>
          <p:cNvSpPr/>
          <p:nvPr/>
        </p:nvSpPr>
        <p:spPr>
          <a:xfrm>
            <a:off x="2075517" y="2574493"/>
            <a:ext cx="1743979" cy="563335"/>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C/C++</a:t>
            </a:r>
            <a:endParaRPr lang="en-US" sz="2000" kern="0" dirty="0">
              <a:solidFill>
                <a:srgbClr val="FFFFFF"/>
              </a:solidFill>
              <a:latin typeface="+mn-ea"/>
            </a:endParaRPr>
          </a:p>
        </p:txBody>
      </p:sp>
      <p:sp>
        <p:nvSpPr>
          <p:cNvPr id="22" name="テキスト プレースホルダー 1"/>
          <p:cNvSpPr>
            <a:spLocks noGrp="1"/>
          </p:cNvSpPr>
          <p:nvPr>
            <p:ph type="body" sz="quarter" idx="10"/>
          </p:nvPr>
        </p:nvSpPr>
        <p:spPr>
          <a:xfrm>
            <a:off x="257650" y="1141326"/>
            <a:ext cx="11671936" cy="887012"/>
          </a:xfrm>
        </p:spPr>
        <p:txBody>
          <a:bodyPr/>
          <a:lstStyle/>
          <a:p>
            <a:r>
              <a:rPr kumimoji="1" lang="en-US" altLang="ja-JP" sz="3200" dirty="0"/>
              <a:t>Windows Runtime</a:t>
            </a:r>
            <a:endParaRPr kumimoji="1" lang="ja-JP" altLang="en-US" sz="3200" dirty="0"/>
          </a:p>
        </p:txBody>
      </p:sp>
      <p:sp>
        <p:nvSpPr>
          <p:cNvPr id="18" name="Rectangle 55"/>
          <p:cNvSpPr/>
          <p:nvPr/>
        </p:nvSpPr>
        <p:spPr>
          <a:xfrm>
            <a:off x="1719056" y="4818695"/>
            <a:ext cx="8216342" cy="646298"/>
          </a:xfrm>
          <a:prstGeom prst="rect">
            <a:avLst/>
          </a:prstGeom>
          <a:solidFill>
            <a:srgbClr val="FFC000"/>
          </a:solidFill>
          <a:ln w="28575" cap="flat" cmpd="sng" algn="ctr">
            <a:solidFill>
              <a:srgbClr val="FFFFFF"/>
            </a:solidFill>
            <a:prstDash val="solid"/>
          </a:ln>
          <a:effectLst/>
        </p:spPr>
        <p:txBody>
          <a:bodyPr lIns="91306" tIns="45653" rIns="91306" bIns="45653" rtlCol="0" anchor="ctr"/>
          <a:lstStyle/>
          <a:p>
            <a:pPr algn="ctr" defTabSz="685891">
              <a:defRPr/>
            </a:pPr>
            <a:r>
              <a:rPr lang="en-US" sz="2800" kern="0" dirty="0" err="1">
                <a:solidFill>
                  <a:srgbClr val="FFFFFF"/>
                </a:solidFill>
                <a:latin typeface="+mn-ea"/>
              </a:rPr>
              <a:t>WinMD</a:t>
            </a:r>
            <a:endParaRPr lang="en-US" sz="2800" kern="0" dirty="0">
              <a:solidFill>
                <a:srgbClr val="FFFFFF"/>
              </a:solidFill>
              <a:latin typeface="+mn-ea"/>
            </a:endParaRPr>
          </a:p>
        </p:txBody>
      </p:sp>
      <p:cxnSp>
        <p:nvCxnSpPr>
          <p:cNvPr id="19" name="直線矢印コネクタ 18"/>
          <p:cNvCxnSpPr>
            <a:stCxn id="9" idx="2"/>
          </p:cNvCxnSpPr>
          <p:nvPr/>
        </p:nvCxnSpPr>
        <p:spPr>
          <a:xfrm>
            <a:off x="2947507" y="3137828"/>
            <a:ext cx="0" cy="2790006"/>
          </a:xfrm>
          <a:prstGeom prst="straightConnector1">
            <a:avLst/>
          </a:prstGeom>
          <a:ln w="57150">
            <a:solidFill>
              <a:srgbClr val="FF0000"/>
            </a:solidFill>
            <a:headEnd type="none"/>
            <a:tailEnd type="arrow"/>
          </a:ln>
        </p:spPr>
        <p:style>
          <a:lnRef idx="1">
            <a:schemeClr val="dk1"/>
          </a:lnRef>
          <a:fillRef idx="0">
            <a:schemeClr val="dk1"/>
          </a:fillRef>
          <a:effectRef idx="0">
            <a:schemeClr val="dk1"/>
          </a:effectRef>
          <a:fontRef idx="minor">
            <a:schemeClr val="tx1"/>
          </a:fontRef>
        </p:style>
      </p:cxnSp>
      <p:sp>
        <p:nvSpPr>
          <p:cNvPr id="10" name="テキスト ボックス 9"/>
          <p:cNvSpPr txBox="1"/>
          <p:nvPr/>
        </p:nvSpPr>
        <p:spPr>
          <a:xfrm>
            <a:off x="3463930" y="3467373"/>
            <a:ext cx="8465656" cy="861774"/>
          </a:xfrm>
          <a:prstGeom prst="rect">
            <a:avLst/>
          </a:prstGeom>
          <a:noFill/>
        </p:spPr>
        <p:txBody>
          <a:bodyPr wrap="square" lIns="0" tIns="0" rIns="0" bIns="0" rtlCol="0">
            <a:spAutoFit/>
          </a:bodyPr>
          <a:lstStyle/>
          <a:p>
            <a:pPr marL="514350" indent="-514350">
              <a:buFont typeface="+mj-lt"/>
              <a:buAutoNum type="arabicPeriod"/>
            </a:pPr>
            <a:r>
              <a:rPr kumimoji="1" lang="ko-KR" altLang="en-US" sz="2800" dirty="0">
                <a:gradFill>
                  <a:gsLst>
                    <a:gs pos="2917">
                      <a:schemeClr val="tx1"/>
                    </a:gs>
                    <a:gs pos="30000">
                      <a:schemeClr val="tx1"/>
                    </a:gs>
                  </a:gsLst>
                  <a:lin ang="5400000" scaled="0"/>
                </a:gradFill>
              </a:rPr>
              <a:t>컴파일 시에 </a:t>
            </a:r>
            <a:r>
              <a:rPr kumimoji="1" lang="en-US" altLang="ja-JP" sz="2800" dirty="0" err="1">
                <a:gradFill>
                  <a:gsLst>
                    <a:gs pos="2917">
                      <a:schemeClr val="tx1"/>
                    </a:gs>
                    <a:gs pos="30000">
                      <a:schemeClr val="tx1"/>
                    </a:gs>
                  </a:gsLst>
                  <a:lin ang="5400000" scaled="0"/>
                </a:gradFill>
              </a:rPr>
              <a:t>WinMD</a:t>
            </a:r>
            <a:r>
              <a:rPr kumimoji="1" lang="ko-KR" altLang="en-US" sz="2800" dirty="0">
                <a:gradFill>
                  <a:gsLst>
                    <a:gs pos="2917">
                      <a:schemeClr val="tx1"/>
                    </a:gs>
                    <a:gs pos="30000">
                      <a:schemeClr val="tx1"/>
                    </a:gs>
                  </a:gsLst>
                  <a:lin ang="5400000" scaled="0"/>
                </a:gradFill>
              </a:rPr>
              <a:t>를 해석</a:t>
            </a:r>
            <a:endParaRPr kumimoji="1" lang="en-US" altLang="ja-JP" sz="2800" dirty="0">
              <a:gradFill>
                <a:gsLst>
                  <a:gs pos="2917">
                    <a:schemeClr val="tx1"/>
                  </a:gs>
                  <a:gs pos="30000">
                    <a:schemeClr val="tx1"/>
                  </a:gs>
                </a:gsLst>
                <a:lin ang="5400000" scaled="0"/>
              </a:gradFill>
            </a:endParaRPr>
          </a:p>
          <a:p>
            <a:pPr marL="514350" indent="-514350">
              <a:buFont typeface="+mj-lt"/>
              <a:buAutoNum type="arabicPeriod"/>
            </a:pPr>
            <a:r>
              <a:rPr kumimoji="1" lang="ko-KR" altLang="en-US" sz="2800" dirty="0">
                <a:gradFill>
                  <a:gsLst>
                    <a:gs pos="2917">
                      <a:schemeClr val="tx1"/>
                    </a:gs>
                    <a:gs pos="30000">
                      <a:schemeClr val="tx1"/>
                    </a:gs>
                  </a:gsLst>
                  <a:lin ang="5400000" scaled="0"/>
                </a:gradFill>
              </a:rPr>
              <a:t>실행 시 </a:t>
            </a:r>
            <a:r>
              <a:rPr kumimoji="1" lang="en-US" altLang="ja-JP" sz="2800" dirty="0">
                <a:gradFill>
                  <a:gsLst>
                    <a:gs pos="2917">
                      <a:schemeClr val="tx1"/>
                    </a:gs>
                    <a:gs pos="30000">
                      <a:schemeClr val="tx1"/>
                    </a:gs>
                  </a:gsLst>
                  <a:lin ang="5400000" scaled="0"/>
                </a:gradFill>
              </a:rPr>
              <a:t>C++(native)</a:t>
            </a:r>
            <a:r>
              <a:rPr kumimoji="1" lang="ko-KR" altLang="en-US" sz="2800" dirty="0">
                <a:gradFill>
                  <a:gsLst>
                    <a:gs pos="2917">
                      <a:schemeClr val="tx1"/>
                    </a:gs>
                    <a:gs pos="30000">
                      <a:schemeClr val="tx1"/>
                    </a:gs>
                  </a:gsLst>
                  <a:lin ang="5400000" scaled="0"/>
                </a:gradFill>
              </a:rPr>
              <a:t>에서 </a:t>
            </a:r>
            <a:r>
              <a:rPr kumimoji="1" lang="en-US" altLang="ja-JP" sz="2800" dirty="0">
                <a:gradFill>
                  <a:gsLst>
                    <a:gs pos="2917">
                      <a:schemeClr val="tx1"/>
                    </a:gs>
                    <a:gs pos="30000">
                      <a:schemeClr val="tx1"/>
                    </a:gs>
                  </a:gsLst>
                  <a:lin ang="5400000" scaled="0"/>
                </a:gradFill>
              </a:rPr>
              <a:t>WinRT API</a:t>
            </a:r>
            <a:r>
              <a:rPr kumimoji="1" lang="ko-KR" altLang="en-US" sz="2800" dirty="0">
                <a:gradFill>
                  <a:gsLst>
                    <a:gs pos="2917">
                      <a:schemeClr val="tx1"/>
                    </a:gs>
                    <a:gs pos="30000">
                      <a:schemeClr val="tx1"/>
                    </a:gs>
                  </a:gsLst>
                  <a:lin ang="5400000" scaled="0"/>
                </a:gradFill>
              </a:rPr>
              <a:t>를 직접 호출</a:t>
            </a:r>
            <a:endParaRPr kumimoji="1" lang="ja-JP" altLang="en-US" sz="2800" dirty="0">
              <a:gradFill>
                <a:gsLst>
                  <a:gs pos="2917">
                    <a:schemeClr val="tx1"/>
                  </a:gs>
                  <a:gs pos="30000">
                    <a:schemeClr val="tx1"/>
                  </a:gs>
                </a:gsLst>
                <a:lin ang="5400000" scaled="0"/>
              </a:gradFill>
            </a:endParaRPr>
          </a:p>
        </p:txBody>
      </p:sp>
      <p:cxnSp>
        <p:nvCxnSpPr>
          <p:cNvPr id="21" name="直線矢印コネクタ 20"/>
          <p:cNvCxnSpPr/>
          <p:nvPr/>
        </p:nvCxnSpPr>
        <p:spPr>
          <a:xfrm>
            <a:off x="2516583" y="3137828"/>
            <a:ext cx="0" cy="2096324"/>
          </a:xfrm>
          <a:prstGeom prst="straightConnector1">
            <a:avLst/>
          </a:prstGeom>
          <a:ln w="57150">
            <a:solidFill>
              <a:srgbClr val="FF0000"/>
            </a:solidFill>
            <a:headEnd type="none"/>
            <a:tailEnd type="arrow"/>
          </a:ln>
        </p:spPr>
        <p:style>
          <a:lnRef idx="1">
            <a:schemeClr val="dk1"/>
          </a:lnRef>
          <a:fillRef idx="0">
            <a:schemeClr val="dk1"/>
          </a:fillRef>
          <a:effectRef idx="0">
            <a:schemeClr val="dk1"/>
          </a:effectRef>
          <a:fontRef idx="minor">
            <a:schemeClr val="tx1"/>
          </a:fontRef>
        </p:style>
      </p:cxnSp>
      <p:sp>
        <p:nvSpPr>
          <p:cNvPr id="24" name="円/楕円 23"/>
          <p:cNvSpPr/>
          <p:nvPr/>
        </p:nvSpPr>
        <p:spPr bwMode="auto">
          <a:xfrm>
            <a:off x="2070447" y="3498904"/>
            <a:ext cx="441066" cy="425669"/>
          </a:xfrm>
          <a:prstGeom prst="ellipse">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kumimoji="1" lang="en-US" altLang="ja-JP" dirty="0">
                <a:solidFill>
                  <a:schemeClr val="accent1">
                    <a:lumMod val="75000"/>
                  </a:schemeClr>
                </a:solidFill>
                <a:ea typeface="Segoe UI" pitchFamily="34" charset="0"/>
                <a:cs typeface="Segoe UI" pitchFamily="34" charset="0"/>
              </a:rPr>
              <a:t>1</a:t>
            </a:r>
            <a:endParaRPr kumimoji="1" lang="ja-JP" altLang="en-US" dirty="0" err="1">
              <a:solidFill>
                <a:schemeClr val="accent1">
                  <a:lumMod val="75000"/>
                </a:schemeClr>
              </a:solidFill>
              <a:ea typeface="Segoe UI" pitchFamily="34" charset="0"/>
              <a:cs typeface="Segoe UI" pitchFamily="34" charset="0"/>
            </a:endParaRPr>
          </a:p>
        </p:txBody>
      </p:sp>
      <p:sp>
        <p:nvSpPr>
          <p:cNvPr id="25" name="円/楕円 24"/>
          <p:cNvSpPr/>
          <p:nvPr/>
        </p:nvSpPr>
        <p:spPr bwMode="auto">
          <a:xfrm>
            <a:off x="2591941" y="3951401"/>
            <a:ext cx="441066" cy="425669"/>
          </a:xfrm>
          <a:prstGeom prst="ellipse">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kumimoji="1" lang="en-US" altLang="ja-JP" dirty="0">
                <a:solidFill>
                  <a:schemeClr val="accent1">
                    <a:lumMod val="75000"/>
                  </a:schemeClr>
                </a:solidFill>
                <a:ea typeface="Segoe UI" pitchFamily="34" charset="0"/>
                <a:cs typeface="Segoe UI" pitchFamily="34" charset="0"/>
              </a:rPr>
              <a:t>2</a:t>
            </a:r>
            <a:endParaRPr kumimoji="1" lang="ja-JP" altLang="en-US" dirty="0" err="1">
              <a:solidFill>
                <a:schemeClr val="accent1">
                  <a:lumMod val="75000"/>
                </a:schemeClr>
              </a:solidFill>
              <a:ea typeface="Segoe UI" pitchFamily="34" charset="0"/>
              <a:cs typeface="Segoe UI" pitchFamily="34" charset="0"/>
            </a:endParaRPr>
          </a:p>
        </p:txBody>
      </p:sp>
      <p:sp>
        <p:nvSpPr>
          <p:cNvPr id="15" name="직사각형 14">
            <a:extLst>
              <a:ext uri="{FF2B5EF4-FFF2-40B4-BE49-F238E27FC236}">
                <a16:creationId xmlns:a16="http://schemas.microsoft.com/office/drawing/2014/main" id="{111B8645-8918-4DD9-B3AD-682D60BA2697}"/>
              </a:ext>
            </a:extLst>
          </p:cNvPr>
          <p:cNvSpPr/>
          <p:nvPr/>
        </p:nvSpPr>
        <p:spPr>
          <a:xfrm>
            <a:off x="6580909" y="6646782"/>
            <a:ext cx="5463738" cy="246221"/>
          </a:xfrm>
          <a:prstGeom prst="rect">
            <a:avLst/>
          </a:prstGeom>
        </p:spPr>
        <p:txBody>
          <a:bodyPr wrap="square">
            <a:spAutoFit/>
          </a:bodyPr>
          <a:lstStyle/>
          <a:p>
            <a:r>
              <a:rPr lang="ko-KR" altLang="en-US" sz="1000" dirty="0"/>
              <a:t>출처</a:t>
            </a:r>
            <a:r>
              <a:rPr lang="en-US" altLang="ko-KR" sz="1000" dirty="0"/>
              <a:t>: </a:t>
            </a:r>
            <a:r>
              <a:rPr lang="ko-KR" altLang="en-US" sz="1000" dirty="0">
                <a:hlinkClick r:id="rId3"/>
              </a:rPr>
              <a:t>http://h-sao.com/blog/2014/08/31/hokuriku-net-vol-15-introducing-windows-runtime/</a:t>
            </a:r>
            <a:r>
              <a:rPr lang="ko-KR" altLang="en-US" sz="1000" dirty="0"/>
              <a:t> </a:t>
            </a:r>
          </a:p>
        </p:txBody>
      </p:sp>
    </p:spTree>
    <p:extLst>
      <p:ext uri="{BB962C8B-B14F-4D97-AF65-F5344CB8AC3E}">
        <p14:creationId xmlns:p14="http://schemas.microsoft.com/office/powerpoint/2010/main" val="13445913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7"/>
          <p:cNvSpPr/>
          <p:nvPr/>
        </p:nvSpPr>
        <p:spPr>
          <a:xfrm>
            <a:off x="1064741" y="4489150"/>
            <a:ext cx="9466626" cy="2173408"/>
          </a:xfrm>
          <a:prstGeom prst="rect">
            <a:avLst/>
          </a:prstGeom>
          <a:solidFill>
            <a:srgbClr val="0070C0"/>
          </a:solidFill>
          <a:ln w="9525" cap="flat" cmpd="sng" algn="ctr">
            <a:noFill/>
            <a:prstDash val="solid"/>
          </a:ln>
          <a:effectLst/>
        </p:spPr>
        <p:txBody>
          <a:bodyPr lIns="91306" tIns="45653" rIns="91306" bIns="45653" rtlCol="0" anchor="b"/>
          <a:lstStyle/>
          <a:p>
            <a:pPr algn="ctr" defTabSz="685891">
              <a:defRPr/>
            </a:pPr>
            <a:r>
              <a:rPr lang="en-US" sz="2400" kern="0" dirty="0">
                <a:solidFill>
                  <a:srgbClr val="FFFFFF"/>
                </a:solidFill>
                <a:latin typeface="+mn-ea"/>
              </a:rPr>
              <a:t>Windows</a:t>
            </a:r>
            <a:r>
              <a:rPr lang="ja-JP" altLang="en-US" sz="2400" kern="0" dirty="0">
                <a:solidFill>
                  <a:srgbClr val="FFFFFF"/>
                </a:solidFill>
                <a:latin typeface="+mn-ea"/>
              </a:rPr>
              <a:t> </a:t>
            </a:r>
            <a:r>
              <a:rPr lang="en-US" altLang="ja-JP" sz="2400" kern="0" dirty="0">
                <a:solidFill>
                  <a:srgbClr val="FFFFFF"/>
                </a:solidFill>
                <a:latin typeface="+mn-ea"/>
              </a:rPr>
              <a:t>SDKs</a:t>
            </a:r>
            <a:endParaRPr lang="en-US" sz="2400" kern="0" dirty="0">
              <a:solidFill>
                <a:srgbClr val="FFFFFF"/>
              </a:solidFill>
              <a:latin typeface="+mn-ea"/>
            </a:endParaRPr>
          </a:p>
        </p:txBody>
      </p:sp>
      <p:sp>
        <p:nvSpPr>
          <p:cNvPr id="5" name="Rectangle 55"/>
          <p:cNvSpPr/>
          <p:nvPr/>
        </p:nvSpPr>
        <p:spPr>
          <a:xfrm>
            <a:off x="1719056" y="5480759"/>
            <a:ext cx="8216342" cy="646298"/>
          </a:xfrm>
          <a:prstGeom prst="rect">
            <a:avLst/>
          </a:prstGeom>
          <a:solidFill>
            <a:srgbClr val="65BC46"/>
          </a:solidFill>
          <a:ln w="28575" cap="flat" cmpd="sng" algn="ctr">
            <a:solidFill>
              <a:srgbClr val="FFFFFF"/>
            </a:solidFill>
            <a:prstDash val="solid"/>
          </a:ln>
          <a:effectLst/>
        </p:spPr>
        <p:txBody>
          <a:bodyPr lIns="91306" tIns="45653" rIns="91306" bIns="45653" rtlCol="0" anchor="ctr"/>
          <a:lstStyle/>
          <a:p>
            <a:pPr algn="ctr" defTabSz="685891">
              <a:defRPr/>
            </a:pPr>
            <a:r>
              <a:rPr lang="en-US" sz="2800" kern="0" dirty="0">
                <a:solidFill>
                  <a:srgbClr val="FFFFFF"/>
                </a:solidFill>
                <a:latin typeface="+mn-ea"/>
              </a:rPr>
              <a:t>Windows Runtime</a:t>
            </a:r>
          </a:p>
        </p:txBody>
      </p:sp>
      <p:sp>
        <p:nvSpPr>
          <p:cNvPr id="3" name="タイトル 2"/>
          <p:cNvSpPr>
            <a:spLocks noGrp="1"/>
          </p:cNvSpPr>
          <p:nvPr>
            <p:ph type="title"/>
          </p:nvPr>
        </p:nvSpPr>
        <p:spPr/>
        <p:txBody>
          <a:bodyPr/>
          <a:lstStyle/>
          <a:p>
            <a:r>
              <a:rPr kumimoji="1" lang="en-US" altLang="ja-JP" dirty="0" err="1"/>
              <a:t>WinRT</a:t>
            </a:r>
            <a:r>
              <a:rPr kumimoji="1" lang="en-US" altLang="ja-JP" dirty="0"/>
              <a:t> API projection - JavaScript</a:t>
            </a:r>
            <a:endParaRPr kumimoji="1" lang="ja-JP" altLang="en-US" dirty="0"/>
          </a:p>
        </p:txBody>
      </p:sp>
      <p:sp>
        <p:nvSpPr>
          <p:cNvPr id="6" name="Rectangle 67"/>
          <p:cNvSpPr/>
          <p:nvPr/>
        </p:nvSpPr>
        <p:spPr>
          <a:xfrm>
            <a:off x="1064741" y="1737689"/>
            <a:ext cx="9466626" cy="674417"/>
          </a:xfrm>
          <a:prstGeom prst="rect">
            <a:avLst/>
          </a:prstGeom>
          <a:solidFill>
            <a:schemeClr val="accent1">
              <a:lumMod val="50000"/>
            </a:schemeClr>
          </a:solidFill>
          <a:ln w="9525" cap="flat" cmpd="sng" algn="ctr">
            <a:noFill/>
            <a:prstDash val="solid"/>
          </a:ln>
          <a:effectLst/>
        </p:spPr>
        <p:txBody>
          <a:bodyPr lIns="91306" tIns="45653" rIns="91306" bIns="45653" rtlCol="0" anchor="ctr"/>
          <a:lstStyle/>
          <a:p>
            <a:pPr algn="ctr" defTabSz="685891">
              <a:defRPr/>
            </a:pPr>
            <a:r>
              <a:rPr lang="en-US" sz="2400" kern="0" dirty="0">
                <a:solidFill>
                  <a:srgbClr val="FFFFFF"/>
                </a:solidFill>
                <a:latin typeface="メイリオ" panose="020B0604030504040204" pitchFamily="50" charset="-128"/>
                <a:ea typeface="メイリオ" panose="020B0604030504040204" pitchFamily="50" charset="-128"/>
              </a:rPr>
              <a:t>Windows Store Apps</a:t>
            </a:r>
          </a:p>
        </p:txBody>
      </p:sp>
      <p:sp>
        <p:nvSpPr>
          <p:cNvPr id="16" name="正方形/長方形 15"/>
          <p:cNvSpPr/>
          <p:nvPr/>
        </p:nvSpPr>
        <p:spPr bwMode="auto">
          <a:xfrm>
            <a:off x="1064741" y="2412106"/>
            <a:ext cx="9466626" cy="969381"/>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kumimoji="1" lang="ja-JP" alt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テキスト プレースホルダー 1"/>
          <p:cNvSpPr>
            <a:spLocks noGrp="1"/>
          </p:cNvSpPr>
          <p:nvPr>
            <p:ph type="body" sz="quarter" idx="10"/>
          </p:nvPr>
        </p:nvSpPr>
        <p:spPr>
          <a:xfrm>
            <a:off x="257650" y="1141326"/>
            <a:ext cx="11671936" cy="887012"/>
          </a:xfrm>
        </p:spPr>
        <p:txBody>
          <a:bodyPr/>
          <a:lstStyle/>
          <a:p>
            <a:r>
              <a:rPr kumimoji="1" lang="en-US" altLang="ja-JP" sz="3200" dirty="0"/>
              <a:t>Windows Runtime</a:t>
            </a:r>
            <a:endParaRPr kumimoji="1" lang="ja-JP" altLang="en-US" sz="3200" dirty="0"/>
          </a:p>
        </p:txBody>
      </p:sp>
      <p:sp>
        <p:nvSpPr>
          <p:cNvPr id="18" name="Rectangle 55"/>
          <p:cNvSpPr/>
          <p:nvPr/>
        </p:nvSpPr>
        <p:spPr>
          <a:xfrm>
            <a:off x="1719056" y="4818695"/>
            <a:ext cx="8216342" cy="646298"/>
          </a:xfrm>
          <a:prstGeom prst="rect">
            <a:avLst/>
          </a:prstGeom>
          <a:solidFill>
            <a:srgbClr val="FFC000"/>
          </a:solidFill>
          <a:ln w="28575" cap="flat" cmpd="sng" algn="ctr">
            <a:solidFill>
              <a:srgbClr val="FFFFFF"/>
            </a:solidFill>
            <a:prstDash val="solid"/>
          </a:ln>
          <a:effectLst/>
        </p:spPr>
        <p:txBody>
          <a:bodyPr lIns="91306" tIns="45653" rIns="91306" bIns="45653" rtlCol="0" anchor="ctr"/>
          <a:lstStyle/>
          <a:p>
            <a:pPr algn="ctr" defTabSz="685891">
              <a:defRPr/>
            </a:pPr>
            <a:r>
              <a:rPr lang="en-US" sz="2800" kern="0" dirty="0" err="1">
                <a:solidFill>
                  <a:srgbClr val="FFFFFF"/>
                </a:solidFill>
                <a:latin typeface="+mn-ea"/>
              </a:rPr>
              <a:t>WinMD</a:t>
            </a:r>
            <a:endParaRPr lang="en-US" sz="2800" kern="0" dirty="0">
              <a:solidFill>
                <a:srgbClr val="FFFFFF"/>
              </a:solidFill>
              <a:latin typeface="+mn-ea"/>
            </a:endParaRPr>
          </a:p>
        </p:txBody>
      </p:sp>
      <p:sp>
        <p:nvSpPr>
          <p:cNvPr id="10" name="テキスト ボックス 9"/>
          <p:cNvSpPr txBox="1"/>
          <p:nvPr/>
        </p:nvSpPr>
        <p:spPr>
          <a:xfrm>
            <a:off x="1064741" y="3441682"/>
            <a:ext cx="8686189" cy="861774"/>
          </a:xfrm>
          <a:prstGeom prst="rect">
            <a:avLst/>
          </a:prstGeom>
          <a:noFill/>
        </p:spPr>
        <p:txBody>
          <a:bodyPr wrap="square" lIns="0" tIns="0" rIns="0" bIns="0" rtlCol="0">
            <a:spAutoFit/>
          </a:bodyPr>
          <a:lstStyle/>
          <a:p>
            <a:r>
              <a:rPr kumimoji="1" lang="ko-KR" altLang="en-US" sz="2800" dirty="0">
                <a:gradFill>
                  <a:gsLst>
                    <a:gs pos="2917">
                      <a:schemeClr val="tx1"/>
                    </a:gs>
                    <a:gs pos="30000">
                      <a:schemeClr val="tx1"/>
                    </a:gs>
                  </a:gsLst>
                  <a:lin ang="5400000" scaled="0"/>
                </a:gradFill>
              </a:rPr>
              <a:t>실행 시 </a:t>
            </a:r>
            <a:r>
              <a:rPr kumimoji="1" lang="en-US" altLang="ja-JP" sz="2800" dirty="0">
                <a:gradFill>
                  <a:gsLst>
                    <a:gs pos="2917">
                      <a:schemeClr val="tx1"/>
                    </a:gs>
                    <a:gs pos="30000">
                      <a:schemeClr val="tx1"/>
                    </a:gs>
                  </a:gsLst>
                  <a:lin ang="5400000" scaled="0"/>
                </a:gradFill>
              </a:rPr>
              <a:t>IE(WWAHost.exe)</a:t>
            </a:r>
            <a:r>
              <a:rPr kumimoji="1" lang="ko-KR" altLang="en-US" sz="2800" dirty="0">
                <a:gradFill>
                  <a:gsLst>
                    <a:gs pos="2917">
                      <a:schemeClr val="tx1"/>
                    </a:gs>
                    <a:gs pos="30000">
                      <a:schemeClr val="tx1"/>
                    </a:gs>
                  </a:gsLst>
                  <a:lin ang="5400000" scaled="0"/>
                </a:gradFill>
              </a:rPr>
              <a:t>가 </a:t>
            </a:r>
            <a:r>
              <a:rPr kumimoji="1" lang="en-US" altLang="ja-JP" sz="2800" dirty="0" err="1">
                <a:gradFill>
                  <a:gsLst>
                    <a:gs pos="2917">
                      <a:schemeClr val="tx1"/>
                    </a:gs>
                    <a:gs pos="30000">
                      <a:schemeClr val="tx1"/>
                    </a:gs>
                  </a:gsLst>
                  <a:lin ang="5400000" scaled="0"/>
                </a:gradFill>
              </a:rPr>
              <a:t>WinMD</a:t>
            </a:r>
            <a:r>
              <a:rPr kumimoji="1" lang="ko-KR" altLang="en-US" sz="2800" dirty="0">
                <a:gradFill>
                  <a:gsLst>
                    <a:gs pos="2917">
                      <a:schemeClr val="tx1"/>
                    </a:gs>
                    <a:gs pos="30000">
                      <a:schemeClr val="tx1"/>
                    </a:gs>
                  </a:gsLst>
                  <a:lin ang="5400000" scaled="0"/>
                </a:gradFill>
              </a:rPr>
              <a:t>를 해석하고</a:t>
            </a:r>
            <a:endParaRPr kumimoji="1" lang="en-US" altLang="ja-JP" sz="2800" dirty="0">
              <a:gradFill>
                <a:gsLst>
                  <a:gs pos="2917">
                    <a:schemeClr val="tx1"/>
                  </a:gs>
                  <a:gs pos="30000">
                    <a:schemeClr val="tx1"/>
                  </a:gs>
                </a:gsLst>
                <a:lin ang="5400000" scaled="0"/>
              </a:gradFill>
            </a:endParaRPr>
          </a:p>
          <a:p>
            <a:r>
              <a:rPr kumimoji="1" lang="en-US" altLang="ja-JP" sz="2800" dirty="0">
                <a:gradFill>
                  <a:gsLst>
                    <a:gs pos="2917">
                      <a:schemeClr val="tx1"/>
                    </a:gs>
                    <a:gs pos="30000">
                      <a:schemeClr val="tx1"/>
                    </a:gs>
                  </a:gsLst>
                  <a:lin ang="5400000" scaled="0"/>
                </a:gradFill>
              </a:rPr>
              <a:t>JavaScript</a:t>
            </a:r>
            <a:r>
              <a:rPr kumimoji="1" lang="ja-JP" altLang="en-US" sz="2800" dirty="0">
                <a:gradFill>
                  <a:gsLst>
                    <a:gs pos="2917">
                      <a:schemeClr val="tx1"/>
                    </a:gs>
                    <a:gs pos="30000">
                      <a:schemeClr val="tx1"/>
                    </a:gs>
                  </a:gsLst>
                  <a:lin ang="5400000" scaled="0"/>
                </a:gradFill>
              </a:rPr>
              <a:t> </a:t>
            </a:r>
            <a:r>
              <a:rPr kumimoji="1" lang="ko-KR" altLang="en-US" sz="2800" dirty="0">
                <a:gradFill>
                  <a:gsLst>
                    <a:gs pos="2917">
                      <a:schemeClr val="tx1"/>
                    </a:gs>
                    <a:gs pos="30000">
                      <a:schemeClr val="tx1"/>
                    </a:gs>
                  </a:gsLst>
                  <a:lin ang="5400000" scaled="0"/>
                </a:gradFill>
              </a:rPr>
              <a:t>에서 </a:t>
            </a:r>
            <a:r>
              <a:rPr kumimoji="1" lang="en-US" altLang="ja-JP" sz="2800" dirty="0">
                <a:gradFill>
                  <a:gsLst>
                    <a:gs pos="2917">
                      <a:schemeClr val="tx1"/>
                    </a:gs>
                    <a:gs pos="30000">
                      <a:schemeClr val="tx1"/>
                    </a:gs>
                  </a:gsLst>
                  <a:lin ang="5400000" scaled="0"/>
                </a:gradFill>
              </a:rPr>
              <a:t>WinRT API</a:t>
            </a:r>
            <a:r>
              <a:rPr kumimoji="1" lang="ko-KR" altLang="en-US" sz="2800" dirty="0">
                <a:gradFill>
                  <a:gsLst>
                    <a:gs pos="2917">
                      <a:schemeClr val="tx1"/>
                    </a:gs>
                    <a:gs pos="30000">
                      <a:schemeClr val="tx1"/>
                    </a:gs>
                  </a:gsLst>
                  <a:lin ang="5400000" scaled="0"/>
                </a:gradFill>
              </a:rPr>
              <a:t>를 호출</a:t>
            </a:r>
            <a:endParaRPr kumimoji="1" lang="ja-JP" altLang="en-US" sz="2800" dirty="0">
              <a:gradFill>
                <a:gsLst>
                  <a:gs pos="2917">
                    <a:schemeClr val="tx1"/>
                  </a:gs>
                  <a:gs pos="30000">
                    <a:schemeClr val="tx1"/>
                  </a:gs>
                </a:gsLst>
                <a:lin ang="5400000" scaled="0"/>
              </a:gradFill>
            </a:endParaRPr>
          </a:p>
        </p:txBody>
      </p:sp>
      <p:sp>
        <p:nvSpPr>
          <p:cNvPr id="12" name="Rectangle 61"/>
          <p:cNvSpPr/>
          <p:nvPr/>
        </p:nvSpPr>
        <p:spPr>
          <a:xfrm>
            <a:off x="7977492" y="2511030"/>
            <a:ext cx="1957906" cy="624971"/>
          </a:xfrm>
          <a:prstGeom prst="rect">
            <a:avLst/>
          </a:prstGeom>
          <a:solidFill>
            <a:srgbClr val="65BC46"/>
          </a:solidFill>
          <a:ln w="9525" cap="flat" cmpd="sng" algn="ctr">
            <a:noFill/>
            <a:prstDash val="solid"/>
          </a:ln>
          <a:effectLst/>
        </p:spPr>
        <p:txBody>
          <a:bodyPr lIns="121725" tIns="60862" rIns="121725" bIns="60862" rtlCol="0" anchor="ctr"/>
          <a:lstStyle/>
          <a:p>
            <a:pPr algn="ctr" defTabSz="685891">
              <a:defRPr/>
            </a:pPr>
            <a:r>
              <a:rPr lang="en-US" sz="2800" kern="0" dirty="0">
                <a:solidFill>
                  <a:srgbClr val="FFFFFF"/>
                </a:solidFill>
                <a:latin typeface="+mn-ea"/>
              </a:rPr>
              <a:t>JavaScript</a:t>
            </a:r>
            <a:endParaRPr lang="en-US" sz="2000" kern="0" dirty="0">
              <a:solidFill>
                <a:srgbClr val="FFFFFF"/>
              </a:solidFill>
              <a:latin typeface="+mn-ea"/>
            </a:endParaRPr>
          </a:p>
        </p:txBody>
      </p:sp>
      <p:cxnSp>
        <p:nvCxnSpPr>
          <p:cNvPr id="13" name="直線矢印コネクタ 12"/>
          <p:cNvCxnSpPr>
            <a:stCxn id="12" idx="2"/>
          </p:cNvCxnSpPr>
          <p:nvPr/>
        </p:nvCxnSpPr>
        <p:spPr>
          <a:xfrm>
            <a:off x="8956445" y="3136001"/>
            <a:ext cx="0" cy="2050854"/>
          </a:xfrm>
          <a:prstGeom prst="straightConnector1">
            <a:avLst/>
          </a:prstGeom>
          <a:ln w="57150">
            <a:solidFill>
              <a:srgbClr val="FF0000"/>
            </a:solidFill>
            <a:headEnd type="none"/>
            <a:tailEnd type="arrow"/>
          </a:ln>
        </p:spPr>
        <p:style>
          <a:lnRef idx="1">
            <a:schemeClr val="dk1"/>
          </a:lnRef>
          <a:fillRef idx="0">
            <a:schemeClr val="dk1"/>
          </a:fillRef>
          <a:effectRef idx="0">
            <a:schemeClr val="dk1"/>
          </a:effectRef>
          <a:fontRef idx="minor">
            <a:schemeClr val="tx1"/>
          </a:fontRef>
        </p:style>
      </p:cxnSp>
      <p:sp>
        <p:nvSpPr>
          <p:cNvPr id="17" name="Rectangle 53"/>
          <p:cNvSpPr/>
          <p:nvPr/>
        </p:nvSpPr>
        <p:spPr>
          <a:xfrm>
            <a:off x="8264870" y="3760972"/>
            <a:ext cx="3341056" cy="635331"/>
          </a:xfrm>
          <a:prstGeom prst="rect">
            <a:avLst/>
          </a:prstGeom>
          <a:solidFill>
            <a:srgbClr val="00B0F0"/>
          </a:solidFill>
          <a:ln w="9525" cap="flat" cmpd="sng" algn="ctr">
            <a:noFill/>
            <a:prstDash val="solid"/>
          </a:ln>
          <a:effectLst/>
        </p:spPr>
        <p:txBody>
          <a:bodyPr lIns="121725" tIns="60862" rIns="121725" bIns="60862" rtlCol="0" anchor="ctr"/>
          <a:lstStyle/>
          <a:p>
            <a:pPr algn="ctr" defTabSz="685891">
              <a:defRPr/>
            </a:pPr>
            <a:r>
              <a:rPr lang="en-US" sz="2400" kern="0" dirty="0">
                <a:solidFill>
                  <a:srgbClr val="FFFFFF"/>
                </a:solidFill>
                <a:latin typeface="+mn-ea"/>
              </a:rPr>
              <a:t>Internet Explorer</a:t>
            </a:r>
          </a:p>
          <a:p>
            <a:pPr algn="ctr" defTabSz="685891">
              <a:defRPr/>
            </a:pPr>
            <a:r>
              <a:rPr lang="en-US" kern="0" dirty="0">
                <a:solidFill>
                  <a:srgbClr val="FFFFFF"/>
                </a:solidFill>
                <a:latin typeface="+mn-ea"/>
              </a:rPr>
              <a:t>-WWAHost.exe</a:t>
            </a:r>
          </a:p>
        </p:txBody>
      </p:sp>
      <p:cxnSp>
        <p:nvCxnSpPr>
          <p:cNvPr id="20" name="直線矢印コネクタ 19"/>
          <p:cNvCxnSpPr/>
          <p:nvPr/>
        </p:nvCxnSpPr>
        <p:spPr>
          <a:xfrm>
            <a:off x="9471452" y="4396303"/>
            <a:ext cx="0" cy="1484235"/>
          </a:xfrm>
          <a:prstGeom prst="straightConnector1">
            <a:avLst/>
          </a:prstGeom>
          <a:ln w="57150">
            <a:solidFill>
              <a:srgbClr val="FF0000"/>
            </a:solidFill>
            <a:headEnd type="none"/>
            <a:tailEnd type="arrow"/>
          </a:ln>
        </p:spPr>
        <p:style>
          <a:lnRef idx="1">
            <a:schemeClr val="dk1"/>
          </a:lnRef>
          <a:fillRef idx="0">
            <a:schemeClr val="dk1"/>
          </a:fillRef>
          <a:effectRef idx="0">
            <a:schemeClr val="dk1"/>
          </a:effectRef>
          <a:fontRef idx="minor">
            <a:schemeClr val="tx1"/>
          </a:fontRef>
        </p:style>
      </p:cxnSp>
      <p:sp>
        <p:nvSpPr>
          <p:cNvPr id="14" name="직사각형 13">
            <a:extLst>
              <a:ext uri="{FF2B5EF4-FFF2-40B4-BE49-F238E27FC236}">
                <a16:creationId xmlns:a16="http://schemas.microsoft.com/office/drawing/2014/main" id="{EFF4573D-87D2-4545-B22F-B70C99D312B1}"/>
              </a:ext>
            </a:extLst>
          </p:cNvPr>
          <p:cNvSpPr/>
          <p:nvPr/>
        </p:nvSpPr>
        <p:spPr>
          <a:xfrm>
            <a:off x="6580909" y="6646782"/>
            <a:ext cx="5463738" cy="246221"/>
          </a:xfrm>
          <a:prstGeom prst="rect">
            <a:avLst/>
          </a:prstGeom>
        </p:spPr>
        <p:txBody>
          <a:bodyPr wrap="square">
            <a:spAutoFit/>
          </a:bodyPr>
          <a:lstStyle/>
          <a:p>
            <a:r>
              <a:rPr lang="ko-KR" altLang="en-US" sz="1000" dirty="0"/>
              <a:t>출처</a:t>
            </a:r>
            <a:r>
              <a:rPr lang="en-US" altLang="ko-KR" sz="1000" dirty="0"/>
              <a:t>: </a:t>
            </a:r>
            <a:r>
              <a:rPr lang="ko-KR" altLang="en-US" sz="1000" dirty="0">
                <a:hlinkClick r:id="rId3"/>
              </a:rPr>
              <a:t>http://h-sao.com/blog/2014/08/31/hokuriku-net-vol-15-introducing-windows-runtime/</a:t>
            </a:r>
            <a:r>
              <a:rPr lang="ko-KR" altLang="en-US" sz="1000" dirty="0"/>
              <a:t> </a:t>
            </a:r>
          </a:p>
        </p:txBody>
      </p:sp>
    </p:spTree>
    <p:extLst>
      <p:ext uri="{BB962C8B-B14F-4D97-AF65-F5344CB8AC3E}">
        <p14:creationId xmlns:p14="http://schemas.microsoft.com/office/powerpoint/2010/main" val="3920075303"/>
      </p:ext>
    </p:extLst>
  </p:cSld>
  <p:clrMapOvr>
    <a:masterClrMapping/>
  </p:clrMapOvr>
  <p:transition>
    <p:fade/>
  </p:transition>
</p:sld>
</file>

<file path=ppt/theme/theme1.xml><?xml version="1.0" encoding="utf-8"?>
<a:theme xmlns:a="http://schemas.openxmlformats.org/drawingml/2006/main" name="PPLAsyncWindows">
  <a:themeElements>
    <a:clrScheme name="DPE">
      <a:dk1>
        <a:srgbClr val="000000"/>
      </a:dk1>
      <a:lt1>
        <a:srgbClr val="FFFFFF"/>
      </a:lt1>
      <a:dk2>
        <a:srgbClr val="00BCF2"/>
      </a:dk2>
      <a:lt2>
        <a:srgbClr val="D2D2D2"/>
      </a:lt2>
      <a:accent1>
        <a:srgbClr val="0072C6"/>
      </a:accent1>
      <a:accent2>
        <a:srgbClr val="BAD80A"/>
      </a:accent2>
      <a:accent3>
        <a:srgbClr val="FF8C00"/>
      </a:accent3>
      <a:accent4>
        <a:srgbClr val="B4009E"/>
      </a:accent4>
      <a:accent5>
        <a:srgbClr val="55D455"/>
      </a:accent5>
      <a:accent6>
        <a:srgbClr val="FFB900"/>
      </a:accent6>
      <a:hlink>
        <a:srgbClr val="008DB5"/>
      </a:hlink>
      <a:folHlink>
        <a:srgbClr val="5EDB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FFA66F162D9D47BE9EF53D1897E8E6" ma:contentTypeVersion="0" ma:contentTypeDescription="Create a new document." ma:contentTypeScope="" ma:versionID="4ebe2aa92a577ddab9410104299b8a4f">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ontrol xmlns="http://schemas.microsoft.com/VisualStudio/2011/storyboarding/control">
  <Id Name="System.Storyboarding.WindowsApps.WindowsAppsButton" Revision="1" Stencil="System.Storyboarding.WindowsApps" StencilVersion="0.1"/>
</Control>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0972F6-1069-4093-98B3-E13C71A291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990F116-B58F-4255-B05B-DA3808E0E5C6}">
  <ds:schemaRefs>
    <ds:schemaRef ds:uri="http://www.w3.org/XML/1998/namespace"/>
    <ds:schemaRef ds:uri="http://schemas.openxmlformats.org/package/2006/metadata/core-properties"/>
    <ds:schemaRef ds:uri="http://schemas.microsoft.com/office/infopath/2007/PartnerControls"/>
    <ds:schemaRef ds:uri="http://purl.org/dc/terms/"/>
    <ds:schemaRef ds:uri="http://purl.org/dc/elements/1.1/"/>
    <ds:schemaRef ds:uri="http://schemas.microsoft.com/office/2006/metadata/properties"/>
    <ds:schemaRef ds:uri="http://schemas.microsoft.com/office/2006/documentManagement/types"/>
    <ds:schemaRef ds:uri="http://purl.org/dc/dcmitype/"/>
  </ds:schemaRefs>
</ds:datastoreItem>
</file>

<file path=customXml/itemProps3.xml><?xml version="1.0" encoding="utf-8"?>
<ds:datastoreItem xmlns:ds="http://schemas.openxmlformats.org/officeDocument/2006/customXml" ds:itemID="{2A9703B0-B7E5-41ED-8AD4-3D705F83000A}">
  <ds:schemaRefs>
    <ds:schemaRef ds:uri="http://schemas.microsoft.com/VisualStudio/2011/storyboarding/control"/>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PPLAsyncWindows</Template>
  <TotalTime>33683</TotalTime>
  <Words>2240</Words>
  <Application>Microsoft Office PowerPoint</Application>
  <PresentationFormat>사용자 지정</PresentationFormat>
  <Paragraphs>197</Paragraphs>
  <Slides>10</Slides>
  <Notes>10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10</vt:i4>
      </vt:variant>
    </vt:vector>
  </HeadingPairs>
  <TitlesOfParts>
    <vt:vector size="20" baseType="lpstr">
      <vt:lpstr>メイリオ</vt:lpstr>
      <vt:lpstr>ＭＳ Ｐゴシック</vt:lpstr>
      <vt:lpstr>Arial</vt:lpstr>
      <vt:lpstr>Calibri</vt:lpstr>
      <vt:lpstr>Consolas</vt:lpstr>
      <vt:lpstr>Segoe UI</vt:lpstr>
      <vt:lpstr>Segoe UI Light</vt:lpstr>
      <vt:lpstr>Segoe UI Semibold</vt:lpstr>
      <vt:lpstr>Wingdings</vt:lpstr>
      <vt:lpstr>PPLAsyncWindows</vt:lpstr>
      <vt:lpstr>Windows Runtime Technology Stacks</vt:lpstr>
      <vt:lpstr>Win32 and COM for Windows Store apps</vt:lpstr>
      <vt:lpstr>Use Language</vt:lpstr>
      <vt:lpstr>Windows MetaData</vt:lpstr>
      <vt:lpstr>WinMD &lt;-&gt; DLL</vt:lpstr>
      <vt:lpstr>Application Binary Interface</vt:lpstr>
      <vt:lpstr>WinRT API projection - C#/VB</vt:lpstr>
      <vt:lpstr>WinRT API projection - C++/CX</vt:lpstr>
      <vt:lpstr>WinRT API projection - JavaScript</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Hokuriku.net vol12 WindowsストアアプリをC++/CXで作る</dc:title>
  <dc:creator>Sao Haruka</dc:creator>
  <cp:lastModifiedBy>최흥배</cp:lastModifiedBy>
  <cp:revision>605</cp:revision>
  <dcterms:created xsi:type="dcterms:W3CDTF">2012-05-15T04:43:23Z</dcterms:created>
  <dcterms:modified xsi:type="dcterms:W3CDTF">2017-11-04T03:37:05Z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0x01010006FFA66F162D9D47BE9EF53D1897E8E6</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Tfs.IsStoryboard">
    <vt:bool>true</vt:bool>
  </property>
</Properties>
</file>