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4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F9E79-0FEB-954E-9391-23DB2ABA4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FD1CDC-4762-FB4A-8FB0-2A555BC0B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FD33A-3CE2-2B4B-AD3C-16446BA35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78BB-20E8-5041-B7A6-4967B865BF3D}" type="datetimeFigureOut">
              <a:rPr lang="en-US" smtClean="0"/>
              <a:t>3/21/21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F3782-A63C-F54C-A7AD-F1DB9421E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0D092-315D-724A-ACFA-A603E7ADD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2FE9-A996-D846-AFBD-D69F7E9C4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52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631C9-01D7-1346-B8E9-C9D1DF8A4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1D3FFC-FB6E-6944-A139-597533E36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F1BEB-03C8-3A4B-AB9C-1E8E37006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78BB-20E8-5041-B7A6-4967B865BF3D}" type="datetimeFigureOut">
              <a:rPr lang="en-US" smtClean="0"/>
              <a:t>3/21/21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D6D78-EE86-E34D-8AFB-4EBBFE1AB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E24B3-ED0B-DF49-A557-5748719C2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2FE9-A996-D846-AFBD-D69F7E9C4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10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B635C6-39A4-9C41-8A34-6BB3504AE8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FF9354-D693-9144-AE67-5A34CFA9C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65513-BD0B-1C40-9832-CFB187822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78BB-20E8-5041-B7A6-4967B865BF3D}" type="datetimeFigureOut">
              <a:rPr lang="en-US" smtClean="0"/>
              <a:t>3/21/21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6BFED-AE9C-7045-A7F0-F3C03EC4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6E585-1A7E-6640-90DA-1B2A5A03F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2FE9-A996-D846-AFBD-D69F7E9C4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63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C7D3F-BF54-FF43-BF53-B8861CE93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52134-2CD0-924B-A625-AA6713B0E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AFB37-8DB0-3D43-9AD3-8EE524ABE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78BB-20E8-5041-B7A6-4967B865BF3D}" type="datetimeFigureOut">
              <a:rPr lang="en-US" smtClean="0"/>
              <a:t>3/21/21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8FE37-DFBA-F141-8AE0-2ADB832F7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CAB7F-1D60-264F-A9FE-5198929AB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2FE9-A996-D846-AFBD-D69F7E9C4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07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D4471-7F7F-B048-AED6-8FBD62724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14A72-6A8D-3441-856B-1FE43C41E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428F3-72D2-C743-81F3-FC02B5293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78BB-20E8-5041-B7A6-4967B865BF3D}" type="datetimeFigureOut">
              <a:rPr lang="en-US" smtClean="0"/>
              <a:t>3/21/21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61726-072A-6446-9593-7CB85A7DE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005EF-6559-654E-97C7-0AA4B1E46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2FE9-A996-D846-AFBD-D69F7E9C4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FBAB4-5D2D-6F48-883D-DA84FE21E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6A836-76D4-C64C-A72C-9475BCB0B1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F58C1F-3ED1-E24E-9C68-CBE836E92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52665-D702-8F41-854C-3B2E1F314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78BB-20E8-5041-B7A6-4967B865BF3D}" type="datetimeFigureOut">
              <a:rPr lang="en-US" smtClean="0"/>
              <a:t>3/21/21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99228-103A-A745-B636-E2B2A8EC8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BB624-1103-934F-9FE6-90BB36FE9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2FE9-A996-D846-AFBD-D69F7E9C4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9125A-CA92-094E-98CA-6F0EE6927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C2985-8EDE-3B42-ACC4-9A27E7EFC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A17ED-BF21-5544-9F46-8A36D8301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42791E-1E3A-EE48-8DA9-DB1BFD3EC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AA7BBC-08A1-D441-AF3C-FAFD9B921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42388C-33A2-3741-A360-B820F2721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78BB-20E8-5041-B7A6-4967B865BF3D}" type="datetimeFigureOut">
              <a:rPr lang="en-US" smtClean="0"/>
              <a:t>3/21/21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190865-EE4B-B54B-B75A-29D618E26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49B61F-45C1-DA46-8964-DE591BE11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2FE9-A996-D846-AFBD-D69F7E9C4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50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031C8-B154-CB43-BD15-B687C938F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C37B8E-FBC4-2147-AD32-E58BCBE2E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78BB-20E8-5041-B7A6-4967B865BF3D}" type="datetimeFigureOut">
              <a:rPr lang="en-US" smtClean="0"/>
              <a:t>3/21/21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9310BF-8765-B343-9642-EBB4A775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8E1BCD-2A3A-0343-9B5E-36BF145B5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2FE9-A996-D846-AFBD-D69F7E9C4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60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F5F4E3-DC50-164A-9314-B795453A8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78BB-20E8-5041-B7A6-4967B865BF3D}" type="datetimeFigureOut">
              <a:rPr lang="en-US" smtClean="0"/>
              <a:t>3/21/21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3BDA68-548B-2241-BC42-0FA0DF611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7DE38-AD8B-8C49-95FA-D06CA85A7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2FE9-A996-D846-AFBD-D69F7E9C4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8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FE1A3-117A-BE4D-8EAC-8083746AA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F98C1-9069-874E-BB20-6A768BC52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0D76F6-0A0C-9D45-B558-1323EE523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4EFDC-F6B6-3041-91E4-16037CFBC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78BB-20E8-5041-B7A6-4967B865BF3D}" type="datetimeFigureOut">
              <a:rPr lang="en-US" smtClean="0"/>
              <a:t>3/21/21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FEF7A-41FE-814D-8E08-68A83277E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66775-64B2-814A-B403-63F6D4535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2FE9-A996-D846-AFBD-D69F7E9C4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78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F8609-FC0F-014B-8944-56988CFAC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6F3042-B370-B548-9818-DF9A3EB89E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640B6-E45A-E544-87ED-1FC3834F7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EE225-794B-E743-ACA7-206DCC4D0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78BB-20E8-5041-B7A6-4967B865BF3D}" type="datetimeFigureOut">
              <a:rPr lang="en-US" smtClean="0"/>
              <a:t>3/21/21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A83CF-B85E-5D4D-B8CE-9829670B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15284-DA63-2041-B8FF-C98810436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2FE9-A996-D846-AFBD-D69F7E9C4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47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515D07-54B5-0844-A4BA-F5029F41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5F203-708B-934A-8B0B-659EA91D0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AC0A3-DA1A-994E-8372-7AB0FD0B02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F78BB-20E8-5041-B7A6-4967B865BF3D}" type="datetimeFigureOut">
              <a:rPr lang="en-US" smtClean="0"/>
              <a:t>3/21/21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4D975-729E-4D46-A836-99D266AEBC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4F30B-3DFE-FF41-8FFA-8A23D2C17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B2FE9-A996-D846-AFBD-D69F7E9C4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4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658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B161FE58-6714-EB40-8ED8-528CC484C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0"/>
            <a:ext cx="8521700" cy="5880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86E9B-CC22-354A-99FE-E7D49C1B0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737" y="-25224"/>
            <a:ext cx="2163988" cy="1600200"/>
          </a:xfrm>
        </p:spPr>
        <p:txBody>
          <a:bodyPr/>
          <a:lstStyle/>
          <a:p>
            <a:r>
              <a:rPr lang="en-US" dirty="0"/>
              <a:t>2020 In Mentions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75B0692-8F10-9747-BEF9-A4AA2C9B9706}"/>
              </a:ext>
            </a:extLst>
          </p:cNvPr>
          <p:cNvCxnSpPr>
            <a:cxnSpLocks/>
          </p:cNvCxnSpPr>
          <p:nvPr/>
        </p:nvCxnSpPr>
        <p:spPr>
          <a:xfrm flipV="1">
            <a:off x="2851730" y="4843464"/>
            <a:ext cx="1263070" cy="890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1D6E9FB-16F8-6841-9C42-7EE73A79376B}"/>
              </a:ext>
            </a:extLst>
          </p:cNvPr>
          <p:cNvSpPr txBox="1"/>
          <p:nvPr/>
        </p:nvSpPr>
        <p:spPr>
          <a:xfrm>
            <a:off x="2316166" y="5811621"/>
            <a:ext cx="107112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CEO of </a:t>
            </a:r>
            <a:r>
              <a:rPr lang="en-US" sz="1300" dirty="0" err="1"/>
              <a:t>Fisker</a:t>
            </a:r>
            <a:endParaRPr lang="en-US" sz="13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52A4A47-4F8C-1549-AC47-D052EB176F00}"/>
              </a:ext>
            </a:extLst>
          </p:cNvPr>
          <p:cNvCxnSpPr>
            <a:cxnSpLocks/>
          </p:cNvCxnSpPr>
          <p:nvPr/>
        </p:nvCxnSpPr>
        <p:spPr>
          <a:xfrm flipV="1">
            <a:off x="4402862" y="5129213"/>
            <a:ext cx="191943" cy="903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587E1B7-4F6F-664A-966B-54EA31B5DEF6}"/>
              </a:ext>
            </a:extLst>
          </p:cNvPr>
          <p:cNvSpPr txBox="1"/>
          <p:nvPr/>
        </p:nvSpPr>
        <p:spPr>
          <a:xfrm>
            <a:off x="3439250" y="6091034"/>
            <a:ext cx="211916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Ex Wall Street VP, senior policy advisor Americans for financial reform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E015471-DA64-044C-849F-8CD58A64D5EF}"/>
              </a:ext>
            </a:extLst>
          </p:cNvPr>
          <p:cNvCxnSpPr>
            <a:cxnSpLocks/>
          </p:cNvCxnSpPr>
          <p:nvPr/>
        </p:nvCxnSpPr>
        <p:spPr>
          <a:xfrm flipH="1" flipV="1">
            <a:off x="5610374" y="5129213"/>
            <a:ext cx="1021190" cy="95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72C8D6C-1F9B-5C4C-B287-67CDBD7E6A7A}"/>
              </a:ext>
            </a:extLst>
          </p:cNvPr>
          <p:cNvSpPr txBox="1"/>
          <p:nvPr/>
        </p:nvSpPr>
        <p:spPr>
          <a:xfrm>
            <a:off x="6096000" y="6165503"/>
            <a:ext cx="21191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Global factual content provider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0BA87DF-3133-5745-9D95-DEB5F3B8E3B6}"/>
              </a:ext>
            </a:extLst>
          </p:cNvPr>
          <p:cNvCxnSpPr>
            <a:cxnSpLocks/>
          </p:cNvCxnSpPr>
          <p:nvPr/>
        </p:nvCxnSpPr>
        <p:spPr>
          <a:xfrm flipH="1" flipV="1">
            <a:off x="8401487" y="4972050"/>
            <a:ext cx="1001499" cy="983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F71AABD-8731-AB43-AEA5-8B9D905B64E3}"/>
              </a:ext>
            </a:extLst>
          </p:cNvPr>
          <p:cNvSpPr txBox="1"/>
          <p:nvPr/>
        </p:nvSpPr>
        <p:spPr>
          <a:xfrm>
            <a:off x="8867421" y="6032933"/>
            <a:ext cx="211916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CNN Anchor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3218ED-16F7-E649-838E-EC819D97CC17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5986464" y="4843466"/>
            <a:ext cx="831422" cy="966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48FEFA7-C6AB-C746-AE79-6D2A50BD024B}"/>
              </a:ext>
            </a:extLst>
          </p:cNvPr>
          <p:cNvSpPr txBox="1"/>
          <p:nvPr/>
        </p:nvSpPr>
        <p:spPr>
          <a:xfrm>
            <a:off x="6817886" y="5563796"/>
            <a:ext cx="21191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Global men’s contemporary fashion retailer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A7763B1-5B23-E247-8959-A88A63CEEF5B}"/>
              </a:ext>
            </a:extLst>
          </p:cNvPr>
          <p:cNvCxnSpPr>
            <a:cxnSpLocks/>
          </p:cNvCxnSpPr>
          <p:nvPr/>
        </p:nvCxnSpPr>
        <p:spPr>
          <a:xfrm flipH="1" flipV="1">
            <a:off x="10055242" y="4972050"/>
            <a:ext cx="1018876" cy="1296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1132578-B220-CF45-AFE0-A67C45959E6E}"/>
              </a:ext>
            </a:extLst>
          </p:cNvPr>
          <p:cNvSpPr txBox="1"/>
          <p:nvPr/>
        </p:nvSpPr>
        <p:spPr>
          <a:xfrm>
            <a:off x="10538552" y="6345857"/>
            <a:ext cx="21191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Investor/entrepreneur, focused on tech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8AF5A9D-5DA7-F24E-BBD4-C1B0DE39ACBE}"/>
              </a:ext>
            </a:extLst>
          </p:cNvPr>
          <p:cNvCxnSpPr>
            <a:cxnSpLocks/>
          </p:cNvCxnSpPr>
          <p:nvPr/>
        </p:nvCxnSpPr>
        <p:spPr>
          <a:xfrm flipH="1">
            <a:off x="8029575" y="2814639"/>
            <a:ext cx="2661379" cy="1157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4F6942F-B714-424E-AD7B-DFE57CCC18F8}"/>
              </a:ext>
            </a:extLst>
          </p:cNvPr>
          <p:cNvSpPr txBox="1"/>
          <p:nvPr/>
        </p:nvSpPr>
        <p:spPr>
          <a:xfrm>
            <a:off x="10690953" y="2712070"/>
            <a:ext cx="136769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Chairman TNR Gold + EV blogger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9F1708D-6898-CD42-9935-DFF1CD0F7493}"/>
              </a:ext>
            </a:extLst>
          </p:cNvPr>
          <p:cNvCxnSpPr>
            <a:cxnSpLocks/>
          </p:cNvCxnSpPr>
          <p:nvPr/>
        </p:nvCxnSpPr>
        <p:spPr>
          <a:xfrm flipH="1" flipV="1">
            <a:off x="4913457" y="4649926"/>
            <a:ext cx="230982" cy="82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83BC56D-7724-5949-8B3F-BCFEC175DA46}"/>
              </a:ext>
            </a:extLst>
          </p:cNvPr>
          <p:cNvSpPr txBox="1"/>
          <p:nvPr/>
        </p:nvSpPr>
        <p:spPr>
          <a:xfrm>
            <a:off x="4767056" y="5499596"/>
            <a:ext cx="211916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Influencer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7D7E553-2CD5-9340-BE88-B2335D5839CC}"/>
              </a:ext>
            </a:extLst>
          </p:cNvPr>
          <p:cNvCxnSpPr>
            <a:cxnSpLocks/>
          </p:cNvCxnSpPr>
          <p:nvPr/>
        </p:nvCxnSpPr>
        <p:spPr>
          <a:xfrm flipH="1" flipV="1">
            <a:off x="6683523" y="4839293"/>
            <a:ext cx="429340" cy="403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0B0ACBE-BC33-9D41-87AF-27A364A46C3D}"/>
              </a:ext>
            </a:extLst>
          </p:cNvPr>
          <p:cNvSpPr txBox="1"/>
          <p:nvPr/>
        </p:nvSpPr>
        <p:spPr>
          <a:xfrm>
            <a:off x="6735480" y="5265556"/>
            <a:ext cx="211916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C-Span Producer</a:t>
            </a:r>
          </a:p>
        </p:txBody>
      </p:sp>
    </p:spTree>
    <p:extLst>
      <p:ext uri="{BB962C8B-B14F-4D97-AF65-F5344CB8AC3E}">
        <p14:creationId xmlns:p14="http://schemas.microsoft.com/office/powerpoint/2010/main" val="629638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219177A3-8C29-B14B-83D1-4D7E64563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080" y="1714100"/>
            <a:ext cx="7740919" cy="28320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86E9B-CC22-354A-99FE-E7D49C1B0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2020 Sentiment Trend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57BC3-5C40-FF45-AEC3-535B84E26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Engagement weighted sentiment score (2 month rolling average)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Sentiment consistently above 1 (=positive)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Q1 2020 - &gt; dip (general decline due to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Avg score for ICE ban set less than baseline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Avg score for Nissan Sunderland dataset greater than baseline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steps: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Investigate why we see these trends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Compare promoters/detractors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62809F0-E59F-494F-AABB-B217BF3156CA}"/>
              </a:ext>
            </a:extLst>
          </p:cNvPr>
          <p:cNvSpPr/>
          <p:nvPr/>
        </p:nvSpPr>
        <p:spPr>
          <a:xfrm>
            <a:off x="9282793" y="3791744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445C92F-9AC7-3F48-B874-15F31D783E1E}"/>
              </a:ext>
            </a:extLst>
          </p:cNvPr>
          <p:cNvSpPr/>
          <p:nvPr/>
        </p:nvSpPr>
        <p:spPr>
          <a:xfrm>
            <a:off x="10447564" y="1971675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69AD997-32FF-9842-85B5-DD77D2DEF17E}"/>
              </a:ext>
            </a:extLst>
          </p:cNvPr>
          <p:cNvCxnSpPr>
            <a:cxnSpLocks/>
          </p:cNvCxnSpPr>
          <p:nvPr/>
        </p:nvCxnSpPr>
        <p:spPr>
          <a:xfrm>
            <a:off x="9454243" y="1132114"/>
            <a:ext cx="993321" cy="729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50DE1A5-0938-E049-813E-FC13DE3D2F58}"/>
              </a:ext>
            </a:extLst>
          </p:cNvPr>
          <p:cNvSpPr txBox="1"/>
          <p:nvPr/>
        </p:nvSpPr>
        <p:spPr>
          <a:xfrm>
            <a:off x="8175171" y="832026"/>
            <a:ext cx="184659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Nissan Sunderland score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496528-99C6-7B47-9F41-E1A08EC3266B}"/>
              </a:ext>
            </a:extLst>
          </p:cNvPr>
          <p:cNvCxnSpPr>
            <a:cxnSpLocks/>
          </p:cNvCxnSpPr>
          <p:nvPr/>
        </p:nvCxnSpPr>
        <p:spPr>
          <a:xfrm flipH="1" flipV="1">
            <a:off x="9368518" y="4077762"/>
            <a:ext cx="49092" cy="120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74598D4-32D8-7F4B-BBD0-CC0D8E696F85}"/>
              </a:ext>
            </a:extLst>
          </p:cNvPr>
          <p:cNvSpPr txBox="1"/>
          <p:nvPr/>
        </p:nvSpPr>
        <p:spPr>
          <a:xfrm>
            <a:off x="8935582" y="5282954"/>
            <a:ext cx="69442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ICE Ban</a:t>
            </a:r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0CF9FB1A-7848-D24F-8698-254A8ACF3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961" y="4799628"/>
            <a:ext cx="2479453" cy="18595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004FDC1-0F80-E74A-863A-CD795EFDD2F1}"/>
              </a:ext>
            </a:extLst>
          </p:cNvPr>
          <p:cNvSpPr txBox="1"/>
          <p:nvPr/>
        </p:nvSpPr>
        <p:spPr>
          <a:xfrm>
            <a:off x="7613156" y="6283134"/>
            <a:ext cx="2524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Tweets mentioning </a:t>
            </a:r>
            <a:r>
              <a:rPr lang="en-US" dirty="0" err="1"/>
              <a:t>covid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864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6E9B-CC22-354A-99FE-E7D49C1B0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2020 Sentiment Trend By Topic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57BC3-5C40-FF45-AEC3-535B84E26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Q12020 dip is consistent across topics, reinforcing suggestion around COVID pandemic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 pickup driven by EV sales and Range and Battery Tech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Battery technology consistently most positive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Range (mostly) consistently the lowest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 sales dives in March 2021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04E88EAA-5663-9A4E-BD5F-638F86D60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025" y="989013"/>
            <a:ext cx="7876119" cy="381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549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Chart, line chart&#10;&#10;Description automatically generated">
            <a:extLst>
              <a:ext uri="{FF2B5EF4-FFF2-40B4-BE49-F238E27FC236}">
                <a16:creationId xmlns:a16="http://schemas.microsoft.com/office/drawing/2014/main" id="{3A64F0FE-D8AD-314D-8E35-D141EF1CC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34" y="1213538"/>
            <a:ext cx="10515600" cy="49288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76EA88-86B0-114E-AD79-079C60156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86" y="-193303"/>
            <a:ext cx="3154681" cy="1325563"/>
          </a:xfrm>
        </p:spPr>
        <p:txBody>
          <a:bodyPr>
            <a:normAutofit/>
          </a:bodyPr>
          <a:lstStyle/>
          <a:p>
            <a:r>
              <a:rPr lang="en-US" sz="3000" dirty="0"/>
              <a:t>Tweets Mentioning Electric Vehicles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FE6C09-B45F-FF4E-B3F2-18A6944C9358}"/>
              </a:ext>
            </a:extLst>
          </p:cNvPr>
          <p:cNvSpPr txBox="1"/>
          <p:nvPr/>
        </p:nvSpPr>
        <p:spPr>
          <a:xfrm>
            <a:off x="6266993" y="1168915"/>
            <a:ext cx="1208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UK Gov announces 2030 ICE ban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B5D69AA-3DCB-9340-878A-50EA4F29D797}"/>
              </a:ext>
            </a:extLst>
          </p:cNvPr>
          <p:cNvCxnSpPr>
            <a:cxnSpLocks/>
          </p:cNvCxnSpPr>
          <p:nvPr/>
        </p:nvCxnSpPr>
        <p:spPr>
          <a:xfrm>
            <a:off x="7046042" y="1741151"/>
            <a:ext cx="113238" cy="1681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E0C5C3-5D3B-8E46-858B-407950A18E07}"/>
              </a:ext>
            </a:extLst>
          </p:cNvPr>
          <p:cNvSpPr txBox="1"/>
          <p:nvPr/>
        </p:nvSpPr>
        <p:spPr>
          <a:xfrm>
            <a:off x="7926678" y="1279486"/>
            <a:ext cx="1407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GM pledges all electric by 2035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E4B57A7-D8F4-5540-9E34-93179A458D8C}"/>
              </a:ext>
            </a:extLst>
          </p:cNvPr>
          <p:cNvCxnSpPr>
            <a:cxnSpLocks/>
          </p:cNvCxnSpPr>
          <p:nvPr/>
        </p:nvCxnSpPr>
        <p:spPr>
          <a:xfrm>
            <a:off x="8100114" y="1741151"/>
            <a:ext cx="205417" cy="1794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C155418-8100-9149-BC8F-AA53504FC97C}"/>
              </a:ext>
            </a:extLst>
          </p:cNvPr>
          <p:cNvSpPr txBox="1"/>
          <p:nvPr/>
        </p:nvSpPr>
        <p:spPr>
          <a:xfrm>
            <a:off x="2318887" y="798038"/>
            <a:ext cx="17881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Tesla Model S Becomes First 400-Mile Electric Vehicle</a:t>
            </a:r>
          </a:p>
          <a:p>
            <a:pPr algn="ctr"/>
            <a:endParaRPr lang="en-US" sz="1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110B69-59DB-204A-85D1-1C3A77C63455}"/>
              </a:ext>
            </a:extLst>
          </p:cNvPr>
          <p:cNvCxnSpPr>
            <a:cxnSpLocks/>
          </p:cNvCxnSpPr>
          <p:nvPr/>
        </p:nvCxnSpPr>
        <p:spPr>
          <a:xfrm>
            <a:off x="3463291" y="1406892"/>
            <a:ext cx="1063559" cy="2065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672B55E-713D-7F4F-B4E3-8098EDC36060}"/>
              </a:ext>
            </a:extLst>
          </p:cNvPr>
          <p:cNvCxnSpPr/>
          <p:nvPr/>
        </p:nvCxnSpPr>
        <p:spPr>
          <a:xfrm>
            <a:off x="2434590" y="6240780"/>
            <a:ext cx="720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5E1B95A-B04B-A247-AE87-4F664DD9EFA4}"/>
              </a:ext>
            </a:extLst>
          </p:cNvPr>
          <p:cNvSpPr txBox="1"/>
          <p:nvPr/>
        </p:nvSpPr>
        <p:spPr>
          <a:xfrm>
            <a:off x="2352041" y="6240780"/>
            <a:ext cx="1788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COVID-19 declared a pandemic</a:t>
            </a:r>
          </a:p>
          <a:p>
            <a:endParaRPr lang="en-US" sz="12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F8AA1ED-EC5F-4D4B-8784-0CBB2C4240BC}"/>
              </a:ext>
            </a:extLst>
          </p:cNvPr>
          <p:cNvCxnSpPr/>
          <p:nvPr/>
        </p:nvCxnSpPr>
        <p:spPr>
          <a:xfrm>
            <a:off x="7033260" y="6240780"/>
            <a:ext cx="720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B1020FC-B5A6-B84E-9847-601A57414F8A}"/>
              </a:ext>
            </a:extLst>
          </p:cNvPr>
          <p:cNvSpPr txBox="1"/>
          <p:nvPr/>
        </p:nvSpPr>
        <p:spPr>
          <a:xfrm>
            <a:off x="6988197" y="6243526"/>
            <a:ext cx="1063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Biden Elected</a:t>
            </a:r>
          </a:p>
          <a:p>
            <a:r>
              <a:rPr lang="en-GB" sz="1200" dirty="0"/>
              <a:t>US President</a:t>
            </a:r>
            <a:endParaRPr 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2581F3-28BB-BD49-8F9D-A015B6558E63}"/>
              </a:ext>
            </a:extLst>
          </p:cNvPr>
          <p:cNvSpPr txBox="1"/>
          <p:nvPr/>
        </p:nvSpPr>
        <p:spPr>
          <a:xfrm>
            <a:off x="4140200" y="961600"/>
            <a:ext cx="17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BMW Announce Electric 5 and 7 Series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926B9A6-C38E-A342-906C-C4AEF5483A78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5034280" y="1423265"/>
            <a:ext cx="182697" cy="2112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5BB516B-1C2C-5E47-AC3A-7BE5D7ECE17A}"/>
              </a:ext>
            </a:extLst>
          </p:cNvPr>
          <p:cNvSpPr txBox="1"/>
          <p:nvPr/>
        </p:nvSpPr>
        <p:spPr>
          <a:xfrm>
            <a:off x="7046041" y="263823"/>
            <a:ext cx="1208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Musk surpasses Bezos as world’s richest person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0B220C2-A4D6-4C4E-8367-330E628F145C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7650534" y="910154"/>
            <a:ext cx="347871" cy="2562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08EDE08-2180-A446-B1B9-9980F3213712}"/>
              </a:ext>
            </a:extLst>
          </p:cNvPr>
          <p:cNvSpPr txBox="1"/>
          <p:nvPr/>
        </p:nvSpPr>
        <p:spPr>
          <a:xfrm>
            <a:off x="5171490" y="59425"/>
            <a:ext cx="1788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California announce ban of Gas-Powered vehicles effective 2035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BCC222A-331A-E547-B7F9-1434B1A368A1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6065570" y="705756"/>
            <a:ext cx="161848" cy="1788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51B3639-D2B3-6641-983C-0AC62F519B4F}"/>
              </a:ext>
            </a:extLst>
          </p:cNvPr>
          <p:cNvSpPr txBox="1"/>
          <p:nvPr/>
        </p:nvSpPr>
        <p:spPr>
          <a:xfrm>
            <a:off x="1301939" y="1321704"/>
            <a:ext cx="178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Musk tweets wipes $14bn of Tesla value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C48D165-3958-3C45-AA3E-4BD60DEAE538}"/>
              </a:ext>
            </a:extLst>
          </p:cNvPr>
          <p:cNvCxnSpPr>
            <a:cxnSpLocks/>
          </p:cNvCxnSpPr>
          <p:nvPr/>
        </p:nvCxnSpPr>
        <p:spPr>
          <a:xfrm>
            <a:off x="2675874" y="1727438"/>
            <a:ext cx="1112024" cy="2253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D6C7909-5B70-A74D-83F0-63103B2303FB}"/>
              </a:ext>
            </a:extLst>
          </p:cNvPr>
          <p:cNvSpPr txBox="1"/>
          <p:nvPr/>
        </p:nvSpPr>
        <p:spPr>
          <a:xfrm>
            <a:off x="9466605" y="1268164"/>
            <a:ext cx="1407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Biden exec order pledging to make all federal vehicles electric 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6D2350F-3F97-6B48-9C81-3328BA97A1F8}"/>
              </a:ext>
            </a:extLst>
          </p:cNvPr>
          <p:cNvCxnSpPr>
            <a:cxnSpLocks/>
          </p:cNvCxnSpPr>
          <p:nvPr/>
        </p:nvCxnSpPr>
        <p:spPr>
          <a:xfrm flipH="1">
            <a:off x="8530207" y="1855144"/>
            <a:ext cx="862634" cy="488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F4D6EAA-63F2-604E-B682-C3961D2CEAA2}"/>
              </a:ext>
            </a:extLst>
          </p:cNvPr>
          <p:cNvSpPr txBox="1"/>
          <p:nvPr/>
        </p:nvSpPr>
        <p:spPr>
          <a:xfrm>
            <a:off x="3793651" y="1460204"/>
            <a:ext cx="1407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Tesla surpasses Toyota in market capitalization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39D483E-56B0-D740-8E28-B2FA1EBAF9CD}"/>
              </a:ext>
            </a:extLst>
          </p:cNvPr>
          <p:cNvCxnSpPr>
            <a:cxnSpLocks/>
          </p:cNvCxnSpPr>
          <p:nvPr/>
        </p:nvCxnSpPr>
        <p:spPr>
          <a:xfrm>
            <a:off x="4415392" y="2014204"/>
            <a:ext cx="461612" cy="204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8059054-AD6B-6545-8D2F-596EAFF22510}"/>
              </a:ext>
            </a:extLst>
          </p:cNvPr>
          <p:cNvSpPr txBox="1"/>
          <p:nvPr/>
        </p:nvSpPr>
        <p:spPr>
          <a:xfrm>
            <a:off x="9935282" y="2171137"/>
            <a:ext cx="1407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Jaguar announce plans to be fully electric by 2025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4F1B1D3-A5AE-5943-ABD3-50817EF9564C}"/>
              </a:ext>
            </a:extLst>
          </p:cNvPr>
          <p:cNvCxnSpPr>
            <a:cxnSpLocks/>
          </p:cNvCxnSpPr>
          <p:nvPr/>
        </p:nvCxnSpPr>
        <p:spPr>
          <a:xfrm flipH="1">
            <a:off x="8729330" y="2758117"/>
            <a:ext cx="1132188" cy="32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5314CC0-01DA-D540-A87C-A40C995EE896}"/>
              </a:ext>
            </a:extLst>
          </p:cNvPr>
          <p:cNvSpPr txBox="1"/>
          <p:nvPr/>
        </p:nvSpPr>
        <p:spPr>
          <a:xfrm>
            <a:off x="10082099" y="3304946"/>
            <a:ext cx="1407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Tesla invest $1.5bn in bitcoin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3774BE5-908C-154B-B691-2D8CFA4370C9}"/>
              </a:ext>
            </a:extLst>
          </p:cNvPr>
          <p:cNvCxnSpPr>
            <a:cxnSpLocks/>
          </p:cNvCxnSpPr>
          <p:nvPr/>
        </p:nvCxnSpPr>
        <p:spPr>
          <a:xfrm flipH="1" flipV="1">
            <a:off x="8592207" y="3336394"/>
            <a:ext cx="1480870" cy="172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C351187-D422-7146-8534-BF4A1B9D70DC}"/>
              </a:ext>
            </a:extLst>
          </p:cNvPr>
          <p:cNvSpPr txBox="1"/>
          <p:nvPr/>
        </p:nvSpPr>
        <p:spPr>
          <a:xfrm>
            <a:off x="63807" y="4833307"/>
            <a:ext cx="1045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Macron announces rescue plan for French automotive industry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3EF69DC-7BE3-7A43-8C81-582891CF46C6}"/>
              </a:ext>
            </a:extLst>
          </p:cNvPr>
          <p:cNvCxnSpPr>
            <a:cxnSpLocks/>
          </p:cNvCxnSpPr>
          <p:nvPr/>
        </p:nvCxnSpPr>
        <p:spPr>
          <a:xfrm flipV="1">
            <a:off x="923408" y="4679950"/>
            <a:ext cx="3259688" cy="431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38CC2C7B-70D6-784F-8667-8020DE02EF9D}"/>
              </a:ext>
            </a:extLst>
          </p:cNvPr>
          <p:cNvSpPr txBox="1"/>
          <p:nvPr/>
        </p:nvSpPr>
        <p:spPr>
          <a:xfrm>
            <a:off x="7998405" y="6253181"/>
            <a:ext cx="1063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Biden Inaugurated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30D3C67-BCA2-414A-B15D-EEA78D71F91E}"/>
              </a:ext>
            </a:extLst>
          </p:cNvPr>
          <p:cNvCxnSpPr/>
          <p:nvPr/>
        </p:nvCxnSpPr>
        <p:spPr>
          <a:xfrm>
            <a:off x="8051802" y="6240780"/>
            <a:ext cx="677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11BFB1C-9B62-9D44-9EE9-9BB452B9EBAE}"/>
              </a:ext>
            </a:extLst>
          </p:cNvPr>
          <p:cNvSpPr txBox="1"/>
          <p:nvPr/>
        </p:nvSpPr>
        <p:spPr>
          <a:xfrm>
            <a:off x="9863164" y="4083199"/>
            <a:ext cx="1407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 Re-joins Paris Climate Agreement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B748814-026A-D94E-A1BC-43111F83FB99}"/>
              </a:ext>
            </a:extLst>
          </p:cNvPr>
          <p:cNvCxnSpPr>
            <a:cxnSpLocks/>
          </p:cNvCxnSpPr>
          <p:nvPr/>
        </p:nvCxnSpPr>
        <p:spPr>
          <a:xfrm flipH="1" flipV="1">
            <a:off x="8373272" y="4114647"/>
            <a:ext cx="1480870" cy="172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id="{E7D0509A-9974-5A42-9650-4CE27A970161}"/>
              </a:ext>
            </a:extLst>
          </p:cNvPr>
          <p:cNvSpPr txBox="1">
            <a:spLocks/>
          </p:cNvSpPr>
          <p:nvPr/>
        </p:nvSpPr>
        <p:spPr>
          <a:xfrm>
            <a:off x="9322458" y="5532437"/>
            <a:ext cx="315468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F2E2FA-F8AC-3440-A9F7-36D3DF14439B}"/>
              </a:ext>
            </a:extLst>
          </p:cNvPr>
          <p:cNvSpPr txBox="1"/>
          <p:nvPr/>
        </p:nvSpPr>
        <p:spPr>
          <a:xfrm>
            <a:off x="10473835" y="5449879"/>
            <a:ext cx="17181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Total number of tweets containing ‘electric car’ or electric vehicle’ across twitter archive, for charted dates. Includes tweets since deleted.</a:t>
            </a:r>
          </a:p>
        </p:txBody>
      </p:sp>
    </p:spTree>
    <p:extLst>
      <p:ext uri="{BB962C8B-B14F-4D97-AF65-F5344CB8AC3E}">
        <p14:creationId xmlns:p14="http://schemas.microsoft.com/office/powerpoint/2010/main" val="1172053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6E9B-CC22-354A-99FE-E7D49C1B0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2020 in Hashtags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57BC3-5C40-FF45-AEC3-535B84E26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Tesla and </a:t>
            </a:r>
            <a:r>
              <a:rPr lang="en-US" dirty="0" err="1"/>
              <a:t>Fisker</a:t>
            </a:r>
            <a:r>
              <a:rPr lang="en-US" dirty="0"/>
              <a:t> most prevalent brands picked up in samples.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Noise related to COVID and US response to COVID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Battery tech/raw material focused hashtags among most prevalent: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Lithium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Copper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#</a:t>
            </a:r>
            <a:r>
              <a:rPr lang="en-US" dirty="0" err="1"/>
              <a:t>theswitch</a:t>
            </a:r>
            <a:r>
              <a:rPr lang="en-US" dirty="0"/>
              <a:t> forum discussing/encouraging switching away from ICE vehicles</a:t>
            </a:r>
          </a:p>
        </p:txBody>
      </p:sp>
      <p:pic>
        <p:nvPicPr>
          <p:cNvPr id="6" name="Picture 5" descr="Chart, bar chart, histogram&#10;&#10;Description automatically generated">
            <a:extLst>
              <a:ext uri="{FF2B5EF4-FFF2-40B4-BE49-F238E27FC236}">
                <a16:creationId xmlns:a16="http://schemas.microsoft.com/office/drawing/2014/main" id="{9B9BD831-06BA-AE44-91F3-83AC74D6D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25" y="666750"/>
            <a:ext cx="6383338" cy="478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720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6E9B-CC22-354A-99FE-E7D49C1B0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852" y="-800100"/>
            <a:ext cx="3932237" cy="1600200"/>
          </a:xfrm>
        </p:spPr>
        <p:txBody>
          <a:bodyPr/>
          <a:lstStyle/>
          <a:p>
            <a:r>
              <a:rPr lang="en-US" dirty="0"/>
              <a:t>ICE Ban Initial Results</a:t>
            </a:r>
          </a:p>
        </p:txBody>
      </p:sp>
      <p:pic>
        <p:nvPicPr>
          <p:cNvPr id="12" name="Picture 11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E8891996-4C73-9F49-AC97-2EFC043E5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2" y="2028825"/>
            <a:ext cx="5842000" cy="4381500"/>
          </a:xfrm>
          <a:prstGeom prst="rect">
            <a:avLst/>
          </a:prstGeom>
        </p:spPr>
      </p:pic>
      <p:pic>
        <p:nvPicPr>
          <p:cNvPr id="14" name="Picture 13" descr="Chart, bar chart, histogram&#10;&#10;Description automatically generated">
            <a:extLst>
              <a:ext uri="{FF2B5EF4-FFF2-40B4-BE49-F238E27FC236}">
                <a16:creationId xmlns:a16="http://schemas.microsoft.com/office/drawing/2014/main" id="{4F8A0F3B-CC17-B045-95C6-CA38B8DBF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890" y="3220241"/>
            <a:ext cx="4822822" cy="3447564"/>
          </a:xfrm>
          <a:prstGeom prst="rect">
            <a:avLst/>
          </a:prstGeom>
        </p:spPr>
      </p:pic>
      <p:pic>
        <p:nvPicPr>
          <p:cNvPr id="16" name="Picture 15" descr="Chart, bar chart, histogram&#10;&#10;Description automatically generated">
            <a:extLst>
              <a:ext uri="{FF2B5EF4-FFF2-40B4-BE49-F238E27FC236}">
                <a16:creationId xmlns:a16="http://schemas.microsoft.com/office/drawing/2014/main" id="{EA627BF9-11F0-3241-8B09-AB2122BC0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6675" y="-11113"/>
            <a:ext cx="4308472" cy="323135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A5CE4BD-0008-3541-BDDB-E4255D02D9A3}"/>
              </a:ext>
            </a:extLst>
          </p:cNvPr>
          <p:cNvSpPr txBox="1"/>
          <p:nvPr/>
        </p:nvSpPr>
        <p:spPr>
          <a:xfrm>
            <a:off x="414338" y="1000125"/>
            <a:ext cx="681654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Highlights – sentiment skewed positive, </a:t>
            </a:r>
            <a:r>
              <a:rPr lang="en-US" b="1" dirty="0"/>
              <a:t>not as much as Nissan dataset</a:t>
            </a:r>
            <a:r>
              <a:rPr lang="en-US" dirty="0"/>
              <a:t>,</a:t>
            </a:r>
          </a:p>
          <a:p>
            <a:r>
              <a:rPr lang="en-US" dirty="0"/>
              <a:t>below 2020 baseline.</a:t>
            </a:r>
          </a:p>
          <a:p>
            <a:endParaRPr lang="en-US" dirty="0"/>
          </a:p>
          <a:p>
            <a:r>
              <a:rPr lang="en-US" dirty="0"/>
              <a:t>To-Do: topic models + maps + link back to 2020 trend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9458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89C7B2B3-8920-7A4B-A4D4-3A2776590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62" y="690562"/>
            <a:ext cx="6575731" cy="4124325"/>
          </a:xfrm>
          <a:prstGeom prst="rect">
            <a:avLst/>
          </a:prstGeom>
        </p:spPr>
      </p:pic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B87B5158-1E98-E449-948F-B0A75745C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0" y="690563"/>
            <a:ext cx="4510564" cy="41304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37821E-14BF-F949-BFA4-B06626C2B63B}"/>
              </a:ext>
            </a:extLst>
          </p:cNvPr>
          <p:cNvSpPr txBox="1"/>
          <p:nvPr/>
        </p:nvSpPr>
        <p:spPr>
          <a:xfrm>
            <a:off x="131762" y="5043488"/>
            <a:ext cx="5611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Worldwide response: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Concentrated in urban conurbations in developed countries.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Developing world: mostly Nigeria, SA and India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1B5EB0-27BC-6147-BF54-D12219D62858}"/>
              </a:ext>
            </a:extLst>
          </p:cNvPr>
          <p:cNvSpPr txBox="1"/>
          <p:nvPr/>
        </p:nvSpPr>
        <p:spPr>
          <a:xfrm>
            <a:off x="7286625" y="4868822"/>
            <a:ext cx="4358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British Isles: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Most activity in urban areas + South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Comparatively low in NI/Scotland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Highest sentiment focused in London, midlands + cities</a:t>
            </a:r>
          </a:p>
        </p:txBody>
      </p:sp>
    </p:spTree>
    <p:extLst>
      <p:ext uri="{BB962C8B-B14F-4D97-AF65-F5344CB8AC3E}">
        <p14:creationId xmlns:p14="http://schemas.microsoft.com/office/powerpoint/2010/main" val="3525150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8887</TotalTime>
  <Words>420</Words>
  <Application>Microsoft Macintosh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2020 In Mentions</vt:lpstr>
      <vt:lpstr>2020 Sentiment Trend</vt:lpstr>
      <vt:lpstr>2020 Sentiment Trend By Topic</vt:lpstr>
      <vt:lpstr>Tweets Mentioning Electric Vehicles</vt:lpstr>
      <vt:lpstr>2020 in Hashtags</vt:lpstr>
      <vt:lpstr>ICE Ban Initial Results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Irvine</dc:creator>
  <cp:lastModifiedBy>Jack Irvine</cp:lastModifiedBy>
  <cp:revision>28</cp:revision>
  <dcterms:created xsi:type="dcterms:W3CDTF">2021-03-07T23:19:59Z</dcterms:created>
  <dcterms:modified xsi:type="dcterms:W3CDTF">2021-03-21T23:59:38Z</dcterms:modified>
</cp:coreProperties>
</file>