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310" r:id="rId18"/>
    <p:sldId id="275" r:id="rId19"/>
    <p:sldId id="276" r:id="rId20"/>
    <p:sldId id="277" r:id="rId21"/>
    <p:sldId id="278" r:id="rId22"/>
    <p:sldId id="279" r:id="rId23"/>
    <p:sldId id="280" r:id="rId24"/>
    <p:sldId id="283" r:id="rId25"/>
    <p:sldId id="281" r:id="rId26"/>
    <p:sldId id="282" r:id="rId27"/>
    <p:sldId id="284" r:id="rId28"/>
    <p:sldId id="285" r:id="rId29"/>
    <p:sldId id="286" r:id="rId30"/>
    <p:sldId id="287" r:id="rId31"/>
    <p:sldId id="288" r:id="rId32"/>
    <p:sldId id="289" r:id="rId33"/>
    <p:sldId id="291" r:id="rId34"/>
    <p:sldId id="292" r:id="rId35"/>
    <p:sldId id="293" r:id="rId36"/>
    <p:sldId id="294" r:id="rId37"/>
    <p:sldId id="295" r:id="rId38"/>
    <p:sldId id="296" r:id="rId39"/>
    <p:sldId id="297" r:id="rId40"/>
    <p:sldId id="298" r:id="rId41"/>
    <p:sldId id="299"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001AA-37A8-0146-AB6D-808AAFCBD13E}" v="18" dt="2023-05-13T11:10:31.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1787"/>
  </p:normalViewPr>
  <p:slideViewPr>
    <p:cSldViewPr snapToGrid="0">
      <p:cViewPr varScale="1">
        <p:scale>
          <a:sx n="110" d="100"/>
          <a:sy n="110" d="100"/>
        </p:scale>
        <p:origin x="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erchia, Gennaro" userId="13cc460b-e693-4eb9-b99b-f99a0f8f14b0" providerId="ADAL" clId="{977001AA-37A8-0146-AB6D-808AAFCBD13E}"/>
    <pc:docChg chg="undo custSel addSld delSld modSld modShowInfo">
      <pc:chgData name="Chierchia, Gennaro" userId="13cc460b-e693-4eb9-b99b-f99a0f8f14b0" providerId="ADAL" clId="{977001AA-37A8-0146-AB6D-808AAFCBD13E}" dt="2023-05-13T12:13:26.708" v="8415" actId="20577"/>
      <pc:docMkLst>
        <pc:docMk/>
      </pc:docMkLst>
      <pc:sldChg chg="modSp mod modNotesTx">
        <pc:chgData name="Chierchia, Gennaro" userId="13cc460b-e693-4eb9-b99b-f99a0f8f14b0" providerId="ADAL" clId="{977001AA-37A8-0146-AB6D-808AAFCBD13E}" dt="2023-05-13T12:12:03.114" v="8412" actId="20577"/>
        <pc:sldMkLst>
          <pc:docMk/>
          <pc:sldMk cId="253836941" sldId="256"/>
        </pc:sldMkLst>
        <pc:spChg chg="mod">
          <ac:chgData name="Chierchia, Gennaro" userId="13cc460b-e693-4eb9-b99b-f99a0f8f14b0" providerId="ADAL" clId="{977001AA-37A8-0146-AB6D-808AAFCBD13E}" dt="2023-05-06T14:37:02.627" v="5285" actId="255"/>
          <ac:spMkLst>
            <pc:docMk/>
            <pc:sldMk cId="253836941" sldId="256"/>
            <ac:spMk id="2" creationId="{FF03EC0D-C428-1A7E-6F06-35B5AEBFA2FA}"/>
          </ac:spMkLst>
        </pc:spChg>
        <pc:spChg chg="mod">
          <ac:chgData name="Chierchia, Gennaro" userId="13cc460b-e693-4eb9-b99b-f99a0f8f14b0" providerId="ADAL" clId="{977001AA-37A8-0146-AB6D-808AAFCBD13E}" dt="2023-05-06T14:36:44.228" v="5282" actId="20577"/>
          <ac:spMkLst>
            <pc:docMk/>
            <pc:sldMk cId="253836941" sldId="256"/>
            <ac:spMk id="3" creationId="{C8AC6C3F-5CA1-55B2-71B7-B17F46819DD6}"/>
          </ac:spMkLst>
        </pc:spChg>
      </pc:sldChg>
      <pc:sldChg chg="modSp mod modNotesTx">
        <pc:chgData name="Chierchia, Gennaro" userId="13cc460b-e693-4eb9-b99b-f99a0f8f14b0" providerId="ADAL" clId="{977001AA-37A8-0146-AB6D-808AAFCBD13E}" dt="2023-05-13T12:13:26.708" v="8415" actId="20577"/>
        <pc:sldMkLst>
          <pc:docMk/>
          <pc:sldMk cId="3279466307" sldId="257"/>
        </pc:sldMkLst>
        <pc:spChg chg="mod">
          <ac:chgData name="Chierchia, Gennaro" userId="13cc460b-e693-4eb9-b99b-f99a0f8f14b0" providerId="ADAL" clId="{977001AA-37A8-0146-AB6D-808AAFCBD13E}" dt="2023-05-06T17:07:53.025" v="6858" actId="20577"/>
          <ac:spMkLst>
            <pc:docMk/>
            <pc:sldMk cId="3279466307" sldId="257"/>
            <ac:spMk id="2" creationId="{56C49337-E118-1BB6-53F1-8CC24C3FBA1F}"/>
          </ac:spMkLst>
        </pc:spChg>
        <pc:spChg chg="mod">
          <ac:chgData name="Chierchia, Gennaro" userId="13cc460b-e693-4eb9-b99b-f99a0f8f14b0" providerId="ADAL" clId="{977001AA-37A8-0146-AB6D-808AAFCBD13E}" dt="2023-05-06T15:54:59.817" v="6356" actId="20577"/>
          <ac:spMkLst>
            <pc:docMk/>
            <pc:sldMk cId="3279466307" sldId="257"/>
            <ac:spMk id="3" creationId="{50E153DB-4CDF-7F45-BA60-31A973DB6429}"/>
          </ac:spMkLst>
        </pc:spChg>
      </pc:sldChg>
      <pc:sldChg chg="modSp mod">
        <pc:chgData name="Chierchia, Gennaro" userId="13cc460b-e693-4eb9-b99b-f99a0f8f14b0" providerId="ADAL" clId="{977001AA-37A8-0146-AB6D-808AAFCBD13E}" dt="2023-05-06T17:08:09.047" v="6860" actId="20577"/>
        <pc:sldMkLst>
          <pc:docMk/>
          <pc:sldMk cId="378647260" sldId="258"/>
        </pc:sldMkLst>
        <pc:spChg chg="mod">
          <ac:chgData name="Chierchia, Gennaro" userId="13cc460b-e693-4eb9-b99b-f99a0f8f14b0" providerId="ADAL" clId="{977001AA-37A8-0146-AB6D-808AAFCBD13E}" dt="2023-05-05T13:36:49.391" v="409" actId="20577"/>
          <ac:spMkLst>
            <pc:docMk/>
            <pc:sldMk cId="378647260" sldId="258"/>
            <ac:spMk id="2" creationId="{9C03CEBC-D67B-41A7-EBB5-B7DBB5BE4C24}"/>
          </ac:spMkLst>
        </pc:spChg>
        <pc:spChg chg="mod">
          <ac:chgData name="Chierchia, Gennaro" userId="13cc460b-e693-4eb9-b99b-f99a0f8f14b0" providerId="ADAL" clId="{977001AA-37A8-0146-AB6D-808AAFCBD13E}" dt="2023-05-06T17:08:09.047" v="6860" actId="20577"/>
          <ac:spMkLst>
            <pc:docMk/>
            <pc:sldMk cId="378647260" sldId="258"/>
            <ac:spMk id="3" creationId="{8F8E6BDC-F13C-4879-316D-0DA67D2A50F8}"/>
          </ac:spMkLst>
        </pc:spChg>
      </pc:sldChg>
      <pc:sldChg chg="modSp mod">
        <pc:chgData name="Chierchia, Gennaro" userId="13cc460b-e693-4eb9-b99b-f99a0f8f14b0" providerId="ADAL" clId="{977001AA-37A8-0146-AB6D-808AAFCBD13E}" dt="2023-05-05T13:37:00.263" v="411" actId="20577"/>
        <pc:sldMkLst>
          <pc:docMk/>
          <pc:sldMk cId="2374836404" sldId="259"/>
        </pc:sldMkLst>
        <pc:spChg chg="mod">
          <ac:chgData name="Chierchia, Gennaro" userId="13cc460b-e693-4eb9-b99b-f99a0f8f14b0" providerId="ADAL" clId="{977001AA-37A8-0146-AB6D-808AAFCBD13E}" dt="2023-05-05T13:37:00.263" v="411" actId="20577"/>
          <ac:spMkLst>
            <pc:docMk/>
            <pc:sldMk cId="2374836404" sldId="259"/>
            <ac:spMk id="2" creationId="{AF2AA646-CA6F-C0A1-0C75-61DC07AB373D}"/>
          </ac:spMkLst>
        </pc:spChg>
      </pc:sldChg>
      <pc:sldChg chg="modSp mod">
        <pc:chgData name="Chierchia, Gennaro" userId="13cc460b-e693-4eb9-b99b-f99a0f8f14b0" providerId="ADAL" clId="{977001AA-37A8-0146-AB6D-808AAFCBD13E}" dt="2023-05-10T21:07:25.174" v="7142" actId="20577"/>
        <pc:sldMkLst>
          <pc:docMk/>
          <pc:sldMk cId="2081497711" sldId="260"/>
        </pc:sldMkLst>
        <pc:spChg chg="mod">
          <ac:chgData name="Chierchia, Gennaro" userId="13cc460b-e693-4eb9-b99b-f99a0f8f14b0" providerId="ADAL" clId="{977001AA-37A8-0146-AB6D-808AAFCBD13E}" dt="2023-05-05T13:36:54.537" v="410" actId="20577"/>
          <ac:spMkLst>
            <pc:docMk/>
            <pc:sldMk cId="2081497711" sldId="260"/>
            <ac:spMk id="2" creationId="{9C03CEBC-D67B-41A7-EBB5-B7DBB5BE4C24}"/>
          </ac:spMkLst>
        </pc:spChg>
        <pc:spChg chg="mod">
          <ac:chgData name="Chierchia, Gennaro" userId="13cc460b-e693-4eb9-b99b-f99a0f8f14b0" providerId="ADAL" clId="{977001AA-37A8-0146-AB6D-808AAFCBD13E}" dt="2023-05-10T21:07:25.174" v="7142" actId="20577"/>
          <ac:spMkLst>
            <pc:docMk/>
            <pc:sldMk cId="2081497711" sldId="260"/>
            <ac:spMk id="3" creationId="{8F8E6BDC-F13C-4879-316D-0DA67D2A50F8}"/>
          </ac:spMkLst>
        </pc:spChg>
      </pc:sldChg>
      <pc:sldChg chg="modSp mod">
        <pc:chgData name="Chierchia, Gennaro" userId="13cc460b-e693-4eb9-b99b-f99a0f8f14b0" providerId="ADAL" clId="{977001AA-37A8-0146-AB6D-808AAFCBD13E}" dt="2023-05-13T10:55:45.109" v="7593" actId="20577"/>
        <pc:sldMkLst>
          <pc:docMk/>
          <pc:sldMk cId="3775769609" sldId="261"/>
        </pc:sldMkLst>
        <pc:spChg chg="mod">
          <ac:chgData name="Chierchia, Gennaro" userId="13cc460b-e693-4eb9-b99b-f99a0f8f14b0" providerId="ADAL" clId="{977001AA-37A8-0146-AB6D-808AAFCBD13E}" dt="2023-05-05T13:37:06.142" v="412" actId="20577"/>
          <ac:spMkLst>
            <pc:docMk/>
            <pc:sldMk cId="3775769609" sldId="261"/>
            <ac:spMk id="2" creationId="{2500D3B7-38E2-259C-BF01-AA57AFCDA4BC}"/>
          </ac:spMkLst>
        </pc:spChg>
        <pc:spChg chg="mod">
          <ac:chgData name="Chierchia, Gennaro" userId="13cc460b-e693-4eb9-b99b-f99a0f8f14b0" providerId="ADAL" clId="{977001AA-37A8-0146-AB6D-808AAFCBD13E}" dt="2023-05-13T10:55:45.109" v="7593" actId="20577"/>
          <ac:spMkLst>
            <pc:docMk/>
            <pc:sldMk cId="3775769609" sldId="261"/>
            <ac:spMk id="3" creationId="{54F5C2DB-749D-3261-D106-1DFE57C4A83D}"/>
          </ac:spMkLst>
        </pc:spChg>
      </pc:sldChg>
      <pc:sldChg chg="modSp mod">
        <pc:chgData name="Chierchia, Gennaro" userId="13cc460b-e693-4eb9-b99b-f99a0f8f14b0" providerId="ADAL" clId="{977001AA-37A8-0146-AB6D-808AAFCBD13E}" dt="2023-05-13T10:56:11.245" v="7597" actId="27636"/>
        <pc:sldMkLst>
          <pc:docMk/>
          <pc:sldMk cId="760497198" sldId="262"/>
        </pc:sldMkLst>
        <pc:spChg chg="mod">
          <ac:chgData name="Chierchia, Gennaro" userId="13cc460b-e693-4eb9-b99b-f99a0f8f14b0" providerId="ADAL" clId="{977001AA-37A8-0146-AB6D-808AAFCBD13E}" dt="2023-05-05T13:37:16.805" v="413" actId="20577"/>
          <ac:spMkLst>
            <pc:docMk/>
            <pc:sldMk cId="760497198" sldId="262"/>
            <ac:spMk id="2" creationId="{2500D3B7-38E2-259C-BF01-AA57AFCDA4BC}"/>
          </ac:spMkLst>
        </pc:spChg>
        <pc:spChg chg="mod">
          <ac:chgData name="Chierchia, Gennaro" userId="13cc460b-e693-4eb9-b99b-f99a0f8f14b0" providerId="ADAL" clId="{977001AA-37A8-0146-AB6D-808AAFCBD13E}" dt="2023-05-13T10:56:11.245" v="7597" actId="27636"/>
          <ac:spMkLst>
            <pc:docMk/>
            <pc:sldMk cId="760497198" sldId="262"/>
            <ac:spMk id="3" creationId="{54F5C2DB-749D-3261-D106-1DFE57C4A83D}"/>
          </ac:spMkLst>
        </pc:spChg>
      </pc:sldChg>
      <pc:sldChg chg="modSp mod">
        <pc:chgData name="Chierchia, Gennaro" userId="13cc460b-e693-4eb9-b99b-f99a0f8f14b0" providerId="ADAL" clId="{977001AA-37A8-0146-AB6D-808AAFCBD13E}" dt="2023-05-13T10:56:43.603" v="7598" actId="255"/>
        <pc:sldMkLst>
          <pc:docMk/>
          <pc:sldMk cId="1283733499" sldId="263"/>
        </pc:sldMkLst>
        <pc:spChg chg="mod">
          <ac:chgData name="Chierchia, Gennaro" userId="13cc460b-e693-4eb9-b99b-f99a0f8f14b0" providerId="ADAL" clId="{977001AA-37A8-0146-AB6D-808AAFCBD13E}" dt="2023-05-13T10:56:43.603" v="7598" actId="255"/>
          <ac:spMkLst>
            <pc:docMk/>
            <pc:sldMk cId="1283733499" sldId="263"/>
            <ac:spMk id="2" creationId="{24365E3E-E85F-174A-07BA-77877C9904D5}"/>
          </ac:spMkLst>
        </pc:spChg>
      </pc:sldChg>
      <pc:sldChg chg="modSp mod modNotesTx">
        <pc:chgData name="Chierchia, Gennaro" userId="13cc460b-e693-4eb9-b99b-f99a0f8f14b0" providerId="ADAL" clId="{977001AA-37A8-0146-AB6D-808AAFCBD13E}" dt="2023-05-13T10:58:20.855" v="7615" actId="20577"/>
        <pc:sldMkLst>
          <pc:docMk/>
          <pc:sldMk cId="1275848275" sldId="264"/>
        </pc:sldMkLst>
        <pc:spChg chg="mod">
          <ac:chgData name="Chierchia, Gennaro" userId="13cc460b-e693-4eb9-b99b-f99a0f8f14b0" providerId="ADAL" clId="{977001AA-37A8-0146-AB6D-808AAFCBD13E}" dt="2023-05-06T16:57:55.439" v="6697" actId="114"/>
          <ac:spMkLst>
            <pc:docMk/>
            <pc:sldMk cId="1275848275" sldId="264"/>
            <ac:spMk id="2" creationId="{B5E057DD-2044-B58E-BB8D-6B80394FBB1F}"/>
          </ac:spMkLst>
        </pc:spChg>
        <pc:spChg chg="mod">
          <ac:chgData name="Chierchia, Gennaro" userId="13cc460b-e693-4eb9-b99b-f99a0f8f14b0" providerId="ADAL" clId="{977001AA-37A8-0146-AB6D-808AAFCBD13E}" dt="2023-05-06T16:58:09.850" v="6698" actId="20577"/>
          <ac:spMkLst>
            <pc:docMk/>
            <pc:sldMk cId="1275848275" sldId="264"/>
            <ac:spMk id="3" creationId="{4B2BD16A-902E-2CFB-28F1-0F1991957C07}"/>
          </ac:spMkLst>
        </pc:spChg>
      </pc:sldChg>
      <pc:sldChg chg="modSp mod modNotesTx">
        <pc:chgData name="Chierchia, Gennaro" userId="13cc460b-e693-4eb9-b99b-f99a0f8f14b0" providerId="ADAL" clId="{977001AA-37A8-0146-AB6D-808AAFCBD13E}" dt="2023-05-12T10:37:24.594" v="7415" actId="255"/>
        <pc:sldMkLst>
          <pc:docMk/>
          <pc:sldMk cId="3897636191" sldId="265"/>
        </pc:sldMkLst>
        <pc:spChg chg="mod">
          <ac:chgData name="Chierchia, Gennaro" userId="13cc460b-e693-4eb9-b99b-f99a0f8f14b0" providerId="ADAL" clId="{977001AA-37A8-0146-AB6D-808AAFCBD13E}" dt="2023-05-12T10:37:24.594" v="7415" actId="255"/>
          <ac:spMkLst>
            <pc:docMk/>
            <pc:sldMk cId="3897636191" sldId="265"/>
            <ac:spMk id="2" creationId="{B5E057DD-2044-B58E-BB8D-6B80394FBB1F}"/>
          </ac:spMkLst>
        </pc:spChg>
        <pc:spChg chg="mod">
          <ac:chgData name="Chierchia, Gennaro" userId="13cc460b-e693-4eb9-b99b-f99a0f8f14b0" providerId="ADAL" clId="{977001AA-37A8-0146-AB6D-808AAFCBD13E}" dt="2023-05-06T17:08:55.377" v="6865" actId="20577"/>
          <ac:spMkLst>
            <pc:docMk/>
            <pc:sldMk cId="3897636191" sldId="265"/>
            <ac:spMk id="3" creationId="{4B2BD16A-902E-2CFB-28F1-0F1991957C07}"/>
          </ac:spMkLst>
        </pc:spChg>
      </pc:sldChg>
      <pc:sldChg chg="modSp mod">
        <pc:chgData name="Chierchia, Gennaro" userId="13cc460b-e693-4eb9-b99b-f99a0f8f14b0" providerId="ADAL" clId="{977001AA-37A8-0146-AB6D-808AAFCBD13E}" dt="2023-05-13T11:26:20.337" v="8176" actId="20577"/>
        <pc:sldMkLst>
          <pc:docMk/>
          <pc:sldMk cId="1973483037" sldId="266"/>
        </pc:sldMkLst>
        <pc:spChg chg="mod">
          <ac:chgData name="Chierchia, Gennaro" userId="13cc460b-e693-4eb9-b99b-f99a0f8f14b0" providerId="ADAL" clId="{977001AA-37A8-0146-AB6D-808AAFCBD13E}" dt="2023-05-05T13:37:41.951" v="417" actId="20577"/>
          <ac:spMkLst>
            <pc:docMk/>
            <pc:sldMk cId="1973483037" sldId="266"/>
            <ac:spMk id="2" creationId="{E3B866D2-2E76-62AE-38AE-9F7331EE99FB}"/>
          </ac:spMkLst>
        </pc:spChg>
        <pc:spChg chg="mod">
          <ac:chgData name="Chierchia, Gennaro" userId="13cc460b-e693-4eb9-b99b-f99a0f8f14b0" providerId="ADAL" clId="{977001AA-37A8-0146-AB6D-808AAFCBD13E}" dt="2023-05-13T11:26:20.337" v="8176" actId="20577"/>
          <ac:spMkLst>
            <pc:docMk/>
            <pc:sldMk cId="1973483037" sldId="266"/>
            <ac:spMk id="3" creationId="{67FAB43F-FCE8-E8E5-BA1C-86CBB886183C}"/>
          </ac:spMkLst>
        </pc:spChg>
      </pc:sldChg>
      <pc:sldChg chg="modSp mod">
        <pc:chgData name="Chierchia, Gennaro" userId="13cc460b-e693-4eb9-b99b-f99a0f8f14b0" providerId="ADAL" clId="{977001AA-37A8-0146-AB6D-808AAFCBD13E}" dt="2023-05-12T10:44:11.631" v="7430" actId="20577"/>
        <pc:sldMkLst>
          <pc:docMk/>
          <pc:sldMk cId="2812439659" sldId="267"/>
        </pc:sldMkLst>
        <pc:spChg chg="mod">
          <ac:chgData name="Chierchia, Gennaro" userId="13cc460b-e693-4eb9-b99b-f99a0f8f14b0" providerId="ADAL" clId="{977001AA-37A8-0146-AB6D-808AAFCBD13E}" dt="2023-05-05T13:37:48.167" v="418" actId="20577"/>
          <ac:spMkLst>
            <pc:docMk/>
            <pc:sldMk cId="2812439659" sldId="267"/>
            <ac:spMk id="2" creationId="{E3B866D2-2E76-62AE-38AE-9F7331EE99FB}"/>
          </ac:spMkLst>
        </pc:spChg>
        <pc:spChg chg="mod">
          <ac:chgData name="Chierchia, Gennaro" userId="13cc460b-e693-4eb9-b99b-f99a0f8f14b0" providerId="ADAL" clId="{977001AA-37A8-0146-AB6D-808AAFCBD13E}" dt="2023-05-12T10:44:11.631" v="7430" actId="20577"/>
          <ac:spMkLst>
            <pc:docMk/>
            <pc:sldMk cId="2812439659" sldId="267"/>
            <ac:spMk id="3" creationId="{67FAB43F-FCE8-E8E5-BA1C-86CBB886183C}"/>
          </ac:spMkLst>
        </pc:spChg>
      </pc:sldChg>
      <pc:sldChg chg="modSp mod">
        <pc:chgData name="Chierchia, Gennaro" userId="13cc460b-e693-4eb9-b99b-f99a0f8f14b0" providerId="ADAL" clId="{977001AA-37A8-0146-AB6D-808AAFCBD13E}" dt="2023-05-06T17:10:18.523" v="6893" actId="58"/>
        <pc:sldMkLst>
          <pc:docMk/>
          <pc:sldMk cId="1128050926" sldId="268"/>
        </pc:sldMkLst>
        <pc:spChg chg="mod">
          <ac:chgData name="Chierchia, Gennaro" userId="13cc460b-e693-4eb9-b99b-f99a0f8f14b0" providerId="ADAL" clId="{977001AA-37A8-0146-AB6D-808AAFCBD13E}" dt="2023-05-05T13:37:55.765" v="419" actId="20577"/>
          <ac:spMkLst>
            <pc:docMk/>
            <pc:sldMk cId="1128050926" sldId="268"/>
            <ac:spMk id="2" creationId="{E3B866D2-2E76-62AE-38AE-9F7331EE99FB}"/>
          </ac:spMkLst>
        </pc:spChg>
        <pc:spChg chg="mod">
          <ac:chgData name="Chierchia, Gennaro" userId="13cc460b-e693-4eb9-b99b-f99a0f8f14b0" providerId="ADAL" clId="{977001AA-37A8-0146-AB6D-808AAFCBD13E}" dt="2023-05-06T17:10:18.523" v="6893" actId="58"/>
          <ac:spMkLst>
            <pc:docMk/>
            <pc:sldMk cId="1128050926" sldId="268"/>
            <ac:spMk id="3" creationId="{67FAB43F-FCE8-E8E5-BA1C-86CBB886183C}"/>
          </ac:spMkLst>
        </pc:spChg>
      </pc:sldChg>
      <pc:sldChg chg="modSp mod">
        <pc:chgData name="Chierchia, Gennaro" userId="13cc460b-e693-4eb9-b99b-f99a0f8f14b0" providerId="ADAL" clId="{977001AA-37A8-0146-AB6D-808AAFCBD13E}" dt="2023-05-06T14:45:36.410" v="5305" actId="2711"/>
        <pc:sldMkLst>
          <pc:docMk/>
          <pc:sldMk cId="4081816985" sldId="269"/>
        </pc:sldMkLst>
        <pc:spChg chg="mod">
          <ac:chgData name="Chierchia, Gennaro" userId="13cc460b-e693-4eb9-b99b-f99a0f8f14b0" providerId="ADAL" clId="{977001AA-37A8-0146-AB6D-808AAFCBD13E}" dt="2023-05-05T13:38:02.370" v="420" actId="20577"/>
          <ac:spMkLst>
            <pc:docMk/>
            <pc:sldMk cId="4081816985" sldId="269"/>
            <ac:spMk id="2" creationId="{E3B866D2-2E76-62AE-38AE-9F7331EE99FB}"/>
          </ac:spMkLst>
        </pc:spChg>
        <pc:spChg chg="mod">
          <ac:chgData name="Chierchia, Gennaro" userId="13cc460b-e693-4eb9-b99b-f99a0f8f14b0" providerId="ADAL" clId="{977001AA-37A8-0146-AB6D-808AAFCBD13E}" dt="2023-05-06T14:45:36.410" v="5305" actId="2711"/>
          <ac:spMkLst>
            <pc:docMk/>
            <pc:sldMk cId="4081816985" sldId="269"/>
            <ac:spMk id="3" creationId="{67FAB43F-FCE8-E8E5-BA1C-86CBB886183C}"/>
          </ac:spMkLst>
        </pc:spChg>
      </pc:sldChg>
      <pc:sldChg chg="modSp mod">
        <pc:chgData name="Chierchia, Gennaro" userId="13cc460b-e693-4eb9-b99b-f99a0f8f14b0" providerId="ADAL" clId="{977001AA-37A8-0146-AB6D-808AAFCBD13E}" dt="2023-05-13T11:29:53.387" v="8180" actId="27636"/>
        <pc:sldMkLst>
          <pc:docMk/>
          <pc:sldMk cId="3233957636" sldId="270"/>
        </pc:sldMkLst>
        <pc:spChg chg="mod">
          <ac:chgData name="Chierchia, Gennaro" userId="13cc460b-e693-4eb9-b99b-f99a0f8f14b0" providerId="ADAL" clId="{977001AA-37A8-0146-AB6D-808AAFCBD13E}" dt="2023-05-05T13:38:09.303" v="421" actId="20577"/>
          <ac:spMkLst>
            <pc:docMk/>
            <pc:sldMk cId="3233957636" sldId="270"/>
            <ac:spMk id="2" creationId="{6C4C491E-FC93-83BD-2F11-2C85ACBC95DA}"/>
          </ac:spMkLst>
        </pc:spChg>
        <pc:spChg chg="mod">
          <ac:chgData name="Chierchia, Gennaro" userId="13cc460b-e693-4eb9-b99b-f99a0f8f14b0" providerId="ADAL" clId="{977001AA-37A8-0146-AB6D-808AAFCBD13E}" dt="2023-05-13T11:29:53.387" v="8180" actId="27636"/>
          <ac:spMkLst>
            <pc:docMk/>
            <pc:sldMk cId="3233957636" sldId="270"/>
            <ac:spMk id="3" creationId="{6D3B4EB4-210C-8DF5-53A8-1EC6C490D8A0}"/>
          </ac:spMkLst>
        </pc:spChg>
      </pc:sldChg>
      <pc:sldChg chg="modSp del mod">
        <pc:chgData name="Chierchia, Gennaro" userId="13cc460b-e693-4eb9-b99b-f99a0f8f14b0" providerId="ADAL" clId="{977001AA-37A8-0146-AB6D-808AAFCBD13E}" dt="2023-05-13T11:30:40.070" v="8181" actId="2696"/>
        <pc:sldMkLst>
          <pc:docMk/>
          <pc:sldMk cId="28781998" sldId="271"/>
        </pc:sldMkLst>
        <pc:spChg chg="mod">
          <ac:chgData name="Chierchia, Gennaro" userId="13cc460b-e693-4eb9-b99b-f99a0f8f14b0" providerId="ADAL" clId="{977001AA-37A8-0146-AB6D-808AAFCBD13E}" dt="2023-05-05T13:38:16.145" v="422" actId="20577"/>
          <ac:spMkLst>
            <pc:docMk/>
            <pc:sldMk cId="28781998" sldId="271"/>
            <ac:spMk id="2" creationId="{BC464EE8-BE5F-8E2E-CD19-92FBC2E5466B}"/>
          </ac:spMkLst>
        </pc:spChg>
        <pc:spChg chg="mod">
          <ac:chgData name="Chierchia, Gennaro" userId="13cc460b-e693-4eb9-b99b-f99a0f8f14b0" providerId="ADAL" clId="{977001AA-37A8-0146-AB6D-808AAFCBD13E}" dt="2023-05-06T14:48:00.294" v="5308" actId="20577"/>
          <ac:spMkLst>
            <pc:docMk/>
            <pc:sldMk cId="28781998" sldId="271"/>
            <ac:spMk id="3" creationId="{34B738F4-0BA2-46A4-39CF-CD1EBD6CB369}"/>
          </ac:spMkLst>
        </pc:spChg>
      </pc:sldChg>
      <pc:sldChg chg="modSp mod">
        <pc:chgData name="Chierchia, Gennaro" userId="13cc460b-e693-4eb9-b99b-f99a0f8f14b0" providerId="ADAL" clId="{977001AA-37A8-0146-AB6D-808AAFCBD13E}" dt="2023-05-06T14:56:10.990" v="5592" actId="20577"/>
        <pc:sldMkLst>
          <pc:docMk/>
          <pc:sldMk cId="551885797" sldId="272"/>
        </pc:sldMkLst>
        <pc:spChg chg="mod">
          <ac:chgData name="Chierchia, Gennaro" userId="13cc460b-e693-4eb9-b99b-f99a0f8f14b0" providerId="ADAL" clId="{977001AA-37A8-0146-AB6D-808AAFCBD13E}" dt="2023-05-05T13:38:21.461" v="423" actId="20577"/>
          <ac:spMkLst>
            <pc:docMk/>
            <pc:sldMk cId="551885797" sldId="272"/>
            <ac:spMk id="2" creationId="{784E7DC3-B71A-2F1F-73B2-E91CA2AA79F6}"/>
          </ac:spMkLst>
        </pc:spChg>
        <pc:spChg chg="mod">
          <ac:chgData name="Chierchia, Gennaro" userId="13cc460b-e693-4eb9-b99b-f99a0f8f14b0" providerId="ADAL" clId="{977001AA-37A8-0146-AB6D-808AAFCBD13E}" dt="2023-05-06T14:56:10.990" v="5592" actId="20577"/>
          <ac:spMkLst>
            <pc:docMk/>
            <pc:sldMk cId="551885797" sldId="272"/>
            <ac:spMk id="3" creationId="{68FB642B-0633-7AC5-9AE7-D51CA1E6F0F8}"/>
          </ac:spMkLst>
        </pc:spChg>
        <pc:cxnChg chg="mod">
          <ac:chgData name="Chierchia, Gennaro" userId="13cc460b-e693-4eb9-b99b-f99a0f8f14b0" providerId="ADAL" clId="{977001AA-37A8-0146-AB6D-808AAFCBD13E}" dt="2023-05-05T12:51:17.210" v="283" actId="1076"/>
          <ac:cxnSpMkLst>
            <pc:docMk/>
            <pc:sldMk cId="551885797" sldId="272"/>
            <ac:cxnSpMk id="32" creationId="{6B7218FF-7F83-4817-CB29-8EB671676097}"/>
          </ac:cxnSpMkLst>
        </pc:cxnChg>
      </pc:sldChg>
      <pc:sldChg chg="modSp del mod">
        <pc:chgData name="Chierchia, Gennaro" userId="13cc460b-e693-4eb9-b99b-f99a0f8f14b0" providerId="ADAL" clId="{977001AA-37A8-0146-AB6D-808AAFCBD13E}" dt="2023-05-06T15:01:16.575" v="5708" actId="2696"/>
        <pc:sldMkLst>
          <pc:docMk/>
          <pc:sldMk cId="2662125346" sldId="273"/>
        </pc:sldMkLst>
        <pc:spChg chg="mod">
          <ac:chgData name="Chierchia, Gennaro" userId="13cc460b-e693-4eb9-b99b-f99a0f8f14b0" providerId="ADAL" clId="{977001AA-37A8-0146-AB6D-808AAFCBD13E}" dt="2023-05-05T13:38:29.791" v="424" actId="20577"/>
          <ac:spMkLst>
            <pc:docMk/>
            <pc:sldMk cId="2662125346" sldId="273"/>
            <ac:spMk id="2" creationId="{4A6DF5A2-0A08-0BD8-124E-E5E465A8F031}"/>
          </ac:spMkLst>
        </pc:spChg>
      </pc:sldChg>
      <pc:sldChg chg="modSp del mod">
        <pc:chgData name="Chierchia, Gennaro" userId="13cc460b-e693-4eb9-b99b-f99a0f8f14b0" providerId="ADAL" clId="{977001AA-37A8-0146-AB6D-808AAFCBD13E}" dt="2023-05-06T15:10:51.572" v="5872" actId="2696"/>
        <pc:sldMkLst>
          <pc:docMk/>
          <pc:sldMk cId="1567748037" sldId="274"/>
        </pc:sldMkLst>
        <pc:spChg chg="mod">
          <ac:chgData name="Chierchia, Gennaro" userId="13cc460b-e693-4eb9-b99b-f99a0f8f14b0" providerId="ADAL" clId="{977001AA-37A8-0146-AB6D-808AAFCBD13E}" dt="2023-05-05T13:38:35.549" v="425" actId="20577"/>
          <ac:spMkLst>
            <pc:docMk/>
            <pc:sldMk cId="1567748037" sldId="274"/>
            <ac:spMk id="2" creationId="{6686B6DF-2610-4682-E807-E00CB5058D0F}"/>
          </ac:spMkLst>
        </pc:spChg>
        <pc:spChg chg="mod">
          <ac:chgData name="Chierchia, Gennaro" userId="13cc460b-e693-4eb9-b99b-f99a0f8f14b0" providerId="ADAL" clId="{977001AA-37A8-0146-AB6D-808AAFCBD13E}" dt="2023-05-05T12:53:10.221" v="287" actId="20577"/>
          <ac:spMkLst>
            <pc:docMk/>
            <pc:sldMk cId="1567748037" sldId="274"/>
            <ac:spMk id="3" creationId="{F9D26A94-10A2-79B6-5955-D97F46BC6B03}"/>
          </ac:spMkLst>
        </pc:spChg>
      </pc:sldChg>
      <pc:sldChg chg="modSp mod modNotesTx">
        <pc:chgData name="Chierchia, Gennaro" userId="13cc460b-e693-4eb9-b99b-f99a0f8f14b0" providerId="ADAL" clId="{977001AA-37A8-0146-AB6D-808AAFCBD13E}" dt="2023-05-13T11:35:33.730" v="8185" actId="20577"/>
        <pc:sldMkLst>
          <pc:docMk/>
          <pc:sldMk cId="605241845" sldId="275"/>
        </pc:sldMkLst>
        <pc:spChg chg="mod">
          <ac:chgData name="Chierchia, Gennaro" userId="13cc460b-e693-4eb9-b99b-f99a0f8f14b0" providerId="ADAL" clId="{977001AA-37A8-0146-AB6D-808AAFCBD13E}" dt="2023-05-06T19:47:31.620" v="7023" actId="20577"/>
          <ac:spMkLst>
            <pc:docMk/>
            <pc:sldMk cId="605241845" sldId="275"/>
            <ac:spMk id="2" creationId="{2E7C36AF-F971-E4B4-FD9C-B78A68C117E9}"/>
          </ac:spMkLst>
        </pc:spChg>
        <pc:spChg chg="mod">
          <ac:chgData name="Chierchia, Gennaro" userId="13cc460b-e693-4eb9-b99b-f99a0f8f14b0" providerId="ADAL" clId="{977001AA-37A8-0146-AB6D-808AAFCBD13E}" dt="2023-05-13T11:35:33.730" v="8185" actId="20577"/>
          <ac:spMkLst>
            <pc:docMk/>
            <pc:sldMk cId="605241845" sldId="275"/>
            <ac:spMk id="3" creationId="{3249FB14-6D46-A69C-4FBC-B0803546FFCB}"/>
          </ac:spMkLst>
        </pc:spChg>
      </pc:sldChg>
      <pc:sldChg chg="modSp mod">
        <pc:chgData name="Chierchia, Gennaro" userId="13cc460b-e693-4eb9-b99b-f99a0f8f14b0" providerId="ADAL" clId="{977001AA-37A8-0146-AB6D-808AAFCBD13E}" dt="2023-05-06T19:48:07.446" v="7026" actId="20577"/>
        <pc:sldMkLst>
          <pc:docMk/>
          <pc:sldMk cId="4088558433" sldId="276"/>
        </pc:sldMkLst>
        <pc:spChg chg="mod">
          <ac:chgData name="Chierchia, Gennaro" userId="13cc460b-e693-4eb9-b99b-f99a0f8f14b0" providerId="ADAL" clId="{977001AA-37A8-0146-AB6D-808AAFCBD13E}" dt="2023-05-06T17:16:19.526" v="6939" actId="20577"/>
          <ac:spMkLst>
            <pc:docMk/>
            <pc:sldMk cId="4088558433" sldId="276"/>
            <ac:spMk id="2" creationId="{FDAE144A-1C77-044B-9B27-B27A7CFD4936}"/>
          </ac:spMkLst>
        </pc:spChg>
        <pc:spChg chg="mod">
          <ac:chgData name="Chierchia, Gennaro" userId="13cc460b-e693-4eb9-b99b-f99a0f8f14b0" providerId="ADAL" clId="{977001AA-37A8-0146-AB6D-808AAFCBD13E}" dt="2023-05-06T19:48:07.446" v="7026" actId="20577"/>
          <ac:spMkLst>
            <pc:docMk/>
            <pc:sldMk cId="4088558433" sldId="276"/>
            <ac:spMk id="3" creationId="{C84B24C5-74B1-F81C-8531-F7DCA6591A73}"/>
          </ac:spMkLst>
        </pc:spChg>
      </pc:sldChg>
      <pc:sldChg chg="modSp mod">
        <pc:chgData name="Chierchia, Gennaro" userId="13cc460b-e693-4eb9-b99b-f99a0f8f14b0" providerId="ADAL" clId="{977001AA-37A8-0146-AB6D-808AAFCBD13E}" dt="2023-05-06T17:19:27.187" v="6946" actId="20577"/>
        <pc:sldMkLst>
          <pc:docMk/>
          <pc:sldMk cId="2220797788" sldId="277"/>
        </pc:sldMkLst>
        <pc:spChg chg="mod">
          <ac:chgData name="Chierchia, Gennaro" userId="13cc460b-e693-4eb9-b99b-f99a0f8f14b0" providerId="ADAL" clId="{977001AA-37A8-0146-AB6D-808AAFCBD13E}" dt="2023-05-06T17:16:28.534" v="6941" actId="20577"/>
          <ac:spMkLst>
            <pc:docMk/>
            <pc:sldMk cId="2220797788" sldId="277"/>
            <ac:spMk id="2" creationId="{0EE8316F-BDED-4CA5-F234-BB56A03D333C}"/>
          </ac:spMkLst>
        </pc:spChg>
        <pc:spChg chg="mod">
          <ac:chgData name="Chierchia, Gennaro" userId="13cc460b-e693-4eb9-b99b-f99a0f8f14b0" providerId="ADAL" clId="{977001AA-37A8-0146-AB6D-808AAFCBD13E}" dt="2023-05-06T17:19:27.187" v="6946" actId="20577"/>
          <ac:spMkLst>
            <pc:docMk/>
            <pc:sldMk cId="2220797788" sldId="277"/>
            <ac:spMk id="3" creationId="{ACB491A5-65E5-087F-A0D1-590C687137BB}"/>
          </ac:spMkLst>
        </pc:spChg>
      </pc:sldChg>
      <pc:sldChg chg="modSp mod">
        <pc:chgData name="Chierchia, Gennaro" userId="13cc460b-e693-4eb9-b99b-f99a0f8f14b0" providerId="ADAL" clId="{977001AA-37A8-0146-AB6D-808AAFCBD13E}" dt="2023-05-06T19:48:38.496" v="7038" actId="20577"/>
        <pc:sldMkLst>
          <pc:docMk/>
          <pc:sldMk cId="1332803060" sldId="278"/>
        </pc:sldMkLst>
        <pc:spChg chg="mod">
          <ac:chgData name="Chierchia, Gennaro" userId="13cc460b-e693-4eb9-b99b-f99a0f8f14b0" providerId="ADAL" clId="{977001AA-37A8-0146-AB6D-808AAFCBD13E}" dt="2023-05-05T13:39:12.383" v="431" actId="20577"/>
          <ac:spMkLst>
            <pc:docMk/>
            <pc:sldMk cId="1332803060" sldId="278"/>
            <ac:spMk id="2" creationId="{B3AB3487-D05B-7F2C-10F3-BC8F6D2F2614}"/>
          </ac:spMkLst>
        </pc:spChg>
        <pc:spChg chg="mod">
          <ac:chgData name="Chierchia, Gennaro" userId="13cc460b-e693-4eb9-b99b-f99a0f8f14b0" providerId="ADAL" clId="{977001AA-37A8-0146-AB6D-808AAFCBD13E}" dt="2023-05-06T19:48:38.496" v="7038" actId="20577"/>
          <ac:spMkLst>
            <pc:docMk/>
            <pc:sldMk cId="1332803060" sldId="278"/>
            <ac:spMk id="3" creationId="{8260B6D3-4B9D-927A-952B-7F1678235A54}"/>
          </ac:spMkLst>
        </pc:spChg>
      </pc:sldChg>
      <pc:sldChg chg="modSp mod">
        <pc:chgData name="Chierchia, Gennaro" userId="13cc460b-e693-4eb9-b99b-f99a0f8f14b0" providerId="ADAL" clId="{977001AA-37A8-0146-AB6D-808AAFCBD13E}" dt="2023-05-12T10:56:52.530" v="7551" actId="207"/>
        <pc:sldMkLst>
          <pc:docMk/>
          <pc:sldMk cId="4293208322" sldId="279"/>
        </pc:sldMkLst>
        <pc:spChg chg="mod">
          <ac:chgData name="Chierchia, Gennaro" userId="13cc460b-e693-4eb9-b99b-f99a0f8f14b0" providerId="ADAL" clId="{977001AA-37A8-0146-AB6D-808AAFCBD13E}" dt="2023-05-12T10:56:52.530" v="7551" actId="207"/>
          <ac:spMkLst>
            <pc:docMk/>
            <pc:sldMk cId="4293208322" sldId="279"/>
            <ac:spMk id="3" creationId="{8260B6D3-4B9D-927A-952B-7F1678235A54}"/>
          </ac:spMkLst>
        </pc:spChg>
      </pc:sldChg>
      <pc:sldChg chg="modSp mod">
        <pc:chgData name="Chierchia, Gennaro" userId="13cc460b-e693-4eb9-b99b-f99a0f8f14b0" providerId="ADAL" clId="{977001AA-37A8-0146-AB6D-808AAFCBD13E}" dt="2023-05-06T15:21:46.597" v="6096" actId="5793"/>
        <pc:sldMkLst>
          <pc:docMk/>
          <pc:sldMk cId="1207786337" sldId="280"/>
        </pc:sldMkLst>
        <pc:spChg chg="mod">
          <ac:chgData name="Chierchia, Gennaro" userId="13cc460b-e693-4eb9-b99b-f99a0f8f14b0" providerId="ADAL" clId="{977001AA-37A8-0146-AB6D-808AAFCBD13E}" dt="2023-05-05T13:39:18.986" v="432" actId="20577"/>
          <ac:spMkLst>
            <pc:docMk/>
            <pc:sldMk cId="1207786337" sldId="280"/>
            <ac:spMk id="2" creationId="{B3AB3487-D05B-7F2C-10F3-BC8F6D2F2614}"/>
          </ac:spMkLst>
        </pc:spChg>
        <pc:spChg chg="mod">
          <ac:chgData name="Chierchia, Gennaro" userId="13cc460b-e693-4eb9-b99b-f99a0f8f14b0" providerId="ADAL" clId="{977001AA-37A8-0146-AB6D-808AAFCBD13E}" dt="2023-05-06T15:21:46.597" v="6096" actId="5793"/>
          <ac:spMkLst>
            <pc:docMk/>
            <pc:sldMk cId="1207786337" sldId="280"/>
            <ac:spMk id="3" creationId="{8260B6D3-4B9D-927A-952B-7F1678235A54}"/>
          </ac:spMkLst>
        </pc:spChg>
      </pc:sldChg>
      <pc:sldChg chg="modSp mod">
        <pc:chgData name="Chierchia, Gennaro" userId="13cc460b-e693-4eb9-b99b-f99a0f8f14b0" providerId="ADAL" clId="{977001AA-37A8-0146-AB6D-808AAFCBD13E}" dt="2023-05-06T17:20:24" v="6960" actId="20577"/>
        <pc:sldMkLst>
          <pc:docMk/>
          <pc:sldMk cId="2906101730" sldId="281"/>
        </pc:sldMkLst>
        <pc:spChg chg="mod">
          <ac:chgData name="Chierchia, Gennaro" userId="13cc460b-e693-4eb9-b99b-f99a0f8f14b0" providerId="ADAL" clId="{977001AA-37A8-0146-AB6D-808AAFCBD13E}" dt="2023-05-06T17:20:16.614" v="6955" actId="20577"/>
          <ac:spMkLst>
            <pc:docMk/>
            <pc:sldMk cId="2906101730" sldId="281"/>
            <ac:spMk id="2" creationId="{39DA64C8-D1A3-CFD3-9CB2-68B1CB89C29C}"/>
          </ac:spMkLst>
        </pc:spChg>
        <pc:spChg chg="mod">
          <ac:chgData name="Chierchia, Gennaro" userId="13cc460b-e693-4eb9-b99b-f99a0f8f14b0" providerId="ADAL" clId="{977001AA-37A8-0146-AB6D-808AAFCBD13E}" dt="2023-05-06T17:20:24" v="6960" actId="20577"/>
          <ac:spMkLst>
            <pc:docMk/>
            <pc:sldMk cId="2906101730" sldId="281"/>
            <ac:spMk id="3" creationId="{A2B571F2-7AD6-28DC-031D-B58E887BB94D}"/>
          </ac:spMkLst>
        </pc:spChg>
      </pc:sldChg>
      <pc:sldChg chg="modSp mod">
        <pc:chgData name="Chierchia, Gennaro" userId="13cc460b-e693-4eb9-b99b-f99a0f8f14b0" providerId="ADAL" clId="{977001AA-37A8-0146-AB6D-808AAFCBD13E}" dt="2023-05-06T17:20:57.499" v="6972" actId="20577"/>
        <pc:sldMkLst>
          <pc:docMk/>
          <pc:sldMk cId="3706898298" sldId="282"/>
        </pc:sldMkLst>
        <pc:spChg chg="mod">
          <ac:chgData name="Chierchia, Gennaro" userId="13cc460b-e693-4eb9-b99b-f99a0f8f14b0" providerId="ADAL" clId="{977001AA-37A8-0146-AB6D-808AAFCBD13E}" dt="2023-05-06T17:20:57.499" v="6972" actId="20577"/>
          <ac:spMkLst>
            <pc:docMk/>
            <pc:sldMk cId="3706898298" sldId="282"/>
            <ac:spMk id="3" creationId="{5FD130AF-87AB-3B13-147B-D7C9EF8D3223}"/>
          </ac:spMkLst>
        </pc:spChg>
      </pc:sldChg>
      <pc:sldChg chg="modSp mod">
        <pc:chgData name="Chierchia, Gennaro" userId="13cc460b-e693-4eb9-b99b-f99a0f8f14b0" providerId="ADAL" clId="{977001AA-37A8-0146-AB6D-808AAFCBD13E}" dt="2023-05-06T17:20:06.426" v="6953" actId="20577"/>
        <pc:sldMkLst>
          <pc:docMk/>
          <pc:sldMk cId="3739401928" sldId="283"/>
        </pc:sldMkLst>
        <pc:spChg chg="mod">
          <ac:chgData name="Chierchia, Gennaro" userId="13cc460b-e693-4eb9-b99b-f99a0f8f14b0" providerId="ADAL" clId="{977001AA-37A8-0146-AB6D-808AAFCBD13E}" dt="2023-05-05T13:39:22.964" v="433" actId="20577"/>
          <ac:spMkLst>
            <pc:docMk/>
            <pc:sldMk cId="3739401928" sldId="283"/>
            <ac:spMk id="2" creationId="{B3AB3487-D05B-7F2C-10F3-BC8F6D2F2614}"/>
          </ac:spMkLst>
        </pc:spChg>
        <pc:spChg chg="mod">
          <ac:chgData name="Chierchia, Gennaro" userId="13cc460b-e693-4eb9-b99b-f99a0f8f14b0" providerId="ADAL" clId="{977001AA-37A8-0146-AB6D-808AAFCBD13E}" dt="2023-05-06T17:20:06.426" v="6953" actId="20577"/>
          <ac:spMkLst>
            <pc:docMk/>
            <pc:sldMk cId="3739401928" sldId="283"/>
            <ac:spMk id="3" creationId="{8260B6D3-4B9D-927A-952B-7F1678235A54}"/>
          </ac:spMkLst>
        </pc:spChg>
      </pc:sldChg>
      <pc:sldChg chg="addSp modSp mod">
        <pc:chgData name="Chierchia, Gennaro" userId="13cc460b-e693-4eb9-b99b-f99a0f8f14b0" providerId="ADAL" clId="{977001AA-37A8-0146-AB6D-808AAFCBD13E}" dt="2023-05-12T11:01:10.734" v="7556" actId="11529"/>
        <pc:sldMkLst>
          <pc:docMk/>
          <pc:sldMk cId="1409688518" sldId="284"/>
        </pc:sldMkLst>
        <pc:spChg chg="mod">
          <ac:chgData name="Chierchia, Gennaro" userId="13cc460b-e693-4eb9-b99b-f99a0f8f14b0" providerId="ADAL" clId="{977001AA-37A8-0146-AB6D-808AAFCBD13E}" dt="2023-05-05T13:39:35.927" v="434" actId="20577"/>
          <ac:spMkLst>
            <pc:docMk/>
            <pc:sldMk cId="1409688518" sldId="284"/>
            <ac:spMk id="2" creationId="{6B5FBA56-11C6-0830-329C-1E531E226E90}"/>
          </ac:spMkLst>
        </pc:spChg>
        <pc:cxnChg chg="add mod">
          <ac:chgData name="Chierchia, Gennaro" userId="13cc460b-e693-4eb9-b99b-f99a0f8f14b0" providerId="ADAL" clId="{977001AA-37A8-0146-AB6D-808AAFCBD13E}" dt="2023-05-12T11:00:17.054" v="7553" actId="17032"/>
          <ac:cxnSpMkLst>
            <pc:docMk/>
            <pc:sldMk cId="1409688518" sldId="284"/>
            <ac:cxnSpMk id="5" creationId="{B0889CF6-C8D3-5F6E-BCBC-6DE6B7B71EA1}"/>
          </ac:cxnSpMkLst>
        </pc:cxnChg>
        <pc:cxnChg chg="add mod">
          <ac:chgData name="Chierchia, Gennaro" userId="13cc460b-e693-4eb9-b99b-f99a0f8f14b0" providerId="ADAL" clId="{977001AA-37A8-0146-AB6D-808AAFCBD13E}" dt="2023-05-12T11:00:53.287" v="7555" actId="17032"/>
          <ac:cxnSpMkLst>
            <pc:docMk/>
            <pc:sldMk cId="1409688518" sldId="284"/>
            <ac:cxnSpMk id="7" creationId="{E8CC82B6-C3A1-4359-6242-E72F1F927B08}"/>
          </ac:cxnSpMkLst>
        </pc:cxnChg>
        <pc:cxnChg chg="add">
          <ac:chgData name="Chierchia, Gennaro" userId="13cc460b-e693-4eb9-b99b-f99a0f8f14b0" providerId="ADAL" clId="{977001AA-37A8-0146-AB6D-808AAFCBD13E}" dt="2023-05-12T11:01:10.734" v="7556" actId="11529"/>
          <ac:cxnSpMkLst>
            <pc:docMk/>
            <pc:sldMk cId="1409688518" sldId="284"/>
            <ac:cxnSpMk id="9" creationId="{2AAA4163-2E6F-145D-E41A-6FAF76B8F821}"/>
          </ac:cxnSpMkLst>
        </pc:cxnChg>
      </pc:sldChg>
      <pc:sldChg chg="modSp mod">
        <pc:chgData name="Chierchia, Gennaro" userId="13cc460b-e693-4eb9-b99b-f99a0f8f14b0" providerId="ADAL" clId="{977001AA-37A8-0146-AB6D-808AAFCBD13E}" dt="2023-05-05T13:39:40.949" v="435" actId="20577"/>
        <pc:sldMkLst>
          <pc:docMk/>
          <pc:sldMk cId="3326257575" sldId="285"/>
        </pc:sldMkLst>
        <pc:spChg chg="mod">
          <ac:chgData name="Chierchia, Gennaro" userId="13cc460b-e693-4eb9-b99b-f99a0f8f14b0" providerId="ADAL" clId="{977001AA-37A8-0146-AB6D-808AAFCBD13E}" dt="2023-05-05T13:39:40.949" v="435" actId="20577"/>
          <ac:spMkLst>
            <pc:docMk/>
            <pc:sldMk cId="3326257575" sldId="285"/>
            <ac:spMk id="2" creationId="{6B5FBA56-11C6-0830-329C-1E531E226E90}"/>
          </ac:spMkLst>
        </pc:spChg>
      </pc:sldChg>
      <pc:sldChg chg="modSp mod">
        <pc:chgData name="Chierchia, Gennaro" userId="13cc460b-e693-4eb9-b99b-f99a0f8f14b0" providerId="ADAL" clId="{977001AA-37A8-0146-AB6D-808AAFCBD13E}" dt="2023-05-06T17:21:53.309" v="6976" actId="20577"/>
        <pc:sldMkLst>
          <pc:docMk/>
          <pc:sldMk cId="3549428954" sldId="286"/>
        </pc:sldMkLst>
        <pc:spChg chg="mod">
          <ac:chgData name="Chierchia, Gennaro" userId="13cc460b-e693-4eb9-b99b-f99a0f8f14b0" providerId="ADAL" clId="{977001AA-37A8-0146-AB6D-808AAFCBD13E}" dt="2023-05-05T13:36:28.274" v="407" actId="20577"/>
          <ac:spMkLst>
            <pc:docMk/>
            <pc:sldMk cId="3549428954" sldId="286"/>
            <ac:spMk id="2" creationId="{6B5FBA56-11C6-0830-329C-1E531E226E90}"/>
          </ac:spMkLst>
        </pc:spChg>
        <pc:spChg chg="mod">
          <ac:chgData name="Chierchia, Gennaro" userId="13cc460b-e693-4eb9-b99b-f99a0f8f14b0" providerId="ADAL" clId="{977001AA-37A8-0146-AB6D-808AAFCBD13E}" dt="2023-05-06T17:21:53.309" v="6976" actId="20577"/>
          <ac:spMkLst>
            <pc:docMk/>
            <pc:sldMk cId="3549428954" sldId="286"/>
            <ac:spMk id="3" creationId="{82BD2982-28F6-ABAA-1FBE-4461CA1C8F51}"/>
          </ac:spMkLst>
        </pc:spChg>
      </pc:sldChg>
      <pc:sldChg chg="modSp mod">
        <pc:chgData name="Chierchia, Gennaro" userId="13cc460b-e693-4eb9-b99b-f99a0f8f14b0" providerId="ADAL" clId="{977001AA-37A8-0146-AB6D-808AAFCBD13E}" dt="2023-05-06T17:21:47.315" v="6974" actId="20577"/>
        <pc:sldMkLst>
          <pc:docMk/>
          <pc:sldMk cId="3574439679" sldId="287"/>
        </pc:sldMkLst>
        <pc:spChg chg="mod">
          <ac:chgData name="Chierchia, Gennaro" userId="13cc460b-e693-4eb9-b99b-f99a0f8f14b0" providerId="ADAL" clId="{977001AA-37A8-0146-AB6D-808AAFCBD13E}" dt="2023-05-06T17:21:47.315" v="6974" actId="20577"/>
          <ac:spMkLst>
            <pc:docMk/>
            <pc:sldMk cId="3574439679" sldId="287"/>
            <ac:spMk id="3" creationId="{82BD2982-28F6-ABAA-1FBE-4461CA1C8F51}"/>
          </ac:spMkLst>
        </pc:spChg>
      </pc:sldChg>
      <pc:sldChg chg="modSp mod">
        <pc:chgData name="Chierchia, Gennaro" userId="13cc460b-e693-4eb9-b99b-f99a0f8f14b0" providerId="ADAL" clId="{977001AA-37A8-0146-AB6D-808AAFCBD13E}" dt="2023-05-06T17:22:20.080" v="6978" actId="20577"/>
        <pc:sldMkLst>
          <pc:docMk/>
          <pc:sldMk cId="3544631745" sldId="288"/>
        </pc:sldMkLst>
        <pc:spChg chg="mod">
          <ac:chgData name="Chierchia, Gennaro" userId="13cc460b-e693-4eb9-b99b-f99a0f8f14b0" providerId="ADAL" clId="{977001AA-37A8-0146-AB6D-808AAFCBD13E}" dt="2023-05-06T17:22:20.080" v="6978" actId="20577"/>
          <ac:spMkLst>
            <pc:docMk/>
            <pc:sldMk cId="3544631745" sldId="288"/>
            <ac:spMk id="3" creationId="{82BD2982-28F6-ABAA-1FBE-4461CA1C8F51}"/>
          </ac:spMkLst>
        </pc:spChg>
      </pc:sldChg>
      <pc:sldChg chg="modSp mod">
        <pc:chgData name="Chierchia, Gennaro" userId="13cc460b-e693-4eb9-b99b-f99a0f8f14b0" providerId="ADAL" clId="{977001AA-37A8-0146-AB6D-808AAFCBD13E}" dt="2023-05-06T19:51:45.672" v="7039" actId="20577"/>
        <pc:sldMkLst>
          <pc:docMk/>
          <pc:sldMk cId="3674444717" sldId="289"/>
        </pc:sldMkLst>
        <pc:spChg chg="mod">
          <ac:chgData name="Chierchia, Gennaro" userId="13cc460b-e693-4eb9-b99b-f99a0f8f14b0" providerId="ADAL" clId="{977001AA-37A8-0146-AB6D-808AAFCBD13E}" dt="2023-05-06T19:51:45.672" v="7039" actId="20577"/>
          <ac:spMkLst>
            <pc:docMk/>
            <pc:sldMk cId="3674444717" sldId="289"/>
            <ac:spMk id="3" creationId="{82BD2982-28F6-ABAA-1FBE-4461CA1C8F51}"/>
          </ac:spMkLst>
        </pc:spChg>
      </pc:sldChg>
      <pc:sldChg chg="modSp del mod">
        <pc:chgData name="Chierchia, Gennaro" userId="13cc460b-e693-4eb9-b99b-f99a0f8f14b0" providerId="ADAL" clId="{977001AA-37A8-0146-AB6D-808AAFCBD13E}" dt="2023-05-13T11:44:57.647" v="8186" actId="2696"/>
        <pc:sldMkLst>
          <pc:docMk/>
          <pc:sldMk cId="2357745154" sldId="290"/>
        </pc:sldMkLst>
        <pc:spChg chg="mod">
          <ac:chgData name="Chierchia, Gennaro" userId="13cc460b-e693-4eb9-b99b-f99a0f8f14b0" providerId="ADAL" clId="{977001AA-37A8-0146-AB6D-808AAFCBD13E}" dt="2023-05-06T17:22:55.533" v="6982" actId="20577"/>
          <ac:spMkLst>
            <pc:docMk/>
            <pc:sldMk cId="2357745154" sldId="290"/>
            <ac:spMk id="3" creationId="{82BD2982-28F6-ABAA-1FBE-4461CA1C8F51}"/>
          </ac:spMkLst>
        </pc:spChg>
      </pc:sldChg>
      <pc:sldChg chg="modSp new mod">
        <pc:chgData name="Chierchia, Gennaro" userId="13cc460b-e693-4eb9-b99b-f99a0f8f14b0" providerId="ADAL" clId="{977001AA-37A8-0146-AB6D-808AAFCBD13E}" dt="2023-05-06T19:52:17.922" v="7040" actId="58"/>
        <pc:sldMkLst>
          <pc:docMk/>
          <pc:sldMk cId="242135631" sldId="291"/>
        </pc:sldMkLst>
        <pc:spChg chg="mod">
          <ac:chgData name="Chierchia, Gennaro" userId="13cc460b-e693-4eb9-b99b-f99a0f8f14b0" providerId="ADAL" clId="{977001AA-37A8-0146-AB6D-808AAFCBD13E}" dt="2023-05-05T13:41:37.362" v="532" actId="27636"/>
          <ac:spMkLst>
            <pc:docMk/>
            <pc:sldMk cId="242135631" sldId="291"/>
            <ac:spMk id="2" creationId="{2CB2AA02-EB01-F54E-6BC8-33B698AAA25E}"/>
          </ac:spMkLst>
        </pc:spChg>
        <pc:spChg chg="mod">
          <ac:chgData name="Chierchia, Gennaro" userId="13cc460b-e693-4eb9-b99b-f99a0f8f14b0" providerId="ADAL" clId="{977001AA-37A8-0146-AB6D-808AAFCBD13E}" dt="2023-05-06T19:52:17.922" v="7040" actId="58"/>
          <ac:spMkLst>
            <pc:docMk/>
            <pc:sldMk cId="242135631" sldId="291"/>
            <ac:spMk id="3" creationId="{C5DC2F57-128A-FFB8-2DF9-14D1BEB11E9E}"/>
          </ac:spMkLst>
        </pc:spChg>
      </pc:sldChg>
      <pc:sldChg chg="modSp add mod">
        <pc:chgData name="Chierchia, Gennaro" userId="13cc460b-e693-4eb9-b99b-f99a0f8f14b0" providerId="ADAL" clId="{977001AA-37A8-0146-AB6D-808AAFCBD13E}" dt="2023-05-06T19:53:27.313" v="7067" actId="114"/>
        <pc:sldMkLst>
          <pc:docMk/>
          <pc:sldMk cId="1944700472" sldId="292"/>
        </pc:sldMkLst>
        <pc:spChg chg="mod">
          <ac:chgData name="Chierchia, Gennaro" userId="13cc460b-e693-4eb9-b99b-f99a0f8f14b0" providerId="ADAL" clId="{977001AA-37A8-0146-AB6D-808AAFCBD13E}" dt="2023-05-05T14:08:39.578" v="995" actId="207"/>
          <ac:spMkLst>
            <pc:docMk/>
            <pc:sldMk cId="1944700472" sldId="292"/>
            <ac:spMk id="2" creationId="{2CB2AA02-EB01-F54E-6BC8-33B698AAA25E}"/>
          </ac:spMkLst>
        </pc:spChg>
        <pc:spChg chg="mod">
          <ac:chgData name="Chierchia, Gennaro" userId="13cc460b-e693-4eb9-b99b-f99a0f8f14b0" providerId="ADAL" clId="{977001AA-37A8-0146-AB6D-808AAFCBD13E}" dt="2023-05-06T19:53:27.313" v="7067" actId="114"/>
          <ac:spMkLst>
            <pc:docMk/>
            <pc:sldMk cId="1944700472" sldId="292"/>
            <ac:spMk id="3" creationId="{C5DC2F57-128A-FFB8-2DF9-14D1BEB11E9E}"/>
          </ac:spMkLst>
        </pc:spChg>
      </pc:sldChg>
      <pc:sldChg chg="modSp add mod">
        <pc:chgData name="Chierchia, Gennaro" userId="13cc460b-e693-4eb9-b99b-f99a0f8f14b0" providerId="ADAL" clId="{977001AA-37A8-0146-AB6D-808AAFCBD13E}" dt="2023-05-13T11:46:59.155" v="8195" actId="20577"/>
        <pc:sldMkLst>
          <pc:docMk/>
          <pc:sldMk cId="4117675650" sldId="293"/>
        </pc:sldMkLst>
        <pc:spChg chg="mod">
          <ac:chgData name="Chierchia, Gennaro" userId="13cc460b-e693-4eb9-b99b-f99a0f8f14b0" providerId="ADAL" clId="{977001AA-37A8-0146-AB6D-808AAFCBD13E}" dt="2023-05-05T14:08:49.086" v="996" actId="207"/>
          <ac:spMkLst>
            <pc:docMk/>
            <pc:sldMk cId="4117675650" sldId="293"/>
            <ac:spMk id="2" creationId="{2CB2AA02-EB01-F54E-6BC8-33B698AAA25E}"/>
          </ac:spMkLst>
        </pc:spChg>
        <pc:spChg chg="mod">
          <ac:chgData name="Chierchia, Gennaro" userId="13cc460b-e693-4eb9-b99b-f99a0f8f14b0" providerId="ADAL" clId="{977001AA-37A8-0146-AB6D-808AAFCBD13E}" dt="2023-05-13T11:46:59.155" v="8195" actId="20577"/>
          <ac:spMkLst>
            <pc:docMk/>
            <pc:sldMk cId="4117675650" sldId="293"/>
            <ac:spMk id="3" creationId="{C5DC2F57-128A-FFB8-2DF9-14D1BEB11E9E}"/>
          </ac:spMkLst>
        </pc:spChg>
      </pc:sldChg>
      <pc:sldChg chg="modSp new mod">
        <pc:chgData name="Chierchia, Gennaro" userId="13cc460b-e693-4eb9-b99b-f99a0f8f14b0" providerId="ADAL" clId="{977001AA-37A8-0146-AB6D-808AAFCBD13E}" dt="2023-05-12T11:08:34.020" v="7589" actId="20577"/>
        <pc:sldMkLst>
          <pc:docMk/>
          <pc:sldMk cId="4126875673" sldId="294"/>
        </pc:sldMkLst>
        <pc:spChg chg="mod">
          <ac:chgData name="Chierchia, Gennaro" userId="13cc460b-e693-4eb9-b99b-f99a0f8f14b0" providerId="ADAL" clId="{977001AA-37A8-0146-AB6D-808AAFCBD13E}" dt="2023-05-05T14:56:00.293" v="1793" actId="20577"/>
          <ac:spMkLst>
            <pc:docMk/>
            <pc:sldMk cId="4126875673" sldId="294"/>
            <ac:spMk id="2" creationId="{169420AB-9440-03B8-109D-EB1A8D697814}"/>
          </ac:spMkLst>
        </pc:spChg>
        <pc:spChg chg="mod">
          <ac:chgData name="Chierchia, Gennaro" userId="13cc460b-e693-4eb9-b99b-f99a0f8f14b0" providerId="ADAL" clId="{977001AA-37A8-0146-AB6D-808AAFCBD13E}" dt="2023-05-12T11:08:34.020" v="7589" actId="20577"/>
          <ac:spMkLst>
            <pc:docMk/>
            <pc:sldMk cId="4126875673" sldId="294"/>
            <ac:spMk id="3" creationId="{D095C85B-9328-E972-1DE5-D967BC7AC081}"/>
          </ac:spMkLst>
        </pc:spChg>
      </pc:sldChg>
      <pc:sldChg chg="modSp new mod">
        <pc:chgData name="Chierchia, Gennaro" userId="13cc460b-e693-4eb9-b99b-f99a0f8f14b0" providerId="ADAL" clId="{977001AA-37A8-0146-AB6D-808AAFCBD13E}" dt="2023-05-06T17:24:45.127" v="6987" actId="20577"/>
        <pc:sldMkLst>
          <pc:docMk/>
          <pc:sldMk cId="2284347379" sldId="295"/>
        </pc:sldMkLst>
        <pc:spChg chg="mod">
          <ac:chgData name="Chierchia, Gennaro" userId="13cc460b-e693-4eb9-b99b-f99a0f8f14b0" providerId="ADAL" clId="{977001AA-37A8-0146-AB6D-808AAFCBD13E}" dt="2023-05-06T15:37:28.057" v="6247" actId="20577"/>
          <ac:spMkLst>
            <pc:docMk/>
            <pc:sldMk cId="2284347379" sldId="295"/>
            <ac:spMk id="2" creationId="{08904921-EC9F-0407-836E-0608F9FD87C2}"/>
          </ac:spMkLst>
        </pc:spChg>
        <pc:spChg chg="mod">
          <ac:chgData name="Chierchia, Gennaro" userId="13cc460b-e693-4eb9-b99b-f99a0f8f14b0" providerId="ADAL" clId="{977001AA-37A8-0146-AB6D-808AAFCBD13E}" dt="2023-05-06T17:24:45.127" v="6987" actId="20577"/>
          <ac:spMkLst>
            <pc:docMk/>
            <pc:sldMk cId="2284347379" sldId="295"/>
            <ac:spMk id="3" creationId="{885C6134-EF05-E7D4-33BD-EBF5EBC1A15A}"/>
          </ac:spMkLst>
        </pc:spChg>
      </pc:sldChg>
      <pc:sldChg chg="modSp add mod">
        <pc:chgData name="Chierchia, Gennaro" userId="13cc460b-e693-4eb9-b99b-f99a0f8f14b0" providerId="ADAL" clId="{977001AA-37A8-0146-AB6D-808AAFCBD13E}" dt="2023-05-06T19:55:05.231" v="7071" actId="20577"/>
        <pc:sldMkLst>
          <pc:docMk/>
          <pc:sldMk cId="2762425308" sldId="296"/>
        </pc:sldMkLst>
        <pc:spChg chg="mod">
          <ac:chgData name="Chierchia, Gennaro" userId="13cc460b-e693-4eb9-b99b-f99a0f8f14b0" providerId="ADAL" clId="{977001AA-37A8-0146-AB6D-808AAFCBD13E}" dt="2023-05-06T19:55:05.231" v="7071" actId="20577"/>
          <ac:spMkLst>
            <pc:docMk/>
            <pc:sldMk cId="2762425308" sldId="296"/>
            <ac:spMk id="3" creationId="{885C6134-EF05-E7D4-33BD-EBF5EBC1A15A}"/>
          </ac:spMkLst>
        </pc:spChg>
      </pc:sldChg>
      <pc:sldChg chg="modSp add mod">
        <pc:chgData name="Chierchia, Gennaro" userId="13cc460b-e693-4eb9-b99b-f99a0f8f14b0" providerId="ADAL" clId="{977001AA-37A8-0146-AB6D-808AAFCBD13E}" dt="2023-05-06T19:55:28.889" v="7073" actId="20577"/>
        <pc:sldMkLst>
          <pc:docMk/>
          <pc:sldMk cId="3778844024" sldId="297"/>
        </pc:sldMkLst>
        <pc:spChg chg="mod">
          <ac:chgData name="Chierchia, Gennaro" userId="13cc460b-e693-4eb9-b99b-f99a0f8f14b0" providerId="ADAL" clId="{977001AA-37A8-0146-AB6D-808AAFCBD13E}" dt="2023-05-06T19:55:28.889" v="7073" actId="20577"/>
          <ac:spMkLst>
            <pc:docMk/>
            <pc:sldMk cId="3778844024" sldId="297"/>
            <ac:spMk id="3" creationId="{885C6134-EF05-E7D4-33BD-EBF5EBC1A15A}"/>
          </ac:spMkLst>
        </pc:spChg>
      </pc:sldChg>
      <pc:sldChg chg="modSp add mod">
        <pc:chgData name="Chierchia, Gennaro" userId="13cc460b-e693-4eb9-b99b-f99a0f8f14b0" providerId="ADAL" clId="{977001AA-37A8-0146-AB6D-808AAFCBD13E}" dt="2023-05-06T17:25:32.648" v="6989" actId="20577"/>
        <pc:sldMkLst>
          <pc:docMk/>
          <pc:sldMk cId="3783112302" sldId="298"/>
        </pc:sldMkLst>
        <pc:spChg chg="mod">
          <ac:chgData name="Chierchia, Gennaro" userId="13cc460b-e693-4eb9-b99b-f99a0f8f14b0" providerId="ADAL" clId="{977001AA-37A8-0146-AB6D-808AAFCBD13E}" dt="2023-05-06T17:25:32.648" v="6989" actId="20577"/>
          <ac:spMkLst>
            <pc:docMk/>
            <pc:sldMk cId="3783112302" sldId="298"/>
            <ac:spMk id="3" creationId="{885C6134-EF05-E7D4-33BD-EBF5EBC1A15A}"/>
          </ac:spMkLst>
        </pc:spChg>
      </pc:sldChg>
      <pc:sldChg chg="modSp add mod">
        <pc:chgData name="Chierchia, Gennaro" userId="13cc460b-e693-4eb9-b99b-f99a0f8f14b0" providerId="ADAL" clId="{977001AA-37A8-0146-AB6D-808AAFCBD13E}" dt="2023-05-13T11:50:13.836" v="8196" actId="207"/>
        <pc:sldMkLst>
          <pc:docMk/>
          <pc:sldMk cId="3718566174" sldId="299"/>
        </pc:sldMkLst>
        <pc:spChg chg="mod">
          <ac:chgData name="Chierchia, Gennaro" userId="13cc460b-e693-4eb9-b99b-f99a0f8f14b0" providerId="ADAL" clId="{977001AA-37A8-0146-AB6D-808AAFCBD13E}" dt="2023-05-06T12:21:49.513" v="2772" actId="207"/>
          <ac:spMkLst>
            <pc:docMk/>
            <pc:sldMk cId="3718566174" sldId="299"/>
            <ac:spMk id="2" creationId="{08904921-EC9F-0407-836E-0608F9FD87C2}"/>
          </ac:spMkLst>
        </pc:spChg>
        <pc:spChg chg="mod">
          <ac:chgData name="Chierchia, Gennaro" userId="13cc460b-e693-4eb9-b99b-f99a0f8f14b0" providerId="ADAL" clId="{977001AA-37A8-0146-AB6D-808AAFCBD13E}" dt="2023-05-13T11:50:13.836" v="8196" actId="207"/>
          <ac:spMkLst>
            <pc:docMk/>
            <pc:sldMk cId="3718566174" sldId="299"/>
            <ac:spMk id="3" creationId="{885C6134-EF05-E7D4-33BD-EBF5EBC1A15A}"/>
          </ac:spMkLst>
        </pc:spChg>
      </pc:sldChg>
      <pc:sldChg chg="modSp add del mod">
        <pc:chgData name="Chierchia, Gennaro" userId="13cc460b-e693-4eb9-b99b-f99a0f8f14b0" providerId="ADAL" clId="{977001AA-37A8-0146-AB6D-808AAFCBD13E}" dt="2023-05-06T12:35:46.287" v="3430" actId="2696"/>
        <pc:sldMkLst>
          <pc:docMk/>
          <pc:sldMk cId="1298650585" sldId="300"/>
        </pc:sldMkLst>
        <pc:spChg chg="mod">
          <ac:chgData name="Chierchia, Gennaro" userId="13cc460b-e693-4eb9-b99b-f99a0f8f14b0" providerId="ADAL" clId="{977001AA-37A8-0146-AB6D-808AAFCBD13E}" dt="2023-05-06T12:30:38.640" v="3320" actId="20577"/>
          <ac:spMkLst>
            <pc:docMk/>
            <pc:sldMk cId="1298650585" sldId="300"/>
            <ac:spMk id="3" creationId="{885C6134-EF05-E7D4-33BD-EBF5EBC1A15A}"/>
          </ac:spMkLst>
        </pc:spChg>
      </pc:sldChg>
      <pc:sldChg chg="modSp add mod">
        <pc:chgData name="Chierchia, Gennaro" userId="13cc460b-e693-4eb9-b99b-f99a0f8f14b0" providerId="ADAL" clId="{977001AA-37A8-0146-AB6D-808AAFCBD13E}" dt="2023-05-13T11:50:45.879" v="8197" actId="20577"/>
        <pc:sldMkLst>
          <pc:docMk/>
          <pc:sldMk cId="896548290" sldId="301"/>
        </pc:sldMkLst>
        <pc:spChg chg="mod">
          <ac:chgData name="Chierchia, Gennaro" userId="13cc460b-e693-4eb9-b99b-f99a0f8f14b0" providerId="ADAL" clId="{977001AA-37A8-0146-AB6D-808AAFCBD13E}" dt="2023-05-13T11:50:45.879" v="8197" actId="20577"/>
          <ac:spMkLst>
            <pc:docMk/>
            <pc:sldMk cId="896548290" sldId="301"/>
            <ac:spMk id="3" creationId="{885C6134-EF05-E7D4-33BD-EBF5EBC1A15A}"/>
          </ac:spMkLst>
        </pc:spChg>
      </pc:sldChg>
      <pc:sldChg chg="addSp delSp modSp add mod">
        <pc:chgData name="Chierchia, Gennaro" userId="13cc460b-e693-4eb9-b99b-f99a0f8f14b0" providerId="ADAL" clId="{977001AA-37A8-0146-AB6D-808AAFCBD13E}" dt="2023-05-06T13:00:37.863" v="3943" actId="1076"/>
        <pc:sldMkLst>
          <pc:docMk/>
          <pc:sldMk cId="208749255" sldId="302"/>
        </pc:sldMkLst>
        <pc:spChg chg="mod">
          <ac:chgData name="Chierchia, Gennaro" userId="13cc460b-e693-4eb9-b99b-f99a0f8f14b0" providerId="ADAL" clId="{977001AA-37A8-0146-AB6D-808AAFCBD13E}" dt="2023-05-06T12:36:04.609" v="3438" actId="20577"/>
          <ac:spMkLst>
            <pc:docMk/>
            <pc:sldMk cId="208749255" sldId="302"/>
            <ac:spMk id="2" creationId="{08904921-EC9F-0407-836E-0608F9FD87C2}"/>
          </ac:spMkLst>
        </pc:spChg>
        <pc:spChg chg="mod">
          <ac:chgData name="Chierchia, Gennaro" userId="13cc460b-e693-4eb9-b99b-f99a0f8f14b0" providerId="ADAL" clId="{977001AA-37A8-0146-AB6D-808AAFCBD13E}" dt="2023-05-06T13:00:17.141" v="3942" actId="207"/>
          <ac:spMkLst>
            <pc:docMk/>
            <pc:sldMk cId="208749255" sldId="302"/>
            <ac:spMk id="3" creationId="{885C6134-EF05-E7D4-33BD-EBF5EBC1A15A}"/>
          </ac:spMkLst>
        </pc:spChg>
        <pc:spChg chg="add del mod">
          <ac:chgData name="Chierchia, Gennaro" userId="13cc460b-e693-4eb9-b99b-f99a0f8f14b0" providerId="ADAL" clId="{977001AA-37A8-0146-AB6D-808AAFCBD13E}" dt="2023-05-06T12:37:04.554" v="3440"/>
          <ac:spMkLst>
            <pc:docMk/>
            <pc:sldMk cId="208749255" sldId="302"/>
            <ac:spMk id="9" creationId="{6A049024-56EB-5666-B1DF-D13C96ED1423}"/>
          </ac:spMkLst>
        </pc:spChg>
        <pc:spChg chg="add del mod">
          <ac:chgData name="Chierchia, Gennaro" userId="13cc460b-e693-4eb9-b99b-f99a0f8f14b0" providerId="ADAL" clId="{977001AA-37A8-0146-AB6D-808AAFCBD13E}" dt="2023-05-06T12:37:04.554" v="3440"/>
          <ac:spMkLst>
            <pc:docMk/>
            <pc:sldMk cId="208749255" sldId="302"/>
            <ac:spMk id="10" creationId="{424D8F1E-85EC-3330-B365-B2AA60FDABAD}"/>
          </ac:spMkLst>
        </pc:spChg>
        <pc:spChg chg="add del mod">
          <ac:chgData name="Chierchia, Gennaro" userId="13cc460b-e693-4eb9-b99b-f99a0f8f14b0" providerId="ADAL" clId="{977001AA-37A8-0146-AB6D-808AAFCBD13E}" dt="2023-05-06T12:37:04.554" v="3440"/>
          <ac:spMkLst>
            <pc:docMk/>
            <pc:sldMk cId="208749255" sldId="302"/>
            <ac:spMk id="11" creationId="{7B995E90-AEDE-F801-24B7-D7C3CC2834D4}"/>
          </ac:spMkLst>
        </pc:spChg>
        <pc:spChg chg="add del mod">
          <ac:chgData name="Chierchia, Gennaro" userId="13cc460b-e693-4eb9-b99b-f99a0f8f14b0" providerId="ADAL" clId="{977001AA-37A8-0146-AB6D-808AAFCBD13E}" dt="2023-05-06T12:37:04.554" v="3440"/>
          <ac:spMkLst>
            <pc:docMk/>
            <pc:sldMk cId="208749255" sldId="302"/>
            <ac:spMk id="12" creationId="{C6820C74-E880-BAE6-BB08-EAEC30AB7AA7}"/>
          </ac:spMkLst>
        </pc:spChg>
        <pc:spChg chg="add del mod">
          <ac:chgData name="Chierchia, Gennaro" userId="13cc460b-e693-4eb9-b99b-f99a0f8f14b0" providerId="ADAL" clId="{977001AA-37A8-0146-AB6D-808AAFCBD13E}" dt="2023-05-06T12:38:09.819" v="3443"/>
          <ac:spMkLst>
            <pc:docMk/>
            <pc:sldMk cId="208749255" sldId="302"/>
            <ac:spMk id="18" creationId="{7A6E0FA9-7A8D-4AAF-FFA8-7B81F7E325B7}"/>
          </ac:spMkLst>
        </pc:spChg>
        <pc:spChg chg="add del mod">
          <ac:chgData name="Chierchia, Gennaro" userId="13cc460b-e693-4eb9-b99b-f99a0f8f14b0" providerId="ADAL" clId="{977001AA-37A8-0146-AB6D-808AAFCBD13E}" dt="2023-05-06T12:38:09.819" v="3443"/>
          <ac:spMkLst>
            <pc:docMk/>
            <pc:sldMk cId="208749255" sldId="302"/>
            <ac:spMk id="19" creationId="{B4777003-6AA5-8B38-6A3D-BDBC8E618B46}"/>
          </ac:spMkLst>
        </pc:spChg>
        <pc:spChg chg="add del mod">
          <ac:chgData name="Chierchia, Gennaro" userId="13cc460b-e693-4eb9-b99b-f99a0f8f14b0" providerId="ADAL" clId="{977001AA-37A8-0146-AB6D-808AAFCBD13E}" dt="2023-05-06T12:38:09.819" v="3443"/>
          <ac:spMkLst>
            <pc:docMk/>
            <pc:sldMk cId="208749255" sldId="302"/>
            <ac:spMk id="20" creationId="{1DA57CA9-49F4-71D7-EC5B-56DC84062D66}"/>
          </ac:spMkLst>
        </pc:spChg>
        <pc:spChg chg="add del mod">
          <ac:chgData name="Chierchia, Gennaro" userId="13cc460b-e693-4eb9-b99b-f99a0f8f14b0" providerId="ADAL" clId="{977001AA-37A8-0146-AB6D-808AAFCBD13E}" dt="2023-05-06T12:38:09.819" v="3443"/>
          <ac:spMkLst>
            <pc:docMk/>
            <pc:sldMk cId="208749255" sldId="302"/>
            <ac:spMk id="21" creationId="{C4050C3D-1C35-6F0A-664B-915589A9DCC3}"/>
          </ac:spMkLst>
        </pc:spChg>
        <pc:spChg chg="add del mod">
          <ac:chgData name="Chierchia, Gennaro" userId="13cc460b-e693-4eb9-b99b-f99a0f8f14b0" providerId="ADAL" clId="{977001AA-37A8-0146-AB6D-808AAFCBD13E}" dt="2023-05-06T12:38:43.816" v="3445"/>
          <ac:spMkLst>
            <pc:docMk/>
            <pc:sldMk cId="208749255" sldId="302"/>
            <ac:spMk id="27" creationId="{9629B4BC-68B4-FEA0-BB1E-8528424DA2B6}"/>
          </ac:spMkLst>
        </pc:spChg>
        <pc:spChg chg="add del mod">
          <ac:chgData name="Chierchia, Gennaro" userId="13cc460b-e693-4eb9-b99b-f99a0f8f14b0" providerId="ADAL" clId="{977001AA-37A8-0146-AB6D-808AAFCBD13E}" dt="2023-05-06T12:38:43.816" v="3445"/>
          <ac:spMkLst>
            <pc:docMk/>
            <pc:sldMk cId="208749255" sldId="302"/>
            <ac:spMk id="28" creationId="{61D7F89E-EE0F-48B9-216D-68BC97250270}"/>
          </ac:spMkLst>
        </pc:spChg>
        <pc:spChg chg="add del mod">
          <ac:chgData name="Chierchia, Gennaro" userId="13cc460b-e693-4eb9-b99b-f99a0f8f14b0" providerId="ADAL" clId="{977001AA-37A8-0146-AB6D-808AAFCBD13E}" dt="2023-05-06T12:38:43.816" v="3445"/>
          <ac:spMkLst>
            <pc:docMk/>
            <pc:sldMk cId="208749255" sldId="302"/>
            <ac:spMk id="29" creationId="{9531604A-C144-7488-CF79-4ACD29BDDA9E}"/>
          </ac:spMkLst>
        </pc:spChg>
        <pc:spChg chg="add del mod">
          <ac:chgData name="Chierchia, Gennaro" userId="13cc460b-e693-4eb9-b99b-f99a0f8f14b0" providerId="ADAL" clId="{977001AA-37A8-0146-AB6D-808AAFCBD13E}" dt="2023-05-06T12:38:43.816" v="3445"/>
          <ac:spMkLst>
            <pc:docMk/>
            <pc:sldMk cId="208749255" sldId="302"/>
            <ac:spMk id="30" creationId="{82A14148-6547-A13A-D316-376891D07E7A}"/>
          </ac:spMkLst>
        </pc:spChg>
        <pc:cxnChg chg="add del mod">
          <ac:chgData name="Chierchia, Gennaro" userId="13cc460b-e693-4eb9-b99b-f99a0f8f14b0" providerId="ADAL" clId="{977001AA-37A8-0146-AB6D-808AAFCBD13E}" dt="2023-05-06T12:37:04.554" v="3440"/>
          <ac:cxnSpMkLst>
            <pc:docMk/>
            <pc:sldMk cId="208749255" sldId="302"/>
            <ac:cxnSpMk id="4" creationId="{18C46156-3F42-9952-DBCE-18CABF970B23}"/>
          </ac:cxnSpMkLst>
        </pc:cxnChg>
        <pc:cxnChg chg="add del mod">
          <ac:chgData name="Chierchia, Gennaro" userId="13cc460b-e693-4eb9-b99b-f99a0f8f14b0" providerId="ADAL" clId="{977001AA-37A8-0146-AB6D-808AAFCBD13E}" dt="2023-05-06T12:37:04.554" v="3440"/>
          <ac:cxnSpMkLst>
            <pc:docMk/>
            <pc:sldMk cId="208749255" sldId="302"/>
            <ac:cxnSpMk id="5" creationId="{DFF8F728-659C-BB8F-6F41-A6EEFCC8C352}"/>
          </ac:cxnSpMkLst>
        </pc:cxnChg>
        <pc:cxnChg chg="add del mod">
          <ac:chgData name="Chierchia, Gennaro" userId="13cc460b-e693-4eb9-b99b-f99a0f8f14b0" providerId="ADAL" clId="{977001AA-37A8-0146-AB6D-808AAFCBD13E}" dt="2023-05-06T12:37:04.554" v="3440"/>
          <ac:cxnSpMkLst>
            <pc:docMk/>
            <pc:sldMk cId="208749255" sldId="302"/>
            <ac:cxnSpMk id="6" creationId="{7C90132A-DAA4-A7FC-1404-10DBDD4A5327}"/>
          </ac:cxnSpMkLst>
        </pc:cxnChg>
        <pc:cxnChg chg="add del mod">
          <ac:chgData name="Chierchia, Gennaro" userId="13cc460b-e693-4eb9-b99b-f99a0f8f14b0" providerId="ADAL" clId="{977001AA-37A8-0146-AB6D-808AAFCBD13E}" dt="2023-05-06T12:37:04.554" v="3440"/>
          <ac:cxnSpMkLst>
            <pc:docMk/>
            <pc:sldMk cId="208749255" sldId="302"/>
            <ac:cxnSpMk id="7" creationId="{98168361-1684-A172-7BE1-0D6CF3B80052}"/>
          </ac:cxnSpMkLst>
        </pc:cxnChg>
        <pc:cxnChg chg="add del mod">
          <ac:chgData name="Chierchia, Gennaro" userId="13cc460b-e693-4eb9-b99b-f99a0f8f14b0" providerId="ADAL" clId="{977001AA-37A8-0146-AB6D-808AAFCBD13E}" dt="2023-05-06T12:37:04.554" v="3440"/>
          <ac:cxnSpMkLst>
            <pc:docMk/>
            <pc:sldMk cId="208749255" sldId="302"/>
            <ac:cxnSpMk id="8" creationId="{DEFBDE49-A1E3-9ADA-F402-444D5741FA52}"/>
          </ac:cxnSpMkLst>
        </pc:cxnChg>
        <pc:cxnChg chg="add del mod">
          <ac:chgData name="Chierchia, Gennaro" userId="13cc460b-e693-4eb9-b99b-f99a0f8f14b0" providerId="ADAL" clId="{977001AA-37A8-0146-AB6D-808AAFCBD13E}" dt="2023-05-06T12:38:09.819" v="3443"/>
          <ac:cxnSpMkLst>
            <pc:docMk/>
            <pc:sldMk cId="208749255" sldId="302"/>
            <ac:cxnSpMk id="13" creationId="{A21A1582-1F21-AD69-AA5A-2115322B5518}"/>
          </ac:cxnSpMkLst>
        </pc:cxnChg>
        <pc:cxnChg chg="add del mod">
          <ac:chgData name="Chierchia, Gennaro" userId="13cc460b-e693-4eb9-b99b-f99a0f8f14b0" providerId="ADAL" clId="{977001AA-37A8-0146-AB6D-808AAFCBD13E}" dt="2023-05-06T12:38:09.819" v="3443"/>
          <ac:cxnSpMkLst>
            <pc:docMk/>
            <pc:sldMk cId="208749255" sldId="302"/>
            <ac:cxnSpMk id="14" creationId="{34265587-774E-7CAC-D409-8CB6A5A193D6}"/>
          </ac:cxnSpMkLst>
        </pc:cxnChg>
        <pc:cxnChg chg="add del mod">
          <ac:chgData name="Chierchia, Gennaro" userId="13cc460b-e693-4eb9-b99b-f99a0f8f14b0" providerId="ADAL" clId="{977001AA-37A8-0146-AB6D-808AAFCBD13E}" dt="2023-05-06T12:38:09.819" v="3443"/>
          <ac:cxnSpMkLst>
            <pc:docMk/>
            <pc:sldMk cId="208749255" sldId="302"/>
            <ac:cxnSpMk id="15" creationId="{D4E922F2-7D99-F47C-DC7B-C655C04CDB22}"/>
          </ac:cxnSpMkLst>
        </pc:cxnChg>
        <pc:cxnChg chg="add del mod">
          <ac:chgData name="Chierchia, Gennaro" userId="13cc460b-e693-4eb9-b99b-f99a0f8f14b0" providerId="ADAL" clId="{977001AA-37A8-0146-AB6D-808AAFCBD13E}" dt="2023-05-06T12:38:09.819" v="3443"/>
          <ac:cxnSpMkLst>
            <pc:docMk/>
            <pc:sldMk cId="208749255" sldId="302"/>
            <ac:cxnSpMk id="16" creationId="{78D038BE-FE54-866E-5994-D02A08C4BBA6}"/>
          </ac:cxnSpMkLst>
        </pc:cxnChg>
        <pc:cxnChg chg="add del mod">
          <ac:chgData name="Chierchia, Gennaro" userId="13cc460b-e693-4eb9-b99b-f99a0f8f14b0" providerId="ADAL" clId="{977001AA-37A8-0146-AB6D-808AAFCBD13E}" dt="2023-05-06T12:38:09.819" v="3443"/>
          <ac:cxnSpMkLst>
            <pc:docMk/>
            <pc:sldMk cId="208749255" sldId="302"/>
            <ac:cxnSpMk id="17" creationId="{60AF0AD3-E87F-B396-8789-43EC82C48C10}"/>
          </ac:cxnSpMkLst>
        </pc:cxnChg>
        <pc:cxnChg chg="add del mod">
          <ac:chgData name="Chierchia, Gennaro" userId="13cc460b-e693-4eb9-b99b-f99a0f8f14b0" providerId="ADAL" clId="{977001AA-37A8-0146-AB6D-808AAFCBD13E}" dt="2023-05-06T12:38:43.816" v="3445"/>
          <ac:cxnSpMkLst>
            <pc:docMk/>
            <pc:sldMk cId="208749255" sldId="302"/>
            <ac:cxnSpMk id="22" creationId="{469D07D3-F912-5378-616F-2862829DF183}"/>
          </ac:cxnSpMkLst>
        </pc:cxnChg>
        <pc:cxnChg chg="add del mod">
          <ac:chgData name="Chierchia, Gennaro" userId="13cc460b-e693-4eb9-b99b-f99a0f8f14b0" providerId="ADAL" clId="{977001AA-37A8-0146-AB6D-808AAFCBD13E}" dt="2023-05-06T12:38:43.816" v="3445"/>
          <ac:cxnSpMkLst>
            <pc:docMk/>
            <pc:sldMk cId="208749255" sldId="302"/>
            <ac:cxnSpMk id="23" creationId="{5B095B34-0EE7-C67C-919F-88FF97B0528F}"/>
          </ac:cxnSpMkLst>
        </pc:cxnChg>
        <pc:cxnChg chg="add del mod">
          <ac:chgData name="Chierchia, Gennaro" userId="13cc460b-e693-4eb9-b99b-f99a0f8f14b0" providerId="ADAL" clId="{977001AA-37A8-0146-AB6D-808AAFCBD13E}" dt="2023-05-06T12:38:43.816" v="3445"/>
          <ac:cxnSpMkLst>
            <pc:docMk/>
            <pc:sldMk cId="208749255" sldId="302"/>
            <ac:cxnSpMk id="24" creationId="{14DEF8AD-68E7-E5EA-AD8E-E2FA8E7DB2EF}"/>
          </ac:cxnSpMkLst>
        </pc:cxnChg>
        <pc:cxnChg chg="add del mod">
          <ac:chgData name="Chierchia, Gennaro" userId="13cc460b-e693-4eb9-b99b-f99a0f8f14b0" providerId="ADAL" clId="{977001AA-37A8-0146-AB6D-808AAFCBD13E}" dt="2023-05-06T12:38:43.816" v="3445"/>
          <ac:cxnSpMkLst>
            <pc:docMk/>
            <pc:sldMk cId="208749255" sldId="302"/>
            <ac:cxnSpMk id="25" creationId="{D6729D16-4ED1-F594-5755-11D580C69312}"/>
          </ac:cxnSpMkLst>
        </pc:cxnChg>
        <pc:cxnChg chg="add del mod">
          <ac:chgData name="Chierchia, Gennaro" userId="13cc460b-e693-4eb9-b99b-f99a0f8f14b0" providerId="ADAL" clId="{977001AA-37A8-0146-AB6D-808AAFCBD13E}" dt="2023-05-06T12:38:43.816" v="3445"/>
          <ac:cxnSpMkLst>
            <pc:docMk/>
            <pc:sldMk cId="208749255" sldId="302"/>
            <ac:cxnSpMk id="26" creationId="{3F90088D-AAA4-E1C3-18DD-E30BAAAE031E}"/>
          </ac:cxnSpMkLst>
        </pc:cxnChg>
        <pc:cxnChg chg="add mod">
          <ac:chgData name="Chierchia, Gennaro" userId="13cc460b-e693-4eb9-b99b-f99a0f8f14b0" providerId="ADAL" clId="{977001AA-37A8-0146-AB6D-808AAFCBD13E}" dt="2023-05-06T12:58:22.019" v="3931" actId="13822"/>
          <ac:cxnSpMkLst>
            <pc:docMk/>
            <pc:sldMk cId="208749255" sldId="302"/>
            <ac:cxnSpMk id="32" creationId="{8B24DC47-258A-06CA-14E5-BA1E7CDFAEA7}"/>
          </ac:cxnSpMkLst>
        </pc:cxnChg>
        <pc:cxnChg chg="add mod">
          <ac:chgData name="Chierchia, Gennaro" userId="13cc460b-e693-4eb9-b99b-f99a0f8f14b0" providerId="ADAL" clId="{977001AA-37A8-0146-AB6D-808AAFCBD13E}" dt="2023-05-06T13:00:37.863" v="3943" actId="1076"/>
          <ac:cxnSpMkLst>
            <pc:docMk/>
            <pc:sldMk cId="208749255" sldId="302"/>
            <ac:cxnSpMk id="34" creationId="{DF1C7C50-03F7-FBB8-E85A-3E6046B22EFF}"/>
          </ac:cxnSpMkLst>
        </pc:cxnChg>
        <pc:cxnChg chg="add mod">
          <ac:chgData name="Chierchia, Gennaro" userId="13cc460b-e693-4eb9-b99b-f99a0f8f14b0" providerId="ADAL" clId="{977001AA-37A8-0146-AB6D-808AAFCBD13E}" dt="2023-05-06T12:58:51.996" v="3935" actId="13822"/>
          <ac:cxnSpMkLst>
            <pc:docMk/>
            <pc:sldMk cId="208749255" sldId="302"/>
            <ac:cxnSpMk id="36" creationId="{18071020-2AC2-8A82-3131-DB010DE13DEE}"/>
          </ac:cxnSpMkLst>
        </pc:cxnChg>
        <pc:cxnChg chg="add mod">
          <ac:chgData name="Chierchia, Gennaro" userId="13cc460b-e693-4eb9-b99b-f99a0f8f14b0" providerId="ADAL" clId="{977001AA-37A8-0146-AB6D-808AAFCBD13E}" dt="2023-05-06T12:59:06.029" v="3937" actId="13822"/>
          <ac:cxnSpMkLst>
            <pc:docMk/>
            <pc:sldMk cId="208749255" sldId="302"/>
            <ac:cxnSpMk id="38" creationId="{DEFDF363-8A4C-5AFE-CDE6-B1AF11C99CEA}"/>
          </ac:cxnSpMkLst>
        </pc:cxnChg>
        <pc:cxnChg chg="add mod">
          <ac:chgData name="Chierchia, Gennaro" userId="13cc460b-e693-4eb9-b99b-f99a0f8f14b0" providerId="ADAL" clId="{977001AA-37A8-0146-AB6D-808AAFCBD13E}" dt="2023-05-06T12:59:18.597" v="3939" actId="13822"/>
          <ac:cxnSpMkLst>
            <pc:docMk/>
            <pc:sldMk cId="208749255" sldId="302"/>
            <ac:cxnSpMk id="40" creationId="{EB7D5144-7EEC-9ECE-CDC6-8FFE98B62781}"/>
          </ac:cxnSpMkLst>
        </pc:cxnChg>
        <pc:cxnChg chg="add mod">
          <ac:chgData name="Chierchia, Gennaro" userId="13cc460b-e693-4eb9-b99b-f99a0f8f14b0" providerId="ADAL" clId="{977001AA-37A8-0146-AB6D-808AAFCBD13E}" dt="2023-05-06T12:59:34.263" v="3941" actId="13822"/>
          <ac:cxnSpMkLst>
            <pc:docMk/>
            <pc:sldMk cId="208749255" sldId="302"/>
            <ac:cxnSpMk id="42" creationId="{2BB6ECAF-FBB9-5277-A520-0B8BB151A779}"/>
          </ac:cxnSpMkLst>
        </pc:cxnChg>
      </pc:sldChg>
      <pc:sldChg chg="modSp new mod">
        <pc:chgData name="Chierchia, Gennaro" userId="13cc460b-e693-4eb9-b99b-f99a0f8f14b0" providerId="ADAL" clId="{977001AA-37A8-0146-AB6D-808AAFCBD13E}" dt="2023-05-06T19:58:44.166" v="7115" actId="20577"/>
        <pc:sldMkLst>
          <pc:docMk/>
          <pc:sldMk cId="2016337704" sldId="303"/>
        </pc:sldMkLst>
        <pc:spChg chg="mod">
          <ac:chgData name="Chierchia, Gennaro" userId="13cc460b-e693-4eb9-b99b-f99a0f8f14b0" providerId="ADAL" clId="{977001AA-37A8-0146-AB6D-808AAFCBD13E}" dt="2023-05-06T19:58:34.845" v="7113" actId="20577"/>
          <ac:spMkLst>
            <pc:docMk/>
            <pc:sldMk cId="2016337704" sldId="303"/>
            <ac:spMk id="2" creationId="{DBF4865F-5BCA-DF62-35F6-D9E9337A3DD8}"/>
          </ac:spMkLst>
        </pc:spChg>
        <pc:spChg chg="mod">
          <ac:chgData name="Chierchia, Gennaro" userId="13cc460b-e693-4eb9-b99b-f99a0f8f14b0" providerId="ADAL" clId="{977001AA-37A8-0146-AB6D-808AAFCBD13E}" dt="2023-05-06T19:58:44.166" v="7115" actId="20577"/>
          <ac:spMkLst>
            <pc:docMk/>
            <pc:sldMk cId="2016337704" sldId="303"/>
            <ac:spMk id="3" creationId="{6E29D442-118C-7228-881C-6B06EFB6E28F}"/>
          </ac:spMkLst>
        </pc:spChg>
      </pc:sldChg>
      <pc:sldChg chg="modSp add mod">
        <pc:chgData name="Chierchia, Gennaro" userId="13cc460b-e693-4eb9-b99b-f99a0f8f14b0" providerId="ADAL" clId="{977001AA-37A8-0146-AB6D-808AAFCBD13E}" dt="2023-05-06T19:58:27.990" v="7111" actId="20577"/>
        <pc:sldMkLst>
          <pc:docMk/>
          <pc:sldMk cId="1227253916" sldId="304"/>
        </pc:sldMkLst>
        <pc:spChg chg="mod">
          <ac:chgData name="Chierchia, Gennaro" userId="13cc460b-e693-4eb9-b99b-f99a0f8f14b0" providerId="ADAL" clId="{977001AA-37A8-0146-AB6D-808AAFCBD13E}" dt="2023-05-06T19:58:27.990" v="7111" actId="20577"/>
          <ac:spMkLst>
            <pc:docMk/>
            <pc:sldMk cId="1227253916" sldId="304"/>
            <ac:spMk id="2" creationId="{DBF4865F-5BCA-DF62-35F6-D9E9337A3DD8}"/>
          </ac:spMkLst>
        </pc:spChg>
        <pc:spChg chg="mod">
          <ac:chgData name="Chierchia, Gennaro" userId="13cc460b-e693-4eb9-b99b-f99a0f8f14b0" providerId="ADAL" clId="{977001AA-37A8-0146-AB6D-808AAFCBD13E}" dt="2023-05-06T13:18:09.795" v="4304" actId="20577"/>
          <ac:spMkLst>
            <pc:docMk/>
            <pc:sldMk cId="1227253916" sldId="304"/>
            <ac:spMk id="3" creationId="{6E29D442-118C-7228-881C-6B06EFB6E28F}"/>
          </ac:spMkLst>
        </pc:spChg>
      </pc:sldChg>
      <pc:sldChg chg="modSp add mod">
        <pc:chgData name="Chierchia, Gennaro" userId="13cc460b-e693-4eb9-b99b-f99a0f8f14b0" providerId="ADAL" clId="{977001AA-37A8-0146-AB6D-808AAFCBD13E}" dt="2023-05-13T11:53:41.469" v="8198" actId="20577"/>
        <pc:sldMkLst>
          <pc:docMk/>
          <pc:sldMk cId="3865571617" sldId="305"/>
        </pc:sldMkLst>
        <pc:spChg chg="mod">
          <ac:chgData name="Chierchia, Gennaro" userId="13cc460b-e693-4eb9-b99b-f99a0f8f14b0" providerId="ADAL" clId="{977001AA-37A8-0146-AB6D-808AAFCBD13E}" dt="2023-05-06T17:27:42.834" v="7000" actId="20577"/>
          <ac:spMkLst>
            <pc:docMk/>
            <pc:sldMk cId="3865571617" sldId="305"/>
            <ac:spMk id="2" creationId="{DBF4865F-5BCA-DF62-35F6-D9E9337A3DD8}"/>
          </ac:spMkLst>
        </pc:spChg>
        <pc:spChg chg="mod">
          <ac:chgData name="Chierchia, Gennaro" userId="13cc460b-e693-4eb9-b99b-f99a0f8f14b0" providerId="ADAL" clId="{977001AA-37A8-0146-AB6D-808AAFCBD13E}" dt="2023-05-13T11:53:41.469" v="8198" actId="20577"/>
          <ac:spMkLst>
            <pc:docMk/>
            <pc:sldMk cId="3865571617" sldId="305"/>
            <ac:spMk id="3" creationId="{6E29D442-118C-7228-881C-6B06EFB6E28F}"/>
          </ac:spMkLst>
        </pc:spChg>
      </pc:sldChg>
      <pc:sldChg chg="addSp modSp new mod modShow">
        <pc:chgData name="Chierchia, Gennaro" userId="13cc460b-e693-4eb9-b99b-f99a0f8f14b0" providerId="ADAL" clId="{977001AA-37A8-0146-AB6D-808AAFCBD13E}" dt="2023-05-06T16:46:21.389" v="6359" actId="20577"/>
        <pc:sldMkLst>
          <pc:docMk/>
          <pc:sldMk cId="304663947" sldId="306"/>
        </pc:sldMkLst>
        <pc:spChg chg="mod">
          <ac:chgData name="Chierchia, Gennaro" userId="13cc460b-e693-4eb9-b99b-f99a0f8f14b0" providerId="ADAL" clId="{977001AA-37A8-0146-AB6D-808AAFCBD13E}" dt="2023-05-06T13:42:46.179" v="4829" actId="5793"/>
          <ac:spMkLst>
            <pc:docMk/>
            <pc:sldMk cId="304663947" sldId="306"/>
            <ac:spMk id="2" creationId="{6FE3431D-BBFF-57BE-5A3F-128C9D5060AE}"/>
          </ac:spMkLst>
        </pc:spChg>
        <pc:spChg chg="mod">
          <ac:chgData name="Chierchia, Gennaro" userId="13cc460b-e693-4eb9-b99b-f99a0f8f14b0" providerId="ADAL" clId="{977001AA-37A8-0146-AB6D-808AAFCBD13E}" dt="2023-05-06T13:46:02.755" v="4886" actId="20577"/>
          <ac:spMkLst>
            <pc:docMk/>
            <pc:sldMk cId="304663947" sldId="306"/>
            <ac:spMk id="3" creationId="{EC862BA4-D687-289F-A81B-3C5C285132C7}"/>
          </ac:spMkLst>
        </pc:spChg>
        <pc:spChg chg="add mod">
          <ac:chgData name="Chierchia, Gennaro" userId="13cc460b-e693-4eb9-b99b-f99a0f8f14b0" providerId="ADAL" clId="{977001AA-37A8-0146-AB6D-808AAFCBD13E}" dt="2023-05-06T16:46:21.389" v="6359" actId="20577"/>
          <ac:spMkLst>
            <pc:docMk/>
            <pc:sldMk cId="304663947" sldId="306"/>
            <ac:spMk id="4" creationId="{DC6EE29B-C389-8E68-7BAB-B18D84E3B802}"/>
          </ac:spMkLst>
        </pc:spChg>
      </pc:sldChg>
      <pc:sldChg chg="modSp add del mod">
        <pc:chgData name="Chierchia, Gennaro" userId="13cc460b-e693-4eb9-b99b-f99a0f8f14b0" providerId="ADAL" clId="{977001AA-37A8-0146-AB6D-808AAFCBD13E}" dt="2023-05-06T15:01:04.944" v="5707" actId="2696"/>
        <pc:sldMkLst>
          <pc:docMk/>
          <pc:sldMk cId="4294919358" sldId="307"/>
        </pc:sldMkLst>
        <pc:spChg chg="mod">
          <ac:chgData name="Chierchia, Gennaro" userId="13cc460b-e693-4eb9-b99b-f99a0f8f14b0" providerId="ADAL" clId="{977001AA-37A8-0146-AB6D-808AAFCBD13E}" dt="2023-05-06T14:56:46.337" v="5594" actId="255"/>
          <ac:spMkLst>
            <pc:docMk/>
            <pc:sldMk cId="4294919358" sldId="307"/>
            <ac:spMk id="3" creationId="{68FB642B-0633-7AC5-9AE7-D51CA1E6F0F8}"/>
          </ac:spMkLst>
        </pc:spChg>
      </pc:sldChg>
      <pc:sldChg chg="modSp add del mod">
        <pc:chgData name="Chierchia, Gennaro" userId="13cc460b-e693-4eb9-b99b-f99a0f8f14b0" providerId="ADAL" clId="{977001AA-37A8-0146-AB6D-808AAFCBD13E}" dt="2023-05-13T11:32:48.641" v="8182" actId="2696"/>
        <pc:sldMkLst>
          <pc:docMk/>
          <pc:sldMk cId="1808483972" sldId="308"/>
        </pc:sldMkLst>
        <pc:spChg chg="mod">
          <ac:chgData name="Chierchia, Gennaro" userId="13cc460b-e693-4eb9-b99b-f99a0f8f14b0" providerId="ADAL" clId="{977001AA-37A8-0146-AB6D-808AAFCBD13E}" dt="2023-05-06T19:46:49.891" v="7017" actId="20577"/>
          <ac:spMkLst>
            <pc:docMk/>
            <pc:sldMk cId="1808483972" sldId="308"/>
            <ac:spMk id="3" creationId="{68FB642B-0633-7AC5-9AE7-D51CA1E6F0F8}"/>
          </ac:spMkLst>
        </pc:spChg>
      </pc:sldChg>
      <pc:sldChg chg="addSp delSp modSp add del mod">
        <pc:chgData name="Chierchia, Gennaro" userId="13cc460b-e693-4eb9-b99b-f99a0f8f14b0" providerId="ADAL" clId="{977001AA-37A8-0146-AB6D-808AAFCBD13E}" dt="2023-05-13T11:35:01.146" v="8183" actId="2696"/>
        <pc:sldMkLst>
          <pc:docMk/>
          <pc:sldMk cId="3270201771" sldId="309"/>
        </pc:sldMkLst>
        <pc:spChg chg="mod">
          <ac:chgData name="Chierchia, Gennaro" userId="13cc460b-e693-4eb9-b99b-f99a0f8f14b0" providerId="ADAL" clId="{977001AA-37A8-0146-AB6D-808AAFCBD13E}" dt="2023-05-06T15:01:54.694" v="5738" actId="20577"/>
          <ac:spMkLst>
            <pc:docMk/>
            <pc:sldMk cId="3270201771" sldId="309"/>
            <ac:spMk id="2" creationId="{784E7DC3-B71A-2F1F-73B2-E91CA2AA79F6}"/>
          </ac:spMkLst>
        </pc:spChg>
        <pc:spChg chg="mod">
          <ac:chgData name="Chierchia, Gennaro" userId="13cc460b-e693-4eb9-b99b-f99a0f8f14b0" providerId="ADAL" clId="{977001AA-37A8-0146-AB6D-808AAFCBD13E}" dt="2023-05-06T17:12:07.369" v="6895" actId="20577"/>
          <ac:spMkLst>
            <pc:docMk/>
            <pc:sldMk cId="3270201771" sldId="309"/>
            <ac:spMk id="3" creationId="{68FB642B-0633-7AC5-9AE7-D51CA1E6F0F8}"/>
          </ac:spMkLst>
        </pc:spChg>
        <pc:spChg chg="add mod">
          <ac:chgData name="Chierchia, Gennaro" userId="13cc460b-e693-4eb9-b99b-f99a0f8f14b0" providerId="ADAL" clId="{977001AA-37A8-0146-AB6D-808AAFCBD13E}" dt="2023-05-06T15:07:40.034" v="5847" actId="20577"/>
          <ac:spMkLst>
            <pc:docMk/>
            <pc:sldMk cId="3270201771" sldId="309"/>
            <ac:spMk id="12" creationId="{36E46D34-F1C9-FBA0-D36C-72944B0A621C}"/>
          </ac:spMkLst>
        </pc:spChg>
        <pc:cxnChg chg="add mod">
          <ac:chgData name="Chierchia, Gennaro" userId="13cc460b-e693-4eb9-b99b-f99a0f8f14b0" providerId="ADAL" clId="{977001AA-37A8-0146-AB6D-808AAFCBD13E}" dt="2023-05-06T15:05:39.376" v="5838" actId="13822"/>
          <ac:cxnSpMkLst>
            <pc:docMk/>
            <pc:sldMk cId="3270201771" sldId="309"/>
            <ac:cxnSpMk id="5" creationId="{86AB74E4-B43A-D4F8-FF99-9CCE818ACB9D}"/>
          </ac:cxnSpMkLst>
        </pc:cxnChg>
        <pc:cxnChg chg="add mod">
          <ac:chgData name="Chierchia, Gennaro" userId="13cc460b-e693-4eb9-b99b-f99a0f8f14b0" providerId="ADAL" clId="{977001AA-37A8-0146-AB6D-808AAFCBD13E}" dt="2023-05-06T15:06:11.029" v="5840" actId="13822"/>
          <ac:cxnSpMkLst>
            <pc:docMk/>
            <pc:sldMk cId="3270201771" sldId="309"/>
            <ac:cxnSpMk id="7" creationId="{1A1BC322-689E-88E1-FD63-C4AB476F4AC4}"/>
          </ac:cxnSpMkLst>
        </pc:cxnChg>
        <pc:cxnChg chg="add del mod">
          <ac:chgData name="Chierchia, Gennaro" userId="13cc460b-e693-4eb9-b99b-f99a0f8f14b0" providerId="ADAL" clId="{977001AA-37A8-0146-AB6D-808AAFCBD13E}" dt="2023-05-06T15:09:03.578" v="5853" actId="478"/>
          <ac:cxnSpMkLst>
            <pc:docMk/>
            <pc:sldMk cId="3270201771" sldId="309"/>
            <ac:cxnSpMk id="9" creationId="{ADE1364D-2A69-E884-A3C6-4C82B7795A6E}"/>
          </ac:cxnSpMkLst>
        </pc:cxnChg>
        <pc:cxnChg chg="add del mod">
          <ac:chgData name="Chierchia, Gennaro" userId="13cc460b-e693-4eb9-b99b-f99a0f8f14b0" providerId="ADAL" clId="{977001AA-37A8-0146-AB6D-808AAFCBD13E}" dt="2023-05-06T15:07:56.764" v="5848" actId="478"/>
          <ac:cxnSpMkLst>
            <pc:docMk/>
            <pc:sldMk cId="3270201771" sldId="309"/>
            <ac:cxnSpMk id="11" creationId="{789935E9-E786-F3B7-ED76-6F3001EF0DDE}"/>
          </ac:cxnSpMkLst>
        </pc:cxnChg>
        <pc:cxnChg chg="add mod">
          <ac:chgData name="Chierchia, Gennaro" userId="13cc460b-e693-4eb9-b99b-f99a0f8f14b0" providerId="ADAL" clId="{977001AA-37A8-0146-AB6D-808AAFCBD13E}" dt="2023-05-06T15:08:23.404" v="5850" actId="17032"/>
          <ac:cxnSpMkLst>
            <pc:docMk/>
            <pc:sldMk cId="3270201771" sldId="309"/>
            <ac:cxnSpMk id="14" creationId="{1DC5BFFE-71D9-89F5-4061-8AF12D63F90F}"/>
          </ac:cxnSpMkLst>
        </pc:cxnChg>
        <pc:cxnChg chg="add mod">
          <ac:chgData name="Chierchia, Gennaro" userId="13cc460b-e693-4eb9-b99b-f99a0f8f14b0" providerId="ADAL" clId="{977001AA-37A8-0146-AB6D-808AAFCBD13E}" dt="2023-05-06T15:08:37.921" v="5852" actId="17032"/>
          <ac:cxnSpMkLst>
            <pc:docMk/>
            <pc:sldMk cId="3270201771" sldId="309"/>
            <ac:cxnSpMk id="16" creationId="{6FF27CBD-52EA-83BD-8B61-1D40E4098CC6}"/>
          </ac:cxnSpMkLst>
        </pc:cxnChg>
        <pc:cxnChg chg="add mod">
          <ac:chgData name="Chierchia, Gennaro" userId="13cc460b-e693-4eb9-b99b-f99a0f8f14b0" providerId="ADAL" clId="{977001AA-37A8-0146-AB6D-808AAFCBD13E}" dt="2023-05-06T15:09:32.662" v="5855" actId="13822"/>
          <ac:cxnSpMkLst>
            <pc:docMk/>
            <pc:sldMk cId="3270201771" sldId="309"/>
            <ac:cxnSpMk id="19" creationId="{27629152-53A6-A185-722D-E23EAD52729A}"/>
          </ac:cxnSpMkLst>
        </pc:cxnChg>
      </pc:sldChg>
      <pc:sldChg chg="modSp add mod">
        <pc:chgData name="Chierchia, Gennaro" userId="13cc460b-e693-4eb9-b99b-f99a0f8f14b0" providerId="ADAL" clId="{977001AA-37A8-0146-AB6D-808AAFCBD13E}" dt="2023-05-06T19:47:18.531" v="7020" actId="20577"/>
        <pc:sldMkLst>
          <pc:docMk/>
          <pc:sldMk cId="2145960003" sldId="310"/>
        </pc:sldMkLst>
        <pc:spChg chg="mod">
          <ac:chgData name="Chierchia, Gennaro" userId="13cc460b-e693-4eb9-b99b-f99a0f8f14b0" providerId="ADAL" clId="{977001AA-37A8-0146-AB6D-808AAFCBD13E}" dt="2023-05-06T19:47:18.531" v="7020" actId="20577"/>
          <ac:spMkLst>
            <pc:docMk/>
            <pc:sldMk cId="2145960003" sldId="310"/>
            <ac:spMk id="3" creationId="{68FB642B-0633-7AC5-9AE7-D51CA1E6F0F8}"/>
          </ac:spMkLst>
        </pc:spChg>
      </pc:sldChg>
      <pc:sldChg chg="addSp delSp modSp new del mod setBg">
        <pc:chgData name="Chierchia, Gennaro" userId="13cc460b-e693-4eb9-b99b-f99a0f8f14b0" providerId="ADAL" clId="{977001AA-37A8-0146-AB6D-808AAFCBD13E}" dt="2023-05-13T12:11:20.127" v="8377" actId="2696"/>
        <pc:sldMkLst>
          <pc:docMk/>
          <pc:sldMk cId="2279356662" sldId="311"/>
        </pc:sldMkLst>
        <pc:spChg chg="mod">
          <ac:chgData name="Chierchia, Gennaro" userId="13cc460b-e693-4eb9-b99b-f99a0f8f14b0" providerId="ADAL" clId="{977001AA-37A8-0146-AB6D-808AAFCBD13E}" dt="2023-05-13T11:12:05.411" v="7674" actId="255"/>
          <ac:spMkLst>
            <pc:docMk/>
            <pc:sldMk cId="2279356662" sldId="311"/>
            <ac:spMk id="2" creationId="{40182D4C-C4A1-8537-F52B-DBAF96482A7B}"/>
          </ac:spMkLst>
        </pc:spChg>
        <pc:spChg chg="del mod">
          <ac:chgData name="Chierchia, Gennaro" userId="13cc460b-e693-4eb9-b99b-f99a0f8f14b0" providerId="ADAL" clId="{977001AA-37A8-0146-AB6D-808AAFCBD13E}" dt="2023-05-13T11:10:31.141" v="7639"/>
          <ac:spMkLst>
            <pc:docMk/>
            <pc:sldMk cId="2279356662" sldId="311"/>
            <ac:spMk id="3" creationId="{38D6C386-4120-5D8D-A022-C88DA6698CA1}"/>
          </ac:spMkLst>
        </pc:spChg>
        <pc:spChg chg="add mod">
          <ac:chgData name="Chierchia, Gennaro" userId="13cc460b-e693-4eb9-b99b-f99a0f8f14b0" providerId="ADAL" clId="{977001AA-37A8-0146-AB6D-808AAFCBD13E}" dt="2023-05-13T11:22:28.237" v="8157" actId="255"/>
          <ac:spMkLst>
            <pc:docMk/>
            <pc:sldMk cId="2279356662" sldId="311"/>
            <ac:spMk id="9" creationId="{5231A408-9E97-7308-F189-108204864D40}"/>
          </ac:spMkLst>
        </pc:spChg>
        <pc:spChg chg="add">
          <ac:chgData name="Chierchia, Gennaro" userId="13cc460b-e693-4eb9-b99b-f99a0f8f14b0" providerId="ADAL" clId="{977001AA-37A8-0146-AB6D-808AAFCBD13E}" dt="2023-05-13T11:11:31.529" v="7647" actId="26606"/>
          <ac:spMkLst>
            <pc:docMk/>
            <pc:sldMk cId="2279356662" sldId="311"/>
            <ac:spMk id="12" creationId="{2C61293E-6EBE-43EF-A52C-9BEBFD7679D4}"/>
          </ac:spMkLst>
        </pc:spChg>
        <pc:spChg chg="add">
          <ac:chgData name="Chierchia, Gennaro" userId="13cc460b-e693-4eb9-b99b-f99a0f8f14b0" providerId="ADAL" clId="{977001AA-37A8-0146-AB6D-808AAFCBD13E}" dt="2023-05-13T11:11:31.529" v="7647" actId="26606"/>
          <ac:spMkLst>
            <pc:docMk/>
            <pc:sldMk cId="2279356662" sldId="311"/>
            <ac:spMk id="14" creationId="{21540236-BFD5-4A9D-8840-4703E7F76825}"/>
          </ac:spMkLst>
        </pc:spChg>
        <pc:picChg chg="add mod">
          <ac:chgData name="Chierchia, Gennaro" userId="13cc460b-e693-4eb9-b99b-f99a0f8f14b0" providerId="ADAL" clId="{977001AA-37A8-0146-AB6D-808AAFCBD13E}" dt="2023-05-13T11:11:31.529" v="7647" actId="26606"/>
          <ac:picMkLst>
            <pc:docMk/>
            <pc:sldMk cId="2279356662" sldId="311"/>
            <ac:picMk id="5" creationId="{77026C64-B6BB-2A90-9D44-981E98E4958F}"/>
          </ac:picMkLst>
        </pc:picChg>
      </pc:sldChg>
      <pc:sldChg chg="modSp new del mod">
        <pc:chgData name="Chierchia, Gennaro" userId="13cc460b-e693-4eb9-b99b-f99a0f8f14b0" providerId="ADAL" clId="{977001AA-37A8-0146-AB6D-808AAFCBD13E}" dt="2023-05-12T10:47:48.193" v="7463" actId="2696"/>
        <pc:sldMkLst>
          <pc:docMk/>
          <pc:sldMk cId="2754888632" sldId="311"/>
        </pc:sldMkLst>
        <pc:spChg chg="mod">
          <ac:chgData name="Chierchia, Gennaro" userId="13cc460b-e693-4eb9-b99b-f99a0f8f14b0" providerId="ADAL" clId="{977001AA-37A8-0146-AB6D-808AAFCBD13E}" dt="2023-05-12T10:45:31.450" v="7433" actId="255"/>
          <ac:spMkLst>
            <pc:docMk/>
            <pc:sldMk cId="2754888632" sldId="311"/>
            <ac:spMk id="2" creationId="{8708ED58-0F18-529C-358F-23EB9DC889AE}"/>
          </ac:spMkLst>
        </pc:spChg>
        <pc:spChg chg="mod">
          <ac:chgData name="Chierchia, Gennaro" userId="13cc460b-e693-4eb9-b99b-f99a0f8f14b0" providerId="ADAL" clId="{977001AA-37A8-0146-AB6D-808AAFCBD13E}" dt="2023-05-12T10:47:14.501" v="7462" actId="20577"/>
          <ac:spMkLst>
            <pc:docMk/>
            <pc:sldMk cId="2754888632" sldId="311"/>
            <ac:spMk id="3" creationId="{4DF2BA15-8692-6AC3-6502-C4F6EFB58A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06523-1D0B-B545-B51A-0333026B2B57}"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E1C8B-2198-074F-BEF7-BBB7BFF47D60}" type="slidenum">
              <a:rPr lang="en-US" smtClean="0"/>
              <a:t>‹#›</a:t>
            </a:fld>
            <a:endParaRPr lang="en-US"/>
          </a:p>
        </p:txBody>
      </p:sp>
    </p:spTree>
    <p:extLst>
      <p:ext uri="{BB962C8B-B14F-4D97-AF65-F5344CB8AC3E}">
        <p14:creationId xmlns:p14="http://schemas.microsoft.com/office/powerpoint/2010/main" val="170704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here at Salt is quite poignant for me. Particularly being together with my Barbara, who was an invited speaker, Manfred </a:t>
            </a:r>
            <a:r>
              <a:rPr lang="en-US" dirty="0" err="1"/>
              <a:t>Krifka</a:t>
            </a:r>
            <a:r>
              <a:rPr lang="en-US" dirty="0"/>
              <a:t>, then an upcoming semanticist and two promising graduate students, Kai von </a:t>
            </a:r>
            <a:r>
              <a:rPr lang="en-US" dirty="0" err="1"/>
              <a:t>Fintel</a:t>
            </a:r>
            <a:r>
              <a:rPr lang="en-US" dirty="0"/>
              <a:t> and </a:t>
            </a:r>
            <a:r>
              <a:rPr lang="en-US" dirty="0" err="1"/>
              <a:t>Veneeta</a:t>
            </a:r>
            <a:r>
              <a:rPr lang="en-US" dirty="0"/>
              <a:t> </a:t>
            </a:r>
            <a:r>
              <a:rPr lang="en-US" dirty="0" err="1"/>
              <a:t>Dayal</a:t>
            </a:r>
            <a:r>
              <a:rPr lang="en-US" dirty="0"/>
              <a:t> our graceful host. </a:t>
            </a:r>
          </a:p>
        </p:txBody>
      </p:sp>
      <p:sp>
        <p:nvSpPr>
          <p:cNvPr id="4" name="Slide Number Placeholder 3"/>
          <p:cNvSpPr>
            <a:spLocks noGrp="1"/>
          </p:cNvSpPr>
          <p:nvPr>
            <p:ph type="sldNum" sz="quarter" idx="5"/>
          </p:nvPr>
        </p:nvSpPr>
        <p:spPr/>
        <p:txBody>
          <a:bodyPr/>
          <a:lstStyle/>
          <a:p>
            <a:fld id="{25AE1C8B-2198-074F-BEF7-BBB7BFF47D60}" type="slidenum">
              <a:rPr lang="en-US" smtClean="0"/>
              <a:t>1</a:t>
            </a:fld>
            <a:endParaRPr lang="en-US"/>
          </a:p>
        </p:txBody>
      </p:sp>
    </p:spTree>
    <p:extLst>
      <p:ext uri="{BB962C8B-B14F-4D97-AF65-F5344CB8AC3E}">
        <p14:creationId xmlns:p14="http://schemas.microsoft.com/office/powerpoint/2010/main" val="204603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occasion, I ‘ve chosen to discuss a problem that has been addressed countless times over these past 33 Salts. </a:t>
            </a:r>
            <a:r>
              <a:rPr lang="en-US"/>
              <a:t>The </a:t>
            </a:r>
            <a:r>
              <a:rPr lang="en-US" dirty="0"/>
              <a:t>problem of the behavior of durative modifiers like ‘for an hour’ has been around since everyone’s graduate school. No matter how far back that was. But are we getting closer to reaching a consensus about it? It doesn’t seem to be so.</a:t>
            </a:r>
          </a:p>
        </p:txBody>
      </p:sp>
      <p:sp>
        <p:nvSpPr>
          <p:cNvPr id="4" name="Slide Number Placeholder 3"/>
          <p:cNvSpPr>
            <a:spLocks noGrp="1"/>
          </p:cNvSpPr>
          <p:nvPr>
            <p:ph type="sldNum" sz="quarter" idx="5"/>
          </p:nvPr>
        </p:nvSpPr>
        <p:spPr/>
        <p:txBody>
          <a:bodyPr/>
          <a:lstStyle/>
          <a:p>
            <a:fld id="{25AE1C8B-2198-074F-BEF7-BBB7BFF47D60}" type="slidenum">
              <a:rPr lang="en-US" smtClean="0"/>
              <a:t>2</a:t>
            </a:fld>
            <a:endParaRPr lang="en-US"/>
          </a:p>
        </p:txBody>
      </p:sp>
    </p:spTree>
    <p:extLst>
      <p:ext uri="{BB962C8B-B14F-4D97-AF65-F5344CB8AC3E}">
        <p14:creationId xmlns:p14="http://schemas.microsoft.com/office/powerpoint/2010/main" val="422600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adverbial series they are attached ‘low’</a:t>
            </a:r>
            <a:br>
              <a:rPr lang="en-US" dirty="0"/>
            </a:br>
            <a:r>
              <a:rPr lang="en-US" dirty="0"/>
              <a:t>Gianni ha </a:t>
            </a:r>
            <a:r>
              <a:rPr lang="en-US" dirty="0" err="1"/>
              <a:t>fatto</a:t>
            </a:r>
            <a:r>
              <a:rPr lang="en-US" dirty="0"/>
              <a:t> il </a:t>
            </a:r>
            <a:r>
              <a:rPr lang="en-US" dirty="0" err="1"/>
              <a:t>traduttore</a:t>
            </a:r>
            <a:r>
              <a:rPr lang="en-US" dirty="0"/>
              <a:t> per 10 anni a </a:t>
            </a:r>
            <a:r>
              <a:rPr lang="en-US" dirty="0" err="1"/>
              <a:t>brussell</a:t>
            </a:r>
            <a:r>
              <a:rPr lang="en-US" dirty="0"/>
              <a:t>. E Maria lo ha </a:t>
            </a:r>
            <a:r>
              <a:rPr lang="en-US" dirty="0" err="1"/>
              <a:t>fatto</a:t>
            </a:r>
            <a:r>
              <a:rPr lang="en-US" dirty="0"/>
              <a:t> </a:t>
            </a:r>
            <a:r>
              <a:rPr lang="en-US" dirty="0" err="1"/>
              <a:t>all’Onu</a:t>
            </a:r>
            <a:endParaRPr lang="en-US" dirty="0"/>
          </a:p>
        </p:txBody>
      </p:sp>
      <p:sp>
        <p:nvSpPr>
          <p:cNvPr id="4" name="Slide Number Placeholder 3"/>
          <p:cNvSpPr>
            <a:spLocks noGrp="1"/>
          </p:cNvSpPr>
          <p:nvPr>
            <p:ph type="sldNum" sz="quarter" idx="5"/>
          </p:nvPr>
        </p:nvSpPr>
        <p:spPr/>
        <p:txBody>
          <a:bodyPr/>
          <a:lstStyle/>
          <a:p>
            <a:fld id="{25AE1C8B-2198-074F-BEF7-BBB7BFF47D60}" type="slidenum">
              <a:rPr lang="en-US" smtClean="0"/>
              <a:t>9</a:t>
            </a:fld>
            <a:endParaRPr lang="en-US"/>
          </a:p>
        </p:txBody>
      </p:sp>
    </p:spTree>
    <p:extLst>
      <p:ext uri="{BB962C8B-B14F-4D97-AF65-F5344CB8AC3E}">
        <p14:creationId xmlns:p14="http://schemas.microsoft.com/office/powerpoint/2010/main" val="3720916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for an hour should apply to an event which is the sum of smaller events of the same type is to avoid ‘leakage’ (Champollion 2016)</a:t>
            </a:r>
          </a:p>
        </p:txBody>
      </p:sp>
      <p:sp>
        <p:nvSpPr>
          <p:cNvPr id="4" name="Slide Number Placeholder 3"/>
          <p:cNvSpPr>
            <a:spLocks noGrp="1"/>
          </p:cNvSpPr>
          <p:nvPr>
            <p:ph type="sldNum" sz="quarter" idx="5"/>
          </p:nvPr>
        </p:nvSpPr>
        <p:spPr/>
        <p:txBody>
          <a:bodyPr/>
          <a:lstStyle/>
          <a:p>
            <a:fld id="{25AE1C8B-2198-074F-BEF7-BBB7BFF47D60}" type="slidenum">
              <a:rPr lang="en-US" smtClean="0"/>
              <a:t>10</a:t>
            </a:fld>
            <a:endParaRPr lang="en-US"/>
          </a:p>
        </p:txBody>
      </p:sp>
    </p:spTree>
    <p:extLst>
      <p:ext uri="{BB962C8B-B14F-4D97-AF65-F5344CB8AC3E}">
        <p14:creationId xmlns:p14="http://schemas.microsoft.com/office/powerpoint/2010/main" val="9339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discussed remarkably little in such an extensive literature.</a:t>
            </a:r>
          </a:p>
        </p:txBody>
      </p:sp>
      <p:sp>
        <p:nvSpPr>
          <p:cNvPr id="4" name="Slide Number Placeholder 3"/>
          <p:cNvSpPr>
            <a:spLocks noGrp="1"/>
          </p:cNvSpPr>
          <p:nvPr>
            <p:ph type="sldNum" sz="quarter" idx="5"/>
          </p:nvPr>
        </p:nvSpPr>
        <p:spPr/>
        <p:txBody>
          <a:bodyPr/>
          <a:lstStyle/>
          <a:p>
            <a:fld id="{25AE1C8B-2198-074F-BEF7-BBB7BFF47D60}" type="slidenum">
              <a:rPr lang="en-US" smtClean="0"/>
              <a:t>18</a:t>
            </a:fld>
            <a:endParaRPr lang="en-US"/>
          </a:p>
        </p:txBody>
      </p:sp>
    </p:spTree>
    <p:extLst>
      <p:ext uri="{BB962C8B-B14F-4D97-AF65-F5344CB8AC3E}">
        <p14:creationId xmlns:p14="http://schemas.microsoft.com/office/powerpoint/2010/main" val="175327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FCB8-5CB8-2097-15E1-C78E9AA53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42253-B1AC-689F-AF3D-903510C15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9195E6-B7A0-09A4-C7A3-B3F0E91CD7BF}"/>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451361E6-5AEB-901D-ECB6-BDCD82F39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F1D5-13B5-480A-5579-09F17A34BCA6}"/>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54284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4C60-F920-CB50-6000-8D9236216B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03CD-DB67-FD4F-1134-9B4886806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0A0CF-BAD5-EBED-2A8E-5ABCA5F298B4}"/>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26520B46-2B66-26A0-B9D9-7872B525B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7896A-33A6-3B2D-F2E9-E13FAC6B01B6}"/>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30423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A82D7-7ECD-FD8E-ECDF-B5FE52F96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E04F12-3A70-FEBD-4520-36A5AE272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42E39-15B9-2DA2-264C-883A31E88EA9}"/>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5C5FD688-9397-197C-CDF2-950DC9ED5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05D8B-9BED-ACA3-F2CA-A44713799FA7}"/>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79716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457F-DE90-9BAE-A782-B833B1F7E4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5C169-0CB3-DED4-E4C2-E05C4EED1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5E345-DFAB-46D6-2FC3-A986D41E8AD1}"/>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20A94A3E-BCE7-9097-3678-8FB250F35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E35C5-06D3-873A-188F-98A4FE2F2AB4}"/>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38425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2E3A-8A95-96FA-C011-4553C09B9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AF84A4-1E78-F87F-A2BA-9F1737EFB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76488-74AE-AE4F-2C98-473A7B2337B1}"/>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C4A1A116-5EDE-C197-BF1E-B03BF59BC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C734D-A396-0744-100E-22F4623A4E50}"/>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74927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7BBE-5B0B-339B-7A85-5E0F541F2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49ED4-4F46-17FB-D033-911FEA00C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E6476A-8AAA-7AED-64DD-90774F027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5DFE03-3ADB-EDD1-8F50-7A50C2734CE4}"/>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6" name="Footer Placeholder 5">
            <a:extLst>
              <a:ext uri="{FF2B5EF4-FFF2-40B4-BE49-F238E27FC236}">
                <a16:creationId xmlns:a16="http://schemas.microsoft.com/office/drawing/2014/main" id="{B8ED3995-7BFC-BCD8-DB6A-13697A332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056AE-6759-ECAE-B50D-C1F609BA773D}"/>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03195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3922-36E9-5FC8-3897-A0F82A733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9F6E8-9848-0A1A-91C2-B342A9C13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208AE-0334-41F3-46DF-8D4059C53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32408-1F57-2537-EDA1-8C091A06C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C8712-E881-E6FA-1FAC-F55377728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EB6B4A-15D7-A58A-752C-3D4E94C9ED7B}"/>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8" name="Footer Placeholder 7">
            <a:extLst>
              <a:ext uri="{FF2B5EF4-FFF2-40B4-BE49-F238E27FC236}">
                <a16:creationId xmlns:a16="http://schemas.microsoft.com/office/drawing/2014/main" id="{66DDE97E-848B-BAF5-FC22-739E12FA6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DBE7F-9948-4633-E3EC-B1F8D71BEDFA}"/>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12232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5F21-FFD4-B686-4B2F-C974D8EF2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05521-6A3C-7B3D-16F2-E9A4761AA9C5}"/>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4" name="Footer Placeholder 3">
            <a:extLst>
              <a:ext uri="{FF2B5EF4-FFF2-40B4-BE49-F238E27FC236}">
                <a16:creationId xmlns:a16="http://schemas.microsoft.com/office/drawing/2014/main" id="{EF7035ED-822A-ED1F-81C4-36E26F646D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F24C6-F60F-743E-A3A0-F2F25224B87F}"/>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334060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37380-30B3-BF4A-1F1C-EEFA0ED8E978}"/>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3" name="Footer Placeholder 2">
            <a:extLst>
              <a:ext uri="{FF2B5EF4-FFF2-40B4-BE49-F238E27FC236}">
                <a16:creationId xmlns:a16="http://schemas.microsoft.com/office/drawing/2014/main" id="{F0C085F5-AB2D-741B-4365-304AE9E459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32C16-1A6F-6938-8795-47F8A022BA45}"/>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202120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09D4-5B8F-6E04-9865-37F0782E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6F5877-7D4D-F1F3-FD0C-F019B3AC7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915477-3DE3-2060-6F2C-5802CAEA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5FEF6-EAD7-7F65-FC5C-1B5BFC317D12}"/>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6" name="Footer Placeholder 5">
            <a:extLst>
              <a:ext uri="{FF2B5EF4-FFF2-40B4-BE49-F238E27FC236}">
                <a16:creationId xmlns:a16="http://schemas.microsoft.com/office/drawing/2014/main" id="{A228A250-BDD5-B8C7-7265-0A98F8AEC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C37E6-8730-020B-D55C-3B77BFD86495}"/>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116589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D234-CCA4-E23E-1B8B-5A5EFACE0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A2D572-9BD0-D79E-0D97-C2207DE0F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75042-C803-0701-FE8F-3C8CFF078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36AE3-19E2-169B-635B-74302423A0BB}"/>
              </a:ext>
            </a:extLst>
          </p:cNvPr>
          <p:cNvSpPr>
            <a:spLocks noGrp="1"/>
          </p:cNvSpPr>
          <p:nvPr>
            <p:ph type="dt" sz="half" idx="10"/>
          </p:nvPr>
        </p:nvSpPr>
        <p:spPr/>
        <p:txBody>
          <a:bodyPr/>
          <a:lstStyle/>
          <a:p>
            <a:fld id="{C3004F26-5A4E-6E40-B1B6-E2F78768563F}" type="datetimeFigureOut">
              <a:rPr lang="en-US" smtClean="0"/>
              <a:t>5/10/23</a:t>
            </a:fld>
            <a:endParaRPr lang="en-US"/>
          </a:p>
        </p:txBody>
      </p:sp>
      <p:sp>
        <p:nvSpPr>
          <p:cNvPr id="6" name="Footer Placeholder 5">
            <a:extLst>
              <a:ext uri="{FF2B5EF4-FFF2-40B4-BE49-F238E27FC236}">
                <a16:creationId xmlns:a16="http://schemas.microsoft.com/office/drawing/2014/main" id="{DB63EE11-C611-BE22-C1D8-A7DD6B1FB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35892-3008-4526-45BD-2F7BD96EC8D2}"/>
              </a:ext>
            </a:extLst>
          </p:cNvPr>
          <p:cNvSpPr>
            <a:spLocks noGrp="1"/>
          </p:cNvSpPr>
          <p:nvPr>
            <p:ph type="sldNum" sz="quarter" idx="12"/>
          </p:nvPr>
        </p:nvSpPr>
        <p:spPr/>
        <p:txBody>
          <a:bodyPr/>
          <a:lstStyle/>
          <a:p>
            <a:fld id="{7A17F5B9-94F7-B14C-8960-4E26636E1DA9}" type="slidenum">
              <a:rPr lang="en-US" smtClean="0"/>
              <a:t>‹#›</a:t>
            </a:fld>
            <a:endParaRPr lang="en-US"/>
          </a:p>
        </p:txBody>
      </p:sp>
    </p:spTree>
    <p:extLst>
      <p:ext uri="{BB962C8B-B14F-4D97-AF65-F5344CB8AC3E}">
        <p14:creationId xmlns:p14="http://schemas.microsoft.com/office/powerpoint/2010/main" val="302698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6E26C-3822-E25E-80D7-8A434BBCE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74E32-69E0-C35A-A029-4B9C4683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D254-BA00-A6AD-E574-A60353EE0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04F26-5A4E-6E40-B1B6-E2F78768563F}" type="datetimeFigureOut">
              <a:rPr lang="en-US" smtClean="0"/>
              <a:t>5/10/23</a:t>
            </a:fld>
            <a:endParaRPr lang="en-US"/>
          </a:p>
        </p:txBody>
      </p:sp>
      <p:sp>
        <p:nvSpPr>
          <p:cNvPr id="5" name="Footer Placeholder 4">
            <a:extLst>
              <a:ext uri="{FF2B5EF4-FFF2-40B4-BE49-F238E27FC236}">
                <a16:creationId xmlns:a16="http://schemas.microsoft.com/office/drawing/2014/main" id="{D2F6294A-47BE-CF79-C00B-730BD03E3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13604-76FE-1090-EF47-9D08B3CC3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7F5B9-94F7-B14C-8960-4E26636E1DA9}" type="slidenum">
              <a:rPr lang="en-US" smtClean="0"/>
              <a:t>‹#›</a:t>
            </a:fld>
            <a:endParaRPr lang="en-US"/>
          </a:p>
        </p:txBody>
      </p:sp>
    </p:spTree>
    <p:extLst>
      <p:ext uri="{BB962C8B-B14F-4D97-AF65-F5344CB8AC3E}">
        <p14:creationId xmlns:p14="http://schemas.microsoft.com/office/powerpoint/2010/main" val="166118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EC0D-C428-1A7E-6F06-35B5AEBFA2FA}"/>
              </a:ext>
            </a:extLst>
          </p:cNvPr>
          <p:cNvSpPr>
            <a:spLocks noGrp="1"/>
          </p:cNvSpPr>
          <p:nvPr>
            <p:ph type="ctrTitle"/>
          </p:nvPr>
        </p:nvSpPr>
        <p:spPr/>
        <p:txBody>
          <a:bodyPr>
            <a:normAutofit/>
          </a:bodyPr>
          <a:lstStyle/>
          <a:p>
            <a:r>
              <a:rPr lang="en-US" sz="5400" dirty="0">
                <a:effectLst/>
                <a:latin typeface="+mn-lt"/>
                <a:ea typeface="Calibri" panose="020F0502020204030204" pitchFamily="34" charset="0"/>
                <a:cs typeface="Times New Roman" panose="02020603050405020304" pitchFamily="18" charset="0"/>
              </a:rPr>
              <a:t>Kinds, Properties and Atelicity</a:t>
            </a:r>
            <a:r>
              <a:rPr lang="en-US" sz="5400" dirty="0">
                <a:effectLst/>
                <a:latin typeface="+mn-lt"/>
                <a:cs typeface="Times New Roman" panose="02020603050405020304" pitchFamily="18" charset="0"/>
              </a:rPr>
              <a:t> </a:t>
            </a:r>
            <a:endParaRPr lang="en-US" sz="5400"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C8AC6C3F-5CA1-55B2-71B7-B17F46819DD6}"/>
              </a:ext>
            </a:extLst>
          </p:cNvPr>
          <p:cNvSpPr>
            <a:spLocks noGrp="1"/>
          </p:cNvSpPr>
          <p:nvPr>
            <p:ph type="subTitle" idx="1"/>
          </p:nvPr>
        </p:nvSpPr>
        <p:spPr/>
        <p:txBody>
          <a:bodyPr/>
          <a:lstStyle/>
          <a:p>
            <a:r>
              <a:rPr lang="en-US" dirty="0"/>
              <a:t>Gennaro </a:t>
            </a:r>
            <a:r>
              <a:rPr lang="en-US" dirty="0" err="1"/>
              <a:t>Chierchia</a:t>
            </a:r>
            <a:endParaRPr lang="en-US" dirty="0"/>
          </a:p>
          <a:p>
            <a:r>
              <a:rPr lang="en-US" dirty="0"/>
              <a:t>Harvard</a:t>
            </a:r>
          </a:p>
        </p:txBody>
      </p:sp>
    </p:spTree>
    <p:extLst>
      <p:ext uri="{BB962C8B-B14F-4D97-AF65-F5344CB8AC3E}">
        <p14:creationId xmlns:p14="http://schemas.microsoft.com/office/powerpoint/2010/main" val="25383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57DD-2044-B58E-BB8D-6B80394FBB1F}"/>
              </a:ext>
            </a:extLst>
          </p:cNvPr>
          <p:cNvSpPr>
            <a:spLocks noGrp="1"/>
          </p:cNvSpPr>
          <p:nvPr>
            <p:ph type="title"/>
          </p:nvPr>
        </p:nvSpPr>
        <p:spPr/>
        <p:txBody>
          <a:bodyPr/>
          <a:lstStyle/>
          <a:p>
            <a:r>
              <a:rPr lang="en-US" sz="3600" dirty="0"/>
              <a:t>The quantificational approach:</a:t>
            </a:r>
            <a:br>
              <a:rPr lang="en-US" sz="3600" dirty="0"/>
            </a:br>
            <a:r>
              <a:rPr lang="en-US" dirty="0"/>
              <a:t>A ‘base line’ theory of </a:t>
            </a:r>
            <a:r>
              <a:rPr lang="en-US" i="1" dirty="0">
                <a:solidFill>
                  <a:srgbClr val="FF0000"/>
                </a:solidFill>
              </a:rPr>
              <a:t>for(</a:t>
            </a:r>
            <a:r>
              <a:rPr lang="en-US" i="1"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i="1" dirty="0">
                <a:solidFill>
                  <a:srgbClr val="FF0000"/>
                </a:solidFill>
              </a:rPr>
              <a:t>)(P)</a:t>
            </a:r>
            <a:r>
              <a:rPr lang="en-US" i="1" dirty="0"/>
              <a:t>.</a:t>
            </a:r>
            <a:endParaRPr lang="en-US" dirty="0"/>
          </a:p>
        </p:txBody>
      </p:sp>
      <p:sp>
        <p:nvSpPr>
          <p:cNvPr id="3" name="Content Placeholder 2">
            <a:extLst>
              <a:ext uri="{FF2B5EF4-FFF2-40B4-BE49-F238E27FC236}">
                <a16:creationId xmlns:a16="http://schemas.microsoft.com/office/drawing/2014/main" id="{4B2BD16A-902E-2CFB-28F1-0F1991957C07}"/>
              </a:ext>
            </a:extLst>
          </p:cNvPr>
          <p:cNvSpPr>
            <a:spLocks noGrp="1"/>
          </p:cNvSpPr>
          <p:nvPr>
            <p:ph idx="1"/>
          </p:nvPr>
        </p:nvSpPr>
        <p:spPr/>
        <p:txBody>
          <a:bodyPr>
            <a:normAutofit fontScale="92500" lnSpcReduction="20000"/>
          </a:bodyPr>
          <a:lstStyle/>
          <a:p>
            <a:pPr marL="182880" marR="0" indent="0">
              <a:spcBef>
                <a:spcPts val="0"/>
              </a:spcBef>
              <a:spcAft>
                <a:spcPts val="0"/>
              </a:spcAft>
              <a:buNone/>
            </a:pPr>
            <a:r>
              <a:rPr lang="en-US" sz="2400" dirty="0">
                <a:ea typeface="Calibri" panose="020F0502020204030204" pitchFamily="34" charset="0"/>
                <a:cs typeface="Times New Roman" panose="02020603050405020304" pitchFamily="18" charset="0"/>
                <a:sym typeface="Symbol" pitchFamily="2" charset="2"/>
              </a:rPr>
              <a:t>	</a:t>
            </a: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t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P(t’)]]			</a:t>
            </a:r>
            <a:r>
              <a:rPr lang="en-US" b="1" dirty="0">
                <a:effectLst/>
                <a:ea typeface="Calibri" panose="020F0502020204030204" pitchFamily="34" charset="0"/>
                <a:cs typeface="Times New Roman" panose="02020603050405020304" pitchFamily="18" charset="0"/>
              </a:rPr>
              <a:t>Interval Modifier</a:t>
            </a:r>
          </a:p>
          <a:p>
            <a:pPr marL="182880" marR="0" indent="0">
              <a:spcBef>
                <a:spcPts val="0"/>
              </a:spcBef>
              <a:spcAft>
                <a:spcPts val="0"/>
              </a:spcAft>
              <a:buNone/>
            </a:pPr>
            <a:r>
              <a:rPr lang="en-US" b="1" dirty="0">
                <a:ea typeface="Calibri" panose="020F0502020204030204" pitchFamily="34" charset="0"/>
                <a:cs typeface="Times New Roman" panose="02020603050405020304" pitchFamily="18" charset="0"/>
              </a:rPr>
              <a:t>								High attachment</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 property of intervals true at an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-long interval t if P is true at all t’s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subintervals</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P</a:t>
            </a: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P</a:t>
            </a:r>
            <a:r>
              <a:rPr lang="en-US" baseline="-25000" dirty="0">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 (e’)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baseline="-25000" dirty="0">
                <a:solidFill>
                  <a:srgbClr val="FF0000"/>
                </a:solidFill>
                <a:effectLst/>
                <a:ea typeface="Calibri" panose="020F0502020204030204" pitchFamily="34" charset="0"/>
                <a:cs typeface="Times New Roman" panose="02020603050405020304" pitchFamily="18" charset="0"/>
              </a:rPr>
              <a:t> w</a:t>
            </a:r>
            <a:r>
              <a:rPr lang="en-US" dirty="0">
                <a:solidFill>
                  <a:srgbClr val="FF0000"/>
                </a:solidFill>
                <a:effectLst/>
                <a:ea typeface="Calibri" panose="020F0502020204030204" pitchFamily="34" charset="0"/>
                <a:cs typeface="Times New Roman" panose="02020603050405020304" pitchFamily="18" charset="0"/>
              </a:rPr>
              <a:t> (P, e)</a:t>
            </a:r>
            <a:r>
              <a:rPr lang="en-US"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b="1" dirty="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b="1" dirty="0">
                <a:effectLst/>
                <a:ea typeface="Calibri" panose="020F0502020204030204" pitchFamily="34" charset="0"/>
                <a:cs typeface="Times New Roman" panose="02020603050405020304" pitchFamily="18" charset="0"/>
              </a:rPr>
              <a:t>								Event Modifier</a:t>
            </a:r>
          </a:p>
          <a:p>
            <a:pPr marL="0" marR="0" indent="0">
              <a:spcBef>
                <a:spcPts val="0"/>
              </a:spcBef>
              <a:spcAft>
                <a:spcPts val="0"/>
              </a:spcAft>
              <a:buNone/>
            </a:pPr>
            <a:r>
              <a:rPr lang="en-US" b="1" dirty="0">
                <a:ea typeface="Calibri" panose="020F0502020204030204" pitchFamily="34" charset="0"/>
                <a:cs typeface="Times New Roman" panose="02020603050405020304" pitchFamily="18" charset="0"/>
              </a:rPr>
              <a:t>								Low attachment</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 property of events true of e with running time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if e is the sum of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P-subevents true at all of e’s subintervals</a:t>
            </a:r>
          </a:p>
          <a:p>
            <a:pPr marL="0" marR="0" indent="0">
              <a:spcBef>
                <a:spcPts val="0"/>
              </a:spcBef>
              <a:spcAft>
                <a:spcPts val="0"/>
              </a:spcAft>
              <a:buNone/>
            </a:pPr>
            <a:endParaRPr lang="en-US" sz="2400"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rPr>
              <a:t>Sum operation</a:t>
            </a:r>
            <a:r>
              <a:rPr lang="en-US" sz="24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sym typeface="Symbol" pitchFamily="2" charset="2"/>
              </a:rPr>
              <a:t></a:t>
            </a:r>
            <a:r>
              <a:rPr lang="en-US" sz="3000" baseline="-25000" dirty="0">
                <a:effectLst/>
                <a:ea typeface="Calibri" panose="020F0502020204030204" pitchFamily="34" charset="0"/>
                <a:cs typeface="Times New Roman" panose="02020603050405020304" pitchFamily="18" charset="0"/>
              </a:rPr>
              <a:t> w</a:t>
            </a:r>
            <a:r>
              <a:rPr lang="en-US" sz="3000" dirty="0">
                <a:effectLst/>
                <a:ea typeface="Calibri" panose="020F0502020204030204" pitchFamily="34" charset="0"/>
                <a:cs typeface="Times New Roman" panose="02020603050405020304" pitchFamily="18" charset="0"/>
              </a:rPr>
              <a:t> (P, e) </a:t>
            </a:r>
            <a:r>
              <a:rPr lang="en-US" sz="3000" dirty="0">
                <a:effectLst/>
                <a:ea typeface="Calibri" panose="020F0502020204030204" pitchFamily="34" charset="0"/>
                <a:cs typeface="Times New Roman" panose="02020603050405020304" pitchFamily="18" charset="0"/>
                <a:sym typeface="Symbol" pitchFamily="2" charset="2"/>
              </a:rPr>
              <a:t></a:t>
            </a:r>
            <a:r>
              <a:rPr lang="en-US" sz="3000" baseline="-25000" dirty="0">
                <a:effectLst/>
                <a:ea typeface="Calibri" panose="020F0502020204030204" pitchFamily="34" charset="0"/>
                <a:cs typeface="Times New Roman" panose="02020603050405020304" pitchFamily="18" charset="0"/>
              </a:rPr>
              <a:t>DF</a:t>
            </a:r>
            <a:r>
              <a:rPr lang="en-US" sz="3000" dirty="0">
                <a:effectLst/>
                <a:ea typeface="Calibri" panose="020F0502020204030204" pitchFamily="34" charset="0"/>
                <a:cs typeface="Times New Roman" panose="02020603050405020304" pitchFamily="18" charset="0"/>
              </a:rPr>
              <a:t> e =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e’ [P</a:t>
            </a:r>
            <a:r>
              <a:rPr lang="en-US" sz="3000" baseline="-25000" dirty="0">
                <a:effectLst/>
                <a:ea typeface="Calibri" panose="020F0502020204030204" pitchFamily="34" charset="0"/>
                <a:cs typeface="Times New Roman" panose="02020603050405020304" pitchFamily="18" charset="0"/>
              </a:rPr>
              <a:t>w</a:t>
            </a:r>
            <a:r>
              <a:rPr lang="en-US" sz="3000" dirty="0">
                <a:effectLst/>
                <a:ea typeface="Calibri" panose="020F0502020204030204" pitchFamily="34" charset="0"/>
                <a:cs typeface="Times New Roman" panose="02020603050405020304" pitchFamily="18" charset="0"/>
              </a:rPr>
              <a:t> (e’)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(e’)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sym typeface="Symbol" pitchFamily="2" charset="2"/>
              </a:rPr>
              <a:t></a:t>
            </a:r>
            <a:r>
              <a:rPr lang="en-US" sz="3000" dirty="0">
                <a:effectLst/>
                <a:ea typeface="Calibri" panose="020F0502020204030204" pitchFamily="34" charset="0"/>
                <a:cs typeface="Times New Roman" panose="02020603050405020304" pitchFamily="18" charset="0"/>
              </a:rPr>
              <a:t>(e)]</a:t>
            </a:r>
          </a:p>
          <a:p>
            <a:endParaRPr lang="en-US" dirty="0"/>
          </a:p>
        </p:txBody>
      </p:sp>
      <p:sp>
        <p:nvSpPr>
          <p:cNvPr id="4" name="TextBox 3">
            <a:extLst>
              <a:ext uri="{FF2B5EF4-FFF2-40B4-BE49-F238E27FC236}">
                <a16:creationId xmlns:a16="http://schemas.microsoft.com/office/drawing/2014/main" id="{5B15C74C-0965-17DF-1B09-EF0F5D422039}"/>
              </a:ext>
            </a:extLst>
          </p:cNvPr>
          <p:cNvSpPr txBox="1"/>
          <p:nvPr/>
        </p:nvSpPr>
        <p:spPr>
          <a:xfrm>
            <a:off x="520861" y="2908812"/>
            <a:ext cx="1539433" cy="369332"/>
          </a:xfrm>
          <a:prstGeom prst="rect">
            <a:avLst/>
          </a:prstGeom>
          <a:noFill/>
        </p:spPr>
        <p:txBody>
          <a:bodyPr wrap="square" rtlCol="0">
            <a:spAutoFit/>
          </a:bodyPr>
          <a:lstStyle/>
          <a:p>
            <a:r>
              <a:rPr lang="en-US" dirty="0">
                <a:solidFill>
                  <a:srgbClr val="FF0000"/>
                </a:solidFill>
              </a:rPr>
              <a:t>interval</a:t>
            </a:r>
          </a:p>
        </p:txBody>
      </p:sp>
      <p:sp>
        <p:nvSpPr>
          <p:cNvPr id="5" name="TextBox 4">
            <a:extLst>
              <a:ext uri="{FF2B5EF4-FFF2-40B4-BE49-F238E27FC236}">
                <a16:creationId xmlns:a16="http://schemas.microsoft.com/office/drawing/2014/main" id="{09C77874-82D2-124E-5378-2B4E60BB498F}"/>
              </a:ext>
            </a:extLst>
          </p:cNvPr>
          <p:cNvSpPr txBox="1"/>
          <p:nvPr/>
        </p:nvSpPr>
        <p:spPr>
          <a:xfrm>
            <a:off x="1197979" y="3524877"/>
            <a:ext cx="1342664" cy="369332"/>
          </a:xfrm>
          <a:prstGeom prst="rect">
            <a:avLst/>
          </a:prstGeom>
          <a:noFill/>
        </p:spPr>
        <p:txBody>
          <a:bodyPr wrap="square" rtlCol="0">
            <a:spAutoFit/>
          </a:bodyPr>
          <a:lstStyle/>
          <a:p>
            <a:r>
              <a:rPr lang="en-US" dirty="0" err="1">
                <a:solidFill>
                  <a:srgbClr val="FF0000"/>
                </a:solidFill>
              </a:rPr>
              <a:t>vP</a:t>
            </a:r>
            <a:r>
              <a:rPr lang="en-US" dirty="0">
                <a:solidFill>
                  <a:srgbClr val="FF0000"/>
                </a:solidFill>
              </a:rPr>
              <a:t>/TP</a:t>
            </a:r>
          </a:p>
        </p:txBody>
      </p:sp>
      <p:sp>
        <p:nvSpPr>
          <p:cNvPr id="6" name="Left Brace 5">
            <a:extLst>
              <a:ext uri="{FF2B5EF4-FFF2-40B4-BE49-F238E27FC236}">
                <a16:creationId xmlns:a16="http://schemas.microsoft.com/office/drawing/2014/main" id="{7600E2CE-B1B1-3C12-4C5B-E8C02DB43C1F}"/>
              </a:ext>
            </a:extLst>
          </p:cNvPr>
          <p:cNvSpPr/>
          <p:nvPr/>
        </p:nvSpPr>
        <p:spPr>
          <a:xfrm>
            <a:off x="1770927" y="1875099"/>
            <a:ext cx="196769" cy="303256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8EE897F-E651-2CE3-9766-7F2456F04A75}"/>
              </a:ext>
            </a:extLst>
          </p:cNvPr>
          <p:cNvCxnSpPr/>
          <p:nvPr/>
        </p:nvCxnSpPr>
        <p:spPr>
          <a:xfrm flipH="1">
            <a:off x="6096000" y="3579857"/>
            <a:ext cx="3823504" cy="1686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9763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66D2-2E76-62AE-38AE-9F7331EE99FB}"/>
              </a:ext>
            </a:extLst>
          </p:cNvPr>
          <p:cNvSpPr>
            <a:spLocks noGrp="1"/>
          </p:cNvSpPr>
          <p:nvPr>
            <p:ph type="title"/>
          </p:nvPr>
        </p:nvSpPr>
        <p:spPr/>
        <p:txBody>
          <a:bodyPr/>
          <a:lstStyle/>
          <a:p>
            <a:r>
              <a:rPr lang="en-US" sz="3600" dirty="0"/>
              <a:t>The quantificational approach:</a:t>
            </a:r>
            <a:br>
              <a:rPr lang="en-US" sz="3600" dirty="0"/>
            </a:br>
            <a:r>
              <a:rPr lang="en-US" sz="4400" dirty="0"/>
              <a:t>Some consequences.</a:t>
            </a:r>
            <a:endParaRPr lang="en-US" dirty="0"/>
          </a:p>
        </p:txBody>
      </p:sp>
      <p:sp>
        <p:nvSpPr>
          <p:cNvPr id="3" name="Content Placeholder 2">
            <a:extLst>
              <a:ext uri="{FF2B5EF4-FFF2-40B4-BE49-F238E27FC236}">
                <a16:creationId xmlns:a16="http://schemas.microsoft.com/office/drawing/2014/main" id="{67FAB43F-FCE8-E8E5-BA1C-86CBB886183C}"/>
              </a:ext>
            </a:extLst>
          </p:cNvPr>
          <p:cNvSpPr>
            <a:spLocks noGrp="1"/>
          </p:cNvSpPr>
          <p:nvPr>
            <p:ph idx="1"/>
          </p:nvPr>
        </p:nvSpPr>
        <p:spPr/>
        <p:txBody>
          <a:bodyPr/>
          <a:lstStyle/>
          <a:p>
            <a:endParaRPr lang="en-US" dirty="0"/>
          </a:p>
          <a:p>
            <a:r>
              <a:rPr lang="en-US" dirty="0"/>
              <a:t>As mentioned before, the quantificational approach explains directly and straightforwardly why D-Mods are deviant with properties that lack the subinterval property: it requires </a:t>
            </a:r>
            <a:r>
              <a:rPr lang="en-US" i="1" dirty="0"/>
              <a:t>P-for an hour </a:t>
            </a:r>
            <a:r>
              <a:rPr lang="en-US" dirty="0"/>
              <a:t>to be true also at all of its (relevant) subintervals</a:t>
            </a:r>
          </a:p>
          <a:p>
            <a:endParaRPr lang="en-US" dirty="0"/>
          </a:p>
          <a:p>
            <a:r>
              <a:rPr lang="en-US" dirty="0"/>
              <a:t>This works straightforwardly for states (which if true of </a:t>
            </a:r>
            <a:r>
              <a:rPr lang="en-US" dirty="0" err="1"/>
              <a:t>i</a:t>
            </a:r>
            <a:r>
              <a:rPr lang="en-US" dirty="0"/>
              <a:t>, are uniformly true of its subintervals, arguably down to instants)</a:t>
            </a:r>
          </a:p>
          <a:p>
            <a:pPr marL="0" indent="0">
              <a:buNone/>
            </a:pPr>
            <a:r>
              <a:rPr lang="en-US" dirty="0"/>
              <a:t>	</a:t>
            </a:r>
            <a:r>
              <a:rPr lang="en-US" dirty="0">
                <a:solidFill>
                  <a:srgbClr val="FF0000"/>
                </a:solidFill>
              </a:rPr>
              <a:t>But it raises the ‘minimal parts’ issue for activities…</a:t>
            </a:r>
          </a:p>
        </p:txBody>
      </p:sp>
    </p:spTree>
    <p:extLst>
      <p:ext uri="{BB962C8B-B14F-4D97-AF65-F5344CB8AC3E}">
        <p14:creationId xmlns:p14="http://schemas.microsoft.com/office/powerpoint/2010/main" val="197348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66D2-2E76-62AE-38AE-9F7331EE99FB}"/>
              </a:ext>
            </a:extLst>
          </p:cNvPr>
          <p:cNvSpPr>
            <a:spLocks noGrp="1"/>
          </p:cNvSpPr>
          <p:nvPr>
            <p:ph type="title"/>
          </p:nvPr>
        </p:nvSpPr>
        <p:spPr/>
        <p:txBody>
          <a:bodyPr/>
          <a:lstStyle/>
          <a:p>
            <a:r>
              <a:rPr lang="en-US" sz="3600" dirty="0"/>
              <a:t>The quantificational approach:</a:t>
            </a:r>
            <a:br>
              <a:rPr lang="en-US" sz="3600" dirty="0"/>
            </a:br>
            <a:r>
              <a:rPr lang="en-US" sz="4400" dirty="0"/>
              <a:t>Some consequences.</a:t>
            </a:r>
            <a:endParaRPr lang="en-US" dirty="0"/>
          </a:p>
        </p:txBody>
      </p:sp>
      <p:sp>
        <p:nvSpPr>
          <p:cNvPr id="3" name="Content Placeholder 2">
            <a:extLst>
              <a:ext uri="{FF2B5EF4-FFF2-40B4-BE49-F238E27FC236}">
                <a16:creationId xmlns:a16="http://schemas.microsoft.com/office/drawing/2014/main" id="{67FAB43F-FCE8-E8E5-BA1C-86CBB886183C}"/>
              </a:ext>
            </a:extLst>
          </p:cNvPr>
          <p:cNvSpPr>
            <a:spLocks noGrp="1"/>
          </p:cNvSpPr>
          <p:nvPr>
            <p:ph idx="1"/>
          </p:nvPr>
        </p:nvSpPr>
        <p:spPr/>
        <p:txBody>
          <a:bodyPr>
            <a:normAutofit fontScale="92500" lnSpcReduction="10000"/>
          </a:bodyPr>
          <a:lstStyle/>
          <a:p>
            <a:endParaRPr lang="en-US" dirty="0"/>
          </a:p>
          <a:p>
            <a:r>
              <a:rPr lang="en-US" dirty="0"/>
              <a:t>Solution: relativize the choice of subintervals to contextually salient ‘covers’ as with plural predication </a:t>
            </a:r>
          </a:p>
          <a:p>
            <a:pPr marL="0" indent="0">
              <a:buNone/>
            </a:pPr>
            <a:r>
              <a:rPr lang="en-US" dirty="0"/>
              <a:t> </a:t>
            </a:r>
            <a:r>
              <a:rPr lang="en-US" sz="2000" dirty="0"/>
              <a:t>[</a:t>
            </a:r>
            <a:r>
              <a:rPr lang="en-US" sz="2000" dirty="0" err="1">
                <a:effectLst/>
                <a:ea typeface="Calibri" panose="020F0502020204030204" pitchFamily="34" charset="0"/>
                <a:cs typeface="Times New Roman" panose="02020603050405020304" pitchFamily="18" charset="0"/>
              </a:rPr>
              <a:t>Moltman</a:t>
            </a:r>
            <a:r>
              <a:rPr lang="en-US" sz="2000" dirty="0">
                <a:effectLst/>
                <a:ea typeface="Calibri" panose="020F0502020204030204" pitchFamily="34" charset="0"/>
                <a:cs typeface="Times New Roman" panose="02020603050405020304" pitchFamily="18" charset="0"/>
              </a:rPr>
              <a:t> (1991),</a:t>
            </a:r>
            <a:r>
              <a:rPr lang="en-US" sz="2000" dirty="0"/>
              <a:t>Deo and </a:t>
            </a:r>
            <a:r>
              <a:rPr lang="en-US" sz="2000" dirty="0" err="1"/>
              <a:t>Pinango</a:t>
            </a:r>
            <a:r>
              <a:rPr lang="en-US" sz="2000" dirty="0"/>
              <a:t> 2011; but cf. also Schwarzschild (1996) and Champollion (2013,2016)]</a:t>
            </a:r>
          </a:p>
          <a:p>
            <a:pPr marL="18288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endParaRPr>
          </a:p>
          <a:p>
            <a:pPr marL="18288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 [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 [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Interval Mod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 </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3200" spc="-150" baseline="-25000"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p>
          <a:p>
            <a:pPr marL="0" marR="0" indent="0">
              <a:spcBef>
                <a:spcPts val="0"/>
              </a:spcBef>
              <a:spcAft>
                <a:spcPts val="0"/>
              </a:spcAft>
              <a:buNone/>
            </a:pPr>
            <a:r>
              <a:rPr lang="en-US" sz="3200" spc="-300" dirty="0">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baseline="-25000" dirty="0">
                <a:effectLst/>
                <a:latin typeface="Times New Roman" panose="02020603050405020304" pitchFamily="18" charset="0"/>
                <a:ea typeface="Calibri" panose="020F0502020204030204" pitchFamily="34" charset="0"/>
                <a:cs typeface="Times New Roman" panose="02020603050405020304" pitchFamily="18" charset="0"/>
              </a:rPr>
              <a:t> w</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(P, 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Event Modifier</a:t>
            </a:r>
          </a:p>
          <a:p>
            <a:pPr marL="0" marR="0" indent="0">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a:t>
            </a:r>
          </a:p>
        </p:txBody>
      </p:sp>
      <p:sp>
        <p:nvSpPr>
          <p:cNvPr id="4" name="Left Brace 3">
            <a:extLst>
              <a:ext uri="{FF2B5EF4-FFF2-40B4-BE49-F238E27FC236}">
                <a16:creationId xmlns:a16="http://schemas.microsoft.com/office/drawing/2014/main" id="{892F2521-2890-6ADB-9809-F22AC0569D5F}"/>
              </a:ext>
            </a:extLst>
          </p:cNvPr>
          <p:cNvSpPr/>
          <p:nvPr/>
        </p:nvSpPr>
        <p:spPr>
          <a:xfrm>
            <a:off x="2303362" y="3646025"/>
            <a:ext cx="127321" cy="155100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1243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66D2-2E76-62AE-38AE-9F7331EE99FB}"/>
              </a:ext>
            </a:extLst>
          </p:cNvPr>
          <p:cNvSpPr>
            <a:spLocks noGrp="1"/>
          </p:cNvSpPr>
          <p:nvPr>
            <p:ph type="title"/>
          </p:nvPr>
        </p:nvSpPr>
        <p:spPr/>
        <p:txBody>
          <a:bodyPr/>
          <a:lstStyle/>
          <a:p>
            <a:r>
              <a:rPr lang="en-US" sz="3600" dirty="0"/>
              <a:t>The quantificational approach:</a:t>
            </a:r>
            <a:br>
              <a:rPr lang="en-US" sz="3600" dirty="0"/>
            </a:br>
            <a:r>
              <a:rPr lang="en-US" sz="4400" dirty="0"/>
              <a:t>Some consequences.</a:t>
            </a:r>
            <a:endParaRPr lang="en-US" dirty="0"/>
          </a:p>
        </p:txBody>
      </p:sp>
      <p:sp>
        <p:nvSpPr>
          <p:cNvPr id="3" name="Content Placeholder 2">
            <a:extLst>
              <a:ext uri="{FF2B5EF4-FFF2-40B4-BE49-F238E27FC236}">
                <a16:creationId xmlns:a16="http://schemas.microsoft.com/office/drawing/2014/main" id="{67FAB43F-FCE8-E8E5-BA1C-86CBB886183C}"/>
              </a:ext>
            </a:extLst>
          </p:cNvPr>
          <p:cNvSpPr>
            <a:spLocks noGrp="1"/>
          </p:cNvSpPr>
          <p:nvPr>
            <p:ph idx="1"/>
          </p:nvPr>
        </p:nvSpPr>
        <p:spPr/>
        <p:txBody>
          <a:bodyPr>
            <a:normAutofit fontScale="92500"/>
          </a:bodyPr>
          <a:lstStyle/>
          <a:p>
            <a:r>
              <a:rPr lang="en-US" dirty="0"/>
              <a:t>Solution: the subevents quantified over  must distribute throughout the cells of a contextually salient and pragmatically determined cover of the relevant interval</a:t>
            </a:r>
          </a:p>
          <a:p>
            <a:pPr marL="0" indent="0">
              <a:buNone/>
            </a:pPr>
            <a:r>
              <a:rPr lang="en-US" dirty="0"/>
              <a:t>  </a:t>
            </a:r>
            <a:r>
              <a:rPr lang="en-US" sz="2000" dirty="0"/>
              <a:t>[Deo and </a:t>
            </a:r>
            <a:r>
              <a:rPr lang="en-US" sz="2000" dirty="0" err="1"/>
              <a:t>Pinango</a:t>
            </a:r>
            <a:r>
              <a:rPr lang="en-US" sz="2000" dirty="0"/>
              <a:t> 2011; but cf. also Schwarzschild (1996) and Champollion (2013,2016)]</a:t>
            </a:r>
          </a:p>
          <a:p>
            <a:pPr marL="18288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endParaRPr>
          </a:p>
          <a:p>
            <a:pPr marL="18288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 [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t’,t</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Interval Mod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t’[</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3200" spc="-150" baseline="-25000"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(e’) </a:t>
            </a:r>
          </a:p>
          <a:p>
            <a:pPr marL="0" marR="0" indent="0">
              <a:spcBef>
                <a:spcPts val="0"/>
              </a:spcBef>
              <a:spcAft>
                <a:spcPts val="0"/>
              </a:spcAft>
              <a:buNone/>
            </a:pPr>
            <a:r>
              <a:rPr lang="en-US" sz="3200" spc="-300" dirty="0">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spc="-150" baseline="-25000" dirty="0">
                <a:effectLst/>
                <a:latin typeface="Times New Roman" panose="02020603050405020304" pitchFamily="18" charset="0"/>
                <a:ea typeface="Calibri" panose="020F0502020204030204" pitchFamily="34" charset="0"/>
                <a:cs typeface="Times New Roman" panose="02020603050405020304" pitchFamily="18" charset="0"/>
              </a:rPr>
              <a:t> w</a:t>
            </a:r>
            <a:r>
              <a:rPr lang="en-US" sz="3200" spc="-150" dirty="0">
                <a:effectLst/>
                <a:latin typeface="Times New Roman" panose="02020603050405020304" pitchFamily="18" charset="0"/>
                <a:ea typeface="Calibri" panose="020F0502020204030204" pitchFamily="34" charset="0"/>
                <a:cs typeface="Times New Roman" panose="02020603050405020304" pitchFamily="18" charset="0"/>
              </a:rPr>
              <a:t> (P, 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Event Modifier</a:t>
            </a:r>
          </a:p>
          <a:p>
            <a:pPr marL="0" marR="0" indent="0">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a:t>
            </a:r>
            <a:r>
              <a:rPr lang="en-US" sz="3200" dirty="0">
                <a:solidFill>
                  <a:srgbClr val="FF0000"/>
                </a:solidFill>
                <a:effectLst/>
                <a:ea typeface="Calibri" panose="020F0502020204030204" pitchFamily="34" charset="0"/>
                <a:cs typeface="Times New Roman" panose="02020603050405020304" pitchFamily="18" charset="0"/>
              </a:rPr>
              <a:t>where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solidFill>
                  <a:srgbClr val="FF0000"/>
                </a:solidFill>
                <a:effectLst/>
                <a:ea typeface="Calibri" panose="020F0502020204030204" pitchFamily="34" charset="0"/>
                <a:cs typeface="Times New Roman" panose="02020603050405020304" pitchFamily="18" charset="0"/>
              </a:rPr>
              <a:t>(</a:t>
            </a:r>
            <a:r>
              <a:rPr lang="en-US" sz="3200" dirty="0" err="1">
                <a:solidFill>
                  <a:srgbClr val="FF0000"/>
                </a:solidFill>
                <a:effectLst/>
                <a:ea typeface="Calibri" panose="020F0502020204030204" pitchFamily="34" charset="0"/>
                <a:cs typeface="Times New Roman" panose="02020603050405020304" pitchFamily="18" charset="0"/>
              </a:rPr>
              <a:t>t’,t</a:t>
            </a:r>
            <a:r>
              <a:rPr lang="en-US" sz="3200" dirty="0">
                <a:solidFill>
                  <a:srgbClr val="FF0000"/>
                </a:solidFill>
                <a:effectLst/>
                <a:ea typeface="Calibri" panose="020F0502020204030204" pitchFamily="34" charset="0"/>
                <a:cs typeface="Times New Roman" panose="02020603050405020304" pitchFamily="18" charset="0"/>
              </a:rPr>
              <a:t>) =</a:t>
            </a:r>
            <a:r>
              <a:rPr lang="en-US" sz="3200" baseline="-25000" dirty="0" err="1">
                <a:solidFill>
                  <a:srgbClr val="FF0000"/>
                </a:solidFill>
                <a:effectLst/>
                <a:ea typeface="Calibri" panose="020F0502020204030204" pitchFamily="34" charset="0"/>
                <a:cs typeface="Times New Roman" panose="02020603050405020304" pitchFamily="18" charset="0"/>
              </a:rPr>
              <a:t>df</a:t>
            </a:r>
            <a:r>
              <a:rPr lang="en-US" sz="3200" dirty="0">
                <a:solidFill>
                  <a:srgbClr val="FF0000"/>
                </a:solidFill>
                <a:effectLst/>
                <a:ea typeface="Calibri" panose="020F0502020204030204" pitchFamily="34" charset="0"/>
                <a:cs typeface="Times New Roman" panose="02020603050405020304" pitchFamily="18" charset="0"/>
              </a:rPr>
              <a:t> t’ is a cell in</a:t>
            </a:r>
            <a:r>
              <a:rPr lang="en-US" sz="3200" dirty="0">
                <a:solidFill>
                  <a:srgbClr val="FF0000"/>
                </a:solidFill>
                <a:ea typeface="Calibri" panose="020F0502020204030204" pitchFamily="34" charset="0"/>
                <a:cs typeface="Times New Roman" panose="02020603050405020304" pitchFamily="18" charset="0"/>
              </a:rPr>
              <a:t> a cover </a:t>
            </a:r>
            <a:r>
              <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200" dirty="0">
                <a:solidFill>
                  <a:srgbClr val="FF0000"/>
                </a:solidFill>
                <a:ea typeface="Calibri" panose="020F0502020204030204" pitchFamily="34" charset="0"/>
                <a:cs typeface="Times New Roman" panose="02020603050405020304" pitchFamily="18" charset="0"/>
              </a:rPr>
              <a:t> for t</a:t>
            </a:r>
            <a:endParaRPr lang="en-US" sz="3200" dirty="0">
              <a:solidFill>
                <a:srgbClr val="FF0000"/>
              </a:solidFill>
              <a:effectLst/>
              <a:ea typeface="Calibri" panose="020F0502020204030204" pitchFamily="34" charset="0"/>
              <a:cs typeface="Times New Roman" panose="02020603050405020304" pitchFamily="18" charset="0"/>
            </a:endParaRPr>
          </a:p>
        </p:txBody>
      </p:sp>
      <p:sp>
        <p:nvSpPr>
          <p:cNvPr id="4" name="Left Brace 3">
            <a:extLst>
              <a:ext uri="{FF2B5EF4-FFF2-40B4-BE49-F238E27FC236}">
                <a16:creationId xmlns:a16="http://schemas.microsoft.com/office/drawing/2014/main" id="{892F2521-2890-6ADB-9809-F22AC0569D5F}"/>
              </a:ext>
            </a:extLst>
          </p:cNvPr>
          <p:cNvSpPr/>
          <p:nvPr/>
        </p:nvSpPr>
        <p:spPr>
          <a:xfrm>
            <a:off x="2303362" y="3646025"/>
            <a:ext cx="127321" cy="155100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805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66D2-2E76-62AE-38AE-9F7331EE99FB}"/>
              </a:ext>
            </a:extLst>
          </p:cNvPr>
          <p:cNvSpPr>
            <a:spLocks noGrp="1"/>
          </p:cNvSpPr>
          <p:nvPr>
            <p:ph type="title"/>
          </p:nvPr>
        </p:nvSpPr>
        <p:spPr/>
        <p:txBody>
          <a:bodyPr/>
          <a:lstStyle/>
          <a:p>
            <a:r>
              <a:rPr lang="en-US" sz="3600" dirty="0"/>
              <a:t>The quantificational approach:</a:t>
            </a:r>
            <a:br>
              <a:rPr lang="en-US" sz="3600" dirty="0"/>
            </a:br>
            <a:r>
              <a:rPr lang="en-US" sz="4400" dirty="0"/>
              <a:t>Some consequences.</a:t>
            </a:r>
            <a:endParaRPr lang="en-US" dirty="0"/>
          </a:p>
        </p:txBody>
      </p:sp>
      <p:sp>
        <p:nvSpPr>
          <p:cNvPr id="3" name="Content Placeholder 2">
            <a:extLst>
              <a:ext uri="{FF2B5EF4-FFF2-40B4-BE49-F238E27FC236}">
                <a16:creationId xmlns:a16="http://schemas.microsoft.com/office/drawing/2014/main" id="{67FAB43F-FCE8-E8E5-BA1C-86CBB886183C}"/>
              </a:ext>
            </a:extLst>
          </p:cNvPr>
          <p:cNvSpPr>
            <a:spLocks noGrp="1"/>
          </p:cNvSpPr>
          <p:nvPr>
            <p:ph idx="1"/>
          </p:nvPr>
        </p:nvSpPr>
        <p:spPr/>
        <p:txBody>
          <a:bodyPr>
            <a:normAutofit fontScale="92500" lnSpcReduction="10000"/>
          </a:bodyPr>
          <a:lstStyle/>
          <a:p>
            <a:pPr marL="182880" marR="0" indent="0">
              <a:spcBef>
                <a:spcPts val="0"/>
              </a:spcBef>
              <a:spcAft>
                <a:spcPts val="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 [ </a:t>
            </a: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rPr>
              <a:t> </a:t>
            </a: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t’,t</a:t>
            </a: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P(t’)]]			    </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Interval Mod</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spcBef>
                <a:spcPts val="0"/>
              </a:spcBef>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600" spc="-150" dirty="0">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p>
          <a:p>
            <a:pPr marL="0" marR="0" indent="0">
              <a:spcBef>
                <a:spcPts val="0"/>
              </a:spcBef>
              <a:spcAft>
                <a:spcPts val="0"/>
              </a:spcAft>
              <a:buNone/>
            </a:pP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p>
          <a:p>
            <a:pPr marL="0" marR="0" indent="0">
              <a:spcBef>
                <a:spcPts val="0"/>
              </a:spcBef>
              <a:spcAft>
                <a:spcPts val="0"/>
              </a:spcAft>
              <a:buNone/>
            </a:pP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t’[</a:t>
            </a: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26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2600" spc="-150" baseline="-25000"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600" spc="-150" baseline="-25000" dirty="0">
                <a:effectLst/>
                <a:latin typeface="Times New Roman" panose="02020603050405020304" pitchFamily="18" charset="0"/>
                <a:ea typeface="Calibri" panose="020F0502020204030204" pitchFamily="34" charset="0"/>
                <a:cs typeface="Times New Roman" panose="02020603050405020304" pitchFamily="18" charset="0"/>
              </a:rPr>
              <a:t> w</a:t>
            </a:r>
            <a:r>
              <a:rPr lang="en-US" sz="2600" spc="-150" dirty="0">
                <a:effectLst/>
                <a:latin typeface="Times New Roman" panose="02020603050405020304" pitchFamily="18" charset="0"/>
                <a:ea typeface="Calibri" panose="020F0502020204030204" pitchFamily="34" charset="0"/>
                <a:cs typeface="Times New Roman" panose="02020603050405020304" pitchFamily="18" charset="0"/>
              </a:rPr>
              <a:t> (P, e)]]</a:t>
            </a:r>
            <a:r>
              <a:rPr lang="en-US" sz="2600" spc="-3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Event Mod</a:t>
            </a: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ea typeface="Calibri" panose="020F0502020204030204" pitchFamily="34" charset="0"/>
                <a:cs typeface="Times New Roman" panose="02020603050405020304" pitchFamily="18" charset="0"/>
              </a:rPr>
              <a:t>E.g.: Make the cover ‘incremental’. The initial cell must contain the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onset of the action and each subsequent cell must contain a recognizable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extension of it. So, an eating activity would need an initial cell large enough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to contain a swallowing of some food, further cells should be large enough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to contain recognizable extensions of the onset. ‘Pauses’ can be part of this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process.</a:t>
            </a:r>
          </a:p>
          <a:p>
            <a:pPr marL="0" marR="0" indent="0">
              <a:spcBef>
                <a:spcPts val="0"/>
              </a:spcBef>
              <a:spcAft>
                <a:spcPts val="0"/>
              </a:spcAft>
              <a:buNone/>
            </a:pPr>
            <a:r>
              <a:rPr lang="en-US" sz="18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[Landman and Rothstein (2013a,b), who advocate, however, a ‘Measure out’ Approach]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Left Brace 4">
            <a:extLst>
              <a:ext uri="{FF2B5EF4-FFF2-40B4-BE49-F238E27FC236}">
                <a16:creationId xmlns:a16="http://schemas.microsoft.com/office/drawing/2014/main" id="{E8637519-0145-CE7D-C588-55D478652629}"/>
              </a:ext>
            </a:extLst>
          </p:cNvPr>
          <p:cNvSpPr/>
          <p:nvPr/>
        </p:nvSpPr>
        <p:spPr>
          <a:xfrm>
            <a:off x="1967696" y="1941372"/>
            <a:ext cx="266218" cy="133426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8181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491E-FC93-83BD-2F11-2C85ACBC95DA}"/>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5400" dirty="0"/>
              <a:t>Consequences for Bare Arguments (BAs).</a:t>
            </a:r>
            <a:endParaRPr lang="en-US" dirty="0"/>
          </a:p>
        </p:txBody>
      </p:sp>
      <p:sp>
        <p:nvSpPr>
          <p:cNvPr id="3" name="Content Placeholder 2">
            <a:extLst>
              <a:ext uri="{FF2B5EF4-FFF2-40B4-BE49-F238E27FC236}">
                <a16:creationId xmlns:a16="http://schemas.microsoft.com/office/drawing/2014/main" id="{6D3B4EB4-210C-8DF5-53A8-1EC6C490D8A0}"/>
              </a:ext>
            </a:extLst>
          </p:cNvPr>
          <p:cNvSpPr>
            <a:spLocks noGrp="1"/>
          </p:cNvSpPr>
          <p:nvPr>
            <p:ph idx="1"/>
          </p:nvPr>
        </p:nvSpPr>
        <p:spPr/>
        <p:txBody>
          <a:bodyPr>
            <a:normAutofit fontScale="92500"/>
          </a:bodyPr>
          <a:lstStyle/>
          <a:p>
            <a:r>
              <a:rPr lang="en-US" dirty="0"/>
              <a:t>Kinds drive an ‘ultra narrow’ existential construal</a:t>
            </a:r>
          </a:p>
          <a:p>
            <a:pPr marL="0" indent="0">
              <a:buNone/>
            </a:pPr>
            <a:r>
              <a:rPr lang="en-US" dirty="0"/>
              <a:t>					VP</a:t>
            </a:r>
          </a:p>
          <a:p>
            <a:pPr marL="0" indent="0">
              <a:buNone/>
            </a:pPr>
            <a:endParaRPr lang="en-US" dirty="0"/>
          </a:p>
          <a:p>
            <a:pPr marL="0" indent="0">
              <a:buNone/>
            </a:pPr>
            <a:r>
              <a:rPr lang="en-US" dirty="0"/>
              <a:t>             VP, </a:t>
            </a:r>
            <a:r>
              <a:rPr lang="en-US" sz="3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sz="3000" dirty="0" err="1">
                <a:effectLst/>
                <a:latin typeface="Times New Roman" panose="02020603050405020304" pitchFamily="18" charset="0"/>
                <a:ea typeface="Calibri" panose="020F0502020204030204" pitchFamily="34" charset="0"/>
              </a:rPr>
              <a:t>e</a:t>
            </a:r>
            <a:r>
              <a:rPr lang="en-US" sz="30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000" dirty="0" err="1">
                <a:effectLst/>
                <a:latin typeface="Times New Roman" panose="02020603050405020304" pitchFamily="18" charset="0"/>
                <a:ea typeface="Calibri" panose="020F0502020204030204" pitchFamily="34" charset="0"/>
              </a:rPr>
              <a:t>Y</a:t>
            </a:r>
            <a:r>
              <a:rPr lang="en-US" sz="3000" dirty="0">
                <a:effectLst/>
                <a:latin typeface="Times New Roman" panose="02020603050405020304" pitchFamily="18" charset="0"/>
                <a:ea typeface="Calibri" panose="020F0502020204030204" pitchFamily="34" charset="0"/>
              </a:rPr>
              <a:t> [</a:t>
            </a:r>
            <a:r>
              <a:rPr lang="en-US" sz="3000" baseline="30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000" dirty="0">
                <a:effectLst/>
                <a:latin typeface="Times New Roman" panose="02020603050405020304" pitchFamily="18" charset="0"/>
                <a:ea typeface="Calibri" panose="020F0502020204030204" pitchFamily="34" charset="0"/>
              </a:rPr>
              <a:t>mosquitos</a:t>
            </a:r>
            <a:r>
              <a:rPr lang="en-US" sz="3000" baseline="-25000" dirty="0">
                <a:effectLst/>
                <a:latin typeface="Times New Roman" panose="02020603050405020304" pitchFamily="18" charset="0"/>
                <a:ea typeface="Calibri" panose="020F0502020204030204" pitchFamily="34" charset="0"/>
              </a:rPr>
              <a:t> w</a:t>
            </a:r>
            <a:r>
              <a:rPr lang="en-US" sz="3000" dirty="0">
                <a:effectLst/>
                <a:latin typeface="Times New Roman" panose="02020603050405020304" pitchFamily="18" charset="0"/>
                <a:ea typeface="Calibri" panose="020F0502020204030204" pitchFamily="34" charset="0"/>
              </a:rPr>
              <a:t> (Y) </a:t>
            </a:r>
            <a:r>
              <a:rPr lang="en-US" sz="3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a:t>
            </a:r>
            <a:r>
              <a:rPr lang="en-US" sz="3000" baseline="-25000" dirty="0" err="1">
                <a:effectLst/>
                <a:latin typeface="Times New Roman" panose="02020603050405020304" pitchFamily="18" charset="0"/>
                <a:ea typeface="Calibri" panose="020F0502020204030204" pitchFamily="34" charset="0"/>
              </a:rPr>
              <a:t>w</a:t>
            </a:r>
            <a:r>
              <a:rPr lang="en-US" sz="3000" dirty="0">
                <a:effectLst/>
                <a:latin typeface="Times New Roman" panose="02020603050405020304" pitchFamily="18" charset="0"/>
                <a:ea typeface="Calibri" panose="020F0502020204030204" pitchFamily="34" charset="0"/>
              </a:rPr>
              <a:t>(e)(Y) </a:t>
            </a:r>
            <a:r>
              <a:rPr lang="en-US" sz="3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kill</a:t>
            </a:r>
            <a:r>
              <a:rPr lang="en-US" sz="3000" baseline="-25000" dirty="0" err="1">
                <a:effectLst/>
                <a:latin typeface="Times New Roman" panose="02020603050405020304" pitchFamily="18" charset="0"/>
                <a:ea typeface="Calibri" panose="020F0502020204030204" pitchFamily="34" charset="0"/>
              </a:rPr>
              <a:t>w</a:t>
            </a:r>
            <a:r>
              <a:rPr lang="en-US" sz="3000" dirty="0">
                <a:effectLst/>
                <a:latin typeface="Times New Roman" panose="02020603050405020304" pitchFamily="18" charset="0"/>
                <a:ea typeface="Calibri" panose="020F0502020204030204" pitchFamily="34" charset="0"/>
              </a:rPr>
              <a:t>(e)]  </a:t>
            </a:r>
            <a:r>
              <a:rPr lang="en-US" dirty="0"/>
              <a:t>for an hour</a:t>
            </a:r>
          </a:p>
          <a:p>
            <a:pPr marL="0" indent="0">
              <a:buNone/>
            </a:pPr>
            <a:endParaRPr lang="en-US" dirty="0"/>
          </a:p>
          <a:p>
            <a:pPr marL="0" indent="0">
              <a:buNone/>
            </a:pPr>
            <a:r>
              <a:rPr lang="en-US" dirty="0"/>
              <a:t>         V,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err="1">
                <a:effectLst/>
                <a:latin typeface="Times New Roman" panose="02020603050405020304" pitchFamily="18" charset="0"/>
                <a:ea typeface="Calibri" panose="020F0502020204030204" pitchFamily="34" charset="0"/>
              </a:rPr>
              <a:t>u</a:t>
            </a:r>
            <a:r>
              <a:rPr lang="en-US" sz="2800" baseline="-25000" dirty="0" err="1">
                <a:effectLst/>
                <a:latin typeface="Times New Roman" panose="02020603050405020304" pitchFamily="18" charset="0"/>
                <a:ea typeface="Calibri" panose="020F0502020204030204" pitchFamily="34" charset="0"/>
              </a:rPr>
              <a:t>k</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err="1">
                <a:effectLst/>
                <a:latin typeface="Times New Roman" panose="02020603050405020304" pitchFamily="18" charset="0"/>
                <a:ea typeface="Calibri" panose="020F0502020204030204" pitchFamily="34" charset="0"/>
              </a:rPr>
              <a:t>e</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err="1">
                <a:effectLst/>
                <a:latin typeface="Times New Roman" panose="02020603050405020304" pitchFamily="18" charset="0"/>
                <a:ea typeface="Calibri" panose="020F0502020204030204" pitchFamily="34" charset="0"/>
              </a:rPr>
              <a:t>Y</a:t>
            </a:r>
            <a:r>
              <a:rPr lang="en-US" sz="2800" dirty="0">
                <a:effectLst/>
                <a:latin typeface="Times New Roman" panose="02020603050405020304" pitchFamily="18" charset="0"/>
                <a:ea typeface="Calibri" panose="020F0502020204030204" pitchFamily="34" charset="0"/>
              </a:rPr>
              <a:t> [</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u</a:t>
            </a:r>
            <a:r>
              <a:rPr lang="en-US" sz="2800" baseline="-25000" dirty="0" err="1">
                <a:effectLst/>
                <a:latin typeface="Times New Roman" panose="02020603050405020304" pitchFamily="18" charset="0"/>
                <a:ea typeface="Calibri" panose="020F0502020204030204" pitchFamily="34" charset="0"/>
              </a:rPr>
              <a:t>k,w</a:t>
            </a:r>
            <a:r>
              <a:rPr lang="en-US" sz="2800" baseline="-250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(Y)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a:t>
            </a:r>
            <a:r>
              <a:rPr lang="en-US" sz="2800" baseline="-25000" dirty="0" err="1">
                <a:effectLst/>
                <a:latin typeface="Times New Roman" panose="02020603050405020304" pitchFamily="18" charset="0"/>
                <a:ea typeface="Calibri" panose="020F0502020204030204" pitchFamily="34" charset="0"/>
              </a:rPr>
              <a:t>w</a:t>
            </a:r>
            <a:r>
              <a:rPr lang="en-US" sz="2800" dirty="0">
                <a:effectLst/>
                <a:latin typeface="Times New Roman" panose="02020603050405020304" pitchFamily="18" charset="0"/>
                <a:ea typeface="Calibri" panose="020F0502020204030204" pitchFamily="34" charset="0"/>
              </a:rPr>
              <a:t>(e)(Y)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kill</a:t>
            </a:r>
            <a:r>
              <a:rPr lang="en-US" sz="2800" baseline="-25000" dirty="0" err="1">
                <a:effectLst/>
                <a:latin typeface="Times New Roman" panose="02020603050405020304" pitchFamily="18" charset="0"/>
                <a:ea typeface="Calibri" panose="020F0502020204030204" pitchFamily="34" charset="0"/>
              </a:rPr>
              <a:t>w</a:t>
            </a:r>
            <a:r>
              <a:rPr lang="en-US" sz="2800" dirty="0">
                <a:effectLst/>
                <a:latin typeface="Times New Roman" panose="02020603050405020304" pitchFamily="18" charset="0"/>
                <a:ea typeface="Calibri" panose="020F0502020204030204" pitchFamily="34" charset="0"/>
              </a:rPr>
              <a:t>(e)]</a:t>
            </a:r>
            <a:r>
              <a:rPr lang="en-US" dirty="0"/>
              <a:t>      </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dirty="0"/>
              <a:t>mosquitos</a:t>
            </a:r>
          </a:p>
          <a:p>
            <a:pPr marL="0" indent="0">
              <a:buNone/>
            </a:pPr>
            <a:r>
              <a:rPr lang="en-US" dirty="0"/>
              <a:t>			</a:t>
            </a:r>
          </a:p>
          <a:p>
            <a:pPr marL="0" indent="0">
              <a:buNone/>
            </a:pPr>
            <a:r>
              <a:rPr lang="en-US" dirty="0"/>
              <a:t>[TH]</a:t>
            </a:r>
            <a:r>
              <a:rPr lang="en-US" baseline="30000" dirty="0"/>
              <a:t>K</a:t>
            </a:r>
            <a:r>
              <a:rPr lang="en-US" dirty="0"/>
              <a:t>		V	[TH]</a:t>
            </a:r>
            <a:r>
              <a:rPr lang="en-US" baseline="30000" dirty="0"/>
              <a:t>K </a:t>
            </a:r>
            <a:r>
              <a:rPr lang="en-US" dirty="0"/>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err="1">
                <a:effectLst/>
                <a:latin typeface="Times New Roman" panose="02020603050405020304" pitchFamily="18" charset="0"/>
                <a:ea typeface="Calibri" panose="020F0502020204030204" pitchFamily="34" charset="0"/>
              </a:rPr>
              <a:t>P</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err="1">
                <a:effectLst/>
                <a:latin typeface="Times New Roman" panose="02020603050405020304" pitchFamily="18" charset="0"/>
                <a:ea typeface="Calibri" panose="020F0502020204030204" pitchFamily="34" charset="0"/>
              </a:rPr>
              <a:t>u</a:t>
            </a:r>
            <a:r>
              <a:rPr lang="en-US" sz="1900" baseline="-25000" dirty="0" err="1">
                <a:effectLst/>
                <a:latin typeface="Times New Roman" panose="02020603050405020304" pitchFamily="18" charset="0"/>
                <a:ea typeface="Calibri" panose="020F0502020204030204" pitchFamily="34" charset="0"/>
              </a:rPr>
              <a:t>k</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err="1">
                <a:effectLst/>
                <a:latin typeface="Times New Roman" panose="02020603050405020304" pitchFamily="18" charset="0"/>
                <a:ea typeface="Calibri" panose="020F0502020204030204" pitchFamily="34" charset="0"/>
              </a:rPr>
              <a:t>e</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err="1">
                <a:effectLst/>
                <a:latin typeface="Times New Roman" panose="02020603050405020304" pitchFamily="18" charset="0"/>
                <a:ea typeface="Calibri" panose="020F0502020204030204" pitchFamily="34" charset="0"/>
              </a:rPr>
              <a:t>Y</a:t>
            </a:r>
            <a:r>
              <a:rPr lang="en-US" sz="1900" dirty="0">
                <a:effectLst/>
                <a:latin typeface="Times New Roman" panose="02020603050405020304" pitchFamily="18" charset="0"/>
                <a:ea typeface="Calibri" panose="020F0502020204030204" pitchFamily="34" charset="0"/>
              </a:rPr>
              <a:t> [</a:t>
            </a:r>
            <a:r>
              <a:rPr lang="en-US" sz="1900" baseline="300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a:effectLst/>
                <a:latin typeface="Times New Roman" panose="02020603050405020304" pitchFamily="18" charset="0"/>
                <a:ea typeface="Calibri" panose="020F0502020204030204" pitchFamily="34" charset="0"/>
              </a:rPr>
              <a:t> </a:t>
            </a:r>
            <a:r>
              <a:rPr lang="en-US" sz="1900" dirty="0" err="1">
                <a:effectLst/>
                <a:latin typeface="Times New Roman" panose="02020603050405020304" pitchFamily="18" charset="0"/>
                <a:ea typeface="Calibri" panose="020F0502020204030204" pitchFamily="34" charset="0"/>
              </a:rPr>
              <a:t>u</a:t>
            </a:r>
            <a:r>
              <a:rPr lang="en-US" sz="1900" baseline="-25000" dirty="0" err="1">
                <a:effectLst/>
                <a:latin typeface="Times New Roman" panose="02020603050405020304" pitchFamily="18" charset="0"/>
                <a:ea typeface="Calibri" panose="020F0502020204030204" pitchFamily="34" charset="0"/>
              </a:rPr>
              <a:t>k,w</a:t>
            </a:r>
            <a:r>
              <a:rPr lang="en-US" sz="1900" baseline="-25000" dirty="0">
                <a:effectLst/>
                <a:latin typeface="Times New Roman" panose="02020603050405020304" pitchFamily="18" charset="0"/>
                <a:ea typeface="Calibri" panose="020F0502020204030204" pitchFamily="34" charset="0"/>
              </a:rPr>
              <a:t> </a:t>
            </a:r>
            <a:r>
              <a:rPr lang="en-US" sz="1900" dirty="0">
                <a:effectLst/>
                <a:latin typeface="Times New Roman" panose="02020603050405020304" pitchFamily="18" charset="0"/>
                <a:ea typeface="Calibri" panose="020F0502020204030204" pitchFamily="34" charset="0"/>
              </a:rPr>
              <a:t>(Y) </a:t>
            </a:r>
            <a:r>
              <a:rPr lang="en-US" sz="19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a:effectLst/>
                <a:latin typeface="Times New Roman" panose="02020603050405020304" pitchFamily="18" charset="0"/>
                <a:ea typeface="Calibri" panose="020F0502020204030204" pitchFamily="34" charset="0"/>
              </a:rPr>
              <a:t> </a:t>
            </a:r>
            <a:r>
              <a:rPr lang="en-US" sz="1900" dirty="0" err="1">
                <a:effectLst/>
                <a:latin typeface="Times New Roman" panose="02020603050405020304" pitchFamily="18" charset="0"/>
                <a:ea typeface="Calibri" panose="020F0502020204030204" pitchFamily="34" charset="0"/>
              </a:rPr>
              <a:t>TH</a:t>
            </a:r>
            <a:r>
              <a:rPr lang="en-US" sz="1900" baseline="-25000" dirty="0" err="1">
                <a:effectLst/>
                <a:latin typeface="Times New Roman" panose="02020603050405020304" pitchFamily="18" charset="0"/>
                <a:ea typeface="Calibri" panose="020F0502020204030204" pitchFamily="34" charset="0"/>
              </a:rPr>
              <a:t>w</a:t>
            </a:r>
            <a:r>
              <a:rPr lang="en-US" sz="1900" dirty="0">
                <a:effectLst/>
                <a:latin typeface="Times New Roman" panose="02020603050405020304" pitchFamily="18" charset="0"/>
                <a:ea typeface="Calibri" panose="020F0502020204030204" pitchFamily="34" charset="0"/>
              </a:rPr>
              <a:t>(e)(Y) </a:t>
            </a:r>
            <a:r>
              <a:rPr lang="en-US" sz="19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900" dirty="0">
                <a:effectLst/>
                <a:latin typeface="Times New Roman" panose="02020603050405020304" pitchFamily="18" charset="0"/>
                <a:ea typeface="Calibri" panose="020F0502020204030204" pitchFamily="34" charset="0"/>
              </a:rPr>
              <a:t> P</a:t>
            </a:r>
            <a:r>
              <a:rPr lang="en-US" sz="1900" baseline="-25000" dirty="0">
                <a:effectLst/>
                <a:latin typeface="Times New Roman" panose="02020603050405020304" pitchFamily="18" charset="0"/>
                <a:ea typeface="Calibri" panose="020F0502020204030204" pitchFamily="34" charset="0"/>
              </a:rPr>
              <a:t>w</a:t>
            </a:r>
            <a:r>
              <a:rPr lang="en-US" sz="1900" dirty="0">
                <a:effectLst/>
                <a:latin typeface="Times New Roman" panose="02020603050405020304" pitchFamily="18" charset="0"/>
                <a:ea typeface="Calibri" panose="020F0502020204030204" pitchFamily="34" charset="0"/>
              </a:rPr>
              <a:t>(e)]  </a:t>
            </a:r>
            <a:r>
              <a:rPr lang="en-US" sz="1800" dirty="0">
                <a:effectLst/>
                <a:latin typeface="Times New Roman" panose="02020603050405020304" pitchFamily="18" charset="0"/>
                <a:ea typeface="Calibri" panose="020F0502020204030204" pitchFamily="34" charset="0"/>
              </a:rPr>
              <a:t>(Derived Kind Predication)</a:t>
            </a:r>
            <a:r>
              <a:rPr lang="en-US" dirty="0">
                <a:effectLst/>
              </a:rPr>
              <a:t> </a:t>
            </a:r>
            <a:endParaRPr lang="en-US" dirty="0"/>
          </a:p>
          <a:p>
            <a:pPr marL="0" indent="0">
              <a:buNone/>
            </a:pPr>
            <a:r>
              <a:rPr lang="en-US" dirty="0"/>
              <a:t>                        kill</a:t>
            </a:r>
          </a:p>
        </p:txBody>
      </p:sp>
      <p:cxnSp>
        <p:nvCxnSpPr>
          <p:cNvPr id="5" name="Straight Connector 4">
            <a:extLst>
              <a:ext uri="{FF2B5EF4-FFF2-40B4-BE49-F238E27FC236}">
                <a16:creationId xmlns:a16="http://schemas.microsoft.com/office/drawing/2014/main" id="{187A50AA-E95D-C0F9-DD5B-98999F592442}"/>
              </a:ext>
            </a:extLst>
          </p:cNvPr>
          <p:cNvCxnSpPr/>
          <p:nvPr/>
        </p:nvCxnSpPr>
        <p:spPr>
          <a:xfrm flipV="1">
            <a:off x="2129742" y="2708476"/>
            <a:ext cx="3472405" cy="625033"/>
          </a:xfrm>
          <a:prstGeom prst="line">
            <a:avLst/>
          </a:prstGeom>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6CEE5B6A-01FD-F15C-1BFA-6696A3FF215C}"/>
              </a:ext>
            </a:extLst>
          </p:cNvPr>
          <p:cNvCxnSpPr/>
          <p:nvPr/>
        </p:nvCxnSpPr>
        <p:spPr>
          <a:xfrm>
            <a:off x="5625296" y="2696901"/>
            <a:ext cx="4815069" cy="601884"/>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EEA3FD00-88CD-297D-6231-3380E1DB2159}"/>
              </a:ext>
            </a:extLst>
          </p:cNvPr>
          <p:cNvCxnSpPr/>
          <p:nvPr/>
        </p:nvCxnSpPr>
        <p:spPr>
          <a:xfrm flipV="1">
            <a:off x="1713053" y="3646025"/>
            <a:ext cx="324091" cy="65975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5C466412-4266-4CC1-619F-D5092E040AA2}"/>
              </a:ext>
            </a:extLst>
          </p:cNvPr>
          <p:cNvCxnSpPr/>
          <p:nvPr/>
        </p:nvCxnSpPr>
        <p:spPr>
          <a:xfrm>
            <a:off x="2048719" y="3646025"/>
            <a:ext cx="6528122" cy="648183"/>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37855275-AED6-599F-B582-EA14F012FB2F}"/>
              </a:ext>
            </a:extLst>
          </p:cNvPr>
          <p:cNvCxnSpPr/>
          <p:nvPr/>
        </p:nvCxnSpPr>
        <p:spPr>
          <a:xfrm flipV="1">
            <a:off x="1342663" y="4629873"/>
            <a:ext cx="277793" cy="601884"/>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3221F515-C27D-DE93-678C-0A5AEC0AD6B3}"/>
              </a:ext>
            </a:extLst>
          </p:cNvPr>
          <p:cNvCxnSpPr/>
          <p:nvPr/>
        </p:nvCxnSpPr>
        <p:spPr>
          <a:xfrm>
            <a:off x="1632030" y="4641448"/>
            <a:ext cx="1250066" cy="57873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95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7DC3-B71A-2F1F-73B2-E91CA2AA79F6}"/>
              </a:ext>
            </a:extLst>
          </p:cNvPr>
          <p:cNvSpPr>
            <a:spLocks noGrp="1"/>
          </p:cNvSpPr>
          <p:nvPr>
            <p:ph type="title"/>
          </p:nvPr>
        </p:nvSpPr>
        <p:spPr/>
        <p:txBody>
          <a:bodyPr>
            <a:normAutofit fontScale="90000"/>
          </a:bodyPr>
          <a:lstStyle/>
          <a:p>
            <a:r>
              <a:rPr lang="en-US" sz="4000" dirty="0"/>
              <a:t>The quantificational approach:</a:t>
            </a:r>
            <a:br>
              <a:rPr lang="en-US" sz="4000" dirty="0"/>
            </a:br>
            <a:r>
              <a:rPr lang="en-US" sz="5400" dirty="0"/>
              <a:t>BAs vs. existential DPs.</a:t>
            </a:r>
            <a:endParaRPr lang="en-US" dirty="0"/>
          </a:p>
        </p:txBody>
      </p:sp>
      <p:sp>
        <p:nvSpPr>
          <p:cNvPr id="3" name="Content Placeholder 2">
            <a:extLst>
              <a:ext uri="{FF2B5EF4-FFF2-40B4-BE49-F238E27FC236}">
                <a16:creationId xmlns:a16="http://schemas.microsoft.com/office/drawing/2014/main" id="{68FB642B-0633-7AC5-9AE7-D51CA1E6F0F8}"/>
              </a:ext>
            </a:extLst>
          </p:cNvPr>
          <p:cNvSpPr>
            <a:spLocks noGrp="1"/>
          </p:cNvSpPr>
          <p:nvPr>
            <p:ph idx="1"/>
          </p:nvPr>
        </p:nvSpPr>
        <p:spPr/>
        <p:txBody>
          <a:bodyPr>
            <a:normAutofit fontScale="85000" lnSpcReduction="20000"/>
          </a:bodyPr>
          <a:lstStyle/>
          <a:p>
            <a:r>
              <a:rPr lang="en-US" dirty="0"/>
              <a:t>John killed a mosquito for an hour</a:t>
            </a:r>
          </a:p>
          <a:p>
            <a:pPr marL="0" indent="0">
              <a:buNone/>
            </a:pPr>
            <a:r>
              <a:rPr lang="en-US" dirty="0"/>
              <a:t>		  VP		</a:t>
            </a:r>
            <a:r>
              <a:rPr lang="en-US" sz="2600" dirty="0">
                <a:solidFill>
                  <a:srgbClr val="FF0000"/>
                </a:solidFill>
                <a:latin typeface="Times New Roman" panose="02020603050405020304" pitchFamily="18" charset="0"/>
                <a:cs typeface="Times New Roman" panose="02020603050405020304" pitchFamily="18" charset="0"/>
              </a:rPr>
              <a:t>This is treating indefinites as Choice 	  						Functions. But any other approach to the scope of 					indefinites will yield similar results</a:t>
            </a:r>
          </a:p>
          <a:p>
            <a:pPr marL="0" indent="0">
              <a:buNone/>
            </a:pPr>
            <a:r>
              <a:rPr lang="en-US" dirty="0">
                <a:effectLst/>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rPr>
              <a:t>f			  VP</a:t>
            </a:r>
          </a:p>
          <a:p>
            <a:pPr marL="0" indent="0">
              <a:buNone/>
            </a:pPr>
            <a:r>
              <a:rPr lang="en-US" dirty="0">
                <a:effectLst/>
                <a:ea typeface="Calibri" panose="020F0502020204030204" pitchFamily="34" charset="0"/>
              </a:rPr>
              <a:t>           </a:t>
            </a:r>
          </a:p>
          <a:p>
            <a:pPr marL="0" indent="0">
              <a:buNone/>
            </a:pPr>
            <a:r>
              <a:rPr lang="en-US" dirty="0">
                <a:effectLst/>
                <a:ea typeface="Calibri" panose="020F0502020204030204" pitchFamily="34" charset="0"/>
              </a:rPr>
              <a:t>	VP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e [</a:t>
            </a:r>
            <a:r>
              <a:rPr lang="en-US" dirty="0" err="1">
                <a:effectLst/>
                <a:ea typeface="Calibri" panose="020F0502020204030204" pitchFamily="34" charset="0"/>
              </a:rPr>
              <a:t>TH</a:t>
            </a:r>
            <a:r>
              <a:rPr lang="en-US" baseline="-25000" dirty="0" err="1">
                <a:effectLst/>
                <a:ea typeface="Calibri" panose="020F0502020204030204" pitchFamily="34" charset="0"/>
              </a:rPr>
              <a:t>w</a:t>
            </a:r>
            <a:r>
              <a:rPr lang="en-US" dirty="0">
                <a:effectLst/>
                <a:ea typeface="Calibri" panose="020F0502020204030204" pitchFamily="34" charset="0"/>
              </a:rPr>
              <a:t>(e)(f(mosquitos)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kill</a:t>
            </a:r>
            <a:r>
              <a:rPr lang="en-US" baseline="-25000" dirty="0" err="1">
                <a:effectLst/>
                <a:ea typeface="Calibri" panose="020F0502020204030204" pitchFamily="34" charset="0"/>
              </a:rPr>
              <a:t>w</a:t>
            </a:r>
            <a:r>
              <a:rPr lang="en-US" dirty="0">
                <a:effectLst/>
                <a:ea typeface="Calibri" panose="020F0502020204030204" pitchFamily="34" charset="0"/>
              </a:rPr>
              <a:t>(e)]  	   for an hour</a:t>
            </a:r>
            <a:endParaRPr lang="en-US" dirty="0">
              <a:effectLst/>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dirty="0">
                <a:effectLst/>
                <a:ea typeface="Calibri" panose="020F0502020204030204" pitchFamily="34" charset="0"/>
                <a:cs typeface="Times New Roman" panose="02020603050405020304" pitchFamily="18" charset="0"/>
              </a:rPr>
              <a:t>       VP		a mosquito, f(mosquitos)  </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TH	</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V</a:t>
            </a:r>
          </a:p>
          <a:p>
            <a:pPr marL="0" indent="0">
              <a:buNone/>
            </a:pPr>
            <a:r>
              <a:rPr lang="en-US" dirty="0">
                <a:effectLst/>
                <a:ea typeface="Calibri" panose="020F0502020204030204" pitchFamily="34" charset="0"/>
              </a:rPr>
              <a:t>              kill</a:t>
            </a:r>
            <a:r>
              <a:rPr lang="en-US" dirty="0">
                <a:effectLst/>
                <a:ea typeface="Calibri" panose="020F0502020204030204" pitchFamily="34" charset="0"/>
                <a:cs typeface="Times New Roman" panose="02020603050405020304" pitchFamily="18" charset="0"/>
              </a:rPr>
              <a:t>		</a:t>
            </a:r>
            <a:endParaRPr lang="en-US" dirty="0"/>
          </a:p>
        </p:txBody>
      </p:sp>
      <p:cxnSp>
        <p:nvCxnSpPr>
          <p:cNvPr id="18" name="Straight Connector 17">
            <a:extLst>
              <a:ext uri="{FF2B5EF4-FFF2-40B4-BE49-F238E27FC236}">
                <a16:creationId xmlns:a16="http://schemas.microsoft.com/office/drawing/2014/main" id="{9314CDE7-D2CE-8D4E-609A-9DC5FC3E684E}"/>
              </a:ext>
            </a:extLst>
          </p:cNvPr>
          <p:cNvCxnSpPr/>
          <p:nvPr/>
        </p:nvCxnSpPr>
        <p:spPr>
          <a:xfrm flipV="1">
            <a:off x="1574157" y="2511706"/>
            <a:ext cx="1354238" cy="53243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DBF0361C-DD00-98BA-BBBC-2457BD05A9F2}"/>
              </a:ext>
            </a:extLst>
          </p:cNvPr>
          <p:cNvCxnSpPr/>
          <p:nvPr/>
        </p:nvCxnSpPr>
        <p:spPr>
          <a:xfrm>
            <a:off x="2939970" y="2500132"/>
            <a:ext cx="983848" cy="544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2FC72D-B655-C342-859B-37A626098AE5}"/>
              </a:ext>
            </a:extLst>
          </p:cNvPr>
          <p:cNvCxnSpPr/>
          <p:nvPr/>
        </p:nvCxnSpPr>
        <p:spPr>
          <a:xfrm>
            <a:off x="2939970" y="2500132"/>
            <a:ext cx="983848" cy="5440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8B3E96CD-B776-4081-1C5F-6D304D7C7061}"/>
              </a:ext>
            </a:extLst>
          </p:cNvPr>
          <p:cNvCxnSpPr/>
          <p:nvPr/>
        </p:nvCxnSpPr>
        <p:spPr>
          <a:xfrm flipV="1">
            <a:off x="2095018" y="3310359"/>
            <a:ext cx="1828800" cy="474563"/>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9B042D21-14A9-FD26-4EE8-188388D89578}"/>
              </a:ext>
            </a:extLst>
          </p:cNvPr>
          <p:cNvCxnSpPr/>
          <p:nvPr/>
        </p:nvCxnSpPr>
        <p:spPr>
          <a:xfrm>
            <a:off x="3923818" y="3310359"/>
            <a:ext cx="4282633" cy="50350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D81F466-A92D-73FB-FA79-2C5552B2209A}"/>
              </a:ext>
            </a:extLst>
          </p:cNvPr>
          <p:cNvCxnSpPr/>
          <p:nvPr/>
        </p:nvCxnSpPr>
        <p:spPr>
          <a:xfrm flipV="1">
            <a:off x="1574157" y="4109013"/>
            <a:ext cx="370390" cy="451412"/>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162EF50-ECA0-B2D2-7B36-A33DFC775E17}"/>
              </a:ext>
            </a:extLst>
          </p:cNvPr>
          <p:cNvCxnSpPr/>
          <p:nvPr/>
        </p:nvCxnSpPr>
        <p:spPr>
          <a:xfrm>
            <a:off x="1967696" y="4109013"/>
            <a:ext cx="1469985" cy="53243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6B7218FF-7F83-4817-CB29-8EB671676097}"/>
              </a:ext>
            </a:extLst>
          </p:cNvPr>
          <p:cNvCxnSpPr/>
          <p:nvPr/>
        </p:nvCxnSpPr>
        <p:spPr>
          <a:xfrm flipV="1">
            <a:off x="1145893" y="4884516"/>
            <a:ext cx="300942" cy="254643"/>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ED8A80C5-D2FF-E568-D6BD-3EA84BA12A4D}"/>
              </a:ext>
            </a:extLst>
          </p:cNvPr>
          <p:cNvCxnSpPr/>
          <p:nvPr/>
        </p:nvCxnSpPr>
        <p:spPr>
          <a:xfrm>
            <a:off x="1446835" y="4861367"/>
            <a:ext cx="520861" cy="30094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5188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7DC3-B71A-2F1F-73B2-E91CA2AA79F6}"/>
              </a:ext>
            </a:extLst>
          </p:cNvPr>
          <p:cNvSpPr>
            <a:spLocks noGrp="1"/>
          </p:cNvSpPr>
          <p:nvPr>
            <p:ph type="title"/>
          </p:nvPr>
        </p:nvSpPr>
        <p:spPr/>
        <p:txBody>
          <a:bodyPr>
            <a:normAutofit fontScale="90000"/>
          </a:bodyPr>
          <a:lstStyle/>
          <a:p>
            <a:r>
              <a:rPr lang="en-US" sz="4000" dirty="0"/>
              <a:t>The quantificational approach:</a:t>
            </a:r>
            <a:br>
              <a:rPr lang="en-US" sz="4000" dirty="0"/>
            </a:br>
            <a:r>
              <a:rPr lang="en-US" sz="5400" dirty="0"/>
              <a:t>The ‘inverse scope’ problem.</a:t>
            </a:r>
            <a:endParaRPr lang="en-US" dirty="0"/>
          </a:p>
        </p:txBody>
      </p:sp>
      <p:sp>
        <p:nvSpPr>
          <p:cNvPr id="3" name="Content Placeholder 2">
            <a:extLst>
              <a:ext uri="{FF2B5EF4-FFF2-40B4-BE49-F238E27FC236}">
                <a16:creationId xmlns:a16="http://schemas.microsoft.com/office/drawing/2014/main" id="{68FB642B-0633-7AC5-9AE7-D51CA1E6F0F8}"/>
              </a:ext>
            </a:extLst>
          </p:cNvPr>
          <p:cNvSpPr>
            <a:spLocks noGrp="1"/>
          </p:cNvSpPr>
          <p:nvPr>
            <p:ph idx="1"/>
          </p:nvPr>
        </p:nvSpPr>
        <p:spPr/>
        <p:txBody>
          <a:bodyPr>
            <a:normAutofit fontScale="85000" lnSpcReduction="20000"/>
          </a:bodyPr>
          <a:lstStyle/>
          <a:p>
            <a:r>
              <a:rPr lang="en-US" dirty="0"/>
              <a:t>John killed a mosquito for an hour</a:t>
            </a:r>
          </a:p>
          <a:p>
            <a:pPr marL="0" indent="0">
              <a:buNone/>
            </a:pPr>
            <a:r>
              <a:rPr lang="en-US" dirty="0"/>
              <a:t>		  VP		</a:t>
            </a:r>
            <a:r>
              <a:rPr lang="en-US" sz="2600" b="1" dirty="0">
                <a:solidFill>
                  <a:srgbClr val="FF0000"/>
                </a:solidFill>
                <a:latin typeface="Times New Roman" panose="02020603050405020304" pitchFamily="18" charset="0"/>
                <a:cs typeface="Times New Roman" panose="02020603050405020304" pitchFamily="18" charset="0"/>
              </a:rPr>
              <a:t>Problem</a:t>
            </a:r>
            <a:r>
              <a:rPr lang="en-US" sz="2600" dirty="0">
                <a:solidFill>
                  <a:srgbClr val="FF0000"/>
                </a:solidFill>
                <a:latin typeface="Times New Roman" panose="02020603050405020304" pitchFamily="18" charset="0"/>
                <a:cs typeface="Times New Roman" panose="02020603050405020304" pitchFamily="18" charset="0"/>
              </a:rPr>
              <a:t>: what prevents the D-Mod	  						from being assigned scope above that of the object DP?			                          May D-Mods are not scope taking?</a:t>
            </a:r>
          </a:p>
          <a:p>
            <a:pPr marL="0" indent="0">
              <a:buNone/>
            </a:pPr>
            <a:r>
              <a:rPr lang="en-US" dirty="0">
                <a:effectLst/>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rPr>
              <a:t>f			  VP</a:t>
            </a:r>
          </a:p>
          <a:p>
            <a:pPr marL="0" indent="0">
              <a:buNone/>
            </a:pPr>
            <a:r>
              <a:rPr lang="en-US" dirty="0">
                <a:effectLst/>
                <a:ea typeface="Calibri" panose="020F0502020204030204" pitchFamily="34" charset="0"/>
              </a:rPr>
              <a:t>           </a:t>
            </a:r>
          </a:p>
          <a:p>
            <a:pPr marL="0" indent="0">
              <a:buNone/>
            </a:pPr>
            <a:r>
              <a:rPr lang="en-US" dirty="0">
                <a:effectLst/>
                <a:ea typeface="Calibri" panose="020F0502020204030204" pitchFamily="34" charset="0"/>
              </a:rPr>
              <a:t>	VP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e [</a:t>
            </a:r>
            <a:r>
              <a:rPr lang="en-US" dirty="0" err="1">
                <a:effectLst/>
                <a:ea typeface="Calibri" panose="020F0502020204030204" pitchFamily="34" charset="0"/>
              </a:rPr>
              <a:t>TH</a:t>
            </a:r>
            <a:r>
              <a:rPr lang="en-US" baseline="-25000" dirty="0" err="1">
                <a:effectLst/>
                <a:ea typeface="Calibri" panose="020F0502020204030204" pitchFamily="34" charset="0"/>
              </a:rPr>
              <a:t>w</a:t>
            </a:r>
            <a:r>
              <a:rPr lang="en-US" dirty="0">
                <a:effectLst/>
                <a:ea typeface="Calibri" panose="020F0502020204030204" pitchFamily="34" charset="0"/>
              </a:rPr>
              <a:t>(e)(f(mosquitos)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kill</a:t>
            </a:r>
            <a:r>
              <a:rPr lang="en-US" baseline="-25000" dirty="0" err="1">
                <a:effectLst/>
                <a:ea typeface="Calibri" panose="020F0502020204030204" pitchFamily="34" charset="0"/>
              </a:rPr>
              <a:t>w</a:t>
            </a:r>
            <a:r>
              <a:rPr lang="en-US" dirty="0">
                <a:effectLst/>
                <a:ea typeface="Calibri" panose="020F0502020204030204" pitchFamily="34" charset="0"/>
              </a:rPr>
              <a:t>(e)]  	   for an hour</a:t>
            </a:r>
            <a:endParaRPr lang="en-US" dirty="0">
              <a:effectLst/>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dirty="0">
                <a:effectLst/>
                <a:ea typeface="Calibri" panose="020F0502020204030204" pitchFamily="34" charset="0"/>
                <a:cs typeface="Times New Roman" panose="02020603050405020304" pitchFamily="18" charset="0"/>
              </a:rPr>
              <a:t>       VP		a mosquito, f(mosquitos)  </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TH	</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V</a:t>
            </a:r>
          </a:p>
          <a:p>
            <a:pPr marL="0" indent="0">
              <a:buNone/>
            </a:pPr>
            <a:r>
              <a:rPr lang="en-US" dirty="0">
                <a:effectLst/>
                <a:ea typeface="Calibri" panose="020F0502020204030204" pitchFamily="34" charset="0"/>
              </a:rPr>
              <a:t>              kill</a:t>
            </a:r>
            <a:r>
              <a:rPr lang="en-US" dirty="0">
                <a:effectLst/>
                <a:ea typeface="Calibri" panose="020F0502020204030204" pitchFamily="34" charset="0"/>
                <a:cs typeface="Times New Roman" panose="02020603050405020304" pitchFamily="18" charset="0"/>
              </a:rPr>
              <a:t>		</a:t>
            </a:r>
            <a:endParaRPr lang="en-US" dirty="0"/>
          </a:p>
        </p:txBody>
      </p:sp>
      <p:cxnSp>
        <p:nvCxnSpPr>
          <p:cNvPr id="18" name="Straight Connector 17">
            <a:extLst>
              <a:ext uri="{FF2B5EF4-FFF2-40B4-BE49-F238E27FC236}">
                <a16:creationId xmlns:a16="http://schemas.microsoft.com/office/drawing/2014/main" id="{9314CDE7-D2CE-8D4E-609A-9DC5FC3E684E}"/>
              </a:ext>
            </a:extLst>
          </p:cNvPr>
          <p:cNvCxnSpPr/>
          <p:nvPr/>
        </p:nvCxnSpPr>
        <p:spPr>
          <a:xfrm flipV="1">
            <a:off x="1574157" y="2511706"/>
            <a:ext cx="1354238" cy="53243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DBF0361C-DD00-98BA-BBBC-2457BD05A9F2}"/>
              </a:ext>
            </a:extLst>
          </p:cNvPr>
          <p:cNvCxnSpPr/>
          <p:nvPr/>
        </p:nvCxnSpPr>
        <p:spPr>
          <a:xfrm>
            <a:off x="2939970" y="2500132"/>
            <a:ext cx="983848" cy="544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2FC72D-B655-C342-859B-37A626098AE5}"/>
              </a:ext>
            </a:extLst>
          </p:cNvPr>
          <p:cNvCxnSpPr/>
          <p:nvPr/>
        </p:nvCxnSpPr>
        <p:spPr>
          <a:xfrm>
            <a:off x="2939970" y="2500132"/>
            <a:ext cx="983848" cy="5440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8B3E96CD-B776-4081-1C5F-6D304D7C7061}"/>
              </a:ext>
            </a:extLst>
          </p:cNvPr>
          <p:cNvCxnSpPr/>
          <p:nvPr/>
        </p:nvCxnSpPr>
        <p:spPr>
          <a:xfrm flipV="1">
            <a:off x="2095018" y="3310359"/>
            <a:ext cx="1828800" cy="474563"/>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9B042D21-14A9-FD26-4EE8-188388D89578}"/>
              </a:ext>
            </a:extLst>
          </p:cNvPr>
          <p:cNvCxnSpPr/>
          <p:nvPr/>
        </p:nvCxnSpPr>
        <p:spPr>
          <a:xfrm>
            <a:off x="3923818" y="3310359"/>
            <a:ext cx="4282633" cy="50350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D81F466-A92D-73FB-FA79-2C5552B2209A}"/>
              </a:ext>
            </a:extLst>
          </p:cNvPr>
          <p:cNvCxnSpPr/>
          <p:nvPr/>
        </p:nvCxnSpPr>
        <p:spPr>
          <a:xfrm flipV="1">
            <a:off x="1574157" y="4109013"/>
            <a:ext cx="370390" cy="451412"/>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162EF50-ECA0-B2D2-7B36-A33DFC775E17}"/>
              </a:ext>
            </a:extLst>
          </p:cNvPr>
          <p:cNvCxnSpPr/>
          <p:nvPr/>
        </p:nvCxnSpPr>
        <p:spPr>
          <a:xfrm>
            <a:off x="1967696" y="4109013"/>
            <a:ext cx="1469985" cy="53243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6B7218FF-7F83-4817-CB29-8EB671676097}"/>
              </a:ext>
            </a:extLst>
          </p:cNvPr>
          <p:cNvCxnSpPr/>
          <p:nvPr/>
        </p:nvCxnSpPr>
        <p:spPr>
          <a:xfrm flipV="1">
            <a:off x="1145893" y="4884516"/>
            <a:ext cx="300942" cy="254643"/>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ED8A80C5-D2FF-E568-D6BD-3EA84BA12A4D}"/>
              </a:ext>
            </a:extLst>
          </p:cNvPr>
          <p:cNvCxnSpPr/>
          <p:nvPr/>
        </p:nvCxnSpPr>
        <p:spPr>
          <a:xfrm>
            <a:off x="1446835" y="4861367"/>
            <a:ext cx="520861" cy="300942"/>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86AB74E4-B43A-D4F8-FF99-9CCE818ACB9D}"/>
              </a:ext>
            </a:extLst>
          </p:cNvPr>
          <p:cNvCxnSpPr/>
          <p:nvPr/>
        </p:nvCxnSpPr>
        <p:spPr>
          <a:xfrm>
            <a:off x="8206451" y="4109013"/>
            <a:ext cx="0" cy="218438"/>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a:extLst>
              <a:ext uri="{FF2B5EF4-FFF2-40B4-BE49-F238E27FC236}">
                <a16:creationId xmlns:a16="http://schemas.microsoft.com/office/drawing/2014/main" id="{1A1BC322-689E-88E1-FD63-C4AB476F4AC4}"/>
              </a:ext>
            </a:extLst>
          </p:cNvPr>
          <p:cNvCxnSpPr/>
          <p:nvPr/>
        </p:nvCxnSpPr>
        <p:spPr>
          <a:xfrm>
            <a:off x="8206451" y="4348716"/>
            <a:ext cx="1213996"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36E46D34-F1C9-FBA0-D36C-72944B0A621C}"/>
              </a:ext>
            </a:extLst>
          </p:cNvPr>
          <p:cNvSpPr txBox="1"/>
          <p:nvPr/>
        </p:nvSpPr>
        <p:spPr>
          <a:xfrm>
            <a:off x="3437681" y="1541721"/>
            <a:ext cx="486137" cy="369332"/>
          </a:xfrm>
          <a:prstGeom prst="rect">
            <a:avLst/>
          </a:prstGeom>
          <a:noFill/>
        </p:spPr>
        <p:txBody>
          <a:bodyPr wrap="square" rtlCol="0">
            <a:spAutoFit/>
          </a:bodyPr>
          <a:lstStyle/>
          <a:p>
            <a:r>
              <a:rPr lang="en-US" dirty="0"/>
              <a:t>VP</a:t>
            </a:r>
          </a:p>
        </p:txBody>
      </p:sp>
      <p:cxnSp>
        <p:nvCxnSpPr>
          <p:cNvPr id="14" name="Straight Connector 13">
            <a:extLst>
              <a:ext uri="{FF2B5EF4-FFF2-40B4-BE49-F238E27FC236}">
                <a16:creationId xmlns:a16="http://schemas.microsoft.com/office/drawing/2014/main" id="{1DC5BFFE-71D9-89F5-4061-8AF12D63F90F}"/>
              </a:ext>
            </a:extLst>
          </p:cNvPr>
          <p:cNvCxnSpPr>
            <a:endCxn id="12" idx="2"/>
          </p:cNvCxnSpPr>
          <p:nvPr/>
        </p:nvCxnSpPr>
        <p:spPr>
          <a:xfrm flipH="1" flipV="1">
            <a:off x="3680750" y="1911053"/>
            <a:ext cx="5750329" cy="17890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6FF27CBD-52EA-83BD-8B61-1D40E4098CC6}"/>
              </a:ext>
            </a:extLst>
          </p:cNvPr>
          <p:cNvCxnSpPr/>
          <p:nvPr/>
        </p:nvCxnSpPr>
        <p:spPr>
          <a:xfrm flipV="1">
            <a:off x="3136605" y="1911053"/>
            <a:ext cx="489097" cy="30051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7629152-53A6-A185-722D-E23EAD52729A}"/>
              </a:ext>
            </a:extLst>
          </p:cNvPr>
          <p:cNvCxnSpPr/>
          <p:nvPr/>
        </p:nvCxnSpPr>
        <p:spPr>
          <a:xfrm flipV="1">
            <a:off x="9420447" y="3813859"/>
            <a:ext cx="0" cy="51359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4596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36AF-F971-E4B4-FD9C-B78A68C117E9}"/>
              </a:ext>
            </a:extLst>
          </p:cNvPr>
          <p:cNvSpPr>
            <a:spLocks noGrp="1"/>
          </p:cNvSpPr>
          <p:nvPr>
            <p:ph type="title"/>
          </p:nvPr>
        </p:nvSpPr>
        <p:spPr/>
        <p:txBody>
          <a:bodyPr>
            <a:normAutofit fontScale="90000"/>
          </a:bodyPr>
          <a:lstStyle/>
          <a:p>
            <a:r>
              <a:rPr lang="en-US" sz="3600" dirty="0"/>
              <a:t>The quantificational approach:</a:t>
            </a:r>
            <a:br>
              <a:rPr lang="en-US" sz="4400" dirty="0"/>
            </a:br>
            <a:r>
              <a:rPr lang="en-US" sz="4400" dirty="0"/>
              <a:t>D-Mods ARE scope taking!</a:t>
            </a:r>
            <a:br>
              <a:rPr lang="en-US" sz="4400" dirty="0"/>
            </a:br>
            <a:r>
              <a:rPr lang="en-US" sz="4000" dirty="0"/>
              <a:t>Case 1: </a:t>
            </a:r>
            <a:r>
              <a:rPr lang="en-US" sz="4000" dirty="0">
                <a:effectLst/>
                <a:ea typeface="Calibri" panose="020F0502020204030204" pitchFamily="34" charset="0"/>
              </a:rPr>
              <a:t>Negation and DE quantifiers.</a:t>
            </a:r>
            <a:r>
              <a:rPr lang="en-US" sz="4000" dirty="0">
                <a:effectLst/>
              </a:rPr>
              <a:t> </a:t>
            </a:r>
            <a:endParaRPr lang="en-US" sz="4000" dirty="0"/>
          </a:p>
        </p:txBody>
      </p:sp>
      <p:sp>
        <p:nvSpPr>
          <p:cNvPr id="3" name="Content Placeholder 2">
            <a:extLst>
              <a:ext uri="{FF2B5EF4-FFF2-40B4-BE49-F238E27FC236}">
                <a16:creationId xmlns:a16="http://schemas.microsoft.com/office/drawing/2014/main" id="{3249FB14-6D46-A69C-4FBC-B0803546FFCB}"/>
              </a:ext>
            </a:extLst>
          </p:cNvPr>
          <p:cNvSpPr>
            <a:spLocks noGrp="1"/>
          </p:cNvSpPr>
          <p:nvPr>
            <p:ph idx="1"/>
          </p:nvPr>
        </p:nvSpPr>
        <p:spPr/>
        <p:txBody>
          <a:bodyPr>
            <a:normAutofit fontScale="85000" lnSpcReduction="10000"/>
          </a:bodyPr>
          <a:lstStyle/>
          <a:p>
            <a:pPr marL="0" marR="0">
              <a:spcBef>
                <a:spcPts val="0"/>
              </a:spcBef>
              <a:spcAft>
                <a:spcPts val="0"/>
              </a:spcAft>
            </a:pPr>
            <a:r>
              <a:rPr lang="en-US" sz="3200" dirty="0">
                <a:solidFill>
                  <a:srgbClr val="FF0000"/>
                </a:solidFill>
                <a:effectLst/>
                <a:ea typeface="Calibri" panose="020F0502020204030204" pitchFamily="34" charset="0"/>
                <a:cs typeface="Times New Roman" panose="02020603050405020304" pitchFamily="18" charset="0"/>
              </a:rPr>
              <a:t>D-Mods are able to take scope over negation and DE quantifiers</a:t>
            </a:r>
            <a:r>
              <a:rPr lang="en-US" sz="3200" dirty="0">
                <a:effectLst/>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a. I didn’t exercise for two hours</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i</a:t>
            </a:r>
            <a:r>
              <a:rPr lang="en-US" sz="3200" dirty="0">
                <a:effectLst/>
                <a:ea typeface="Calibri" panose="020F0502020204030204" pitchFamily="34" charset="0"/>
                <a:cs typeface="Times New Roman" panose="02020603050405020304" pitchFamily="18" charset="0"/>
              </a:rPr>
              <a:t>. 	I exercised for less than two hours	          </a:t>
            </a:r>
            <a:r>
              <a:rPr lang="en-US" sz="3200" dirty="0">
                <a:ea typeface="Calibri" panose="020F0502020204030204" pitchFamily="34" charset="0"/>
                <a:cs typeface="Times New Roman" panose="02020603050405020304" pitchFamily="18" charset="0"/>
              </a:rPr>
              <a:t> </a:t>
            </a:r>
            <a:r>
              <a:rPr lang="en-US" sz="3200" b="1" dirty="0">
                <a:effectLst/>
                <a:ea typeface="Calibri" panose="020F0502020204030204" pitchFamily="34" charset="0"/>
                <a:cs typeface="Times New Roman" panose="02020603050405020304" pitchFamily="18" charset="0"/>
              </a:rPr>
              <a:t>NEG &gt; throughout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ii.    For two hours, I didn’t exercise. But then I did </a:t>
            </a:r>
            <a:r>
              <a:rPr lang="en-US" sz="3200" b="1" dirty="0">
                <a:effectLst/>
                <a:ea typeface="Calibri" panose="020F0502020204030204" pitchFamily="34" charset="0"/>
                <a:cs typeface="Times New Roman" panose="02020603050405020304" pitchFamily="18" charset="0"/>
              </a:rPr>
              <a:t>Throughout &gt; NEG</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b.  </a:t>
            </a:r>
            <a:r>
              <a:rPr lang="en-US" sz="3200" dirty="0" err="1">
                <a:effectLst/>
                <a:ea typeface="Calibri" panose="020F0502020204030204" pitchFamily="34" charset="0"/>
                <a:cs typeface="Times New Roman" panose="02020603050405020304" pitchFamily="18" charset="0"/>
              </a:rPr>
              <a:t>i</a:t>
            </a:r>
            <a:r>
              <a:rPr lang="en-US" sz="3200" dirty="0">
                <a:effectLst/>
                <a:ea typeface="Calibri" panose="020F0502020204030204" pitchFamily="34" charset="0"/>
                <a:cs typeface="Times New Roman" panose="02020603050405020304" pitchFamily="18" charset="0"/>
              </a:rPr>
              <a:t>. 	I found few mushrooms for a while. But then I found plenty</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ii. 	I had no students for my first few years.</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iii.   I shot down less than a half a dozen enemy drones for the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first week. Then I got the hang of it, and started shooting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down many more.</a:t>
            </a:r>
          </a:p>
          <a:p>
            <a:pPr marL="0" marR="0">
              <a:spcBef>
                <a:spcPts val="0"/>
              </a:spcBef>
              <a:spcAft>
                <a:spcPts val="0"/>
              </a:spcAft>
            </a:pPr>
            <a:r>
              <a:rPr lang="en-US" sz="3200" dirty="0">
                <a:effectLst/>
                <a:ea typeface="Calibri" panose="020F0502020204030204" pitchFamily="34" charset="0"/>
                <a:cs typeface="Times New Roman" panose="02020603050405020304" pitchFamily="18" charset="0"/>
              </a:rPr>
              <a:t>All of the above have natural readings of the </a:t>
            </a:r>
            <a:r>
              <a:rPr lang="en-US" sz="3200" b="1" dirty="0">
                <a:effectLst/>
                <a:ea typeface="Calibri" panose="020F0502020204030204" pitchFamily="34" charset="0"/>
                <a:cs typeface="Times New Roman" panose="02020603050405020304" pitchFamily="18" charset="0"/>
              </a:rPr>
              <a:t>Throughout &gt; Neg-Q </a:t>
            </a:r>
            <a:r>
              <a:rPr lang="en-US" sz="3200" dirty="0">
                <a:effectLst/>
                <a:ea typeface="Calibri" panose="020F0502020204030204" pitchFamily="34" charset="0"/>
                <a:cs typeface="Times New Roman" panose="02020603050405020304" pitchFamily="18" charset="0"/>
              </a:rPr>
              <a:t>form. </a:t>
            </a:r>
          </a:p>
          <a:p>
            <a:pPr marL="0" marR="0" indent="0">
              <a:spcBef>
                <a:spcPts val="0"/>
              </a:spcBef>
              <a:spcAft>
                <a:spcPts val="0"/>
              </a:spcAft>
              <a:buNone/>
            </a:pPr>
            <a:r>
              <a:rPr lang="en-US" sz="3000" dirty="0">
                <a:effectLst/>
                <a:ea typeface="Calibri" panose="020F0502020204030204" pitchFamily="34" charset="0"/>
                <a:cs typeface="Times New Roman" panose="02020603050405020304" pitchFamily="18" charset="0"/>
              </a:rPr>
              <a:t>E.g.: (</a:t>
            </a:r>
            <a:r>
              <a:rPr lang="en-US" sz="3000" dirty="0" err="1">
                <a:ea typeface="Calibri" panose="020F0502020204030204" pitchFamily="34" charset="0"/>
                <a:cs typeface="Times New Roman" panose="02020603050405020304" pitchFamily="18" charset="0"/>
              </a:rPr>
              <a:t>b.iii</a:t>
            </a:r>
            <a:r>
              <a:rPr lang="en-US" sz="3000" dirty="0">
                <a:ea typeface="Calibri" panose="020F0502020204030204" pitchFamily="34" charset="0"/>
                <a:cs typeface="Times New Roman" panose="02020603050405020304" pitchFamily="18" charset="0"/>
              </a:rPr>
              <a:t>) = </a:t>
            </a:r>
            <a:r>
              <a:rPr lang="en-US" sz="3000" dirty="0">
                <a:effectLst/>
                <a:ea typeface="Calibri" panose="020F0502020204030204" pitchFamily="34" charset="0"/>
                <a:cs typeface="Times New Roman" panose="02020603050405020304" pitchFamily="18" charset="0"/>
              </a:rPr>
              <a:t>On every raid t during my first week it holds true that I shot down fewer than six drones at t.</a:t>
            </a:r>
          </a:p>
        </p:txBody>
      </p:sp>
    </p:spTree>
    <p:extLst>
      <p:ext uri="{BB962C8B-B14F-4D97-AF65-F5344CB8AC3E}">
        <p14:creationId xmlns:p14="http://schemas.microsoft.com/office/powerpoint/2010/main" val="60524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144A-1C77-044B-9B27-B27A7CFD4936}"/>
              </a:ext>
            </a:extLst>
          </p:cNvPr>
          <p:cNvSpPr>
            <a:spLocks noGrp="1"/>
          </p:cNvSpPr>
          <p:nvPr>
            <p:ph type="title"/>
          </p:nvPr>
        </p:nvSpPr>
        <p:spPr/>
        <p:txBody>
          <a:bodyPr>
            <a:normAutofit fontScale="90000"/>
          </a:bodyPr>
          <a:lstStyle/>
          <a:p>
            <a:r>
              <a:rPr lang="en-US" sz="3100" dirty="0"/>
              <a:t>The quantificational approach:</a:t>
            </a:r>
            <a:br>
              <a:rPr lang="en-US" sz="4800" dirty="0"/>
            </a:br>
            <a:r>
              <a:rPr lang="en-US" dirty="0"/>
              <a:t>D-Mods ARE scope taking!</a:t>
            </a:r>
            <a:br>
              <a:rPr lang="en-US" dirty="0"/>
            </a:br>
            <a:r>
              <a:rPr lang="en-US" sz="4000" dirty="0"/>
              <a:t>Case 2: </a:t>
            </a:r>
            <a:r>
              <a:rPr lang="en-US" sz="4000" dirty="0">
                <a:effectLst/>
                <a:ea typeface="Calibri" panose="020F0502020204030204" pitchFamily="34" charset="0"/>
              </a:rPr>
              <a:t>Quantifier interpolation.</a:t>
            </a:r>
            <a:r>
              <a:rPr lang="en-US" sz="4000" dirty="0">
                <a:effectLst/>
              </a:rPr>
              <a:t> </a:t>
            </a:r>
            <a:endParaRPr lang="en-US" sz="4000" dirty="0"/>
          </a:p>
        </p:txBody>
      </p:sp>
      <p:sp>
        <p:nvSpPr>
          <p:cNvPr id="3" name="Content Placeholder 2">
            <a:extLst>
              <a:ext uri="{FF2B5EF4-FFF2-40B4-BE49-F238E27FC236}">
                <a16:creationId xmlns:a16="http://schemas.microsoft.com/office/drawing/2014/main" id="{C84B24C5-74B1-F81C-8531-F7DCA6591A73}"/>
              </a:ext>
            </a:extLst>
          </p:cNvPr>
          <p:cNvSpPr>
            <a:spLocks noGrp="1"/>
          </p:cNvSpPr>
          <p:nvPr>
            <p:ph idx="1"/>
          </p:nvPr>
        </p:nvSpPr>
        <p:spPr/>
        <p:txBody>
          <a:bodyPr>
            <a:normAutofit fontScale="70000" lnSpcReduction="20000"/>
          </a:bodyPr>
          <a:lstStyle/>
          <a:p>
            <a:pPr marL="0" marR="0" indent="0">
              <a:spcBef>
                <a:spcPts val="0"/>
              </a:spcBef>
              <a:spcAft>
                <a:spcPts val="0"/>
              </a:spcAft>
              <a:buNone/>
            </a:pPr>
            <a:r>
              <a:rPr lang="en-US" sz="4000" dirty="0">
                <a:solidFill>
                  <a:srgbClr val="FF0000"/>
                </a:solidFill>
                <a:effectLst/>
                <a:ea typeface="Calibri" panose="020F0502020204030204" pitchFamily="34" charset="0"/>
                <a:cs typeface="Times New Roman" panose="02020603050405020304" pitchFamily="18" charset="0"/>
              </a:rPr>
              <a:t>When an overt universal quantifier intervenes between a DP and a </a:t>
            </a:r>
          </a:p>
          <a:p>
            <a:pPr marL="0" marR="0" indent="0">
              <a:spcBef>
                <a:spcPts val="0"/>
              </a:spcBef>
              <a:spcAft>
                <a:spcPts val="0"/>
              </a:spcAft>
              <a:buNone/>
            </a:pPr>
            <a:r>
              <a:rPr lang="en-US" sz="4000" dirty="0">
                <a:solidFill>
                  <a:srgbClr val="FF0000"/>
                </a:solidFill>
                <a:effectLst/>
                <a:ea typeface="Calibri" panose="020F0502020204030204" pitchFamily="34" charset="0"/>
                <a:cs typeface="Times New Roman" panose="02020603050405020304" pitchFamily="18" charset="0"/>
              </a:rPr>
              <a:t>D-Mod, wide scope construal of the latter becomes possible.</a:t>
            </a:r>
          </a:p>
          <a:p>
            <a:pPr marL="342900" marR="0" indent="-342900">
              <a:spcBef>
                <a:spcPts val="0"/>
              </a:spcBef>
              <a:spcAft>
                <a:spcPts val="0"/>
              </a:spcAft>
              <a:buAutoNum type="alphaLcPeriod"/>
            </a:pPr>
            <a:r>
              <a:rPr lang="en-US" sz="4000" dirty="0" err="1">
                <a:effectLst/>
                <a:ea typeface="Calibri" panose="020F0502020204030204" pitchFamily="34" charset="0"/>
                <a:cs typeface="Times New Roman" panose="02020603050405020304" pitchFamily="18" charset="0"/>
              </a:rPr>
              <a:t>i</a:t>
            </a:r>
            <a:r>
              <a:rPr lang="en-US" sz="4000" dirty="0">
                <a:effectLst/>
                <a:ea typeface="Calibri" panose="020F0502020204030204" pitchFamily="34" charset="0"/>
                <a:cs typeface="Times New Roman" panose="02020603050405020304" pitchFamily="18" charset="0"/>
              </a:rPr>
              <a:t>. ?? I took a pill for a week			</a:t>
            </a:r>
            <a:r>
              <a:rPr lang="en-US" sz="3400" dirty="0">
                <a:effectLst/>
                <a:ea typeface="Calibri" panose="020F0502020204030204" pitchFamily="34" charset="0"/>
                <a:cs typeface="Times New Roman" panose="02020603050405020304" pitchFamily="18" charset="0"/>
              </a:rPr>
              <a:t>Zucchi and White (2001)	</a:t>
            </a:r>
            <a:endParaRPr lang="en-US" sz="34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ii. I took a pill a day/every day for a week</a:t>
            </a: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b. </a:t>
            </a:r>
            <a:r>
              <a:rPr lang="en-US" sz="4000" dirty="0" err="1">
                <a:effectLst/>
                <a:ea typeface="Calibri" panose="020F0502020204030204" pitchFamily="34" charset="0"/>
                <a:cs typeface="Times New Roman" panose="02020603050405020304" pitchFamily="18" charset="0"/>
              </a:rPr>
              <a:t>i</a:t>
            </a:r>
            <a:r>
              <a:rPr lang="en-US" sz="4000" dirty="0">
                <a:effectLst/>
                <a:ea typeface="Calibri" panose="020F0502020204030204" pitchFamily="34" charset="0"/>
                <a:cs typeface="Times New Roman" panose="02020603050405020304" pitchFamily="18" charset="0"/>
              </a:rPr>
              <a:t>.  ?? I found there a mushroom for a week</a:t>
            </a: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ii. I found there a mushroom a day/each day for a week</a:t>
            </a:r>
          </a:p>
          <a:p>
            <a:pPr marL="342900" marR="0" indent="-342900">
              <a:spcBef>
                <a:spcPts val="0"/>
              </a:spcBef>
              <a:spcAft>
                <a:spcPts val="0"/>
              </a:spcAft>
              <a:buAutoNum type="alphaLcPeriod" startAt="3"/>
            </a:pPr>
            <a:r>
              <a:rPr lang="en-US" sz="4000" dirty="0">
                <a:effectLst/>
                <a:ea typeface="Calibri" panose="020F0502020204030204" pitchFamily="34" charset="0"/>
                <a:cs typeface="Times New Roman" panose="02020603050405020304" pitchFamily="18" charset="0"/>
              </a:rPr>
              <a:t>Context</a:t>
            </a:r>
            <a:endParaRPr lang="en-US" sz="40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a:t>
            </a:r>
            <a:r>
              <a:rPr lang="en-US" sz="4000" dirty="0" err="1">
                <a:effectLst/>
                <a:ea typeface="Calibri" panose="020F0502020204030204" pitchFamily="34" charset="0"/>
                <a:cs typeface="Times New Roman" panose="02020603050405020304" pitchFamily="18" charset="0"/>
              </a:rPr>
              <a:t>i</a:t>
            </a:r>
            <a:r>
              <a:rPr lang="en-US" sz="4000" dirty="0">
                <a:effectLst/>
                <a:ea typeface="Calibri" panose="020F0502020204030204" pitchFamily="34" charset="0"/>
                <a:cs typeface="Times New Roman" panose="02020603050405020304" pitchFamily="18" charset="0"/>
              </a:rPr>
              <a:t>.? We built a snowman for a week		</a:t>
            </a:r>
            <a:r>
              <a:rPr lang="en-US" sz="3400" dirty="0">
                <a:effectLst/>
                <a:ea typeface="Calibri" panose="020F0502020204030204" pitchFamily="34" charset="0"/>
                <a:cs typeface="Times New Roman" panose="02020603050405020304" pitchFamily="18" charset="0"/>
              </a:rPr>
              <a:t>Deo and </a:t>
            </a:r>
            <a:r>
              <a:rPr lang="en-US" sz="3400" dirty="0" err="1">
                <a:effectLst/>
                <a:ea typeface="Calibri" panose="020F0502020204030204" pitchFamily="34" charset="0"/>
                <a:cs typeface="Times New Roman" panose="02020603050405020304" pitchFamily="18" charset="0"/>
              </a:rPr>
              <a:t>Pinango</a:t>
            </a:r>
            <a:r>
              <a:rPr lang="en-US" sz="3400" dirty="0">
                <a:effectLst/>
                <a:ea typeface="Calibri" panose="020F0502020204030204" pitchFamily="34" charset="0"/>
                <a:cs typeface="Times New Roman" panose="02020603050405020304" pitchFamily="18" charset="0"/>
              </a:rPr>
              <a:t> (2011)</a:t>
            </a:r>
            <a:endParaRPr lang="en-US" sz="34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ii. We built a snowman for many years					</a:t>
            </a:r>
            <a:endParaRPr lang="en-US" sz="40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iii. This bike carried a kid for 10 years 	</a:t>
            </a:r>
            <a:r>
              <a:rPr lang="en-US" sz="3400" dirty="0">
                <a:effectLst/>
                <a:ea typeface="Calibri" panose="020F0502020204030204" pitchFamily="34" charset="0"/>
                <a:cs typeface="Times New Roman" panose="02020603050405020304" pitchFamily="18" charset="0"/>
              </a:rPr>
              <a:t>Landman and Rothstein (2009)</a:t>
            </a:r>
          </a:p>
          <a:p>
            <a:pPr marL="0" marR="0" indent="0">
              <a:spcBef>
                <a:spcPts val="0"/>
              </a:spcBef>
              <a:spcAft>
                <a:spcPts val="0"/>
              </a:spcAft>
              <a:buNone/>
            </a:pPr>
            <a:endParaRPr lang="en-US" sz="40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Cases (c) are probably just a covert version of cases (a)-(b):</a:t>
            </a:r>
            <a:endParaRPr lang="en-US" sz="40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d. </a:t>
            </a:r>
            <a:r>
              <a:rPr lang="en-US" sz="4000" dirty="0" err="1">
                <a:effectLst/>
                <a:ea typeface="Calibri" panose="020F0502020204030204" pitchFamily="34" charset="0"/>
                <a:cs typeface="Times New Roman" panose="02020603050405020304" pitchFamily="18" charset="0"/>
              </a:rPr>
              <a:t>i</a:t>
            </a:r>
            <a:r>
              <a:rPr lang="en-US" sz="4000" dirty="0">
                <a:effectLst/>
                <a:ea typeface="Calibri" panose="020F0502020204030204" pitchFamily="34" charset="0"/>
                <a:cs typeface="Times New Roman" panose="02020603050405020304" pitchFamily="18" charset="0"/>
              </a:rPr>
              <a:t>.  We built a snowman (every winter) for many years</a:t>
            </a:r>
            <a:endParaRPr lang="en-US" sz="40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4000" dirty="0">
                <a:effectLst/>
                <a:ea typeface="Calibri" panose="020F0502020204030204" pitchFamily="34" charset="0"/>
                <a:cs typeface="Times New Roman" panose="02020603050405020304" pitchFamily="18" charset="0"/>
              </a:rPr>
              <a:t>    ii. This bike carried a kid (every day/every so often) for 10 years</a:t>
            </a:r>
          </a:p>
          <a:p>
            <a:endParaRPr lang="en-US" dirty="0"/>
          </a:p>
        </p:txBody>
      </p:sp>
    </p:spTree>
    <p:extLst>
      <p:ext uri="{BB962C8B-B14F-4D97-AF65-F5344CB8AC3E}">
        <p14:creationId xmlns:p14="http://schemas.microsoft.com/office/powerpoint/2010/main" val="408855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337-E118-1BB6-53F1-8CC24C3FBA1F}"/>
              </a:ext>
            </a:extLst>
          </p:cNvPr>
          <p:cNvSpPr>
            <a:spLocks noGrp="1"/>
          </p:cNvSpPr>
          <p:nvPr>
            <p:ph type="title"/>
          </p:nvPr>
        </p:nvSpPr>
        <p:spPr/>
        <p:txBody>
          <a:bodyPr/>
          <a:lstStyle/>
          <a:p>
            <a:r>
              <a:rPr lang="en-US" dirty="0"/>
              <a:t>Durative/pluractional modifiers (D-Mods)</a:t>
            </a:r>
            <a:br>
              <a:rPr lang="en-US" dirty="0"/>
            </a:br>
            <a:r>
              <a:rPr lang="en-US" dirty="0"/>
              <a:t>and the classical data set on atelicity.</a:t>
            </a:r>
          </a:p>
        </p:txBody>
      </p:sp>
      <p:sp>
        <p:nvSpPr>
          <p:cNvPr id="3" name="Content Placeholder 2">
            <a:extLst>
              <a:ext uri="{FF2B5EF4-FFF2-40B4-BE49-F238E27FC236}">
                <a16:creationId xmlns:a16="http://schemas.microsoft.com/office/drawing/2014/main" id="{50E153DB-4CDF-7F45-BA60-31A973DB6429}"/>
              </a:ext>
            </a:extLst>
          </p:cNvPr>
          <p:cNvSpPr>
            <a:spLocks noGrp="1"/>
          </p:cNvSpPr>
          <p:nvPr>
            <p:ph idx="1"/>
          </p:nvPr>
        </p:nvSpPr>
        <p:spPr/>
        <p:txBody>
          <a:bodyPr>
            <a:normAutofit/>
          </a:bodyPr>
          <a:lstStyle/>
          <a:p>
            <a:pPr marL="0" indent="0">
              <a:buNone/>
            </a:pPr>
            <a:r>
              <a:rPr lang="en-US" dirty="0">
                <a:solidFill>
                  <a:srgbClr val="FF0000"/>
                </a:solidFill>
              </a:rPr>
              <a:t>States and activities</a:t>
            </a:r>
          </a:p>
          <a:p>
            <a:pPr marL="514350" indent="-514350">
              <a:buAutoNum type="alphaLcPeriod"/>
            </a:pPr>
            <a:r>
              <a:rPr lang="en-US" dirty="0"/>
              <a:t>John ran/pushed a cart/ was in the cellar for an hour (/until 3…)</a:t>
            </a:r>
          </a:p>
          <a:p>
            <a:pPr marL="0" indent="0">
              <a:buNone/>
            </a:pPr>
            <a:r>
              <a:rPr lang="en-US" dirty="0">
                <a:solidFill>
                  <a:srgbClr val="FF0000"/>
                </a:solidFill>
              </a:rPr>
              <a:t>Achievements</a:t>
            </a:r>
          </a:p>
          <a:p>
            <a:pPr marL="0" indent="0">
              <a:buNone/>
            </a:pPr>
            <a:r>
              <a:rPr lang="en-US" dirty="0"/>
              <a:t>b.  </a:t>
            </a:r>
            <a:r>
              <a:rPr lang="en-US" dirty="0" err="1"/>
              <a:t>i</a:t>
            </a:r>
            <a:r>
              <a:rPr lang="en-US" dirty="0"/>
              <a:t>. * John found a mistake/some mistakes for an hour</a:t>
            </a:r>
          </a:p>
          <a:p>
            <a:pPr marL="0" indent="0">
              <a:buNone/>
            </a:pPr>
            <a:r>
              <a:rPr lang="en-US" dirty="0"/>
              <a:t>     ii. * Some pets died for weeks, until a vaccine became available</a:t>
            </a:r>
          </a:p>
          <a:p>
            <a:pPr marL="0" indent="0">
              <a:buNone/>
            </a:pPr>
            <a:r>
              <a:rPr lang="en-US" dirty="0">
                <a:solidFill>
                  <a:srgbClr val="FF0000"/>
                </a:solidFill>
              </a:rPr>
              <a:t>Compositional aspectual shifts</a:t>
            </a:r>
          </a:p>
          <a:p>
            <a:pPr marL="0" indent="0">
              <a:buNone/>
            </a:pPr>
            <a:r>
              <a:rPr lang="en-US" dirty="0"/>
              <a:t>c. </a:t>
            </a:r>
            <a:r>
              <a:rPr lang="en-US" dirty="0" err="1"/>
              <a:t>i</a:t>
            </a:r>
            <a:r>
              <a:rPr lang="en-US" dirty="0"/>
              <a:t>.  John found mistakes in that paper for quite a while</a:t>
            </a:r>
          </a:p>
          <a:p>
            <a:pPr marL="0" indent="0">
              <a:buNone/>
            </a:pPr>
            <a:r>
              <a:rPr lang="en-US" dirty="0"/>
              <a:t>    ii. Pets simply died for weeks, until a vaccine became available</a:t>
            </a:r>
          </a:p>
          <a:p>
            <a:pPr marL="0" indent="0">
              <a:buNone/>
            </a:pPr>
            <a:endParaRPr lang="en-US" dirty="0"/>
          </a:p>
          <a:p>
            <a:endParaRPr lang="en-US" dirty="0"/>
          </a:p>
        </p:txBody>
      </p:sp>
    </p:spTree>
    <p:extLst>
      <p:ext uri="{BB962C8B-B14F-4D97-AF65-F5344CB8AC3E}">
        <p14:creationId xmlns:p14="http://schemas.microsoft.com/office/powerpoint/2010/main" val="327946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316F-BDED-4CA5-F234-BB56A03D333C}"/>
              </a:ext>
            </a:extLst>
          </p:cNvPr>
          <p:cNvSpPr>
            <a:spLocks noGrp="1"/>
          </p:cNvSpPr>
          <p:nvPr>
            <p:ph type="title"/>
          </p:nvPr>
        </p:nvSpPr>
        <p:spPr/>
        <p:txBody>
          <a:bodyPr>
            <a:normAutofit/>
          </a:bodyPr>
          <a:lstStyle/>
          <a:p>
            <a:r>
              <a:rPr lang="en-US" sz="2800" dirty="0"/>
              <a:t>The quantificational approach:</a:t>
            </a:r>
            <a:br>
              <a:rPr lang="en-US" sz="2800" dirty="0"/>
            </a:br>
            <a:r>
              <a:rPr lang="en-US" sz="4400" dirty="0"/>
              <a:t>Balance on the scope of D-Mods.</a:t>
            </a:r>
            <a:endParaRPr lang="en-US" dirty="0"/>
          </a:p>
        </p:txBody>
      </p:sp>
      <p:sp>
        <p:nvSpPr>
          <p:cNvPr id="3" name="Content Placeholder 2">
            <a:extLst>
              <a:ext uri="{FF2B5EF4-FFF2-40B4-BE49-F238E27FC236}">
                <a16:creationId xmlns:a16="http://schemas.microsoft.com/office/drawing/2014/main" id="{ACB491A5-65E5-087F-A0D1-590C687137BB}"/>
              </a:ext>
            </a:extLst>
          </p:cNvPr>
          <p:cNvSpPr>
            <a:spLocks noGrp="1"/>
          </p:cNvSpPr>
          <p:nvPr>
            <p:ph idx="1"/>
          </p:nvPr>
        </p:nvSpPr>
        <p:spPr/>
        <p:txBody>
          <a:bodyPr>
            <a:normAutofit fontScale="70000" lnSpcReduction="20000"/>
          </a:bodyPr>
          <a:lstStyle/>
          <a:p>
            <a:pPr marL="182880" marR="0" indent="0">
              <a:spcBef>
                <a:spcPts val="0"/>
              </a:spcBef>
              <a:spcAft>
                <a:spcPts val="0"/>
              </a:spcAft>
              <a:buNone/>
            </a:pPr>
            <a:r>
              <a:rPr lang="en-US" sz="4400" dirty="0">
                <a:ea typeface="Calibri" panose="020F0502020204030204" pitchFamily="34" charset="0"/>
                <a:cs typeface="Times New Roman" panose="02020603050405020304" pitchFamily="18" charset="0"/>
              </a:rPr>
              <a:t>W</a:t>
            </a:r>
            <a:r>
              <a:rPr lang="en-US" sz="4400" dirty="0">
                <a:effectLst/>
                <a:ea typeface="Calibri" panose="020F0502020204030204" pitchFamily="34" charset="0"/>
                <a:cs typeface="Times New Roman" panose="02020603050405020304" pitchFamily="18" charset="0"/>
              </a:rPr>
              <a:t>ide scope </a:t>
            </a:r>
            <a:r>
              <a:rPr lang="en-US" sz="4400" dirty="0" err="1">
                <a:effectLst/>
                <a:ea typeface="Calibri" panose="020F0502020204030204" pitchFamily="34" charset="0"/>
                <a:cs typeface="Times New Roman" panose="02020603050405020304" pitchFamily="18" charset="0"/>
              </a:rPr>
              <a:t>construals</a:t>
            </a:r>
            <a:r>
              <a:rPr lang="en-US" sz="4400" dirty="0">
                <a:effectLst/>
                <a:ea typeface="Calibri" panose="020F0502020204030204" pitchFamily="34" charset="0"/>
                <a:cs typeface="Times New Roman" panose="02020603050405020304" pitchFamily="18" charset="0"/>
              </a:rPr>
              <a:t> of D</a:t>
            </a:r>
            <a:r>
              <a:rPr lang="en-US" sz="4400" dirty="0">
                <a:ea typeface="Calibri" panose="020F0502020204030204" pitchFamily="34" charset="0"/>
                <a:cs typeface="Times New Roman" panose="02020603050405020304" pitchFamily="18" charset="0"/>
              </a:rPr>
              <a:t>-</a:t>
            </a:r>
            <a:r>
              <a:rPr lang="en-US" sz="4400" dirty="0">
                <a:effectLst/>
                <a:ea typeface="Calibri" panose="020F0502020204030204" pitchFamily="34" charset="0"/>
                <a:cs typeface="Times New Roman" panose="02020603050405020304" pitchFamily="18" charset="0"/>
              </a:rPr>
              <a:t>Mods are  systematically possible:</a:t>
            </a:r>
          </a:p>
          <a:p>
            <a:pPr marL="182880" marR="0" indent="0">
              <a:spcBef>
                <a:spcPts val="0"/>
              </a:spcBef>
              <a:spcAft>
                <a:spcPts val="0"/>
              </a:spcAft>
              <a:buNone/>
            </a:pPr>
            <a:r>
              <a:rPr lang="en-US" sz="4400" dirty="0">
                <a:effectLst/>
                <a:ea typeface="Calibri" panose="020F0502020204030204" pitchFamily="34" charset="0"/>
                <a:cs typeface="Times New Roman" panose="02020603050405020304" pitchFamily="18" charset="0"/>
              </a:rPr>
              <a:t>-  with Negation/Downward Entailing Qs and</a:t>
            </a:r>
          </a:p>
          <a:p>
            <a:pPr marL="182880" marR="0" indent="0">
              <a:spcBef>
                <a:spcPts val="0"/>
              </a:spcBef>
              <a:spcAft>
                <a:spcPts val="0"/>
              </a:spcAft>
              <a:buNone/>
            </a:pPr>
            <a:r>
              <a:rPr lang="en-US" sz="4400" dirty="0">
                <a:ea typeface="Calibri" panose="020F0502020204030204" pitchFamily="34" charset="0"/>
                <a:cs typeface="Times New Roman" panose="02020603050405020304" pitchFamily="18" charset="0"/>
              </a:rPr>
              <a:t>-  </a:t>
            </a:r>
            <a:r>
              <a:rPr lang="en-US" sz="4400" dirty="0">
                <a:effectLst/>
                <a:ea typeface="Calibri" panose="020F0502020204030204" pitchFamily="34" charset="0"/>
                <a:cs typeface="Times New Roman" panose="02020603050405020304" pitchFamily="18" charset="0"/>
              </a:rPr>
              <a:t>when a universal Q is interpolated.</a:t>
            </a:r>
          </a:p>
          <a:p>
            <a:pPr marL="182880" marR="0" indent="0">
              <a:spcBef>
                <a:spcPts val="0"/>
              </a:spcBef>
              <a:spcAft>
                <a:spcPts val="0"/>
              </a:spcAft>
              <a:buNone/>
            </a:pPr>
            <a:endParaRPr lang="en-US" sz="4400" dirty="0">
              <a:effectLst/>
              <a:ea typeface="Calibri" panose="020F0502020204030204" pitchFamily="34" charset="0"/>
              <a:cs typeface="Times New Roman" panose="02020603050405020304" pitchFamily="18" charset="0"/>
            </a:endParaRPr>
          </a:p>
          <a:p>
            <a:pPr marL="182880" marR="0" indent="0">
              <a:spcBef>
                <a:spcPts val="0"/>
              </a:spcBef>
              <a:spcAft>
                <a:spcPts val="0"/>
              </a:spcAft>
              <a:buNone/>
            </a:pPr>
            <a:r>
              <a:rPr lang="en-US" sz="4400" dirty="0">
                <a:effectLst/>
                <a:ea typeface="Calibri" panose="020F0502020204030204" pitchFamily="34" charset="0"/>
                <a:cs typeface="Times New Roman" panose="02020603050405020304" pitchFamily="18" charset="0"/>
              </a:rPr>
              <a:t>So understanding why this option is banned in </a:t>
            </a:r>
            <a:r>
              <a:rPr lang="en-US" sz="4400" i="1" dirty="0">
                <a:effectLst/>
                <a:ea typeface="Calibri" panose="020F0502020204030204" pitchFamily="34" charset="0"/>
                <a:cs typeface="Times New Roman" panose="02020603050405020304" pitchFamily="18" charset="0"/>
              </a:rPr>
              <a:t>John killed a mosquito for an hour</a:t>
            </a:r>
            <a:r>
              <a:rPr lang="en-US" sz="4400" dirty="0">
                <a:effectLst/>
                <a:ea typeface="Calibri" panose="020F0502020204030204" pitchFamily="34" charset="0"/>
                <a:cs typeface="Times New Roman" panose="02020603050405020304" pitchFamily="18" charset="0"/>
              </a:rPr>
              <a:t> (and the likes of it) </a:t>
            </a:r>
          </a:p>
          <a:p>
            <a:pPr marL="182880" marR="0" indent="0">
              <a:spcBef>
                <a:spcPts val="0"/>
              </a:spcBef>
              <a:spcAft>
                <a:spcPts val="0"/>
              </a:spcAft>
              <a:buNone/>
            </a:pPr>
            <a:r>
              <a:rPr lang="en-US" sz="4400" dirty="0">
                <a:effectLst/>
                <a:ea typeface="Calibri" panose="020F0502020204030204" pitchFamily="34" charset="0"/>
                <a:cs typeface="Times New Roman" panose="02020603050405020304" pitchFamily="18" charset="0"/>
              </a:rPr>
              <a:t>becomes particularly pressing.  </a:t>
            </a:r>
          </a:p>
          <a:p>
            <a:pPr marL="182880" marR="0" indent="0">
              <a:spcBef>
                <a:spcPts val="0"/>
              </a:spcBef>
              <a:spcAft>
                <a:spcPts val="0"/>
              </a:spcAft>
              <a:buNone/>
            </a:pPr>
            <a:endParaRPr lang="en-US" sz="4400" dirty="0">
              <a:effectLst/>
              <a:ea typeface="Calibri" panose="020F0502020204030204" pitchFamily="34" charset="0"/>
              <a:cs typeface="Times New Roman" panose="02020603050405020304" pitchFamily="18" charset="0"/>
            </a:endParaRPr>
          </a:p>
          <a:p>
            <a:pPr marL="182880" marR="0" indent="0">
              <a:spcBef>
                <a:spcPts val="0"/>
              </a:spcBef>
              <a:spcAft>
                <a:spcPts val="0"/>
              </a:spcAft>
              <a:buNone/>
            </a:pPr>
            <a:r>
              <a:rPr lang="en-US" sz="4400" dirty="0">
                <a:effectLst/>
                <a:ea typeface="Calibri" panose="020F0502020204030204" pitchFamily="34" charset="0"/>
                <a:cs typeface="Times New Roman" panose="02020603050405020304" pitchFamily="18" charset="0"/>
              </a:rPr>
              <a:t>In absence of a robust account for why </a:t>
            </a:r>
            <a:r>
              <a:rPr lang="en-US" sz="4400" i="1" dirty="0">
                <a:effectLst/>
                <a:ea typeface="Calibri" panose="020F0502020204030204" pitchFamily="34" charset="0"/>
                <a:cs typeface="Times New Roman" panose="02020603050405020304" pitchFamily="18" charset="0"/>
              </a:rPr>
              <a:t>for an hour</a:t>
            </a:r>
            <a:r>
              <a:rPr lang="en-US" sz="4400" dirty="0">
                <a:effectLst/>
                <a:ea typeface="Calibri" panose="020F0502020204030204" pitchFamily="34" charset="0"/>
                <a:cs typeface="Times New Roman" panose="02020603050405020304" pitchFamily="18" charset="0"/>
              </a:rPr>
              <a:t> cannot </a:t>
            </a:r>
          </a:p>
          <a:p>
            <a:pPr marL="182880" marR="0" indent="0">
              <a:spcBef>
                <a:spcPts val="0"/>
              </a:spcBef>
              <a:spcAft>
                <a:spcPts val="0"/>
              </a:spcAft>
              <a:buNone/>
            </a:pPr>
            <a:r>
              <a:rPr lang="en-US" sz="4400" dirty="0" err="1">
                <a:effectLst/>
                <a:ea typeface="Calibri" panose="020F0502020204030204" pitchFamily="34" charset="0"/>
                <a:cs typeface="Times New Roman" panose="02020603050405020304" pitchFamily="18" charset="0"/>
              </a:rPr>
              <a:t>outscope</a:t>
            </a:r>
            <a:r>
              <a:rPr lang="en-US" sz="4400" dirty="0">
                <a:effectLst/>
                <a:ea typeface="Calibri" panose="020F0502020204030204" pitchFamily="34" charset="0"/>
                <a:cs typeface="Times New Roman" panose="02020603050405020304" pitchFamily="18" charset="0"/>
              </a:rPr>
              <a:t> </a:t>
            </a:r>
            <a:r>
              <a:rPr lang="en-US" sz="4400" i="1" dirty="0">
                <a:effectLst/>
                <a:ea typeface="Calibri" panose="020F0502020204030204" pitchFamily="34" charset="0"/>
                <a:cs typeface="Times New Roman" panose="02020603050405020304" pitchFamily="18" charset="0"/>
              </a:rPr>
              <a:t>a mosquito</a:t>
            </a:r>
            <a:r>
              <a:rPr lang="en-US" sz="4400" dirty="0">
                <a:effectLst/>
                <a:ea typeface="Calibri" panose="020F0502020204030204" pitchFamily="34" charset="0"/>
                <a:cs typeface="Times New Roman" panose="02020603050405020304" pitchFamily="18" charset="0"/>
              </a:rPr>
              <a:t>, one might want to go for a ‘measure-out’ approach to D-Mods.</a:t>
            </a:r>
          </a:p>
          <a:p>
            <a:endParaRPr lang="en-US" dirty="0"/>
          </a:p>
        </p:txBody>
      </p:sp>
    </p:spTree>
    <p:extLst>
      <p:ext uri="{BB962C8B-B14F-4D97-AF65-F5344CB8AC3E}">
        <p14:creationId xmlns:p14="http://schemas.microsoft.com/office/powerpoint/2010/main" val="222079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487-D05B-7F2C-10F3-BC8F6D2F2614}"/>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6600" dirty="0"/>
              <a:t>An economy constraint </a:t>
            </a:r>
            <a:r>
              <a:rPr lang="en-US" sz="3100" dirty="0"/>
              <a:t>(</a:t>
            </a:r>
            <a:r>
              <a:rPr lang="en-US" sz="3100" dirty="0" err="1"/>
              <a:t>Bassa</a:t>
            </a:r>
            <a:r>
              <a:rPr lang="en-US" sz="3100" dirty="0"/>
              <a:t> </a:t>
            </a:r>
            <a:r>
              <a:rPr lang="en-US" sz="3100" dirty="0" err="1"/>
              <a:t>Vanrell</a:t>
            </a:r>
            <a:r>
              <a:rPr lang="en-US" sz="3100" dirty="0"/>
              <a:t> 2017).</a:t>
            </a:r>
          </a:p>
        </p:txBody>
      </p:sp>
      <p:sp>
        <p:nvSpPr>
          <p:cNvPr id="3" name="Content Placeholder 2">
            <a:extLst>
              <a:ext uri="{FF2B5EF4-FFF2-40B4-BE49-F238E27FC236}">
                <a16:creationId xmlns:a16="http://schemas.microsoft.com/office/drawing/2014/main" id="{8260B6D3-4B9D-927A-952B-7F1678235A54}"/>
              </a:ext>
            </a:extLst>
          </p:cNvPr>
          <p:cNvSpPr>
            <a:spLocks noGrp="1"/>
          </p:cNvSpPr>
          <p:nvPr>
            <p:ph idx="1"/>
          </p:nvPr>
        </p:nvSpPr>
        <p:spPr/>
        <p:txBody>
          <a:bodyPr>
            <a:normAutofit fontScale="85000" lnSpcReduction="20000"/>
          </a:bodyPr>
          <a:lstStyle/>
          <a:p>
            <a:pPr marL="27432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Scoping of durative adverbs is not allowed if it leads to logically weaker interpretations.</a:t>
            </a:r>
          </a:p>
          <a:p>
            <a:pPr marL="1131570" marR="0" indent="-857250">
              <a:spcBef>
                <a:spcPts val="0"/>
              </a:spcBef>
              <a:spcAft>
                <a:spcPts val="0"/>
              </a:spcAft>
              <a:buAutoNum type="romanLcPeriod"/>
            </a:pPr>
            <a:r>
              <a:rPr lang="en-US" sz="3600" dirty="0">
                <a:effectLst/>
                <a:ea typeface="Calibri" panose="020F0502020204030204" pitchFamily="34" charset="0"/>
                <a:cs typeface="Times New Roman" panose="02020603050405020304" pitchFamily="18" charset="0"/>
              </a:rPr>
              <a:t>John killed a mosquito for an hour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  </a:t>
            </a:r>
          </a:p>
          <a:p>
            <a:pPr marL="274320" marR="0" indent="0">
              <a:spcBef>
                <a:spcPts val="0"/>
              </a:spcBef>
              <a:spcAft>
                <a:spcPts val="0"/>
              </a:spcAft>
              <a:buNone/>
            </a:pPr>
            <a:r>
              <a:rPr lang="en-US" sz="3600" dirty="0">
                <a:ea typeface="Calibri" panose="020F0502020204030204" pitchFamily="34" charset="0"/>
                <a:cs typeface="Times New Roman" panose="02020603050405020304" pitchFamily="18" charset="0"/>
              </a:rPr>
              <a:t>	   </a:t>
            </a:r>
            <a:r>
              <a:rPr lang="en-US" sz="3600" dirty="0">
                <a:effectLst/>
                <a:ea typeface="Calibri" panose="020F0502020204030204" pitchFamily="34" charset="0"/>
                <a:cs typeface="Times New Roman" panose="02020603050405020304" pitchFamily="18" charset="0"/>
              </a:rPr>
              <a:t>[…</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x mosquito (x)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t</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1h …]</a:t>
            </a:r>
          </a:p>
          <a:p>
            <a:pPr marL="27432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Assigning wide scope to </a:t>
            </a:r>
            <a:r>
              <a:rPr lang="en-US" sz="3600" i="1" dirty="0">
                <a:effectLst/>
                <a:ea typeface="Calibri" panose="020F0502020204030204" pitchFamily="34" charset="0"/>
                <a:cs typeface="Times New Roman" panose="02020603050405020304" pitchFamily="18" charset="0"/>
              </a:rPr>
              <a:t>for an hour</a:t>
            </a:r>
            <a:r>
              <a:rPr lang="en-US" sz="3600" dirty="0">
                <a:effectLst/>
                <a:ea typeface="Calibri" panose="020F0502020204030204" pitchFamily="34" charset="0"/>
                <a:cs typeface="Times New Roman" panose="02020603050405020304" pitchFamily="18" charset="0"/>
              </a:rPr>
              <a:t> in (</a:t>
            </a: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 would yield (ii), which is logically weaker than (</a:t>
            </a: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a:t>
            </a:r>
          </a:p>
          <a:p>
            <a:pPr marL="27432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ii.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t</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1h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x mosquito (x) … …]	         </a:t>
            </a:r>
            <a:r>
              <a:rPr lang="en-US" sz="3600" dirty="0">
                <a:solidFill>
                  <a:srgbClr val="FF0000"/>
                </a:solidFill>
                <a:effectLst/>
                <a:ea typeface="Calibri" panose="020F0502020204030204" pitchFamily="34" charset="0"/>
                <a:cs typeface="Times New Roman" panose="02020603050405020304" pitchFamily="18" charset="0"/>
              </a:rPr>
              <a:t>DISALLOWED</a:t>
            </a:r>
          </a:p>
          <a:p>
            <a:pPr marL="0" marR="0" indent="0">
              <a:spcBef>
                <a:spcPts val="0"/>
              </a:spcBef>
              <a:spcAft>
                <a:spcPts val="0"/>
              </a:spcAft>
              <a:buNone/>
            </a:pPr>
            <a:endParaRPr lang="en-US" sz="36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Similar bans against weakening have been proposed for </a:t>
            </a:r>
            <a:r>
              <a:rPr lang="en-US" sz="3600" dirty="0" err="1">
                <a:effectLst/>
                <a:ea typeface="Calibri" panose="020F0502020204030204" pitchFamily="34" charset="0"/>
                <a:cs typeface="Times New Roman" panose="02020603050405020304" pitchFamily="18" charset="0"/>
              </a:rPr>
              <a:t>exhaustification</a:t>
            </a:r>
            <a:r>
              <a:rPr lang="en-US" sz="3600" dirty="0">
                <a:effectLst/>
                <a:ea typeface="Calibri" panose="020F0502020204030204" pitchFamily="34" charset="0"/>
                <a:cs typeface="Times New Roman" panose="02020603050405020304" pitchFamily="18" charset="0"/>
              </a:rPr>
              <a:t>/implicature calculation. As alleged for all such constraints, this economy principle is ‘blind’ to world-knowledge based contradictions (cf. </a:t>
            </a:r>
            <a:r>
              <a:rPr lang="en-US" sz="3600" dirty="0" err="1">
                <a:effectLst/>
                <a:ea typeface="Calibri" panose="020F0502020204030204" pitchFamily="34" charset="0"/>
                <a:cs typeface="Times New Roman" panose="02020603050405020304" pitchFamily="18" charset="0"/>
              </a:rPr>
              <a:t>Magri</a:t>
            </a:r>
            <a:r>
              <a:rPr lang="en-US" sz="3600" dirty="0">
                <a:effectLst/>
                <a:ea typeface="Calibri" panose="020F0502020204030204" pitchFamily="34" charset="0"/>
                <a:cs typeface="Times New Roman" panose="02020603050405020304" pitchFamily="18" charset="0"/>
              </a:rPr>
              <a:t> 2009).</a:t>
            </a:r>
          </a:p>
          <a:p>
            <a:endParaRPr lang="en-US" dirty="0"/>
          </a:p>
        </p:txBody>
      </p:sp>
    </p:spTree>
    <p:extLst>
      <p:ext uri="{BB962C8B-B14F-4D97-AF65-F5344CB8AC3E}">
        <p14:creationId xmlns:p14="http://schemas.microsoft.com/office/powerpoint/2010/main" val="133280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487-D05B-7F2C-10F3-BC8F6D2F2614}"/>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6600" dirty="0"/>
              <a:t>An economy constraint </a:t>
            </a:r>
            <a:r>
              <a:rPr lang="en-US" sz="3100" dirty="0"/>
              <a:t>(</a:t>
            </a:r>
            <a:r>
              <a:rPr lang="en-US" sz="3100" dirty="0" err="1"/>
              <a:t>Bassa</a:t>
            </a:r>
            <a:r>
              <a:rPr lang="en-US" sz="3100" dirty="0"/>
              <a:t> </a:t>
            </a:r>
            <a:r>
              <a:rPr lang="en-US" sz="3100" dirty="0" err="1"/>
              <a:t>Vanrell</a:t>
            </a:r>
            <a:r>
              <a:rPr lang="en-US" sz="3100" dirty="0"/>
              <a:t> 2017)</a:t>
            </a:r>
          </a:p>
        </p:txBody>
      </p:sp>
      <p:sp>
        <p:nvSpPr>
          <p:cNvPr id="3" name="Content Placeholder 2">
            <a:extLst>
              <a:ext uri="{FF2B5EF4-FFF2-40B4-BE49-F238E27FC236}">
                <a16:creationId xmlns:a16="http://schemas.microsoft.com/office/drawing/2014/main" id="{8260B6D3-4B9D-927A-952B-7F1678235A54}"/>
              </a:ext>
            </a:extLst>
          </p:cNvPr>
          <p:cNvSpPr>
            <a:spLocks noGrp="1"/>
          </p:cNvSpPr>
          <p:nvPr>
            <p:ph idx="1"/>
          </p:nvPr>
        </p:nvSpPr>
        <p:spPr/>
        <p:txBody>
          <a:bodyPr>
            <a:normAutofit lnSpcReduction="10000"/>
          </a:bodyPr>
          <a:lstStyle/>
          <a:p>
            <a:pPr marL="27432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The negation facts follow:</a:t>
            </a:r>
          </a:p>
          <a:p>
            <a:pPr marL="32004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		NEG </a:t>
            </a:r>
            <a:r>
              <a:rPr lang="en-US" sz="3600" dirty="0">
                <a:solidFill>
                  <a:srgbClr val="FF0000"/>
                </a:solidFill>
                <a:effectLst/>
                <a:ea typeface="Calibri" panose="020F0502020204030204" pitchFamily="34" charset="0"/>
                <a:cs typeface="Times New Roman" panose="02020603050405020304" pitchFamily="18" charset="0"/>
              </a:rPr>
              <a:t>&gt;</a:t>
            </a:r>
            <a:r>
              <a:rPr lang="en-US" sz="3600" dirty="0">
                <a:effectLst/>
                <a:ea typeface="Calibri" panose="020F0502020204030204" pitchFamily="34" charset="0"/>
                <a:cs typeface="Times New Roman" panose="02020603050405020304" pitchFamily="18" charset="0"/>
              </a:rPr>
              <a:t> Throughout/ADV		</a:t>
            </a:r>
            <a:r>
              <a:rPr lang="en-US" sz="3600" dirty="0">
                <a:solidFill>
                  <a:srgbClr val="C00000"/>
                </a:solidFill>
                <a:effectLst/>
                <a:ea typeface="Calibri" panose="020F0502020204030204" pitchFamily="34" charset="0"/>
                <a:cs typeface="Times New Roman" panose="02020603050405020304" pitchFamily="18" charset="0"/>
              </a:rPr>
              <a:t>BASE (W)</a:t>
            </a:r>
            <a:endParaRPr lang="en-US" sz="3600" dirty="0">
              <a:solidFill>
                <a:srgbClr val="C00000"/>
              </a:solidFill>
              <a:ea typeface="Calibri" panose="020F0502020204030204" pitchFamily="34" charset="0"/>
              <a:cs typeface="Times New Roman" panose="02020603050405020304" pitchFamily="18" charset="0"/>
            </a:endParaRPr>
          </a:p>
          <a:p>
            <a:pPr marL="1177290" indent="-857250">
              <a:spcBef>
                <a:spcPts val="0"/>
              </a:spcBef>
              <a:buAutoNum type="romanLcPeriod"/>
            </a:pP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e [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x mosquito (x)…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t</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1h …]					</a:t>
            </a:r>
          </a:p>
          <a:p>
            <a:pPr marL="320040" indent="0">
              <a:spcBef>
                <a:spcPts val="0"/>
              </a:spcBef>
              <a:buNone/>
            </a:pPr>
            <a:r>
              <a:rPr lang="en-US" sz="3600" dirty="0">
                <a:effectLst/>
                <a:ea typeface="Calibri" panose="020F0502020204030204" pitchFamily="34" charset="0"/>
                <a:cs typeface="Times New Roman" panose="02020603050405020304" pitchFamily="18" charset="0"/>
              </a:rPr>
              <a:t>		 Throughout/ADV </a:t>
            </a:r>
            <a:r>
              <a:rPr lang="en-US" sz="3600" dirty="0">
                <a:solidFill>
                  <a:srgbClr val="FF0000"/>
                </a:solidFill>
                <a:effectLst/>
                <a:ea typeface="Calibri" panose="020F0502020204030204" pitchFamily="34" charset="0"/>
                <a:cs typeface="Times New Roman" panose="02020603050405020304" pitchFamily="18" charset="0"/>
              </a:rPr>
              <a:t>&gt;</a:t>
            </a:r>
            <a:r>
              <a:rPr lang="en-US" sz="3600" dirty="0">
                <a:effectLst/>
                <a:ea typeface="Calibri" panose="020F0502020204030204" pitchFamily="34" charset="0"/>
                <a:cs typeface="Times New Roman" panose="02020603050405020304" pitchFamily="18" charset="0"/>
              </a:rPr>
              <a:t> NEG		</a:t>
            </a:r>
            <a:r>
              <a:rPr lang="en-US" sz="3600" dirty="0">
                <a:solidFill>
                  <a:srgbClr val="C00000"/>
                </a:solidFill>
                <a:effectLst/>
                <a:ea typeface="Calibri" panose="020F0502020204030204" pitchFamily="34" charset="0"/>
                <a:cs typeface="Times New Roman" panose="02020603050405020304" pitchFamily="18" charset="0"/>
              </a:rPr>
              <a:t>DERIVED (S)</a:t>
            </a:r>
          </a:p>
          <a:p>
            <a:pPr marL="32004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		</a:t>
            </a:r>
          </a:p>
          <a:p>
            <a:pPr marL="1223010" marR="0" indent="-857250">
              <a:spcBef>
                <a:spcPts val="0"/>
              </a:spcBef>
              <a:spcAft>
                <a:spcPts val="0"/>
              </a:spcAft>
              <a:buAutoNum type="romanLcPeriod" startAt="2"/>
            </a:pP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t</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1h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e [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cs typeface="Times New Roman" panose="02020603050405020304" pitchFamily="18" charset="0"/>
              </a:rPr>
              <a:t>x mosquito (x)…]							 </a:t>
            </a:r>
          </a:p>
          <a:p>
            <a:pPr marL="36576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(ii) is stronger than (</a:t>
            </a: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 hence, scoping is allowed.</a:t>
            </a:r>
          </a:p>
          <a:p>
            <a:endParaRPr lang="en-US" dirty="0"/>
          </a:p>
        </p:txBody>
      </p:sp>
    </p:spTree>
    <p:extLst>
      <p:ext uri="{BB962C8B-B14F-4D97-AF65-F5344CB8AC3E}">
        <p14:creationId xmlns:p14="http://schemas.microsoft.com/office/powerpoint/2010/main" val="429320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487-D05B-7F2C-10F3-BC8F6D2F2614}"/>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6600" dirty="0"/>
              <a:t>Q-interpolation.</a:t>
            </a:r>
            <a:endParaRPr lang="en-US" sz="3100" dirty="0"/>
          </a:p>
        </p:txBody>
      </p:sp>
      <p:sp>
        <p:nvSpPr>
          <p:cNvPr id="3" name="Content Placeholder 2">
            <a:extLst>
              <a:ext uri="{FF2B5EF4-FFF2-40B4-BE49-F238E27FC236}">
                <a16:creationId xmlns:a16="http://schemas.microsoft.com/office/drawing/2014/main" id="{8260B6D3-4B9D-927A-952B-7F1678235A54}"/>
              </a:ext>
            </a:extLst>
          </p:cNvPr>
          <p:cNvSpPr>
            <a:spLocks noGrp="1"/>
          </p:cNvSpPr>
          <p:nvPr>
            <p:ph idx="1"/>
          </p:nvPr>
        </p:nvSpPr>
        <p:spPr/>
        <p:txBody>
          <a:bodyPr>
            <a:normAutofit/>
          </a:bodyPr>
          <a:lstStyle/>
          <a:p>
            <a:pPr marL="182880" marR="0">
              <a:spcBef>
                <a:spcPts val="0"/>
              </a:spcBef>
              <a:spcAft>
                <a:spcPts val="0"/>
              </a:spcAft>
            </a:pPr>
            <a:r>
              <a:rPr lang="en-US" dirty="0">
                <a:effectLst/>
                <a:ea typeface="Calibri" panose="020F0502020204030204" pitchFamily="34" charset="0"/>
                <a:cs typeface="Times New Roman" panose="02020603050405020304" pitchFamily="18" charset="0"/>
              </a:rPr>
              <a:t>Temporal quantifiers like </a:t>
            </a:r>
            <a:r>
              <a:rPr lang="en-US" i="1" dirty="0">
                <a:effectLst/>
                <a:ea typeface="Calibri" panose="020F0502020204030204" pitchFamily="34" charset="0"/>
                <a:cs typeface="Times New Roman" panose="02020603050405020304" pitchFamily="18" charset="0"/>
              </a:rPr>
              <a:t>every day</a:t>
            </a:r>
            <a:r>
              <a:rPr lang="en-US" dirty="0">
                <a:effectLst/>
                <a:ea typeface="Calibri" panose="020F0502020204030204" pitchFamily="34" charset="0"/>
                <a:cs typeface="Times New Roman" panose="02020603050405020304" pitchFamily="18" charset="0"/>
              </a:rPr>
              <a:t> are propositional/interval oriented DPs, not event oriented modifiers. </a:t>
            </a:r>
          </a:p>
          <a:p>
            <a:pPr marL="0" marR="0" indent="0">
              <a:spcBef>
                <a:spcPts val="0"/>
              </a:spcBef>
              <a:spcAft>
                <a:spcPts val="0"/>
              </a:spcAft>
              <a:buNone/>
            </a:pPr>
            <a:endParaRPr lang="en-US" dirty="0">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Thus, they </a:t>
            </a:r>
            <a:r>
              <a:rPr lang="en-US" i="1" dirty="0">
                <a:effectLst/>
                <a:ea typeface="Calibri" panose="020F0502020204030204" pitchFamily="34" charset="0"/>
                <a:cs typeface="Times New Roman" panose="02020603050405020304" pitchFamily="18" charset="0"/>
              </a:rPr>
              <a:t>must</a:t>
            </a:r>
            <a:r>
              <a:rPr lang="en-US" dirty="0">
                <a:effectLst/>
                <a:ea typeface="Calibri" panose="020F0502020204030204" pitchFamily="34" charset="0"/>
                <a:cs typeface="Times New Roman" panose="02020603050405020304" pitchFamily="18" charset="0"/>
              </a:rPr>
              <a:t> sit in a high region of the clause, past the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-closure of events. </a:t>
            </a:r>
          </a:p>
          <a:p>
            <a:pPr>
              <a:spcBef>
                <a:spcPts val="0"/>
              </a:spcBef>
            </a:pPr>
            <a:endParaRPr lang="en-US" dirty="0">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This means that durative modifiers also have to be construed as proposition/interval oriented, </a:t>
            </a:r>
            <a:r>
              <a:rPr lang="en-US" i="1" dirty="0">
                <a:effectLst/>
                <a:ea typeface="Calibri" panose="020F0502020204030204" pitchFamily="34" charset="0"/>
                <a:cs typeface="Times New Roman" panose="02020603050405020304" pitchFamily="18" charset="0"/>
              </a:rPr>
              <a:t>if</a:t>
            </a:r>
            <a:r>
              <a:rPr lang="en-US" dirty="0">
                <a:effectLst/>
                <a:ea typeface="Calibri" panose="020F0502020204030204" pitchFamily="34" charset="0"/>
                <a:cs typeface="Times New Roman" panose="02020603050405020304" pitchFamily="18" charset="0"/>
              </a:rPr>
              <a:t> they are to </a:t>
            </a:r>
            <a:r>
              <a:rPr lang="en-US" dirty="0" err="1">
                <a:effectLst/>
                <a:ea typeface="Calibri" panose="020F0502020204030204" pitchFamily="34" charset="0"/>
                <a:cs typeface="Times New Roman" panose="02020603050405020304" pitchFamily="18" charset="0"/>
              </a:rPr>
              <a:t>outscope</a:t>
            </a:r>
            <a:r>
              <a:rPr lang="en-US" dirty="0">
                <a:effectLst/>
                <a:ea typeface="Calibri" panose="020F0502020204030204" pitchFamily="34" charset="0"/>
                <a:cs typeface="Times New Roman" panose="02020603050405020304" pitchFamily="18" charset="0"/>
              </a:rPr>
              <a:t> them </a:t>
            </a:r>
          </a:p>
          <a:p>
            <a:pPr marL="0" indent="0">
              <a:spcBef>
                <a:spcPts val="0"/>
              </a:spcBef>
              <a:buNone/>
            </a:pPr>
            <a:endParaRPr lang="en-US" dirty="0">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And </a:t>
            </a:r>
            <a:r>
              <a:rPr lang="en-US" dirty="0" err="1">
                <a:effectLst/>
                <a:ea typeface="Calibri" panose="020F0502020204030204" pitchFamily="34" charset="0"/>
                <a:cs typeface="Times New Roman" panose="02020603050405020304" pitchFamily="18" charset="0"/>
              </a:rPr>
              <a:t>outscope</a:t>
            </a:r>
            <a:r>
              <a:rPr lang="en-US" dirty="0">
                <a:effectLst/>
                <a:ea typeface="Calibri" panose="020F0502020204030204" pitchFamily="34" charset="0"/>
                <a:cs typeface="Times New Roman" panose="02020603050405020304" pitchFamily="18" charset="0"/>
              </a:rPr>
              <a:t> they must, to prevent a </a:t>
            </a:r>
            <a:r>
              <a:rPr lang="en-US" i="1" dirty="0">
                <a:solidFill>
                  <a:srgbClr val="FF0000"/>
                </a:solidFill>
                <a:effectLst/>
                <a:ea typeface="Calibri" panose="020F0502020204030204" pitchFamily="34" charset="0"/>
                <a:cs typeface="Times New Roman" panose="02020603050405020304" pitchFamily="18" charset="0"/>
              </a:rPr>
              <a:t>logical</a:t>
            </a:r>
            <a:r>
              <a:rPr lang="en-US" dirty="0">
                <a:effectLst/>
                <a:ea typeface="Calibri" panose="020F0502020204030204" pitchFamily="34" charset="0"/>
                <a:cs typeface="Times New Roman" panose="02020603050405020304" pitchFamily="18" charset="0"/>
              </a:rPr>
              <a:t> contradiction.</a:t>
            </a:r>
          </a:p>
          <a:p>
            <a:endParaRPr lang="en-US" dirty="0"/>
          </a:p>
        </p:txBody>
      </p:sp>
    </p:spTree>
    <p:extLst>
      <p:ext uri="{BB962C8B-B14F-4D97-AF65-F5344CB8AC3E}">
        <p14:creationId xmlns:p14="http://schemas.microsoft.com/office/powerpoint/2010/main" val="120778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487-D05B-7F2C-10F3-BC8F6D2F2614}"/>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6600" dirty="0"/>
              <a:t>Q-interpolation.</a:t>
            </a:r>
            <a:endParaRPr lang="en-US" sz="3100" dirty="0"/>
          </a:p>
        </p:txBody>
      </p:sp>
      <p:sp>
        <p:nvSpPr>
          <p:cNvPr id="3" name="Content Placeholder 2">
            <a:extLst>
              <a:ext uri="{FF2B5EF4-FFF2-40B4-BE49-F238E27FC236}">
                <a16:creationId xmlns:a16="http://schemas.microsoft.com/office/drawing/2014/main" id="{8260B6D3-4B9D-927A-952B-7F1678235A54}"/>
              </a:ext>
            </a:extLst>
          </p:cNvPr>
          <p:cNvSpPr>
            <a:spLocks noGrp="1"/>
          </p:cNvSpPr>
          <p:nvPr>
            <p:ph idx="1"/>
          </p:nvPr>
        </p:nvSpPr>
        <p:spPr/>
        <p:txBody>
          <a:bodyPr>
            <a:normAutofit fontScale="92500" lnSpcReduction="20000"/>
          </a:bodyPr>
          <a:lstStyle/>
          <a:p>
            <a:pPr marL="0" marR="0" indent="0">
              <a:spcBef>
                <a:spcPts val="0"/>
              </a:spcBef>
              <a:spcAft>
                <a:spcPts val="0"/>
              </a:spcAft>
              <a:buNone/>
            </a:pPr>
            <a:r>
              <a:rPr lang="en-US" dirty="0">
                <a:ea typeface="Calibri" panose="020F0502020204030204" pitchFamily="34" charset="0"/>
                <a:cs typeface="Times New Roman" panose="02020603050405020304" pitchFamily="18" charset="0"/>
              </a:rPr>
              <a:t>Informal derivation:</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first step</a:t>
            </a:r>
            <a:r>
              <a:rPr lang="en-US" dirty="0">
                <a:effectLst/>
                <a:ea typeface="Calibri" panose="020F0502020204030204" pitchFamily="34" charset="0"/>
                <a:cs typeface="Times New Roman" panose="02020603050405020304" pitchFamily="18" charset="0"/>
                <a:sym typeface="Wingdings" pitchFamily="2" charset="2"/>
              </a:rPr>
              <a:t> (type driven):</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400050" marR="0" indent="-400050">
              <a:spcBef>
                <a:spcPts val="0"/>
              </a:spcBef>
              <a:spcAft>
                <a:spcPts val="0"/>
              </a:spcAft>
              <a:buAutoNum type="romanLcPeriod"/>
            </a:pPr>
            <a:r>
              <a:rPr lang="en-US" dirty="0">
                <a:effectLst/>
                <a:ea typeface="Calibri" panose="020F0502020204030204" pitchFamily="34" charset="0"/>
                <a:cs typeface="Times New Roman" panose="02020603050405020304" pitchFamily="18" charset="0"/>
              </a:rPr>
              <a:t>John killed a mosquito every day for a week</a:t>
            </a:r>
          </a:p>
          <a:p>
            <a:pPr marL="400050" marR="0" indent="-400050">
              <a:spcBef>
                <a:spcPts val="0"/>
              </a:spcBef>
              <a:spcAft>
                <a:spcPts val="0"/>
              </a:spcAft>
              <a:buAutoNum type="romanLcPeriod"/>
            </a:pPr>
            <a:r>
              <a:rPr lang="en-US" dirty="0">
                <a:effectLst/>
                <a:ea typeface="Calibri" panose="020F0502020204030204" pitchFamily="34" charset="0"/>
                <a:cs typeface="Times New Roman" panose="02020603050405020304" pitchFamily="18" charset="0"/>
              </a:rPr>
              <a:t>[every day</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x mosquito(x)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t</a:t>
            </a:r>
            <a:r>
              <a:rPr lang="en-US" baseline="-25000" dirty="0">
                <a:ea typeface="Calibri" panose="020F0502020204030204" pitchFamily="34" charset="0"/>
                <a:cs typeface="Times New Roman" panose="02020603050405020304" pitchFamily="18" charset="0"/>
              </a:rPr>
              <a:t>2</a:t>
            </a:r>
            <a:r>
              <a:rPr lang="en-US" dirty="0">
                <a:effectLst/>
                <a:ea typeface="Calibri" panose="020F0502020204030204" pitchFamily="34" charset="0"/>
                <a:cs typeface="Times New Roman" panose="02020603050405020304" pitchFamily="18" charset="0"/>
                <a:sym typeface="Symbol" pitchFamily="2" charset="2"/>
              </a:rPr>
              <a:t> </a:t>
            </a:r>
            <a:r>
              <a:rPr lang="en-US" dirty="0">
                <a:ea typeface="Calibri" panose="020F0502020204030204" pitchFamily="34" charset="0"/>
                <a:cs typeface="Times New Roman" panose="02020603050405020304" pitchFamily="18" charset="0"/>
                <a:sym typeface="Symbol" pitchFamily="2" charset="2"/>
              </a:rPr>
              <a:t>one </a:t>
            </a:r>
            <a:r>
              <a:rPr lang="en-US" dirty="0">
                <a:effectLst/>
                <a:ea typeface="Calibri" panose="020F0502020204030204" pitchFamily="34" charset="0"/>
                <a:cs typeface="Times New Roman" panose="02020603050405020304" pitchFamily="18" charset="0"/>
              </a:rPr>
              <a:t>week  t</a:t>
            </a:r>
            <a:r>
              <a:rPr lang="en-US" baseline="-25000" dirty="0">
                <a:ea typeface="Calibri" panose="020F0502020204030204" pitchFamily="34" charset="0"/>
                <a:cs typeface="Times New Roman" panose="02020603050405020304" pitchFamily="18" charset="0"/>
              </a:rPr>
              <a:t>2</a:t>
            </a:r>
            <a:r>
              <a:rPr lang="en-US" dirty="0">
                <a:effectLst/>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rPr>
              <a:t> t</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If we leave at that we get the interpretation:</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400050" marR="0" indent="-400050">
              <a:spcBef>
                <a:spcPts val="0"/>
              </a:spcBef>
              <a:spcAft>
                <a:spcPts val="0"/>
              </a:spcAft>
              <a:buAutoNum type="romanLcPeriod" startAt="3"/>
            </a:pPr>
            <a:r>
              <a:rPr lang="en-US" dirty="0">
                <a:effectLst/>
                <a:ea typeface="Calibri" panose="020F0502020204030204" pitchFamily="34" charset="0"/>
                <a:cs typeface="Times New Roman" panose="02020603050405020304" pitchFamily="18" charset="0"/>
              </a:rPr>
              <a:t>for every day t</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 we must find a partition of t</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in weeks such that …]</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This is a contradiction: days cannot be partitioned in weeks. Arguably, it’s a </a:t>
            </a:r>
            <a:r>
              <a:rPr lang="en-US" i="1" dirty="0">
                <a:effectLst/>
                <a:ea typeface="Calibri" panose="020F0502020204030204" pitchFamily="34" charset="0"/>
                <a:cs typeface="Times New Roman" panose="02020603050405020304" pitchFamily="18" charset="0"/>
              </a:rPr>
              <a:t>logical</a:t>
            </a:r>
            <a:r>
              <a:rPr lang="en-US" dirty="0">
                <a:effectLst/>
                <a:ea typeface="Calibri" panose="020F0502020204030204" pitchFamily="34" charset="0"/>
                <a:cs typeface="Times New Roman" panose="02020603050405020304" pitchFamily="18" charset="0"/>
              </a:rPr>
              <a:t> one, as it is based merely on quantifiers and measure phrases.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Hence, in this instance scoping out the D</a:t>
            </a:r>
            <a:r>
              <a:rPr lang="en-US" dirty="0">
                <a:ea typeface="Calibri" panose="020F0502020204030204" pitchFamily="34" charset="0"/>
                <a:cs typeface="Times New Roman" panose="02020603050405020304" pitchFamily="18" charset="0"/>
              </a:rPr>
              <a:t>-Mod</a:t>
            </a:r>
            <a:r>
              <a:rPr lang="en-US" dirty="0">
                <a:effectLst/>
                <a:ea typeface="Calibri" panose="020F0502020204030204" pitchFamily="34" charset="0"/>
                <a:cs typeface="Times New Roman" panose="02020603050405020304" pitchFamily="18" charset="0"/>
              </a:rPr>
              <a:t> </a:t>
            </a:r>
            <a:r>
              <a:rPr lang="en-US" i="1" dirty="0">
                <a:solidFill>
                  <a:srgbClr val="FF0000"/>
                </a:solidFill>
                <a:effectLst/>
                <a:ea typeface="Calibri" panose="020F0502020204030204" pitchFamily="34" charset="0"/>
                <a:cs typeface="Times New Roman" panose="02020603050405020304" pitchFamily="18" charset="0"/>
              </a:rPr>
              <a:t>is</a:t>
            </a:r>
            <a:r>
              <a:rPr lang="en-US" dirty="0">
                <a:effectLst/>
                <a:ea typeface="Calibri" panose="020F0502020204030204" pitchFamily="34" charset="0"/>
                <a:cs typeface="Times New Roman" panose="02020603050405020304" pitchFamily="18" charset="0"/>
              </a:rPr>
              <a:t> allowed.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Second step:</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iv.   </a:t>
            </a:r>
            <a:r>
              <a:rPr lang="en-US" dirty="0">
                <a:effectLst/>
                <a:ea typeface="Calibri" panose="020F0502020204030204" pitchFamily="34" charset="0"/>
                <a:cs typeface="Times New Roman" panose="02020603050405020304" pitchFamily="18" charset="0"/>
              </a:rPr>
              <a:t>for a one-week t</a:t>
            </a:r>
            <a:r>
              <a:rPr lang="en-US" baseline="-25000" dirty="0">
                <a:ea typeface="Calibri" panose="020F0502020204030204" pitchFamily="34" charset="0"/>
                <a:cs typeface="Times New Roman" panose="02020603050405020304" pitchFamily="18" charset="0"/>
              </a:rPr>
              <a:t>2</a:t>
            </a:r>
            <a:r>
              <a:rPr lang="en-US" dirty="0">
                <a:effectLst/>
                <a:ea typeface="Calibri" panose="020F0502020204030204" pitchFamily="34" charset="0"/>
                <a:cs typeface="Times New Roman" panose="02020603050405020304" pitchFamily="18" charset="0"/>
              </a:rPr>
              <a:t> [ for every day t</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in t</a:t>
            </a:r>
            <a:r>
              <a:rPr lang="en-US" baseline="-25000" dirty="0">
                <a:ea typeface="Calibri" panose="020F0502020204030204" pitchFamily="34" charset="0"/>
                <a:cs typeface="Times New Roman" panose="02020603050405020304" pitchFamily="18" charset="0"/>
              </a:rPr>
              <a:t>2</a:t>
            </a:r>
            <a:r>
              <a:rPr lang="en-US" dirty="0">
                <a:effectLst/>
                <a:ea typeface="Calibri" panose="020F0502020204030204" pitchFamily="34" charset="0"/>
                <a:cs typeface="Times New Roman" panose="02020603050405020304" pitchFamily="18" charset="0"/>
              </a:rPr>
              <a:t>, [John killed a mosquito at t</a:t>
            </a:r>
            <a:r>
              <a:rPr lang="en-US" baseline="-25000" dirty="0">
                <a:effectLst/>
                <a:ea typeface="Calibri" panose="020F0502020204030204" pitchFamily="34" charset="0"/>
                <a:cs typeface="Times New Roman" panose="02020603050405020304" pitchFamily="18" charset="0"/>
              </a:rPr>
              <a:t>1</a:t>
            </a:r>
            <a:r>
              <a:rPr lang="en-US"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39401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64C8-D1A3-CFD3-9CB2-68B1CB89C29C}"/>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4900" dirty="0">
                <a:effectLst/>
                <a:latin typeface="+mn-lt"/>
                <a:ea typeface="Calibri" panose="020F0502020204030204" pitchFamily="34" charset="0"/>
              </a:rPr>
              <a:t>Why are D- Modifiers subject to economy, while ordinary DP are not?</a:t>
            </a:r>
            <a:r>
              <a:rPr lang="en-US" sz="4900" dirty="0">
                <a:effectLst/>
                <a:latin typeface="+mn-lt"/>
              </a:rPr>
              <a:t> </a:t>
            </a:r>
            <a:endParaRPr lang="en-US" sz="4900" dirty="0">
              <a:latin typeface="+mn-lt"/>
            </a:endParaRPr>
          </a:p>
        </p:txBody>
      </p:sp>
      <p:sp>
        <p:nvSpPr>
          <p:cNvPr id="3" name="Content Placeholder 2">
            <a:extLst>
              <a:ext uri="{FF2B5EF4-FFF2-40B4-BE49-F238E27FC236}">
                <a16:creationId xmlns:a16="http://schemas.microsoft.com/office/drawing/2014/main" id="{A2B571F2-7AD6-28DC-031D-B58E887BB94D}"/>
              </a:ext>
            </a:extLst>
          </p:cNvPr>
          <p:cNvSpPr>
            <a:spLocks noGrp="1"/>
          </p:cNvSpPr>
          <p:nvPr>
            <p:ph idx="1"/>
          </p:nvPr>
        </p:nvSpPr>
        <p:spPr/>
        <p:txBody>
          <a:bodyPr>
            <a:normAutofit fontScale="92500" lnSpcReduction="10000"/>
          </a:bodyPr>
          <a:lstStyle/>
          <a:p>
            <a:pPr marL="0" marR="0" indent="0">
              <a:spcBef>
                <a:spcPts val="0"/>
              </a:spcBef>
              <a:spcAft>
                <a:spcPts val="0"/>
              </a:spcAft>
              <a:buNone/>
            </a:pPr>
            <a:endParaRPr lang="en-US" sz="36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     I found a mushroom every time I went to that spot</a:t>
            </a:r>
          </a:p>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ii. * I found a mushroom for a month</a:t>
            </a:r>
          </a:p>
          <a:p>
            <a:pPr marL="0" marR="0" indent="0">
              <a:spcBef>
                <a:spcPts val="0"/>
              </a:spcBef>
              <a:spcAft>
                <a:spcPts val="0"/>
              </a:spcAft>
              <a:buNone/>
            </a:pPr>
            <a:endParaRPr lang="en-US" sz="3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3200" dirty="0"/>
              <a:t>Speculation: </a:t>
            </a:r>
            <a:r>
              <a:rPr lang="en-US" sz="3200" dirty="0">
                <a:effectLst/>
                <a:ea typeface="Calibri" panose="020F0502020204030204" pitchFamily="34" charset="0"/>
                <a:cs typeface="Times New Roman" panose="02020603050405020304" pitchFamily="18" charset="0"/>
              </a:rPr>
              <a:t>D</a:t>
            </a:r>
            <a:r>
              <a:rPr lang="en-US" sz="3200" dirty="0">
                <a:ea typeface="Calibri" panose="020F0502020204030204" pitchFamily="34" charset="0"/>
                <a:cs typeface="Times New Roman" panose="02020603050405020304" pitchFamily="18" charset="0"/>
              </a:rPr>
              <a:t>-</a:t>
            </a:r>
            <a:r>
              <a:rPr lang="en-US" sz="3200" dirty="0">
                <a:effectLst/>
                <a:ea typeface="Calibri" panose="020F0502020204030204" pitchFamily="34" charset="0"/>
                <a:cs typeface="Times New Roman" panose="02020603050405020304" pitchFamily="18" charset="0"/>
              </a:rPr>
              <a:t>Mods are more complicated than ordinary DPs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in having two related but distinct variants, one event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oriented, the other interval oriented. Scoping them involves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shifting types, a relatively costly option. Economy intervenes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to compensate for such extra cost.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No such ‘compensation’ is needed for ordinary DPs.</a:t>
            </a:r>
          </a:p>
          <a:p>
            <a:endParaRPr lang="en-US" sz="3200" dirty="0"/>
          </a:p>
        </p:txBody>
      </p:sp>
    </p:spTree>
    <p:extLst>
      <p:ext uri="{BB962C8B-B14F-4D97-AF65-F5344CB8AC3E}">
        <p14:creationId xmlns:p14="http://schemas.microsoft.com/office/powerpoint/2010/main" val="290610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65C7-B0CE-B33C-F923-A246D3F64A9E}"/>
              </a:ext>
            </a:extLst>
          </p:cNvPr>
          <p:cNvSpPr>
            <a:spLocks noGrp="1"/>
          </p:cNvSpPr>
          <p:nvPr>
            <p:ph type="title"/>
          </p:nvPr>
        </p:nvSpPr>
        <p:spPr/>
        <p:txBody>
          <a:bodyPr>
            <a:normAutofit fontScale="90000"/>
          </a:bodyPr>
          <a:lstStyle/>
          <a:p>
            <a:r>
              <a:rPr lang="en-US" sz="4400" dirty="0"/>
              <a:t>The quantificational approach:</a:t>
            </a:r>
            <a:br>
              <a:rPr lang="en-US" sz="4400" dirty="0"/>
            </a:br>
            <a:r>
              <a:rPr lang="en-US" sz="6600" dirty="0"/>
              <a:t>Balance</a:t>
            </a:r>
            <a:r>
              <a:rPr lang="en-US" sz="3100" dirty="0"/>
              <a:t>.</a:t>
            </a:r>
            <a:endParaRPr lang="en-US" dirty="0"/>
          </a:p>
        </p:txBody>
      </p:sp>
      <p:sp>
        <p:nvSpPr>
          <p:cNvPr id="3" name="Content Placeholder 2">
            <a:extLst>
              <a:ext uri="{FF2B5EF4-FFF2-40B4-BE49-F238E27FC236}">
                <a16:creationId xmlns:a16="http://schemas.microsoft.com/office/drawing/2014/main" id="{5FD130AF-87AB-3B13-147B-D7C9EF8D3223}"/>
              </a:ext>
            </a:extLst>
          </p:cNvPr>
          <p:cNvSpPr>
            <a:spLocks noGrp="1"/>
          </p:cNvSpPr>
          <p:nvPr>
            <p:ph idx="1"/>
          </p:nvPr>
        </p:nvSpPr>
        <p:spPr/>
        <p:txBody>
          <a:bodyPr>
            <a:normAutofit fontScale="77500" lnSpcReduction="20000"/>
          </a:bodyPr>
          <a:lstStyle/>
          <a:p>
            <a:pPr marL="548640" marR="0" indent="-180340">
              <a:spcBef>
                <a:spcPts val="0"/>
              </a:spcBef>
              <a:spcAft>
                <a:spcPts val="0"/>
              </a:spcAft>
            </a:pPr>
            <a:r>
              <a:rPr lang="en-US" sz="3600" dirty="0">
                <a:effectLst/>
                <a:ea typeface="Calibri" panose="020F0502020204030204" pitchFamily="34" charset="0"/>
                <a:cs typeface="Times New Roman" panose="02020603050405020304" pitchFamily="18" charset="0"/>
              </a:rPr>
              <a:t>The Quantificational approach requires a formal constraint on the scope of D</a:t>
            </a:r>
            <a:r>
              <a:rPr lang="en-US" sz="3600" dirty="0">
                <a:ea typeface="Calibri" panose="020F0502020204030204" pitchFamily="34" charset="0"/>
                <a:cs typeface="Times New Roman" panose="02020603050405020304" pitchFamily="18" charset="0"/>
              </a:rPr>
              <a:t>-</a:t>
            </a:r>
            <a:r>
              <a:rPr lang="en-US" sz="3600" dirty="0">
                <a:effectLst/>
                <a:ea typeface="Calibri" panose="020F0502020204030204" pitchFamily="34" charset="0"/>
                <a:cs typeface="Times New Roman" panose="02020603050405020304" pitchFamily="18" charset="0"/>
              </a:rPr>
              <a:t>Mods. We seem to have a simple one, based on </a:t>
            </a:r>
            <a:r>
              <a:rPr lang="en-US" sz="3600" dirty="0" err="1">
                <a:effectLst/>
                <a:ea typeface="Calibri" panose="020F0502020204030204" pitchFamily="34" charset="0"/>
                <a:cs typeface="Times New Roman" panose="02020603050405020304" pitchFamily="18" charset="0"/>
              </a:rPr>
              <a:t>Bassa</a:t>
            </a:r>
            <a:r>
              <a:rPr lang="en-US" sz="3600" dirty="0">
                <a:effectLst/>
                <a:ea typeface="Calibri" panose="020F0502020204030204" pitchFamily="34" charset="0"/>
                <a:cs typeface="Times New Roman" panose="02020603050405020304" pitchFamily="18" charset="0"/>
              </a:rPr>
              <a:t> </a:t>
            </a:r>
            <a:r>
              <a:rPr lang="en-US" sz="3600" dirty="0" err="1">
                <a:effectLst/>
                <a:ea typeface="Calibri" panose="020F0502020204030204" pitchFamily="34" charset="0"/>
                <a:cs typeface="Times New Roman" panose="02020603050405020304" pitchFamily="18" charset="0"/>
              </a:rPr>
              <a:t>Vanrell</a:t>
            </a:r>
            <a:r>
              <a:rPr lang="en-US" sz="3600" dirty="0" err="1">
                <a:ea typeface="Calibri" panose="020F0502020204030204" pitchFamily="34" charset="0"/>
                <a:cs typeface="Times New Roman" panose="02020603050405020304" pitchFamily="18" charset="0"/>
              </a:rPr>
              <a:t>’s</a:t>
            </a:r>
            <a:r>
              <a:rPr lang="en-US" sz="3600" dirty="0">
                <a:ea typeface="Calibri" panose="020F0502020204030204" pitchFamily="34" charset="0"/>
                <a:cs typeface="Times New Roman" panose="02020603050405020304" pitchFamily="18" charset="0"/>
              </a:rPr>
              <a:t> proposal, </a:t>
            </a:r>
            <a:r>
              <a:rPr lang="en-US" sz="3600" dirty="0">
                <a:effectLst/>
                <a:ea typeface="Calibri" panose="020F0502020204030204" pitchFamily="34" charset="0"/>
                <a:cs typeface="Times New Roman" panose="02020603050405020304" pitchFamily="18" charset="0"/>
              </a:rPr>
              <a:t>that directly predicts a set of rather intricate facts (like the differential behavior of DE vs non DE DPs in the scope of D-Mods and the impact of quantifier interpolation – things that don’t come easy on ‘measure out’ approaches).</a:t>
            </a:r>
          </a:p>
          <a:p>
            <a:pPr marL="0" marR="0" indent="0">
              <a:spcBef>
                <a:spcPts val="0"/>
              </a:spcBef>
              <a:spcAft>
                <a:spcPts val="0"/>
              </a:spcAft>
              <a:buNone/>
            </a:pPr>
            <a:endParaRPr lang="en-US" sz="3600" dirty="0">
              <a:effectLst/>
              <a:ea typeface="Calibri" panose="020F0502020204030204" pitchFamily="34" charset="0"/>
              <a:cs typeface="Times New Roman" panose="02020603050405020304" pitchFamily="18" charset="0"/>
            </a:endParaRPr>
          </a:p>
          <a:p>
            <a:pPr marL="548640" marR="0" indent="-180340">
              <a:spcBef>
                <a:spcPts val="0"/>
              </a:spcBef>
              <a:spcAft>
                <a:spcPts val="0"/>
              </a:spcAft>
            </a:pPr>
            <a:endParaRPr lang="en-US" sz="3600" dirty="0">
              <a:effectLst/>
              <a:ea typeface="Calibri" panose="020F0502020204030204" pitchFamily="34" charset="0"/>
              <a:cs typeface="Times New Roman" panose="02020603050405020304" pitchFamily="18" charset="0"/>
            </a:endParaRPr>
          </a:p>
          <a:p>
            <a:pPr marL="548640" marR="0" indent="-180340">
              <a:spcBef>
                <a:spcPts val="0"/>
              </a:spcBef>
              <a:spcAft>
                <a:spcPts val="0"/>
              </a:spcAft>
            </a:pPr>
            <a:r>
              <a:rPr lang="en-US" sz="3600" dirty="0">
                <a:effectLst/>
                <a:ea typeface="Calibri" panose="020F0502020204030204" pitchFamily="34" charset="0"/>
                <a:cs typeface="Times New Roman" panose="02020603050405020304" pitchFamily="18" charset="0"/>
              </a:rPr>
              <a:t>The Quantificational approach to D</a:t>
            </a:r>
            <a:r>
              <a:rPr lang="en-US" sz="3600" dirty="0">
                <a:ea typeface="Calibri" panose="020F0502020204030204" pitchFamily="34" charset="0"/>
                <a:cs typeface="Times New Roman" panose="02020603050405020304" pitchFamily="18" charset="0"/>
              </a:rPr>
              <a:t>-</a:t>
            </a:r>
            <a:r>
              <a:rPr lang="en-US" sz="3600" dirty="0">
                <a:effectLst/>
                <a:ea typeface="Calibri" panose="020F0502020204030204" pitchFamily="34" charset="0"/>
                <a:cs typeface="Times New Roman" panose="02020603050405020304" pitchFamily="18" charset="0"/>
              </a:rPr>
              <a:t>Mods explains their restriction to activities/states without forcing us to a highly specific characterization of what they are, i.e. of what ‘atelicity’ (or ‘homogeneity’) for verb classes is. </a:t>
            </a:r>
          </a:p>
          <a:p>
            <a:pPr marL="36830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   This might be a welcome deflationary approach to the problem.</a:t>
            </a:r>
          </a:p>
          <a:p>
            <a:endParaRPr lang="en-US" dirty="0"/>
          </a:p>
        </p:txBody>
      </p:sp>
    </p:spTree>
    <p:extLst>
      <p:ext uri="{BB962C8B-B14F-4D97-AF65-F5344CB8AC3E}">
        <p14:creationId xmlns:p14="http://schemas.microsoft.com/office/powerpoint/2010/main" val="3706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Further problems and developments:</a:t>
            </a:r>
            <a:br>
              <a:rPr lang="en-US" sz="3200" dirty="0"/>
            </a:br>
            <a:r>
              <a:rPr lang="en-US" dirty="0"/>
              <a:t>A problem with </a:t>
            </a:r>
            <a:r>
              <a:rPr lang="en-US" dirty="0" err="1"/>
              <a:t>definites</a:t>
            </a:r>
            <a:r>
              <a:rPr lang="en-US" dirty="0"/>
              <a: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lstStyle/>
          <a:p>
            <a:pPr marL="514350" indent="-514350">
              <a:buAutoNum type="alphaLcPeriod"/>
            </a:pPr>
            <a:r>
              <a:rPr lang="en-US" dirty="0"/>
              <a:t>I killed the mosquitos in that room for a week</a:t>
            </a:r>
          </a:p>
          <a:p>
            <a:pPr marL="514350" indent="-514350">
              <a:buAutoNum type="alphaLcPeriod"/>
            </a:pPr>
            <a:r>
              <a:rPr lang="en-US" dirty="0"/>
              <a:t>I killed the mosquitos in that room every day for a week</a:t>
            </a:r>
          </a:p>
          <a:p>
            <a:pPr marL="514350" indent="-514350">
              <a:buAutoNum type="alphaLcPeriod"/>
            </a:pPr>
            <a:r>
              <a:rPr lang="en-US" dirty="0"/>
              <a:t>The mosquitos in that room  </a:t>
            </a:r>
            <a:r>
              <a:rPr lang="en-US" sz="36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200" dirty="0">
                <a:effectLst/>
              </a:rPr>
              <a:t> </a:t>
            </a:r>
            <a:r>
              <a:rPr lang="en-US" sz="3600" dirty="0">
                <a:effectLst/>
                <a:ea typeface="Calibri" panose="020F0502020204030204" pitchFamily="34" charset="0"/>
                <a:cs typeface="Times New Roman" panose="02020603050405020304" pitchFamily="18" charset="0"/>
                <a:sym typeface="Symbol" pitchFamily="2" charset="2"/>
              </a:rPr>
              <a:t></a:t>
            </a:r>
            <a:r>
              <a:rPr lang="en-US" sz="3600" dirty="0">
                <a:effectLst/>
                <a:ea typeface="Calibri" panose="020F0502020204030204" pitchFamily="34" charset="0"/>
              </a:rPr>
              <a:t>x[</a:t>
            </a:r>
            <a:r>
              <a:rPr lang="en-US" sz="3600" dirty="0" err="1">
                <a:effectLst/>
                <a:ea typeface="Calibri" panose="020F0502020204030204" pitchFamily="34" charset="0"/>
              </a:rPr>
              <a:t>MR</a:t>
            </a:r>
            <a:r>
              <a:rPr lang="en-US" sz="3600" baseline="-25000" dirty="0" err="1">
                <a:effectLst/>
                <a:ea typeface="Calibri" panose="020F0502020204030204" pitchFamily="34" charset="0"/>
              </a:rPr>
              <a:t>w,t</a:t>
            </a:r>
            <a:r>
              <a:rPr lang="en-US" sz="3600" dirty="0">
                <a:effectLst/>
                <a:ea typeface="Calibri" panose="020F0502020204030204" pitchFamily="34" charset="0"/>
              </a:rPr>
              <a:t>(x)]</a:t>
            </a:r>
          </a:p>
          <a:p>
            <a:pPr marL="0" indent="0">
              <a:buNone/>
            </a:pPr>
            <a:r>
              <a:rPr lang="en-US" dirty="0">
                <a:effectLst/>
                <a:ea typeface="Calibri" panose="020F0502020204030204" pitchFamily="34" charset="0"/>
              </a:rPr>
              <a:t>Interpretation for (a):</a:t>
            </a:r>
          </a:p>
          <a:p>
            <a:pPr marL="571500" indent="-571500">
              <a:buAutoNum type="romanLcPeriod"/>
            </a:pP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[1W(</a:t>
            </a:r>
            <a:r>
              <a:rPr lang="en-US"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dirty="0">
                <a:solidFill>
                  <a:srgbClr val="FF0000"/>
                </a:solidFill>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b="1" u="sng" dirty="0">
                <a:effectLst/>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p>
          <a:p>
            <a:pPr marL="0" indent="0">
              <a:buNone/>
            </a:pP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x[</a:t>
            </a:r>
            <a:r>
              <a:rPr lang="en-US" dirty="0" err="1">
                <a:effectLst/>
                <a:ea typeface="Calibri" panose="020F0502020204030204" pitchFamily="34" charset="0"/>
                <a:cs typeface="Times New Roman" panose="02020603050405020304" pitchFamily="18" charset="0"/>
              </a:rPr>
              <a:t>MR</a:t>
            </a:r>
            <a:r>
              <a:rPr lang="en-US" baseline="-25000" dirty="0" err="1">
                <a:effectLst/>
                <a:ea typeface="Calibri" panose="020F0502020204030204" pitchFamily="34" charset="0"/>
                <a:cs typeface="Times New Roman" panose="02020603050405020304" pitchFamily="18" charset="0"/>
              </a:rPr>
              <a:t>w</a:t>
            </a:r>
            <a:r>
              <a:rPr lang="en-US" baseline="-25000"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aseline="-25000"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baseline="-25000" dirty="0">
                <a:solidFill>
                  <a:srgbClr val="FF0000"/>
                </a:solidFill>
                <a:effectLst/>
                <a:ea typeface="Calibri" panose="020F0502020204030204" pitchFamily="34" charset="0"/>
                <a:cs typeface="Times New Roman" panose="02020603050405020304" pitchFamily="18" charset="0"/>
              </a:rPr>
              <a:t>(e)</a:t>
            </a:r>
            <a:r>
              <a:rPr lang="en-US" baseline="-25000" dirty="0">
                <a:effectLst/>
                <a:ea typeface="Calibri" panose="020F0502020204030204" pitchFamily="34" charset="0"/>
                <a:cs typeface="Times New Roman" panose="02020603050405020304" pitchFamily="18" charset="0"/>
              </a:rPr>
              <a:t>/</a:t>
            </a:r>
            <a:r>
              <a:rPr lang="en-US" b="1" u="sng" baseline="-25000" dirty="0">
                <a:effectLst/>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 (x)])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kill</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a:t>
            </a:r>
            <a:r>
              <a:rPr lang="en-US" dirty="0">
                <a:ea typeface="Calibri" panose="020F0502020204030204" pitchFamily="34" charset="0"/>
                <a:cs typeface="Times New Roman" panose="02020603050405020304" pitchFamily="18" charset="0"/>
              </a:rPr>
              <a:t> </a:t>
            </a:r>
          </a:p>
          <a:p>
            <a:pPr marL="0" indent="0">
              <a:buNone/>
            </a:pP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baseline="-25000" dirty="0">
                <a:effectLst/>
                <a:ea typeface="Calibri" panose="020F0502020204030204" pitchFamily="34" charset="0"/>
                <a:cs typeface="Times New Roman" panose="02020603050405020304" pitchFamily="18" charset="0"/>
              </a:rPr>
              <a:t> w</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w</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t</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e’TH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x[</a:t>
            </a:r>
            <a:r>
              <a:rPr lang="en-US" dirty="0" err="1">
                <a:effectLst/>
                <a:ea typeface="Calibri" panose="020F0502020204030204" pitchFamily="34" charset="0"/>
                <a:cs typeface="Times New Roman" panose="02020603050405020304" pitchFamily="18" charset="0"/>
              </a:rPr>
              <a:t>MR</a:t>
            </a:r>
            <a:r>
              <a:rPr lang="en-US" baseline="-25000" dirty="0" err="1">
                <a:effectLst/>
                <a:ea typeface="Calibri" panose="020F0502020204030204" pitchFamily="34" charset="0"/>
                <a:cs typeface="Times New Roman" panose="02020603050405020304" pitchFamily="18" charset="0"/>
              </a:rPr>
              <a:t>w,t</a:t>
            </a:r>
            <a:r>
              <a:rPr lang="en-US" dirty="0">
                <a:effectLst/>
                <a:ea typeface="Calibri" panose="020F0502020204030204" pitchFamily="34" charset="0"/>
                <a:cs typeface="Times New Roman" panose="02020603050405020304" pitchFamily="18" charset="0"/>
              </a:rPr>
              <a:t>(x)])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kill</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 e)]]</a:t>
            </a:r>
          </a:p>
          <a:p>
            <a:pPr marL="514350" indent="-514350">
              <a:buAutoNum type="alphaLcPeriod"/>
            </a:pPr>
            <a:endParaRPr lang="en-US" dirty="0"/>
          </a:p>
        </p:txBody>
      </p:sp>
      <p:cxnSp>
        <p:nvCxnSpPr>
          <p:cNvPr id="5" name="Straight Arrow Connector 4">
            <a:extLst>
              <a:ext uri="{FF2B5EF4-FFF2-40B4-BE49-F238E27FC236}">
                <a16:creationId xmlns:a16="http://schemas.microsoft.com/office/drawing/2014/main" id="{B0889CF6-C8D3-5F6E-BCBC-6DE6B7B71EA1}"/>
              </a:ext>
            </a:extLst>
          </p:cNvPr>
          <p:cNvCxnSpPr/>
          <p:nvPr/>
        </p:nvCxnSpPr>
        <p:spPr>
          <a:xfrm flipH="1" flipV="1">
            <a:off x="3125165" y="4421529"/>
            <a:ext cx="844951" cy="33566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E8CC82B6-C3A1-4359-6242-E72F1F927B08}"/>
              </a:ext>
            </a:extLst>
          </p:cNvPr>
          <p:cNvCxnSpPr/>
          <p:nvPr/>
        </p:nvCxnSpPr>
        <p:spPr>
          <a:xfrm flipH="1" flipV="1">
            <a:off x="4155311" y="4421529"/>
            <a:ext cx="219919" cy="33566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2AAA4163-2E6F-145D-E41A-6FAF76B8F821}"/>
              </a:ext>
            </a:extLst>
          </p:cNvPr>
          <p:cNvCxnSpPr/>
          <p:nvPr/>
        </p:nvCxnSpPr>
        <p:spPr>
          <a:xfrm>
            <a:off x="3125165" y="4421529"/>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8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Further problems and developments:</a:t>
            </a:r>
            <a:br>
              <a:rPr lang="en-US" sz="3200" dirty="0"/>
            </a:br>
            <a:r>
              <a:rPr lang="en-US" dirty="0"/>
              <a:t>A problem with </a:t>
            </a:r>
            <a:r>
              <a:rPr lang="en-US" dirty="0" err="1"/>
              <a:t>definites</a:t>
            </a:r>
            <a:r>
              <a:rPr lang="en-US" dirty="0"/>
              <a: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lstStyle/>
          <a:p>
            <a:pPr marL="514350" indent="-514350">
              <a:buAutoNum type="alphaLcPeriod"/>
            </a:pPr>
            <a:r>
              <a:rPr lang="en-US" dirty="0"/>
              <a:t>I killed the mosquitos in that room for a week</a:t>
            </a:r>
          </a:p>
          <a:p>
            <a:pPr marL="514350" indent="-514350">
              <a:buAutoNum type="alphaLcPeriod"/>
            </a:pPr>
            <a:r>
              <a:rPr lang="en-US" dirty="0"/>
              <a:t>I killed the mosquitos in that room every day for a week</a:t>
            </a:r>
          </a:p>
          <a:p>
            <a:pPr marL="0" indent="0">
              <a:buNone/>
            </a:pPr>
            <a:r>
              <a:rPr lang="en-US" dirty="0">
                <a:effectLst/>
                <a:ea typeface="Calibri" panose="020F0502020204030204" pitchFamily="34" charset="0"/>
              </a:rPr>
              <a:t>Interpretation for (a):</a:t>
            </a:r>
          </a:p>
          <a:p>
            <a:pPr marL="571500" indent="-571500">
              <a:buAutoNum type="romanLcPeriod"/>
            </a:pP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[1W(</a:t>
            </a:r>
            <a:r>
              <a:rPr lang="en-US"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dirty="0">
                <a:solidFill>
                  <a:srgbClr val="FF0000"/>
                </a:solidFill>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b="1" u="sng" dirty="0">
                <a:effectLst/>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p>
          <a:p>
            <a:pPr marL="0" indent="0">
              <a:buNone/>
            </a:pP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x[</a:t>
            </a:r>
            <a:r>
              <a:rPr lang="en-US" dirty="0" err="1">
                <a:effectLst/>
                <a:ea typeface="Calibri" panose="020F0502020204030204" pitchFamily="34" charset="0"/>
                <a:cs typeface="Times New Roman" panose="02020603050405020304" pitchFamily="18" charset="0"/>
              </a:rPr>
              <a:t>MR</a:t>
            </a:r>
            <a:r>
              <a:rPr lang="en-US" baseline="-25000" dirty="0" err="1">
                <a:effectLst/>
                <a:ea typeface="Calibri" panose="020F0502020204030204" pitchFamily="34" charset="0"/>
                <a:cs typeface="Times New Roman" panose="02020603050405020304" pitchFamily="18" charset="0"/>
              </a:rPr>
              <a:t>w</a:t>
            </a:r>
            <a:r>
              <a:rPr lang="en-US" baseline="-25000"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aseline="-25000"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baseline="-25000" dirty="0">
                <a:solidFill>
                  <a:srgbClr val="FF0000"/>
                </a:solidFill>
                <a:effectLst/>
                <a:ea typeface="Calibri" panose="020F0502020204030204" pitchFamily="34" charset="0"/>
                <a:cs typeface="Times New Roman" panose="02020603050405020304" pitchFamily="18" charset="0"/>
              </a:rPr>
              <a:t>(e)</a:t>
            </a:r>
            <a:r>
              <a:rPr lang="en-US" baseline="-25000" dirty="0">
                <a:effectLst/>
                <a:ea typeface="Calibri" panose="020F0502020204030204" pitchFamily="34" charset="0"/>
                <a:cs typeface="Times New Roman" panose="02020603050405020304" pitchFamily="18" charset="0"/>
              </a:rPr>
              <a:t>/</a:t>
            </a:r>
            <a:r>
              <a:rPr lang="en-US" b="1" u="sng" baseline="-25000" dirty="0">
                <a:effectLst/>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 (x)])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kill</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a:t>
            </a:r>
            <a:r>
              <a:rPr lang="en-US" dirty="0">
                <a:ea typeface="Calibri" panose="020F0502020204030204" pitchFamily="34" charset="0"/>
                <a:cs typeface="Times New Roman" panose="02020603050405020304" pitchFamily="18" charset="0"/>
              </a:rPr>
              <a:t> </a:t>
            </a:r>
          </a:p>
          <a:p>
            <a:pPr marL="0" indent="0">
              <a:buNone/>
            </a:pP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baseline="-25000" dirty="0">
                <a:effectLst/>
                <a:ea typeface="Calibri" panose="020F0502020204030204" pitchFamily="34" charset="0"/>
                <a:cs typeface="Times New Roman" panose="02020603050405020304" pitchFamily="18" charset="0"/>
              </a:rPr>
              <a:t> w</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w</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t</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e’TH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x[</a:t>
            </a:r>
            <a:r>
              <a:rPr lang="en-US" dirty="0" err="1">
                <a:effectLst/>
                <a:ea typeface="Calibri" panose="020F0502020204030204" pitchFamily="34" charset="0"/>
                <a:cs typeface="Times New Roman" panose="02020603050405020304" pitchFamily="18" charset="0"/>
              </a:rPr>
              <a:t>MR</a:t>
            </a:r>
            <a:r>
              <a:rPr lang="en-US" baseline="-25000" dirty="0" err="1">
                <a:effectLst/>
                <a:ea typeface="Calibri" panose="020F0502020204030204" pitchFamily="34" charset="0"/>
                <a:cs typeface="Times New Roman" panose="02020603050405020304" pitchFamily="18" charset="0"/>
              </a:rPr>
              <a:t>w,t</a:t>
            </a:r>
            <a:r>
              <a:rPr lang="en-US" dirty="0">
                <a:effectLst/>
                <a:ea typeface="Calibri" panose="020F0502020204030204" pitchFamily="34" charset="0"/>
                <a:cs typeface="Times New Roman" panose="02020603050405020304" pitchFamily="18" charset="0"/>
              </a:rPr>
              <a:t>(x)])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kill</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 e)]]</a:t>
            </a:r>
          </a:p>
          <a:p>
            <a:pPr marL="0" indent="0">
              <a:buNone/>
            </a:pPr>
            <a:r>
              <a:rPr lang="en-US" dirty="0"/>
              <a:t>The definite cannot be anaphoric to the universally bound time interval in (a); but it can in (b). How do we get this?</a:t>
            </a:r>
          </a:p>
        </p:txBody>
      </p:sp>
    </p:spTree>
    <p:extLst>
      <p:ext uri="{BB962C8B-B14F-4D97-AF65-F5344CB8AC3E}">
        <p14:creationId xmlns:p14="http://schemas.microsoft.com/office/powerpoint/2010/main" val="3326257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Further problems and developments:</a:t>
            </a:r>
            <a:br>
              <a:rPr lang="en-US" sz="3200" dirty="0"/>
            </a:br>
            <a:r>
              <a:rPr lang="en-US" dirty="0"/>
              <a:t>A second problem with </a:t>
            </a:r>
            <a:r>
              <a:rPr lang="en-US" dirty="0" err="1"/>
              <a:t>definites</a:t>
            </a:r>
            <a:r>
              <a:rPr lang="en-US" dirty="0"/>
              <a: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normAutofit/>
          </a:bodyPr>
          <a:lstStyle/>
          <a:p>
            <a:pPr marL="0" indent="0">
              <a:buNone/>
            </a:pPr>
            <a:endParaRPr lang="en-US" dirty="0"/>
          </a:p>
          <a:p>
            <a:pPr marL="0" indent="0">
              <a:buNone/>
            </a:pPr>
            <a:r>
              <a:rPr lang="en-US" dirty="0"/>
              <a:t>Bar Lev (2020) on ‘homogeneity:’ Low </a:t>
            </a:r>
            <a:r>
              <a:rPr lang="en-US" dirty="0">
                <a:effectLst/>
                <a:ea typeface="Calibri" panose="020F0502020204030204" pitchFamily="34" charset="0"/>
                <a:cs typeface="Times New Roman" panose="02020603050405020304" pitchFamily="18" charset="0"/>
                <a:sym typeface="Symbol" pitchFamily="2" charset="2"/>
              </a:rPr>
              <a:t>  </a:t>
            </a:r>
            <a:r>
              <a:rPr lang="en-US" dirty="0"/>
              <a:t>+ </a:t>
            </a:r>
            <a:r>
              <a:rPr lang="en-US" dirty="0" err="1"/>
              <a:t>exhaustification</a:t>
            </a:r>
            <a:r>
              <a:rPr lang="en-US" dirty="0"/>
              <a:t>.</a:t>
            </a:r>
          </a:p>
          <a:p>
            <a:pPr marL="514350" indent="-514350">
              <a:buAutoNum type="alphaLcPeriod"/>
            </a:pPr>
            <a:r>
              <a:rPr lang="en-US" dirty="0"/>
              <a:t>I killed </a:t>
            </a:r>
            <a:r>
              <a:rPr lang="en-US" dirty="0">
                <a:effectLst/>
                <a:ea typeface="Calibri" panose="020F0502020204030204" pitchFamily="34" charset="0"/>
                <a:cs typeface="Times New Roman" panose="02020603050405020304" pitchFamily="18" charset="0"/>
                <a:sym typeface="Symbol" pitchFamily="2" charset="2"/>
              </a:rPr>
              <a:t> </a:t>
            </a:r>
            <a:r>
              <a:rPr lang="en-US" dirty="0"/>
              <a:t>the mosquitos in that room 	(*for a week)</a:t>
            </a:r>
          </a:p>
          <a:p>
            <a:pPr marL="514350" indent="-514350">
              <a:buAutoNum type="alphaLcPeriod"/>
            </a:pPr>
            <a:r>
              <a:rPr lang="en-US" dirty="0"/>
              <a:t>I killed mosquitos in that room  		(for a week)</a:t>
            </a:r>
          </a:p>
          <a:p>
            <a:pPr marL="0" indent="0">
              <a:buNone/>
            </a:pPr>
            <a:r>
              <a:rPr lang="en-US" dirty="0"/>
              <a:t>Both (a) and (b) wind up having a ‘low’ existential Q that will fall within the scope of the D-Mod.</a:t>
            </a:r>
          </a:p>
          <a:p>
            <a:pPr marL="0" indent="0">
              <a:buNone/>
            </a:pPr>
            <a:r>
              <a:rPr lang="en-US" sz="2400" dirty="0"/>
              <a:t>[Cf. </a:t>
            </a:r>
            <a:r>
              <a:rPr lang="en-US" sz="2400" dirty="0" err="1"/>
              <a:t>Chierchia</a:t>
            </a:r>
            <a:r>
              <a:rPr lang="en-US" sz="2400" dirty="0"/>
              <a:t> (2022)]</a:t>
            </a:r>
          </a:p>
        </p:txBody>
      </p:sp>
    </p:spTree>
    <p:extLst>
      <p:ext uri="{BB962C8B-B14F-4D97-AF65-F5344CB8AC3E}">
        <p14:creationId xmlns:p14="http://schemas.microsoft.com/office/powerpoint/2010/main" val="354942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EBC-D67B-41A7-EBB5-B7DBB5BE4C24}"/>
              </a:ext>
            </a:extLst>
          </p:cNvPr>
          <p:cNvSpPr>
            <a:spLocks noGrp="1"/>
          </p:cNvSpPr>
          <p:nvPr>
            <p:ph type="title"/>
          </p:nvPr>
        </p:nvSpPr>
        <p:spPr/>
        <p:txBody>
          <a:bodyPr/>
          <a:lstStyle/>
          <a:p>
            <a:r>
              <a:rPr lang="en-US" sz="3200" dirty="0"/>
              <a:t>Two families of approaches.</a:t>
            </a:r>
            <a:br>
              <a:rPr lang="en-US" sz="3200" dirty="0"/>
            </a:br>
            <a:r>
              <a:rPr lang="en-US" dirty="0"/>
              <a:t>Approach 1: The quantificational take.</a:t>
            </a:r>
          </a:p>
        </p:txBody>
      </p:sp>
      <p:sp>
        <p:nvSpPr>
          <p:cNvPr id="3" name="Content Placeholder 2">
            <a:extLst>
              <a:ext uri="{FF2B5EF4-FFF2-40B4-BE49-F238E27FC236}">
                <a16:creationId xmlns:a16="http://schemas.microsoft.com/office/drawing/2014/main" id="{8F8E6BDC-F13C-4879-316D-0DA67D2A50F8}"/>
              </a:ext>
            </a:extLst>
          </p:cNvPr>
          <p:cNvSpPr>
            <a:spLocks noGrp="1"/>
          </p:cNvSpPr>
          <p:nvPr>
            <p:ph idx="1"/>
          </p:nvPr>
        </p:nvSpPr>
        <p:spPr/>
        <p:txBody>
          <a:bodyPr>
            <a:normAutofit fontScale="92500"/>
          </a:bodyPr>
          <a:lstStyle/>
          <a:p>
            <a:pPr marL="0" marR="0" indent="0">
              <a:spcBef>
                <a:spcPts val="0"/>
              </a:spcBef>
              <a:spcAft>
                <a:spcPts val="0"/>
              </a:spcAft>
              <a:buNone/>
            </a:pP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John run for an hour</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 For any (relevant) subinterval </a:t>
            </a: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of a 1-hour interval, John was running at </a:t>
            </a:r>
            <a:r>
              <a:rPr lang="en-US" dirty="0" err="1">
                <a:effectLst/>
                <a:ea typeface="Calibri" panose="020F0502020204030204" pitchFamily="34" charset="0"/>
                <a:cs typeface="Times New Roman" panose="02020603050405020304" pitchFamily="18" charset="0"/>
              </a:rPr>
              <a:t>i</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200" dirty="0">
                <a:effectLst/>
                <a:ea typeface="Calibri" panose="020F0502020204030204" pitchFamily="34" charset="0"/>
                <a:cs typeface="Times New Roman" panose="02020603050405020304" pitchFamily="18" charset="0"/>
              </a:rPr>
              <a:t>[</a:t>
            </a:r>
            <a:r>
              <a:rPr lang="en-US" sz="2200" dirty="0" err="1">
                <a:effectLst/>
                <a:ea typeface="Calibri" panose="020F0502020204030204" pitchFamily="34" charset="0"/>
                <a:cs typeface="Times New Roman" panose="02020603050405020304" pitchFamily="18" charset="0"/>
              </a:rPr>
              <a:t>Mittwoch</a:t>
            </a:r>
            <a:r>
              <a:rPr lang="en-US" sz="2200" dirty="0">
                <a:effectLst/>
                <a:ea typeface="Calibri" panose="020F0502020204030204" pitchFamily="34" charset="0"/>
                <a:cs typeface="Times New Roman" panose="02020603050405020304" pitchFamily="18" charset="0"/>
              </a:rPr>
              <a:t> (1977), </a:t>
            </a:r>
            <a:r>
              <a:rPr lang="en-US" sz="2200" dirty="0" err="1">
                <a:effectLst/>
                <a:ea typeface="Calibri" panose="020F0502020204030204" pitchFamily="34" charset="0"/>
                <a:cs typeface="Times New Roman" panose="02020603050405020304" pitchFamily="18" charset="0"/>
              </a:rPr>
              <a:t>Dowty</a:t>
            </a:r>
            <a:r>
              <a:rPr lang="en-US" sz="2200" dirty="0">
                <a:effectLst/>
                <a:ea typeface="Calibri" panose="020F0502020204030204" pitchFamily="34" charset="0"/>
                <a:cs typeface="Times New Roman" panose="02020603050405020304" pitchFamily="18" charset="0"/>
              </a:rPr>
              <a:t> (1979), </a:t>
            </a:r>
            <a:r>
              <a:rPr lang="en-US" sz="2200" dirty="0" err="1">
                <a:effectLst/>
                <a:ea typeface="Calibri" panose="020F0502020204030204" pitchFamily="34" charset="0"/>
                <a:cs typeface="Times New Roman" panose="02020603050405020304" pitchFamily="18" charset="0"/>
              </a:rPr>
              <a:t>Moltman</a:t>
            </a:r>
            <a:r>
              <a:rPr lang="en-US" sz="2200" dirty="0">
                <a:effectLst/>
                <a:ea typeface="Calibri" panose="020F0502020204030204" pitchFamily="34" charset="0"/>
                <a:cs typeface="Times New Roman" panose="02020603050405020304" pitchFamily="18" charset="0"/>
              </a:rPr>
              <a:t> (1991), Deo and </a:t>
            </a:r>
            <a:r>
              <a:rPr lang="en-US" sz="2200" dirty="0" err="1">
                <a:effectLst/>
                <a:ea typeface="Calibri" panose="020F0502020204030204" pitchFamily="34" charset="0"/>
                <a:cs typeface="Times New Roman" panose="02020603050405020304" pitchFamily="18" charset="0"/>
              </a:rPr>
              <a:t>Pinango</a:t>
            </a:r>
            <a:r>
              <a:rPr lang="en-US" sz="2200" dirty="0">
                <a:effectLst/>
                <a:ea typeface="Calibri" panose="020F0502020204030204" pitchFamily="34" charset="0"/>
                <a:cs typeface="Times New Roman" panose="02020603050405020304" pitchFamily="18" charset="0"/>
              </a:rPr>
              <a:t> (2011), Champollion (2013),…]</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solidFill>
                  <a:srgbClr val="FF0000"/>
                </a:solidFill>
                <a:ea typeface="Calibri" panose="020F0502020204030204" pitchFamily="34" charset="0"/>
                <a:cs typeface="Times New Roman" panose="02020603050405020304" pitchFamily="18" charset="0"/>
              </a:rPr>
              <a:t>a</a:t>
            </a:r>
            <a:r>
              <a:rPr lang="en-US" dirty="0">
                <a:solidFill>
                  <a:srgbClr val="FF0000"/>
                </a:solidFill>
                <a:effectLst/>
                <a:ea typeface="Calibri" panose="020F0502020204030204" pitchFamily="34" charset="0"/>
                <a:cs typeface="Times New Roman" panose="02020603050405020304" pitchFamily="18" charset="0"/>
              </a:rPr>
              <a:t>. Pros:</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It naturally and directly explains why D-Mods are restricted to properties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of events with the subinterval property.</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solidFill>
                  <a:srgbClr val="FF0000"/>
                </a:solidFill>
                <a:effectLst/>
                <a:ea typeface="Calibri" panose="020F0502020204030204" pitchFamily="34" charset="0"/>
                <a:cs typeface="Times New Roman" panose="02020603050405020304" pitchFamily="18" charset="0"/>
              </a:rPr>
              <a:t>b. Cons:</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iii.</a:t>
            </a:r>
            <a:r>
              <a:rPr lang="en-US" dirty="0">
                <a:effectLst/>
                <a:ea typeface="Calibri" panose="020F0502020204030204" pitchFamily="34" charset="0"/>
                <a:cs typeface="Times New Roman" panose="02020603050405020304" pitchFamily="18" charset="0"/>
              </a:rPr>
              <a:t>   A mouse was killed every day</a:t>
            </a:r>
          </a:p>
          <a:p>
            <a:pPr marL="571500" marR="0" indent="-571500">
              <a:spcBef>
                <a:spcPts val="0"/>
              </a:spcBef>
              <a:spcAft>
                <a:spcPts val="0"/>
              </a:spcAft>
              <a:buAutoNum type="romanLcPeriod" startAt="4"/>
            </a:pPr>
            <a:r>
              <a:rPr lang="en-US" dirty="0">
                <a:effectLst/>
                <a:ea typeface="Calibri" panose="020F0502020204030204" pitchFamily="34" charset="0"/>
                <a:cs typeface="Times New Roman" panose="02020603050405020304" pitchFamily="18" charset="0"/>
              </a:rPr>
              <a:t>* A mouse was killed for days.</a:t>
            </a:r>
          </a:p>
          <a:p>
            <a:pPr>
              <a:spcBef>
                <a:spcPts val="0"/>
              </a:spcBef>
            </a:pPr>
            <a:r>
              <a:rPr lang="en-US" dirty="0">
                <a:effectLst/>
                <a:ea typeface="Calibri" panose="020F0502020204030204" pitchFamily="34" charset="0"/>
                <a:cs typeface="Times New Roman" panose="02020603050405020304" pitchFamily="18" charset="0"/>
              </a:rPr>
              <a:t>Why are the scope options of Durative/Pluractional quantifiers so different from those of D- quantifiers?</a:t>
            </a:r>
          </a:p>
          <a:p>
            <a:endParaRPr lang="en-US" dirty="0"/>
          </a:p>
        </p:txBody>
      </p:sp>
    </p:spTree>
    <p:extLst>
      <p:ext uri="{BB962C8B-B14F-4D97-AF65-F5344CB8AC3E}">
        <p14:creationId xmlns:p14="http://schemas.microsoft.com/office/powerpoint/2010/main" val="378647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A possible solution to the problem of </a:t>
            </a:r>
            <a:r>
              <a:rPr lang="en-US" sz="3200" dirty="0" err="1"/>
              <a:t>definites</a:t>
            </a:r>
            <a:r>
              <a:rPr lang="en-US" sz="3200" dirty="0"/>
              <a:t>:</a:t>
            </a:r>
            <a:br>
              <a:rPr lang="en-US" sz="3200" dirty="0"/>
            </a:br>
            <a:r>
              <a:rPr lang="en-US" dirty="0"/>
              <a:t>The ‘same participant’ constraint.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normAutofit fontScale="77500" lnSpcReduction="20000"/>
          </a:bodyPr>
          <a:lstStyle/>
          <a:p>
            <a:pPr marL="0" indent="0">
              <a:buNone/>
            </a:pPr>
            <a:r>
              <a:rPr lang="en-US" sz="3400" dirty="0">
                <a:solidFill>
                  <a:srgbClr val="FF0000"/>
                </a:solidFill>
              </a:rPr>
              <a:t>Properties of events in the scope of a D-Mod must have the same participants.</a:t>
            </a:r>
          </a:p>
          <a:p>
            <a:pPr marL="514350" indent="-514350">
              <a:buAutoNum type="alphaLcPeriod"/>
            </a:pPr>
            <a:r>
              <a:rPr lang="en-US" sz="3400" dirty="0">
                <a:effectLst/>
                <a:ea typeface="Calibri" panose="020F0502020204030204" pitchFamily="34" charset="0"/>
                <a:cs typeface="Times New Roman" panose="02020603050405020304" pitchFamily="18" charset="0"/>
              </a:rPr>
              <a:t>for an hour (P</a:t>
            </a:r>
            <a:r>
              <a:rPr lang="en-US" sz="3400" baseline="-25000" dirty="0">
                <a:effectLst/>
                <a:ea typeface="Calibri" panose="020F0502020204030204" pitchFamily="34" charset="0"/>
                <a:cs typeface="Times New Roman" panose="02020603050405020304" pitchFamily="18" charset="0"/>
              </a:rPr>
              <a:t>w</a:t>
            </a:r>
            <a:r>
              <a:rPr lang="en-US" sz="3400" dirty="0">
                <a:effectLst/>
                <a:ea typeface="Calibri" panose="020F0502020204030204" pitchFamily="34" charset="0"/>
                <a:cs typeface="Times New Roman" panose="02020603050405020304" pitchFamily="18" charset="0"/>
              </a:rPr>
              <a:t>) = </a:t>
            </a:r>
            <a:r>
              <a:rPr lang="en-US" sz="3400" dirty="0">
                <a:effectLst/>
                <a:ea typeface="Calibri" panose="020F0502020204030204" pitchFamily="34" charset="0"/>
                <a:cs typeface="Times New Roman" panose="02020603050405020304" pitchFamily="18" charset="0"/>
                <a:sym typeface="Symbol" pitchFamily="2" charset="2"/>
              </a:rPr>
              <a:t></a:t>
            </a:r>
            <a:r>
              <a:rPr lang="en-US" sz="3400" dirty="0">
                <a:effectLst/>
                <a:ea typeface="Calibri" panose="020F0502020204030204" pitchFamily="34" charset="0"/>
                <a:cs typeface="Times New Roman" panose="02020603050405020304" pitchFamily="18" charset="0"/>
              </a:rPr>
              <a:t>e. e lasts one hour and for each temporal cell of a salient cover of its running time, there is an event e’ in P</a:t>
            </a:r>
            <a:r>
              <a:rPr lang="en-US" sz="3400" baseline="-25000" dirty="0">
                <a:effectLst/>
                <a:ea typeface="Calibri" panose="020F0502020204030204" pitchFamily="34" charset="0"/>
                <a:cs typeface="Times New Roman" panose="02020603050405020304" pitchFamily="18" charset="0"/>
              </a:rPr>
              <a:t>w</a:t>
            </a:r>
            <a:r>
              <a:rPr lang="en-US" sz="3400" dirty="0">
                <a:effectLst/>
                <a:ea typeface="Calibri" panose="020F0502020204030204" pitchFamily="34" charset="0"/>
                <a:cs typeface="Times New Roman" panose="02020603050405020304" pitchFamily="18" charset="0"/>
              </a:rPr>
              <a:t> </a:t>
            </a:r>
            <a:r>
              <a:rPr lang="en-US" sz="3400" i="1" dirty="0">
                <a:effectLst/>
                <a:ea typeface="Calibri" panose="020F0502020204030204" pitchFamily="34" charset="0"/>
                <a:cs typeface="Times New Roman" panose="02020603050405020304" pitchFamily="18" charset="0"/>
              </a:rPr>
              <a:t>with the same participants as those in every other cell of the interval</a:t>
            </a:r>
            <a:r>
              <a:rPr lang="en-US" sz="3400" dirty="0">
                <a:effectLst/>
                <a:ea typeface="Calibri" panose="020F0502020204030204" pitchFamily="34" charset="0"/>
                <a:cs typeface="Times New Roman" panose="02020603050405020304" pitchFamily="18" charset="0"/>
              </a:rPr>
              <a:t> and e is the sum of all such events e’.</a:t>
            </a:r>
          </a:p>
          <a:p>
            <a:pPr marL="0" indent="0">
              <a:buNone/>
            </a:pPr>
            <a:endParaRPr lang="en-US" sz="3400"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2"/>
            </a:pPr>
            <a:r>
              <a:rPr lang="en-US" sz="3400" dirty="0">
                <a:effectLst/>
                <a:ea typeface="Calibri" panose="020F0502020204030204" pitchFamily="34" charset="0"/>
                <a:cs typeface="Times New Roman" panose="02020603050405020304" pitchFamily="18" charset="0"/>
              </a:rPr>
              <a:t>Two P-events e and e’ have the same participants relative to P in w </a:t>
            </a:r>
            <a:r>
              <a:rPr lang="en-US" sz="3400" dirty="0" err="1">
                <a:effectLst/>
                <a:ea typeface="Calibri" panose="020F0502020204030204" pitchFamily="34" charset="0"/>
                <a:cs typeface="Times New Roman" panose="02020603050405020304" pitchFamily="18" charset="0"/>
              </a:rPr>
              <a:t>iff</a:t>
            </a:r>
            <a:r>
              <a:rPr lang="en-US" sz="3400" dirty="0">
                <a:effectLst/>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sz="3400" dirty="0">
                <a:ea typeface="Calibri" panose="020F0502020204030204" pitchFamily="34" charset="0"/>
                <a:cs typeface="Times New Roman" panose="02020603050405020304" pitchFamily="18" charset="0"/>
              </a:rPr>
              <a:t>        </a:t>
            </a:r>
            <a:r>
              <a:rPr lang="en-US" sz="3400" dirty="0" err="1">
                <a:effectLst/>
                <a:ea typeface="Calibri" panose="020F0502020204030204" pitchFamily="34" charset="0"/>
                <a:cs typeface="Times New Roman" panose="02020603050405020304" pitchFamily="18" charset="0"/>
              </a:rPr>
              <a:t>i</a:t>
            </a:r>
            <a:r>
              <a:rPr lang="en-US" sz="3400" dirty="0">
                <a:effectLst/>
                <a:ea typeface="Calibri" panose="020F0502020204030204" pitchFamily="34" charset="0"/>
                <a:cs typeface="Times New Roman" panose="02020603050405020304" pitchFamily="18" charset="0"/>
              </a:rPr>
              <a:t>.	For any core thematic role </a:t>
            </a:r>
            <a:r>
              <a:rPr lang="en-US" sz="3400" dirty="0">
                <a:effectLst/>
                <a:ea typeface="Calibri" panose="020F0502020204030204" pitchFamily="34" charset="0"/>
                <a:cs typeface="Times New Roman" panose="02020603050405020304" pitchFamily="18" charset="0"/>
                <a:sym typeface="Symbol" pitchFamily="2" charset="2"/>
              </a:rPr>
              <a:t></a:t>
            </a:r>
            <a:r>
              <a:rPr lang="en-US" sz="3400" dirty="0">
                <a:effectLst/>
                <a:ea typeface="Calibri" panose="020F0502020204030204" pitchFamily="34" charset="0"/>
                <a:cs typeface="Times New Roman" panose="02020603050405020304" pitchFamily="18" charset="0"/>
              </a:rPr>
              <a:t> which is necessarily defined relative to P,  </a:t>
            </a:r>
          </a:p>
          <a:p>
            <a:pPr marL="0" marR="0" indent="0">
              <a:spcBef>
                <a:spcPts val="0"/>
              </a:spcBef>
              <a:spcAft>
                <a:spcPts val="0"/>
              </a:spcAft>
              <a:buNone/>
            </a:pPr>
            <a:r>
              <a:rPr lang="en-US" sz="3400" dirty="0">
                <a:ea typeface="Calibri" panose="020F0502020204030204" pitchFamily="34" charset="0"/>
                <a:cs typeface="Times New Roman" panose="02020603050405020304" pitchFamily="18" charset="0"/>
                <a:sym typeface="Symbol" pitchFamily="2" charset="2"/>
              </a:rPr>
              <a:t>             </a:t>
            </a:r>
            <a:r>
              <a:rPr lang="en-US" sz="3400" dirty="0">
                <a:effectLst/>
                <a:ea typeface="Calibri" panose="020F0502020204030204" pitchFamily="34" charset="0"/>
                <a:cs typeface="Times New Roman" panose="02020603050405020304" pitchFamily="18" charset="0"/>
                <a:sym typeface="Symbol" pitchFamily="2" charset="2"/>
              </a:rPr>
              <a:t></a:t>
            </a:r>
            <a:r>
              <a:rPr lang="en-US" sz="3400" baseline="-25000" dirty="0">
                <a:effectLst/>
                <a:ea typeface="Calibri" panose="020F0502020204030204" pitchFamily="34" charset="0"/>
                <a:cs typeface="Times New Roman" panose="02020603050405020304" pitchFamily="18" charset="0"/>
              </a:rPr>
              <a:t>w</a:t>
            </a:r>
            <a:r>
              <a:rPr lang="en-US" sz="3400" dirty="0">
                <a:effectLst/>
                <a:ea typeface="Calibri" panose="020F0502020204030204" pitchFamily="34" charset="0"/>
                <a:cs typeface="Times New Roman" panose="02020603050405020304" pitchFamily="18" charset="0"/>
              </a:rPr>
              <a:t>(e) = </a:t>
            </a:r>
            <a:r>
              <a:rPr lang="en-US" sz="3400" dirty="0">
                <a:effectLst/>
                <a:ea typeface="Calibri" panose="020F0502020204030204" pitchFamily="34" charset="0"/>
                <a:cs typeface="Times New Roman" panose="02020603050405020304" pitchFamily="18" charset="0"/>
                <a:sym typeface="Symbol" pitchFamily="2" charset="2"/>
              </a:rPr>
              <a:t></a:t>
            </a:r>
            <a:r>
              <a:rPr lang="en-US" sz="3400" baseline="-25000" dirty="0">
                <a:effectLst/>
                <a:ea typeface="Calibri" panose="020F0502020204030204" pitchFamily="34" charset="0"/>
                <a:cs typeface="Times New Roman" panose="02020603050405020304" pitchFamily="18" charset="0"/>
              </a:rPr>
              <a:t>w</a:t>
            </a:r>
            <a:r>
              <a:rPr lang="en-US" sz="3400" dirty="0">
                <a:effectLst/>
                <a:ea typeface="Calibri" panose="020F0502020204030204" pitchFamily="34" charset="0"/>
                <a:cs typeface="Times New Roman" panose="02020603050405020304" pitchFamily="18" charset="0"/>
              </a:rPr>
              <a:t>(e’)</a:t>
            </a:r>
          </a:p>
          <a:p>
            <a:pPr marL="0" marR="0" indent="0">
              <a:spcBef>
                <a:spcPts val="0"/>
              </a:spcBef>
              <a:spcAft>
                <a:spcPts val="0"/>
              </a:spcAft>
              <a:buNone/>
            </a:pPr>
            <a:r>
              <a:rPr lang="en-US" sz="3400" dirty="0">
                <a:ea typeface="Calibri" panose="020F0502020204030204" pitchFamily="34" charset="0"/>
                <a:cs typeface="Times New Roman" panose="02020603050405020304" pitchFamily="18" charset="0"/>
              </a:rPr>
              <a:t>        </a:t>
            </a:r>
            <a:r>
              <a:rPr lang="en-US" sz="3400" dirty="0">
                <a:effectLst/>
                <a:ea typeface="Calibri" panose="020F0502020204030204" pitchFamily="34" charset="0"/>
                <a:cs typeface="Times New Roman" panose="02020603050405020304" pitchFamily="18" charset="0"/>
              </a:rPr>
              <a:t>where:</a:t>
            </a:r>
          </a:p>
          <a:p>
            <a:pPr marL="0" marR="0" indent="0">
              <a:spcBef>
                <a:spcPts val="0"/>
              </a:spcBef>
              <a:spcAft>
                <a:spcPts val="0"/>
              </a:spcAft>
              <a:buNone/>
            </a:pPr>
            <a:r>
              <a:rPr lang="en-US" sz="3400" dirty="0">
                <a:ea typeface="Calibri" panose="020F0502020204030204" pitchFamily="34" charset="0"/>
                <a:cs typeface="Times New Roman" panose="02020603050405020304" pitchFamily="18" charset="0"/>
              </a:rPr>
              <a:t>        </a:t>
            </a:r>
            <a:r>
              <a:rPr lang="en-US" sz="3400" dirty="0">
                <a:effectLst/>
                <a:ea typeface="Calibri" panose="020F0502020204030204" pitchFamily="34" charset="0"/>
                <a:cs typeface="Times New Roman" panose="02020603050405020304" pitchFamily="18" charset="0"/>
              </a:rPr>
              <a:t>ii.	A theta role </a:t>
            </a:r>
            <a:r>
              <a:rPr lang="en-US" sz="3400" dirty="0">
                <a:effectLst/>
                <a:ea typeface="Calibri" panose="020F0502020204030204" pitchFamily="34" charset="0"/>
                <a:cs typeface="Times New Roman" panose="02020603050405020304" pitchFamily="18" charset="0"/>
                <a:sym typeface="Symbol" pitchFamily="2" charset="2"/>
              </a:rPr>
              <a:t></a:t>
            </a:r>
            <a:r>
              <a:rPr lang="en-US" sz="3400" dirty="0">
                <a:effectLst/>
                <a:ea typeface="Calibri" panose="020F0502020204030204" pitchFamily="34" charset="0"/>
                <a:cs typeface="Times New Roman" panose="02020603050405020304" pitchFamily="18" charset="0"/>
              </a:rPr>
              <a:t> is necessarily defined relative to P </a:t>
            </a:r>
            <a:r>
              <a:rPr lang="en-US" sz="3400" dirty="0" err="1">
                <a:effectLst/>
                <a:ea typeface="Calibri" panose="020F0502020204030204" pitchFamily="34" charset="0"/>
                <a:cs typeface="Times New Roman" panose="02020603050405020304" pitchFamily="18" charset="0"/>
              </a:rPr>
              <a:t>iff</a:t>
            </a:r>
            <a:r>
              <a:rPr lang="en-US" sz="3400" dirty="0">
                <a:effectLst/>
                <a:ea typeface="Calibri" panose="020F0502020204030204" pitchFamily="34" charset="0"/>
                <a:cs typeface="Times New Roman" panose="02020603050405020304" pitchFamily="18" charset="0"/>
              </a:rPr>
              <a:t> for any world w </a:t>
            </a:r>
          </a:p>
          <a:p>
            <a:pPr marL="0" marR="0" indent="0">
              <a:spcBef>
                <a:spcPts val="0"/>
              </a:spcBef>
              <a:spcAft>
                <a:spcPts val="0"/>
              </a:spcAft>
              <a:buNone/>
            </a:pPr>
            <a:r>
              <a:rPr lang="en-US" sz="3400" dirty="0">
                <a:ea typeface="Calibri" panose="020F0502020204030204" pitchFamily="34" charset="0"/>
                <a:cs typeface="Times New Roman" panose="02020603050405020304" pitchFamily="18" charset="0"/>
              </a:rPr>
              <a:t>            </a:t>
            </a:r>
            <a:r>
              <a:rPr lang="en-US" sz="3400" dirty="0">
                <a:effectLst/>
                <a:ea typeface="Calibri" panose="020F0502020204030204" pitchFamily="34" charset="0"/>
                <a:cs typeface="Times New Roman" panose="02020603050405020304" pitchFamily="18" charset="0"/>
              </a:rPr>
              <a:t>and any event e such that P</a:t>
            </a:r>
            <a:r>
              <a:rPr lang="en-US" sz="3400" baseline="-25000" dirty="0">
                <a:effectLst/>
                <a:ea typeface="Calibri" panose="020F0502020204030204" pitchFamily="34" charset="0"/>
                <a:cs typeface="Times New Roman" panose="02020603050405020304" pitchFamily="18" charset="0"/>
              </a:rPr>
              <a:t>w</a:t>
            </a:r>
            <a:r>
              <a:rPr lang="en-US" sz="3400" dirty="0">
                <a:effectLst/>
                <a:ea typeface="Calibri" panose="020F0502020204030204" pitchFamily="34" charset="0"/>
                <a:cs typeface="Times New Roman" panose="02020603050405020304" pitchFamily="18" charset="0"/>
              </a:rPr>
              <a:t>(e) = 1, </a:t>
            </a:r>
            <a:r>
              <a:rPr lang="en-US" sz="3400" dirty="0">
                <a:effectLst/>
                <a:ea typeface="Calibri" panose="020F0502020204030204" pitchFamily="34" charset="0"/>
                <a:cs typeface="Times New Roman" panose="02020603050405020304" pitchFamily="18" charset="0"/>
                <a:sym typeface="Symbol" pitchFamily="2" charset="2"/>
              </a:rPr>
              <a:t></a:t>
            </a:r>
            <a:r>
              <a:rPr lang="en-US" sz="3400" dirty="0">
                <a:effectLst/>
                <a:ea typeface="Calibri" panose="020F0502020204030204" pitchFamily="34" charset="0"/>
                <a:cs typeface="Times New Roman" panose="02020603050405020304" pitchFamily="18" charset="0"/>
              </a:rPr>
              <a:t>(e) is defined.</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443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A possible solution to the problem of </a:t>
            </a:r>
            <a:r>
              <a:rPr lang="en-US" sz="3200" dirty="0" err="1"/>
              <a:t>definites</a:t>
            </a:r>
            <a:r>
              <a:rPr lang="en-US" sz="3200" dirty="0"/>
              <a:t>:</a:t>
            </a:r>
            <a:br>
              <a:rPr lang="en-US" sz="3200" dirty="0"/>
            </a:br>
            <a:r>
              <a:rPr lang="en-US" dirty="0"/>
              <a:t>The ‘same participant’ constraint.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normAutofit/>
          </a:bodyPr>
          <a:lstStyle/>
          <a:p>
            <a:pPr marL="0" indent="0">
              <a:buNone/>
            </a:pPr>
            <a:r>
              <a:rPr lang="en-US" sz="3400" dirty="0">
                <a:solidFill>
                  <a:srgbClr val="FF0000"/>
                </a:solidFill>
              </a:rPr>
              <a:t>Properties of events in the scope of a D-Mod must have the same participants.</a:t>
            </a:r>
          </a:p>
          <a:p>
            <a:pPr marL="514350" indent="-514350">
              <a:buAutoNum type="alphaLcPeriod"/>
            </a:pPr>
            <a:r>
              <a:rPr lang="en-US" sz="3600" dirty="0"/>
              <a:t>I killed the mosquitos in that room for a week</a:t>
            </a:r>
          </a:p>
          <a:p>
            <a:pPr marL="514350" indent="-514350">
              <a:buAutoNum type="alphaLcPeriod"/>
            </a:pPr>
            <a:r>
              <a:rPr lang="en-US" sz="3600" dirty="0"/>
              <a:t>I killed the mosquitos in that room every day for a week</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In (a), </a:t>
            </a:r>
            <a:r>
              <a:rPr lang="en-US" i="1" dirty="0">
                <a:effectLst/>
                <a:ea typeface="Calibri" panose="020F0502020204030204" pitchFamily="34" charset="0"/>
                <a:cs typeface="Times New Roman" panose="02020603050405020304" pitchFamily="18" charset="0"/>
              </a:rPr>
              <a:t>for a week </a:t>
            </a:r>
            <a:r>
              <a:rPr lang="en-US" dirty="0">
                <a:effectLst/>
                <a:ea typeface="Calibri" panose="020F0502020204030204" pitchFamily="34" charset="0"/>
                <a:cs typeface="Times New Roman" panose="02020603050405020304" pitchFamily="18" charset="0"/>
              </a:rPr>
              <a:t>is event-orient: The same participant constraint applies; whence the deviance.</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In (b), because of Q-interpolation, </a:t>
            </a:r>
            <a:r>
              <a:rPr lang="en-US" i="1" dirty="0">
                <a:ea typeface="Calibri" panose="020F0502020204030204" pitchFamily="34" charset="0"/>
                <a:cs typeface="Times New Roman" panose="02020603050405020304" pitchFamily="18" charset="0"/>
              </a:rPr>
              <a:t>for a week </a:t>
            </a:r>
            <a:r>
              <a:rPr lang="en-US" dirty="0">
                <a:ea typeface="Calibri" panose="020F0502020204030204" pitchFamily="34" charset="0"/>
                <a:cs typeface="Times New Roman" panose="02020603050405020304" pitchFamily="18" charset="0"/>
              </a:rPr>
              <a:t>is interval oriented: The same participant constraint doesn’t apply; whence its acceptability.</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463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BA56-11C6-0830-329C-1E531E226E90}"/>
              </a:ext>
            </a:extLst>
          </p:cNvPr>
          <p:cNvSpPr>
            <a:spLocks noGrp="1"/>
          </p:cNvSpPr>
          <p:nvPr>
            <p:ph type="title"/>
          </p:nvPr>
        </p:nvSpPr>
        <p:spPr/>
        <p:txBody>
          <a:bodyPr/>
          <a:lstStyle/>
          <a:p>
            <a:r>
              <a:rPr lang="en-US" sz="3200" dirty="0"/>
              <a:t>A possible solution to the problem of </a:t>
            </a:r>
            <a:r>
              <a:rPr lang="en-US" sz="3200" dirty="0" err="1"/>
              <a:t>definites</a:t>
            </a:r>
            <a:r>
              <a:rPr lang="en-US" sz="3200" dirty="0"/>
              <a:t>:</a:t>
            </a:r>
            <a:br>
              <a:rPr lang="en-US" sz="3200" dirty="0"/>
            </a:br>
            <a:r>
              <a:rPr lang="en-US" dirty="0"/>
              <a:t>The ‘same participant’ constraint.</a:t>
            </a:r>
          </a:p>
        </p:txBody>
      </p:sp>
      <p:sp>
        <p:nvSpPr>
          <p:cNvPr id="3" name="Content Placeholder 2">
            <a:extLst>
              <a:ext uri="{FF2B5EF4-FFF2-40B4-BE49-F238E27FC236}">
                <a16:creationId xmlns:a16="http://schemas.microsoft.com/office/drawing/2014/main" id="{82BD2982-28F6-ABAA-1FBE-4461CA1C8F51}"/>
              </a:ext>
            </a:extLst>
          </p:cNvPr>
          <p:cNvSpPr>
            <a:spLocks noGrp="1"/>
          </p:cNvSpPr>
          <p:nvPr>
            <p:ph idx="1"/>
          </p:nvPr>
        </p:nvSpPr>
        <p:spPr/>
        <p:txBody>
          <a:bodyPr>
            <a:normAutofit lnSpcReduction="10000"/>
          </a:bodyPr>
          <a:lstStyle/>
          <a:p>
            <a:pPr marL="0" indent="0">
              <a:buNone/>
            </a:pPr>
            <a:r>
              <a:rPr lang="en-US" sz="3400" dirty="0">
                <a:solidFill>
                  <a:srgbClr val="FF0000"/>
                </a:solidFill>
              </a:rPr>
              <a:t>A possibly dire consequence for BAs</a:t>
            </a:r>
          </a:p>
          <a:p>
            <a:pPr marL="0" indent="0">
              <a:buNone/>
            </a:pPr>
            <a:r>
              <a:rPr lang="en-US" sz="3600" dirty="0"/>
              <a:t>a. I killed mosquitos in that room for a week</a:t>
            </a:r>
          </a:p>
          <a:p>
            <a:pPr marL="742950" marR="0" indent="-742950">
              <a:spcBef>
                <a:spcPts val="0"/>
              </a:spcBef>
              <a:spcAft>
                <a:spcPts val="0"/>
              </a:spcAft>
              <a:buAutoNum type="alphaLcPeriod" startAt="2"/>
            </a:pPr>
            <a:r>
              <a:rPr lang="en-US" sz="3600" dirty="0">
                <a:effectLst/>
                <a:ea typeface="Calibri" panose="020F0502020204030204" pitchFamily="34" charset="0"/>
                <a:cs typeface="Times New Roman" panose="02020603050405020304" pitchFamily="18" charset="0"/>
              </a:rPr>
              <a:t>  			       VP</a:t>
            </a:r>
          </a:p>
          <a:p>
            <a:pPr marL="742950" marR="0" indent="-742950">
              <a:spcBef>
                <a:spcPts val="0"/>
              </a:spcBef>
              <a:spcAft>
                <a:spcPts val="0"/>
              </a:spcAft>
              <a:buAutoNum type="alphaLcPeriod" startAt="2"/>
            </a:pPr>
            <a:endParaRPr lang="en-US" sz="36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	              VP					for a week</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rPr>
              <a:t>e</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rPr>
              <a:t>Y</a:t>
            </a:r>
            <a:r>
              <a:rPr lang="en-US" dirty="0">
                <a:effectLst/>
                <a:ea typeface="Calibri" panose="020F0502020204030204" pitchFamily="34" charset="0"/>
              </a:rPr>
              <a:t> [</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mosquitos</a:t>
            </a:r>
            <a:r>
              <a:rPr lang="en-US" baseline="-25000" dirty="0">
                <a:effectLst/>
                <a:ea typeface="Calibri" panose="020F0502020204030204" pitchFamily="34" charset="0"/>
              </a:rPr>
              <a:t> w</a:t>
            </a:r>
            <a:r>
              <a:rPr lang="en-US" dirty="0">
                <a:effectLst/>
                <a:ea typeface="Calibri" panose="020F0502020204030204" pitchFamily="34" charset="0"/>
              </a:rPr>
              <a:t> (Y)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TH</a:t>
            </a:r>
            <a:r>
              <a:rPr lang="en-US" baseline="-25000" dirty="0" err="1">
                <a:effectLst/>
                <a:ea typeface="Calibri" panose="020F0502020204030204" pitchFamily="34" charset="0"/>
              </a:rPr>
              <a:t>w</a:t>
            </a:r>
            <a:r>
              <a:rPr lang="en-US" dirty="0">
                <a:effectLst/>
                <a:ea typeface="Calibri" panose="020F0502020204030204" pitchFamily="34" charset="0"/>
              </a:rPr>
              <a:t>(e)(Y)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kill</a:t>
            </a:r>
            <a:r>
              <a:rPr lang="en-US" baseline="-25000" dirty="0" err="1">
                <a:effectLst/>
                <a:ea typeface="Calibri" panose="020F0502020204030204" pitchFamily="34" charset="0"/>
              </a:rPr>
              <a:t>w</a:t>
            </a:r>
            <a:r>
              <a:rPr lang="en-US" dirty="0">
                <a:effectLst/>
                <a:ea typeface="Calibri" panose="020F0502020204030204" pitchFamily="34" charset="0"/>
              </a:rPr>
              <a:t>(e)] </a:t>
            </a:r>
          </a:p>
          <a:p>
            <a:pPr marL="0" marR="0" indent="0">
              <a:spcBef>
                <a:spcPts val="0"/>
              </a:spcBef>
              <a:spcAft>
                <a:spcPts val="0"/>
              </a:spcAft>
              <a:buNone/>
            </a:pP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In (a), we are dealing with an event oriented property. </a:t>
            </a:r>
            <a:r>
              <a:rPr lang="en-US" i="1" dirty="0">
                <a:ea typeface="Calibri" panose="020F0502020204030204" pitchFamily="34" charset="0"/>
                <a:cs typeface="Times New Roman" panose="02020603050405020304" pitchFamily="18" charset="0"/>
              </a:rPr>
              <a:t>S</a:t>
            </a:r>
            <a:r>
              <a:rPr lang="en-US" i="1" dirty="0">
                <a:effectLst/>
                <a:ea typeface="Calibri" panose="020F0502020204030204" pitchFamily="34" charset="0"/>
                <a:cs typeface="Times New Roman" panose="02020603050405020304" pitchFamily="18" charset="0"/>
              </a:rPr>
              <a:t>ame Participant </a:t>
            </a:r>
            <a:r>
              <a:rPr lang="en-US" dirty="0">
                <a:effectLst/>
                <a:ea typeface="Calibri" panose="020F0502020204030204" pitchFamily="34" charset="0"/>
                <a:cs typeface="Times New Roman" panose="02020603050405020304" pitchFamily="18" charset="0"/>
              </a:rPr>
              <a:t>should kick in, making (a) deviant…</a:t>
            </a:r>
          </a:p>
          <a:p>
            <a:pPr marL="0" marR="0" indent="0" algn="ctr">
              <a:spcBef>
                <a:spcPts val="0"/>
              </a:spcBef>
              <a:spcAft>
                <a:spcPts val="0"/>
              </a:spcAft>
              <a:buNone/>
            </a:pPr>
            <a:r>
              <a:rPr lang="en-US" dirty="0">
                <a:solidFill>
                  <a:srgbClr val="FF0000"/>
                </a:solidFill>
                <a:ea typeface="Calibri" panose="020F0502020204030204" pitchFamily="34" charset="0"/>
                <a:cs typeface="Times New Roman" panose="02020603050405020304" pitchFamily="18" charset="0"/>
              </a:rPr>
              <a:t>The fix we got for </a:t>
            </a:r>
            <a:r>
              <a:rPr lang="en-US" dirty="0" err="1">
                <a:solidFill>
                  <a:srgbClr val="FF0000"/>
                </a:solidFill>
                <a:ea typeface="Calibri" panose="020F0502020204030204" pitchFamily="34" charset="0"/>
                <a:cs typeface="Times New Roman" panose="02020603050405020304" pitchFamily="18" charset="0"/>
              </a:rPr>
              <a:t>definites</a:t>
            </a:r>
            <a:r>
              <a:rPr lang="en-US" dirty="0">
                <a:solidFill>
                  <a:srgbClr val="FF0000"/>
                </a:solidFill>
                <a:ea typeface="Calibri" panose="020F0502020204030204" pitchFamily="34" charset="0"/>
                <a:cs typeface="Times New Roman" panose="02020603050405020304" pitchFamily="18" charset="0"/>
              </a:rPr>
              <a:t> messes up our approach to BAs…. </a:t>
            </a:r>
            <a:endParaRPr lang="en-US" dirty="0">
              <a:solidFill>
                <a:srgbClr val="FF0000"/>
              </a:solidFill>
              <a:effectLst/>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03B9EE1-840D-18A1-910C-8F37D85F0162}"/>
              </a:ext>
            </a:extLst>
          </p:cNvPr>
          <p:cNvCxnSpPr>
            <a:cxnSpLocks/>
          </p:cNvCxnSpPr>
          <p:nvPr/>
        </p:nvCxnSpPr>
        <p:spPr>
          <a:xfrm flipV="1">
            <a:off x="3753293" y="3189767"/>
            <a:ext cx="1679944" cy="52099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0060FDEA-8984-8FB8-6AF0-B33DFE749D83}"/>
              </a:ext>
            </a:extLst>
          </p:cNvPr>
          <p:cNvCxnSpPr/>
          <p:nvPr/>
        </p:nvCxnSpPr>
        <p:spPr>
          <a:xfrm>
            <a:off x="5443870" y="3168502"/>
            <a:ext cx="2806995" cy="59542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444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AA02-EB01-F54E-6BC8-33B698AAA25E}"/>
              </a:ext>
            </a:extLst>
          </p:cNvPr>
          <p:cNvSpPr>
            <a:spLocks noGrp="1"/>
          </p:cNvSpPr>
          <p:nvPr>
            <p:ph type="title"/>
          </p:nvPr>
        </p:nvSpPr>
        <p:spPr/>
        <p:txBody>
          <a:bodyPr>
            <a:normAutofit/>
          </a:bodyPr>
          <a:lstStyle/>
          <a:p>
            <a:r>
              <a:rPr lang="en-US" sz="3100" dirty="0"/>
              <a:t>Incorporating a feature of the ‘measure out’ approach.</a:t>
            </a:r>
            <a:br>
              <a:rPr lang="en-US" sz="3100" dirty="0"/>
            </a:br>
            <a:r>
              <a:rPr lang="en-US" dirty="0"/>
              <a:t>Kinds as direct Theta-role bearers</a:t>
            </a:r>
          </a:p>
        </p:txBody>
      </p:sp>
      <p:sp>
        <p:nvSpPr>
          <p:cNvPr id="3" name="Content Placeholder 2">
            <a:extLst>
              <a:ext uri="{FF2B5EF4-FFF2-40B4-BE49-F238E27FC236}">
                <a16:creationId xmlns:a16="http://schemas.microsoft.com/office/drawing/2014/main" id="{C5DC2F57-128A-FFB8-2DF9-14D1BEB11E9E}"/>
              </a:ext>
            </a:extLst>
          </p:cNvPr>
          <p:cNvSpPr>
            <a:spLocks noGrp="1"/>
          </p:cNvSpPr>
          <p:nvPr>
            <p:ph idx="1"/>
          </p:nvPr>
        </p:nvSpPr>
        <p:spPr/>
        <p:txBody>
          <a:bodyPr>
            <a:normAutofit/>
          </a:bodyPr>
          <a:lstStyle/>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a. This morning at the pond, I fed geese (in violation of the law).</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b.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a:t>
            </a:r>
            <a:r>
              <a:rPr lang="en-US" dirty="0" err="1">
                <a:effectLst/>
                <a:ea typeface="Calibri" panose="020F0502020204030204" pitchFamily="34" charset="0"/>
                <a:cs typeface="Times New Roman" panose="02020603050405020304" pitchFamily="18" charset="0"/>
              </a:rPr>
              <a:t>AG</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(e)(I)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KEP,w</a:t>
            </a:r>
            <a:r>
              <a:rPr lang="en-US" dirty="0">
                <a:effectLst/>
                <a:ea typeface="Calibri" panose="020F0502020204030204" pitchFamily="34" charset="0"/>
                <a:cs typeface="Times New Roman" panose="02020603050405020304" pitchFamily="18" charset="0"/>
              </a:rPr>
              <a:t>(e)(</a:t>
            </a:r>
            <a:r>
              <a:rPr lang="en-US" baseline="30000" dirty="0">
                <a:effectLst/>
                <a:ea typeface="Calibri" panose="020F0502020204030204" pitchFamily="34" charset="0"/>
                <a:cs typeface="Times New Roman" panose="02020603050405020304" pitchFamily="18" charset="0"/>
              </a:rPr>
              <a:t> </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geese)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feed</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Conditions on kind predication:</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Exemplification (E):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KEP,w</a:t>
            </a:r>
            <a:r>
              <a:rPr lang="en-US" dirty="0">
                <a:effectLst/>
                <a:ea typeface="Calibri" panose="020F0502020204030204" pitchFamily="34" charset="0"/>
                <a:cs typeface="Times New Roman" panose="02020603050405020304" pitchFamily="18" charset="0"/>
              </a:rPr>
              <a:t>(e)(</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geese)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e’</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geese</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(e’)(X)]</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
            </a:r>
            <a:r>
              <a:rPr lang="en-US" dirty="0" err="1">
                <a:solidFill>
                  <a:srgbClr val="FF0000"/>
                </a:solidFill>
                <a:effectLst/>
                <a:ea typeface="Calibri" panose="020F0502020204030204" pitchFamily="34" charset="0"/>
                <a:cs typeface="Times New Roman" panose="02020603050405020304" pitchFamily="18" charset="0"/>
              </a:rPr>
              <a:t>TH</a:t>
            </a:r>
            <a:r>
              <a:rPr lang="en-US" baseline="-25000" dirty="0" err="1">
                <a:solidFill>
                  <a:srgbClr val="FF0000"/>
                </a:solidFill>
                <a:effectLst/>
                <a:ea typeface="Calibri" panose="020F0502020204030204" pitchFamily="34" charset="0"/>
                <a:cs typeface="Times New Roman" panose="02020603050405020304" pitchFamily="18" charset="0"/>
              </a:rPr>
              <a:t>KEP,w</a:t>
            </a:r>
            <a:r>
              <a:rPr lang="en-US" dirty="0">
                <a:solidFill>
                  <a:srgbClr val="FF0000"/>
                </a:solidFill>
                <a:effectLst/>
                <a:ea typeface="Calibri" panose="020F0502020204030204" pitchFamily="34" charset="0"/>
                <a:cs typeface="Times New Roman" panose="02020603050405020304" pitchFamily="18" charset="0"/>
              </a:rPr>
              <a:t>(e)(k) entails that instances of k are killed</a:t>
            </a:r>
            <a:r>
              <a:rPr lang="en-US"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Progressivity (P):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TH</a:t>
            </a:r>
            <a:r>
              <a:rPr lang="en-US" sz="2400" baseline="-25000" dirty="0" err="1">
                <a:effectLst/>
                <a:ea typeface="Calibri" panose="020F0502020204030204" pitchFamily="34" charset="0"/>
                <a:cs typeface="Times New Roman" panose="02020603050405020304" pitchFamily="18" charset="0"/>
              </a:rPr>
              <a:t>KEP</a:t>
            </a:r>
            <a:r>
              <a:rPr lang="en-US" sz="2400" dirty="0" err="1">
                <a:effectLst/>
                <a:ea typeface="Calibri" panose="020F0502020204030204" pitchFamily="34" charset="0"/>
                <a:cs typeface="Times New Roman" panose="02020603050405020304" pitchFamily="18" charset="0"/>
              </a:rPr>
              <a:t>,</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a:t>
            </a:r>
            <a:r>
              <a:rPr lang="en-US" sz="2400" baseline="300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geese)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w’[</a:t>
            </a:r>
            <a:r>
              <a:rPr lang="en-US" sz="2400" dirty="0" err="1">
                <a:effectLst/>
                <a:ea typeface="Calibri" panose="020F0502020204030204" pitchFamily="34" charset="0"/>
                <a:cs typeface="Times New Roman" panose="02020603050405020304" pitchFamily="18" charset="0"/>
              </a:rPr>
              <a:t>I</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(w’)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X geese</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(X)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e’ </a:t>
            </a:r>
            <a:r>
              <a:rPr lang="en-US" sz="2400" dirty="0" err="1">
                <a:effectLst/>
                <a:ea typeface="Calibri" panose="020F0502020204030204" pitchFamily="34" charset="0"/>
                <a:cs typeface="Times New Roman" panose="02020603050405020304" pitchFamily="18" charset="0"/>
              </a:rPr>
              <a:t>C</a:t>
            </a:r>
            <a:r>
              <a:rPr lang="en-US" sz="2400" baseline="-25000" dirty="0" err="1">
                <a:effectLst/>
                <a:ea typeface="Calibri" panose="020F0502020204030204" pitchFamily="34" charset="0"/>
                <a:cs typeface="Times New Roman" panose="02020603050405020304" pitchFamily="18" charset="0"/>
              </a:rPr>
              <a:t>w</a:t>
            </a:r>
            <a:r>
              <a:rPr lang="en-US" sz="2400" baseline="-25000" dirty="0">
                <a:effectLst/>
                <a:ea typeface="Calibri" panose="020F0502020204030204" pitchFamily="34" charset="0"/>
                <a:cs typeface="Times New Roman" panose="02020603050405020304" pitchFamily="18" charset="0"/>
              </a:rPr>
              <a:t>’</a:t>
            </a:r>
            <a:r>
              <a:rPr lang="en-US" sz="2400" dirty="0">
                <a:effectLst/>
                <a:ea typeface="Calibri" panose="020F0502020204030204" pitchFamily="34" charset="0"/>
                <a:cs typeface="Times New Roman" panose="02020603050405020304" pitchFamily="18" charset="0"/>
              </a:rPr>
              <a:t>(e)(e’)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TH</a:t>
            </a:r>
            <a:r>
              <a:rPr lang="en-US" sz="2400" baseline="-25000" dirty="0" err="1">
                <a:effectLst/>
                <a:ea typeface="Calibri" panose="020F0502020204030204" pitchFamily="34" charset="0"/>
                <a:cs typeface="Times New Roman" panose="02020603050405020304" pitchFamily="18" charset="0"/>
              </a:rPr>
              <a:t>w</a:t>
            </a:r>
            <a:r>
              <a:rPr lang="en-US" sz="2400" baseline="-25000" dirty="0">
                <a:effectLst/>
                <a:ea typeface="Calibri" panose="020F0502020204030204" pitchFamily="34" charset="0"/>
                <a:cs typeface="Times New Roman" panose="02020603050405020304" pitchFamily="18" charset="0"/>
              </a:rPr>
              <a:t>’</a:t>
            </a:r>
            <a:r>
              <a:rPr lang="en-US" sz="2400" dirty="0">
                <a:effectLst/>
                <a:ea typeface="Calibri" panose="020F0502020204030204" pitchFamily="34" charset="0"/>
                <a:cs typeface="Times New Roman" panose="02020603050405020304" pitchFamily="18" charset="0"/>
              </a:rPr>
              <a:t>(e’)(X)	</a:t>
            </a: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I</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(w’) = w’ is inertial for w; C</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(e)(e’) = e’ is a continuation of e in w.</a:t>
            </a:r>
          </a:p>
          <a:p>
            <a:pPr marL="0" indent="0">
              <a:spcBef>
                <a:spcPts val="0"/>
              </a:spcBef>
              <a:buNone/>
            </a:pPr>
            <a:r>
              <a:rPr lang="en-US" dirty="0">
                <a:effectLst/>
                <a:ea typeface="Calibri" panose="020F0502020204030204" pitchFamily="34" charset="0"/>
                <a:cs typeface="Times New Roman" panose="02020603050405020304" pitchFamily="18" charset="0"/>
              </a:rPr>
              <a:t>       </a:t>
            </a:r>
            <a:r>
              <a:rPr lang="en-US" dirty="0" err="1">
                <a:solidFill>
                  <a:srgbClr val="FF0000"/>
                </a:solidFill>
                <a:effectLst/>
                <a:ea typeface="Calibri" panose="020F0502020204030204" pitchFamily="34" charset="0"/>
                <a:cs typeface="Times New Roman" panose="02020603050405020304" pitchFamily="18" charset="0"/>
              </a:rPr>
              <a:t>TH</a:t>
            </a:r>
            <a:r>
              <a:rPr lang="en-US" baseline="-25000" dirty="0" err="1">
                <a:solidFill>
                  <a:srgbClr val="FF0000"/>
                </a:solidFill>
                <a:effectLst/>
                <a:ea typeface="Calibri" panose="020F0502020204030204" pitchFamily="34" charset="0"/>
                <a:cs typeface="Times New Roman" panose="02020603050405020304" pitchFamily="18" charset="0"/>
              </a:rPr>
              <a:t>KEP,w</a:t>
            </a:r>
            <a:r>
              <a:rPr lang="en-US" dirty="0">
                <a:solidFill>
                  <a:srgbClr val="FF0000"/>
                </a:solidFill>
                <a:effectLst/>
                <a:ea typeface="Calibri" panose="020F0502020204030204" pitchFamily="34" charset="0"/>
                <a:cs typeface="Times New Roman" panose="02020603050405020304" pitchFamily="18" charset="0"/>
              </a:rPr>
              <a:t>(e)(k) entails that ‘left to its own devices’ e would go on.</a:t>
            </a:r>
          </a:p>
          <a:p>
            <a:pPr marL="0" indent="0">
              <a:spcBef>
                <a:spcPts val="0"/>
              </a:spcBef>
              <a:buNone/>
            </a:pPr>
            <a:r>
              <a:rPr lang="en-US" sz="2000" dirty="0">
                <a:ea typeface="Calibri" panose="020F0502020204030204" pitchFamily="34" charset="0"/>
                <a:cs typeface="Times New Roman" panose="02020603050405020304" pitchFamily="18" charset="0"/>
              </a:rPr>
              <a:t>        					Cf. Landman and Rothstein (2013a,b), </a:t>
            </a:r>
            <a:r>
              <a:rPr lang="en-US" sz="2000" dirty="0" err="1">
                <a:ea typeface="Calibri" panose="020F0502020204030204" pitchFamily="34" charset="0"/>
                <a:cs typeface="Times New Roman" panose="02020603050405020304" pitchFamily="18" charset="0"/>
              </a:rPr>
              <a:t>Chierchia</a:t>
            </a:r>
            <a:r>
              <a:rPr lang="en-US" sz="2000" dirty="0">
                <a:ea typeface="Calibri" panose="020F0502020204030204" pitchFamily="34" charset="0"/>
                <a:cs typeface="Times New Roman" panose="02020603050405020304" pitchFamily="18" charset="0"/>
              </a:rPr>
              <a:t> (2022)</a:t>
            </a:r>
            <a:endParaRPr lang="en-US" sz="20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2135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AA02-EB01-F54E-6BC8-33B698AAA25E}"/>
              </a:ext>
            </a:extLst>
          </p:cNvPr>
          <p:cNvSpPr>
            <a:spLocks noGrp="1"/>
          </p:cNvSpPr>
          <p:nvPr>
            <p:ph type="title"/>
          </p:nvPr>
        </p:nvSpPr>
        <p:spPr/>
        <p:txBody>
          <a:bodyPr>
            <a:normAutofit/>
          </a:bodyPr>
          <a:lstStyle/>
          <a:p>
            <a:r>
              <a:rPr lang="en-US" sz="3100" dirty="0"/>
              <a:t>Incorporating a feature of the ‘measure out’ approach.</a:t>
            </a:r>
            <a:br>
              <a:rPr lang="en-US" sz="3100" dirty="0"/>
            </a:br>
            <a:r>
              <a:rPr lang="en-US" dirty="0"/>
              <a:t>Kinds as direct Theta-role bearers: </a:t>
            </a:r>
            <a:r>
              <a:rPr lang="en-US" dirty="0">
                <a:solidFill>
                  <a:srgbClr val="FF0000"/>
                </a:solidFill>
              </a:rPr>
              <a:t>Plural</a:t>
            </a:r>
            <a:r>
              <a:rPr lang="en-US" dirty="0"/>
              <a:t> Ks</a:t>
            </a:r>
          </a:p>
        </p:txBody>
      </p:sp>
      <p:sp>
        <p:nvSpPr>
          <p:cNvPr id="3" name="Content Placeholder 2">
            <a:extLst>
              <a:ext uri="{FF2B5EF4-FFF2-40B4-BE49-F238E27FC236}">
                <a16:creationId xmlns:a16="http://schemas.microsoft.com/office/drawing/2014/main" id="{C5DC2F57-128A-FFB8-2DF9-14D1BEB11E9E}"/>
              </a:ext>
            </a:extLst>
          </p:cNvPr>
          <p:cNvSpPr>
            <a:spLocks noGrp="1"/>
          </p:cNvSpPr>
          <p:nvPr>
            <p:ph idx="1"/>
          </p:nvPr>
        </p:nvSpPr>
        <p:spPr/>
        <p:txBody>
          <a:bodyPr>
            <a:normAutofit fontScale="92500" lnSpcReduction="10000"/>
          </a:bodyPr>
          <a:lstStyle/>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a. This morning at the pond, I fed geese (in violation of the law).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Conditions on kind predication:</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Exemplification (E):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KEP</a:t>
            </a:r>
            <a:r>
              <a:rPr lang="en-US" dirty="0" err="1">
                <a:effectLst/>
                <a:ea typeface="Calibri" panose="020F0502020204030204" pitchFamily="34" charset="0"/>
                <a:cs typeface="Times New Roman" panose="02020603050405020304" pitchFamily="18" charset="0"/>
              </a:rPr>
              <a:t>,</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geese)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e’</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baseline="30000"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cs typeface="Times New Roman" panose="02020603050405020304" pitchFamily="18" charset="0"/>
              </a:rPr>
              <a:t>geese</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(X)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(e’)(X)]</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
            </a:r>
            <a:r>
              <a:rPr lang="en-US" dirty="0" err="1">
                <a:solidFill>
                  <a:srgbClr val="FF0000"/>
                </a:solidFill>
                <a:effectLst/>
                <a:ea typeface="Calibri" panose="020F0502020204030204" pitchFamily="34" charset="0"/>
                <a:cs typeface="Times New Roman" panose="02020603050405020304" pitchFamily="18" charset="0"/>
              </a:rPr>
              <a:t>TH</a:t>
            </a:r>
            <a:r>
              <a:rPr lang="en-US" baseline="-25000" dirty="0" err="1">
                <a:solidFill>
                  <a:srgbClr val="FF0000"/>
                </a:solidFill>
                <a:effectLst/>
                <a:ea typeface="Calibri" panose="020F0502020204030204" pitchFamily="34" charset="0"/>
                <a:cs typeface="Times New Roman" panose="02020603050405020304" pitchFamily="18" charset="0"/>
              </a:rPr>
              <a:t>KEP,w</a:t>
            </a:r>
            <a:r>
              <a:rPr lang="en-US" dirty="0">
                <a:solidFill>
                  <a:srgbClr val="FF0000"/>
                </a:solidFill>
                <a:effectLst/>
                <a:ea typeface="Calibri" panose="020F0502020204030204" pitchFamily="34" charset="0"/>
                <a:cs typeface="Times New Roman" panose="02020603050405020304" pitchFamily="18" charset="0"/>
              </a:rPr>
              <a:t>(e)(k) entails that instances of k are involved</a:t>
            </a:r>
            <a:r>
              <a:rPr lang="en-US"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Progressivity (P):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TH</a:t>
            </a:r>
            <a:r>
              <a:rPr lang="en-US" sz="2400" baseline="-25000" dirty="0" err="1">
                <a:effectLst/>
                <a:ea typeface="Calibri" panose="020F0502020204030204" pitchFamily="34" charset="0"/>
                <a:cs typeface="Times New Roman" panose="02020603050405020304" pitchFamily="18" charset="0"/>
              </a:rPr>
              <a:t>KEP</a:t>
            </a:r>
            <a:r>
              <a:rPr lang="en-US" sz="2400" dirty="0" err="1">
                <a:effectLst/>
                <a:ea typeface="Calibri" panose="020F0502020204030204" pitchFamily="34" charset="0"/>
                <a:cs typeface="Times New Roman" panose="02020603050405020304" pitchFamily="18" charset="0"/>
              </a:rPr>
              <a:t>,</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a:t>
            </a:r>
            <a:r>
              <a:rPr lang="en-US" sz="2400" baseline="300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geese)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w’[</a:t>
            </a:r>
            <a:r>
              <a:rPr lang="en-US" sz="2400" dirty="0" err="1">
                <a:effectLst/>
                <a:ea typeface="Calibri" panose="020F0502020204030204" pitchFamily="34" charset="0"/>
                <a:cs typeface="Times New Roman" panose="02020603050405020304" pitchFamily="18" charset="0"/>
              </a:rPr>
              <a:t>I</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(w’)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X geese</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(X)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e’ </a:t>
            </a:r>
            <a:r>
              <a:rPr lang="en-US" sz="2400" dirty="0" err="1">
                <a:effectLst/>
                <a:ea typeface="Calibri" panose="020F0502020204030204" pitchFamily="34" charset="0"/>
                <a:cs typeface="Times New Roman" panose="02020603050405020304" pitchFamily="18" charset="0"/>
              </a:rPr>
              <a:t>C</a:t>
            </a:r>
            <a:r>
              <a:rPr lang="en-US" sz="2400" baseline="-25000" dirty="0" err="1">
                <a:effectLst/>
                <a:ea typeface="Calibri" panose="020F0502020204030204" pitchFamily="34" charset="0"/>
                <a:cs typeface="Times New Roman" panose="02020603050405020304" pitchFamily="18" charset="0"/>
              </a:rPr>
              <a:t>w</a:t>
            </a:r>
            <a:r>
              <a:rPr lang="en-US" sz="2400" baseline="-25000" dirty="0">
                <a:effectLst/>
                <a:ea typeface="Calibri" panose="020F0502020204030204" pitchFamily="34" charset="0"/>
                <a:cs typeface="Times New Roman" panose="02020603050405020304" pitchFamily="18" charset="0"/>
              </a:rPr>
              <a:t>’</a:t>
            </a:r>
            <a:r>
              <a:rPr lang="en-US" sz="2400" dirty="0">
                <a:effectLst/>
                <a:ea typeface="Calibri" panose="020F0502020204030204" pitchFamily="34" charset="0"/>
                <a:cs typeface="Times New Roman" panose="02020603050405020304" pitchFamily="18" charset="0"/>
              </a:rPr>
              <a:t>(e)(e’)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TH</a:t>
            </a:r>
            <a:r>
              <a:rPr lang="en-US" sz="2400" baseline="-25000" dirty="0" err="1">
                <a:effectLst/>
                <a:ea typeface="Calibri" panose="020F0502020204030204" pitchFamily="34" charset="0"/>
                <a:cs typeface="Times New Roman" panose="02020603050405020304" pitchFamily="18" charset="0"/>
              </a:rPr>
              <a:t>w</a:t>
            </a:r>
            <a:r>
              <a:rPr lang="en-US" sz="2400" baseline="-25000" dirty="0">
                <a:effectLst/>
                <a:ea typeface="Calibri" panose="020F0502020204030204" pitchFamily="34" charset="0"/>
                <a:cs typeface="Times New Roman" panose="02020603050405020304" pitchFamily="18" charset="0"/>
              </a:rPr>
              <a:t>’</a:t>
            </a:r>
            <a:r>
              <a:rPr lang="en-US" sz="2400" dirty="0">
                <a:effectLst/>
                <a:ea typeface="Calibri" panose="020F0502020204030204" pitchFamily="34" charset="0"/>
                <a:cs typeface="Times New Roman" panose="02020603050405020304" pitchFamily="18" charset="0"/>
              </a:rPr>
              <a:t>(e’)(X)	</a:t>
            </a: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I</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(w’) = w’ is inertial for w; C</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(e)(e’) = e’ is a continuation of e in w.</a:t>
            </a:r>
          </a:p>
          <a:p>
            <a:pPr marL="0" indent="0">
              <a:spcBef>
                <a:spcPts val="0"/>
              </a:spcBef>
              <a:buNone/>
            </a:pPr>
            <a:r>
              <a:rPr lang="en-US" dirty="0">
                <a:effectLst/>
                <a:ea typeface="Calibri" panose="020F0502020204030204" pitchFamily="34" charset="0"/>
                <a:cs typeface="Times New Roman" panose="02020603050405020304" pitchFamily="18" charset="0"/>
              </a:rPr>
              <a:t>       </a:t>
            </a:r>
            <a:r>
              <a:rPr lang="en-US" dirty="0" err="1">
                <a:solidFill>
                  <a:srgbClr val="FF0000"/>
                </a:solidFill>
                <a:effectLst/>
                <a:ea typeface="Calibri" panose="020F0502020204030204" pitchFamily="34" charset="0"/>
                <a:cs typeface="Times New Roman" panose="02020603050405020304" pitchFamily="18" charset="0"/>
              </a:rPr>
              <a:t>TH</a:t>
            </a:r>
            <a:r>
              <a:rPr lang="en-US" baseline="-25000" dirty="0" err="1">
                <a:solidFill>
                  <a:srgbClr val="FF0000"/>
                </a:solidFill>
                <a:effectLst/>
                <a:ea typeface="Calibri" panose="020F0502020204030204" pitchFamily="34" charset="0"/>
                <a:cs typeface="Times New Roman" panose="02020603050405020304" pitchFamily="18" charset="0"/>
              </a:rPr>
              <a:t>KEP,w</a:t>
            </a:r>
            <a:r>
              <a:rPr lang="en-US" dirty="0">
                <a:solidFill>
                  <a:srgbClr val="FF0000"/>
                </a:solidFill>
                <a:effectLst/>
                <a:ea typeface="Calibri" panose="020F0502020204030204" pitchFamily="34" charset="0"/>
                <a:cs typeface="Times New Roman" panose="02020603050405020304" pitchFamily="18" charset="0"/>
              </a:rPr>
              <a:t>(e)(k) entails that ‘left to its own devices’ e would go on.</a:t>
            </a:r>
          </a:p>
          <a:p>
            <a:pPr marL="0" indent="0">
              <a:spcBef>
                <a:spcPts val="0"/>
              </a:spcBef>
              <a:buNone/>
            </a:pPr>
            <a:r>
              <a:rPr lang="en-US" sz="2600" dirty="0">
                <a:ea typeface="Calibri" panose="020F0502020204030204" pitchFamily="34" charset="0"/>
                <a:cs typeface="Times New Roman" panose="02020603050405020304" pitchFamily="18" charset="0"/>
              </a:rPr>
              <a:t>(iii) </a:t>
            </a:r>
            <a:r>
              <a:rPr lang="en-US" sz="2600" dirty="0" err="1">
                <a:effectLst/>
                <a:ea typeface="Calibri" panose="020F0502020204030204" pitchFamily="34" charset="0"/>
                <a:cs typeface="Times New Roman" panose="02020603050405020304" pitchFamily="18" charset="0"/>
              </a:rPr>
              <a:t>Antitotality</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TH</a:t>
            </a:r>
            <a:r>
              <a:rPr lang="en-US" sz="2600" baseline="-25000" dirty="0" err="1">
                <a:effectLst/>
                <a:ea typeface="Calibri" panose="020F0502020204030204" pitchFamily="34" charset="0"/>
                <a:cs typeface="Times New Roman" panose="02020603050405020304" pitchFamily="18" charset="0"/>
              </a:rPr>
              <a:t>KP</a:t>
            </a:r>
            <a:r>
              <a:rPr lang="en-US" sz="2600" dirty="0" err="1">
                <a:effectLst/>
                <a:ea typeface="Calibri" panose="020F0502020204030204" pitchFamily="34" charset="0"/>
                <a:cs typeface="Times New Roman" panose="02020603050405020304" pitchFamily="18" charset="0"/>
              </a:rPr>
              <a:t>,</a:t>
            </a:r>
            <a:r>
              <a:rPr lang="en-US" sz="2600" baseline="-25000" dirty="0" err="1">
                <a:effectLst/>
                <a:ea typeface="Calibri" panose="020F0502020204030204" pitchFamily="34" charset="0"/>
                <a:cs typeface="Times New Roman" panose="02020603050405020304" pitchFamily="18" charset="0"/>
              </a:rPr>
              <a:t>w</a:t>
            </a:r>
            <a:r>
              <a:rPr lang="en-US" sz="2600" dirty="0">
                <a:effectLst/>
                <a:ea typeface="Calibri" panose="020F0502020204030204" pitchFamily="34" charset="0"/>
                <a:cs typeface="Times New Roman" panose="02020603050405020304" pitchFamily="18" charset="0"/>
              </a:rPr>
              <a:t>(e)(</a:t>
            </a:r>
            <a:r>
              <a:rPr lang="en-US" sz="2600" baseline="30000" dirty="0">
                <a:effectLst/>
                <a:ea typeface="Calibri" panose="020F0502020204030204" pitchFamily="34" charset="0"/>
                <a:cs typeface="Times New Roman" panose="02020603050405020304" pitchFamily="18" charset="0"/>
                <a:sym typeface="Symbol" pitchFamily="2" charset="2"/>
              </a:rPr>
              <a:t></a:t>
            </a:r>
            <a:r>
              <a:rPr lang="en-US" sz="2600" dirty="0">
                <a:effectLst/>
                <a:ea typeface="Calibri" panose="020F0502020204030204" pitchFamily="34" charset="0"/>
                <a:cs typeface="Times New Roman" panose="02020603050405020304" pitchFamily="18" charset="0"/>
              </a:rPr>
              <a:t>geese) suggests that while the kind </a:t>
            </a:r>
            <a:r>
              <a:rPr lang="en-US" sz="2600" i="1" dirty="0">
                <a:effectLst/>
                <a:ea typeface="Calibri" panose="020F0502020204030204" pitchFamily="34" charset="0"/>
                <a:cs typeface="Times New Roman" panose="02020603050405020304" pitchFamily="18" charset="0"/>
              </a:rPr>
              <a:t>is</a:t>
            </a:r>
            <a:r>
              <a:rPr lang="en-US" sz="2600" dirty="0">
                <a:effectLst/>
                <a:ea typeface="Calibri" panose="020F0502020204030204" pitchFamily="34" charset="0"/>
                <a:cs typeface="Times New Roman" panose="02020603050405020304" pitchFamily="18" charset="0"/>
              </a:rPr>
              <a:t> involved as such, it </a:t>
            </a:r>
          </a:p>
          <a:p>
            <a:pPr marL="0" indent="0">
              <a:spcBef>
                <a:spcPts val="0"/>
              </a:spcBef>
              <a:buNone/>
            </a:pPr>
            <a:r>
              <a:rPr lang="en-US" sz="2600" dirty="0">
                <a:effectLst/>
                <a:ea typeface="Calibri" panose="020F0502020204030204" pitchFamily="34" charset="0"/>
                <a:cs typeface="Times New Roman" panose="02020603050405020304" pitchFamily="18" charset="0"/>
              </a:rPr>
              <a:t>       is NOT involved as a whole.</a:t>
            </a:r>
          </a:p>
          <a:p>
            <a:r>
              <a:rPr lang="en-US" dirty="0">
                <a:effectLst/>
                <a:ea typeface="Calibri" panose="020F0502020204030204" pitchFamily="34" charset="0"/>
              </a:rPr>
              <a:t>(An implicature triggered by the contrast with </a:t>
            </a:r>
            <a:r>
              <a:rPr lang="en-US" i="1" dirty="0">
                <a:effectLst/>
                <a:ea typeface="Calibri" panose="020F0502020204030204" pitchFamily="34" charset="0"/>
              </a:rPr>
              <a:t>singular</a:t>
            </a:r>
            <a:r>
              <a:rPr lang="en-US" dirty="0">
                <a:effectLst/>
                <a:ea typeface="Calibri" panose="020F0502020204030204" pitchFamily="34" charset="0"/>
              </a:rPr>
              <a:t> kind predication…)</a:t>
            </a:r>
            <a:r>
              <a:rPr lang="en-US" dirty="0">
                <a:effectLst/>
              </a:rPr>
              <a:t> </a:t>
            </a:r>
            <a:endParaRPr lang="en-US" dirty="0">
              <a:solidFill>
                <a:srgbClr val="FF0000"/>
              </a:solidFill>
              <a:effectLst/>
              <a:ea typeface="Calibri" panose="020F0502020204030204" pitchFamily="34" charset="0"/>
              <a:cs typeface="Times New Roman" panose="02020603050405020304" pitchFamily="18" charset="0"/>
            </a:endParaRPr>
          </a:p>
          <a:p>
            <a:pPr marL="0" indent="0">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44700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AA02-EB01-F54E-6BC8-33B698AAA25E}"/>
              </a:ext>
            </a:extLst>
          </p:cNvPr>
          <p:cNvSpPr>
            <a:spLocks noGrp="1"/>
          </p:cNvSpPr>
          <p:nvPr>
            <p:ph type="title"/>
          </p:nvPr>
        </p:nvSpPr>
        <p:spPr/>
        <p:txBody>
          <a:bodyPr>
            <a:normAutofit/>
          </a:bodyPr>
          <a:lstStyle/>
          <a:p>
            <a:r>
              <a:rPr lang="en-US" sz="3100" dirty="0"/>
              <a:t>Incorporating a feature of the ‘measure out’ approach.</a:t>
            </a:r>
            <a:br>
              <a:rPr lang="en-US" sz="3100" dirty="0"/>
            </a:br>
            <a:r>
              <a:rPr lang="en-US" dirty="0"/>
              <a:t>Kinds as direct Theta-role bearers: </a:t>
            </a:r>
            <a:r>
              <a:rPr lang="en-US" dirty="0">
                <a:solidFill>
                  <a:srgbClr val="FF0000"/>
                </a:solidFill>
              </a:rPr>
              <a:t>Singular</a:t>
            </a:r>
            <a:r>
              <a:rPr lang="en-US" dirty="0"/>
              <a:t> Ks</a:t>
            </a:r>
          </a:p>
        </p:txBody>
      </p:sp>
      <p:sp>
        <p:nvSpPr>
          <p:cNvPr id="3" name="Content Placeholder 2">
            <a:extLst>
              <a:ext uri="{FF2B5EF4-FFF2-40B4-BE49-F238E27FC236}">
                <a16:creationId xmlns:a16="http://schemas.microsoft.com/office/drawing/2014/main" id="{C5DC2F57-128A-FFB8-2DF9-14D1BEB11E9E}"/>
              </a:ext>
            </a:extLst>
          </p:cNvPr>
          <p:cNvSpPr>
            <a:spLocks noGrp="1"/>
          </p:cNvSpPr>
          <p:nvPr>
            <p:ph idx="1"/>
          </p:nvPr>
        </p:nvSpPr>
        <p:spPr/>
        <p:txBody>
          <a:bodyPr>
            <a:normAutofit fontScale="85000" lnSpcReduction="10000"/>
          </a:bodyPr>
          <a:lstStyle/>
          <a:p>
            <a:pPr marL="0" marR="0">
              <a:spcBef>
                <a:spcPts val="0"/>
              </a:spcBef>
              <a:spcAft>
                <a:spcPts val="0"/>
              </a:spcAft>
            </a:pPr>
            <a:r>
              <a:rPr lang="en-US" dirty="0">
                <a:solidFill>
                  <a:srgbClr val="FF0000"/>
                </a:solidFill>
                <a:effectLst/>
                <a:ea typeface="Calibri" panose="020F0502020204030204" pitchFamily="34" charset="0"/>
                <a:cs typeface="Times New Roman" panose="02020603050405020304" pitchFamily="18" charset="0"/>
              </a:rPr>
              <a:t>Episodic singular kind predication</a:t>
            </a:r>
            <a:endParaRPr lang="en-US" dirty="0">
              <a:solidFill>
                <a:srgbClr val="FF0000"/>
              </a:solidFill>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The dog evolved from the wolf</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  I finally could see the Maremma Shepherd at work in Siena</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iii. The rabbit arrived in Australia with the first immigrants (*for a few years) vs.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iv. Rabbits arrived in Australia with the first immigrants for a few years</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v.  I studied the Eastern Gorilla in its natural habitat for two months.</a:t>
            </a:r>
          </a:p>
          <a:p>
            <a:pPr>
              <a:spcBef>
                <a:spcPts val="0"/>
              </a:spcBef>
            </a:pPr>
            <a:r>
              <a:rPr lang="en-US" dirty="0">
                <a:solidFill>
                  <a:srgbClr val="FF0000"/>
                </a:solidFill>
                <a:ea typeface="Calibri" panose="020F0502020204030204" pitchFamily="34" charset="0"/>
                <a:cs typeface="Times New Roman" panose="02020603050405020304" pitchFamily="18" charset="0"/>
              </a:rPr>
              <a:t>Taxonomic/Singular Kinds: Group oriented (‘Impure’ Atoms/Pluralities-as-one)</a:t>
            </a:r>
          </a:p>
          <a:p>
            <a:pPr marL="0" indent="0">
              <a:spcBef>
                <a:spcPts val="0"/>
              </a:spcBef>
              <a:buNone/>
            </a:pPr>
            <a:r>
              <a:rPr lang="en-US" dirty="0">
                <a:effectLst/>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Krifka</a:t>
            </a:r>
            <a:r>
              <a:rPr lang="en-US" dirty="0">
                <a:ea typeface="Calibri" panose="020F0502020204030204" pitchFamily="34" charset="0"/>
                <a:cs typeface="Times New Roman" panose="02020603050405020304" pitchFamily="18" charset="0"/>
              </a:rPr>
              <a:t> et al. (1995), </a:t>
            </a:r>
            <a:r>
              <a:rPr lang="en-US" dirty="0" err="1">
                <a:effectLst/>
                <a:ea typeface="Calibri" panose="020F0502020204030204" pitchFamily="34" charset="0"/>
                <a:cs typeface="Times New Roman" panose="02020603050405020304" pitchFamily="18" charset="0"/>
              </a:rPr>
              <a:t>Dayal</a:t>
            </a:r>
            <a:r>
              <a:rPr lang="en-US" dirty="0">
                <a:effectLst/>
                <a:ea typeface="Calibri" panose="020F0502020204030204" pitchFamily="34" charset="0"/>
                <a:cs typeface="Times New Roman" panose="02020603050405020304" pitchFamily="18" charset="0"/>
              </a:rPr>
              <a:t> 2004]</a:t>
            </a:r>
            <a:endParaRPr lang="en-US" dirty="0">
              <a:ea typeface="Calibri" panose="020F0502020204030204" pitchFamily="34" charset="0"/>
              <a:cs typeface="Times New Roman" panose="02020603050405020304" pitchFamily="18" charset="0"/>
            </a:endParaRPr>
          </a:p>
          <a:p>
            <a:pPr>
              <a:spcBef>
                <a:spcPts val="0"/>
              </a:spcBef>
            </a:pPr>
            <a:r>
              <a:rPr lang="en-US" dirty="0">
                <a:solidFill>
                  <a:srgbClr val="FF0000"/>
                </a:solidFill>
                <a:effectLst/>
                <a:ea typeface="Calibri" panose="020F0502020204030204" pitchFamily="34" charset="0"/>
                <a:cs typeface="Times New Roman" panose="02020603050405020304" pitchFamily="18" charset="0"/>
              </a:rPr>
              <a:t>Plural Kinds: Plurality oriented (Plural individuals/‘Pluralities-as-many’)</a:t>
            </a:r>
            <a:r>
              <a:rPr lang="en-US" dirty="0">
                <a:effectLst/>
                <a:ea typeface="Calibri" panose="020F0502020204030204" pitchFamily="34" charset="0"/>
                <a:cs typeface="Times New Roman" panose="02020603050405020304" pitchFamily="18" charset="0"/>
              </a:rPr>
              <a:t>	</a:t>
            </a:r>
          </a:p>
          <a:p>
            <a:pPr marL="0" indent="0">
              <a:spcBef>
                <a:spcPts val="0"/>
              </a:spcBef>
              <a:buNone/>
            </a:pPr>
            <a:r>
              <a:rPr lang="en-US" dirty="0">
                <a:effectLst/>
                <a:ea typeface="Calibri" panose="020F0502020204030204" pitchFamily="34" charset="0"/>
                <a:cs typeface="Times New Roman" panose="02020603050405020304" pitchFamily="18" charset="0"/>
                <a:sym typeface="Symbol" pitchFamily="2" charset="2"/>
              </a:rPr>
              <a:t>vi. </a:t>
            </a:r>
            <a:r>
              <a:rPr lang="en-US" dirty="0">
                <a:effectLst/>
                <a:ea typeface="Calibri" panose="020F0502020204030204" pitchFamily="34" charset="0"/>
                <a:cs typeface="Times New Roman" panose="02020603050405020304" pitchFamily="18" charset="0"/>
              </a:rPr>
              <a:t>e[</a:t>
            </a:r>
            <a:r>
              <a:rPr lang="en-US" dirty="0" err="1">
                <a:effectLst/>
                <a:ea typeface="Calibri" panose="020F0502020204030204" pitchFamily="34" charset="0"/>
                <a:cs typeface="Times New Roman" panose="02020603050405020304" pitchFamily="18" charset="0"/>
              </a:rPr>
              <a:t>AG</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(e)(I)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Times New Roman" panose="02020603050405020304" pitchFamily="18" charset="0"/>
              </a:rPr>
              <a:t>TH</a:t>
            </a:r>
            <a:r>
              <a:rPr lang="en-US" b="1" baseline="-25000" dirty="0" err="1">
                <a:effectLst/>
                <a:ea typeface="Calibri" panose="020F0502020204030204" pitchFamily="34" charset="0"/>
                <a:cs typeface="Times New Roman" panose="02020603050405020304" pitchFamily="18" charset="0"/>
              </a:rPr>
              <a:t>K,w</a:t>
            </a:r>
            <a:r>
              <a:rPr lang="en-US" b="1" dirty="0">
                <a:effectLst/>
                <a:ea typeface="Calibri" panose="020F0502020204030204" pitchFamily="34" charset="0"/>
                <a:cs typeface="Times New Roman" panose="02020603050405020304" pitchFamily="18" charset="0"/>
              </a:rPr>
              <a:t>(e)(</a:t>
            </a:r>
            <a:r>
              <a:rPr lang="en-US" b="1" baseline="30000" dirty="0">
                <a:effectLst/>
                <a:ea typeface="Calibri" panose="020F0502020204030204" pitchFamily="34" charset="0"/>
                <a:cs typeface="Times New Roman" panose="02020603050405020304" pitchFamily="18" charset="0"/>
              </a:rPr>
              <a:t> </a:t>
            </a:r>
            <a:r>
              <a:rPr lang="en-US" b="1" baseline="30000" dirty="0">
                <a:effectLst/>
                <a:ea typeface="Calibri" panose="020F0502020204030204" pitchFamily="34" charset="0"/>
                <a:cs typeface="Times New Roman" panose="02020603050405020304" pitchFamily="18" charset="0"/>
                <a:sym typeface="Symbol" pitchFamily="2" charset="2"/>
              </a:rPr>
              <a:t></a:t>
            </a:r>
            <a:r>
              <a:rPr lang="en-US" b="1" baseline="30000" dirty="0" err="1">
                <a:effectLst/>
                <a:ea typeface="Calibri" panose="020F0502020204030204" pitchFamily="34" charset="0"/>
                <a:cs typeface="Times New Roman" panose="02020603050405020304" pitchFamily="18" charset="0"/>
              </a:rPr>
              <a:t>T</a:t>
            </a:r>
            <a:r>
              <a:rPr lang="en-US" b="1" dirty="0" err="1">
                <a:effectLst/>
                <a:ea typeface="Calibri" panose="020F0502020204030204" pitchFamily="34" charset="0"/>
                <a:cs typeface="Times New Roman" panose="02020603050405020304" pitchFamily="18" charset="0"/>
              </a:rPr>
              <a:t>Maremma</a:t>
            </a:r>
            <a:r>
              <a:rPr lang="en-US" b="1" dirty="0">
                <a:effectLst/>
                <a:ea typeface="Calibri" panose="020F0502020204030204" pitchFamily="34" charset="0"/>
                <a:cs typeface="Times New Roman" panose="02020603050405020304" pitchFamily="18" charset="0"/>
              </a:rPr>
              <a:t> shepherd)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saw</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dirty="0">
                <a:effectLst/>
              </a:rPr>
              <a:t> (ii)</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No exemplification, just </a:t>
            </a:r>
            <a:r>
              <a:rPr lang="en-US" dirty="0" err="1">
                <a:effectLst/>
                <a:ea typeface="Calibri" panose="020F0502020204030204" pitchFamily="34" charset="0"/>
                <a:cs typeface="Times New Roman" panose="02020603050405020304" pitchFamily="18" charset="0"/>
              </a:rPr>
              <a:t>extensionalization</a:t>
            </a:r>
            <a:r>
              <a:rPr lang="en-US" dirty="0">
                <a:effectLst/>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K,w</a:t>
            </a:r>
            <a:r>
              <a:rPr lang="en-US" dirty="0">
                <a:effectLst/>
                <a:ea typeface="Calibri" panose="020F0502020204030204" pitchFamily="34" charset="0"/>
                <a:cs typeface="Times New Roman" panose="02020603050405020304" pitchFamily="18" charset="0"/>
              </a:rPr>
              <a:t>(e)(</a:t>
            </a:r>
            <a:r>
              <a:rPr lang="en-US" baseline="30000" dirty="0">
                <a:effectLst/>
                <a:ea typeface="Calibri" panose="020F0502020204030204" pitchFamily="34" charset="0"/>
                <a:cs typeface="Times New Roman" panose="02020603050405020304" pitchFamily="18" charset="0"/>
              </a:rPr>
              <a:t> </a:t>
            </a:r>
            <a:r>
              <a:rPr lang="en-US" baseline="30000" dirty="0">
                <a:effectLst/>
                <a:ea typeface="Calibri" panose="020F0502020204030204" pitchFamily="34" charset="0"/>
                <a:cs typeface="Times New Roman" panose="02020603050405020304" pitchFamily="18" charset="0"/>
                <a:sym typeface="Symbol" pitchFamily="2" charset="2"/>
              </a:rPr>
              <a:t></a:t>
            </a:r>
            <a:r>
              <a:rPr lang="en-US" baseline="30000" dirty="0" err="1">
                <a:effectLst/>
                <a:ea typeface="Calibri" panose="020F0502020204030204" pitchFamily="34" charset="0"/>
                <a:cs typeface="Times New Roman" panose="02020603050405020304" pitchFamily="18" charset="0"/>
              </a:rPr>
              <a:t>T</a:t>
            </a:r>
            <a:r>
              <a:rPr lang="en-US" dirty="0" err="1">
                <a:effectLst/>
                <a:ea typeface="Calibri" panose="020F0502020204030204" pitchFamily="34" charset="0"/>
                <a:cs typeface="Times New Roman" panose="02020603050405020304" pitchFamily="18" charset="0"/>
              </a:rPr>
              <a:t>Maremma</a:t>
            </a:r>
            <a:r>
              <a:rPr lang="en-US" dirty="0">
                <a:effectLst/>
                <a:ea typeface="Calibri" panose="020F0502020204030204" pitchFamily="34" charset="0"/>
                <a:cs typeface="Times New Roman" panose="02020603050405020304" pitchFamily="18" charset="0"/>
              </a:rPr>
              <a:t> dog) </a:t>
            </a:r>
            <a:r>
              <a:rPr lang="en-US" sz="2800"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TH</a:t>
            </a:r>
            <a:r>
              <a:rPr lang="en-US" baseline="-25000" dirty="0" err="1">
                <a:effectLst/>
                <a:ea typeface="Calibri" panose="020F0502020204030204" pitchFamily="34" charset="0"/>
                <a:cs typeface="Times New Roman" panose="02020603050405020304" pitchFamily="18" charset="0"/>
              </a:rPr>
              <a:t>K</a:t>
            </a:r>
            <a:r>
              <a:rPr lang="en-US" dirty="0" err="1">
                <a:effectLst/>
                <a:ea typeface="Calibri" panose="020F0502020204030204" pitchFamily="34" charset="0"/>
                <a:cs typeface="Times New Roman" panose="02020603050405020304" pitchFamily="18" charset="0"/>
              </a:rPr>
              <a:t>,</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r>
              <a:rPr lang="en-US" baseline="30000"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Maremma shepherd)</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No (inherent) progressivity</a:t>
            </a:r>
          </a:p>
          <a:p>
            <a:pPr marL="0" indent="0">
              <a:buNone/>
            </a:pPr>
            <a:r>
              <a:rPr lang="en-US" dirty="0">
                <a:effectLst/>
                <a:ea typeface="Calibri" panose="020F0502020204030204" pitchFamily="34" charset="0"/>
              </a:rPr>
              <a:t>-  Whole kind involvement/momentousness/representative specimen predication</a:t>
            </a:r>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17675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20AB-9440-03B8-109D-EB1A8D697814}"/>
              </a:ext>
            </a:extLst>
          </p:cNvPr>
          <p:cNvSpPr>
            <a:spLocks noGrp="1"/>
          </p:cNvSpPr>
          <p:nvPr>
            <p:ph type="title"/>
          </p:nvPr>
        </p:nvSpPr>
        <p:spPr/>
        <p:txBody>
          <a:bodyPr>
            <a:normAutofit/>
          </a:bodyPr>
          <a:lstStyle/>
          <a:p>
            <a:r>
              <a:rPr lang="en-US" sz="2700" dirty="0"/>
              <a:t>Incorporating a feature of the ‘measure out’ approach.</a:t>
            </a:r>
            <a:br>
              <a:rPr lang="en-US" sz="4400" dirty="0"/>
            </a:br>
            <a:r>
              <a:rPr lang="en-US" dirty="0"/>
              <a:t>Kinds as direct Theta-role bearers: </a:t>
            </a:r>
            <a:r>
              <a:rPr lang="en-US" dirty="0">
                <a:solidFill>
                  <a:srgbClr val="FF0000"/>
                </a:solidFill>
              </a:rPr>
              <a:t>Balance.</a:t>
            </a:r>
            <a:endParaRPr lang="en-US" dirty="0"/>
          </a:p>
        </p:txBody>
      </p:sp>
      <p:sp>
        <p:nvSpPr>
          <p:cNvPr id="3" name="Content Placeholder 2">
            <a:extLst>
              <a:ext uri="{FF2B5EF4-FFF2-40B4-BE49-F238E27FC236}">
                <a16:creationId xmlns:a16="http://schemas.microsoft.com/office/drawing/2014/main" id="{D095C85B-9328-E972-1DE5-D967BC7AC081}"/>
              </a:ext>
            </a:extLst>
          </p:cNvPr>
          <p:cNvSpPr>
            <a:spLocks noGrp="1"/>
          </p:cNvSpPr>
          <p:nvPr>
            <p:ph idx="1"/>
          </p:nvPr>
        </p:nvSpPr>
        <p:spPr/>
        <p:txBody>
          <a:bodyPr>
            <a:normAutofit/>
          </a:bodyPr>
          <a:lstStyle/>
          <a:p>
            <a:pPr marL="0" marR="0" indent="0">
              <a:spcBef>
                <a:spcPts val="0"/>
              </a:spcBef>
              <a:spcAft>
                <a:spcPts val="0"/>
              </a:spcAft>
              <a:buNone/>
            </a:pPr>
            <a:r>
              <a:rPr lang="en-US" sz="2400" dirty="0">
                <a:ea typeface="Calibri" panose="020F0502020204030204" pitchFamily="34" charset="0"/>
                <a:cs typeface="Times New Roman" panose="02020603050405020304" pitchFamily="18" charset="0"/>
              </a:rPr>
              <a:t>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for 1H(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err="1">
                <a:effectLst/>
                <a:ea typeface="Calibri" panose="020F0502020204030204" pitchFamily="34" charset="0"/>
                <a:cs typeface="Times New Roman" panose="02020603050405020304" pitchFamily="18" charset="0"/>
              </a:rPr>
              <a:t>w</a:t>
            </a:r>
            <a:r>
              <a:rPr lang="en-US" sz="2400" dirty="0" err="1">
                <a:effectLst/>
                <a:ea typeface="Calibri" panose="020F0502020204030204" pitchFamily="34" charset="0"/>
                <a:cs typeface="Times New Roman" panose="02020603050405020304" pitchFamily="18" charset="0"/>
                <a:sym typeface="Symbol" pitchFamily="2" charset="2"/>
              </a:rPr>
              <a:t></a:t>
            </a:r>
            <a:r>
              <a:rPr lang="en-US" sz="2400" dirty="0" err="1">
                <a:effectLst/>
                <a:ea typeface="Calibri" panose="020F0502020204030204" pitchFamily="34" charset="0"/>
                <a:cs typeface="Times New Roman" panose="02020603050405020304" pitchFamily="18" charset="0"/>
              </a:rPr>
              <a:t>eTH</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a:t>
            </a:r>
            <a:r>
              <a:rPr lang="en-US" sz="2400" baseline="300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mosquitos</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kill</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  </a:t>
            </a: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sym typeface="Symbol" pitchFamily="2" charset="2"/>
              </a:rPr>
              <a:t>b.  </a:t>
            </a:r>
            <a:r>
              <a:rPr lang="en-US" sz="2400" dirty="0">
                <a:effectLst/>
                <a:ea typeface="Calibri" panose="020F0502020204030204" pitchFamily="34" charset="0"/>
                <a:cs typeface="Times New Roman" panose="02020603050405020304" pitchFamily="18" charset="0"/>
              </a:rPr>
              <a:t>e. the running time of e is at least one hour </a:t>
            </a:r>
            <a:r>
              <a:rPr lang="en-US" sz="2400" dirty="0">
                <a:ea typeface="Calibri" panose="020F0502020204030204" pitchFamily="34" charset="0"/>
                <a:cs typeface="Times New Roman" panose="02020603050405020304" pitchFamily="18" charset="0"/>
              </a:rPr>
              <a:t>and for each cell of a temporal </a:t>
            </a:r>
          </a:p>
          <a:p>
            <a:pPr marL="0" marR="0" indent="0">
              <a:spcBef>
                <a:spcPts val="0"/>
              </a:spcBef>
              <a:spcAft>
                <a:spcPts val="0"/>
              </a:spcAft>
              <a:buNone/>
            </a:pPr>
            <a:r>
              <a:rPr lang="en-US" sz="2400" dirty="0">
                <a:ea typeface="Calibri" panose="020F0502020204030204" pitchFamily="34" charset="0"/>
                <a:cs typeface="Times New Roman" panose="02020603050405020304" pitchFamily="18" charset="0"/>
              </a:rPr>
              <a:t>	cover of e</a:t>
            </a:r>
            <a:r>
              <a:rPr lang="en-US" sz="2400" dirty="0">
                <a:effectLst/>
                <a:ea typeface="Calibri" panose="020F0502020204030204" pitchFamily="34" charset="0"/>
                <a:cs typeface="Times New Roman" panose="02020603050405020304" pitchFamily="18" charset="0"/>
              </a:rPr>
              <a:t> there is a </a:t>
            </a:r>
            <a:r>
              <a:rPr lang="en-US" sz="2400" dirty="0">
                <a:ea typeface="Calibri" panose="020F0502020204030204" pitchFamily="34" charset="0"/>
                <a:cs typeface="Times New Roman" panose="02020603050405020304" pitchFamily="18" charset="0"/>
              </a:rPr>
              <a:t>subevent </a:t>
            </a:r>
            <a:r>
              <a:rPr lang="en-US" sz="2400" dirty="0">
                <a:effectLst/>
                <a:ea typeface="Calibri" panose="020F0502020204030204" pitchFamily="34" charset="0"/>
                <a:cs typeface="Times New Roman" panose="02020603050405020304" pitchFamily="18" charset="0"/>
              </a:rPr>
              <a:t>e’ of e in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err="1">
                <a:effectLst/>
                <a:ea typeface="Calibri" panose="020F0502020204030204" pitchFamily="34" charset="0"/>
                <a:cs typeface="Times New Roman" panose="02020603050405020304" pitchFamily="18" charset="0"/>
              </a:rPr>
              <a:t>eTH</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a:t>
            </a:r>
            <a:r>
              <a:rPr lang="en-US" sz="2400" baseline="300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mosquitos</a:t>
            </a:r>
            <a:r>
              <a:rPr lang="en-US" sz="2400" baseline="-25000" dirty="0">
                <a:effectLst/>
                <a:ea typeface="Calibri" panose="020F0502020204030204" pitchFamily="34" charset="0"/>
                <a:cs typeface="Times New Roman" panose="02020603050405020304" pitchFamily="18" charset="0"/>
              </a:rPr>
              <a:t> w</a:t>
            </a:r>
            <a:r>
              <a:rPr lang="en-US" sz="2400" dirty="0">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sym typeface="Symbol" pitchFamily="2" charset="2"/>
              </a:rPr>
              <a: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kill</a:t>
            </a:r>
            <a:r>
              <a:rPr lang="en-US" sz="2400" baseline="-25000" dirty="0" err="1">
                <a:effectLst/>
                <a:ea typeface="Calibri" panose="020F0502020204030204" pitchFamily="34" charset="0"/>
                <a:cs typeface="Times New Roman" panose="02020603050405020304" pitchFamily="18" charset="0"/>
              </a:rPr>
              <a:t>w</a:t>
            </a:r>
            <a:r>
              <a:rPr lang="en-US" sz="2400" dirty="0">
                <a:effectLst/>
                <a:ea typeface="Calibri" panose="020F0502020204030204" pitchFamily="34" charset="0"/>
                <a:cs typeface="Times New Roman" panose="02020603050405020304" pitchFamily="18" charset="0"/>
              </a:rPr>
              <a:t>(e) </a:t>
            </a:r>
          </a:p>
          <a:p>
            <a:pPr marL="0" marR="0" indent="0">
              <a:spcBef>
                <a:spcPts val="0"/>
              </a:spcBef>
              <a:spcAft>
                <a:spcPts val="0"/>
              </a:spcAft>
              <a:buNone/>
            </a:pPr>
            <a:r>
              <a:rPr lang="en-US" sz="2400" i="1" dirty="0">
                <a:ea typeface="Calibri" panose="020F0502020204030204" pitchFamily="34" charset="0"/>
                <a:cs typeface="Times New Roman" panose="02020603050405020304" pitchFamily="18" charset="0"/>
              </a:rPr>
              <a:t>	</a:t>
            </a:r>
            <a:r>
              <a:rPr lang="en-US" sz="2400" i="1" dirty="0">
                <a:effectLst/>
                <a:ea typeface="Calibri" panose="020F0502020204030204" pitchFamily="34" charset="0"/>
                <a:cs typeface="Times New Roman" panose="02020603050405020304" pitchFamily="18" charset="0"/>
              </a:rPr>
              <a:t>with the same participants as those in every other cell of the cover</a:t>
            </a:r>
            <a:r>
              <a:rPr lang="en-US" sz="2400" dirty="0">
                <a:effectLst/>
                <a:ea typeface="Calibri" panose="020F0502020204030204" pitchFamily="34" charset="0"/>
                <a:cs typeface="Times New Roman" panose="02020603050405020304" pitchFamily="18" charset="0"/>
              </a:rPr>
              <a:t> and   </a:t>
            </a:r>
          </a:p>
          <a:p>
            <a:pPr marL="0" marR="0" indent="0">
              <a:spcBef>
                <a:spcPts val="0"/>
              </a:spcBef>
              <a:spcAft>
                <a:spcPts val="0"/>
              </a:spcAft>
              <a:buNone/>
            </a:pPr>
            <a:r>
              <a:rPr lang="en-US" sz="2400" dirty="0">
                <a:ea typeface="Calibri" panose="020F0502020204030204" pitchFamily="34" charset="0"/>
                <a:cs typeface="Times New Roman" panose="02020603050405020304" pitchFamily="18" charset="0"/>
              </a:rPr>
              <a:t>   	e </a:t>
            </a:r>
            <a:r>
              <a:rPr lang="en-US" sz="2400" dirty="0">
                <a:effectLst/>
                <a:ea typeface="Calibri" panose="020F0502020204030204" pitchFamily="34" charset="0"/>
                <a:cs typeface="Times New Roman" panose="02020603050405020304" pitchFamily="18" charset="0"/>
              </a:rPr>
              <a:t>is the sum of all such events e’.</a:t>
            </a:r>
          </a:p>
          <a:p>
            <a:pPr marL="0" marR="0">
              <a:spcBef>
                <a:spcPts val="0"/>
              </a:spcBef>
              <a:spcAft>
                <a:spcPts val="0"/>
              </a:spcAft>
            </a:pPr>
            <a:r>
              <a:rPr lang="en-US" sz="2400" dirty="0">
                <a:effectLst/>
                <a:ea typeface="Calibri" panose="020F0502020204030204" pitchFamily="34" charset="0"/>
                <a:cs typeface="Times New Roman" panose="02020603050405020304" pitchFamily="18" charset="0"/>
              </a:rPr>
              <a:t>The ‘same participant’ requirement is easily met, as it merely requires that the </a:t>
            </a:r>
          </a:p>
          <a:p>
            <a:pPr marL="0" marR="0" indent="0">
              <a:spcBef>
                <a:spcPts val="0"/>
              </a:spcBef>
              <a:spcAft>
                <a:spcPts val="0"/>
              </a:spcAft>
              <a:buNone/>
            </a:pP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same kind be involved</a:t>
            </a:r>
            <a:r>
              <a:rPr lang="en-US" sz="2400" dirty="0">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throughout.</a:t>
            </a:r>
            <a:endParaRPr lang="en-US" sz="2400" dirty="0">
              <a:ea typeface="Calibri" panose="020F0502020204030204" pitchFamily="34" charset="0"/>
              <a:cs typeface="Times New Roman" panose="02020603050405020304" pitchFamily="18" charset="0"/>
            </a:endParaRPr>
          </a:p>
          <a:p>
            <a:pPr>
              <a:spcBef>
                <a:spcPts val="0"/>
              </a:spcBef>
            </a:pPr>
            <a:r>
              <a:rPr lang="en-US" sz="2400" dirty="0">
                <a:effectLst/>
                <a:ea typeface="Calibri" panose="020F0502020204030204" pitchFamily="34" charset="0"/>
                <a:cs typeface="Times New Roman" panose="02020603050405020304" pitchFamily="18" charset="0"/>
              </a:rPr>
              <a:t>By using the idea that kinds are direct bearers of theta roles, we can maintain a simple and predictive account of D-Mods.</a:t>
            </a:r>
          </a:p>
          <a:p>
            <a:pPr>
              <a:spcBef>
                <a:spcPts val="0"/>
              </a:spcBef>
            </a:pPr>
            <a:r>
              <a:rPr lang="en-US" sz="2400" dirty="0">
                <a:ea typeface="Calibri" panose="020F0502020204030204" pitchFamily="34" charset="0"/>
                <a:cs typeface="Times New Roman" panose="02020603050405020304" pitchFamily="18" charset="0"/>
              </a:rPr>
              <a:t>The key is in Direct Kind Predication: Inherently progressive with plural kinds, variably progressive with Singular/Taxonomic ones.</a:t>
            </a:r>
            <a:endParaRPr lang="en-US" sz="24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687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a:t>
            </a:r>
            <a:endParaRPr lang="en-US" dirty="0">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lnSpcReduction="10000"/>
          </a:bodyPr>
          <a:lstStyle/>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What happens to languages that do not have a ‘direct’ way to refer to kinds?</a:t>
            </a:r>
          </a:p>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In the Romance Languages the distribution of BAs is</a:t>
            </a:r>
          </a:p>
          <a:p>
            <a:pPr>
              <a:spcBef>
                <a:spcPts val="0"/>
              </a:spcBef>
            </a:pPr>
            <a:r>
              <a:rPr lang="en-US" sz="3600" dirty="0">
                <a:ea typeface="Calibri" panose="020F0502020204030204" pitchFamily="34" charset="0"/>
                <a:cs typeface="Times New Roman" panose="02020603050405020304" pitchFamily="18" charset="0"/>
              </a:rPr>
              <a:t>positionally r</a:t>
            </a:r>
            <a:r>
              <a:rPr lang="en-US" sz="3600" dirty="0">
                <a:effectLst/>
                <a:ea typeface="Calibri" panose="020F0502020204030204" pitchFamily="34" charset="0"/>
                <a:cs typeface="Times New Roman" panose="02020603050405020304" pitchFamily="18" charset="0"/>
              </a:rPr>
              <a:t>estricted (Italian, Spanish, …)	or </a:t>
            </a:r>
          </a:p>
          <a:p>
            <a:pPr>
              <a:spcBef>
                <a:spcPts val="0"/>
              </a:spcBef>
            </a:pPr>
            <a:r>
              <a:rPr lang="en-US" sz="3600" dirty="0">
                <a:ea typeface="Calibri" panose="020F0502020204030204" pitchFamily="34" charset="0"/>
                <a:cs typeface="Times New Roman" panose="02020603050405020304" pitchFamily="18" charset="0"/>
              </a:rPr>
              <a:t>(e</a:t>
            </a:r>
            <a:r>
              <a:rPr lang="en-US" sz="3600" dirty="0">
                <a:effectLst/>
                <a:ea typeface="Calibri" panose="020F0502020204030204" pitchFamily="34" charset="0"/>
                <a:cs typeface="Times New Roman" panose="02020603050405020304" pitchFamily="18" charset="0"/>
              </a:rPr>
              <a:t>ssentially</a:t>
            </a:r>
            <a:r>
              <a:rPr lang="en-US" sz="3600" dirty="0">
                <a:ea typeface="Calibri" panose="020F0502020204030204" pitchFamily="34" charset="0"/>
                <a:cs typeface="Times New Roman" panose="02020603050405020304" pitchFamily="18" charset="0"/>
              </a:rPr>
              <a:t>)</a:t>
            </a:r>
            <a:r>
              <a:rPr lang="en-US" sz="3600" dirty="0">
                <a:effectLst/>
                <a:ea typeface="Calibri" panose="020F0502020204030204" pitchFamily="34" charset="0"/>
                <a:cs typeface="Times New Roman" panose="02020603050405020304" pitchFamily="18" charset="0"/>
              </a:rPr>
              <a:t> unattested (French). </a:t>
            </a:r>
          </a:p>
          <a:p>
            <a:pPr marL="0" indent="0">
              <a:spcBef>
                <a:spcPts val="0"/>
              </a:spcBef>
              <a:buNone/>
            </a:pPr>
            <a:r>
              <a:rPr lang="en-US" sz="3600" dirty="0">
                <a:effectLst/>
                <a:ea typeface="Calibri" panose="020F0502020204030204" pitchFamily="34" charset="0"/>
                <a:cs typeface="Times New Roman" panose="02020603050405020304" pitchFamily="18" charset="0"/>
              </a:rPr>
              <a:t>For kind-talk, these languages use the definite article:</a:t>
            </a:r>
          </a:p>
          <a:p>
            <a:pPr marL="742950" indent="-742950">
              <a:spcBef>
                <a:spcPts val="0"/>
              </a:spcBef>
              <a:buAutoNum type="alphaLcPeriod"/>
            </a:pP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  *(I) </a:t>
            </a:r>
            <a:r>
              <a:rPr lang="en-US" sz="3600" dirty="0" err="1">
                <a:effectLst/>
                <a:ea typeface="Calibri" panose="020F0502020204030204" pitchFamily="34" charset="0"/>
                <a:cs typeface="Times New Roman" panose="02020603050405020304" pitchFamily="18" charset="0"/>
              </a:rPr>
              <a:t>cani</a:t>
            </a:r>
            <a:r>
              <a:rPr lang="en-US" sz="3600" dirty="0">
                <a:effectLst/>
                <a:ea typeface="Calibri" panose="020F0502020204030204" pitchFamily="34" charset="0"/>
                <a:cs typeface="Times New Roman" panose="02020603050405020304" pitchFamily="18" charset="0"/>
              </a:rPr>
              <a:t> </a:t>
            </a:r>
            <a:r>
              <a:rPr lang="en-US" sz="3600" dirty="0" err="1">
                <a:effectLst/>
                <a:ea typeface="Calibri" panose="020F0502020204030204" pitchFamily="34" charset="0"/>
                <a:cs typeface="Times New Roman" panose="02020603050405020304" pitchFamily="18" charset="0"/>
              </a:rPr>
              <a:t>discendono</a:t>
            </a:r>
            <a:r>
              <a:rPr lang="en-US" sz="3600" dirty="0">
                <a:effectLst/>
                <a:ea typeface="Calibri" panose="020F0502020204030204" pitchFamily="34" charset="0"/>
                <a:cs typeface="Times New Roman" panose="02020603050405020304" pitchFamily="18" charset="0"/>
              </a:rPr>
              <a:t> </a:t>
            </a:r>
            <a:r>
              <a:rPr lang="en-US" sz="3600" dirty="0" err="1">
                <a:effectLst/>
                <a:ea typeface="Calibri" panose="020F0502020204030204" pitchFamily="34" charset="0"/>
                <a:cs typeface="Times New Roman" panose="02020603050405020304" pitchFamily="18" charset="0"/>
              </a:rPr>
              <a:t>dai</a:t>
            </a:r>
            <a:r>
              <a:rPr lang="en-US" sz="3600" dirty="0">
                <a:effectLst/>
                <a:ea typeface="Calibri" panose="020F0502020204030204" pitchFamily="34" charset="0"/>
                <a:cs typeface="Times New Roman" panose="02020603050405020304" pitchFamily="18" charset="0"/>
              </a:rPr>
              <a:t> </a:t>
            </a:r>
            <a:r>
              <a:rPr lang="en-US" sz="3600" dirty="0" err="1">
                <a:effectLst/>
                <a:ea typeface="Calibri" panose="020F0502020204030204" pitchFamily="34" charset="0"/>
                <a:cs typeface="Times New Roman" panose="02020603050405020304" pitchFamily="18" charset="0"/>
              </a:rPr>
              <a:t>lupi</a:t>
            </a:r>
            <a:r>
              <a:rPr lang="en-US" sz="3600" dirty="0">
                <a:effectLst/>
                <a:ea typeface="Calibri" panose="020F0502020204030204" pitchFamily="34" charset="0"/>
                <a:cs typeface="Times New Roman" panose="02020603050405020304" pitchFamily="18" charset="0"/>
              </a:rPr>
              <a:t>			</a:t>
            </a:r>
          </a:p>
          <a:p>
            <a:pPr marL="0" indent="0">
              <a:spcBef>
                <a:spcPts val="0"/>
              </a:spcBef>
              <a:buNone/>
            </a:pPr>
            <a:r>
              <a:rPr lang="en-US" sz="3600" dirty="0">
                <a:ea typeface="Calibri" panose="020F0502020204030204" pitchFamily="34" charset="0"/>
                <a:cs typeface="Times New Roman" panose="02020603050405020304" pitchFamily="18" charset="0"/>
              </a:rPr>
              <a:t>       </a:t>
            </a:r>
            <a:r>
              <a:rPr lang="en-US" sz="3600" dirty="0">
                <a:effectLst/>
                <a:ea typeface="Calibri" panose="020F0502020204030204" pitchFamily="34" charset="0"/>
                <a:cs typeface="Times New Roman" panose="02020603050405020304" pitchFamily="18" charset="0"/>
              </a:rPr>
              <a:t>ii. *(</a:t>
            </a:r>
            <a:r>
              <a:rPr lang="fr-FR" sz="3600" dirty="0">
                <a:effectLst/>
                <a:ea typeface="Calibri" panose="020F0502020204030204" pitchFamily="34" charset="0"/>
                <a:cs typeface="Times New Roman" panose="02020603050405020304" pitchFamily="18" charset="0"/>
              </a:rPr>
              <a:t>Les) chiens ont évolué à partir des loups</a:t>
            </a:r>
          </a:p>
          <a:p>
            <a:pPr marL="0" indent="0">
              <a:spcBef>
                <a:spcPts val="0"/>
              </a:spcBef>
              <a:buNone/>
            </a:pPr>
            <a:r>
              <a:rPr lang="en-US" sz="3600" dirty="0">
                <a:effectLst/>
                <a:ea typeface="Calibri" panose="020F0502020204030204" pitchFamily="34" charset="0"/>
                <a:cs typeface="Times New Roman" panose="02020603050405020304" pitchFamily="18" charset="0"/>
              </a:rPr>
              <a:t>	   ‘Dogs evolved from wolves’</a:t>
            </a:r>
          </a:p>
          <a:p>
            <a:pPr marL="742950" indent="-742950">
              <a:spcBef>
                <a:spcPts val="0"/>
              </a:spcBef>
              <a:buAutoNum type="alphaLcPeriod"/>
            </a:pPr>
            <a:endParaRPr lang="en-US" sz="3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4347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a:t>
            </a:r>
            <a:endParaRPr lang="en-US" dirty="0">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a:bodyPr>
          <a:lstStyle/>
          <a:p>
            <a:pPr marL="0" marR="0" indent="0">
              <a:spcBef>
                <a:spcPts val="0"/>
              </a:spcBef>
              <a:spcAft>
                <a:spcPts val="0"/>
              </a:spcAft>
              <a:buNone/>
            </a:pPr>
            <a:endParaRPr lang="en-US" sz="36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a:effectLst/>
                <a:ea typeface="Calibri" panose="020F0502020204030204" pitchFamily="34" charset="0"/>
                <a:cs typeface="Times New Roman" panose="02020603050405020304" pitchFamily="18" charset="0"/>
              </a:rPr>
              <a:t>But the definite article cannot be used in episodic environments with D-Mods (just like in English):</a:t>
            </a:r>
          </a:p>
          <a:p>
            <a:pPr marL="0" marR="0" indent="0">
              <a:spcBef>
                <a:spcPts val="0"/>
              </a:spcBef>
              <a:spcAft>
                <a:spcPts val="0"/>
              </a:spcAft>
              <a:buNone/>
            </a:pPr>
            <a:endParaRPr lang="en-US" sz="3600"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36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600" dirty="0">
                <a:ea typeface="Calibri" panose="020F0502020204030204" pitchFamily="34" charset="0"/>
                <a:cs typeface="Times New Roman" panose="02020603050405020304" pitchFamily="18" charset="0"/>
              </a:rPr>
              <a:t>b.	</a:t>
            </a:r>
            <a:r>
              <a:rPr lang="en-US" sz="3600" dirty="0" err="1">
                <a:effectLst/>
                <a:ea typeface="Calibri" panose="020F0502020204030204" pitchFamily="34" charset="0"/>
                <a:cs typeface="Times New Roman" panose="02020603050405020304" pitchFamily="18" charset="0"/>
              </a:rPr>
              <a:t>i</a:t>
            </a:r>
            <a:r>
              <a:rPr lang="en-US" sz="3600" dirty="0">
                <a:effectLst/>
                <a:ea typeface="Calibri" panose="020F0502020204030204" pitchFamily="34" charset="0"/>
                <a:cs typeface="Times New Roman" panose="02020603050405020304" pitchFamily="18" charset="0"/>
              </a:rPr>
              <a:t>.  </a:t>
            </a:r>
            <a:r>
              <a:rPr lang="fr-FR" sz="3500" dirty="0">
                <a:effectLst/>
                <a:ea typeface="Calibri" panose="020F0502020204030204" pitchFamily="34" charset="0"/>
                <a:cs typeface="Times New Roman" panose="02020603050405020304" pitchFamily="18" charset="0"/>
              </a:rPr>
              <a:t>* J'ai tué les moustiques pendant une heure</a:t>
            </a:r>
          </a:p>
          <a:p>
            <a:pPr marL="182880" marR="0" indent="0">
              <a:spcBef>
                <a:spcPts val="0"/>
              </a:spcBef>
              <a:spcAft>
                <a:spcPts val="0"/>
              </a:spcAft>
              <a:buNone/>
            </a:pPr>
            <a:r>
              <a:rPr lang="fr-FR" sz="3500" dirty="0">
                <a:ea typeface="Calibri" panose="020F0502020204030204" pitchFamily="34" charset="0"/>
                <a:cs typeface="Times New Roman" panose="02020603050405020304" pitchFamily="18" charset="0"/>
              </a:rPr>
              <a:t>	ii. * Ho </a:t>
            </a:r>
            <a:r>
              <a:rPr lang="fr-FR" sz="3500" dirty="0" err="1">
                <a:ea typeface="Calibri" panose="020F0502020204030204" pitchFamily="34" charset="0"/>
                <a:cs typeface="Times New Roman" panose="02020603050405020304" pitchFamily="18" charset="0"/>
              </a:rPr>
              <a:t>ucciso</a:t>
            </a:r>
            <a:r>
              <a:rPr lang="fr-FR" sz="3500" dirty="0">
                <a:ea typeface="Calibri" panose="020F0502020204030204" pitchFamily="34" charset="0"/>
                <a:cs typeface="Times New Roman" panose="02020603050405020304" pitchFamily="18" charset="0"/>
              </a:rPr>
              <a:t> le </a:t>
            </a:r>
            <a:r>
              <a:rPr lang="fr-FR" sz="3500" dirty="0" err="1">
                <a:ea typeface="Calibri" panose="020F0502020204030204" pitchFamily="34" charset="0"/>
                <a:cs typeface="Times New Roman" panose="02020603050405020304" pitchFamily="18" charset="0"/>
              </a:rPr>
              <a:t>zanzare</a:t>
            </a:r>
            <a:r>
              <a:rPr lang="fr-FR" sz="3500" dirty="0">
                <a:ea typeface="Calibri" panose="020F0502020204030204" pitchFamily="34" charset="0"/>
                <a:cs typeface="Times New Roman" panose="02020603050405020304" pitchFamily="18" charset="0"/>
              </a:rPr>
              <a:t> per </a:t>
            </a:r>
            <a:r>
              <a:rPr lang="fr-FR" sz="3500" dirty="0" err="1">
                <a:ea typeface="Calibri" panose="020F0502020204030204" pitchFamily="34" charset="0"/>
                <a:cs typeface="Times New Roman" panose="02020603050405020304" pitchFamily="18" charset="0"/>
              </a:rPr>
              <a:t>un’ora</a:t>
            </a:r>
            <a:endParaRPr lang="en-US" sz="3500" dirty="0">
              <a:effectLst/>
              <a:ea typeface="Calibri" panose="020F0502020204030204" pitchFamily="34" charset="0"/>
              <a:cs typeface="Times New Roman" panose="02020603050405020304" pitchFamily="18" charset="0"/>
            </a:endParaRPr>
          </a:p>
          <a:p>
            <a:pPr marL="182880" marR="0" indent="0">
              <a:spcBef>
                <a:spcPts val="0"/>
              </a:spcBef>
              <a:spcAft>
                <a:spcPts val="0"/>
              </a:spcAft>
              <a:buNone/>
            </a:pPr>
            <a:r>
              <a:rPr lang="fr-FR" sz="3500" dirty="0">
                <a:ea typeface="Calibri" panose="020F0502020204030204" pitchFamily="34" charset="0"/>
                <a:cs typeface="Times New Roman" panose="02020603050405020304" pitchFamily="18" charset="0"/>
              </a:rPr>
              <a:t>	       </a:t>
            </a:r>
            <a:r>
              <a:rPr lang="fr-FR" sz="3500" dirty="0">
                <a:effectLst/>
                <a:ea typeface="Calibri" panose="020F0502020204030204" pitchFamily="34" charset="0"/>
                <a:cs typeface="Times New Roman" panose="02020603050405020304" pitchFamily="18" charset="0"/>
              </a:rPr>
              <a:t>I </a:t>
            </a:r>
            <a:r>
              <a:rPr lang="fr-FR" sz="3500" dirty="0" err="1">
                <a:effectLst/>
                <a:ea typeface="Calibri" panose="020F0502020204030204" pitchFamily="34" charset="0"/>
                <a:cs typeface="Times New Roman" panose="02020603050405020304" pitchFamily="18" charset="0"/>
              </a:rPr>
              <a:t>killed</a:t>
            </a:r>
            <a:r>
              <a:rPr lang="fr-FR" sz="3500" dirty="0">
                <a:effectLst/>
                <a:ea typeface="Calibri" panose="020F0502020204030204" pitchFamily="34" charset="0"/>
                <a:cs typeface="Times New Roman" panose="02020603050405020304" pitchFamily="18" charset="0"/>
              </a:rPr>
              <a:t> the mosquitos for an </a:t>
            </a:r>
            <a:r>
              <a:rPr lang="fr-FR" sz="3500" dirty="0" err="1">
                <a:effectLst/>
                <a:ea typeface="Calibri" panose="020F0502020204030204" pitchFamily="34" charset="0"/>
                <a:cs typeface="Times New Roman" panose="02020603050405020304" pitchFamily="18" charset="0"/>
              </a:rPr>
              <a:t>hour</a:t>
            </a:r>
            <a:endParaRPr lang="en-US" sz="35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62425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a:t>
            </a:r>
            <a:endParaRPr lang="en-US" dirty="0">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a:bodyPr>
          <a:lstStyle/>
          <a:p>
            <a:pPr marL="182880" marR="0" indent="0">
              <a:spcBef>
                <a:spcPts val="0"/>
              </a:spcBef>
              <a:spcAft>
                <a:spcPts val="0"/>
              </a:spcAft>
              <a:buNone/>
            </a:pPr>
            <a:r>
              <a:rPr lang="fr-FR" sz="3200" dirty="0" err="1">
                <a:effectLst/>
                <a:ea typeface="Calibri" panose="020F0502020204030204" pitchFamily="34" charset="0"/>
                <a:cs typeface="Times New Roman" panose="02020603050405020304" pitchFamily="18" charset="0"/>
              </a:rPr>
              <a:t>With</a:t>
            </a:r>
            <a:r>
              <a:rPr lang="fr-FR" sz="3200" dirty="0">
                <a:effectLst/>
                <a:ea typeface="Calibri" panose="020F0502020204030204" pitchFamily="34" charset="0"/>
                <a:cs typeface="Times New Roman" panose="02020603050405020304" pitchFamily="18" charset="0"/>
              </a:rPr>
              <a:t> D-Mods, </a:t>
            </a:r>
            <a:r>
              <a:rPr lang="fr-FR" sz="3200" dirty="0" err="1">
                <a:effectLst/>
                <a:ea typeface="Calibri" panose="020F0502020204030204" pitchFamily="34" charset="0"/>
                <a:cs typeface="Times New Roman" panose="02020603050405020304" pitchFamily="18" charset="0"/>
              </a:rPr>
              <a:t>Italian</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does</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allow</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bare</a:t>
            </a:r>
            <a:r>
              <a:rPr lang="fr-FR" sz="3200" dirty="0">
                <a:effectLst/>
                <a:ea typeface="Calibri" panose="020F0502020204030204" pitchFamily="34" charset="0"/>
                <a:cs typeface="Times New Roman" panose="02020603050405020304" pitchFamily="18" charset="0"/>
              </a:rPr>
              <a:t> arguments, </a:t>
            </a:r>
            <a:r>
              <a:rPr lang="fr-FR" sz="3200" dirty="0" err="1">
                <a:effectLst/>
                <a:ea typeface="Calibri" panose="020F0502020204030204" pitchFamily="34" charset="0"/>
                <a:cs typeface="Times New Roman" panose="02020603050405020304" pitchFamily="18" charset="0"/>
              </a:rPr>
              <a:t>while</a:t>
            </a:r>
            <a:r>
              <a:rPr lang="fr-FR" sz="3200" dirty="0">
                <a:effectLst/>
                <a:ea typeface="Calibri" panose="020F0502020204030204" pitchFamily="34" charset="0"/>
                <a:cs typeface="Times New Roman" panose="02020603050405020304" pitchFamily="18" charset="0"/>
              </a:rPr>
              <a:t> French </a:t>
            </a:r>
            <a:r>
              <a:rPr lang="fr-FR" sz="3200" dirty="0" err="1">
                <a:effectLst/>
                <a:ea typeface="Calibri" panose="020F0502020204030204" pitchFamily="34" charset="0"/>
                <a:cs typeface="Times New Roman" panose="02020603050405020304" pitchFamily="18" charset="0"/>
              </a:rPr>
              <a:t>resorts</a:t>
            </a:r>
            <a:r>
              <a:rPr lang="fr-FR" sz="3200" dirty="0">
                <a:effectLst/>
                <a:ea typeface="Calibri" panose="020F0502020204030204" pitchFamily="34" charset="0"/>
                <a:cs typeface="Times New Roman" panose="02020603050405020304" pitchFamily="18" charset="0"/>
              </a:rPr>
              <a:t> to a </a:t>
            </a:r>
            <a:r>
              <a:rPr lang="fr-FR" sz="3200" dirty="0" err="1">
                <a:effectLst/>
                <a:ea typeface="Calibri" panose="020F0502020204030204" pitchFamily="34" charset="0"/>
                <a:cs typeface="Times New Roman" panose="02020603050405020304" pitchFamily="18" charset="0"/>
              </a:rPr>
              <a:t>weak</a:t>
            </a:r>
            <a:r>
              <a:rPr lang="fr-FR" sz="3200" dirty="0">
                <a:effectLst/>
                <a:ea typeface="Calibri" panose="020F0502020204030204" pitchFamily="34" charset="0"/>
                <a:cs typeface="Times New Roman" panose="02020603050405020304" pitchFamily="18" charset="0"/>
              </a:rPr>
              <a:t>, cumulative </a:t>
            </a:r>
            <a:r>
              <a:rPr lang="fr-FR" sz="3200" dirty="0" err="1">
                <a:effectLst/>
                <a:ea typeface="Calibri" panose="020F0502020204030204" pitchFamily="34" charset="0"/>
                <a:cs typeface="Times New Roman" panose="02020603050405020304" pitchFamily="18" charset="0"/>
              </a:rPr>
              <a:t>indefinite</a:t>
            </a:r>
            <a:r>
              <a:rPr lang="fr-FR" sz="3200" dirty="0">
                <a:effectLst/>
                <a:ea typeface="Calibri" panose="020F0502020204030204" pitchFamily="34" charset="0"/>
                <a:cs typeface="Times New Roman" panose="02020603050405020304" pitchFamily="18" charset="0"/>
              </a:rPr>
              <a:t>, the </a:t>
            </a:r>
            <a:r>
              <a:rPr lang="fr-FR" sz="3200" dirty="0" err="1">
                <a:effectLst/>
                <a:ea typeface="Calibri" panose="020F0502020204030204" pitchFamily="34" charset="0"/>
                <a:cs typeface="Times New Roman" panose="02020603050405020304" pitchFamily="18" charset="0"/>
              </a:rPr>
              <a:t>so</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called</a:t>
            </a:r>
            <a:r>
              <a:rPr lang="fr-FR" sz="3200" dirty="0">
                <a:effectLst/>
                <a:ea typeface="Calibri" panose="020F0502020204030204" pitchFamily="34" charset="0"/>
                <a:cs typeface="Times New Roman" panose="02020603050405020304" pitchFamily="18" charset="0"/>
              </a:rPr>
              <a:t> ‘partitive’ </a:t>
            </a:r>
            <a:r>
              <a:rPr lang="fr-FR" sz="3200" dirty="0" err="1">
                <a:effectLst/>
                <a:ea typeface="Calibri" panose="020F0502020204030204" pitchFamily="34" charset="0"/>
                <a:cs typeface="Times New Roman" panose="02020603050405020304" pitchFamily="18" charset="0"/>
              </a:rPr>
              <a:t>determiner</a:t>
            </a:r>
            <a:r>
              <a:rPr lang="fr-FR" sz="3200" dirty="0">
                <a:effectLst/>
                <a:ea typeface="Calibri" panose="020F0502020204030204" pitchFamily="34" charset="0"/>
                <a:cs typeface="Times New Roman" panose="02020603050405020304" pitchFamily="18" charset="0"/>
              </a:rPr>
              <a:t>. </a:t>
            </a:r>
          </a:p>
          <a:p>
            <a:pPr marL="182880" marR="0" indent="0">
              <a:spcBef>
                <a:spcPts val="0"/>
              </a:spcBef>
              <a:spcAft>
                <a:spcPts val="0"/>
              </a:spcAft>
              <a:buNone/>
            </a:pPr>
            <a:r>
              <a:rPr lang="fr-FR" sz="3200" dirty="0" err="1">
                <a:effectLst/>
                <a:ea typeface="Calibri" panose="020F0502020204030204" pitchFamily="34" charset="0"/>
                <a:cs typeface="Times New Roman" panose="02020603050405020304" pitchFamily="18" charset="0"/>
              </a:rPr>
              <a:t>Interestingly</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Italian</a:t>
            </a:r>
            <a:r>
              <a:rPr lang="fr-FR" sz="3200" dirty="0">
                <a:effectLst/>
                <a:ea typeface="Calibri" panose="020F0502020204030204" pitchFamily="34" charset="0"/>
                <a:cs typeface="Times New Roman" panose="02020603050405020304" pitchFamily="18" charset="0"/>
              </a:rPr>
              <a:t> and French </a:t>
            </a:r>
            <a:r>
              <a:rPr lang="fr-FR" sz="3200" dirty="0" err="1">
                <a:effectLst/>
                <a:ea typeface="Calibri" panose="020F0502020204030204" pitchFamily="34" charset="0"/>
                <a:cs typeface="Times New Roman" panose="02020603050405020304" pitchFamily="18" charset="0"/>
              </a:rPr>
              <a:t>share</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such</a:t>
            </a:r>
            <a:r>
              <a:rPr lang="fr-FR" sz="3200" dirty="0">
                <a:effectLst/>
                <a:ea typeface="Calibri" panose="020F0502020204030204" pitchFamily="34" charset="0"/>
                <a:cs typeface="Times New Roman" panose="02020603050405020304" pitchFamily="18" charset="0"/>
              </a:rPr>
              <a:t> a </a:t>
            </a:r>
            <a:r>
              <a:rPr lang="fr-FR" sz="3200" dirty="0" err="1">
                <a:effectLst/>
                <a:ea typeface="Calibri" panose="020F0502020204030204" pitchFamily="34" charset="0"/>
                <a:cs typeface="Times New Roman" panose="02020603050405020304" pitchFamily="18" charset="0"/>
              </a:rPr>
              <a:t>determiner</a:t>
            </a:r>
            <a:r>
              <a:rPr lang="fr-FR" sz="3200" dirty="0">
                <a:effectLst/>
                <a:ea typeface="Calibri" panose="020F0502020204030204" pitchFamily="34" charset="0"/>
                <a:cs typeface="Times New Roman" panose="02020603050405020304" pitchFamily="18" charset="0"/>
              </a:rPr>
              <a:t>, but </a:t>
            </a:r>
            <a:r>
              <a:rPr lang="fr-FR" sz="3200" dirty="0" err="1">
                <a:effectLst/>
                <a:ea typeface="Calibri" panose="020F0502020204030204" pitchFamily="34" charset="0"/>
                <a:cs typeface="Times New Roman" panose="02020603050405020304" pitchFamily="18" charset="0"/>
              </a:rPr>
              <a:t>with</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slightly</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different</a:t>
            </a:r>
            <a:r>
              <a:rPr lang="fr-FR" sz="3200" dirty="0">
                <a:effectLst/>
                <a:ea typeface="Calibri" panose="020F0502020204030204" pitchFamily="34" charset="0"/>
                <a:cs typeface="Times New Roman" panose="02020603050405020304" pitchFamily="18" charset="0"/>
              </a:rPr>
              <a:t> </a:t>
            </a:r>
            <a:r>
              <a:rPr lang="fr-FR" sz="3200" dirty="0" err="1">
                <a:effectLst/>
                <a:ea typeface="Calibri" panose="020F0502020204030204" pitchFamily="34" charset="0"/>
                <a:cs typeface="Times New Roman" panose="02020603050405020304" pitchFamily="18" charset="0"/>
              </a:rPr>
              <a:t>properties</a:t>
            </a:r>
            <a:r>
              <a:rPr lang="fr-FR" sz="3200" dirty="0">
                <a:effectLst/>
                <a:ea typeface="Calibri" panose="020F0502020204030204" pitchFamily="34" charset="0"/>
                <a:cs typeface="Times New Roman" panose="02020603050405020304" pitchFamily="18" charset="0"/>
              </a:rPr>
              <a:t>.</a:t>
            </a:r>
            <a:endParaRPr lang="en-US" sz="3200"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c. The partitive determiner </a:t>
            </a:r>
          </a:p>
          <a:p>
            <a:pPr marL="937260" marR="0" indent="-571500">
              <a:spcBef>
                <a:spcPts val="0"/>
              </a:spcBef>
              <a:spcAft>
                <a:spcPts val="0"/>
              </a:spcAft>
              <a:buAutoNum type="romanLcPeriod"/>
            </a:pPr>
            <a:r>
              <a:rPr lang="en-US" sz="3200" dirty="0">
                <a:effectLst/>
                <a:ea typeface="Calibri" panose="020F0502020204030204" pitchFamily="34" charset="0"/>
                <a:cs typeface="Times New Roman" panose="02020603050405020304" pitchFamily="18" charset="0"/>
              </a:rPr>
              <a:t>Italian: di + DEF D 	ii. French: de + DEF D			</a:t>
            </a:r>
          </a:p>
          <a:p>
            <a:pPr marL="36576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Semantically: ‘</a:t>
            </a:r>
            <a:r>
              <a:rPr lang="en-US" sz="3200" dirty="0">
                <a:effectLst/>
                <a:ea typeface="Calibri" panose="020F0502020204030204" pitchFamily="34" charset="0"/>
                <a:cs typeface="Times New Roman" panose="02020603050405020304" pitchFamily="18" charset="0"/>
                <a:sym typeface="Symbol" pitchFamily="2" charset="2"/>
              </a:rPr>
              <a:t></a:t>
            </a:r>
            <a:r>
              <a:rPr lang="en-US" sz="3200" dirty="0">
                <a:effectLst/>
                <a:ea typeface="Calibri" panose="020F0502020204030204" pitchFamily="34" charset="0"/>
                <a:cs typeface="Times New Roman" panose="02020603050405020304" pitchFamily="18" charset="0"/>
              </a:rPr>
              <a:t>’, restricted to plural and mass.</a:t>
            </a:r>
          </a:p>
          <a:p>
            <a:pPr marL="365760" marR="0" indent="0">
              <a:spcBef>
                <a:spcPts val="0"/>
              </a:spcBef>
              <a:spcAft>
                <a:spcPts val="0"/>
              </a:spcAft>
              <a:buNone/>
            </a:pPr>
            <a:r>
              <a:rPr lang="en-US" sz="3200" dirty="0">
                <a:ea typeface="Calibri" panose="020F0502020204030204" pitchFamily="34" charset="0"/>
                <a:cs typeface="Times New Roman" panose="02020603050405020304" pitchFamily="18" charset="0"/>
              </a:rPr>
              <a:t>Incompatible with kind-level predicates</a:t>
            </a:r>
            <a:endParaRPr lang="en-US" sz="32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7884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EBC-D67B-41A7-EBB5-B7DBB5BE4C24}"/>
              </a:ext>
            </a:extLst>
          </p:cNvPr>
          <p:cNvSpPr>
            <a:spLocks noGrp="1"/>
          </p:cNvSpPr>
          <p:nvPr>
            <p:ph type="title"/>
          </p:nvPr>
        </p:nvSpPr>
        <p:spPr>
          <a:xfrm>
            <a:off x="838200" y="179930"/>
            <a:ext cx="10515600" cy="1325563"/>
          </a:xfrm>
        </p:spPr>
        <p:txBody>
          <a:bodyPr/>
          <a:lstStyle/>
          <a:p>
            <a:r>
              <a:rPr lang="en-US" sz="3200" dirty="0"/>
              <a:t>Two families of approaches.</a:t>
            </a:r>
            <a:br>
              <a:rPr lang="en-US" sz="3200" dirty="0"/>
            </a:br>
            <a:r>
              <a:rPr lang="en-US" dirty="0"/>
              <a:t>Approach 2: The ‘measure out’ take.</a:t>
            </a:r>
          </a:p>
        </p:txBody>
      </p:sp>
      <p:sp>
        <p:nvSpPr>
          <p:cNvPr id="3" name="Content Placeholder 2">
            <a:extLst>
              <a:ext uri="{FF2B5EF4-FFF2-40B4-BE49-F238E27FC236}">
                <a16:creationId xmlns:a16="http://schemas.microsoft.com/office/drawing/2014/main" id="{8F8E6BDC-F13C-4879-316D-0DA67D2A50F8}"/>
              </a:ext>
            </a:extLst>
          </p:cNvPr>
          <p:cNvSpPr>
            <a:spLocks noGrp="1"/>
          </p:cNvSpPr>
          <p:nvPr>
            <p:ph idx="1"/>
          </p:nvPr>
        </p:nvSpPr>
        <p:spPr>
          <a:xfrm>
            <a:off x="398363" y="1480103"/>
            <a:ext cx="10515600" cy="4486275"/>
          </a:xfrm>
        </p:spPr>
        <p:txBody>
          <a:bodyPr>
            <a:noAutofit/>
          </a:bodyPr>
          <a:lstStyle/>
          <a:p>
            <a:pPr marL="0" marR="0" indent="0">
              <a:spcBef>
                <a:spcPts val="0"/>
              </a:spcBef>
              <a:spcAft>
                <a:spcPts val="0"/>
              </a:spcAft>
              <a:buNone/>
            </a:pP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John run for an hour</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ii.  There is an event of John running that lasts at least an hour.</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D-Mods are restricted to properties of events with a certain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feature: </a:t>
            </a:r>
            <a:r>
              <a:rPr lang="en-US" dirty="0" err="1">
                <a:effectLst/>
                <a:ea typeface="Calibri" panose="020F0502020204030204" pitchFamily="34" charset="0"/>
                <a:cs typeface="Times New Roman" panose="02020603050405020304" pitchFamily="18" charset="0"/>
              </a:rPr>
              <a:t>cumulativity</a:t>
            </a:r>
            <a:r>
              <a:rPr lang="en-US" dirty="0">
                <a:effectLst/>
                <a:ea typeface="Calibri" panose="020F0502020204030204" pitchFamily="34" charset="0"/>
                <a:cs typeface="Times New Roman" panose="02020603050405020304" pitchFamily="18" charset="0"/>
              </a:rPr>
              <a:t>,  having proper parts, incrementality…</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sz="2400" dirty="0">
                <a:ea typeface="Calibri" panose="020F0502020204030204" pitchFamily="34" charset="0"/>
                <a:cs typeface="Times New Roman" panose="02020603050405020304" pitchFamily="18" charset="0"/>
              </a:rPr>
              <a:t>[</a:t>
            </a:r>
            <a:r>
              <a:rPr lang="en-US" sz="2400" dirty="0" err="1">
                <a:effectLst/>
                <a:ea typeface="Calibri" panose="020F0502020204030204" pitchFamily="34" charset="0"/>
                <a:cs typeface="Times New Roman" panose="02020603050405020304" pitchFamily="18" charset="0"/>
              </a:rPr>
              <a:t>Krifka</a:t>
            </a:r>
            <a:r>
              <a:rPr lang="en-US" sz="2400" dirty="0">
                <a:effectLst/>
                <a:ea typeface="Calibri" panose="020F0502020204030204" pitchFamily="34" charset="0"/>
                <a:cs typeface="Times New Roman" panose="02020603050405020304" pitchFamily="18" charset="0"/>
              </a:rPr>
              <a:t> (1998), </a:t>
            </a:r>
            <a:r>
              <a:rPr lang="en-US" sz="2400" dirty="0" err="1">
                <a:effectLst/>
                <a:ea typeface="Calibri" panose="020F0502020204030204" pitchFamily="34" charset="0"/>
                <a:cs typeface="Times New Roman" panose="02020603050405020304" pitchFamily="18" charset="0"/>
              </a:rPr>
              <a:t>Kratzer</a:t>
            </a:r>
            <a:r>
              <a:rPr lang="en-US" sz="2400" dirty="0">
                <a:effectLst/>
                <a:ea typeface="Calibri" panose="020F0502020204030204" pitchFamily="34" charset="0"/>
                <a:cs typeface="Times New Roman" panose="02020603050405020304" pitchFamily="18" charset="0"/>
              </a:rPr>
              <a:t> (2007),Landman and Rothstein (2012a,b), </a:t>
            </a: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rPr>
              <a:t>       Champollion (2016), …]</a:t>
            </a:r>
          </a:p>
          <a:p>
            <a:pPr marL="342900" marR="0" indent="-342900">
              <a:spcBef>
                <a:spcPts val="0"/>
              </a:spcBef>
              <a:spcAft>
                <a:spcPts val="0"/>
              </a:spcAft>
              <a:buAutoNum type="alphaLcPeriod"/>
            </a:pPr>
            <a:r>
              <a:rPr lang="en-US" dirty="0">
                <a:solidFill>
                  <a:srgbClr val="FF0000"/>
                </a:solidFill>
                <a:effectLst/>
                <a:ea typeface="Calibri" panose="020F0502020204030204" pitchFamily="34" charset="0"/>
                <a:cs typeface="Times New Roman" panose="02020603050405020304" pitchFamily="18" charset="0"/>
              </a:rPr>
              <a:t>Pros: </a:t>
            </a:r>
            <a:endParaRPr lang="en-US" dirty="0">
              <a:solidFill>
                <a:srgbClr val="FF0000"/>
              </a:solidFill>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It supposedly derives peculiar scope distributions on grounds that predicates of events involving quantified DPs (e.g. </a:t>
            </a:r>
            <a:r>
              <a:rPr lang="en-US" i="1" dirty="0">
                <a:effectLst/>
                <a:ea typeface="Calibri" panose="020F0502020204030204" pitchFamily="34" charset="0"/>
                <a:cs typeface="Times New Roman" panose="02020603050405020304" pitchFamily="18" charset="0"/>
              </a:rPr>
              <a:t>killing a mosquito</a:t>
            </a:r>
            <a:r>
              <a:rPr lang="en-US" dirty="0">
                <a:effectLst/>
                <a:ea typeface="Calibri" panose="020F0502020204030204" pitchFamily="34" charset="0"/>
                <a:cs typeface="Times New Roman" panose="02020603050405020304" pitchFamily="18" charset="0"/>
              </a:rPr>
              <a:t>) come out as lacking the relevant property </a:t>
            </a:r>
          </a:p>
          <a:p>
            <a:pPr marL="0" indent="0">
              <a:spcBef>
                <a:spcPts val="0"/>
              </a:spcBef>
              <a:buNone/>
            </a:pPr>
            <a:r>
              <a:rPr lang="en-US" dirty="0">
                <a:effectLst/>
                <a:ea typeface="Calibri" panose="020F0502020204030204" pitchFamily="34" charset="0"/>
                <a:cs typeface="Times New Roman" panose="02020603050405020304" pitchFamily="18" charset="0"/>
              </a:rPr>
              <a:t>   (e.g., they come out as being quantized – and hence telic).</a:t>
            </a:r>
            <a:endParaRPr lang="en-US" dirty="0">
              <a:ea typeface="Calibri" panose="020F0502020204030204" pitchFamily="34" charset="0"/>
              <a:cs typeface="Times New Roman" panose="02020603050405020304" pitchFamily="18" charset="0"/>
            </a:endParaRPr>
          </a:p>
          <a:p>
            <a:pPr marL="0" indent="0">
              <a:spcBef>
                <a:spcPts val="0"/>
              </a:spcBef>
              <a:buNone/>
            </a:pPr>
            <a:r>
              <a:rPr lang="en-US" dirty="0">
                <a:solidFill>
                  <a:srgbClr val="FF0000"/>
                </a:solidFill>
                <a:effectLst/>
                <a:ea typeface="Calibri" panose="020F0502020204030204" pitchFamily="34" charset="0"/>
                <a:cs typeface="Times New Roman" panose="02020603050405020304" pitchFamily="18" charset="0"/>
              </a:rPr>
              <a:t>b. Cons:</a:t>
            </a:r>
            <a:endParaRPr lang="en-US" dirty="0">
              <a:solidFill>
                <a:srgbClr val="FF0000"/>
              </a:solidFill>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How explanatory?</a:t>
            </a:r>
            <a:endParaRPr lang="en-US" dirty="0">
              <a:ea typeface="Calibri" panose="020F0502020204030204" pitchFamily="34" charset="0"/>
              <a:cs typeface="Times New Roman" panose="02020603050405020304" pitchFamily="18" charset="0"/>
            </a:endParaRPr>
          </a:p>
          <a:p>
            <a:pPr>
              <a:spcBef>
                <a:spcPts val="0"/>
              </a:spcBef>
            </a:pPr>
            <a:r>
              <a:rPr lang="en-US" dirty="0">
                <a:effectLst/>
                <a:ea typeface="Calibri" panose="020F0502020204030204" pitchFamily="34" charset="0"/>
                <a:cs typeface="Times New Roman" panose="02020603050405020304" pitchFamily="18" charset="0"/>
              </a:rPr>
              <a:t>How well do the various attempts at defining atelicity work?</a:t>
            </a:r>
          </a:p>
        </p:txBody>
      </p:sp>
    </p:spTree>
    <p:extLst>
      <p:ext uri="{BB962C8B-B14F-4D97-AF65-F5344CB8AC3E}">
        <p14:creationId xmlns:p14="http://schemas.microsoft.com/office/powerpoint/2010/main" val="2081497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a:t>
            </a:r>
            <a:endParaRPr lang="en-US" dirty="0">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fontScale="92500" lnSpcReduction="10000"/>
          </a:bodyPr>
          <a:lstStyle/>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The partitive article behaves in opposite ways in the two languages with respect to D-Mods.</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4"/>
            </a:pP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Ieri</a:t>
            </a:r>
            <a:r>
              <a:rPr lang="en-US" dirty="0">
                <a:effectLst/>
                <a:ea typeface="Calibri" panose="020F0502020204030204" pitchFamily="34" charset="0"/>
                <a:cs typeface="Times New Roman" panose="02020603050405020304" pitchFamily="18" charset="0"/>
              </a:rPr>
              <a:t> sera ho </a:t>
            </a:r>
            <a:r>
              <a:rPr lang="en-US" dirty="0" err="1">
                <a:effectLst/>
                <a:ea typeface="Calibri" panose="020F0502020204030204" pitchFamily="34" charset="0"/>
                <a:cs typeface="Times New Roman" panose="02020603050405020304" pitchFamily="18" charset="0"/>
              </a:rPr>
              <a:t>ucciso</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delle</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zanzare</a:t>
            </a:r>
            <a:r>
              <a:rPr lang="en-US" dirty="0">
                <a:effectLst/>
                <a:ea typeface="Calibri" panose="020F0502020204030204" pitchFamily="34" charset="0"/>
                <a:cs typeface="Times New Roman" panose="02020603050405020304" pitchFamily="18" charset="0"/>
              </a:rPr>
              <a:t> per </a:t>
            </a:r>
            <a:r>
              <a:rPr lang="en-US" dirty="0" err="1">
                <a:effectLst/>
                <a:ea typeface="Calibri" panose="020F0502020204030204" pitchFamily="34" charset="0"/>
                <a:cs typeface="Times New Roman" panose="02020603050405020304" pitchFamily="18" charset="0"/>
              </a:rPr>
              <a:t>un’ora</a:t>
            </a:r>
            <a:r>
              <a:rPr lang="en-US" dirty="0">
                <a:effectLst/>
                <a:ea typeface="Calibri" panose="020F0502020204030204" pitchFamily="34" charset="0"/>
                <a:cs typeface="Times New Roman" panose="02020603050405020304" pitchFamily="18" charset="0"/>
              </a:rPr>
              <a:t>, prima di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addormentarmi</a:t>
            </a:r>
            <a:endParaRPr lang="en-US" dirty="0">
              <a:effectLst/>
              <a:ea typeface="Calibri" panose="020F0502020204030204" pitchFamily="34" charset="0"/>
              <a:cs typeface="Times New Roman" panose="02020603050405020304" pitchFamily="18" charset="0"/>
            </a:endParaRPr>
          </a:p>
          <a:p>
            <a:pPr marL="365760" marR="0" indent="0">
              <a:spcBef>
                <a:spcPts val="0"/>
              </a:spcBef>
              <a:spcAft>
                <a:spcPts val="0"/>
              </a:spcAft>
              <a:buNone/>
            </a:pPr>
            <a:r>
              <a:rPr lang="fr-FR" dirty="0">
                <a:effectLst/>
                <a:ea typeface="Calibri" panose="020F0502020204030204" pitchFamily="34" charset="0"/>
                <a:cs typeface="Times New Roman" panose="02020603050405020304" pitchFamily="18" charset="0"/>
              </a:rPr>
              <a:t>  ii.  La nuit dernière, j'ai tué *(des ) moustiques pendant une heure </a:t>
            </a:r>
          </a:p>
          <a:p>
            <a:pPr marL="36576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a:effectLst/>
                <a:ea typeface="Calibri" panose="020F0502020204030204" pitchFamily="34" charset="0"/>
                <a:cs typeface="Times New Roman" panose="02020603050405020304" pitchFamily="18" charset="0"/>
              </a:rPr>
              <a:t>avant de m'endormir</a:t>
            </a:r>
            <a:endParaRPr lang="en-US" dirty="0">
              <a:effectLst/>
              <a:ea typeface="Calibri" panose="020F0502020204030204" pitchFamily="34" charset="0"/>
              <a:cs typeface="Times New Roman" panose="02020603050405020304" pitchFamily="18" charset="0"/>
            </a:endParaRPr>
          </a:p>
          <a:p>
            <a:pPr marL="18288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a:effectLst/>
                <a:ea typeface="Calibri" panose="020F0502020204030204" pitchFamily="34" charset="0"/>
                <a:cs typeface="Times New Roman" panose="02020603050405020304" pitchFamily="18" charset="0"/>
              </a:rPr>
              <a:t>Last night, I have </a:t>
            </a:r>
            <a:r>
              <a:rPr lang="fr-FR" dirty="0" err="1">
                <a:effectLst/>
                <a:ea typeface="Calibri" panose="020F0502020204030204" pitchFamily="34" charset="0"/>
                <a:cs typeface="Times New Roman" panose="02020603050405020304" pitchFamily="18" charset="0"/>
              </a:rPr>
              <a:t>killed</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some</a:t>
            </a:r>
            <a:r>
              <a:rPr lang="fr-FR" dirty="0">
                <a:effectLst/>
                <a:ea typeface="Calibri" panose="020F0502020204030204" pitchFamily="34" charset="0"/>
                <a:cs typeface="Times New Roman" panose="02020603050405020304" pitchFamily="18" charset="0"/>
              </a:rPr>
              <a:t> mosquitos for an </a:t>
            </a:r>
            <a:r>
              <a:rPr lang="fr-FR" dirty="0" err="1">
                <a:effectLst/>
                <a:ea typeface="Calibri" panose="020F0502020204030204" pitchFamily="34" charset="0"/>
                <a:cs typeface="Times New Roman" panose="02020603050405020304" pitchFamily="18" charset="0"/>
              </a:rPr>
              <a:t>hour</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before</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falling</a:t>
            </a:r>
            <a:r>
              <a:rPr lang="fr-FR" dirty="0">
                <a:effectLst/>
                <a:ea typeface="Calibri" panose="020F0502020204030204" pitchFamily="34" charset="0"/>
                <a:cs typeface="Times New Roman" panose="02020603050405020304" pitchFamily="18" charset="0"/>
              </a:rPr>
              <a:t>  </a:t>
            </a:r>
          </a:p>
          <a:p>
            <a:pPr marL="18288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asleep</a:t>
            </a:r>
            <a:r>
              <a:rPr lang="fr-FR" dirty="0">
                <a:effectLst/>
                <a:ea typeface="Calibri" panose="020F0502020204030204" pitchFamily="34" charset="0"/>
                <a:cs typeface="Times New Roman" panose="02020603050405020304" pitchFamily="18" charset="0"/>
              </a:rPr>
              <a:t>.</a:t>
            </a:r>
          </a:p>
          <a:p>
            <a:pPr marL="182880" marR="0" indent="0">
              <a:spcBef>
                <a:spcPts val="0"/>
              </a:spcBef>
              <a:spcAft>
                <a:spcPts val="0"/>
              </a:spcAft>
              <a:buNone/>
            </a:pPr>
            <a:r>
              <a:rPr lang="fr-FR" dirty="0">
                <a:effectLst/>
                <a:ea typeface="Calibri" panose="020F0502020204030204" pitchFamily="34" charset="0"/>
                <a:cs typeface="Times New Roman" panose="02020603050405020304" pitchFamily="18" charset="0"/>
              </a:rPr>
              <a:t>    iii.  (*Dei) </a:t>
            </a:r>
            <a:r>
              <a:rPr lang="fr-FR" dirty="0" err="1">
                <a:effectLst/>
                <a:ea typeface="Calibri" panose="020F0502020204030204" pitchFamily="34" charset="0"/>
                <a:cs typeface="Times New Roman" panose="02020603050405020304" pitchFamily="18" charset="0"/>
              </a:rPr>
              <a:t>soldati</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valorosi</a:t>
            </a:r>
            <a:r>
              <a:rPr lang="fr-FR" dirty="0">
                <a:effectLst/>
                <a:ea typeface="Calibri" panose="020F0502020204030204" pitchFamily="34" charset="0"/>
                <a:cs typeface="Times New Roman" panose="02020603050405020304" pitchFamily="18" charset="0"/>
              </a:rPr>
              <a:t> sono </a:t>
            </a:r>
            <a:r>
              <a:rPr lang="fr-FR" dirty="0" err="1">
                <a:effectLst/>
                <a:ea typeface="Calibri" panose="020F0502020204030204" pitchFamily="34" charset="0"/>
                <a:cs typeface="Times New Roman" panose="02020603050405020304" pitchFamily="18" charset="0"/>
              </a:rPr>
              <a:t>caduti</a:t>
            </a:r>
            <a:r>
              <a:rPr lang="fr-FR" dirty="0">
                <a:effectLst/>
                <a:ea typeface="Calibri" panose="020F0502020204030204" pitchFamily="34" charset="0"/>
                <a:cs typeface="Times New Roman" panose="02020603050405020304" pitchFamily="18" charset="0"/>
              </a:rPr>
              <a:t> per </a:t>
            </a:r>
            <a:r>
              <a:rPr lang="fr-FR" dirty="0" err="1">
                <a:effectLst/>
                <a:ea typeface="Calibri" panose="020F0502020204030204" pitchFamily="34" charset="0"/>
                <a:cs typeface="Times New Roman" panose="02020603050405020304" pitchFamily="18" charset="0"/>
              </a:rPr>
              <a:t>mesi</a:t>
            </a:r>
            <a:r>
              <a:rPr lang="fr-FR" dirty="0">
                <a:effectLst/>
                <a:ea typeface="Calibri" panose="020F0502020204030204" pitchFamily="34" charset="0"/>
                <a:cs typeface="Times New Roman" panose="02020603050405020304" pitchFamily="18" charset="0"/>
              </a:rPr>
              <a:t>, prima </a:t>
            </a:r>
            <a:r>
              <a:rPr lang="fr-FR" dirty="0" err="1">
                <a:effectLst/>
                <a:ea typeface="Calibri" panose="020F0502020204030204" pitchFamily="34" charset="0"/>
                <a:cs typeface="Times New Roman" panose="02020603050405020304" pitchFamily="18" charset="0"/>
              </a:rPr>
              <a:t>della</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vittoria</a:t>
            </a:r>
            <a:r>
              <a:rPr lang="fr-FR"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a:p>
            <a:pPr marL="365760" marR="0" indent="0">
              <a:spcBef>
                <a:spcPts val="0"/>
              </a:spcBef>
              <a:spcAft>
                <a:spcPts val="0"/>
              </a:spcAft>
              <a:buNone/>
            </a:pPr>
            <a:r>
              <a:rPr lang="fr-FR" dirty="0">
                <a:effectLst/>
                <a:ea typeface="Calibri" panose="020F0502020204030204" pitchFamily="34" charset="0"/>
                <a:cs typeface="Times New Roman" panose="02020603050405020304" pitchFamily="18" charset="0"/>
              </a:rPr>
              <a:t>  iv.  *(De) braves soldats sont tombés pendant des mois avant la victoire.</a:t>
            </a:r>
          </a:p>
          <a:p>
            <a:pPr marL="365760" marR="0" indent="0">
              <a:spcBef>
                <a:spcPts val="0"/>
              </a:spcBef>
              <a:spcAft>
                <a:spcPts val="0"/>
              </a:spcAft>
              <a:buNone/>
            </a:pPr>
            <a:r>
              <a:rPr lang="fr-FR" dirty="0">
                <a:effectLst/>
                <a:ea typeface="Calibri" panose="020F0502020204030204" pitchFamily="34" charset="0"/>
                <a:cs typeface="Times New Roman" panose="02020603050405020304" pitchFamily="18" charset="0"/>
              </a:rPr>
              <a:t>           Brave </a:t>
            </a:r>
            <a:r>
              <a:rPr lang="fr-FR" dirty="0" err="1">
                <a:effectLst/>
                <a:ea typeface="Calibri" panose="020F0502020204030204" pitchFamily="34" charset="0"/>
                <a:cs typeface="Times New Roman" panose="02020603050405020304" pitchFamily="18" charset="0"/>
              </a:rPr>
              <a:t>soldiers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fell</a:t>
            </a:r>
            <a:r>
              <a:rPr lang="fr-FR" dirty="0">
                <a:effectLst/>
                <a:ea typeface="Calibri" panose="020F0502020204030204" pitchFamily="34" charset="0"/>
                <a:cs typeface="Times New Roman" panose="02020603050405020304" pitchFamily="18" charset="0"/>
              </a:rPr>
              <a:t> for </a:t>
            </a:r>
            <a:r>
              <a:rPr lang="fr-FR" dirty="0" err="1">
                <a:effectLst/>
                <a:ea typeface="Calibri" panose="020F0502020204030204" pitchFamily="34" charset="0"/>
                <a:cs typeface="Times New Roman" panose="02020603050405020304" pitchFamily="18" charset="0"/>
              </a:rPr>
              <a:t>months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before</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victory</a:t>
            </a:r>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83112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 </a:t>
            </a:r>
            <a:r>
              <a:rPr lang="en-US" dirty="0">
                <a:solidFill>
                  <a:srgbClr val="FF0000"/>
                </a:solidFill>
              </a:rPr>
              <a:t>Analysis</a:t>
            </a:r>
            <a:endParaRPr lang="en-US" dirty="0">
              <a:solidFill>
                <a:srgbClr val="FF0000"/>
              </a:solidFill>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fontScale="925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fr-FR" dirty="0">
                <a:effectLst/>
                <a:ea typeface="Calibri" panose="020F0502020204030204" pitchFamily="34" charset="0"/>
                <a:cs typeface="Times New Roman" panose="02020603050405020304" pitchFamily="18" charset="0"/>
              </a:rPr>
              <a:t>French (</a:t>
            </a:r>
            <a:r>
              <a:rPr lang="fr-FR" dirty="0" err="1">
                <a:effectLst/>
                <a:ea typeface="Calibri" panose="020F0502020204030204" pitchFamily="34" charset="0"/>
                <a:cs typeface="Times New Roman" panose="02020603050405020304" pitchFamily="18" charset="0"/>
              </a:rPr>
              <a:t>basically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disallows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BAs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However</a:t>
            </a:r>
            <a:r>
              <a:rPr lang="fr-FR" dirty="0">
                <a:effectLst/>
                <a:ea typeface="Calibri" panose="020F0502020204030204" pitchFamily="34" charset="0"/>
                <a:cs typeface="Times New Roman" panose="02020603050405020304" pitchFamily="18" charset="0"/>
              </a:rPr>
              <a:t>, </a:t>
            </a:r>
            <a:r>
              <a:rPr lang="fr-FR" i="1" dirty="0">
                <a:effectLst/>
                <a:ea typeface="Calibri" panose="020F0502020204030204" pitchFamily="34" charset="0"/>
                <a:cs typeface="Times New Roman" panose="02020603050405020304" pitchFamily="18" charset="0"/>
              </a:rPr>
              <a:t>des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acts</a:t>
            </a:r>
            <a:r>
              <a:rPr lang="fr-FR" dirty="0">
                <a:effectLst/>
                <a:ea typeface="Calibri" panose="020F0502020204030204" pitchFamily="34" charset="0"/>
                <a:cs typeface="Times New Roman" panose="02020603050405020304" pitchFamily="18" charset="0"/>
              </a:rPr>
              <a:t> as a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Predication</a:t>
            </a:r>
            <a:r>
              <a:rPr lang="fr-FR" dirty="0">
                <a:effectLst/>
                <a:ea typeface="Calibri" panose="020F0502020204030204" pitchFamily="34" charset="0"/>
                <a:cs typeface="Times New Roman" panose="02020603050405020304" pitchFamily="18" charset="0"/>
              </a:rPr>
              <a:t>’ marker </a:t>
            </a:r>
            <a:r>
              <a:rPr lang="fr-FR" dirty="0" err="1">
                <a:effectLst/>
                <a:ea typeface="Calibri" panose="020F0502020204030204" pitchFamily="34" charset="0"/>
                <a:cs typeface="Times New Roman" panose="02020603050405020304" pitchFamily="18" charset="0"/>
              </a:rPr>
              <a:t>with</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which</a:t>
            </a:r>
            <a:r>
              <a:rPr lang="fr-FR" dirty="0">
                <a:effectLst/>
                <a:ea typeface="Calibri" panose="020F0502020204030204" pitchFamily="34" charset="0"/>
                <a:cs typeface="Times New Roman" panose="02020603050405020304" pitchFamily="18" charset="0"/>
              </a:rPr>
              <a:t> French </a:t>
            </a:r>
            <a:r>
              <a:rPr lang="fr-FR" dirty="0" err="1">
                <a:effectLst/>
                <a:ea typeface="Calibri" panose="020F0502020204030204" pitchFamily="34" charset="0"/>
                <a:cs typeface="Times New Roman" panose="02020603050405020304" pitchFamily="18" charset="0"/>
              </a:rPr>
              <a:t>employs</a:t>
            </a:r>
            <a:r>
              <a:rPr lang="fr-FR" dirty="0">
                <a:effectLst/>
                <a:ea typeface="Calibri" panose="020F0502020204030204" pitchFamily="34" charset="0"/>
                <a:cs typeface="Times New Roman" panose="02020603050405020304" pitchFamily="18" charset="0"/>
              </a:rPr>
              <a:t> TH</a:t>
            </a:r>
            <a:r>
              <a:rPr lang="fr-FR" baseline="-25000" dirty="0">
                <a:effectLst/>
                <a:ea typeface="Calibri" panose="020F0502020204030204" pitchFamily="34" charset="0"/>
                <a:cs typeface="Times New Roman" panose="02020603050405020304" pitchFamily="18" charset="0"/>
              </a:rPr>
              <a:t>PEP</a:t>
            </a:r>
            <a:r>
              <a:rPr lang="fr-FR" dirty="0">
                <a:effectLst/>
                <a:ea typeface="Calibri" panose="020F0502020204030204" pitchFamily="34" charset="0"/>
                <a:cs typeface="Times New Roman" panose="02020603050405020304" pitchFamily="18" charset="0"/>
              </a:rPr>
              <a:t> a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level</a:t>
            </a:r>
            <a:r>
              <a:rPr lang="fr-FR"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counterpart</a:t>
            </a:r>
            <a:r>
              <a:rPr lang="fr-FR" dirty="0">
                <a:effectLst/>
                <a:ea typeface="Calibri" panose="020F0502020204030204" pitchFamily="34" charset="0"/>
                <a:cs typeface="Times New Roman" panose="02020603050405020304" pitchFamily="18" charset="0"/>
              </a:rPr>
              <a:t> of TH</a:t>
            </a:r>
            <a:r>
              <a:rPr lang="fr-FR" baseline="-25000" dirty="0">
                <a:effectLst/>
                <a:ea typeface="Calibri" panose="020F0502020204030204" pitchFamily="34" charset="0"/>
                <a:cs typeface="Times New Roman" panose="02020603050405020304" pitchFamily="18" charset="0"/>
              </a:rPr>
              <a:t>KEP</a:t>
            </a:r>
            <a:r>
              <a:rPr lang="fr-FR" dirty="0">
                <a:ea typeface="Calibri" panose="020F0502020204030204" pitchFamily="34" charset="0"/>
                <a:cs typeface="Times New Roman" panose="02020603050405020304" pitchFamily="18" charset="0"/>
              </a:rPr>
              <a:t>.</a:t>
            </a:r>
            <a:r>
              <a:rPr lang="fr-FR" dirty="0">
                <a:effectLst/>
                <a:ea typeface="Calibri" panose="020F0502020204030204" pitchFamily="34" charset="0"/>
                <a:cs typeface="Times New Roman" panose="02020603050405020304" pitchFamily="18" charset="0"/>
              </a:rPr>
              <a:t> </a:t>
            </a:r>
          </a:p>
          <a:p>
            <a:pPr marL="0" marR="0">
              <a:spcBef>
                <a:spcPts val="0"/>
              </a:spcBef>
              <a:spcAft>
                <a:spcPts val="0"/>
              </a:spcAft>
            </a:pPr>
            <a:r>
              <a:rPr lang="fr-FR" b="1" dirty="0">
                <a:effectLst/>
                <a:ea typeface="Calibri" panose="020F0502020204030204" pitchFamily="34" charset="0"/>
                <a:cs typeface="Times New Roman" panose="02020603050405020304" pitchFamily="18" charset="0"/>
              </a:rPr>
              <a:t>That </a:t>
            </a:r>
            <a:r>
              <a:rPr lang="fr-FR" b="1" dirty="0" err="1">
                <a:effectLst/>
                <a:ea typeface="Calibri" panose="020F0502020204030204" pitchFamily="34" charset="0"/>
                <a:cs typeface="Times New Roman" panose="02020603050405020304" pitchFamily="18" charset="0"/>
              </a:rPr>
              <a:t>this</a:t>
            </a:r>
            <a:r>
              <a:rPr lang="fr-FR" b="1" dirty="0">
                <a:effectLst/>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is</a:t>
            </a:r>
            <a:r>
              <a:rPr lang="fr-FR" b="1" dirty="0">
                <a:effectLst/>
                <a:ea typeface="Calibri" panose="020F0502020204030204" pitchFamily="34" charset="0"/>
                <a:cs typeface="Times New Roman" panose="02020603050405020304" pitchFamily="18" charset="0"/>
              </a:rPr>
              <a:t> an option </a:t>
            </a:r>
            <a:r>
              <a:rPr lang="fr-FR" b="1" dirty="0" err="1">
                <a:effectLst/>
                <a:ea typeface="Calibri" panose="020F0502020204030204" pitchFamily="34" charset="0"/>
                <a:cs typeface="Times New Roman" panose="02020603050405020304" pitchFamily="18" charset="0"/>
              </a:rPr>
              <a:t>is</a:t>
            </a:r>
            <a:r>
              <a:rPr lang="fr-FR" b="1" dirty="0">
                <a:effectLst/>
                <a:ea typeface="Calibri" panose="020F0502020204030204" pitchFamily="34" charset="0"/>
                <a:cs typeface="Times New Roman" panose="02020603050405020304" pitchFamily="18" charset="0"/>
              </a:rPr>
              <a:t> no surprise </a:t>
            </a:r>
            <a:r>
              <a:rPr lang="fr-FR" b="1" dirty="0" err="1">
                <a:effectLst/>
                <a:ea typeface="Calibri" panose="020F0502020204030204" pitchFamily="34" charset="0"/>
                <a:cs typeface="Times New Roman" panose="02020603050405020304" pitchFamily="18" charset="0"/>
              </a:rPr>
              <a:t>given</a:t>
            </a:r>
            <a:r>
              <a:rPr lang="fr-FR" b="1" dirty="0">
                <a:effectLst/>
                <a:ea typeface="Calibri" panose="020F0502020204030204" pitchFamily="34" charset="0"/>
                <a:cs typeface="Times New Roman" panose="02020603050405020304" pitchFamily="18" charset="0"/>
              </a:rPr>
              <a:t> the one-one </a:t>
            </a:r>
            <a:r>
              <a:rPr lang="fr-FR" b="1" dirty="0" err="1">
                <a:effectLst/>
                <a:ea typeface="Calibri" panose="020F0502020204030204" pitchFamily="34" charset="0"/>
                <a:cs typeface="Times New Roman" panose="02020603050405020304" pitchFamily="18" charset="0"/>
              </a:rPr>
              <a:t>correspondence</a:t>
            </a:r>
            <a:r>
              <a:rPr lang="fr-FR" b="1"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fr-FR" b="1" dirty="0">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between</a:t>
            </a:r>
            <a:r>
              <a:rPr lang="fr-FR" b="1" dirty="0">
                <a:effectLst/>
                <a:ea typeface="Calibri" panose="020F0502020204030204" pitchFamily="34" charset="0"/>
                <a:cs typeface="Times New Roman" panose="02020603050405020304" pitchFamily="18" charset="0"/>
              </a:rPr>
              <a:t> (plural) </a:t>
            </a:r>
            <a:r>
              <a:rPr lang="fr-FR" b="1" dirty="0" err="1">
                <a:effectLst/>
                <a:ea typeface="Calibri" panose="020F0502020204030204" pitchFamily="34" charset="0"/>
                <a:cs typeface="Times New Roman" panose="02020603050405020304" pitchFamily="18" charset="0"/>
              </a:rPr>
              <a:t>kinds</a:t>
            </a:r>
            <a:r>
              <a:rPr lang="fr-FR" b="1" dirty="0">
                <a:effectLst/>
                <a:ea typeface="Calibri" panose="020F0502020204030204" pitchFamily="34" charset="0"/>
                <a:cs typeface="Times New Roman" panose="02020603050405020304" pitchFamily="18" charset="0"/>
              </a:rPr>
              <a:t> and (cumulative) </a:t>
            </a:r>
            <a:r>
              <a:rPr lang="fr-FR" b="1" dirty="0" err="1">
                <a:effectLst/>
                <a:ea typeface="Calibri" panose="020F0502020204030204" pitchFamily="34" charset="0"/>
                <a:cs typeface="Times New Roman" panose="02020603050405020304" pitchFamily="18" charset="0"/>
              </a:rPr>
              <a:t>properties</a:t>
            </a:r>
            <a:r>
              <a:rPr lang="fr-FR" b="1" dirty="0">
                <a:effectLst/>
                <a:ea typeface="Calibri" panose="020F0502020204030204" pitchFamily="34" charset="0"/>
                <a:cs typeface="Times New Roman" panose="02020603050405020304" pitchFamily="18" charset="0"/>
              </a:rPr>
              <a:t>. </a:t>
            </a:r>
          </a:p>
          <a:p>
            <a:pPr marL="0" marR="0">
              <a:spcBef>
                <a:spcPts val="0"/>
              </a:spcBef>
              <a:spcAft>
                <a:spcPts val="0"/>
              </a:spcAft>
            </a:pPr>
            <a:r>
              <a:rPr lang="fr-FR" dirty="0">
                <a:effectLst/>
                <a:ea typeface="Calibri" panose="020F0502020204030204" pitchFamily="34" charset="0"/>
                <a:cs typeface="Times New Roman" panose="02020603050405020304" pitchFamily="18" charset="0"/>
              </a:rPr>
              <a:t>Just like </a:t>
            </a:r>
            <a:r>
              <a:rPr lang="fr-FR" dirty="0" err="1">
                <a:effectLst/>
                <a:ea typeface="Calibri" panose="020F0502020204030204" pitchFamily="34" charset="0"/>
                <a:cs typeface="Times New Roman" panose="02020603050405020304" pitchFamily="18" charset="0"/>
              </a:rPr>
              <a:t>we</a:t>
            </a:r>
            <a:r>
              <a:rPr lang="fr-FR" dirty="0">
                <a:effectLst/>
                <a:ea typeface="Calibri" panose="020F0502020204030204" pitchFamily="34" charset="0"/>
                <a:cs typeface="Times New Roman" panose="02020603050405020304" pitchFamily="18" charset="0"/>
              </a:rPr>
              <a:t> have </a:t>
            </a:r>
            <a:r>
              <a:rPr lang="fr-FR" dirty="0" err="1">
                <a:effectLst/>
                <a:ea typeface="Calibri" panose="020F0502020204030204" pitchFamily="34" charset="0"/>
                <a:cs typeface="Times New Roman" panose="02020603050405020304" pitchFamily="18" charset="0"/>
              </a:rPr>
              <a:t>defined</a:t>
            </a:r>
            <a:r>
              <a:rPr lang="fr-FR" dirty="0">
                <a:effectLst/>
                <a:ea typeface="Calibri" panose="020F0502020204030204" pitchFamily="34" charset="0"/>
                <a:cs typeface="Times New Roman" panose="02020603050405020304" pitchFamily="18" charset="0"/>
              </a:rPr>
              <a:t> a </a:t>
            </a:r>
            <a:r>
              <a:rPr lang="fr-FR" dirty="0" err="1">
                <a:effectLst/>
                <a:ea typeface="Calibri" panose="020F0502020204030204" pitchFamily="34" charset="0"/>
                <a:cs typeface="Times New Roman" panose="02020603050405020304" pitchFamily="18" charset="0"/>
              </a:rPr>
              <a:t>kind</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oriented</a:t>
            </a:r>
            <a:r>
              <a:rPr lang="fr-FR" dirty="0">
                <a:effectLst/>
                <a:ea typeface="Calibri" panose="020F0502020204030204" pitchFamily="34" charset="0"/>
                <a:cs typeface="Times New Roman" panose="02020603050405020304" pitchFamily="18" charset="0"/>
              </a:rPr>
              <a:t> variant </a:t>
            </a:r>
            <a:r>
              <a:rPr lang="fr-FR" dirty="0">
                <a:effectLst/>
                <a:ea typeface="Calibri" panose="020F0502020204030204" pitchFamily="34" charset="0"/>
                <a:cs typeface="Times New Roman" panose="02020603050405020304" pitchFamily="18" charset="0"/>
                <a:sym typeface="Symbol" pitchFamily="2" charset="2"/>
              </a:rPr>
              <a:t></a:t>
            </a:r>
            <a:r>
              <a:rPr lang="fr-FR" baseline="-25000" dirty="0">
                <a:effectLst/>
                <a:ea typeface="Calibri" panose="020F0502020204030204" pitchFamily="34" charset="0"/>
                <a:cs typeface="Times New Roman" panose="02020603050405020304" pitchFamily="18" charset="0"/>
              </a:rPr>
              <a:t>KEP</a:t>
            </a:r>
            <a:r>
              <a:rPr lang="fr-FR" dirty="0">
                <a:effectLst/>
                <a:ea typeface="Calibri" panose="020F0502020204030204" pitchFamily="34" charset="0"/>
                <a:cs typeface="Times New Roman" panose="02020603050405020304" pitchFamily="18" charset="0"/>
              </a:rPr>
              <a:t> of a </a:t>
            </a:r>
            <a:r>
              <a:rPr lang="fr-FR" dirty="0" err="1">
                <a:effectLst/>
                <a:ea typeface="Calibri" panose="020F0502020204030204" pitchFamily="34" charset="0"/>
                <a:cs typeface="Times New Roman" panose="02020603050405020304" pitchFamily="18" charset="0"/>
              </a:rPr>
              <a:t>thematic</a:t>
            </a:r>
            <a:r>
              <a:rPr lang="fr-FR" dirty="0">
                <a:effectLst/>
                <a:ea typeface="Calibri" panose="020F0502020204030204" pitchFamily="34" charset="0"/>
                <a:cs typeface="Times New Roman" panose="02020603050405020304" pitchFamily="18" charset="0"/>
              </a:rPr>
              <a:t> relation </a:t>
            </a:r>
          </a:p>
          <a:p>
            <a:pPr marL="0" marR="0" indent="0">
              <a:spcBef>
                <a:spcPts val="0"/>
              </a:spcBef>
              <a:spcAft>
                <a:spcPts val="0"/>
              </a:spcAft>
              <a:buNone/>
            </a:pPr>
            <a:r>
              <a:rPr lang="fr-FR" dirty="0">
                <a:ea typeface="Calibri" panose="020F0502020204030204" pitchFamily="34" charset="0"/>
                <a:cs typeface="Times New Roman" panose="02020603050405020304" pitchFamily="18" charset="0"/>
                <a:sym typeface="Symbol" pitchFamily="2" charset="2"/>
              </a:rPr>
              <a:t>   </a:t>
            </a:r>
            <a:r>
              <a:rPr lang="fr-FR" dirty="0">
                <a:effectLst/>
                <a:ea typeface="Calibri" panose="020F0502020204030204" pitchFamily="34" charset="0"/>
                <a:cs typeface="Times New Roman" panose="02020603050405020304" pitchFamily="18" charset="0"/>
                <a:sym typeface="Symbol" pitchFamily="2" charset="2"/>
              </a:rPr>
              <a: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we</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might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expect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there</a:t>
            </a:r>
            <a:r>
              <a:rPr lang="fr-FR" dirty="0">
                <a:effectLst/>
                <a:ea typeface="Calibri" panose="020F0502020204030204" pitchFamily="34" charset="0"/>
                <a:cs typeface="Times New Roman" panose="02020603050405020304" pitchFamily="18" charset="0"/>
              </a:rPr>
              <a:t> to </a:t>
            </a:r>
            <a:r>
              <a:rPr lang="fr-FR" dirty="0" err="1">
                <a:effectLst/>
                <a:ea typeface="Calibri" panose="020F0502020204030204" pitchFamily="34" charset="0"/>
                <a:cs typeface="Times New Roman" panose="02020603050405020304" pitchFamily="18" charset="0"/>
              </a:rPr>
              <a:t>be</a:t>
            </a:r>
            <a:r>
              <a:rPr lang="fr-FR" dirty="0">
                <a:effectLst/>
                <a:ea typeface="Calibri" panose="020F0502020204030204" pitchFamily="34" charset="0"/>
                <a:cs typeface="Times New Roman" panose="02020603050405020304" pitchFamily="18" charset="0"/>
              </a:rPr>
              <a:t> an </a:t>
            </a:r>
            <a:r>
              <a:rPr lang="fr-FR" dirty="0" err="1">
                <a:effectLst/>
                <a:ea typeface="Calibri" panose="020F0502020204030204" pitchFamily="34" charset="0"/>
                <a:cs typeface="Times New Roman" panose="02020603050405020304" pitchFamily="18" charset="0"/>
              </a:rPr>
              <a:t>isomorphic</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oriented</a:t>
            </a:r>
            <a:r>
              <a:rPr lang="fr-FR" dirty="0">
                <a:effectLst/>
                <a:ea typeface="Calibri" panose="020F0502020204030204" pitchFamily="34" charset="0"/>
                <a:cs typeface="Times New Roman" panose="02020603050405020304" pitchFamily="18" charset="0"/>
              </a:rPr>
              <a:t> one </a:t>
            </a:r>
            <a:r>
              <a:rPr lang="fr-FR" dirty="0">
                <a:effectLst/>
                <a:ea typeface="Calibri" panose="020F0502020204030204" pitchFamily="34" charset="0"/>
                <a:cs typeface="Times New Roman" panose="02020603050405020304" pitchFamily="18" charset="0"/>
                <a:sym typeface="Symbol" pitchFamily="2" charset="2"/>
              </a:rPr>
              <a:t></a:t>
            </a:r>
            <a:r>
              <a:rPr lang="fr-FR" baseline="-25000" dirty="0">
                <a:effectLst/>
                <a:ea typeface="Calibri" panose="020F0502020204030204" pitchFamily="34" charset="0"/>
                <a:cs typeface="Times New Roman" panose="02020603050405020304" pitchFamily="18" charset="0"/>
              </a:rPr>
              <a:t>PEP</a:t>
            </a:r>
            <a:r>
              <a:rPr lang="fr-FR" dirty="0">
                <a:effectLst/>
                <a:ea typeface="Calibri" panose="020F0502020204030204" pitchFamily="34" charset="0"/>
                <a:cs typeface="Times New Roman" panose="02020603050405020304" pitchFamily="18" charset="0"/>
              </a:rPr>
              <a:t>. </a:t>
            </a:r>
          </a:p>
          <a:p>
            <a:pPr marL="0">
              <a:spcBef>
                <a:spcPts val="0"/>
              </a:spcBef>
            </a:pPr>
            <a:r>
              <a:rPr lang="fr-FR" dirty="0" err="1">
                <a:effectLst/>
                <a:ea typeface="Calibri" panose="020F0502020204030204" pitchFamily="34" charset="0"/>
                <a:cs typeface="Times New Roman" panose="02020603050405020304" pitchFamily="18" charset="0"/>
              </a:rPr>
              <a:t>Italian</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allows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BAs</a:t>
            </a:r>
            <a:r>
              <a:rPr lang="fr-FR" dirty="0">
                <a:effectLst/>
                <a:ea typeface="Calibri" panose="020F0502020204030204" pitchFamily="34" charset="0"/>
                <a:cs typeface="Times New Roman" panose="02020603050405020304" pitchFamily="18" charset="0"/>
              </a:rPr>
              <a:t> (in a more </a:t>
            </a:r>
            <a:r>
              <a:rPr lang="fr-FR" dirty="0" err="1">
                <a:effectLst/>
                <a:ea typeface="Calibri" panose="020F0502020204030204" pitchFamily="34" charset="0"/>
                <a:cs typeface="Times New Roman" panose="02020603050405020304" pitchFamily="18" charset="0"/>
              </a:rPr>
              <a:t>restricted</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way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than</a:t>
            </a:r>
            <a:r>
              <a:rPr lang="fr-FR" dirty="0">
                <a:effectLst/>
                <a:ea typeface="Calibri" panose="020F0502020204030204" pitchFamily="34" charset="0"/>
                <a:cs typeface="Times New Roman" panose="02020603050405020304" pitchFamily="18" charset="0"/>
              </a:rPr>
              <a:t> English), </a:t>
            </a:r>
            <a:r>
              <a:rPr lang="fr-FR" dirty="0" err="1">
                <a:effectLst/>
                <a:ea typeface="Calibri" panose="020F0502020204030204" pitchFamily="34" charset="0"/>
                <a:cs typeface="Times New Roman" panose="02020603050405020304" pitchFamily="18" charset="0"/>
              </a:rPr>
              <a:t>either</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with</a:t>
            </a:r>
            <a:r>
              <a:rPr lang="fr-FR" dirty="0">
                <a:ea typeface="Calibri" panose="020F0502020204030204" pitchFamily="34" charset="0"/>
                <a:cs typeface="Times New Roman" panose="02020603050405020304" pitchFamily="18" charset="0"/>
              </a:rPr>
              <a:t> a </a:t>
            </a:r>
            <a:r>
              <a:rPr lang="fr-FR" dirty="0" err="1">
                <a:ea typeface="Calibri" panose="020F0502020204030204" pitchFamily="34" charset="0"/>
                <a:cs typeface="Times New Roman" panose="02020603050405020304" pitchFamily="18" charset="0"/>
              </a:rPr>
              <a:t>kind</a:t>
            </a:r>
            <a:r>
              <a:rPr lang="fr-FR" dirty="0">
                <a:ea typeface="Calibri" panose="020F0502020204030204" pitchFamily="34" charset="0"/>
                <a:cs typeface="Times New Roman" panose="02020603050405020304" pitchFamily="18" charset="0"/>
              </a:rPr>
              <a:t> </a:t>
            </a:r>
          </a:p>
          <a:p>
            <a:pPr marL="0" indent="0">
              <a:spcBef>
                <a:spcPts val="0"/>
              </a:spcBef>
              <a:buNone/>
            </a:pP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oriented</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interpretation</a:t>
            </a:r>
            <a:r>
              <a:rPr lang="fr-FR" dirty="0">
                <a:ea typeface="Calibri" panose="020F0502020204030204" pitchFamily="34" charset="0"/>
                <a:cs typeface="Times New Roman" panose="02020603050405020304" pitchFamily="18" charset="0"/>
              </a:rPr>
              <a:t> (and </a:t>
            </a:r>
            <a:r>
              <a:rPr lang="fr-FR" dirty="0" err="1">
                <a:ea typeface="Calibri" panose="020F0502020204030204" pitchFamily="34" charset="0"/>
                <a:cs typeface="Times New Roman" panose="02020603050405020304" pitchFamily="18" charset="0"/>
              </a:rPr>
              <a:t>then</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its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analysis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just</a:t>
            </a:r>
            <a:r>
              <a:rPr lang="fr-FR" dirty="0">
                <a:ea typeface="Calibri" panose="020F0502020204030204" pitchFamily="34" charset="0"/>
                <a:cs typeface="Times New Roman" panose="02020603050405020304" pitchFamily="18" charset="0"/>
              </a:rPr>
              <a:t> like English) or </a:t>
            </a:r>
            <a:r>
              <a:rPr lang="fr-FR" dirty="0" err="1">
                <a:ea typeface="Calibri" panose="020F0502020204030204" pitchFamily="34" charset="0"/>
                <a:cs typeface="Times New Roman" panose="02020603050405020304" pitchFamily="18" charset="0"/>
              </a:rPr>
              <a:t>with</a:t>
            </a:r>
            <a:r>
              <a:rPr lang="fr-FR" dirty="0">
                <a:ea typeface="Calibri" panose="020F0502020204030204" pitchFamily="34" charset="0"/>
                <a:cs typeface="Times New Roman" panose="02020603050405020304" pitchFamily="18" charset="0"/>
              </a:rPr>
              <a:t>   </a:t>
            </a:r>
          </a:p>
          <a:p>
            <a:pPr marL="0" indent="0">
              <a:spcBef>
                <a:spcPts val="0"/>
              </a:spcBef>
              <a:buNone/>
            </a:pP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property</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oriented</a:t>
            </a:r>
            <a:r>
              <a:rPr lang="fr-FR" dirty="0">
                <a:ea typeface="Calibri" panose="020F0502020204030204" pitchFamily="34" charset="0"/>
                <a:cs typeface="Times New Roman" panose="02020603050405020304" pitchFamily="18" charset="0"/>
              </a:rPr>
              <a:t> one (and </a:t>
            </a:r>
            <a:r>
              <a:rPr lang="fr-FR" dirty="0" err="1">
                <a:ea typeface="Calibri" panose="020F0502020204030204" pitchFamily="34" charset="0"/>
                <a:cs typeface="Times New Roman" panose="02020603050405020304" pitchFamily="18" charset="0"/>
              </a:rPr>
              <a:t>then</a:t>
            </a:r>
            <a:r>
              <a:rPr lang="fr-FR" dirty="0">
                <a:ea typeface="Calibri" panose="020F0502020204030204" pitchFamily="34" charset="0"/>
                <a:cs typeface="Times New Roman" panose="02020603050405020304" pitchFamily="18" charset="0"/>
              </a:rPr>
              <a:t> the </a:t>
            </a:r>
            <a:r>
              <a:rPr lang="fr-FR" dirty="0" err="1">
                <a:ea typeface="Calibri" panose="020F0502020204030204" pitchFamily="34" charset="0"/>
                <a:cs typeface="Times New Roman" panose="02020603050405020304" pitchFamily="18" charset="0"/>
              </a:rPr>
              <a:t>analysis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it’s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just</a:t>
            </a:r>
            <a:r>
              <a:rPr lang="fr-FR" dirty="0">
                <a:ea typeface="Calibri" panose="020F0502020204030204" pitchFamily="34" charset="0"/>
                <a:cs typeface="Times New Roman" panose="02020603050405020304" pitchFamily="18" charset="0"/>
              </a:rPr>
              <a:t> like French).</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fr-FR" sz="2600" dirty="0">
                <a:effectLst/>
                <a:ea typeface="Calibri" panose="020F0502020204030204" pitchFamily="34" charset="0"/>
                <a:cs typeface="Times New Roman" panose="02020603050405020304" pitchFamily="18" charset="0"/>
              </a:rPr>
              <a:t>    </a:t>
            </a:r>
            <a:r>
              <a:rPr lang="fr-FR" sz="2600" dirty="0">
                <a:solidFill>
                  <a:srgbClr val="FF0000"/>
                </a:solidFill>
                <a:effectLst/>
                <a:ea typeface="Calibri" panose="020F0502020204030204" pitchFamily="34" charset="0"/>
                <a:cs typeface="Times New Roman" panose="02020603050405020304" pitchFamily="18" charset="0"/>
              </a:rPr>
              <a:t>(cf. Gonzales and </a:t>
            </a:r>
            <a:r>
              <a:rPr lang="fr-FR" sz="2600" dirty="0" err="1">
                <a:solidFill>
                  <a:srgbClr val="FF0000"/>
                </a:solidFill>
                <a:effectLst/>
                <a:ea typeface="Calibri" panose="020F0502020204030204" pitchFamily="34" charset="0"/>
                <a:cs typeface="Times New Roman" panose="02020603050405020304" pitchFamily="18" charset="0"/>
              </a:rPr>
              <a:t>Mihoc</a:t>
            </a:r>
            <a:r>
              <a:rPr lang="fr-FR" sz="2600" dirty="0">
                <a:solidFill>
                  <a:srgbClr val="FF0000"/>
                </a:solidFill>
                <a:effectLst/>
                <a:ea typeface="Calibri" panose="020F0502020204030204" pitchFamily="34" charset="0"/>
                <a:cs typeface="Times New Roman" panose="02020603050405020304" pitchFamily="18" charset="0"/>
              </a:rPr>
              <a:t> 2018, for a </a:t>
            </a:r>
            <a:r>
              <a:rPr lang="fr-FR" sz="2600" dirty="0" err="1">
                <a:solidFill>
                  <a:srgbClr val="FF0000"/>
                </a:solidFill>
                <a:effectLst/>
                <a:ea typeface="Calibri" panose="020F0502020204030204" pitchFamily="34" charset="0"/>
                <a:cs typeface="Times New Roman" panose="02020603050405020304" pitchFamily="18" charset="0"/>
              </a:rPr>
              <a:t>precursor</a:t>
            </a:r>
            <a:r>
              <a:rPr lang="fr-FR" sz="2600" dirty="0">
                <a:solidFill>
                  <a:srgbClr val="FF0000"/>
                </a:solidFill>
                <a:effectLst/>
                <a:ea typeface="Calibri" panose="020F0502020204030204" pitchFamily="34" charset="0"/>
                <a:cs typeface="Times New Roman" panose="02020603050405020304" pitchFamily="18" charset="0"/>
              </a:rPr>
              <a:t>)</a:t>
            </a:r>
            <a:endParaRPr lang="en-US" sz="2600" dirty="0">
              <a:solidFill>
                <a:srgbClr val="FF0000"/>
              </a:solidFill>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8566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 </a:t>
            </a:r>
            <a:r>
              <a:rPr lang="en-US" dirty="0">
                <a:solidFill>
                  <a:srgbClr val="FF0000"/>
                </a:solidFill>
              </a:rPr>
              <a:t>Analysis</a:t>
            </a:r>
            <a:endParaRPr lang="en-US" dirty="0">
              <a:solidFill>
                <a:srgbClr val="FF0000"/>
              </a:solidFill>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fontScale="92500" lnSpcReduction="100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fr-FR" dirty="0">
                <a:effectLst/>
                <a:ea typeface="Calibri" panose="020F0502020204030204" pitchFamily="34" charset="0"/>
                <a:cs typeface="Times New Roman" panose="02020603050405020304" pitchFamily="18" charset="0"/>
              </a:rPr>
              <a:t>French (</a:t>
            </a:r>
            <a:r>
              <a:rPr lang="fr-FR" dirty="0" err="1">
                <a:effectLst/>
                <a:ea typeface="Calibri" panose="020F0502020204030204" pitchFamily="34" charset="0"/>
                <a:cs typeface="Times New Roman" panose="02020603050405020304" pitchFamily="18" charset="0"/>
              </a:rPr>
              <a:t>basically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disallows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BAs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However</a:t>
            </a:r>
            <a:r>
              <a:rPr lang="fr-FR" dirty="0">
                <a:effectLst/>
                <a:ea typeface="Calibri" panose="020F0502020204030204" pitchFamily="34" charset="0"/>
                <a:cs typeface="Times New Roman" panose="02020603050405020304" pitchFamily="18" charset="0"/>
              </a:rPr>
              <a:t>, </a:t>
            </a:r>
            <a:r>
              <a:rPr lang="fr-FR" i="1" dirty="0">
                <a:effectLst/>
                <a:ea typeface="Calibri" panose="020F0502020204030204" pitchFamily="34" charset="0"/>
                <a:cs typeface="Times New Roman" panose="02020603050405020304" pitchFamily="18" charset="0"/>
              </a:rPr>
              <a:t>des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acts</a:t>
            </a:r>
            <a:r>
              <a:rPr lang="fr-FR" dirty="0">
                <a:effectLst/>
                <a:ea typeface="Calibri" panose="020F0502020204030204" pitchFamily="34" charset="0"/>
                <a:cs typeface="Times New Roman" panose="02020603050405020304" pitchFamily="18" charset="0"/>
              </a:rPr>
              <a:t> as a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Predication</a:t>
            </a:r>
            <a:r>
              <a:rPr lang="fr-FR" dirty="0">
                <a:effectLst/>
                <a:ea typeface="Calibri" panose="020F0502020204030204" pitchFamily="34" charset="0"/>
                <a:cs typeface="Times New Roman" panose="02020603050405020304" pitchFamily="18" charset="0"/>
              </a:rPr>
              <a:t>’ marker and French </a:t>
            </a:r>
            <a:r>
              <a:rPr lang="fr-FR" dirty="0" err="1">
                <a:effectLst/>
                <a:ea typeface="Calibri" panose="020F0502020204030204" pitchFamily="34" charset="0"/>
                <a:cs typeface="Times New Roman" panose="02020603050405020304" pitchFamily="18" charset="0"/>
              </a:rPr>
              <a:t>employs</a:t>
            </a:r>
            <a:r>
              <a:rPr lang="fr-FR" dirty="0">
                <a:effectLst/>
                <a:ea typeface="Calibri" panose="020F0502020204030204" pitchFamily="34" charset="0"/>
                <a:cs typeface="Times New Roman" panose="02020603050405020304" pitchFamily="18" charset="0"/>
              </a:rPr>
              <a:t> TH</a:t>
            </a:r>
            <a:r>
              <a:rPr lang="fr-FR" baseline="-25000" dirty="0">
                <a:effectLst/>
                <a:ea typeface="Calibri" panose="020F0502020204030204" pitchFamily="34" charset="0"/>
                <a:cs typeface="Times New Roman" panose="02020603050405020304" pitchFamily="18" charset="0"/>
              </a:rPr>
              <a:t>PEP</a:t>
            </a:r>
            <a:r>
              <a:rPr lang="fr-FR" dirty="0">
                <a:effectLst/>
                <a:ea typeface="Calibri" panose="020F0502020204030204" pitchFamily="34" charset="0"/>
                <a:cs typeface="Times New Roman" panose="02020603050405020304" pitchFamily="18" charset="0"/>
              </a:rPr>
              <a:t> a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level</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counterpart</a:t>
            </a:r>
            <a:r>
              <a:rPr lang="fr-FR"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fr-FR" dirty="0">
                <a:ea typeface="Calibri" panose="020F0502020204030204" pitchFamily="34" charset="0"/>
                <a:cs typeface="Times New Roman" panose="02020603050405020304" pitchFamily="18" charset="0"/>
              </a:rPr>
              <a:t>   </a:t>
            </a:r>
            <a:r>
              <a:rPr lang="fr-FR" dirty="0">
                <a:effectLst/>
                <a:ea typeface="Calibri" panose="020F0502020204030204" pitchFamily="34" charset="0"/>
                <a:cs typeface="Times New Roman" panose="02020603050405020304" pitchFamily="18" charset="0"/>
              </a:rPr>
              <a:t>of TH</a:t>
            </a:r>
            <a:r>
              <a:rPr lang="fr-FR" baseline="-25000" dirty="0">
                <a:effectLst/>
                <a:ea typeface="Calibri" panose="020F0502020204030204" pitchFamily="34" charset="0"/>
                <a:cs typeface="Times New Roman" panose="02020603050405020304" pitchFamily="18" charset="0"/>
              </a:rPr>
              <a:t>KEP</a:t>
            </a:r>
            <a:r>
              <a:rPr lang="fr-FR" baseline="-25000" dirty="0">
                <a:ea typeface="Calibri" panose="020F0502020204030204" pitchFamily="34" charset="0"/>
                <a:cs typeface="Times New Roman" panose="02020603050405020304" pitchFamily="18" charset="0"/>
              </a:rPr>
              <a:t> </a:t>
            </a:r>
            <a:r>
              <a:rPr lang="fr-FR" dirty="0">
                <a:ea typeface="Calibri" panose="020F0502020204030204" pitchFamily="34" charset="0"/>
                <a:cs typeface="Times New Roman" panose="02020603050405020304" pitchFamily="18" charset="0"/>
              </a:rPr>
              <a:t>in </a:t>
            </a:r>
            <a:r>
              <a:rPr lang="fr-FR" dirty="0" err="1">
                <a:ea typeface="Calibri" panose="020F0502020204030204" pitchFamily="34" charset="0"/>
                <a:cs typeface="Times New Roman" panose="02020603050405020304" pitchFamily="18" charset="0"/>
              </a:rPr>
              <a:t>connection</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with</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it</a:t>
            </a:r>
            <a:r>
              <a:rPr lang="fr-FR" dirty="0">
                <a:ea typeface="Calibri" panose="020F0502020204030204" pitchFamily="34" charset="0"/>
                <a:cs typeface="Times New Roman" panose="02020603050405020304" pitchFamily="18" charset="0"/>
              </a:rPr>
              <a:t>.</a:t>
            </a:r>
            <a:r>
              <a:rPr lang="fr-FR" dirty="0">
                <a:effectLst/>
                <a:ea typeface="Calibri" panose="020F0502020204030204" pitchFamily="34" charset="0"/>
                <a:cs typeface="Times New Roman" panose="02020603050405020304" pitchFamily="18" charset="0"/>
              </a:rPr>
              <a:t> </a:t>
            </a:r>
          </a:p>
          <a:p>
            <a:pPr marL="0" marR="0">
              <a:spcBef>
                <a:spcPts val="0"/>
              </a:spcBef>
              <a:spcAft>
                <a:spcPts val="0"/>
              </a:spcAft>
            </a:pPr>
            <a:r>
              <a:rPr lang="fr-FR" b="1" dirty="0">
                <a:effectLst/>
                <a:ea typeface="Calibri" panose="020F0502020204030204" pitchFamily="34" charset="0"/>
                <a:cs typeface="Times New Roman" panose="02020603050405020304" pitchFamily="18" charset="0"/>
              </a:rPr>
              <a:t>That </a:t>
            </a:r>
            <a:r>
              <a:rPr lang="fr-FR" b="1" dirty="0" err="1">
                <a:effectLst/>
                <a:ea typeface="Calibri" panose="020F0502020204030204" pitchFamily="34" charset="0"/>
                <a:cs typeface="Times New Roman" panose="02020603050405020304" pitchFamily="18" charset="0"/>
              </a:rPr>
              <a:t>this</a:t>
            </a:r>
            <a:r>
              <a:rPr lang="fr-FR" b="1" dirty="0">
                <a:effectLst/>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should</a:t>
            </a:r>
            <a:r>
              <a:rPr lang="fr-FR" b="1" dirty="0">
                <a:effectLst/>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be</a:t>
            </a:r>
            <a:r>
              <a:rPr lang="fr-FR" b="1" dirty="0">
                <a:effectLst/>
                <a:ea typeface="Calibri" panose="020F0502020204030204" pitchFamily="34" charset="0"/>
                <a:cs typeface="Times New Roman" panose="02020603050405020304" pitchFamily="18" charset="0"/>
              </a:rPr>
              <a:t> an option </a:t>
            </a:r>
            <a:r>
              <a:rPr lang="fr-FR" b="1" dirty="0" err="1">
                <a:effectLst/>
                <a:ea typeface="Calibri" panose="020F0502020204030204" pitchFamily="34" charset="0"/>
                <a:cs typeface="Times New Roman" panose="02020603050405020304" pitchFamily="18" charset="0"/>
              </a:rPr>
              <a:t>is</a:t>
            </a:r>
            <a:r>
              <a:rPr lang="fr-FR" b="1" dirty="0">
                <a:effectLst/>
                <a:ea typeface="Calibri" panose="020F0502020204030204" pitchFamily="34" charset="0"/>
                <a:cs typeface="Times New Roman" panose="02020603050405020304" pitchFamily="18" charset="0"/>
              </a:rPr>
              <a:t> no surprise </a:t>
            </a:r>
            <a:r>
              <a:rPr lang="fr-FR" b="1" dirty="0" err="1">
                <a:effectLst/>
                <a:ea typeface="Calibri" panose="020F0502020204030204" pitchFamily="34" charset="0"/>
                <a:cs typeface="Times New Roman" panose="02020603050405020304" pitchFamily="18" charset="0"/>
              </a:rPr>
              <a:t>given</a:t>
            </a:r>
            <a:r>
              <a:rPr lang="fr-FR" b="1" dirty="0">
                <a:effectLst/>
                <a:ea typeface="Calibri" panose="020F0502020204030204" pitchFamily="34" charset="0"/>
                <a:cs typeface="Times New Roman" panose="02020603050405020304" pitchFamily="18" charset="0"/>
              </a:rPr>
              <a:t> the one-one </a:t>
            </a:r>
          </a:p>
          <a:p>
            <a:pPr marL="0" marR="0" indent="0">
              <a:spcBef>
                <a:spcPts val="0"/>
              </a:spcBef>
              <a:spcAft>
                <a:spcPts val="0"/>
              </a:spcAft>
              <a:buNone/>
            </a:pPr>
            <a:r>
              <a:rPr lang="fr-FR" b="1" dirty="0">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correspondence</a:t>
            </a:r>
            <a:r>
              <a:rPr lang="fr-FR" b="1" dirty="0">
                <a:effectLst/>
                <a:ea typeface="Calibri" panose="020F0502020204030204" pitchFamily="34" charset="0"/>
                <a:cs typeface="Times New Roman" panose="02020603050405020304" pitchFamily="18" charset="0"/>
              </a:rPr>
              <a:t> </a:t>
            </a:r>
            <a:r>
              <a:rPr lang="fr-FR" b="1" dirty="0" err="1">
                <a:effectLst/>
                <a:ea typeface="Calibri" panose="020F0502020204030204" pitchFamily="34" charset="0"/>
                <a:cs typeface="Times New Roman" panose="02020603050405020304" pitchFamily="18" charset="0"/>
              </a:rPr>
              <a:t>between</a:t>
            </a:r>
            <a:r>
              <a:rPr lang="fr-FR" b="1" dirty="0">
                <a:effectLst/>
                <a:ea typeface="Calibri" panose="020F0502020204030204" pitchFamily="34" charset="0"/>
                <a:cs typeface="Times New Roman" panose="02020603050405020304" pitchFamily="18" charset="0"/>
              </a:rPr>
              <a:t> (plural) </a:t>
            </a:r>
            <a:r>
              <a:rPr lang="fr-FR" b="1" dirty="0" err="1">
                <a:effectLst/>
                <a:ea typeface="Calibri" panose="020F0502020204030204" pitchFamily="34" charset="0"/>
                <a:cs typeface="Times New Roman" panose="02020603050405020304" pitchFamily="18" charset="0"/>
              </a:rPr>
              <a:t>kinds</a:t>
            </a:r>
            <a:r>
              <a:rPr lang="fr-FR" b="1" dirty="0">
                <a:effectLst/>
                <a:ea typeface="Calibri" panose="020F0502020204030204" pitchFamily="34" charset="0"/>
                <a:cs typeface="Times New Roman" panose="02020603050405020304" pitchFamily="18" charset="0"/>
              </a:rPr>
              <a:t> and (cumulative) </a:t>
            </a:r>
            <a:r>
              <a:rPr lang="fr-FR" b="1" dirty="0" err="1">
                <a:effectLst/>
                <a:ea typeface="Calibri" panose="020F0502020204030204" pitchFamily="34" charset="0"/>
                <a:cs typeface="Times New Roman" panose="02020603050405020304" pitchFamily="18" charset="0"/>
              </a:rPr>
              <a:t>properties</a:t>
            </a:r>
            <a:r>
              <a:rPr lang="fr-FR" b="1" dirty="0">
                <a:effectLst/>
                <a:ea typeface="Calibri" panose="020F0502020204030204" pitchFamily="34" charset="0"/>
                <a:cs typeface="Times New Roman" panose="02020603050405020304" pitchFamily="18" charset="0"/>
              </a:rPr>
              <a:t>. </a:t>
            </a:r>
          </a:p>
          <a:p>
            <a:pPr marL="0" marR="0">
              <a:spcBef>
                <a:spcPts val="0"/>
              </a:spcBef>
              <a:spcAft>
                <a:spcPts val="0"/>
              </a:spcAft>
            </a:pPr>
            <a:r>
              <a:rPr lang="fr-FR" dirty="0">
                <a:effectLst/>
                <a:ea typeface="Calibri" panose="020F0502020204030204" pitchFamily="34" charset="0"/>
                <a:cs typeface="Times New Roman" panose="02020603050405020304" pitchFamily="18" charset="0"/>
              </a:rPr>
              <a:t>Just like </a:t>
            </a:r>
            <a:r>
              <a:rPr lang="fr-FR" dirty="0" err="1">
                <a:effectLst/>
                <a:ea typeface="Calibri" panose="020F0502020204030204" pitchFamily="34" charset="0"/>
                <a:cs typeface="Times New Roman" panose="02020603050405020304" pitchFamily="18" charset="0"/>
              </a:rPr>
              <a:t>we</a:t>
            </a:r>
            <a:r>
              <a:rPr lang="fr-FR" dirty="0">
                <a:effectLst/>
                <a:ea typeface="Calibri" panose="020F0502020204030204" pitchFamily="34" charset="0"/>
                <a:cs typeface="Times New Roman" panose="02020603050405020304" pitchFamily="18" charset="0"/>
              </a:rPr>
              <a:t> have </a:t>
            </a:r>
            <a:r>
              <a:rPr lang="fr-FR" dirty="0" err="1">
                <a:effectLst/>
                <a:ea typeface="Calibri" panose="020F0502020204030204" pitchFamily="34" charset="0"/>
                <a:cs typeface="Times New Roman" panose="02020603050405020304" pitchFamily="18" charset="0"/>
              </a:rPr>
              <a:t>defined</a:t>
            </a:r>
            <a:r>
              <a:rPr lang="fr-FR" dirty="0">
                <a:effectLst/>
                <a:ea typeface="Calibri" panose="020F0502020204030204" pitchFamily="34" charset="0"/>
                <a:cs typeface="Times New Roman" panose="02020603050405020304" pitchFamily="18" charset="0"/>
              </a:rPr>
              <a:t> a </a:t>
            </a:r>
            <a:r>
              <a:rPr lang="fr-FR" dirty="0" err="1">
                <a:effectLst/>
                <a:ea typeface="Calibri" panose="020F0502020204030204" pitchFamily="34" charset="0"/>
                <a:cs typeface="Times New Roman" panose="02020603050405020304" pitchFamily="18" charset="0"/>
              </a:rPr>
              <a:t>kind</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oriented</a:t>
            </a:r>
            <a:r>
              <a:rPr lang="fr-FR" dirty="0">
                <a:effectLst/>
                <a:ea typeface="Calibri" panose="020F0502020204030204" pitchFamily="34" charset="0"/>
                <a:cs typeface="Times New Roman" panose="02020603050405020304" pitchFamily="18" charset="0"/>
              </a:rPr>
              <a:t> variant </a:t>
            </a:r>
            <a:r>
              <a:rPr lang="fr-FR" dirty="0">
                <a:effectLst/>
                <a:ea typeface="Calibri" panose="020F0502020204030204" pitchFamily="34" charset="0"/>
                <a:cs typeface="Times New Roman" panose="02020603050405020304" pitchFamily="18" charset="0"/>
                <a:sym typeface="Symbol" pitchFamily="2" charset="2"/>
              </a:rPr>
              <a:t></a:t>
            </a:r>
            <a:r>
              <a:rPr lang="fr-FR" baseline="-25000" dirty="0">
                <a:effectLst/>
                <a:ea typeface="Calibri" panose="020F0502020204030204" pitchFamily="34" charset="0"/>
                <a:cs typeface="Times New Roman" panose="02020603050405020304" pitchFamily="18" charset="0"/>
              </a:rPr>
              <a:t>KEP</a:t>
            </a:r>
            <a:r>
              <a:rPr lang="fr-FR" dirty="0">
                <a:effectLst/>
                <a:ea typeface="Calibri" panose="020F0502020204030204" pitchFamily="34" charset="0"/>
                <a:cs typeface="Times New Roman" panose="02020603050405020304" pitchFamily="18" charset="0"/>
              </a:rPr>
              <a:t> of a </a:t>
            </a:r>
            <a:r>
              <a:rPr lang="fr-FR" dirty="0" err="1">
                <a:effectLst/>
                <a:ea typeface="Calibri" panose="020F0502020204030204" pitchFamily="34" charset="0"/>
                <a:cs typeface="Times New Roman" panose="02020603050405020304" pitchFamily="18" charset="0"/>
              </a:rPr>
              <a:t>thematic</a:t>
            </a:r>
            <a:r>
              <a:rPr lang="fr-FR" dirty="0">
                <a:effectLst/>
                <a:ea typeface="Calibri" panose="020F0502020204030204" pitchFamily="34" charset="0"/>
                <a:cs typeface="Times New Roman" panose="02020603050405020304" pitchFamily="18" charset="0"/>
              </a:rPr>
              <a:t> relation </a:t>
            </a:r>
          </a:p>
          <a:p>
            <a:pPr marL="0" marR="0" indent="0">
              <a:spcBef>
                <a:spcPts val="0"/>
              </a:spcBef>
              <a:spcAft>
                <a:spcPts val="0"/>
              </a:spcAft>
              <a:buNone/>
            </a:pPr>
            <a:r>
              <a:rPr lang="fr-FR" dirty="0">
                <a:ea typeface="Calibri" panose="020F0502020204030204" pitchFamily="34" charset="0"/>
                <a:cs typeface="Times New Roman" panose="02020603050405020304" pitchFamily="18" charset="0"/>
                <a:sym typeface="Symbol" pitchFamily="2" charset="2"/>
              </a:rPr>
              <a:t>   </a:t>
            </a:r>
            <a:r>
              <a:rPr lang="fr-FR" dirty="0">
                <a:effectLst/>
                <a:ea typeface="Calibri" panose="020F0502020204030204" pitchFamily="34" charset="0"/>
                <a:cs typeface="Times New Roman" panose="02020603050405020304" pitchFamily="18" charset="0"/>
                <a:sym typeface="Symbol" pitchFamily="2" charset="2"/>
              </a:rPr>
              <a: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we</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might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expect</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there</a:t>
            </a:r>
            <a:r>
              <a:rPr lang="fr-FR" dirty="0">
                <a:effectLst/>
                <a:ea typeface="Calibri" panose="020F0502020204030204" pitchFamily="34" charset="0"/>
                <a:cs typeface="Times New Roman" panose="02020603050405020304" pitchFamily="18" charset="0"/>
              </a:rPr>
              <a:t> to </a:t>
            </a:r>
            <a:r>
              <a:rPr lang="fr-FR" dirty="0" err="1">
                <a:effectLst/>
                <a:ea typeface="Calibri" panose="020F0502020204030204" pitchFamily="34" charset="0"/>
                <a:cs typeface="Times New Roman" panose="02020603050405020304" pitchFamily="18" charset="0"/>
              </a:rPr>
              <a:t>be</a:t>
            </a:r>
            <a:r>
              <a:rPr lang="fr-FR" dirty="0">
                <a:effectLst/>
                <a:ea typeface="Calibri" panose="020F0502020204030204" pitchFamily="34" charset="0"/>
                <a:cs typeface="Times New Roman" panose="02020603050405020304" pitchFamily="18" charset="0"/>
              </a:rPr>
              <a:t> an </a:t>
            </a:r>
            <a:r>
              <a:rPr lang="fr-FR" dirty="0" err="1">
                <a:effectLst/>
                <a:ea typeface="Calibri" panose="020F0502020204030204" pitchFamily="34" charset="0"/>
                <a:cs typeface="Times New Roman" panose="02020603050405020304" pitchFamily="18" charset="0"/>
              </a:rPr>
              <a:t>isomorphic</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property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oriented</a:t>
            </a:r>
            <a:r>
              <a:rPr lang="fr-FR" dirty="0">
                <a:effectLst/>
                <a:ea typeface="Calibri" panose="020F0502020204030204" pitchFamily="34" charset="0"/>
                <a:cs typeface="Times New Roman" panose="02020603050405020304" pitchFamily="18" charset="0"/>
              </a:rPr>
              <a:t> one </a:t>
            </a:r>
            <a:r>
              <a:rPr lang="fr-FR" dirty="0">
                <a:effectLst/>
                <a:ea typeface="Calibri" panose="020F0502020204030204" pitchFamily="34" charset="0"/>
                <a:cs typeface="Times New Roman" panose="02020603050405020304" pitchFamily="18" charset="0"/>
                <a:sym typeface="Symbol" pitchFamily="2" charset="2"/>
              </a:rPr>
              <a:t></a:t>
            </a:r>
            <a:r>
              <a:rPr lang="fr-FR" baseline="-25000" dirty="0">
                <a:effectLst/>
                <a:ea typeface="Calibri" panose="020F0502020204030204" pitchFamily="34" charset="0"/>
                <a:cs typeface="Times New Roman" panose="02020603050405020304" pitchFamily="18" charset="0"/>
              </a:rPr>
              <a:t>PEP</a:t>
            </a:r>
            <a:r>
              <a:rPr lang="fr-FR" dirty="0">
                <a:effectLst/>
                <a:ea typeface="Calibri" panose="020F0502020204030204" pitchFamily="34" charset="0"/>
                <a:cs typeface="Times New Roman" panose="02020603050405020304" pitchFamily="18" charset="0"/>
              </a:rPr>
              <a:t>. </a:t>
            </a:r>
          </a:p>
          <a:p>
            <a:pPr marL="0">
              <a:spcBef>
                <a:spcPts val="0"/>
              </a:spcBef>
            </a:pPr>
            <a:r>
              <a:rPr lang="fr-FR" dirty="0" err="1">
                <a:effectLst/>
                <a:ea typeface="Calibri" panose="020F0502020204030204" pitchFamily="34" charset="0"/>
                <a:cs typeface="Times New Roman" panose="02020603050405020304" pitchFamily="18" charset="0"/>
              </a:rPr>
              <a:t>Italian</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allows</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BAs</a:t>
            </a:r>
            <a:r>
              <a:rPr lang="fr-FR" dirty="0">
                <a:effectLst/>
                <a:ea typeface="Calibri" panose="020F0502020204030204" pitchFamily="34" charset="0"/>
                <a:cs typeface="Times New Roman" panose="02020603050405020304" pitchFamily="18" charset="0"/>
              </a:rPr>
              <a:t> (in a more </a:t>
            </a:r>
            <a:r>
              <a:rPr lang="fr-FR" dirty="0" err="1">
                <a:effectLst/>
                <a:ea typeface="Calibri" panose="020F0502020204030204" pitchFamily="34" charset="0"/>
                <a:cs typeface="Times New Roman" panose="02020603050405020304" pitchFamily="18" charset="0"/>
              </a:rPr>
              <a:t>restricted</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way</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than</a:t>
            </a:r>
            <a:r>
              <a:rPr lang="fr-FR" dirty="0">
                <a:effectLst/>
                <a:ea typeface="Calibri" panose="020F0502020204030204" pitchFamily="34" charset="0"/>
                <a:cs typeface="Times New Roman" panose="02020603050405020304" pitchFamily="18" charset="0"/>
              </a:rPr>
              <a:t> English), </a:t>
            </a:r>
            <a:r>
              <a:rPr lang="fr-FR" dirty="0" err="1">
                <a:effectLst/>
                <a:ea typeface="Calibri" panose="020F0502020204030204" pitchFamily="34" charset="0"/>
                <a:cs typeface="Times New Roman" panose="02020603050405020304" pitchFamily="18" charset="0"/>
              </a:rPr>
              <a:t>either</a:t>
            </a:r>
            <a:r>
              <a:rPr lang="fr-FR" dirty="0">
                <a:effectLst/>
                <a:ea typeface="Calibri" panose="020F0502020204030204" pitchFamily="34" charset="0"/>
                <a:cs typeface="Times New Roman" panose="02020603050405020304" pitchFamily="18" charset="0"/>
              </a:rPr>
              <a:t> </a:t>
            </a:r>
            <a:r>
              <a:rPr lang="fr-FR" dirty="0" err="1">
                <a:effectLst/>
                <a:ea typeface="Calibri" panose="020F0502020204030204" pitchFamily="34" charset="0"/>
                <a:cs typeface="Times New Roman" panose="02020603050405020304" pitchFamily="18" charset="0"/>
              </a:rPr>
              <a:t>with</a:t>
            </a:r>
            <a:r>
              <a:rPr lang="fr-FR" dirty="0">
                <a:ea typeface="Calibri" panose="020F0502020204030204" pitchFamily="34" charset="0"/>
                <a:cs typeface="Times New Roman" panose="02020603050405020304" pitchFamily="18" charset="0"/>
              </a:rPr>
              <a:t> a </a:t>
            </a:r>
            <a:r>
              <a:rPr lang="fr-FR" dirty="0" err="1">
                <a:ea typeface="Calibri" panose="020F0502020204030204" pitchFamily="34" charset="0"/>
                <a:cs typeface="Times New Roman" panose="02020603050405020304" pitchFamily="18" charset="0"/>
              </a:rPr>
              <a:t>kind</a:t>
            </a:r>
            <a:r>
              <a:rPr lang="fr-FR" dirty="0">
                <a:ea typeface="Calibri" panose="020F0502020204030204" pitchFamily="34" charset="0"/>
                <a:cs typeface="Times New Roman" panose="02020603050405020304" pitchFamily="18" charset="0"/>
              </a:rPr>
              <a:t> </a:t>
            </a:r>
          </a:p>
          <a:p>
            <a:pPr marL="0" indent="0">
              <a:spcBef>
                <a:spcPts val="0"/>
              </a:spcBef>
              <a:buNone/>
            </a:pP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oriented</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interpretation</a:t>
            </a:r>
            <a:r>
              <a:rPr lang="fr-FR" dirty="0">
                <a:ea typeface="Calibri" panose="020F0502020204030204" pitchFamily="34" charset="0"/>
                <a:cs typeface="Times New Roman" panose="02020603050405020304" pitchFamily="18" charset="0"/>
              </a:rPr>
              <a:t> (and </a:t>
            </a:r>
            <a:r>
              <a:rPr lang="fr-FR" dirty="0" err="1">
                <a:ea typeface="Calibri" panose="020F0502020204030204" pitchFamily="34" charset="0"/>
                <a:cs typeface="Times New Roman" panose="02020603050405020304" pitchFamily="18" charset="0"/>
              </a:rPr>
              <a:t>then</a:t>
            </a:r>
            <a:r>
              <a:rPr lang="fr-FR" dirty="0">
                <a:ea typeface="Calibri" panose="020F0502020204030204" pitchFamily="34" charset="0"/>
                <a:cs typeface="Times New Roman" panose="02020603050405020304" pitchFamily="18" charset="0"/>
              </a:rPr>
              <a:t> the </a:t>
            </a:r>
            <a:r>
              <a:rPr lang="fr-FR" dirty="0" err="1">
                <a:ea typeface="Calibri" panose="020F0502020204030204" pitchFamily="34" charset="0"/>
                <a:cs typeface="Times New Roman" panose="02020603050405020304" pitchFamily="18" charset="0"/>
              </a:rPr>
              <a:t>analysis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just</a:t>
            </a:r>
            <a:r>
              <a:rPr lang="fr-FR" dirty="0">
                <a:ea typeface="Calibri" panose="020F0502020204030204" pitchFamily="34" charset="0"/>
                <a:cs typeface="Times New Roman" panose="02020603050405020304" pitchFamily="18" charset="0"/>
              </a:rPr>
              <a:t> like English) or </a:t>
            </a:r>
            <a:r>
              <a:rPr lang="fr-FR" dirty="0" err="1">
                <a:ea typeface="Calibri" panose="020F0502020204030204" pitchFamily="34" charset="0"/>
                <a:cs typeface="Times New Roman" panose="02020603050405020304" pitchFamily="18" charset="0"/>
              </a:rPr>
              <a:t>with</a:t>
            </a:r>
            <a:r>
              <a:rPr lang="fr-FR" dirty="0">
                <a:ea typeface="Calibri" panose="020F0502020204030204" pitchFamily="34" charset="0"/>
                <a:cs typeface="Times New Roman" panose="02020603050405020304" pitchFamily="18" charset="0"/>
              </a:rPr>
              <a:t>   </a:t>
            </a:r>
          </a:p>
          <a:p>
            <a:pPr marL="0" indent="0">
              <a:spcBef>
                <a:spcPts val="0"/>
              </a:spcBef>
              <a:buNone/>
            </a:pP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property</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oriented</a:t>
            </a:r>
            <a:r>
              <a:rPr lang="fr-FR" dirty="0">
                <a:ea typeface="Calibri" panose="020F0502020204030204" pitchFamily="34" charset="0"/>
                <a:cs typeface="Times New Roman" panose="02020603050405020304" pitchFamily="18" charset="0"/>
              </a:rPr>
              <a:t> one (and </a:t>
            </a:r>
            <a:r>
              <a:rPr lang="fr-FR" dirty="0" err="1">
                <a:ea typeface="Calibri" panose="020F0502020204030204" pitchFamily="34" charset="0"/>
                <a:cs typeface="Times New Roman" panose="02020603050405020304" pitchFamily="18" charset="0"/>
              </a:rPr>
              <a:t>then</a:t>
            </a:r>
            <a:r>
              <a:rPr lang="fr-FR" dirty="0">
                <a:ea typeface="Calibri" panose="020F0502020204030204" pitchFamily="34" charset="0"/>
                <a:cs typeface="Times New Roman" panose="02020603050405020304" pitchFamily="18" charset="0"/>
              </a:rPr>
              <a:t> the </a:t>
            </a:r>
            <a:r>
              <a:rPr lang="fr-FR" dirty="0" err="1">
                <a:ea typeface="Calibri" panose="020F0502020204030204" pitchFamily="34" charset="0"/>
                <a:cs typeface="Times New Roman" panose="02020603050405020304" pitchFamily="18" charset="0"/>
              </a:rPr>
              <a:t>analysis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is</a:t>
            </a:r>
            <a:r>
              <a:rPr lang="fr-FR" dirty="0">
                <a:ea typeface="Calibri" panose="020F0502020204030204" pitchFamily="34" charset="0"/>
                <a:cs typeface="Times New Roman" panose="02020603050405020304" pitchFamily="18" charset="0"/>
              </a:rPr>
              <a:t> </a:t>
            </a:r>
            <a:r>
              <a:rPr lang="fr-FR" dirty="0" err="1">
                <a:ea typeface="Calibri" panose="020F0502020204030204" pitchFamily="34" charset="0"/>
                <a:cs typeface="Times New Roman" panose="02020603050405020304" pitchFamily="18" charset="0"/>
              </a:rPr>
              <a:t>just</a:t>
            </a:r>
            <a:r>
              <a:rPr lang="fr-FR" dirty="0">
                <a:ea typeface="Calibri" panose="020F0502020204030204" pitchFamily="34" charset="0"/>
                <a:cs typeface="Times New Roman" panose="02020603050405020304" pitchFamily="18" charset="0"/>
              </a:rPr>
              <a:t> like French).</a:t>
            </a:r>
            <a:endParaRPr lang="en-US" dirty="0">
              <a:ea typeface="Calibri" panose="020F0502020204030204" pitchFamily="34" charset="0"/>
              <a:cs typeface="Times New Roman" panose="02020603050405020304" pitchFamily="18" charset="0"/>
            </a:endParaRPr>
          </a:p>
          <a:p>
            <a:pPr marL="0" marR="0">
              <a:spcBef>
                <a:spcPts val="0"/>
              </a:spcBef>
              <a:spcAft>
                <a:spcPts val="0"/>
              </a:spcAft>
            </a:pPr>
            <a:r>
              <a:rPr lang="en-US" sz="3000" b="1" dirty="0">
                <a:ea typeface="Calibri" panose="020F0502020204030204" pitchFamily="34" charset="0"/>
                <a:cs typeface="Times New Roman" panose="02020603050405020304" pitchFamily="18" charset="0"/>
              </a:rPr>
              <a:t>The key is that D-Mods rely on semantically </a:t>
            </a:r>
            <a:r>
              <a:rPr lang="en-US" sz="3000" b="1" i="1" dirty="0">
                <a:ea typeface="Calibri" panose="020F0502020204030204" pitchFamily="34" charset="0"/>
                <a:cs typeface="Times New Roman" panose="02020603050405020304" pitchFamily="18" charset="0"/>
              </a:rPr>
              <a:t>unquantified</a:t>
            </a:r>
            <a:r>
              <a:rPr lang="en-US" sz="3000" b="1" dirty="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3000" b="1" dirty="0">
                <a:ea typeface="Calibri" panose="020F0502020204030204" pitchFamily="34" charset="0"/>
                <a:cs typeface="Times New Roman" panose="02020603050405020304" pitchFamily="18" charset="0"/>
              </a:rPr>
              <a:t>   arguments (kinds or properties) as direct bearers of thematic roles.</a:t>
            </a:r>
            <a:endParaRPr lang="en-US" sz="30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6548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4921-EC9F-0407-836E-0608F9FD87C2}"/>
              </a:ext>
            </a:extLst>
          </p:cNvPr>
          <p:cNvSpPr>
            <a:spLocks noGrp="1"/>
          </p:cNvSpPr>
          <p:nvPr>
            <p:ph type="title"/>
          </p:nvPr>
        </p:nvSpPr>
        <p:spPr/>
        <p:txBody>
          <a:bodyPr>
            <a:normAutofit/>
          </a:bodyPr>
          <a:lstStyle/>
          <a:p>
            <a:r>
              <a:rPr lang="en-US" sz="3200" dirty="0"/>
              <a:t>An almost prediction:</a:t>
            </a:r>
            <a:br>
              <a:rPr lang="en-US" sz="3200" dirty="0"/>
            </a:br>
            <a:r>
              <a:rPr lang="en-US" dirty="0"/>
              <a:t>Italian vs. French ‘partitive’ articles: </a:t>
            </a:r>
            <a:r>
              <a:rPr lang="en-US" dirty="0">
                <a:solidFill>
                  <a:srgbClr val="FF0000"/>
                </a:solidFill>
              </a:rPr>
              <a:t>Example</a:t>
            </a:r>
            <a:endParaRPr lang="en-US" dirty="0">
              <a:solidFill>
                <a:srgbClr val="FF0000"/>
              </a:solidFill>
              <a:latin typeface="+mn-lt"/>
            </a:endParaRPr>
          </a:p>
        </p:txBody>
      </p:sp>
      <p:sp>
        <p:nvSpPr>
          <p:cNvPr id="3" name="Content Placeholder 2">
            <a:extLst>
              <a:ext uri="{FF2B5EF4-FFF2-40B4-BE49-F238E27FC236}">
                <a16:creationId xmlns:a16="http://schemas.microsoft.com/office/drawing/2014/main" id="{885C6134-EF05-E7D4-33BD-EBF5EBC1A15A}"/>
              </a:ext>
            </a:extLst>
          </p:cNvPr>
          <p:cNvSpPr>
            <a:spLocks noGrp="1"/>
          </p:cNvSpPr>
          <p:nvPr>
            <p:ph idx="1"/>
          </p:nvPr>
        </p:nvSpPr>
        <p:spPr/>
        <p:txBody>
          <a:bodyPr>
            <a:normAutofit/>
          </a:bodyPr>
          <a:lstStyle/>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rPr>
              <a:t>                                             </a:t>
            </a:r>
            <a:r>
              <a:rPr lang="en-US" dirty="0">
                <a:effectLst/>
                <a:ea typeface="Calibri" panose="020F0502020204030204" pitchFamily="34" charset="0"/>
              </a:rPr>
              <a:t>VP,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e [TH</a:t>
            </a:r>
            <a:r>
              <a:rPr lang="en-US" baseline="-25000" dirty="0">
                <a:effectLst/>
                <a:ea typeface="Calibri" panose="020F0502020204030204" pitchFamily="34" charset="0"/>
              </a:rPr>
              <a:t>PEP, w</a:t>
            </a:r>
            <a:r>
              <a:rPr lang="en-US" dirty="0">
                <a:effectLst/>
                <a:ea typeface="Calibri" panose="020F0502020204030204" pitchFamily="34" charset="0"/>
              </a:rPr>
              <a:t>(e)(mosquitos)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killed</a:t>
            </a:r>
            <a:r>
              <a:rPr lang="en-US" baseline="-25000" dirty="0" err="1">
                <a:effectLst/>
                <a:ea typeface="Calibri" panose="020F0502020204030204" pitchFamily="34" charset="0"/>
              </a:rPr>
              <a:t>w</a:t>
            </a:r>
            <a:r>
              <a:rPr lang="en-US" dirty="0">
                <a:effectLst/>
                <a:ea typeface="Calibri" panose="020F0502020204030204" pitchFamily="34" charset="0"/>
              </a:rPr>
              <a:t>(e)]</a:t>
            </a:r>
            <a:r>
              <a:rPr lang="en-US" dirty="0">
                <a:effectLst/>
              </a:rPr>
              <a:t>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rPr>
              <a:t>e. e is an event of mosquito-killing</a:t>
            </a:r>
            <a:r>
              <a:rPr lang="en-US" dirty="0">
                <a:effectLst/>
              </a:rPr>
              <a:t> </a:t>
            </a:r>
          </a:p>
          <a:p>
            <a:pPr marL="0" marR="0" indent="0">
              <a:spcBef>
                <a:spcPts val="0"/>
              </a:spcBef>
              <a:spcAft>
                <a:spcPts val="0"/>
              </a:spcAft>
              <a:buNone/>
            </a:pPr>
            <a:endParaRPr lang="en-US" dirty="0"/>
          </a:p>
          <a:p>
            <a:pPr marL="0" marR="0" indent="0">
              <a:spcBef>
                <a:spcPts val="0"/>
              </a:spcBef>
              <a:spcAft>
                <a:spcPts val="0"/>
              </a:spcAft>
              <a:buNone/>
            </a:pPr>
            <a:endParaRPr lang="en-US" dirty="0"/>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VP,  </a:t>
            </a:r>
            <a:r>
              <a:rPr lang="en-US" dirty="0">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rPr>
              <a:t>Q</a:t>
            </a:r>
            <a:r>
              <a:rPr lang="en-US" dirty="0" err="1">
                <a:effectLst/>
                <a:ea typeface="Calibri" panose="020F0502020204030204" pitchFamily="34" charset="0"/>
                <a:cs typeface="Times New Roman" panose="02020603050405020304" pitchFamily="18" charset="0"/>
                <a:sym typeface="Symbol" pitchFamily="2" charset="2"/>
              </a:rPr>
              <a:t></a:t>
            </a:r>
            <a:r>
              <a:rPr lang="en-US" dirty="0" err="1">
                <a:effectLst/>
                <a:ea typeface="Calibri" panose="020F0502020204030204" pitchFamily="34" charset="0"/>
              </a:rPr>
              <a:t>e</a:t>
            </a:r>
            <a:r>
              <a:rPr lang="en-US" dirty="0">
                <a:effectLst/>
                <a:ea typeface="Calibri" panose="020F0502020204030204" pitchFamily="34" charset="0"/>
              </a:rPr>
              <a:t> [TH</a:t>
            </a:r>
            <a:r>
              <a:rPr lang="en-US" baseline="-25000" dirty="0">
                <a:solidFill>
                  <a:srgbClr val="FF0000"/>
                </a:solidFill>
                <a:effectLst/>
                <a:ea typeface="Calibri" panose="020F0502020204030204" pitchFamily="34" charset="0"/>
              </a:rPr>
              <a:t>PEP</a:t>
            </a:r>
            <a:r>
              <a:rPr lang="en-US" baseline="-25000" dirty="0">
                <a:effectLst/>
                <a:ea typeface="Calibri" panose="020F0502020204030204" pitchFamily="34" charset="0"/>
              </a:rPr>
              <a:t>, w</a:t>
            </a:r>
            <a:r>
              <a:rPr lang="en-US" dirty="0">
                <a:effectLst/>
                <a:ea typeface="Calibri" panose="020F0502020204030204" pitchFamily="34" charset="0"/>
              </a:rPr>
              <a:t>(e)(Q)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 </a:t>
            </a:r>
            <a:r>
              <a:rPr lang="en-US" dirty="0" err="1">
                <a:effectLst/>
                <a:ea typeface="Calibri" panose="020F0502020204030204" pitchFamily="34" charset="0"/>
              </a:rPr>
              <a:t>kill</a:t>
            </a:r>
            <a:r>
              <a:rPr lang="en-US" baseline="-25000" dirty="0" err="1">
                <a:effectLst/>
                <a:ea typeface="Calibri" panose="020F0502020204030204" pitchFamily="34" charset="0"/>
              </a:rPr>
              <a:t>w</a:t>
            </a:r>
            <a:r>
              <a:rPr lang="en-US" dirty="0">
                <a:effectLst/>
                <a:ea typeface="Calibri" panose="020F0502020204030204" pitchFamily="34" charset="0"/>
              </a:rPr>
              <a:t>(e)]</a:t>
            </a:r>
            <a:r>
              <a:rPr lang="en-US" dirty="0">
                <a:effectLst/>
              </a:rPr>
              <a:t> </a:t>
            </a:r>
            <a:r>
              <a:rPr lang="en-US" dirty="0"/>
              <a:t>    </a:t>
            </a:r>
            <a:r>
              <a:rPr lang="en-US" dirty="0">
                <a:effectLst/>
                <a:ea typeface="Calibri" panose="020F0502020204030204" pitchFamily="34" charset="0"/>
              </a:rPr>
              <a:t>DP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rPr>
              <a:t>x [</a:t>
            </a:r>
            <a:r>
              <a:rPr lang="en-US" dirty="0" err="1">
                <a:effectLst/>
                <a:ea typeface="Calibri" panose="020F0502020204030204" pitchFamily="34" charset="0"/>
              </a:rPr>
              <a:t>mosquitos</a:t>
            </a:r>
            <a:r>
              <a:rPr lang="en-US" baseline="-25000" dirty="0" err="1">
                <a:effectLst/>
                <a:ea typeface="Calibri" panose="020F0502020204030204" pitchFamily="34" charset="0"/>
              </a:rPr>
              <a:t>w</a:t>
            </a:r>
            <a:r>
              <a:rPr lang="en-US" dirty="0">
                <a:effectLst/>
                <a:ea typeface="Calibri" panose="020F0502020204030204" pitchFamily="34" charset="0"/>
              </a:rPr>
              <a:t>(x)]</a:t>
            </a:r>
            <a:r>
              <a:rPr lang="en-US" dirty="0">
                <a:effectLst/>
              </a:rPr>
              <a:t> </a:t>
            </a:r>
            <a:endParaRPr lang="en-US" dirty="0"/>
          </a:p>
          <a:p>
            <a:pPr marL="0" indent="0">
              <a:buNone/>
            </a:pPr>
            <a:endParaRPr lang="en-US" dirty="0">
              <a:effectLst/>
              <a:ea typeface="Calibri" panose="020F0502020204030204" pitchFamily="34" charset="0"/>
            </a:endParaRPr>
          </a:p>
          <a:p>
            <a:pPr marL="0" indent="0">
              <a:buNone/>
            </a:pPr>
            <a:r>
              <a:rPr lang="en-US" dirty="0">
                <a:effectLst/>
                <a:ea typeface="Calibri" panose="020F0502020204030204" pitchFamily="34" charset="0"/>
              </a:rPr>
              <a:t>TH</a:t>
            </a:r>
            <a:r>
              <a:rPr lang="en-US" baseline="-25000" dirty="0">
                <a:effectLst/>
                <a:ea typeface="Calibri" panose="020F0502020204030204" pitchFamily="34" charset="0"/>
              </a:rPr>
              <a:t>PEP</a:t>
            </a:r>
            <a:r>
              <a:rPr lang="en-US" dirty="0">
                <a:effectLst/>
                <a:ea typeface="Calibri" panose="020F0502020204030204" pitchFamily="34" charset="0"/>
              </a:rPr>
              <a:t>		V		</a:t>
            </a:r>
            <a:r>
              <a:rPr lang="en-US" dirty="0">
                <a:effectLst/>
              </a:rPr>
              <a:t>                </a:t>
            </a:r>
            <a:r>
              <a:rPr lang="en-US" dirty="0">
                <a:effectLst/>
                <a:ea typeface="Calibri" panose="020F0502020204030204" pitchFamily="34" charset="0"/>
                <a:cs typeface="Times New Roman" panose="02020603050405020304" pitchFamily="18" charset="0"/>
              </a:rPr>
              <a:t>des 		NP</a:t>
            </a:r>
            <a:endParaRPr lang="en-US" dirty="0">
              <a:effectLst/>
            </a:endParaRPr>
          </a:p>
          <a:p>
            <a:pPr marL="0" indent="0">
              <a:buNone/>
            </a:pPr>
            <a:r>
              <a:rPr lang="en-US" dirty="0">
                <a:effectLst/>
                <a:ea typeface="Calibri" panose="020F0502020204030204" pitchFamily="34" charset="0"/>
                <a:cs typeface="Times New Roman" panose="02020603050405020304" pitchFamily="18" charset="0"/>
              </a:rPr>
              <a:t>                     </a:t>
            </a:r>
            <a:r>
              <a:rPr lang="fr-FR" dirty="0">
                <a:effectLst/>
                <a:ea typeface="Calibri" panose="020F0502020204030204" pitchFamily="34" charset="0"/>
                <a:cs typeface="Times New Roman" panose="02020603050405020304" pitchFamily="18" charset="0"/>
              </a:rPr>
              <a:t>tué 				               moustiques </a:t>
            </a:r>
            <a:r>
              <a:rPr lang="en-US" dirty="0">
                <a:effectLst/>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a:t>
            </a:r>
          </a:p>
          <a:p>
            <a:pPr marL="0" indent="0">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err="1">
                <a:effectLst/>
                <a:ea typeface="Calibri" panose="020F0502020204030204" pitchFamily="34" charset="0"/>
                <a:cs typeface="Times New Roman" panose="02020603050405020304" pitchFamily="18" charset="0"/>
              </a:rPr>
              <a:t>kill</a:t>
            </a:r>
            <a:r>
              <a:rPr lang="en-US" baseline="-25000" dirty="0" err="1">
                <a:effectLst/>
                <a:ea typeface="Calibri" panose="020F0502020204030204" pitchFamily="34" charset="0"/>
                <a:cs typeface="Times New Roman" panose="02020603050405020304" pitchFamily="18" charset="0"/>
              </a:rPr>
              <a:t>w</a:t>
            </a:r>
            <a:r>
              <a:rPr lang="en-US" dirty="0">
                <a:ea typeface="Calibri" panose="020F0502020204030204" pitchFamily="34" charset="0"/>
                <a:cs typeface="Times New Roman" panose="02020603050405020304" pitchFamily="18" charset="0"/>
              </a:rPr>
              <a:t>(e)]                                             </a:t>
            </a:r>
            <a:r>
              <a:rPr lang="en-US" baseline="-25000"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a typeface="Calibri" panose="020F0502020204030204" pitchFamily="34" charset="0"/>
                <a:cs typeface="Times New Roman" panose="02020603050405020304" pitchFamily="18" charset="0"/>
                <a:sym typeface="Symbol" pitchFamily="2" charset="2"/>
              </a:rPr>
              <a:t>x</a:t>
            </a: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mosquitos</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8B24DC47-258A-06CA-14E5-BA1E7CDFAEA7}"/>
              </a:ext>
            </a:extLst>
          </p:cNvPr>
          <p:cNvCxnSpPr/>
          <p:nvPr/>
        </p:nvCxnSpPr>
        <p:spPr>
          <a:xfrm flipV="1">
            <a:off x="1754372" y="2243470"/>
            <a:ext cx="1903228" cy="118553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DF1C7C50-03F7-FBB8-E85A-3E6046B22EFF}"/>
              </a:ext>
            </a:extLst>
          </p:cNvPr>
          <p:cNvCxnSpPr/>
          <p:nvPr/>
        </p:nvCxnSpPr>
        <p:spPr>
          <a:xfrm>
            <a:off x="3657600" y="2232837"/>
            <a:ext cx="3168502" cy="1196163"/>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18071020-2AC2-8A82-3131-DB010DE13DEE}"/>
              </a:ext>
            </a:extLst>
          </p:cNvPr>
          <p:cNvCxnSpPr/>
          <p:nvPr/>
        </p:nvCxnSpPr>
        <p:spPr>
          <a:xfrm flipV="1">
            <a:off x="1137684" y="3785191"/>
            <a:ext cx="489097" cy="637953"/>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DEFDF363-8A4C-5AFE-CDE6-B1AF11C99CEA}"/>
              </a:ext>
            </a:extLst>
          </p:cNvPr>
          <p:cNvCxnSpPr/>
          <p:nvPr/>
        </p:nvCxnSpPr>
        <p:spPr>
          <a:xfrm>
            <a:off x="1626781" y="3795823"/>
            <a:ext cx="1158949" cy="680484"/>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EB7D5144-7EEC-9ECE-CDC6-8FFE98B62781}"/>
              </a:ext>
            </a:extLst>
          </p:cNvPr>
          <p:cNvCxnSpPr/>
          <p:nvPr/>
        </p:nvCxnSpPr>
        <p:spPr>
          <a:xfrm flipV="1">
            <a:off x="6096000" y="3785191"/>
            <a:ext cx="751367" cy="744279"/>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2BB6ECAF-FBB9-5277-A520-0B8BB151A779}"/>
              </a:ext>
            </a:extLst>
          </p:cNvPr>
          <p:cNvCxnSpPr/>
          <p:nvPr/>
        </p:nvCxnSpPr>
        <p:spPr>
          <a:xfrm>
            <a:off x="6847367" y="3795823"/>
            <a:ext cx="1446028" cy="68048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749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65F-5BCA-DF62-35F6-D9E9337A3DD8}"/>
              </a:ext>
            </a:extLst>
          </p:cNvPr>
          <p:cNvSpPr>
            <a:spLocks noGrp="1"/>
          </p:cNvSpPr>
          <p:nvPr>
            <p:ph type="title"/>
          </p:nvPr>
        </p:nvSpPr>
        <p:spPr/>
        <p:txBody>
          <a:bodyPr/>
          <a:lstStyle/>
          <a:p>
            <a:r>
              <a:rPr lang="en-US" sz="3600" dirty="0">
                <a:solidFill>
                  <a:srgbClr val="FF0000"/>
                </a:solidFill>
              </a:rPr>
              <a:t>Summary:</a:t>
            </a:r>
            <a:br>
              <a:rPr lang="en-US" dirty="0"/>
            </a:br>
            <a:r>
              <a:rPr lang="en-US" dirty="0"/>
              <a:t>Towards a universal theory of D-Mods.</a:t>
            </a:r>
          </a:p>
        </p:txBody>
      </p:sp>
      <p:sp>
        <p:nvSpPr>
          <p:cNvPr id="3" name="Content Placeholder 2">
            <a:extLst>
              <a:ext uri="{FF2B5EF4-FFF2-40B4-BE49-F238E27FC236}">
                <a16:creationId xmlns:a16="http://schemas.microsoft.com/office/drawing/2014/main" id="{6E29D442-118C-7228-881C-6B06EFB6E28F}"/>
              </a:ext>
            </a:extLst>
          </p:cNvPr>
          <p:cNvSpPr>
            <a:spLocks noGrp="1"/>
          </p:cNvSpPr>
          <p:nvPr>
            <p:ph idx="1"/>
          </p:nvPr>
        </p:nvSpPr>
        <p:spPr/>
        <p:txBody>
          <a:bodyPr>
            <a:noAutofit/>
          </a:bodyPr>
          <a:lstStyle/>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a.  D-Mods are universal quantifiers.</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b. They exist in two related variants: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event-oriented vs interval-oriented.</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c. The event-oriented version of a D-Mod is subject to a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‘same protagonist’ constraint.</a:t>
            </a:r>
          </a:p>
          <a:p>
            <a:pPr marL="514350" marR="0" indent="-514350">
              <a:spcBef>
                <a:spcPts val="0"/>
              </a:spcBef>
              <a:spcAft>
                <a:spcPts val="0"/>
              </a:spcAft>
              <a:buAutoNum type="alphaLcPeriod" startAt="4"/>
            </a:pPr>
            <a:r>
              <a:rPr lang="en-US" sz="3200" dirty="0">
                <a:effectLst/>
                <a:ea typeface="Calibri" panose="020F0502020204030204" pitchFamily="34" charset="0"/>
                <a:cs typeface="Times New Roman" panose="02020603050405020304" pitchFamily="18" charset="0"/>
              </a:rPr>
              <a:t>Scope shifting operations </a:t>
            </a:r>
            <a:r>
              <a:rPr lang="en-US" sz="3200">
                <a:effectLst/>
                <a:ea typeface="Calibri" panose="020F0502020204030204" pitchFamily="34" charset="0"/>
                <a:cs typeface="Times New Roman" panose="02020603050405020304" pitchFamily="18" charset="0"/>
              </a:rPr>
              <a:t>on D-Mods </a:t>
            </a:r>
            <a:r>
              <a:rPr lang="en-US" sz="3200" dirty="0">
                <a:effectLst/>
                <a:ea typeface="Calibri" panose="020F0502020204030204" pitchFamily="34" charset="0"/>
                <a:cs typeface="Times New Roman" panose="02020603050405020304" pitchFamily="18" charset="0"/>
              </a:rPr>
              <a:t>are subject to an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economy constraint: </a:t>
            </a:r>
            <a:r>
              <a:rPr lang="en-US" sz="3200" dirty="0">
                <a:solidFill>
                  <a:srgbClr val="FF0000"/>
                </a:solidFill>
                <a:effectLst/>
                <a:ea typeface="Calibri" panose="020F0502020204030204" pitchFamily="34" charset="0"/>
                <a:cs typeface="Times New Roman" panose="02020603050405020304" pitchFamily="18" charset="0"/>
              </a:rPr>
              <a:t>do not weaken!  </a:t>
            </a:r>
            <a:r>
              <a:rPr lang="en-US" sz="2400" dirty="0">
                <a:effectLst/>
                <a:ea typeface="Calibri" panose="020F0502020204030204" pitchFamily="34" charset="0"/>
                <a:cs typeface="Times New Roman" panose="02020603050405020304" pitchFamily="18" charset="0"/>
              </a:rPr>
              <a:t>(</a:t>
            </a:r>
            <a:r>
              <a:rPr lang="en-US" sz="2400" dirty="0" err="1">
                <a:effectLst/>
                <a:ea typeface="Calibri" panose="020F0502020204030204" pitchFamily="34" charset="0"/>
                <a:cs typeface="Times New Roman" panose="02020603050405020304" pitchFamily="18" charset="0"/>
              </a:rPr>
              <a:t>Bassa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Vanrell</a:t>
            </a:r>
            <a:r>
              <a:rPr lang="en-US" sz="2400" dirty="0">
                <a:effectLst/>
                <a:ea typeface="Calibri" panose="020F0502020204030204" pitchFamily="34" charset="0"/>
                <a:cs typeface="Times New Roman" panose="02020603050405020304" pitchFamily="18" charset="0"/>
              </a:rPr>
              <a:t> 2017).</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e.  Kinds </a:t>
            </a:r>
            <a:r>
              <a:rPr lang="en-US" sz="3200" dirty="0">
                <a:solidFill>
                  <a:srgbClr val="FF0000"/>
                </a:solidFill>
                <a:effectLst/>
                <a:ea typeface="Calibri" panose="020F0502020204030204" pitchFamily="34" charset="0"/>
                <a:cs typeface="Times New Roman" panose="02020603050405020304" pitchFamily="18" charset="0"/>
              </a:rPr>
              <a:t>(and properties) </a:t>
            </a:r>
            <a:r>
              <a:rPr lang="en-US" sz="3200" dirty="0">
                <a:effectLst/>
                <a:ea typeface="Calibri" panose="020F0502020204030204" pitchFamily="34" charset="0"/>
                <a:cs typeface="Times New Roman" panose="02020603050405020304" pitchFamily="18" charset="0"/>
              </a:rPr>
              <a:t>can be direct bearers of thematic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roles, subject to general </a:t>
            </a:r>
            <a:r>
              <a:rPr lang="en-US" sz="3200" dirty="0">
                <a:effectLst/>
                <a:ea typeface="Calibri" panose="020F0502020204030204" pitchFamily="34" charset="0"/>
              </a:rPr>
              <a:t>semantic conditions, and ‘channel’ </a:t>
            </a:r>
          </a:p>
          <a:p>
            <a:pPr marL="0" marR="0" indent="0">
              <a:spcBef>
                <a:spcPts val="0"/>
              </a:spcBef>
              <a:spcAft>
                <a:spcPts val="0"/>
              </a:spcAft>
              <a:buNone/>
            </a:pPr>
            <a:r>
              <a:rPr lang="en-US" sz="3200" dirty="0">
                <a:ea typeface="Calibri" panose="020F0502020204030204" pitchFamily="34" charset="0"/>
              </a:rPr>
              <a:t>     </a:t>
            </a:r>
            <a:r>
              <a:rPr lang="en-US" sz="3200" dirty="0">
                <a:effectLst/>
                <a:ea typeface="Calibri" panose="020F0502020204030204" pitchFamily="34" charset="0"/>
              </a:rPr>
              <a:t>the interpretation of D-Mods.</a:t>
            </a:r>
            <a:r>
              <a:rPr lang="en-US" sz="3200" dirty="0">
                <a:effectLst/>
              </a:rPr>
              <a:t> </a:t>
            </a:r>
            <a:endParaRPr lang="en-US" sz="3200" dirty="0"/>
          </a:p>
        </p:txBody>
      </p:sp>
    </p:spTree>
    <p:extLst>
      <p:ext uri="{BB962C8B-B14F-4D97-AF65-F5344CB8AC3E}">
        <p14:creationId xmlns:p14="http://schemas.microsoft.com/office/powerpoint/2010/main" val="2016337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65F-5BCA-DF62-35F6-D9E9337A3DD8}"/>
              </a:ext>
            </a:extLst>
          </p:cNvPr>
          <p:cNvSpPr>
            <a:spLocks noGrp="1"/>
          </p:cNvSpPr>
          <p:nvPr>
            <p:ph type="title"/>
          </p:nvPr>
        </p:nvSpPr>
        <p:spPr/>
        <p:txBody>
          <a:bodyPr/>
          <a:lstStyle/>
          <a:p>
            <a:r>
              <a:rPr lang="en-US" sz="3600" dirty="0">
                <a:solidFill>
                  <a:srgbClr val="FF0000"/>
                </a:solidFill>
              </a:rPr>
              <a:t>Consequences:</a:t>
            </a:r>
            <a:br>
              <a:rPr lang="en-US" dirty="0"/>
            </a:br>
            <a:r>
              <a:rPr lang="en-US" dirty="0"/>
              <a:t>Towards a universal theory of of D-Mods.</a:t>
            </a:r>
          </a:p>
        </p:txBody>
      </p:sp>
      <p:sp>
        <p:nvSpPr>
          <p:cNvPr id="3" name="Content Placeholder 2">
            <a:extLst>
              <a:ext uri="{FF2B5EF4-FFF2-40B4-BE49-F238E27FC236}">
                <a16:creationId xmlns:a16="http://schemas.microsoft.com/office/drawing/2014/main" id="{6E29D442-118C-7228-881C-6B06EFB6E28F}"/>
              </a:ext>
            </a:extLst>
          </p:cNvPr>
          <p:cNvSpPr>
            <a:spLocks noGrp="1"/>
          </p:cNvSpPr>
          <p:nvPr>
            <p:ph idx="1"/>
          </p:nvPr>
        </p:nvSpPr>
        <p:spPr/>
        <p:txBody>
          <a:bodyPr>
            <a:noAutofit/>
          </a:bodyPr>
          <a:lstStyle/>
          <a:p>
            <a:pPr marL="514350" marR="0" indent="-514350">
              <a:spcBef>
                <a:spcPts val="0"/>
              </a:spcBef>
              <a:spcAft>
                <a:spcPts val="0"/>
              </a:spcAft>
              <a:buAutoNum type="alphaLcPeriod"/>
            </a:pPr>
            <a:r>
              <a:rPr lang="en-US" dirty="0">
                <a:effectLst/>
                <a:ea typeface="Calibri" panose="020F0502020204030204" pitchFamily="34" charset="0"/>
                <a:cs typeface="Times New Roman" panose="02020603050405020304" pitchFamily="18" charset="0"/>
              </a:rPr>
              <a:t>A notoriously complex constellation of scope distributions may finally be yielding?</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2"/>
            </a:pPr>
            <a:r>
              <a:rPr lang="en-US" dirty="0">
                <a:effectLst/>
                <a:ea typeface="Calibri" panose="020F0502020204030204" pitchFamily="34" charset="0"/>
                <a:cs typeface="Times New Roman" panose="02020603050405020304" pitchFamily="18" charset="0"/>
              </a:rPr>
              <a:t>Without having to commit to a specific characterization of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atelicity.</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3"/>
            </a:pPr>
            <a:r>
              <a:rPr lang="en-US" dirty="0">
                <a:effectLst/>
                <a:ea typeface="Calibri" panose="020F0502020204030204" pitchFamily="34" charset="0"/>
                <a:cs typeface="Times New Roman" panose="02020603050405020304" pitchFamily="18" charset="0"/>
              </a:rPr>
              <a:t>But if such a characterization is wanted/desired/necessary (for other purposes), kind and property predication points in the direction of a modal approach (as embodied in the ‘progressivity’ constraint in kind predication) rather than purely mereological ones (like </a:t>
            </a:r>
            <a:r>
              <a:rPr lang="en-US" dirty="0" err="1">
                <a:effectLst/>
                <a:ea typeface="Calibri" panose="020F0502020204030204" pitchFamily="34" charset="0"/>
                <a:cs typeface="Times New Roman" panose="02020603050405020304" pitchFamily="18" charset="0"/>
              </a:rPr>
              <a:t>cumulativity</a:t>
            </a:r>
            <a:r>
              <a:rPr lang="en-US" dirty="0">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that seem to have trouble in cutting the pie the right way.</a:t>
            </a:r>
          </a:p>
        </p:txBody>
      </p:sp>
    </p:spTree>
    <p:extLst>
      <p:ext uri="{BB962C8B-B14F-4D97-AF65-F5344CB8AC3E}">
        <p14:creationId xmlns:p14="http://schemas.microsoft.com/office/powerpoint/2010/main" val="1227253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65F-5BCA-DF62-35F6-D9E9337A3DD8}"/>
              </a:ext>
            </a:extLst>
          </p:cNvPr>
          <p:cNvSpPr>
            <a:spLocks noGrp="1"/>
          </p:cNvSpPr>
          <p:nvPr>
            <p:ph type="title"/>
          </p:nvPr>
        </p:nvSpPr>
        <p:spPr/>
        <p:txBody>
          <a:bodyPr/>
          <a:lstStyle/>
          <a:p>
            <a:r>
              <a:rPr lang="en-US" sz="3600" dirty="0">
                <a:solidFill>
                  <a:srgbClr val="FF0000"/>
                </a:solidFill>
              </a:rPr>
              <a:t>Further developments/applications/things to explore:</a:t>
            </a:r>
            <a:br>
              <a:rPr lang="en-US" dirty="0"/>
            </a:br>
            <a:r>
              <a:rPr lang="en-US" dirty="0"/>
              <a:t>Towards a universal theory of of D-Mods.</a:t>
            </a:r>
          </a:p>
        </p:txBody>
      </p:sp>
      <p:sp>
        <p:nvSpPr>
          <p:cNvPr id="3" name="Content Placeholder 2">
            <a:extLst>
              <a:ext uri="{FF2B5EF4-FFF2-40B4-BE49-F238E27FC236}">
                <a16:creationId xmlns:a16="http://schemas.microsoft.com/office/drawing/2014/main" id="{6E29D442-118C-7228-881C-6B06EFB6E28F}"/>
              </a:ext>
            </a:extLst>
          </p:cNvPr>
          <p:cNvSpPr>
            <a:spLocks noGrp="1"/>
          </p:cNvSpPr>
          <p:nvPr>
            <p:ph idx="1"/>
          </p:nvPr>
        </p:nvSpPr>
        <p:spPr/>
        <p:txBody>
          <a:bodyPr>
            <a:noAutofit/>
          </a:bodyPr>
          <a:lstStyle/>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a. Transitive/intransitive alternations:</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 	 John ate (atelic)		ii.  John ate a sandwich (telic)</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iii.  * John devoured		iv. John devoured a sandwich</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Is kind-predication covertly at play in, e.g. (</a:t>
            </a:r>
            <a:r>
              <a:rPr lang="en-US" dirty="0" err="1">
                <a:effectLst/>
                <a:ea typeface="Calibri" panose="020F0502020204030204" pitchFamily="34" charset="0"/>
                <a:cs typeface="Times New Roman" panose="02020603050405020304" pitchFamily="18" charset="0"/>
              </a:rPr>
              <a:t>i</a:t>
            </a:r>
            <a:r>
              <a:rPr lang="en-US" dirty="0">
                <a:effectLst/>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b</a:t>
            </a:r>
            <a:r>
              <a:rPr lang="en-US" dirty="0">
                <a:effectLst/>
                <a:ea typeface="Calibri" panose="020F0502020204030204" pitchFamily="34" charset="0"/>
                <a:cs typeface="Times New Roman" panose="02020603050405020304" pitchFamily="18" charset="0"/>
              </a:rPr>
              <a:t>. Incorporation:</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How different/similar are the property oriented (</a:t>
            </a:r>
            <a:r>
              <a:rPr lang="en-US" dirty="0" err="1">
                <a:effectLst/>
                <a:ea typeface="Calibri" panose="020F0502020204030204" pitchFamily="34" charset="0"/>
                <a:cs typeface="Times New Roman" panose="02020603050405020304" pitchFamily="18" charset="0"/>
              </a:rPr>
              <a:t>Dayal</a:t>
            </a:r>
            <a:r>
              <a:rPr lang="en-US" dirty="0">
                <a:effectLst/>
                <a:ea typeface="Calibri" panose="020F0502020204030204" pitchFamily="34" charset="0"/>
                <a:cs typeface="Times New Roman" panose="02020603050405020304" pitchFamily="18" charset="0"/>
              </a:rPr>
              <a:t> 2011) and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the kind oriented (Sag 2022) forms of incorporation to those we just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observed?</a:t>
            </a:r>
          </a:p>
        </p:txBody>
      </p:sp>
    </p:spTree>
    <p:extLst>
      <p:ext uri="{BB962C8B-B14F-4D97-AF65-F5344CB8AC3E}">
        <p14:creationId xmlns:p14="http://schemas.microsoft.com/office/powerpoint/2010/main" val="386557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431D-BBFF-57BE-5A3F-128C9D5060AE}"/>
              </a:ext>
            </a:extLst>
          </p:cNvPr>
          <p:cNvSpPr>
            <a:spLocks noGrp="1"/>
          </p:cNvSpPr>
          <p:nvPr>
            <p:ph type="title"/>
          </p:nvPr>
        </p:nvSpPr>
        <p:spPr/>
        <p:txBody>
          <a:bodyPr/>
          <a:lstStyle/>
          <a:p>
            <a:r>
              <a:rPr lang="en-US" dirty="0"/>
              <a:t>And I…</a:t>
            </a:r>
          </a:p>
        </p:txBody>
      </p:sp>
      <p:sp>
        <p:nvSpPr>
          <p:cNvPr id="3" name="Content Placeholder 2">
            <a:extLst>
              <a:ext uri="{FF2B5EF4-FFF2-40B4-BE49-F238E27FC236}">
                <a16:creationId xmlns:a16="http://schemas.microsoft.com/office/drawing/2014/main" id="{EC862BA4-D687-289F-A81B-3C5C285132C7}"/>
              </a:ext>
            </a:extLst>
          </p:cNvPr>
          <p:cNvSpPr>
            <a:spLocks noGrp="1"/>
          </p:cNvSpPr>
          <p:nvPr>
            <p:ph idx="1"/>
          </p:nvPr>
        </p:nvSpPr>
        <p:spPr>
          <a:xfrm>
            <a:off x="742507" y="1379058"/>
            <a:ext cx="10515600" cy="4351338"/>
          </a:xfrm>
        </p:spPr>
        <p:txBody>
          <a:bodyPr/>
          <a:lstStyle/>
          <a:p>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dirty="0"/>
              <a:t>For an hour …(of your time)</a:t>
            </a:r>
          </a:p>
        </p:txBody>
      </p:sp>
      <p:sp>
        <p:nvSpPr>
          <p:cNvPr id="4" name="Rectangle 3">
            <a:extLst>
              <a:ext uri="{FF2B5EF4-FFF2-40B4-BE49-F238E27FC236}">
                <a16:creationId xmlns:a16="http://schemas.microsoft.com/office/drawing/2014/main" id="{DC6EE29B-C389-8E68-7BAB-B18D84E3B802}"/>
              </a:ext>
            </a:extLst>
          </p:cNvPr>
          <p:cNvSpPr/>
          <p:nvPr/>
        </p:nvSpPr>
        <p:spPr>
          <a:xfrm>
            <a:off x="1577999" y="2229663"/>
            <a:ext cx="7013108"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Thank you</a:t>
            </a:r>
          </a:p>
        </p:txBody>
      </p:sp>
    </p:spTree>
    <p:extLst>
      <p:ext uri="{BB962C8B-B14F-4D97-AF65-F5344CB8AC3E}">
        <p14:creationId xmlns:p14="http://schemas.microsoft.com/office/powerpoint/2010/main" val="30466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A646-CA6F-C0A1-0C75-61DC07AB373D}"/>
              </a:ext>
            </a:extLst>
          </p:cNvPr>
          <p:cNvSpPr>
            <a:spLocks noGrp="1"/>
          </p:cNvSpPr>
          <p:nvPr>
            <p:ph type="title"/>
          </p:nvPr>
        </p:nvSpPr>
        <p:spPr/>
        <p:txBody>
          <a:bodyPr/>
          <a:lstStyle/>
          <a:p>
            <a:r>
              <a:rPr lang="en-US" dirty="0"/>
              <a:t>The problem with atelicity.</a:t>
            </a:r>
          </a:p>
        </p:txBody>
      </p:sp>
      <p:sp>
        <p:nvSpPr>
          <p:cNvPr id="3" name="Content Placeholder 2">
            <a:extLst>
              <a:ext uri="{FF2B5EF4-FFF2-40B4-BE49-F238E27FC236}">
                <a16:creationId xmlns:a16="http://schemas.microsoft.com/office/drawing/2014/main" id="{00AFAD12-D606-4B5D-8C7C-D379583DDB2F}"/>
              </a:ext>
            </a:extLst>
          </p:cNvPr>
          <p:cNvSpPr>
            <a:spLocks noGrp="1"/>
          </p:cNvSpPr>
          <p:nvPr>
            <p:ph idx="1"/>
          </p:nvPr>
        </p:nvSpPr>
        <p:spPr/>
        <p:txBody>
          <a:bodyPr/>
          <a:lstStyle/>
          <a:p>
            <a:pPr marL="0" indent="0">
              <a:spcBef>
                <a:spcPts val="0"/>
              </a:spcBef>
              <a:buNone/>
            </a:pPr>
            <a:endParaRPr lang="en-US" sz="2800" dirty="0">
              <a:effectLst/>
              <a:ea typeface="Calibri" panose="020F0502020204030204" pitchFamily="34" charset="0"/>
              <a:cs typeface="Times New Roman" panose="02020603050405020304" pitchFamily="18" charset="0"/>
            </a:endParaRPr>
          </a:p>
          <a:p>
            <a:pPr marL="0" indent="0">
              <a:spcBef>
                <a:spcPts val="0"/>
              </a:spcBef>
              <a:buNone/>
            </a:pPr>
            <a:r>
              <a:rPr lang="en-US" sz="3200" dirty="0">
                <a:effectLst/>
                <a:ea typeface="Calibri" panose="020F0502020204030204" pitchFamily="34" charset="0"/>
                <a:cs typeface="Times New Roman" panose="02020603050405020304" pitchFamily="18" charset="0"/>
              </a:rPr>
              <a:t>a. </a:t>
            </a:r>
            <a:r>
              <a:rPr lang="en-US" sz="3200" dirty="0">
                <a:effectLst/>
                <a:ea typeface="Calibri" panose="020F0502020204030204" pitchFamily="34" charset="0"/>
                <a:cs typeface="Times New Roman" panose="02020603050405020304" pitchFamily="18" charset="0"/>
                <a:sym typeface="Symbol" pitchFamily="2" charset="2"/>
              </a:rPr>
              <a:t></a:t>
            </a:r>
            <a:r>
              <a:rPr lang="en-US" sz="3200" dirty="0" err="1">
                <a:effectLst/>
                <a:ea typeface="Calibri" panose="020F0502020204030204" pitchFamily="34" charset="0"/>
                <a:cs typeface="Times New Roman" panose="02020603050405020304" pitchFamily="18" charset="0"/>
              </a:rPr>
              <a:t>e.John</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killed</a:t>
            </a:r>
            <a:r>
              <a:rPr lang="en-US" sz="3200" baseline="-25000" dirty="0" err="1">
                <a:effectLst/>
                <a:ea typeface="Calibri" panose="020F0502020204030204" pitchFamily="34" charset="0"/>
                <a:cs typeface="Times New Roman" panose="02020603050405020304" pitchFamily="18" charset="0"/>
              </a:rPr>
              <a:t>w</a:t>
            </a:r>
            <a:r>
              <a:rPr lang="en-US" sz="3200" dirty="0">
                <a:effectLst/>
                <a:ea typeface="Calibri" panose="020F0502020204030204" pitchFamily="34" charset="0"/>
                <a:cs typeface="Times New Roman" panose="02020603050405020304" pitchFamily="18" charset="0"/>
              </a:rPr>
              <a:t>(e) some mosquitos	(*for an hour)</a:t>
            </a:r>
            <a:endParaRPr lang="en-US" sz="3200" dirty="0">
              <a:ea typeface="Calibri" panose="020F0502020204030204" pitchFamily="34" charset="0"/>
              <a:cs typeface="Times New Roman" panose="02020603050405020304" pitchFamily="18" charset="0"/>
            </a:endParaRPr>
          </a:p>
          <a:p>
            <a:pPr marL="0" indent="0">
              <a:spcBef>
                <a:spcPts val="0"/>
              </a:spcBef>
              <a:buNone/>
            </a:pPr>
            <a:r>
              <a:rPr lang="en-US" sz="3200" dirty="0">
                <a:effectLst/>
                <a:ea typeface="Calibri" panose="020F0502020204030204" pitchFamily="34" charset="0"/>
                <a:cs typeface="Times New Roman" panose="02020603050405020304" pitchFamily="18" charset="0"/>
              </a:rPr>
              <a:t>b. </a:t>
            </a:r>
            <a:r>
              <a:rPr lang="en-US" sz="3200" dirty="0">
                <a:effectLst/>
                <a:ea typeface="Calibri" panose="020F0502020204030204" pitchFamily="34" charset="0"/>
                <a:cs typeface="Times New Roman" panose="02020603050405020304" pitchFamily="18" charset="0"/>
                <a:sym typeface="Symbol" pitchFamily="2" charset="2"/>
              </a:rPr>
              <a:t></a:t>
            </a:r>
            <a:r>
              <a:rPr lang="en-US" sz="3200" dirty="0" err="1">
                <a:effectLst/>
                <a:ea typeface="Calibri" panose="020F0502020204030204" pitchFamily="34" charset="0"/>
                <a:cs typeface="Times New Roman" panose="02020603050405020304" pitchFamily="18" charset="0"/>
              </a:rPr>
              <a:t>e.John</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killed</a:t>
            </a:r>
            <a:r>
              <a:rPr lang="en-US" sz="3200" baseline="-25000" dirty="0" err="1">
                <a:effectLst/>
                <a:ea typeface="Calibri" panose="020F0502020204030204" pitchFamily="34" charset="0"/>
                <a:cs typeface="Times New Roman" panose="02020603050405020304" pitchFamily="18" charset="0"/>
              </a:rPr>
              <a:t>w</a:t>
            </a:r>
            <a:r>
              <a:rPr lang="en-US" sz="3200" dirty="0">
                <a:effectLst/>
                <a:ea typeface="Calibri" panose="020F0502020204030204" pitchFamily="34" charset="0"/>
                <a:cs typeface="Times New Roman" panose="02020603050405020304" pitchFamily="18" charset="0"/>
              </a:rPr>
              <a:t>(e) mosquitos		(for an hour)</a:t>
            </a:r>
            <a:endParaRPr lang="en-US" sz="3200" dirty="0">
              <a:ea typeface="Calibri" panose="020F0502020204030204" pitchFamily="34" charset="0"/>
              <a:cs typeface="Times New Roman" panose="02020603050405020304" pitchFamily="18" charset="0"/>
            </a:endParaRPr>
          </a:p>
          <a:p>
            <a:pPr marL="0" indent="0">
              <a:spcBef>
                <a:spcPts val="0"/>
              </a:spcBef>
              <a:buNone/>
            </a:pPr>
            <a:endParaRPr lang="en-US" sz="3200" dirty="0">
              <a:effectLst/>
              <a:ea typeface="Calibri" panose="020F0502020204030204" pitchFamily="34" charset="0"/>
              <a:cs typeface="Times New Roman" panose="02020603050405020304" pitchFamily="18" charset="0"/>
            </a:endParaRPr>
          </a:p>
          <a:p>
            <a:pPr>
              <a:spcBef>
                <a:spcPts val="0"/>
              </a:spcBef>
            </a:pPr>
            <a:r>
              <a:rPr lang="en-US" sz="3200" dirty="0">
                <a:effectLst/>
                <a:ea typeface="Calibri" panose="020F0502020204030204" pitchFamily="34" charset="0"/>
                <a:cs typeface="Times New Roman" panose="02020603050405020304" pitchFamily="18" charset="0"/>
              </a:rPr>
              <a:t>Can you imagine an event that satisfies (a) but not (</a:t>
            </a:r>
            <a:r>
              <a:rPr lang="en-US" sz="3200" dirty="0">
                <a:ea typeface="Calibri" panose="020F0502020204030204" pitchFamily="34" charset="0"/>
                <a:cs typeface="Times New Roman" panose="02020603050405020304" pitchFamily="18" charset="0"/>
              </a:rPr>
              <a:t>b</a:t>
            </a:r>
            <a:r>
              <a:rPr lang="en-US" sz="3200" dirty="0">
                <a:effectLst/>
                <a:ea typeface="Calibri" panose="020F0502020204030204" pitchFamily="34" charset="0"/>
                <a:cs typeface="Times New Roman" panose="02020603050405020304" pitchFamily="18" charset="0"/>
              </a:rPr>
              <a:t>)? Or </a:t>
            </a:r>
            <a:r>
              <a:rPr lang="en-US" sz="3200" dirty="0" err="1">
                <a:effectLst/>
                <a:ea typeface="Calibri" panose="020F0502020204030204" pitchFamily="34" charset="0"/>
                <a:cs typeface="Times New Roman" panose="02020603050405020304" pitchFamily="18" charset="0"/>
              </a:rPr>
              <a:t>viceversa</a:t>
            </a:r>
            <a:r>
              <a:rPr lang="en-US" sz="3200" dirty="0">
                <a:effectLst/>
                <a:ea typeface="Calibri" panose="020F0502020204030204" pitchFamily="34" charset="0"/>
                <a:cs typeface="Times New Roman" panose="02020603050405020304" pitchFamily="18" charset="0"/>
              </a:rPr>
              <a:t>?</a:t>
            </a:r>
            <a:r>
              <a:rPr lang="en-US" sz="3200" dirty="0">
                <a:ea typeface="Calibri" panose="020F0502020204030204" pitchFamily="34" charset="0"/>
                <a:cs typeface="Times New Roman" panose="02020603050405020304" pitchFamily="18" charset="0"/>
              </a:rPr>
              <a:t> </a:t>
            </a:r>
          </a:p>
          <a:p>
            <a:pPr marL="0" indent="0">
              <a:spcBef>
                <a:spcPts val="0"/>
              </a:spcBef>
              <a:buNone/>
            </a:pPr>
            <a:endParaRPr lang="en-US" sz="3200" dirty="0">
              <a:ea typeface="Calibri" panose="020F0502020204030204" pitchFamily="34" charset="0"/>
              <a:cs typeface="Times New Roman" panose="02020603050405020304" pitchFamily="18" charset="0"/>
            </a:endParaRPr>
          </a:p>
          <a:p>
            <a:pPr>
              <a:spcBef>
                <a:spcPts val="0"/>
              </a:spcBef>
            </a:pPr>
            <a:r>
              <a:rPr lang="en-US" sz="3200" dirty="0">
                <a:effectLst/>
                <a:ea typeface="Calibri" panose="020F0502020204030204" pitchFamily="34" charset="0"/>
                <a:cs typeface="Times New Roman" panose="02020603050405020304" pitchFamily="18" charset="0"/>
              </a:rPr>
              <a:t>Is there any way to distinguish between (a) vs. (b) without ‘painting them of different colors’?</a:t>
            </a:r>
          </a:p>
          <a:p>
            <a:endParaRPr lang="en-US" dirty="0"/>
          </a:p>
        </p:txBody>
      </p:sp>
    </p:spTree>
    <p:extLst>
      <p:ext uri="{BB962C8B-B14F-4D97-AF65-F5344CB8AC3E}">
        <p14:creationId xmlns:p14="http://schemas.microsoft.com/office/powerpoint/2010/main" val="237483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D3B7-38E2-259C-BF01-AA57AFCDA4BC}"/>
              </a:ext>
            </a:extLst>
          </p:cNvPr>
          <p:cNvSpPr>
            <a:spLocks noGrp="1"/>
          </p:cNvSpPr>
          <p:nvPr>
            <p:ph type="title"/>
          </p:nvPr>
        </p:nvSpPr>
        <p:spPr/>
        <p:txBody>
          <a:bodyPr/>
          <a:lstStyle/>
          <a:p>
            <a:r>
              <a:rPr lang="en-US" dirty="0"/>
              <a:t>What’s at stake.</a:t>
            </a:r>
          </a:p>
        </p:txBody>
      </p:sp>
      <p:sp>
        <p:nvSpPr>
          <p:cNvPr id="3" name="Content Placeholder 2">
            <a:extLst>
              <a:ext uri="{FF2B5EF4-FFF2-40B4-BE49-F238E27FC236}">
                <a16:creationId xmlns:a16="http://schemas.microsoft.com/office/drawing/2014/main" id="{54F5C2DB-749D-3261-D106-1DFE57C4A83D}"/>
              </a:ext>
            </a:extLst>
          </p:cNvPr>
          <p:cNvSpPr>
            <a:spLocks noGrp="1"/>
          </p:cNvSpPr>
          <p:nvPr>
            <p:ph idx="1"/>
          </p:nvPr>
        </p:nvSpPr>
        <p:spPr/>
        <p:txBody>
          <a:bodyPr/>
          <a:lstStyle/>
          <a:p>
            <a:pPr marL="514350" marR="0" indent="-514350">
              <a:spcBef>
                <a:spcPts val="0"/>
              </a:spcBef>
              <a:spcAft>
                <a:spcPts val="0"/>
              </a:spcAft>
              <a:buAutoNum type="alphaLcPeriod"/>
            </a:pPr>
            <a:r>
              <a:rPr lang="en-US" sz="3200" dirty="0">
                <a:effectLst/>
                <a:ea typeface="Calibri" panose="020F0502020204030204" pitchFamily="34" charset="0"/>
                <a:cs typeface="Times New Roman" panose="02020603050405020304" pitchFamily="18" charset="0"/>
              </a:rPr>
              <a:t>The ‘proper’ characterization of Atelicity</a:t>
            </a:r>
          </a:p>
          <a:p>
            <a:pPr marL="514350" marR="0" indent="-514350">
              <a:spcBef>
                <a:spcPts val="0"/>
              </a:spcBef>
              <a:spcAft>
                <a:spcPts val="0"/>
              </a:spcAft>
              <a:buAutoNum type="alphaLcPeriod"/>
            </a:pPr>
            <a:endParaRPr lang="en-US" sz="3200"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a:pPr>
            <a:r>
              <a:rPr lang="en-US" sz="3200" dirty="0">
                <a:effectLst/>
                <a:ea typeface="Calibri" panose="020F0502020204030204" pitchFamily="34" charset="0"/>
                <a:cs typeface="Times New Roman" panose="02020603050405020304" pitchFamily="18" charset="0"/>
              </a:rPr>
              <a:t>Key aspects of the theory of scope for Adverbial quantifiers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vs. Determiner quantifiers.</a:t>
            </a:r>
          </a:p>
          <a:p>
            <a:pPr marL="0" marR="0" indent="0">
              <a:spcBef>
                <a:spcPts val="0"/>
              </a:spcBef>
              <a:spcAft>
                <a:spcPts val="0"/>
              </a:spcAft>
              <a:buNone/>
            </a:pPr>
            <a:endParaRPr lang="en-US" sz="3200"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3"/>
            </a:pPr>
            <a:r>
              <a:rPr lang="en-US" sz="3200" dirty="0">
                <a:effectLst/>
                <a:ea typeface="Calibri" panose="020F0502020204030204" pitchFamily="34" charset="0"/>
                <a:cs typeface="Times New Roman" panose="02020603050405020304" pitchFamily="18" charset="0"/>
              </a:rPr>
              <a:t>The architecture of event semantics and the division of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labor between event and interval oriented quantification.</a:t>
            </a:r>
          </a:p>
          <a:p>
            <a:pPr marL="0" indent="0">
              <a:buNone/>
            </a:pPr>
            <a:endParaRPr lang="en-US" sz="3200" dirty="0"/>
          </a:p>
          <a:p>
            <a:pPr marL="0" indent="0" algn="ctr">
              <a:buNone/>
            </a:pPr>
            <a:r>
              <a:rPr lang="en-US" sz="3200" dirty="0">
                <a:solidFill>
                  <a:srgbClr val="FF0000"/>
                </a:solidFill>
              </a:rPr>
              <a:t> </a:t>
            </a:r>
          </a:p>
        </p:txBody>
      </p:sp>
    </p:spTree>
    <p:extLst>
      <p:ext uri="{BB962C8B-B14F-4D97-AF65-F5344CB8AC3E}">
        <p14:creationId xmlns:p14="http://schemas.microsoft.com/office/powerpoint/2010/main" val="377576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D3B7-38E2-259C-BF01-AA57AFCDA4BC}"/>
              </a:ext>
            </a:extLst>
          </p:cNvPr>
          <p:cNvSpPr>
            <a:spLocks noGrp="1"/>
          </p:cNvSpPr>
          <p:nvPr>
            <p:ph type="title"/>
          </p:nvPr>
        </p:nvSpPr>
        <p:spPr/>
        <p:txBody>
          <a:bodyPr/>
          <a:lstStyle/>
          <a:p>
            <a:r>
              <a:rPr lang="en-US" dirty="0"/>
              <a:t>What’s at stake.</a:t>
            </a:r>
          </a:p>
        </p:txBody>
      </p:sp>
      <p:sp>
        <p:nvSpPr>
          <p:cNvPr id="3" name="Content Placeholder 2">
            <a:extLst>
              <a:ext uri="{FF2B5EF4-FFF2-40B4-BE49-F238E27FC236}">
                <a16:creationId xmlns:a16="http://schemas.microsoft.com/office/drawing/2014/main" id="{54F5C2DB-749D-3261-D106-1DFE57C4A83D}"/>
              </a:ext>
            </a:extLst>
          </p:cNvPr>
          <p:cNvSpPr>
            <a:spLocks noGrp="1"/>
          </p:cNvSpPr>
          <p:nvPr>
            <p:ph idx="1"/>
          </p:nvPr>
        </p:nvSpPr>
        <p:spPr/>
        <p:txBody>
          <a:bodyPr>
            <a:normAutofit lnSpcReduction="10000"/>
          </a:bodyPr>
          <a:lstStyle/>
          <a:p>
            <a:pPr marL="514350" marR="0" indent="-514350">
              <a:spcBef>
                <a:spcPts val="0"/>
              </a:spcBef>
              <a:spcAft>
                <a:spcPts val="0"/>
              </a:spcAft>
              <a:buAutoNum type="alphaLcPeriod"/>
            </a:pPr>
            <a:r>
              <a:rPr lang="en-US" sz="3200" dirty="0">
                <a:effectLst/>
                <a:ea typeface="Calibri" panose="020F0502020204030204" pitchFamily="34" charset="0"/>
                <a:cs typeface="Times New Roman" panose="02020603050405020304" pitchFamily="18" charset="0"/>
              </a:rPr>
              <a:t>The ‘proper’ characterization of Atelicity</a:t>
            </a:r>
          </a:p>
          <a:p>
            <a:pPr marL="514350" marR="0" indent="-514350">
              <a:spcBef>
                <a:spcPts val="0"/>
              </a:spcBef>
              <a:spcAft>
                <a:spcPts val="0"/>
              </a:spcAft>
              <a:buAutoNum type="alphaLcPeriod" startAt="2"/>
            </a:pPr>
            <a:endParaRPr lang="en-US" sz="3200" dirty="0">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2"/>
            </a:pPr>
            <a:r>
              <a:rPr lang="en-US" sz="3200" dirty="0">
                <a:effectLst/>
                <a:ea typeface="Calibri" panose="020F0502020204030204" pitchFamily="34" charset="0"/>
                <a:cs typeface="Times New Roman" panose="02020603050405020304" pitchFamily="18" charset="0"/>
              </a:rPr>
              <a:t>Key aspects of the theory of scope for Adverbial quantifiers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vs. Determiner quantifiers.</a:t>
            </a:r>
          </a:p>
          <a:p>
            <a:pPr marL="0" marR="0" indent="0">
              <a:spcBef>
                <a:spcPts val="0"/>
              </a:spcBef>
              <a:spcAft>
                <a:spcPts val="0"/>
              </a:spcAft>
              <a:buNone/>
            </a:pPr>
            <a:endParaRPr lang="en-US" sz="3200" dirty="0">
              <a:effectLst/>
              <a:ea typeface="Calibri" panose="020F0502020204030204" pitchFamily="34" charset="0"/>
              <a:cs typeface="Times New Roman" panose="02020603050405020304" pitchFamily="18" charset="0"/>
            </a:endParaRPr>
          </a:p>
          <a:p>
            <a:pPr marL="514350" marR="0" indent="-514350">
              <a:spcBef>
                <a:spcPts val="0"/>
              </a:spcBef>
              <a:spcAft>
                <a:spcPts val="0"/>
              </a:spcAft>
              <a:buAutoNum type="alphaLcPeriod" startAt="3"/>
            </a:pPr>
            <a:r>
              <a:rPr lang="en-US" sz="3200" dirty="0">
                <a:effectLst/>
                <a:ea typeface="Calibri" panose="020F0502020204030204" pitchFamily="34" charset="0"/>
                <a:cs typeface="Times New Roman" panose="02020603050405020304" pitchFamily="18" charset="0"/>
              </a:rPr>
              <a:t>The architecture of event semantics and the division of </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labor between event and interval oriented quantification.</a:t>
            </a:r>
          </a:p>
          <a:p>
            <a:pPr marL="0" indent="0">
              <a:buNone/>
            </a:pPr>
            <a:endParaRPr lang="en-US" sz="3200" dirty="0"/>
          </a:p>
          <a:p>
            <a:pPr marL="0" indent="0" algn="ctr">
              <a:buNone/>
            </a:pPr>
            <a:r>
              <a:rPr lang="en-US" sz="3200" dirty="0">
                <a:solidFill>
                  <a:srgbClr val="FF0000"/>
                </a:solidFill>
              </a:rPr>
              <a:t>I’m optimistic that the pieces of the puzzle are on the verge of fitting…</a:t>
            </a:r>
          </a:p>
        </p:txBody>
      </p:sp>
    </p:spTree>
    <p:extLst>
      <p:ext uri="{BB962C8B-B14F-4D97-AF65-F5344CB8AC3E}">
        <p14:creationId xmlns:p14="http://schemas.microsoft.com/office/powerpoint/2010/main" val="76049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5E3E-E85F-174A-07BA-77877C9904D5}"/>
              </a:ext>
            </a:extLst>
          </p:cNvPr>
          <p:cNvSpPr>
            <a:spLocks noGrp="1"/>
          </p:cNvSpPr>
          <p:nvPr>
            <p:ph type="title"/>
          </p:nvPr>
        </p:nvSpPr>
        <p:spPr/>
        <p:txBody>
          <a:bodyPr/>
          <a:lstStyle/>
          <a:p>
            <a:r>
              <a:rPr lang="en-US" sz="3200" dirty="0"/>
              <a:t>Dissecting the quantificational approach</a:t>
            </a:r>
            <a:r>
              <a:rPr lang="en-US" sz="4000" dirty="0"/>
              <a:t>:</a:t>
            </a:r>
            <a:br>
              <a:rPr lang="en-US" sz="4000" dirty="0"/>
            </a:br>
            <a:r>
              <a:rPr lang="en-US" dirty="0"/>
              <a:t>D-Mods as universal quantifiers.</a:t>
            </a:r>
          </a:p>
        </p:txBody>
      </p:sp>
      <p:sp>
        <p:nvSpPr>
          <p:cNvPr id="3" name="Content Placeholder 2">
            <a:extLst>
              <a:ext uri="{FF2B5EF4-FFF2-40B4-BE49-F238E27FC236}">
                <a16:creationId xmlns:a16="http://schemas.microsoft.com/office/drawing/2014/main" id="{404FB40C-B0E1-A79B-B38B-EB6570A7895E}"/>
              </a:ext>
            </a:extLst>
          </p:cNvPr>
          <p:cNvSpPr>
            <a:spLocks noGrp="1"/>
          </p:cNvSpPr>
          <p:nvPr>
            <p:ph idx="1"/>
          </p:nvPr>
        </p:nvSpPr>
        <p:spPr/>
        <p:txBody>
          <a:bodyPr/>
          <a:lstStyle/>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John was on the roof/ran for an hour</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 </a:t>
            </a:r>
            <a:r>
              <a:rPr lang="en-US" dirty="0" err="1">
                <a:effectLst/>
                <a:ea typeface="Calibri" panose="020F0502020204030204" pitchFamily="34" charset="0"/>
                <a:cs typeface="Times New Roman" panose="02020603050405020304" pitchFamily="18" charset="0"/>
              </a:rPr>
              <a:t>PAST</a:t>
            </a:r>
            <a:r>
              <a:rPr lang="en-US" baseline="-25000" dirty="0" err="1">
                <a:effectLst/>
                <a:ea typeface="Calibri" panose="020F0502020204030204" pitchFamily="34" charset="0"/>
                <a:cs typeface="Times New Roman" panose="02020603050405020304" pitchFamily="18" charset="0"/>
              </a:rPr>
              <a:t>n</a:t>
            </a:r>
            <a:r>
              <a:rPr lang="en-US" dirty="0">
                <a:effectLst/>
                <a:ea typeface="Calibri" panose="020F0502020204030204" pitchFamily="34" charset="0"/>
                <a:cs typeface="Times New Roman" panose="02020603050405020304" pitchFamily="18" charset="0"/>
              </a:rPr>
              <a:t>(t)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u="sng" dirty="0">
                <a:effectLst/>
                <a:ea typeface="Calibri" panose="020F0502020204030204" pitchFamily="34" charset="0"/>
                <a:cs typeface="Times New Roman" panose="02020603050405020304" pitchFamily="18" charset="0"/>
              </a:rPr>
              <a:t>1</a:t>
            </a:r>
            <a:r>
              <a:rPr lang="en-US" baseline="-25000" dirty="0">
                <a:effectLst/>
                <a:ea typeface="Calibri" panose="020F0502020204030204" pitchFamily="34" charset="0"/>
                <a:cs typeface="Times New Roman" panose="02020603050405020304" pitchFamily="18" charset="0"/>
              </a:rPr>
              <a:t>H</a:t>
            </a:r>
            <a:r>
              <a:rPr lang="en-US" u="sng" dirty="0">
                <a:effectLst/>
                <a:ea typeface="Calibri" panose="020F0502020204030204" pitchFamily="34" charset="0"/>
                <a:cs typeface="Times New Roman" panose="02020603050405020304" pitchFamily="18" charset="0"/>
              </a:rPr>
              <a:t>(t) </a:t>
            </a:r>
            <a:r>
              <a:rPr lang="en-US" u="sng" dirty="0">
                <a:effectLst/>
                <a:ea typeface="Calibri" panose="020F0502020204030204" pitchFamily="34" charset="0"/>
                <a:cs typeface="Times New Roman" panose="02020603050405020304" pitchFamily="18" charset="0"/>
                <a:sym typeface="Symbol" pitchFamily="2" charset="2"/>
              </a:rPr>
              <a:t></a:t>
            </a:r>
            <a:r>
              <a:rPr lang="en-US" u="sng" dirty="0">
                <a:effectLst/>
                <a:ea typeface="Calibri" panose="020F0502020204030204" pitchFamily="34" charset="0"/>
                <a:cs typeface="Times New Roman" panose="02020603050405020304" pitchFamily="18" charset="0"/>
              </a:rPr>
              <a:t> </a:t>
            </a:r>
            <a:r>
              <a:rPr lang="en-US" u="sng" dirty="0">
                <a:effectLst/>
                <a:ea typeface="Calibri" panose="020F0502020204030204" pitchFamily="34" charset="0"/>
                <a:cs typeface="Times New Roman" panose="02020603050405020304" pitchFamily="18" charset="0"/>
                <a:sym typeface="Symbol" pitchFamily="2" charset="2"/>
              </a:rPr>
              <a:t></a:t>
            </a:r>
            <a:r>
              <a:rPr lang="en-US" u="sng" dirty="0">
                <a:effectLst/>
                <a:ea typeface="Calibri" panose="020F0502020204030204" pitchFamily="34" charset="0"/>
                <a:cs typeface="Times New Roman" panose="02020603050405020304" pitchFamily="18" charset="0"/>
              </a:rPr>
              <a:t> t’ </a:t>
            </a:r>
            <a:r>
              <a:rPr lang="en-US" u="sng" dirty="0">
                <a:effectLst/>
                <a:ea typeface="Calibri" panose="020F0502020204030204" pitchFamily="34" charset="0"/>
                <a:cs typeface="Times New Roman" panose="02020603050405020304" pitchFamily="18" charset="0"/>
                <a:sym typeface="Symbol" pitchFamily="2" charset="2"/>
              </a:rPr>
              <a:t></a:t>
            </a:r>
            <a:r>
              <a:rPr lang="en-US" u="sng" dirty="0">
                <a:effectLst/>
                <a:ea typeface="Calibri" panose="020F0502020204030204" pitchFamily="34" charset="0"/>
                <a:cs typeface="Times New Roman" panose="02020603050405020304" pitchFamily="18" charset="0"/>
              </a:rPr>
              <a:t> t </a:t>
            </a:r>
            <a:r>
              <a:rPr lang="en-US" u="sng"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u="sng"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AG</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(e)(j)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err="1">
                <a:effectLst/>
                <a:ea typeface="Calibri" panose="020F0502020204030204" pitchFamily="34" charset="0"/>
                <a:cs typeface="Times New Roman" panose="02020603050405020304" pitchFamily="18" charset="0"/>
              </a:rPr>
              <a:t>run</a:t>
            </a:r>
            <a:r>
              <a:rPr lang="en-US" baseline="-25000" dirty="0" err="1">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(e)]]</a:t>
            </a:r>
          </a:p>
          <a:p>
            <a:pPr marL="0" marR="0" indent="0">
              <a:spcBef>
                <a:spcPts val="0"/>
              </a:spcBef>
              <a:spcAft>
                <a:spcPts val="0"/>
              </a:spcAft>
              <a:buNone/>
            </a:pPr>
            <a:r>
              <a:rPr lang="en-US" sz="3200" dirty="0">
                <a:effectLst/>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TENSE               D/PM                  	</a:t>
            </a:r>
            <a:r>
              <a:rPr lang="en-US" sz="3200" dirty="0">
                <a:ea typeface="Calibri" panose="020F0502020204030204" pitchFamily="34" charset="0"/>
                <a:cs typeface="Times New Roman" panose="02020603050405020304" pitchFamily="18" charset="0"/>
              </a:rPr>
              <a:t>    </a:t>
            </a:r>
            <a:r>
              <a:rPr lang="en-US" sz="3200" dirty="0">
                <a:effectLst/>
                <a:ea typeface="Calibri" panose="020F0502020204030204" pitchFamily="34" charset="0"/>
                <a:cs typeface="Times New Roman" panose="02020603050405020304" pitchFamily="18" charset="0"/>
              </a:rPr>
              <a:t>Main clause</a:t>
            </a:r>
          </a:p>
          <a:p>
            <a:pPr marL="0" marR="0" indent="0">
              <a:spcBef>
                <a:spcPts val="0"/>
              </a:spcBef>
              <a:spcAft>
                <a:spcPts val="0"/>
              </a:spcAft>
              <a:buNone/>
            </a:pPr>
            <a:endParaRPr lang="en-US" sz="32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err="1">
                <a:effectLst/>
                <a:ea typeface="Calibri" panose="020F0502020204030204" pitchFamily="34" charset="0"/>
                <a:cs typeface="Times New Roman" panose="02020603050405020304" pitchFamily="18" charset="0"/>
              </a:rPr>
              <a:t>Dowty</a:t>
            </a:r>
            <a:r>
              <a:rPr lang="en-US" dirty="0">
                <a:effectLst/>
                <a:ea typeface="Calibri" panose="020F0502020204030204" pitchFamily="34" charset="0"/>
                <a:cs typeface="Times New Roman" panose="02020603050405020304" pitchFamily="18" charset="0"/>
              </a:rPr>
              <a:t> (1979)</a:t>
            </a:r>
          </a:p>
          <a:p>
            <a:pPr marL="0" indent="0">
              <a:buNone/>
            </a:pPr>
            <a:endParaRPr lang="en-US" dirty="0"/>
          </a:p>
        </p:txBody>
      </p:sp>
    </p:spTree>
    <p:extLst>
      <p:ext uri="{BB962C8B-B14F-4D97-AF65-F5344CB8AC3E}">
        <p14:creationId xmlns:p14="http://schemas.microsoft.com/office/powerpoint/2010/main" val="128373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57DD-2044-B58E-BB8D-6B80394FBB1F}"/>
              </a:ext>
            </a:extLst>
          </p:cNvPr>
          <p:cNvSpPr>
            <a:spLocks noGrp="1"/>
          </p:cNvSpPr>
          <p:nvPr>
            <p:ph type="title"/>
          </p:nvPr>
        </p:nvSpPr>
        <p:spPr/>
        <p:txBody>
          <a:bodyPr/>
          <a:lstStyle/>
          <a:p>
            <a:r>
              <a:rPr lang="en-US" sz="4000" dirty="0"/>
              <a:t>The quantificational approach:</a:t>
            </a:r>
            <a:br>
              <a:rPr lang="en-US" sz="4000" dirty="0"/>
            </a:br>
            <a:r>
              <a:rPr lang="en-US" dirty="0"/>
              <a:t>A ‘base line’ theory of </a:t>
            </a:r>
            <a:r>
              <a:rPr lang="en-US" i="1" dirty="0">
                <a:solidFill>
                  <a:srgbClr val="FF0000"/>
                </a:solidFill>
              </a:rPr>
              <a:t>for(</a:t>
            </a:r>
            <a:r>
              <a:rPr lang="en-US" i="1" dirty="0">
                <a:solidFill>
                  <a:srgbClr val="FF0000"/>
                </a:solidFill>
                <a:effectLst/>
                <a:ea typeface="Calibri" panose="020F0502020204030204" pitchFamily="34" charset="0"/>
                <a:cs typeface="Times New Roman" panose="02020603050405020304" pitchFamily="18" charset="0"/>
                <a:sym typeface="Symbol" pitchFamily="2" charset="2"/>
              </a:rPr>
              <a:t></a:t>
            </a:r>
            <a:r>
              <a:rPr lang="en-US" i="1" dirty="0">
                <a:solidFill>
                  <a:srgbClr val="FF0000"/>
                </a:solidFill>
              </a:rPr>
              <a:t>)(P)</a:t>
            </a:r>
            <a:r>
              <a:rPr lang="en-US" i="1" dirty="0"/>
              <a:t>.</a:t>
            </a:r>
          </a:p>
        </p:txBody>
      </p:sp>
      <p:sp>
        <p:nvSpPr>
          <p:cNvPr id="3" name="Content Placeholder 2">
            <a:extLst>
              <a:ext uri="{FF2B5EF4-FFF2-40B4-BE49-F238E27FC236}">
                <a16:creationId xmlns:a16="http://schemas.microsoft.com/office/drawing/2014/main" id="{4B2BD16A-902E-2CFB-28F1-0F1991957C07}"/>
              </a:ext>
            </a:extLst>
          </p:cNvPr>
          <p:cNvSpPr>
            <a:spLocks noGrp="1"/>
          </p:cNvSpPr>
          <p:nvPr>
            <p:ph idx="1"/>
          </p:nvPr>
        </p:nvSpPr>
        <p:spPr/>
        <p:txBody>
          <a:bodyPr>
            <a:normAutofit fontScale="92500" lnSpcReduction="20000"/>
          </a:bodyPr>
          <a:lstStyle/>
          <a:p>
            <a:pPr marL="182880" marR="0" indent="0">
              <a:spcBef>
                <a:spcPts val="0"/>
              </a:spcBef>
              <a:spcAft>
                <a:spcPts val="0"/>
              </a:spcAft>
              <a:buNone/>
            </a:pPr>
            <a:r>
              <a:rPr lang="en-US" sz="2400" dirty="0">
                <a:ea typeface="Calibri" panose="020F0502020204030204" pitchFamily="34" charset="0"/>
                <a:cs typeface="Times New Roman" panose="02020603050405020304" pitchFamily="18" charset="0"/>
                <a:sym typeface="Symbol" pitchFamily="2" charset="2"/>
              </a:rPr>
              <a:t>	</a:t>
            </a: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t [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P(t’)]]			</a:t>
            </a:r>
            <a:r>
              <a:rPr lang="en-US" b="1" dirty="0">
                <a:effectLst/>
                <a:ea typeface="Calibri" panose="020F0502020204030204" pitchFamily="34" charset="0"/>
                <a:cs typeface="Times New Roman" panose="02020603050405020304" pitchFamily="18" charset="0"/>
              </a:rPr>
              <a:t>Interval Modifier</a:t>
            </a:r>
          </a:p>
          <a:p>
            <a:pPr marL="182880" marR="0" indent="0">
              <a:spcBef>
                <a:spcPts val="0"/>
              </a:spcBef>
              <a:spcAft>
                <a:spcPts val="0"/>
              </a:spcAft>
              <a:buNone/>
            </a:pPr>
            <a:r>
              <a:rPr lang="en-US" b="1" dirty="0">
                <a:ea typeface="Calibri" panose="020F0502020204030204" pitchFamily="34" charset="0"/>
                <a:cs typeface="Times New Roman" panose="02020603050405020304" pitchFamily="18" charset="0"/>
              </a:rPr>
              <a:t>								High attachment</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 property of intervals true at an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-long interval t if P is true at all t’s </a:t>
            </a: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subintervals</a:t>
            </a:r>
            <a:endParaRPr lang="en-US"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P</a:t>
            </a:r>
            <a:r>
              <a:rPr lang="en-US" dirty="0">
                <a:ea typeface="Calibri" panose="020F0502020204030204" pitchFamily="34" charset="0"/>
                <a:cs typeface="Times New Roman" panose="02020603050405020304" pitchFamily="18" charset="0"/>
                <a:sym typeface="Symbol" pitchFamily="2" charset="2"/>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t’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P</a:t>
            </a:r>
            <a:r>
              <a:rPr lang="en-US" baseline="-25000" dirty="0">
                <a:effectLst/>
                <a:ea typeface="Calibri" panose="020F0502020204030204" pitchFamily="34" charset="0"/>
                <a:cs typeface="Times New Roman" panose="02020603050405020304" pitchFamily="18" charset="0"/>
              </a:rPr>
              <a:t>w</a:t>
            </a:r>
            <a:r>
              <a:rPr lang="en-US" dirty="0">
                <a:effectLst/>
                <a:ea typeface="Calibri" panose="020F0502020204030204" pitchFamily="34" charset="0"/>
                <a:cs typeface="Times New Roman" panose="02020603050405020304" pitchFamily="18" charset="0"/>
              </a:rPr>
              <a:t> (e’)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Symbol" pitchFamily="2" charset="2"/>
              </a:rPr>
              <a:t></a:t>
            </a:r>
            <a:r>
              <a:rPr lang="en-US" baseline="-25000" dirty="0">
                <a:effectLst/>
                <a:ea typeface="Calibri" panose="020F0502020204030204" pitchFamily="34" charset="0"/>
                <a:cs typeface="Times New Roman" panose="02020603050405020304" pitchFamily="18" charset="0"/>
              </a:rPr>
              <a:t> w</a:t>
            </a:r>
            <a:r>
              <a:rPr lang="en-US" dirty="0">
                <a:effectLst/>
                <a:ea typeface="Calibri" panose="020F0502020204030204" pitchFamily="34" charset="0"/>
                <a:cs typeface="Times New Roman" panose="02020603050405020304" pitchFamily="18" charset="0"/>
              </a:rPr>
              <a:t> (P, e)]]	</a:t>
            </a:r>
          </a:p>
          <a:p>
            <a:pPr marL="0" marR="0" indent="0">
              <a:spcBef>
                <a:spcPts val="0"/>
              </a:spcBef>
              <a:spcAft>
                <a:spcPts val="0"/>
              </a:spcAft>
              <a:buNone/>
            </a:pPr>
            <a:r>
              <a:rPr lang="en-US" b="1" dirty="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b="1" dirty="0">
                <a:effectLst/>
                <a:ea typeface="Calibri" panose="020F0502020204030204" pitchFamily="34" charset="0"/>
                <a:cs typeface="Times New Roman" panose="02020603050405020304" pitchFamily="18" charset="0"/>
              </a:rPr>
              <a:t>								Event Modifier</a:t>
            </a:r>
          </a:p>
          <a:p>
            <a:pPr marL="0" marR="0" indent="0">
              <a:spcBef>
                <a:spcPts val="0"/>
              </a:spcBef>
              <a:spcAft>
                <a:spcPts val="0"/>
              </a:spcAft>
              <a:buNone/>
            </a:pPr>
            <a:r>
              <a:rPr lang="en-US" b="1" dirty="0">
                <a:ea typeface="Calibri" panose="020F0502020204030204" pitchFamily="34" charset="0"/>
                <a:cs typeface="Times New Roman" panose="02020603050405020304" pitchFamily="18" charset="0"/>
              </a:rPr>
              <a:t>								Low attachment</a:t>
            </a:r>
            <a:endParaRPr lang="en-US" dirty="0">
              <a:effectLs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a property of events true of e with running time </a:t>
            </a:r>
            <a:r>
              <a:rPr lang="en-US" dirty="0">
                <a:effectLst/>
                <a:ea typeface="Calibri" panose="020F0502020204030204" pitchFamily="34" charset="0"/>
                <a:cs typeface="Times New Roman" panose="02020603050405020304" pitchFamily="18" charset="0"/>
                <a:sym typeface="Symbol" pitchFamily="2" charset="2"/>
              </a:rPr>
              <a:t></a:t>
            </a:r>
            <a:r>
              <a:rPr lang="en-US" dirty="0">
                <a:effectLst/>
                <a:ea typeface="Calibri" panose="020F0502020204030204" pitchFamily="34" charset="0"/>
                <a:cs typeface="Times New Roman" panose="02020603050405020304" pitchFamily="18" charset="0"/>
              </a:rPr>
              <a:t> if e is the sum of  </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              P-subevents true at all of e’s subintervals</a:t>
            </a:r>
          </a:p>
          <a:p>
            <a:pPr marL="0" marR="0" indent="0">
              <a:spcBef>
                <a:spcPts val="0"/>
              </a:spcBef>
              <a:spcAft>
                <a:spcPts val="0"/>
              </a:spcAft>
              <a:buNone/>
            </a:pPr>
            <a:endParaRPr lang="en-US" sz="2400"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ea typeface="Calibri" panose="020F0502020204030204" pitchFamily="34" charset="0"/>
                <a:cs typeface="Times New Roman" panose="02020603050405020304" pitchFamily="18" charset="0"/>
              </a:rPr>
              <a:t> </a:t>
            </a:r>
            <a:r>
              <a:rPr lang="en-US" sz="3000" dirty="0">
                <a:effectLst/>
                <a:ea typeface="Calibri" panose="020F0502020204030204" pitchFamily="34" charset="0"/>
                <a:cs typeface="Times New Roman" panose="02020603050405020304" pitchFamily="18" charset="0"/>
              </a:rPr>
              <a:t> </a:t>
            </a:r>
          </a:p>
          <a:p>
            <a:endParaRPr lang="en-US" dirty="0"/>
          </a:p>
        </p:txBody>
      </p:sp>
      <p:sp>
        <p:nvSpPr>
          <p:cNvPr id="4" name="TextBox 3">
            <a:extLst>
              <a:ext uri="{FF2B5EF4-FFF2-40B4-BE49-F238E27FC236}">
                <a16:creationId xmlns:a16="http://schemas.microsoft.com/office/drawing/2014/main" id="{5B15C74C-0965-17DF-1B09-EF0F5D422039}"/>
              </a:ext>
            </a:extLst>
          </p:cNvPr>
          <p:cNvSpPr txBox="1"/>
          <p:nvPr/>
        </p:nvSpPr>
        <p:spPr>
          <a:xfrm>
            <a:off x="520861" y="2908812"/>
            <a:ext cx="1539433" cy="369332"/>
          </a:xfrm>
          <a:prstGeom prst="rect">
            <a:avLst/>
          </a:prstGeom>
          <a:noFill/>
        </p:spPr>
        <p:txBody>
          <a:bodyPr wrap="square" rtlCol="0">
            <a:spAutoFit/>
          </a:bodyPr>
          <a:lstStyle/>
          <a:p>
            <a:r>
              <a:rPr lang="en-US" dirty="0">
                <a:solidFill>
                  <a:srgbClr val="FF0000"/>
                </a:solidFill>
              </a:rPr>
              <a:t>interval</a:t>
            </a:r>
          </a:p>
        </p:txBody>
      </p:sp>
      <p:sp>
        <p:nvSpPr>
          <p:cNvPr id="5" name="TextBox 4">
            <a:extLst>
              <a:ext uri="{FF2B5EF4-FFF2-40B4-BE49-F238E27FC236}">
                <a16:creationId xmlns:a16="http://schemas.microsoft.com/office/drawing/2014/main" id="{09C77874-82D2-124E-5378-2B4E60BB498F}"/>
              </a:ext>
            </a:extLst>
          </p:cNvPr>
          <p:cNvSpPr txBox="1"/>
          <p:nvPr/>
        </p:nvSpPr>
        <p:spPr>
          <a:xfrm>
            <a:off x="1197979" y="3524877"/>
            <a:ext cx="1342664" cy="369332"/>
          </a:xfrm>
          <a:prstGeom prst="rect">
            <a:avLst/>
          </a:prstGeom>
          <a:noFill/>
        </p:spPr>
        <p:txBody>
          <a:bodyPr wrap="square" rtlCol="0">
            <a:spAutoFit/>
          </a:bodyPr>
          <a:lstStyle/>
          <a:p>
            <a:r>
              <a:rPr lang="en-US" dirty="0" err="1">
                <a:solidFill>
                  <a:srgbClr val="FF0000"/>
                </a:solidFill>
              </a:rPr>
              <a:t>vP</a:t>
            </a:r>
            <a:r>
              <a:rPr lang="en-US" dirty="0">
                <a:solidFill>
                  <a:srgbClr val="FF0000"/>
                </a:solidFill>
              </a:rPr>
              <a:t>/TP</a:t>
            </a:r>
          </a:p>
        </p:txBody>
      </p:sp>
      <p:sp>
        <p:nvSpPr>
          <p:cNvPr id="6" name="Left Brace 5">
            <a:extLst>
              <a:ext uri="{FF2B5EF4-FFF2-40B4-BE49-F238E27FC236}">
                <a16:creationId xmlns:a16="http://schemas.microsoft.com/office/drawing/2014/main" id="{7600E2CE-B1B1-3C12-4C5B-E8C02DB43C1F}"/>
              </a:ext>
            </a:extLst>
          </p:cNvPr>
          <p:cNvSpPr/>
          <p:nvPr/>
        </p:nvSpPr>
        <p:spPr>
          <a:xfrm>
            <a:off x="1770927" y="1875099"/>
            <a:ext cx="196769" cy="303256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584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12401</TotalTime>
  <Words>6220</Words>
  <Application>Microsoft Macintosh PowerPoint</Application>
  <PresentationFormat>Widescreen</PresentationFormat>
  <Paragraphs>493</Paragraphs>
  <Slides>47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Kinds, Properties and Atelicity </vt:lpstr>
      <vt:lpstr>Durative/pluractional modifiers (D-Mods) and the classical data set on atelicity.</vt:lpstr>
      <vt:lpstr>Two families of approaches. Approach 1: The quantificational take.</vt:lpstr>
      <vt:lpstr>Two families of approaches. Approach 2: The ‘measure out’ take.</vt:lpstr>
      <vt:lpstr>The problem with atelicity.</vt:lpstr>
      <vt:lpstr>What’s at stake.</vt:lpstr>
      <vt:lpstr>What’s at stake.</vt:lpstr>
      <vt:lpstr>Dissecting the quantificational approach: D-Mods as universal quantifiers.</vt:lpstr>
      <vt:lpstr>The quantificational approach: A ‘base line’ theory of for()(P).</vt:lpstr>
      <vt:lpstr>The quantificational approach: A ‘base line’ theory of for()(P).</vt:lpstr>
      <vt:lpstr>The quantificational approach: Some consequences.</vt:lpstr>
      <vt:lpstr>The quantificational approach: Some consequences.</vt:lpstr>
      <vt:lpstr>The quantificational approach: Some consequences.</vt:lpstr>
      <vt:lpstr>The quantificational approach: Some consequences.</vt:lpstr>
      <vt:lpstr>The quantificational approach: Consequences for Bare Arguments (BAs).</vt:lpstr>
      <vt:lpstr>The quantificational approach: BAs vs. existential DPs.</vt:lpstr>
      <vt:lpstr>The quantificational approach: The ‘inverse scope’ problem.</vt:lpstr>
      <vt:lpstr>The quantificational approach: D-Mods ARE scope taking! Case 1: Negation and DE quantifiers. </vt:lpstr>
      <vt:lpstr>The quantificational approach: D-Mods ARE scope taking! Case 2: Quantifier interpolation. </vt:lpstr>
      <vt:lpstr>The quantificational approach: Balance on the scope of D-Mods.</vt:lpstr>
      <vt:lpstr>The quantificational approach: An economy constraint (Bassa Vanrell 2017).</vt:lpstr>
      <vt:lpstr>The quantificational approach: An economy constraint (Bassa Vanrell 2017)</vt:lpstr>
      <vt:lpstr>The quantificational approach: Q-interpolation.</vt:lpstr>
      <vt:lpstr>The quantificational approach: Q-interpolation.</vt:lpstr>
      <vt:lpstr>The quantificational approach: Why are D- Modifiers subject to economy, while ordinary DP are not? </vt:lpstr>
      <vt:lpstr>The quantificational approach: Balance.</vt:lpstr>
      <vt:lpstr>Further problems and developments: A problem with definites.</vt:lpstr>
      <vt:lpstr>Further problems and developments: A problem with definites.</vt:lpstr>
      <vt:lpstr>Further problems and developments: A second problem with definites.</vt:lpstr>
      <vt:lpstr>A possible solution to the problem of definites: The ‘same participant’ constraint.</vt:lpstr>
      <vt:lpstr>A possible solution to the problem of definites: The ‘same participant’ constraint.</vt:lpstr>
      <vt:lpstr>A possible solution to the problem of definites: The ‘same participant’ constraint.</vt:lpstr>
      <vt:lpstr>Incorporating a feature of the ‘measure out’ approach. Kinds as direct Theta-role bearers</vt:lpstr>
      <vt:lpstr>Incorporating a feature of the ‘measure out’ approach. Kinds as direct Theta-role bearers: Plural Ks</vt:lpstr>
      <vt:lpstr>Incorporating a feature of the ‘measure out’ approach. Kinds as direct Theta-role bearers: Singular Ks</vt:lpstr>
      <vt:lpstr>Incorporating a feature of the ‘measure out’ approach. Kinds as direct Theta-role bearers: Balance.</vt:lpstr>
      <vt:lpstr>A(n almost) prediction: Italian vs. French ‘partitive’ articles.</vt:lpstr>
      <vt:lpstr>An almost prediction: Italian vs. French ‘partitive’ articles.</vt:lpstr>
      <vt:lpstr>An almost prediction: Italian vs. French ‘partitive’ articles.</vt:lpstr>
      <vt:lpstr>An almost prediction: Italian vs. French ‘partitive’ articles.</vt:lpstr>
      <vt:lpstr>An almost prediction: Italian vs. French ‘partitive’ articles: Analysis</vt:lpstr>
      <vt:lpstr>An almost prediction: Italian vs. French ‘partitive’ articles: Analysis</vt:lpstr>
      <vt:lpstr>An almost prediction: Italian vs. French ‘partitive’ articles: Example</vt:lpstr>
      <vt:lpstr>Summary: Towards a universal theory of D-Mods.</vt:lpstr>
      <vt:lpstr>Consequences: Towards a universal theory of of D-Mods.</vt:lpstr>
      <vt:lpstr>Further developments/applications/things to explore: Towards a universal theory of of D-Mods.</vt:lpstr>
      <vt:lpstr>And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Kinds, Properties and Atelicity </dc:title>
  <dc:creator>Chierchia, Gennaro</dc:creator>
  <cp:lastModifiedBy>Chierchia, Gennaro</cp:lastModifiedBy>
  <cp:revision>1</cp:revision>
  <dcterms:created xsi:type="dcterms:W3CDTF">2023-04-23T23:34:45Z</dcterms:created>
  <dcterms:modified xsi:type="dcterms:W3CDTF">2023-05-13T12:13:34Z</dcterms:modified>
</cp:coreProperties>
</file>