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2"/>
  </p:notesMasterIdLst>
  <p:sldIdLst>
    <p:sldId id="256" r:id="rId2"/>
    <p:sldId id="267" r:id="rId3"/>
    <p:sldId id="259" r:id="rId4"/>
    <p:sldId id="258" r:id="rId5"/>
    <p:sldId id="261" r:id="rId6"/>
    <p:sldId id="266" r:id="rId7"/>
    <p:sldId id="262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276"/>
  </p:normalViewPr>
  <p:slideViewPr>
    <p:cSldViewPr snapToGrid="0" snapToObjects="1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F3F41-6B54-C743-93C1-3E0AEC70CAFE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2762-1D2F-2441-B4CB-32B3D0D8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small datasets, ‘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liblinear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is a good choice, whereas ‘sag’ and ‘saga’ are faster for large ones;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multiclass problems, only ‘newton-cg’, ‘sag’, ‘saga’ and ‘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handle multinomial loss;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liblinear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is limited to one-versus-rest schemes.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82762-1D2F-2441-B4CB-32B3D0D8F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= TP / (TP + FP) </a:t>
            </a:r>
          </a:p>
          <a:p>
            <a:r>
              <a:rPr lang="en-US" dirty="0"/>
              <a:t>FP - Predicting default when it actually is not a default.</a:t>
            </a:r>
          </a:p>
          <a:p>
            <a:r>
              <a:rPr lang="en-US" dirty="0"/>
              <a:t>Recall = TP / (TP + FN)</a:t>
            </a:r>
          </a:p>
          <a:p>
            <a:r>
              <a:rPr lang="en-US" dirty="0"/>
              <a:t>FN - Not Predicting default when it actually is a default.</a:t>
            </a:r>
          </a:p>
          <a:p>
            <a:endParaRPr lang="en-US" dirty="0"/>
          </a:p>
          <a:p>
            <a:r>
              <a:rPr lang="en-US" dirty="0"/>
              <a:t>82% of loan applicants did not have delinquent credit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BAC8F-A3AB-A241-8F59-12E2D04A3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55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9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2687F1-3D94-8E4A-8A57-AB9B2257E8D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57D3-D882-B04F-98F3-767EC121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rate.com/loans/personal-loans/bad-idea-lying-on-a-personal-loan-application/" TargetMode="External"/><Relationship Id="rId2" Type="http://schemas.openxmlformats.org/officeDocument/2006/relationships/hyperlink" Target="https://www.thebalance.com/what-is-automated-underwriting-51899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9937401@N07/547420945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32A6-14CF-CB23-8A88-082D02DE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28800"/>
            <a:ext cx="8825658" cy="2454441"/>
          </a:xfrm>
        </p:spPr>
        <p:txBody>
          <a:bodyPr/>
          <a:lstStyle/>
          <a:p>
            <a:pPr algn="ctr"/>
            <a:r>
              <a:rPr lang="en-US" dirty="0"/>
              <a:t>Identifying Loan Defaulters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EB91-411F-35AE-C933-0342B0951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Jae Kum (Jackie) Kim</a:t>
            </a:r>
          </a:p>
        </p:txBody>
      </p:sp>
    </p:spTree>
    <p:extLst>
      <p:ext uri="{BB962C8B-B14F-4D97-AF65-F5344CB8AC3E}">
        <p14:creationId xmlns:p14="http://schemas.microsoft.com/office/powerpoint/2010/main" val="374858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C501-7234-522D-8782-F8EB6A88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2973-776A-60DD-DAA7-22C724A6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Bibliography </a:t>
            </a:r>
            <a:endParaRPr lang="en-US" dirty="0"/>
          </a:p>
          <a:p>
            <a:r>
              <a:rPr lang="en-US" dirty="0"/>
              <a:t>Terri Williams 2021. </a:t>
            </a:r>
            <a:r>
              <a:rPr lang="en-US" dirty="0">
                <a:hlinkClick r:id="rId2"/>
              </a:rPr>
              <a:t>What is Automated Underwriting?</a:t>
            </a:r>
            <a:endParaRPr lang="en-US" dirty="0"/>
          </a:p>
          <a:p>
            <a:r>
              <a:rPr lang="en-US" dirty="0"/>
              <a:t>Mike Cetera 2022. </a:t>
            </a:r>
            <a:r>
              <a:rPr lang="en-US" dirty="0">
                <a:hlinkClick r:id="rId3"/>
              </a:rPr>
              <a:t>Lying on a personal loan is a bad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D0C0-F888-D31E-A29A-4DCEB4B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of Problems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C645-1534-7342-CD89-FE673CD8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74158"/>
            <a:ext cx="6483352" cy="4195481"/>
          </a:xfrm>
        </p:spPr>
        <p:txBody>
          <a:bodyPr>
            <a:normAutofit/>
          </a:bodyPr>
          <a:lstStyle/>
          <a:p>
            <a:r>
              <a:rPr lang="en-US" b="1" dirty="0"/>
              <a:t>Problem:</a:t>
            </a:r>
          </a:p>
          <a:p>
            <a:pPr lvl="1"/>
            <a:r>
              <a:rPr lang="en-US" sz="2000" b="1" dirty="0"/>
              <a:t> </a:t>
            </a:r>
            <a:r>
              <a:rPr lang="en-US" sz="2000" dirty="0"/>
              <a:t>Substantial manual process of approving home loan applicants</a:t>
            </a:r>
          </a:p>
          <a:p>
            <a:pPr lvl="1"/>
            <a:r>
              <a:rPr lang="en-US" sz="2000" dirty="0"/>
              <a:t>Has the good chance of human error and is highly inefficient.</a:t>
            </a:r>
          </a:p>
          <a:p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Automate the approval process by constructing the machine learning model </a:t>
            </a:r>
          </a:p>
          <a:p>
            <a:pPr lvl="1"/>
            <a:r>
              <a:rPr lang="en-US" sz="2000" dirty="0"/>
              <a:t>Reduce the overhead cost, time, and potential error by the manual process.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A5760-FA79-3E6E-25AE-21D961644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6812" y="2286834"/>
            <a:ext cx="4187827" cy="31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F20A-5994-6BA0-9354-168A354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3" y="452718"/>
            <a:ext cx="9404723" cy="786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/>
              <a:t>Steps Undertaken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2B15-C34D-36B0-379F-48D014C1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43" y="1439306"/>
            <a:ext cx="8946541" cy="4965976"/>
          </a:xfrm>
        </p:spPr>
        <p:txBody>
          <a:bodyPr>
            <a:normAutofit/>
          </a:bodyPr>
          <a:lstStyle/>
          <a:p>
            <a:r>
              <a:rPr lang="en-US" b="1" dirty="0"/>
              <a:t>Potential Models Tested:</a:t>
            </a:r>
          </a:p>
          <a:p>
            <a:pPr lvl="1"/>
            <a:r>
              <a:rPr lang="en-US" dirty="0"/>
              <a:t>Linear Discriminant Analysis (LDA) &amp; Quadratic Discriminant Analysis (QDA)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 &amp; Random Forest, including the Tuning.</a:t>
            </a:r>
          </a:p>
          <a:p>
            <a:r>
              <a:rPr lang="en-US" b="1" dirty="0"/>
              <a:t>Solution Design:</a:t>
            </a:r>
          </a:p>
          <a:p>
            <a:pPr lvl="1"/>
            <a:r>
              <a:rPr lang="en-US" dirty="0"/>
              <a:t>Train and test each potential model and choose the best technique that best predicts applicants defaulting.</a:t>
            </a:r>
          </a:p>
          <a:p>
            <a:pPr lvl="1"/>
            <a:r>
              <a:rPr lang="en-US" dirty="0"/>
              <a:t>Tune respective models if possible for a better result.</a:t>
            </a:r>
          </a:p>
          <a:p>
            <a:r>
              <a:rPr lang="en-US" b="1" dirty="0"/>
              <a:t>Key Focus:</a:t>
            </a:r>
            <a:endParaRPr lang="en-US" dirty="0"/>
          </a:p>
          <a:p>
            <a:pPr lvl="1"/>
            <a:r>
              <a:rPr lang="en-US" dirty="0"/>
              <a:t>Attain the Recall Rate of at least 70%.</a:t>
            </a:r>
          </a:p>
        </p:txBody>
      </p:sp>
    </p:spTree>
    <p:extLst>
      <p:ext uri="{BB962C8B-B14F-4D97-AF65-F5344CB8AC3E}">
        <p14:creationId xmlns:p14="http://schemas.microsoft.com/office/powerpoint/2010/main" val="251524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F20A-5994-6BA0-9354-168A354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3" y="452718"/>
            <a:ext cx="9404723" cy="786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/>
              <a:t>Some Insights from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2B15-C34D-36B0-379F-48D014C1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53" y="1720544"/>
            <a:ext cx="8872372" cy="4195481"/>
          </a:xfrm>
        </p:spPr>
        <p:txBody>
          <a:bodyPr>
            <a:noAutofit/>
          </a:bodyPr>
          <a:lstStyle/>
          <a:p>
            <a:r>
              <a:rPr lang="en-US" sz="1800" b="1" dirty="0"/>
              <a:t>Takeaways from Home Equity Data &amp; Models:</a:t>
            </a:r>
          </a:p>
          <a:p>
            <a:pPr lvl="1"/>
            <a:r>
              <a:rPr lang="en-US" sz="1600" dirty="0"/>
              <a:t>Debt-to-Income Ratio tends to be 15% lower for non-defaulting applicants. </a:t>
            </a:r>
          </a:p>
          <a:p>
            <a:pPr lvl="1"/>
            <a:r>
              <a:rPr lang="en-US" sz="1600" dirty="0"/>
              <a:t>Delinquent Credit Lines tend to lead to high probabilities of applicants defaulting, a noticeable pattern.</a:t>
            </a:r>
          </a:p>
          <a:p>
            <a:pPr lvl="1"/>
            <a:r>
              <a:rPr lang="en-US" sz="1600" dirty="0"/>
              <a:t>For additional ratio of Debt-to-Income Ratio, the probability of the applicant defaulting increases by </a:t>
            </a:r>
            <a:r>
              <a:rPr lang="en-US" sz="1600" b="1" u="sng" dirty="0"/>
              <a:t>7.9%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model predicts that if Debt-to-Income ratio is greater than </a:t>
            </a:r>
            <a:r>
              <a:rPr lang="en-US" sz="1600" b="1" i="1" u="sng" dirty="0"/>
              <a:t>43.7%</a:t>
            </a:r>
            <a:r>
              <a:rPr lang="en-US" sz="1600" dirty="0"/>
              <a:t>, the applicant will default.</a:t>
            </a:r>
          </a:p>
          <a:p>
            <a:pPr lvl="1"/>
            <a:r>
              <a:rPr lang="en-US" sz="1600" dirty="0"/>
              <a:t>Derogatory Reports had lower importance in detecting the applicant defaulting compared to Delinquent Credit Lines.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F20A-5994-6BA0-9354-168A354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75" y="447874"/>
            <a:ext cx="9404723" cy="786535"/>
          </a:xfrm>
        </p:spPr>
        <p:txBody>
          <a:bodyPr/>
          <a:lstStyle/>
          <a:p>
            <a:pPr algn="ctr"/>
            <a:r>
              <a:rPr lang="en-US" sz="5000" dirty="0"/>
              <a:t>List of Model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F4CF76-9B02-52DC-3547-F50D3DA47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247446"/>
              </p:ext>
            </p:extLst>
          </p:nvPr>
        </p:nvGraphicFramePr>
        <p:xfrm>
          <a:off x="932675" y="1465248"/>
          <a:ext cx="9544648" cy="34197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9390">
                  <a:extLst>
                    <a:ext uri="{9D8B030D-6E8A-4147-A177-3AD203B41FA5}">
                      <a16:colId xmlns:a16="http://schemas.microsoft.com/office/drawing/2014/main" val="1363992921"/>
                    </a:ext>
                  </a:extLst>
                </a:gridCol>
                <a:gridCol w="1573811">
                  <a:extLst>
                    <a:ext uri="{9D8B030D-6E8A-4147-A177-3AD203B41FA5}">
                      <a16:colId xmlns:a16="http://schemas.microsoft.com/office/drawing/2014/main" val="660018197"/>
                    </a:ext>
                  </a:extLst>
                </a:gridCol>
                <a:gridCol w="1643758">
                  <a:extLst>
                    <a:ext uri="{9D8B030D-6E8A-4147-A177-3AD203B41FA5}">
                      <a16:colId xmlns:a16="http://schemas.microsoft.com/office/drawing/2014/main" val="2532059769"/>
                    </a:ext>
                  </a:extLst>
                </a:gridCol>
                <a:gridCol w="1690389">
                  <a:extLst>
                    <a:ext uri="{9D8B030D-6E8A-4147-A177-3AD203B41FA5}">
                      <a16:colId xmlns:a16="http://schemas.microsoft.com/office/drawing/2014/main" val="2158977887"/>
                    </a:ext>
                  </a:extLst>
                </a:gridCol>
                <a:gridCol w="1637300">
                  <a:extLst>
                    <a:ext uri="{9D8B030D-6E8A-4147-A177-3AD203B41FA5}">
                      <a16:colId xmlns:a16="http://schemas.microsoft.com/office/drawing/2014/main" val="523217252"/>
                    </a:ext>
                  </a:extLst>
                </a:gridCol>
              </a:tblGrid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04107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Random Forest (Tuned)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87.1%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73.4%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67.5%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70.3%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468243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Tree (Tuned)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71293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 (Untuned)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52477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Logistic Regression (Newton-CG)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65.3%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44.8%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53.2%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573898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Decision Tree (Untuned)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71.7%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65.3%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89428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39.5%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45.3%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534835"/>
                  </a:ext>
                </a:extLst>
              </a:tr>
              <a:tr h="42747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28.0%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68.4%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39.7%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11536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03096-DD9D-47CA-390D-99CBCA5727D4}"/>
              </a:ext>
            </a:extLst>
          </p:cNvPr>
          <p:cNvSpPr txBox="1">
            <a:spLocks/>
          </p:cNvSpPr>
          <p:nvPr/>
        </p:nvSpPr>
        <p:spPr>
          <a:xfrm>
            <a:off x="1201405" y="5115872"/>
            <a:ext cx="9175631" cy="1185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Random Forest has performed the best in terms of Recall Rate. Additionally, the minimum condition for Accuracy and Precision had been met.</a:t>
            </a:r>
          </a:p>
          <a:p>
            <a:r>
              <a:rPr lang="en-US" sz="1500" dirty="0"/>
              <a:t>Possibly further Fine Tuning the Random Forest model to further improve recall rate may be possible but will require more extensive computation time and testing.</a:t>
            </a:r>
          </a:p>
          <a:p>
            <a:pPr lvl="1"/>
            <a:r>
              <a:rPr lang="en-US" sz="1500" dirty="0"/>
              <a:t>Have to be cautious of overfitting the model.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AA56A-7147-F475-54FD-73F7DA32CDBE}"/>
              </a:ext>
            </a:extLst>
          </p:cNvPr>
          <p:cNvSpPr txBox="1"/>
          <p:nvPr/>
        </p:nvSpPr>
        <p:spPr>
          <a:xfrm>
            <a:off x="10596343" y="3730877"/>
            <a:ext cx="1394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Ranking of the model is distributed by Recall with the Test Data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92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1AC2B-6C83-A57F-CB09-49C4DB801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235" y="739588"/>
            <a:ext cx="8947150" cy="342535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573DBF-42D4-226E-EFA1-A0F953A00D44}"/>
              </a:ext>
            </a:extLst>
          </p:cNvPr>
          <p:cNvSpPr txBox="1">
            <a:spLocks/>
          </p:cNvSpPr>
          <p:nvPr/>
        </p:nvSpPr>
        <p:spPr>
          <a:xfrm>
            <a:off x="1246844" y="4275325"/>
            <a:ext cx="8946541" cy="239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b="1" dirty="0"/>
              <a:t>Feature Importance for Tuned Random Forest</a:t>
            </a:r>
          </a:p>
          <a:p>
            <a:pPr lvl="1"/>
            <a:r>
              <a:rPr lang="en-US" sz="1500" dirty="0"/>
              <a:t>Debt-to-Income Ratio shows the strongest importance at close to </a:t>
            </a:r>
            <a:r>
              <a:rPr lang="en-US" sz="1500" b="1" u="sng" dirty="0"/>
              <a:t>60%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Delinquent Credit Lines came 2</a:t>
            </a:r>
            <a:r>
              <a:rPr lang="en-US" sz="1500" baseline="30000" dirty="0"/>
              <a:t>nd</a:t>
            </a:r>
            <a:r>
              <a:rPr lang="en-US" sz="1500" dirty="0"/>
              <a:t> at </a:t>
            </a:r>
            <a:r>
              <a:rPr lang="en-US" sz="1500" b="1" u="sng" dirty="0"/>
              <a:t>10%</a:t>
            </a:r>
            <a:r>
              <a:rPr lang="en-US" sz="1500" dirty="0"/>
              <a:t>, followed up by Age of the Credit Lines (Month) at around </a:t>
            </a:r>
            <a:r>
              <a:rPr lang="en-US" sz="1500" b="1" u="sng" dirty="0"/>
              <a:t>8%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The model explains that Debt-to-Income Ratio will be the primary feature to predict the probability of applicant default.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9839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F20A-5994-6BA0-9354-168A354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3" y="452718"/>
            <a:ext cx="9404723" cy="786535"/>
          </a:xfrm>
        </p:spPr>
        <p:txBody>
          <a:bodyPr/>
          <a:lstStyle/>
          <a:p>
            <a:pPr algn="ctr"/>
            <a:r>
              <a:rPr lang="en-US" sz="4000" dirty="0"/>
              <a:t>Challenges &amp; 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DB9DA-46FE-AE6D-50D4-89D18E83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2712"/>
            <a:ext cx="8946541" cy="4735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Challenges</a:t>
            </a:r>
          </a:p>
          <a:p>
            <a:r>
              <a:rPr lang="en-US" sz="1500" dirty="0"/>
              <a:t>Some key variables will be required for the model:</a:t>
            </a:r>
          </a:p>
          <a:p>
            <a:pPr lvl="1"/>
            <a:r>
              <a:rPr lang="en-US" sz="1500" dirty="0"/>
              <a:t>Net Income and Debts to properly calculate Debt-to-Income Ratio</a:t>
            </a:r>
          </a:p>
          <a:p>
            <a:pPr lvl="1"/>
            <a:r>
              <a:rPr lang="en-US" sz="1500" dirty="0"/>
              <a:t>Number of Delinquent Credit Lines</a:t>
            </a:r>
          </a:p>
          <a:p>
            <a:r>
              <a:rPr lang="en-US" sz="1500" dirty="0"/>
              <a:t>The model will be prone to the honesty of each applicant.</a:t>
            </a:r>
          </a:p>
          <a:p>
            <a:pPr marL="0" indent="0">
              <a:buNone/>
            </a:pPr>
            <a:r>
              <a:rPr lang="en-US" sz="1500" b="1" dirty="0"/>
              <a:t>Recommendation</a:t>
            </a:r>
          </a:p>
          <a:p>
            <a:r>
              <a:rPr lang="en-US" sz="1500" dirty="0"/>
              <a:t>If the applicant fails to provide the detail of Debt-to-Income Ratio or it is greater than </a:t>
            </a:r>
            <a:r>
              <a:rPr lang="en-US" sz="1500" b="1" u="sng" dirty="0"/>
              <a:t>44%</a:t>
            </a:r>
            <a:r>
              <a:rPr lang="en-US" sz="1500" dirty="0"/>
              <a:t>, decline the loan approval.</a:t>
            </a:r>
          </a:p>
          <a:p>
            <a:r>
              <a:rPr lang="en-US" sz="1500" dirty="0"/>
              <a:t>If the applicants fails to provide a number of delinquent credit lines or has at least </a:t>
            </a:r>
            <a:r>
              <a:rPr lang="en-US" sz="1500" b="1" u="sng" dirty="0"/>
              <a:t>one delinquent credit line</a:t>
            </a:r>
            <a:r>
              <a:rPr lang="en-US" sz="1500" dirty="0"/>
              <a:t>, decline the approval.</a:t>
            </a:r>
          </a:p>
          <a:p>
            <a:r>
              <a:rPr lang="en-US" sz="1500" dirty="0"/>
              <a:t>Ensure underwriters undergo background check of each approved loan requestor.</a:t>
            </a:r>
          </a:p>
          <a:p>
            <a:pPr marL="0" indent="0">
              <a:buNone/>
            </a:pPr>
            <a:r>
              <a:rPr lang="en-US" sz="1500" b="1" dirty="0"/>
              <a:t>Benefits</a:t>
            </a:r>
          </a:p>
          <a:p>
            <a:pPr lvl="1"/>
            <a:r>
              <a:rPr lang="en-US" sz="1500" dirty="0"/>
              <a:t>Removes the manual process of checking each application incessantly.</a:t>
            </a:r>
          </a:p>
          <a:p>
            <a:pPr lvl="1"/>
            <a:r>
              <a:rPr lang="en-US" sz="1500" dirty="0"/>
              <a:t>Significantly reduces the probability of approving applicants who will actually default.</a:t>
            </a:r>
          </a:p>
        </p:txBody>
      </p:sp>
    </p:spTree>
    <p:extLst>
      <p:ext uri="{BB962C8B-B14F-4D97-AF65-F5344CB8AC3E}">
        <p14:creationId xmlns:p14="http://schemas.microsoft.com/office/powerpoint/2010/main" val="41920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014E-0AB7-B5EB-7426-3BD31592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193"/>
          </a:xfrm>
        </p:spPr>
        <p:txBody>
          <a:bodyPr/>
          <a:lstStyle/>
          <a:p>
            <a:pPr algn="ctr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CA08-1DBE-73AF-4A43-DBD22F89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2400"/>
            <a:ext cx="8946541" cy="4825999"/>
          </a:xfrm>
        </p:spPr>
        <p:txBody>
          <a:bodyPr>
            <a:noAutofit/>
          </a:bodyPr>
          <a:lstStyle/>
          <a:p>
            <a:r>
              <a:rPr lang="en-US" sz="1800" b="1" dirty="0"/>
              <a:t>Problem: </a:t>
            </a:r>
            <a:r>
              <a:rPr lang="en-US" sz="1800" dirty="0"/>
              <a:t>Incessant manual process of approving home loan applicants.</a:t>
            </a:r>
          </a:p>
          <a:p>
            <a:r>
              <a:rPr lang="en-US" sz="1800" b="1" dirty="0"/>
              <a:t>Goal:</a:t>
            </a:r>
            <a:r>
              <a:rPr lang="en-US" sz="1800" dirty="0"/>
              <a:t> Automate the approval process by using the machine learning model that decreases overhead cost, time, and human error.</a:t>
            </a:r>
          </a:p>
          <a:p>
            <a:r>
              <a:rPr lang="en-US" sz="1800" b="1" dirty="0"/>
              <a:t>Proposed Model: </a:t>
            </a:r>
            <a:r>
              <a:rPr lang="en-US" sz="1800" dirty="0"/>
              <a:t>Fine-Tuned Random Forest (Highest Recall Rate = 73.4%)</a:t>
            </a:r>
          </a:p>
          <a:p>
            <a:r>
              <a:rPr lang="en-US" sz="1800" b="1" dirty="0"/>
              <a:t>Recommendations:</a:t>
            </a:r>
          </a:p>
          <a:p>
            <a:pPr lvl="1"/>
            <a:r>
              <a:rPr lang="en-US" dirty="0"/>
              <a:t>Ensure that applicants provide their net incomes and debts. Otherwise, automatically decline their applications.</a:t>
            </a:r>
          </a:p>
          <a:p>
            <a:pPr lvl="1"/>
            <a:r>
              <a:rPr lang="en-US" dirty="0"/>
              <a:t>If Debt-to-Income Ratio is greater than 44%, decline the loan.</a:t>
            </a:r>
          </a:p>
          <a:p>
            <a:pPr lvl="1"/>
            <a:r>
              <a:rPr lang="en-US" dirty="0"/>
              <a:t>If the applicant does not provide either delinquent credit lines or age of credit lines (month), decline the loan approval.</a:t>
            </a:r>
          </a:p>
          <a:p>
            <a:pPr lvl="1"/>
            <a:r>
              <a:rPr lang="en-US" dirty="0"/>
              <a:t>Ensure a collaboration between underwriters and the automation model is established.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82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206F-270D-BE63-FA37-F820D1F9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0" y="2486379"/>
            <a:ext cx="8946541" cy="942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21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{9A4C3023-D67F-E247-96B7-EB767085BD32}tf10001062</Template>
  <TotalTime>6452</TotalTime>
  <Words>831</Words>
  <Application>Microsoft Macintosh PowerPoint</Application>
  <PresentationFormat>Widescreen</PresentationFormat>
  <Paragraphs>113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Identifying Loan Defaulters</vt:lpstr>
      <vt:lpstr>Context of Problems &amp; Goals</vt:lpstr>
      <vt:lpstr>Steps Undertaken</vt:lpstr>
      <vt:lpstr>Some Insights from Models</vt:lpstr>
      <vt:lpstr>List of Model Results</vt:lpstr>
      <vt:lpstr>PowerPoint Presentation</vt:lpstr>
      <vt:lpstr>Challenges &amp; Recommendation</vt:lpstr>
      <vt:lpstr>Executive Summary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Kum Kim</dc:creator>
  <cp:lastModifiedBy>Jae Kum Kim</cp:lastModifiedBy>
  <cp:revision>462</cp:revision>
  <dcterms:created xsi:type="dcterms:W3CDTF">2022-06-06T15:00:21Z</dcterms:created>
  <dcterms:modified xsi:type="dcterms:W3CDTF">2022-06-11T02:33:12Z</dcterms:modified>
</cp:coreProperties>
</file>