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7" r:id="rId8"/>
    <p:sldId id="260" r:id="rId9"/>
    <p:sldId id="261" r:id="rId10"/>
    <p:sldId id="268" r:id="rId11"/>
    <p:sldId id="269" r:id="rId12"/>
    <p:sldId id="262" r:id="rId13"/>
    <p:sldId id="263" r:id="rId14"/>
    <p:sldId id="270" r:id="rId15"/>
    <p:sldId id="26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3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83CF30-3B74-4339-97EB-DDE15C2D793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FC6E3C-A64D-40D7-8017-C07D3659639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CF30-3B74-4339-97EB-DDE15C2D793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3C-A64D-40D7-8017-C07D3659639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CF30-3B74-4339-97EB-DDE15C2D793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3C-A64D-40D7-8017-C07D3659639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CF30-3B74-4339-97EB-DDE15C2D793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3C-A64D-40D7-8017-C07D36596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CF30-3B74-4339-97EB-DDE15C2D793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3C-A64D-40D7-8017-C07D365963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CF30-3B74-4339-97EB-DDE15C2D793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3C-A64D-40D7-8017-C07D36596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CF30-3B74-4339-97EB-DDE15C2D793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3C-A64D-40D7-8017-C07D365963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CF30-3B74-4339-97EB-DDE15C2D793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3C-A64D-40D7-8017-C07D3659639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CF30-3B74-4339-97EB-DDE15C2D793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3C-A64D-40D7-8017-C07D3659639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CF30-3B74-4339-97EB-DDE15C2D793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3C-A64D-40D7-8017-C07D36596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CF30-3B74-4339-97EB-DDE15C2D793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3C-A64D-40D7-8017-C07D36596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CF30-3B74-4339-97EB-DDE15C2D793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3C-A64D-40D7-8017-C07D36596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083CF30-3B74-4339-97EB-DDE15C2D793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6FC6E3C-A64D-40D7-8017-C07D36596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smtClean="0">
                <a:latin typeface="方正大标宋简体"/>
              </a:rPr>
              <a:t>第</a:t>
            </a:r>
            <a:r>
              <a:rPr lang="en-US" altLang="zh-CN" b="0" i="0" u="none" strike="noStrike" kern="1800" baseline="0" smtClean="0">
                <a:latin typeface="方正大标宋简体"/>
              </a:rPr>
              <a:t>8</a:t>
            </a:r>
            <a:r>
              <a:rPr lang="zh-CN" altLang="en-US" b="0" i="0" u="none" strike="noStrike" kern="1800" baseline="0" smtClean="0">
                <a:latin typeface="方正大标宋简体"/>
              </a:rPr>
              <a:t>章  元组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1036637"/>
          </a:xfrm>
        </p:spPr>
        <p:txBody>
          <a:bodyPr/>
          <a:lstStyle/>
          <a:p>
            <a:pPr lvl="0"/>
            <a:r>
              <a:rPr lang="zh-CN" altLang="en-US" dirty="0">
                <a:latin typeface="Times New Roman"/>
              </a:rPr>
              <a:t>在 </a:t>
            </a:r>
            <a:r>
              <a:rPr lang="en-US" altLang="zh-CN" dirty="0">
                <a:latin typeface="Times New Roman"/>
              </a:rPr>
              <a:t>Python </a:t>
            </a:r>
            <a:r>
              <a:rPr lang="zh-CN" altLang="en-US" dirty="0">
                <a:latin typeface="Times New Roman"/>
              </a:rPr>
              <a:t>语言中，元组类似于列表。第 </a:t>
            </a:r>
            <a:r>
              <a:rPr lang="en-US" altLang="zh-CN" dirty="0">
                <a:latin typeface="Times New Roman"/>
              </a:rPr>
              <a:t>7 </a:t>
            </a:r>
            <a:r>
              <a:rPr lang="zh-CN" altLang="en-US" dirty="0">
                <a:latin typeface="Times New Roman"/>
              </a:rPr>
              <a:t>章中感受了列表的作用，这一章让我们一起</a:t>
            </a:r>
            <a:r>
              <a:rPr lang="zh-CN" altLang="en-US" dirty="0" smtClean="0">
                <a:latin typeface="Times New Roman"/>
              </a:rPr>
              <a:t>探索元组</a:t>
            </a:r>
            <a:r>
              <a:rPr lang="zh-CN" altLang="en-US" dirty="0">
                <a:latin typeface="Times New Roman"/>
              </a:rPr>
              <a:t>的作用吧！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22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idx="1"/>
          </p:nvPr>
        </p:nvSpPr>
        <p:spPr>
          <a:xfrm>
            <a:off x="323528" y="620688"/>
            <a:ext cx="7745505" cy="108012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latin typeface="Times New Roman"/>
              </a:rPr>
              <a:t>编写一个程序，用来查询参加体能测试的同学的跳绳成绩。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1979712" y="1628800"/>
            <a:ext cx="5328592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/>
              </a:rPr>
              <a:t>用两个元组存放参赛</a:t>
            </a:r>
            <a:r>
              <a:rPr lang="zh-CN" altLang="en-US" dirty="0" smtClean="0">
                <a:latin typeface="Times New Roman"/>
              </a:rPr>
              <a:t>学生名字</a:t>
            </a:r>
            <a:r>
              <a:rPr lang="zh-CN" altLang="en-US" dirty="0">
                <a:latin typeface="Times New Roman"/>
              </a:rPr>
              <a:t>和</a:t>
            </a:r>
            <a:r>
              <a:rPr lang="zh-CN" altLang="en-US" dirty="0" smtClean="0">
                <a:latin typeface="Times New Roman"/>
              </a:rPr>
              <a:t>成绩</a:t>
            </a:r>
            <a:endParaRPr lang="en-US" altLang="zh-CN" dirty="0" smtClean="0">
              <a:latin typeface="Times New Roman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/>
              </a:rPr>
              <a:t>名字</a:t>
            </a:r>
            <a:r>
              <a:rPr lang="zh-CN" altLang="en-US" dirty="0">
                <a:latin typeface="Times New Roman"/>
              </a:rPr>
              <a:t>和成绩要一一对应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23528" y="2780928"/>
            <a:ext cx="7745505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/>
              </a:rPr>
              <a:t>查询元组中元素的位置来实现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498903" y="3645024"/>
            <a:ext cx="7745505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Times New Roman"/>
              </a:rPr>
              <a:t>（</a:t>
            </a:r>
            <a:r>
              <a:rPr lang="en-US" altLang="zh-CN" dirty="0" smtClean="0">
                <a:latin typeface="Times New Roman"/>
              </a:rPr>
              <a:t>1</a:t>
            </a:r>
            <a:r>
              <a:rPr lang="zh-CN" altLang="en-US" dirty="0">
                <a:latin typeface="Times New Roman"/>
              </a:rPr>
              <a:t>）参赛学生的</a:t>
            </a:r>
            <a:r>
              <a:rPr lang="zh-CN" altLang="en-US" dirty="0" smtClean="0">
                <a:latin typeface="Times New Roman"/>
              </a:rPr>
              <a:t>名单，使用</a:t>
            </a:r>
            <a:r>
              <a:rPr lang="zh-CN" altLang="en-US" dirty="0">
                <a:latin typeface="Times New Roman"/>
              </a:rPr>
              <a:t>元组 </a:t>
            </a:r>
            <a:r>
              <a:rPr lang="en-US" altLang="zh-CN" dirty="0">
                <a:latin typeface="Times New Roman"/>
              </a:rPr>
              <a:t>names </a:t>
            </a:r>
            <a:r>
              <a:rPr lang="zh-CN" altLang="en-US" dirty="0">
                <a:latin typeface="Times New Roman"/>
              </a:rPr>
              <a:t>来保存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498903" y="4293096"/>
            <a:ext cx="7745505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Times New Roman"/>
              </a:rPr>
              <a:t>（</a:t>
            </a:r>
            <a:r>
              <a:rPr lang="en-US" altLang="zh-CN" dirty="0" smtClean="0">
                <a:latin typeface="Times New Roman"/>
              </a:rPr>
              <a:t>2</a:t>
            </a:r>
            <a:r>
              <a:rPr lang="zh-CN" altLang="en-US" dirty="0" smtClean="0">
                <a:latin typeface="Times New Roman"/>
              </a:rPr>
              <a:t>）跳绳成绩，使用</a:t>
            </a:r>
            <a:r>
              <a:rPr lang="zh-CN" altLang="en-US" dirty="0">
                <a:latin typeface="Times New Roman"/>
              </a:rPr>
              <a:t>元组 </a:t>
            </a:r>
            <a:r>
              <a:rPr lang="en-US" altLang="zh-CN" dirty="0">
                <a:latin typeface="Times New Roman"/>
              </a:rPr>
              <a:t>scores </a:t>
            </a:r>
            <a:r>
              <a:rPr lang="zh-CN" altLang="en-US" dirty="0">
                <a:latin typeface="Times New Roman"/>
              </a:rPr>
              <a:t>来保存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9" name="文本占位符 2"/>
          <p:cNvSpPr txBox="1">
            <a:spLocks/>
          </p:cNvSpPr>
          <p:nvPr/>
        </p:nvSpPr>
        <p:spPr>
          <a:xfrm>
            <a:off x="570911" y="4941168"/>
            <a:ext cx="7745505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Times New Roman"/>
              </a:rPr>
              <a:t>（</a:t>
            </a:r>
            <a:r>
              <a:rPr lang="en-US" altLang="zh-CN" dirty="0" smtClean="0">
                <a:latin typeface="Times New Roman"/>
              </a:rPr>
              <a:t>3</a:t>
            </a:r>
            <a:r>
              <a:rPr lang="zh-CN" altLang="en-US" dirty="0" smtClean="0">
                <a:latin typeface="Times New Roman"/>
              </a:rPr>
              <a:t>）</a:t>
            </a:r>
            <a:r>
              <a:rPr lang="zh-CN" altLang="en-US" dirty="0">
                <a:latin typeface="Times New Roman"/>
              </a:rPr>
              <a:t>用户输入要查询的学生名字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539552" y="5517232"/>
            <a:ext cx="554461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Times New Roman"/>
              </a:rPr>
              <a:t>（</a:t>
            </a:r>
            <a:r>
              <a:rPr lang="en-US" altLang="zh-CN" dirty="0" smtClean="0">
                <a:latin typeface="Times New Roman"/>
              </a:rPr>
              <a:t>4</a:t>
            </a:r>
            <a:r>
              <a:rPr lang="zh-CN" altLang="en-US" dirty="0">
                <a:latin typeface="Times New Roman"/>
              </a:rPr>
              <a:t>）查询跳绳成绩</a:t>
            </a:r>
            <a:endParaRPr lang="zh-CN" altLang="en-US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685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039813"/>
            <a:ext cx="46863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2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smtClean="0">
                <a:latin typeface="方正大标宋简体"/>
              </a:rPr>
              <a:t>代码解析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210871" y="1772816"/>
            <a:ext cx="7745505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Times New Roman"/>
              </a:rPr>
              <a:t>（</a:t>
            </a:r>
            <a:r>
              <a:rPr lang="en-US" altLang="zh-CN" dirty="0" smtClean="0">
                <a:latin typeface="Times New Roman"/>
              </a:rPr>
              <a:t>1</a:t>
            </a:r>
            <a:r>
              <a:rPr lang="zh-CN" altLang="en-US" dirty="0" smtClean="0">
                <a:latin typeface="Times New Roman"/>
              </a:rPr>
              <a:t>）</a:t>
            </a:r>
            <a:r>
              <a:rPr lang="en-US" altLang="zh-CN" dirty="0" smtClean="0">
                <a:latin typeface="Times New Roman"/>
              </a:rPr>
              <a:t> </a:t>
            </a:r>
            <a:r>
              <a:rPr lang="en-US" altLang="zh-CN" dirty="0">
                <a:latin typeface="Times New Roman"/>
              </a:rPr>
              <a:t>n=</a:t>
            </a:r>
            <a:r>
              <a:rPr lang="en-US" altLang="zh-CN" dirty="0" err="1">
                <a:latin typeface="Times New Roman"/>
              </a:rPr>
              <a:t>names.index</a:t>
            </a:r>
            <a:r>
              <a:rPr lang="en-US" altLang="zh-CN" dirty="0">
                <a:latin typeface="Times New Roman"/>
              </a:rPr>
              <a:t>(name)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2483768" y="2348880"/>
            <a:ext cx="3872752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/>
              </a:rPr>
              <a:t>n</a:t>
            </a:r>
            <a:r>
              <a:rPr lang="en-US" altLang="zh-CN" dirty="0" smtClean="0">
                <a:latin typeface="Times New Roman"/>
              </a:rPr>
              <a:t>ame</a:t>
            </a:r>
            <a:r>
              <a:rPr lang="zh-CN" altLang="en-US" dirty="0">
                <a:latin typeface="Times New Roman"/>
              </a:rPr>
              <a:t>：要查询的学生名字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411760" y="2780928"/>
            <a:ext cx="4176464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Times New Roman"/>
              </a:rPr>
              <a:t>names</a:t>
            </a:r>
            <a:r>
              <a:rPr lang="zh-CN" altLang="en-US" dirty="0" smtClean="0">
                <a:latin typeface="Times New Roman"/>
              </a:rPr>
              <a:t>：参赛学生</a:t>
            </a:r>
            <a:r>
              <a:rPr lang="zh-CN" altLang="en-US" dirty="0">
                <a:latin typeface="Times New Roman"/>
              </a:rPr>
              <a:t>名单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1763688" y="3284984"/>
            <a:ext cx="5688632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/>
              </a:rPr>
              <a:t>获取要查询学生在参赛学生名单的</a:t>
            </a:r>
            <a:r>
              <a:rPr lang="zh-CN" altLang="en-US" dirty="0" smtClean="0">
                <a:latin typeface="Times New Roman"/>
              </a:rPr>
              <a:t>位置</a:t>
            </a:r>
            <a:r>
              <a:rPr lang="en-US" altLang="zh-CN" dirty="0" smtClean="0">
                <a:latin typeface="Times New Roman"/>
              </a:rPr>
              <a:t>n</a:t>
            </a:r>
            <a:r>
              <a:rPr lang="zh-CN" altLang="en-US" dirty="0" smtClean="0">
                <a:latin typeface="Times New Roman"/>
              </a:rPr>
              <a:t> </a:t>
            </a:r>
          </a:p>
        </p:txBody>
      </p:sp>
      <p:sp>
        <p:nvSpPr>
          <p:cNvPr id="9" name="文本占位符 2"/>
          <p:cNvSpPr txBox="1">
            <a:spLocks/>
          </p:cNvSpPr>
          <p:nvPr/>
        </p:nvSpPr>
        <p:spPr>
          <a:xfrm>
            <a:off x="323528" y="4005064"/>
            <a:ext cx="7745505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Times New Roman"/>
              </a:rPr>
              <a:t>（</a:t>
            </a:r>
            <a:r>
              <a:rPr lang="en-US" altLang="zh-CN" dirty="0" smtClean="0">
                <a:latin typeface="Times New Roman"/>
              </a:rPr>
              <a:t>2</a:t>
            </a:r>
            <a:r>
              <a:rPr lang="zh-CN" altLang="en-US" dirty="0" smtClean="0">
                <a:latin typeface="Times New Roman"/>
              </a:rPr>
              <a:t>）</a:t>
            </a:r>
            <a:r>
              <a:rPr lang="en-US" altLang="zh-CN" dirty="0" smtClean="0">
                <a:latin typeface="Times New Roman"/>
              </a:rPr>
              <a:t> </a:t>
            </a:r>
            <a:r>
              <a:rPr lang="en-US" altLang="zh-CN" dirty="0">
                <a:latin typeface="Times New Roman"/>
              </a:rPr>
              <a:t>print(</a:t>
            </a:r>
            <a:r>
              <a:rPr lang="en-US" altLang="zh-CN" dirty="0" err="1">
                <a:latin typeface="Times New Roman"/>
              </a:rPr>
              <a:t>name,scores</a:t>
            </a:r>
            <a:r>
              <a:rPr lang="en-US" altLang="zh-CN" dirty="0">
                <a:latin typeface="Times New Roman"/>
              </a:rPr>
              <a:t>[n],' </a:t>
            </a:r>
            <a:r>
              <a:rPr lang="zh-CN" altLang="en-US" dirty="0">
                <a:latin typeface="Times New Roman"/>
              </a:rPr>
              <a:t>个 </a:t>
            </a:r>
            <a:r>
              <a:rPr lang="en-US" altLang="zh-CN" dirty="0">
                <a:latin typeface="Times New Roman"/>
              </a:rPr>
              <a:t>')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2123728" y="4653136"/>
            <a:ext cx="5184576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/>
              </a:rPr>
              <a:t>scores[n]</a:t>
            </a:r>
            <a:r>
              <a:rPr lang="zh-CN" altLang="en-US" dirty="0" smtClean="0">
                <a:latin typeface="Times New Roman"/>
              </a:rPr>
              <a:t>：</a:t>
            </a:r>
            <a:r>
              <a:rPr lang="en-US" altLang="zh-CN" dirty="0">
                <a:latin typeface="Times New Roman"/>
              </a:rPr>
              <a:t> n </a:t>
            </a:r>
            <a:r>
              <a:rPr lang="zh-CN" altLang="en-US" dirty="0">
                <a:latin typeface="Times New Roman"/>
              </a:rPr>
              <a:t>位置学生的跳绳成绩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11" name="文本占位符 2"/>
          <p:cNvSpPr txBox="1">
            <a:spLocks/>
          </p:cNvSpPr>
          <p:nvPr/>
        </p:nvSpPr>
        <p:spPr>
          <a:xfrm>
            <a:off x="2555776" y="5337212"/>
            <a:ext cx="4176464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/>
              </a:rPr>
              <a:t>输出要查询学生的跳绳成绩</a:t>
            </a:r>
            <a:endParaRPr lang="zh-CN" altLang="en-US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9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 build="p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490" y="404664"/>
            <a:ext cx="7756263" cy="1054250"/>
          </a:xfrm>
        </p:spPr>
        <p:txBody>
          <a:bodyPr/>
          <a:lstStyle/>
          <a:p>
            <a:pPr marR="0" rtl="0"/>
            <a:r>
              <a:rPr lang="en-US" altLang="zh-CN" sz="4400" b="0" i="0" u="none" strike="noStrike" kern="1800" baseline="0" dirty="0" smtClean="0">
                <a:latin typeface="方正大标宋简体"/>
              </a:rPr>
              <a:t>8.4  </a:t>
            </a:r>
            <a:r>
              <a:rPr lang="zh-CN" altLang="en-US" sz="4400" b="0" i="0" u="none" strike="noStrike" kern="1800" baseline="0" dirty="0" smtClean="0">
                <a:latin typeface="方正大标宋简体"/>
              </a:rPr>
              <a:t>十二生肖：遍历元组</a:t>
            </a:r>
            <a:endParaRPr lang="zh-CN" altLang="en-US" sz="4400" b="0" i="0" u="none" strike="noStrike" kern="1800" baseline="0" dirty="0" smtClean="0">
              <a:latin typeface="Times New Roman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8537593" cy="180020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latin typeface="Times New Roman"/>
              </a:rPr>
              <a:t>十二生肖是中国与十二地支相配以人出生</a:t>
            </a:r>
            <a:r>
              <a:rPr lang="zh-CN" altLang="en-US" dirty="0" smtClean="0">
                <a:latin typeface="Times New Roman"/>
              </a:rPr>
              <a:t>年份的</a:t>
            </a:r>
            <a:r>
              <a:rPr lang="zh-CN" altLang="en-US" dirty="0">
                <a:latin typeface="Times New Roman"/>
              </a:rPr>
              <a:t>十二种动物，即子（鼠）、丑（牛）、寅（虎）</a:t>
            </a:r>
            <a:r>
              <a:rPr lang="zh-CN" altLang="en-US" dirty="0" smtClean="0">
                <a:latin typeface="Times New Roman"/>
              </a:rPr>
              <a:t>、卯（兔）、辰（龙）、巳（蛇）、午（马）、未（羊）、申（猴）、酉（鸡）、戌（狗）、亥（猪）。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21" y="3356992"/>
            <a:ext cx="4544367" cy="289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41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7745505" cy="72008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latin typeface="Times New Roman"/>
              </a:rPr>
              <a:t>编写一个程序，依次输出十二生肖。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467544" y="1628800"/>
            <a:ext cx="7745505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/>
              </a:rPr>
              <a:t>通过遍历元组实现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251520" y="2420888"/>
            <a:ext cx="7745505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Times New Roman"/>
              </a:rPr>
              <a:t>（</a:t>
            </a:r>
            <a:r>
              <a:rPr lang="en-US" altLang="zh-CN" dirty="0" smtClean="0">
                <a:latin typeface="Times New Roman"/>
              </a:rPr>
              <a:t>1</a:t>
            </a:r>
            <a:r>
              <a:rPr lang="zh-CN" altLang="en-US" dirty="0">
                <a:latin typeface="Times New Roman"/>
              </a:rPr>
              <a:t>）创建元组 </a:t>
            </a:r>
            <a:r>
              <a:rPr lang="en-US" altLang="zh-CN" dirty="0" err="1">
                <a:latin typeface="Times New Roman"/>
              </a:rPr>
              <a:t>Tup</a:t>
            </a:r>
            <a:r>
              <a:rPr lang="zh-CN" altLang="en-US" dirty="0">
                <a:latin typeface="Times New Roman"/>
              </a:rPr>
              <a:t>，用来保存十二生肖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51520" y="3212976"/>
            <a:ext cx="7745505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Times New Roman"/>
              </a:rPr>
              <a:t>（</a:t>
            </a:r>
            <a:r>
              <a:rPr lang="en-US" altLang="zh-CN" dirty="0" smtClean="0">
                <a:latin typeface="Times New Roman"/>
              </a:rPr>
              <a:t>2</a:t>
            </a:r>
            <a:r>
              <a:rPr lang="zh-CN" altLang="en-US" dirty="0" smtClean="0">
                <a:latin typeface="Times New Roman"/>
              </a:rPr>
              <a:t>）</a:t>
            </a:r>
            <a:r>
              <a:rPr lang="zh-CN" altLang="en-US" dirty="0">
                <a:latin typeface="Times New Roman"/>
              </a:rPr>
              <a:t>依次输出十二生肖</a:t>
            </a:r>
            <a:endParaRPr lang="zh-CN" altLang="en-US" dirty="0" smtClean="0">
              <a:latin typeface="Times New Roman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615" y="4077072"/>
            <a:ext cx="3284537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6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smtClean="0">
                <a:latin typeface="方正大标宋简体"/>
              </a:rPr>
              <a:t>代码解析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210871" y="1772816"/>
            <a:ext cx="7745505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/>
              </a:rPr>
              <a:t>for </a:t>
            </a:r>
            <a:r>
              <a:rPr lang="en-US" altLang="zh-CN" dirty="0" err="1">
                <a:latin typeface="Times New Roman"/>
              </a:rPr>
              <a:t>i</a:t>
            </a:r>
            <a:r>
              <a:rPr lang="en-US" altLang="zh-CN" dirty="0">
                <a:latin typeface="Times New Roman"/>
              </a:rPr>
              <a:t> in </a:t>
            </a:r>
            <a:r>
              <a:rPr lang="en-US" altLang="zh-CN" dirty="0" err="1">
                <a:latin typeface="Times New Roman"/>
              </a:rPr>
              <a:t>Tup</a:t>
            </a:r>
            <a:r>
              <a:rPr lang="en-US" altLang="zh-CN" dirty="0">
                <a:latin typeface="Times New Roman"/>
              </a:rPr>
              <a:t>: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1763688" y="2528900"/>
            <a:ext cx="5040560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/>
              </a:rPr>
              <a:t> for </a:t>
            </a:r>
            <a:r>
              <a:rPr lang="zh-CN" altLang="en-US" dirty="0">
                <a:latin typeface="Times New Roman"/>
              </a:rPr>
              <a:t>语句，用于从 </a:t>
            </a:r>
            <a:r>
              <a:rPr lang="en-US" altLang="zh-CN" dirty="0" err="1">
                <a:latin typeface="Times New Roman"/>
              </a:rPr>
              <a:t>Tup</a:t>
            </a:r>
            <a:r>
              <a:rPr lang="en-US" altLang="zh-CN" dirty="0">
                <a:latin typeface="Times New Roman"/>
              </a:rPr>
              <a:t> </a:t>
            </a:r>
            <a:r>
              <a:rPr lang="zh-CN" altLang="en-US" dirty="0">
                <a:latin typeface="Times New Roman"/>
              </a:rPr>
              <a:t>中遍历元素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1979712" y="3284984"/>
            <a:ext cx="4536504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/>
              </a:rPr>
              <a:t>从十二生肖元组中依次</a:t>
            </a:r>
            <a:r>
              <a:rPr lang="zh-CN" altLang="en-US" dirty="0" smtClean="0">
                <a:latin typeface="Times New Roman"/>
              </a:rPr>
              <a:t>提取生肖</a:t>
            </a:r>
          </a:p>
        </p:txBody>
      </p:sp>
    </p:spTree>
    <p:extLst>
      <p:ext uri="{BB962C8B-B14F-4D97-AF65-F5344CB8AC3E}">
        <p14:creationId xmlns:p14="http://schemas.microsoft.com/office/powerpoint/2010/main" val="19682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sz="4400" b="0" i="0" u="none" strike="noStrike" kern="1800" baseline="0" dirty="0" smtClean="0">
                <a:latin typeface="方正大标宋简体"/>
              </a:rPr>
              <a:t>8.1  </a:t>
            </a:r>
            <a:r>
              <a:rPr lang="zh-CN" altLang="en-US" sz="4400" b="0" i="0" u="none" strike="noStrike" kern="1800" baseline="0" dirty="0" smtClean="0">
                <a:latin typeface="方正大标宋简体"/>
              </a:rPr>
              <a:t>最爱妈妈菜</a:t>
            </a:r>
            <a:r>
              <a:rPr lang="zh-CN" altLang="en-US" sz="4400" b="1" i="0" u="none" strike="noStrike" kern="1800" baseline="0" dirty="0" smtClean="0">
                <a:latin typeface="方正大标宋简体"/>
              </a:rPr>
              <a:t>：</a:t>
            </a:r>
            <a:r>
              <a:rPr lang="zh-CN" altLang="en-US" sz="4400" b="0" i="0" u="none" strike="noStrike" kern="1800" baseline="0" dirty="0" smtClean="0">
                <a:latin typeface="方正大标宋简体"/>
              </a:rPr>
              <a:t>元组的创建</a:t>
            </a:r>
            <a:endParaRPr lang="zh-CN" altLang="en-US" sz="4400" b="0" i="0" u="none" strike="noStrike" kern="1800" baseline="0" dirty="0" smtClean="0">
              <a:latin typeface="Times New Roman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98903" y="1772816"/>
            <a:ext cx="7745505" cy="136815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latin typeface="Times New Roman"/>
              </a:rPr>
              <a:t>我的妈妈特别会做饭，因为她学了好多种系列的菜，有川菜、粤菜、东北菜、湘菜、鲁菜</a:t>
            </a:r>
            <a:r>
              <a:rPr lang="zh-CN" altLang="en-US" dirty="0" smtClean="0">
                <a:latin typeface="Times New Roman"/>
              </a:rPr>
              <a:t>、浙</a:t>
            </a:r>
            <a:r>
              <a:rPr lang="zh-CN" altLang="en-US" dirty="0">
                <a:latin typeface="Times New Roman"/>
              </a:rPr>
              <a:t>菜、湖北菜。我特别喜欢妈妈做的所有</a:t>
            </a:r>
            <a:r>
              <a:rPr lang="zh-CN" altLang="en-US" dirty="0" smtClean="0">
                <a:latin typeface="Times New Roman"/>
              </a:rPr>
              <a:t>菜。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539552" y="3284984"/>
            <a:ext cx="7745505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/>
              </a:rPr>
              <a:t>编写一个程序，输出妈妈会做的所有系列的</a:t>
            </a:r>
            <a:r>
              <a:rPr lang="zh-CN" altLang="en-US" dirty="0" smtClean="0">
                <a:latin typeface="Times New Roman"/>
              </a:rPr>
              <a:t>菜名。</a:t>
            </a: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539552" y="4149080"/>
            <a:ext cx="7745505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/>
              </a:rPr>
              <a:t>使用 </a:t>
            </a:r>
            <a:r>
              <a:rPr lang="en-US" altLang="zh-CN" dirty="0">
                <a:latin typeface="Times New Roman"/>
              </a:rPr>
              <a:t>Python </a:t>
            </a:r>
            <a:r>
              <a:rPr lang="zh-CN" altLang="en-US" dirty="0">
                <a:latin typeface="Times New Roman"/>
              </a:rPr>
              <a:t>的</a:t>
            </a:r>
            <a:r>
              <a:rPr lang="zh-CN" altLang="en-US" dirty="0" smtClean="0">
                <a:latin typeface="Times New Roman"/>
              </a:rPr>
              <a:t>元组</a:t>
            </a:r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2731151" y="4869160"/>
            <a:ext cx="3497033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/>
              </a:rPr>
              <a:t>分开保存各种系列的菜名</a:t>
            </a:r>
            <a:endParaRPr lang="zh-CN" altLang="en-US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332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 txBox="1">
            <a:spLocks/>
          </p:cNvSpPr>
          <p:nvPr/>
        </p:nvSpPr>
        <p:spPr>
          <a:xfrm>
            <a:off x="-108520" y="620688"/>
            <a:ext cx="7745505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Times New Roman"/>
              </a:rPr>
              <a:t>（</a:t>
            </a:r>
            <a:r>
              <a:rPr lang="en-US" altLang="zh-CN" dirty="0" smtClean="0">
                <a:latin typeface="Times New Roman"/>
              </a:rPr>
              <a:t>1</a:t>
            </a:r>
            <a:r>
              <a:rPr lang="zh-CN" altLang="en-US" dirty="0">
                <a:latin typeface="Times New Roman"/>
              </a:rPr>
              <a:t>）使用元组保存各系列菜名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3347864" y="1412776"/>
            <a:ext cx="2448272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 smtClean="0">
                <a:latin typeface="Times New Roman"/>
              </a:rPr>
              <a:t>chuan</a:t>
            </a:r>
            <a:r>
              <a:rPr lang="en-US" altLang="zh-CN" sz="2000" dirty="0" smtClean="0">
                <a:latin typeface="Times New Roman"/>
              </a:rPr>
              <a:t> </a:t>
            </a:r>
            <a:r>
              <a:rPr lang="zh-CN" altLang="en-US" sz="2000" dirty="0" smtClean="0">
                <a:latin typeface="Times New Roman"/>
              </a:rPr>
              <a:t>：川菜</a:t>
            </a:r>
            <a:endParaRPr lang="en-US" altLang="zh-CN" sz="2000" dirty="0" smtClean="0">
              <a:latin typeface="Times New Roman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Times New Roman"/>
              </a:rPr>
              <a:t>yue</a:t>
            </a:r>
            <a:r>
              <a:rPr lang="en-US" altLang="zh-CN" sz="2000" dirty="0" smtClean="0">
                <a:latin typeface="Times New Roman"/>
              </a:rPr>
              <a:t> </a:t>
            </a:r>
            <a:r>
              <a:rPr lang="zh-CN" altLang="en-US" sz="2000" dirty="0" smtClean="0">
                <a:latin typeface="Times New Roman"/>
              </a:rPr>
              <a:t>：粤菜</a:t>
            </a:r>
            <a:endParaRPr lang="en-US" altLang="zh-CN" sz="2000" dirty="0" smtClean="0">
              <a:latin typeface="Times New Roman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Times New Roman"/>
              </a:rPr>
              <a:t>dongbei</a:t>
            </a:r>
            <a:r>
              <a:rPr lang="zh-CN" altLang="en-US" sz="2000" dirty="0" smtClean="0">
                <a:latin typeface="Times New Roman"/>
              </a:rPr>
              <a:t>：</a:t>
            </a:r>
            <a:r>
              <a:rPr lang="en-US" altLang="zh-CN" sz="2000" dirty="0" smtClean="0">
                <a:latin typeface="Times New Roman"/>
              </a:rPr>
              <a:t> </a:t>
            </a:r>
            <a:r>
              <a:rPr lang="zh-CN" altLang="en-US" sz="2000" dirty="0" smtClean="0">
                <a:latin typeface="Times New Roman"/>
              </a:rPr>
              <a:t>东北菜</a:t>
            </a:r>
            <a:endParaRPr lang="en-US" altLang="zh-CN" sz="2000" dirty="0" smtClean="0">
              <a:latin typeface="Times New Roman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Times New Roman"/>
              </a:rPr>
              <a:t>xiang</a:t>
            </a:r>
            <a:r>
              <a:rPr lang="zh-CN" altLang="en-US" sz="2000" dirty="0" smtClean="0">
                <a:latin typeface="Times New Roman"/>
              </a:rPr>
              <a:t>：</a:t>
            </a:r>
            <a:r>
              <a:rPr lang="en-US" altLang="zh-CN" sz="2000" dirty="0" smtClean="0">
                <a:latin typeface="Times New Roman"/>
              </a:rPr>
              <a:t> </a:t>
            </a:r>
            <a:r>
              <a:rPr lang="zh-CN" altLang="en-US" sz="2000" dirty="0" smtClean="0">
                <a:latin typeface="Times New Roman"/>
              </a:rPr>
              <a:t>湘菜</a:t>
            </a:r>
            <a:endParaRPr lang="en-US" altLang="zh-CN" sz="2000" dirty="0" smtClean="0">
              <a:latin typeface="Times New Roman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Times New Roman"/>
              </a:rPr>
              <a:t>lu</a:t>
            </a:r>
            <a:r>
              <a:rPr lang="en-US" altLang="zh-CN" sz="2000" dirty="0" smtClean="0">
                <a:latin typeface="Times New Roman"/>
              </a:rPr>
              <a:t> </a:t>
            </a:r>
            <a:r>
              <a:rPr lang="zh-CN" altLang="en-US" sz="2000" dirty="0" smtClean="0">
                <a:latin typeface="Times New Roman"/>
              </a:rPr>
              <a:t>：鲁菜</a:t>
            </a:r>
            <a:endParaRPr lang="en-US" altLang="zh-CN" sz="2000" dirty="0" smtClean="0">
              <a:latin typeface="Times New Roman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Times New Roman"/>
              </a:rPr>
              <a:t>zhe</a:t>
            </a:r>
            <a:r>
              <a:rPr lang="zh-CN" altLang="en-US" sz="2000" dirty="0" smtClean="0">
                <a:latin typeface="Times New Roman"/>
              </a:rPr>
              <a:t>：</a:t>
            </a:r>
            <a:r>
              <a:rPr lang="en-US" altLang="zh-CN" sz="2000" dirty="0" smtClean="0">
                <a:latin typeface="Times New Roman"/>
              </a:rPr>
              <a:t> </a:t>
            </a:r>
            <a:r>
              <a:rPr lang="zh-CN" altLang="en-US" sz="2000" dirty="0" smtClean="0">
                <a:latin typeface="Times New Roman"/>
              </a:rPr>
              <a:t>浙菜</a:t>
            </a:r>
            <a:endParaRPr lang="en-US" altLang="zh-CN" sz="2000" dirty="0" smtClean="0">
              <a:latin typeface="Times New Roman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Times New Roman"/>
              </a:rPr>
              <a:t>h</a:t>
            </a:r>
            <a:r>
              <a:rPr lang="en-US" altLang="zh-CN" sz="2000" dirty="0" err="1" smtClean="0">
                <a:latin typeface="Times New Roman"/>
              </a:rPr>
              <a:t>ubei</a:t>
            </a:r>
            <a:r>
              <a:rPr lang="zh-CN" altLang="en-US" sz="2000" dirty="0" smtClean="0">
                <a:latin typeface="Times New Roman"/>
              </a:rPr>
              <a:t>：</a:t>
            </a:r>
            <a:r>
              <a:rPr lang="en-US" altLang="zh-CN" sz="2000" dirty="0" smtClean="0">
                <a:latin typeface="Times New Roman"/>
              </a:rPr>
              <a:t> </a:t>
            </a:r>
            <a:r>
              <a:rPr lang="zh-CN" altLang="en-US" sz="2000" dirty="0" smtClean="0">
                <a:latin typeface="Times New Roman"/>
              </a:rPr>
              <a:t>湖北菜</a:t>
            </a:r>
            <a:endParaRPr lang="en-US" altLang="zh-CN" sz="2000" dirty="0" smtClean="0">
              <a:latin typeface="Times New Roman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Times New Roman"/>
              </a:rPr>
              <a:t>qingzhen</a:t>
            </a:r>
            <a:r>
              <a:rPr lang="zh-CN" altLang="en-US" sz="2000" dirty="0" smtClean="0">
                <a:latin typeface="Times New Roman"/>
              </a:rPr>
              <a:t>：清真</a:t>
            </a:r>
            <a:r>
              <a:rPr lang="zh-CN" altLang="en-US" sz="2000" dirty="0">
                <a:latin typeface="Times New Roman"/>
              </a:rPr>
              <a:t>菜</a:t>
            </a:r>
            <a:endParaRPr lang="zh-CN" altLang="en-US" sz="2000" dirty="0" smtClean="0">
              <a:latin typeface="Times New Roman"/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-108519" y="4725144"/>
            <a:ext cx="432048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Times New Roman"/>
              </a:rPr>
              <a:t>（</a:t>
            </a:r>
            <a:r>
              <a:rPr lang="en-US" altLang="zh-CN" dirty="0" smtClean="0">
                <a:latin typeface="Times New Roman"/>
              </a:rPr>
              <a:t>2</a:t>
            </a:r>
            <a:r>
              <a:rPr lang="zh-CN" altLang="en-US" dirty="0">
                <a:latin typeface="Times New Roman"/>
              </a:rPr>
              <a:t>）依次输出各系列的菜名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8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Administrator\AppData\Roaming\Tencent\Users\2644123039\QQ\WinTemp\RichOle\Z]IUH~KW2)~@R{I[{(EA~E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69" y="932656"/>
            <a:ext cx="646747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490" y="476672"/>
            <a:ext cx="7756263" cy="1054250"/>
          </a:xfrm>
        </p:spPr>
        <p:txBody>
          <a:bodyPr/>
          <a:lstStyle/>
          <a:p>
            <a:pPr marR="0" rtl="0"/>
            <a:r>
              <a:rPr lang="zh-CN" altLang="en-US" b="0" i="0" u="none" strike="noStrike" kern="1800" baseline="0" dirty="0" smtClean="0">
                <a:latin typeface="方正大标宋简体"/>
              </a:rPr>
              <a:t>代码解析</a:t>
            </a:r>
            <a:endParaRPr lang="zh-CN" altLang="en-US" b="0" i="0" u="none" strike="noStrike" kern="1800" baseline="0" dirty="0" smtClean="0">
              <a:latin typeface="Times New Roman"/>
            </a:endParaRP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210871" y="1772816"/>
            <a:ext cx="7745505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/>
              </a:rPr>
              <a:t>print('{:^30}'.format(</a:t>
            </a:r>
            <a:r>
              <a:rPr lang="en-US" altLang="zh-CN" dirty="0" err="1">
                <a:latin typeface="Times New Roman"/>
              </a:rPr>
              <a:t>i</a:t>
            </a:r>
            <a:r>
              <a:rPr lang="en-US" altLang="zh-CN" dirty="0">
                <a:latin typeface="Times New Roman"/>
              </a:rPr>
              <a:t>))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2915816" y="2492896"/>
            <a:ext cx="2880320" cy="68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/>
              </a:rPr>
              <a:t>输出每个系列的菜名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123728" y="3104964"/>
            <a:ext cx="5184576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/>
              </a:rPr>
              <a:t>format</a:t>
            </a:r>
            <a:r>
              <a:rPr lang="en-US" altLang="zh-CN" dirty="0" smtClean="0">
                <a:latin typeface="Times New Roman"/>
              </a:rPr>
              <a:t>()</a:t>
            </a:r>
            <a:r>
              <a:rPr lang="zh-CN" altLang="en-US" dirty="0">
                <a:latin typeface="Times New Roman"/>
              </a:rPr>
              <a:t>：对菜名进行了</a:t>
            </a:r>
            <a:r>
              <a:rPr lang="zh-CN" altLang="en-US" dirty="0" smtClean="0">
                <a:latin typeface="Times New Roman"/>
              </a:rPr>
              <a:t>格式化处理</a:t>
            </a:r>
          </a:p>
        </p:txBody>
      </p:sp>
    </p:spTree>
    <p:extLst>
      <p:ext uri="{BB962C8B-B14F-4D97-AF65-F5344CB8AC3E}">
        <p14:creationId xmlns:p14="http://schemas.microsoft.com/office/powerpoint/2010/main" val="329278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424936" cy="1054250"/>
          </a:xfrm>
        </p:spPr>
        <p:txBody>
          <a:bodyPr>
            <a:noAutofit/>
          </a:bodyPr>
          <a:lstStyle/>
          <a:p>
            <a:pPr marR="0" rtl="0"/>
            <a:r>
              <a:rPr lang="en-US" altLang="zh-CN" sz="4000" b="0" i="0" u="none" strike="noStrike" kern="1800" baseline="0" dirty="0" smtClean="0">
                <a:latin typeface="方正大标宋简体"/>
              </a:rPr>
              <a:t>8.2  </a:t>
            </a:r>
            <a:r>
              <a:rPr lang="zh-CN" altLang="en-US" sz="4000" b="0" i="0" u="none" strike="noStrike" kern="1800" baseline="0" dirty="0" smtClean="0">
                <a:latin typeface="方正大标宋简体"/>
              </a:rPr>
              <a:t>我的综合成绩：访问元组元素</a:t>
            </a:r>
            <a:endParaRPr lang="zh-CN" altLang="en-US" sz="4000" b="0" i="0" u="none" strike="noStrike" kern="1800" baseline="0" dirty="0" smtClean="0">
              <a:latin typeface="Times New Roman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354887" y="1700808"/>
            <a:ext cx="7745505" cy="64807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latin typeface="Times New Roman"/>
              </a:rPr>
              <a:t>期末考试各科成绩出来了，成绩还算不错。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58789"/>
              </p:ext>
            </p:extLst>
          </p:nvPr>
        </p:nvGraphicFramePr>
        <p:xfrm>
          <a:off x="1299087" y="2636912"/>
          <a:ext cx="6441265" cy="1530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9894"/>
                <a:gridCol w="919894"/>
                <a:gridCol w="919894"/>
                <a:gridCol w="919894"/>
                <a:gridCol w="920563"/>
                <a:gridCol w="920563"/>
                <a:gridCol w="920563"/>
              </a:tblGrid>
              <a:tr h="75544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</a:rPr>
                        <a:t>科目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</a:rPr>
                        <a:t>语文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</a:rPr>
                        <a:t>数学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</a:rPr>
                        <a:t>英语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</a:rPr>
                        <a:t>体育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</a:rPr>
                        <a:t>音乐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</a:rPr>
                        <a:t>美术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</a:tr>
              <a:tr h="77460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成绩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96</a:t>
                      </a:r>
                      <a:r>
                        <a:rPr lang="zh-CN" sz="1800" dirty="0">
                          <a:effectLst/>
                        </a:rPr>
                        <a:t>分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95</a:t>
                      </a:r>
                      <a:r>
                        <a:rPr lang="zh-CN" sz="1800" dirty="0">
                          <a:effectLst/>
                        </a:rPr>
                        <a:t>分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89</a:t>
                      </a:r>
                      <a:r>
                        <a:rPr lang="zh-CN" sz="1800" dirty="0">
                          <a:effectLst/>
                        </a:rPr>
                        <a:t>分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99</a:t>
                      </a:r>
                      <a:r>
                        <a:rPr lang="zh-CN" sz="1800" dirty="0">
                          <a:effectLst/>
                        </a:rPr>
                        <a:t>分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86</a:t>
                      </a:r>
                      <a:r>
                        <a:rPr lang="zh-CN" sz="1800" dirty="0">
                          <a:effectLst/>
                        </a:rPr>
                        <a:t>分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87</a:t>
                      </a:r>
                      <a:r>
                        <a:rPr lang="zh-CN" sz="1800" dirty="0">
                          <a:effectLst/>
                        </a:rPr>
                        <a:t>分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占位符 2"/>
          <p:cNvSpPr txBox="1">
            <a:spLocks/>
          </p:cNvSpPr>
          <p:nvPr/>
        </p:nvSpPr>
        <p:spPr>
          <a:xfrm>
            <a:off x="395536" y="4581128"/>
            <a:ext cx="7745505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Times New Roman"/>
              </a:rPr>
              <a:t>编写一个程序来计算我的期末综合成绩</a:t>
            </a:r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395536" y="5445224"/>
            <a:ext cx="7745505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/>
              </a:rPr>
              <a:t>通过访问元组元素来实现</a:t>
            </a:r>
            <a:endParaRPr lang="zh-CN" altLang="en-US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409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7745505" cy="57606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dirty="0" smtClean="0">
                <a:latin typeface="Times New Roman"/>
              </a:rPr>
              <a:t>（</a:t>
            </a:r>
            <a:r>
              <a:rPr lang="en-US" altLang="zh-CN" dirty="0" smtClean="0">
                <a:latin typeface="Times New Roman"/>
              </a:rPr>
              <a:t>1</a:t>
            </a:r>
            <a:r>
              <a:rPr lang="zh-CN" altLang="en-US" dirty="0" smtClean="0">
                <a:latin typeface="Times New Roman"/>
              </a:rPr>
              <a:t>）定义</a:t>
            </a:r>
            <a:r>
              <a:rPr lang="zh-CN" altLang="en-US" dirty="0">
                <a:latin typeface="Times New Roman"/>
              </a:rPr>
              <a:t>元组 </a:t>
            </a:r>
            <a:r>
              <a:rPr lang="en-US" altLang="zh-CN" dirty="0">
                <a:latin typeface="Times New Roman"/>
              </a:rPr>
              <a:t>score</a:t>
            </a:r>
            <a:r>
              <a:rPr lang="zh-CN" altLang="en-US" dirty="0">
                <a:latin typeface="Times New Roman"/>
              </a:rPr>
              <a:t>，用来存放各科</a:t>
            </a:r>
            <a:r>
              <a:rPr lang="zh-CN" altLang="en-US" dirty="0" smtClean="0">
                <a:latin typeface="Times New Roman"/>
              </a:rPr>
              <a:t>成绩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467544" y="1556792"/>
            <a:ext cx="7745505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Times New Roman"/>
              </a:rPr>
              <a:t>（</a:t>
            </a:r>
            <a:r>
              <a:rPr lang="en-US" altLang="zh-CN" dirty="0" smtClean="0">
                <a:latin typeface="Times New Roman"/>
              </a:rPr>
              <a:t>2</a:t>
            </a:r>
            <a:r>
              <a:rPr lang="zh-CN" altLang="en-US" dirty="0">
                <a:latin typeface="Times New Roman"/>
              </a:rPr>
              <a:t>）计算综合成绩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2276128" y="2276872"/>
            <a:ext cx="4240088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/>
              </a:rPr>
              <a:t>访问元组中的成绩并进行相加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113" y="2996952"/>
            <a:ext cx="3802063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12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smtClean="0">
                <a:latin typeface="方正大标宋简体"/>
              </a:rPr>
              <a:t>代码解析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210871" y="1772816"/>
            <a:ext cx="7745505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Times New Roman"/>
              </a:rPr>
              <a:t>（</a:t>
            </a:r>
            <a:r>
              <a:rPr lang="en-US" altLang="zh-CN" dirty="0" smtClean="0">
                <a:latin typeface="Times New Roman"/>
              </a:rPr>
              <a:t>1</a:t>
            </a:r>
            <a:r>
              <a:rPr lang="zh-CN" altLang="en-US" dirty="0" smtClean="0">
                <a:latin typeface="Times New Roman"/>
              </a:rPr>
              <a:t>）</a:t>
            </a:r>
            <a:r>
              <a:rPr lang="en-US" altLang="zh-CN" dirty="0" err="1" smtClean="0">
                <a:latin typeface="Times New Roman"/>
              </a:rPr>
              <a:t>num</a:t>
            </a:r>
            <a:r>
              <a:rPr lang="en-US" altLang="zh-CN" dirty="0" smtClean="0">
                <a:latin typeface="Times New Roman"/>
              </a:rPr>
              <a:t>=</a:t>
            </a:r>
            <a:r>
              <a:rPr lang="en-US" altLang="zh-CN" dirty="0" err="1" smtClean="0">
                <a:latin typeface="Times New Roman"/>
              </a:rPr>
              <a:t>len</a:t>
            </a:r>
            <a:r>
              <a:rPr lang="en-US" altLang="zh-CN" dirty="0" smtClean="0">
                <a:latin typeface="Times New Roman"/>
              </a:rPr>
              <a:t>(score</a:t>
            </a:r>
            <a:r>
              <a:rPr lang="en-US" altLang="zh-CN" dirty="0">
                <a:latin typeface="Times New Roman"/>
              </a:rPr>
              <a:t>)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1651031" y="2420888"/>
            <a:ext cx="4361129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/>
              </a:rPr>
              <a:t>s</a:t>
            </a:r>
            <a:r>
              <a:rPr lang="en-US" altLang="zh-CN" dirty="0" smtClean="0">
                <a:latin typeface="Times New Roman"/>
              </a:rPr>
              <a:t>core</a:t>
            </a:r>
            <a:r>
              <a:rPr lang="zh-CN" altLang="en-US" dirty="0">
                <a:latin typeface="Times New Roman"/>
              </a:rPr>
              <a:t>：各科成绩的元组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1763688" y="2996952"/>
            <a:ext cx="5832648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latin typeface="Times New Roman"/>
              </a:rPr>
              <a:t>len</a:t>
            </a:r>
            <a:r>
              <a:rPr lang="en-US" altLang="zh-CN" dirty="0">
                <a:latin typeface="Times New Roman"/>
              </a:rPr>
              <a:t>()</a:t>
            </a:r>
            <a:r>
              <a:rPr lang="zh-CN" altLang="en-US" dirty="0">
                <a:latin typeface="Times New Roman"/>
              </a:rPr>
              <a:t>：用于计算元组中</a:t>
            </a:r>
            <a:r>
              <a:rPr lang="zh-CN" altLang="en-US" dirty="0" smtClean="0">
                <a:latin typeface="Times New Roman"/>
              </a:rPr>
              <a:t>有多少</a:t>
            </a:r>
            <a:r>
              <a:rPr lang="zh-CN" altLang="en-US" dirty="0">
                <a:latin typeface="Times New Roman"/>
              </a:rPr>
              <a:t>个科目成绩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9" name="文本占位符 2"/>
          <p:cNvSpPr txBox="1">
            <a:spLocks/>
          </p:cNvSpPr>
          <p:nvPr/>
        </p:nvSpPr>
        <p:spPr>
          <a:xfrm>
            <a:off x="179512" y="3645024"/>
            <a:ext cx="7745505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Times New Roman"/>
              </a:rPr>
              <a:t>（</a:t>
            </a:r>
            <a:r>
              <a:rPr lang="en-US" altLang="zh-CN" dirty="0" smtClean="0">
                <a:latin typeface="Times New Roman"/>
              </a:rPr>
              <a:t>2</a:t>
            </a:r>
            <a:r>
              <a:rPr lang="zh-CN" altLang="en-US" dirty="0" smtClean="0">
                <a:latin typeface="Times New Roman"/>
              </a:rPr>
              <a:t>）</a:t>
            </a:r>
            <a:r>
              <a:rPr lang="en-US" altLang="zh-CN" dirty="0" smtClean="0">
                <a:latin typeface="Times New Roman"/>
              </a:rPr>
              <a:t> </a:t>
            </a:r>
            <a:r>
              <a:rPr lang="en-US" altLang="zh-CN" dirty="0" smtClean="0">
                <a:latin typeface="Times New Roman"/>
              </a:rPr>
              <a:t>total=</a:t>
            </a:r>
            <a:r>
              <a:rPr lang="en-US" altLang="zh-CN" dirty="0" err="1" smtClean="0">
                <a:latin typeface="Times New Roman"/>
              </a:rPr>
              <a:t>total+score</a:t>
            </a:r>
            <a:r>
              <a:rPr lang="en-US" altLang="zh-CN" dirty="0" smtClean="0">
                <a:latin typeface="Times New Roman"/>
              </a:rPr>
              <a:t>[</a:t>
            </a:r>
            <a:r>
              <a:rPr lang="en-US" altLang="zh-CN" dirty="0" err="1" smtClean="0">
                <a:latin typeface="Times New Roman"/>
              </a:rPr>
              <a:t>i</a:t>
            </a:r>
            <a:r>
              <a:rPr lang="en-US" altLang="zh-CN" dirty="0">
                <a:latin typeface="Times New Roman"/>
              </a:rPr>
              <a:t>]</a:t>
            </a:r>
            <a:endParaRPr lang="zh-CN" altLang="en-US" dirty="0" smtClean="0">
              <a:latin typeface="Times New Roman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1867055" y="4329100"/>
            <a:ext cx="4361129" cy="68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/>
              </a:rPr>
              <a:t>通过迭代的方式将各科成绩</a:t>
            </a:r>
            <a:r>
              <a:rPr lang="zh-CN" altLang="en-US" dirty="0" smtClean="0">
                <a:latin typeface="Times New Roman"/>
              </a:rPr>
              <a:t>相加</a:t>
            </a:r>
          </a:p>
        </p:txBody>
      </p:sp>
      <p:sp>
        <p:nvSpPr>
          <p:cNvPr id="11" name="文本占位符 2"/>
          <p:cNvSpPr txBox="1">
            <a:spLocks/>
          </p:cNvSpPr>
          <p:nvPr/>
        </p:nvSpPr>
        <p:spPr>
          <a:xfrm>
            <a:off x="2371111" y="4869160"/>
            <a:ext cx="2704945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/>
              </a:rPr>
              <a:t>t</a:t>
            </a:r>
            <a:r>
              <a:rPr lang="en-US" altLang="zh-CN" dirty="0" smtClean="0">
                <a:latin typeface="Times New Roman"/>
              </a:rPr>
              <a:t>otal</a:t>
            </a:r>
            <a:r>
              <a:rPr lang="zh-CN" altLang="en-US" dirty="0">
                <a:latin typeface="Times New Roman"/>
              </a:rPr>
              <a:t>：综合成绩</a:t>
            </a:r>
            <a:endParaRPr lang="zh-CN" altLang="en-US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829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 build="p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6512" y="502542"/>
            <a:ext cx="9145016" cy="1054250"/>
          </a:xfrm>
        </p:spPr>
        <p:txBody>
          <a:bodyPr>
            <a:noAutofit/>
          </a:bodyPr>
          <a:lstStyle/>
          <a:p>
            <a:pPr marR="0" rtl="0"/>
            <a:r>
              <a:rPr lang="en-US" altLang="zh-CN" sz="3600" b="0" i="0" u="none" strike="noStrike" kern="1800" baseline="0" dirty="0" smtClean="0">
                <a:latin typeface="方正大标宋简体"/>
              </a:rPr>
              <a:t>8.3  </a:t>
            </a:r>
            <a:r>
              <a:rPr lang="zh-CN" altLang="en-US" sz="3600" b="0" i="0" u="none" strike="noStrike" kern="1800" baseline="0" dirty="0" smtClean="0">
                <a:latin typeface="方正大标宋简体"/>
              </a:rPr>
              <a:t>查询跳绳成绩：元组元素位置查询</a:t>
            </a:r>
            <a:endParaRPr lang="zh-CN" altLang="en-US" sz="3600" b="0" i="0" u="none" strike="noStrike" kern="1800" baseline="0" dirty="0" smtClean="0">
              <a:latin typeface="Times New Roman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98903" y="1916832"/>
            <a:ext cx="7745505" cy="136815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latin typeface="Times New Roman"/>
              </a:rPr>
              <a:t>学校组织了一场“体能测试”活动，其中有一项为 </a:t>
            </a:r>
            <a:r>
              <a:rPr lang="en-US" altLang="zh-CN" dirty="0">
                <a:latin typeface="Times New Roman"/>
              </a:rPr>
              <a:t>1 </a:t>
            </a:r>
            <a:r>
              <a:rPr lang="zh-CN" altLang="en-US" dirty="0">
                <a:latin typeface="Times New Roman"/>
              </a:rPr>
              <a:t>分钟跳绳。活动结束了，同学们</a:t>
            </a:r>
            <a:r>
              <a:rPr lang="zh-CN" altLang="en-US" dirty="0" smtClean="0">
                <a:latin typeface="Times New Roman"/>
              </a:rPr>
              <a:t>急切地</a:t>
            </a:r>
            <a:r>
              <a:rPr lang="zh-CN" altLang="en-US" dirty="0">
                <a:latin typeface="Times New Roman"/>
              </a:rPr>
              <a:t>想查询自己的</a:t>
            </a:r>
            <a:r>
              <a:rPr lang="zh-CN" altLang="en-US" dirty="0" smtClean="0">
                <a:latin typeface="Times New Roman"/>
              </a:rPr>
              <a:t>成绩。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96952"/>
            <a:ext cx="3096344" cy="362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03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172</TotalTime>
  <Words>611</Words>
  <Application>Microsoft Office PowerPoint</Application>
  <PresentationFormat>全屏显示(4:3)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精装书</vt:lpstr>
      <vt:lpstr>第8章  元组</vt:lpstr>
      <vt:lpstr>8.1  最爱妈妈菜：元组的创建</vt:lpstr>
      <vt:lpstr>PowerPoint 演示文稿</vt:lpstr>
      <vt:lpstr>PowerPoint 演示文稿</vt:lpstr>
      <vt:lpstr>代码解析</vt:lpstr>
      <vt:lpstr>8.2  我的综合成绩：访问元组元素</vt:lpstr>
      <vt:lpstr>PowerPoint 演示文稿</vt:lpstr>
      <vt:lpstr>代码解析</vt:lpstr>
      <vt:lpstr>8.3  查询跳绳成绩：元组元素位置查询</vt:lpstr>
      <vt:lpstr>PowerPoint 演示文稿</vt:lpstr>
      <vt:lpstr>PowerPoint 演示文稿</vt:lpstr>
      <vt:lpstr>代码解析</vt:lpstr>
      <vt:lpstr>8.4  十二生肖：遍历元组</vt:lpstr>
      <vt:lpstr>PowerPoint 演示文稿</vt:lpstr>
      <vt:lpstr>代码解析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 元组</dc:title>
  <dc:creator>Administrator</dc:creator>
  <cp:lastModifiedBy>Administrator</cp:lastModifiedBy>
  <cp:revision>11</cp:revision>
  <dcterms:created xsi:type="dcterms:W3CDTF">2022-05-08T06:42:23Z</dcterms:created>
  <dcterms:modified xsi:type="dcterms:W3CDTF">2022-05-13T06:13:29Z</dcterms:modified>
</cp:coreProperties>
</file>