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2" name="Author and Date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rthern Lights display over a snowy landscape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olourful clouds against a starry night sky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orthern Lights display over a snowy mountain landscape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orthern Lights display over a snowy landscap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Northern Lights display in a dark night sky over mountain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Presenta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lourful clouds against a starry night sky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orthern Lights display over a snowy mountain landscape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lide Subtitl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Subtitl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hurn analysi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/>
            </a:lvl1pPr>
          </a:lstStyle>
          <a:p>
            <a:pPr/>
            <a:r>
              <a:t>Churn analysis</a:t>
            </a:r>
          </a:p>
        </p:txBody>
      </p:sp>
      <p:sp>
        <p:nvSpPr>
          <p:cNvPr id="172" name="Jack last 01/10/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Jack last 01/10/2025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01" name="Monthly Charges:…"/>
          <p:cNvSpPr txBox="1"/>
          <p:nvPr>
            <p:ph type="body" idx="1"/>
          </p:nvPr>
        </p:nvSpPr>
        <p:spPr>
          <a:xfrm>
            <a:off x="1270000" y="3974920"/>
            <a:ext cx="21844000" cy="9025695"/>
          </a:xfrm>
          <a:prstGeom prst="rect">
            <a:avLst/>
          </a:prstGeom>
        </p:spPr>
        <p:txBody>
          <a:bodyPr/>
          <a:lstStyle/>
          <a:p>
            <a:pPr marL="238124" indent="-238124" defTabSz="342900">
              <a:spcBef>
                <a:spcPts val="1800"/>
              </a:spcBef>
              <a:buFont typeface="Times Roman"/>
              <a:defRPr b="1" sz="390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Monthly Charges:</a:t>
            </a:r>
            <a:endParaRPr b="0"/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$50–$100</a:t>
            </a:r>
            <a:r>
              <a:t> churn the most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32.67%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over $100</a:t>
            </a:r>
            <a:r>
              <a:t>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28.05%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paying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$50 or less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15.7%</a:t>
            </a:r>
            <a:r>
              <a:t>.</a:t>
            </a:r>
          </a:p>
          <a:p>
            <a:pPr marL="454025" indent="-454025" defTabSz="342900">
              <a:spcBef>
                <a:spcPts val="1800"/>
              </a:spcBef>
              <a:defRPr b="1" sz="3900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Payment Method:</a:t>
            </a:r>
            <a:endParaRPr b="0"/>
          </a:p>
          <a:p>
            <a:pPr marL="949325" indent="-454025" defTabSz="342900">
              <a:spcBef>
                <a:spcPts val="1800"/>
              </a:spcBef>
              <a:defRPr sz="3900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Automatic payments</a:t>
            </a:r>
            <a:r>
              <a:t> (Bank transfer: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16.71%</a:t>
            </a:r>
            <a:r>
              <a:t>, Credit card: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15.24%</a:t>
            </a:r>
            <a:r>
              <a:t>) have the lowest churn.</a:t>
            </a:r>
          </a:p>
          <a:p>
            <a:pPr marL="949325" indent="-454025" defTabSz="342900">
              <a:spcBef>
                <a:spcPts val="1800"/>
              </a:spcBef>
              <a:defRPr sz="3900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Manual payments</a:t>
            </a:r>
            <a:r>
              <a:t> churn more (Electronic check: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45.29%</a:t>
            </a:r>
            <a:r>
              <a:t>, Mailed check: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19.11%</a:t>
            </a:r>
            <a:r>
              <a:t>).</a:t>
            </a:r>
          </a:p>
          <a:p>
            <a:pPr marL="454025" indent="-454025" defTabSz="342900">
              <a:spcBef>
                <a:spcPts val="1800"/>
              </a:spcBef>
              <a:defRPr b="1" sz="390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Paperless Billing:</a:t>
            </a:r>
            <a:endParaRPr b="0"/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</a:t>
            </a:r>
            <a:r>
              <a:t>paperless billing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33.57%</a:t>
            </a:r>
            <a:r>
              <a:t>.</a:t>
            </a:r>
          </a:p>
          <a:p>
            <a:pPr marL="733425" indent="-238125" defTabSz="342900">
              <a:spcBef>
                <a:spcPts val="1800"/>
              </a:spcBef>
              <a:buFont typeface="Times Roman"/>
              <a:defRPr sz="3900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</a:t>
            </a:r>
            <a:r>
              <a:t> paperless billing churn at only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16.57%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ontracts and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Contracts and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hurn_by_contract_type.png" descr="churn_by_contract_typ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8378" y="3601356"/>
            <a:ext cx="9652003" cy="651328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churn_by_internet_service.png" descr="churn_by_internet_servic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68562" y="3601356"/>
            <a:ext cx="9652001" cy="65132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09" name="Contract Type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0429" indent="-560429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Contract Type: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Month-to-month contracts</a:t>
            </a:r>
            <a:r>
              <a:t> have by far the highest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42.71%</a:t>
            </a:r>
            <a:r>
              <a:t>.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One-year contracts</a:t>
            </a:r>
            <a:r>
              <a:rPr b="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rPr b="0"/>
              <a:t>churn much less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11.27%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Two-year contracts</a:t>
            </a:r>
            <a:r>
              <a:t> have the lowest churn at just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2.83%</a:t>
            </a:r>
            <a:r>
              <a:t>.</a:t>
            </a:r>
          </a:p>
          <a:p>
            <a:pPr marL="560429" indent="-560429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Internet Service: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Fibre optic users</a:t>
            </a:r>
            <a:r>
              <a:rPr b="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rPr b="0"/>
              <a:t>churn the most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41.89%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b="1" sz="4814"/>
            </a:pP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DSL users</a:t>
            </a:r>
            <a:r>
              <a:rPr b="0"/>
              <a:t> churn at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18.96%</a:t>
            </a:r>
            <a:r>
              <a:rPr b="0"/>
              <a:t>.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Customers with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no internet service</a:t>
            </a:r>
            <a:r>
              <a:t> 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7.4%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Entertainment servi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Entertainment services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14:warp dir="in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churn_by_streaming_movies.png" descr="churn_by_streaming_movi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4957" y="3361544"/>
            <a:ext cx="9650799" cy="699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churn_by_streaming_tv.png" descr="churn_by_streaming_tv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39133" y="3361544"/>
            <a:ext cx="9650798" cy="699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17" name="TV &amp; Movie Streaming Churn Patterns:…"/>
          <p:cNvSpPr txBox="1"/>
          <p:nvPr>
            <p:ph type="body" idx="1"/>
          </p:nvPr>
        </p:nvSpPr>
        <p:spPr>
          <a:xfrm>
            <a:off x="921158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 marL="0" indent="0" defTabSz="374904">
              <a:spcBef>
                <a:spcPts val="900"/>
              </a:spcBef>
              <a:buClrTx/>
              <a:buSzTx/>
              <a:buNone/>
              <a:defRPr b="1" sz="984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TV &amp; Movie Streaming Churn Patterns:</a:t>
            </a:r>
            <a:endParaRPr b="0"/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TV or movie streaming</a:t>
            </a:r>
            <a:r>
              <a:t> have the highest churn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33.5%</a:t>
            </a:r>
            <a:r>
              <a:t>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internet service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the least at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7.4%</a:t>
            </a:r>
            <a:r>
              <a:t>, showing a clear divide between connected vs. unconnected users.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TV, movie, or both subscriptions</a:t>
            </a:r>
            <a:r>
              <a:t> churn slightly less than those without any subscriptions(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30%</a:t>
            </a:r>
            <a:r>
              <a:t>), indicating similar behavior across these subscription types.</a:t>
            </a:r>
          </a:p>
          <a:p>
            <a:pPr marL="374904" indent="-260350" defTabSz="374904">
              <a:spcBef>
                <a:spcPts val="1900"/>
              </a:spcBef>
              <a:buFont typeface="Times Roman"/>
              <a:defRPr sz="4756"/>
            </a:pPr>
            <a:r>
              <a:t>Overall, churn rates for TV and movie services are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nearly identical</a:t>
            </a:r>
            <a:r>
              <a:t>, suggesting these categories behave almost interchangeably in the dataset.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inancial impa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Financial impact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monthly_financial_overview.png" descr="monthly_financial_overview.png"/>
          <p:cNvPicPr>
            <a:picLocks noChangeAspect="1"/>
          </p:cNvPicPr>
          <p:nvPr/>
        </p:nvPicPr>
        <p:blipFill>
          <a:blip r:embed="rId2">
            <a:extLst/>
          </a:blip>
          <a:srcRect l="351" t="0" r="351" b="0"/>
          <a:stretch>
            <a:fillRect/>
          </a:stretch>
        </p:blipFill>
        <p:spPr>
          <a:xfrm>
            <a:off x="1274957" y="3361544"/>
            <a:ext cx="9650799" cy="69929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annual_financial_overview.png" descr="annual_financial_overview.png"/>
          <p:cNvPicPr>
            <a:picLocks noChangeAspect="1"/>
          </p:cNvPicPr>
          <p:nvPr/>
        </p:nvPicPr>
        <p:blipFill>
          <a:blip r:embed="rId3">
            <a:extLst/>
          </a:blip>
          <a:srcRect l="9" t="0" r="9" b="0"/>
          <a:stretch>
            <a:fillRect/>
          </a:stretch>
        </p:blipFill>
        <p:spPr>
          <a:xfrm>
            <a:off x="12739133" y="3361544"/>
            <a:ext cx="9650798" cy="69929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225" name="Monthly Revenue:…"/>
          <p:cNvSpPr txBox="1"/>
          <p:nvPr>
            <p:ph type="body" idx="1"/>
          </p:nvPr>
        </p:nvSpPr>
        <p:spPr>
          <a:xfrm>
            <a:off x="921158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 marL="502454" indent="-502454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Monthly Revenue: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Without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$456K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Lost to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$139K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Remaining after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$316K</a:t>
            </a:r>
          </a:p>
          <a:p>
            <a:pPr marL="502454" indent="-502454" defTabSz="379475">
              <a:spcBef>
                <a:spcPts val="1900"/>
              </a:spcBef>
              <a:defRPr b="1" sz="481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Yearly Revenue:</a:t>
            </a:r>
            <a:endParaRPr b="0"/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Without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$5.4M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Lost to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$1.6M</a:t>
            </a:r>
          </a:p>
          <a:p>
            <a:pPr marL="811656" indent="-263525" defTabSz="379475">
              <a:spcBef>
                <a:spcPts val="1900"/>
              </a:spcBef>
              <a:buFont typeface="Times Roman"/>
              <a:defRPr sz="4814"/>
            </a:pPr>
            <a:r>
              <a:t>Remaining after churn: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$3.8M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pproa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Approach</a:t>
            </a:r>
          </a:p>
        </p:txBody>
      </p:sp>
      <p:sp>
        <p:nvSpPr>
          <p:cNvPr id="175" name="Data Preparation → Collected 7,043 telecom customer records; cleaned missing values, encoded categorical variables, and engineered features (e.g., tenure groups, contract type).…"/>
          <p:cNvSpPr txBox="1"/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 anchor="ctr"/>
          <a:lstStyle/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Data Preparation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→ Collected 7,043 telecom customer records; cleaned missing values, encoded categorical variables, and engineered features (e.g., tenure groups, contract type).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Exploratory Analysis</a:t>
            </a:r>
            <a:r>
              <a:rPr b="1"/>
              <a:t> </a:t>
            </a:r>
            <a:r>
              <a:t>→ Used summary statistics and visualizations to uncover churn patterns across demographics, payment methods, and contract types.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Modeling &amp; Evaluation</a:t>
            </a:r>
            <a:r>
              <a:t> → Built and tuned machine learning models (Random Forest, Logistic Regression) to predict churn, achieving 80% accuracy and 0.84 AUC.  </a:t>
            </a:r>
          </a:p>
          <a:p>
            <a:pPr marL="407924" indent="-407924" defTabSz="1780032">
              <a:spcBef>
                <a:spcPts val="1700"/>
              </a:spcBef>
              <a:defRPr sz="3796"/>
            </a:pPr>
          </a:p>
          <a:p>
            <a:pPr marL="407924" indent="-407924" defTabSz="1780032">
              <a:spcBef>
                <a:spcPts val="1700"/>
              </a:spcBef>
              <a:defRPr sz="3796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Insights &amp; Strategy</a:t>
            </a:r>
            <a:r>
              <a:t> → Identified high-risk segments (e.g., month-to-month, electronic check users, senior citizens) and quantified potential revenue loss to guide retention strategies.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Machine learning mod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Machine learning model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80%"/>
          <p:cNvSpPr txBox="1"/>
          <p:nvPr>
            <p:ph type="body" sz="half" idx="1"/>
          </p:nvPr>
        </p:nvSpPr>
        <p:spPr>
          <a:xfrm>
            <a:off x="1269999" y="3900381"/>
            <a:ext cx="21844001" cy="4488605"/>
          </a:xfrm>
          <a:prstGeom prst="rect">
            <a:avLst/>
          </a:prstGeom>
        </p:spPr>
        <p:txBody>
          <a:bodyPr/>
          <a:lstStyle>
            <a:lvl1pPr>
              <a:defRPr baseline="13392" spc="2240"/>
            </a:lvl1pPr>
          </a:lstStyle>
          <a:p>
            <a:pPr/>
            <a:r>
              <a:t>80%</a:t>
            </a:r>
          </a:p>
        </p:txBody>
      </p:sp>
      <p:sp>
        <p:nvSpPr>
          <p:cNvPr id="230" name="Our machine learning model was able to predict customer churn with an accuracy of 80%, correctly identifying the characteristics of customers most likely to leave. This means that in 8 out of 10 cases, the model successfully distinguished between custome"/>
          <p:cNvSpPr txBox="1"/>
          <p:nvPr>
            <p:ph type="body" idx="21"/>
          </p:nvPr>
        </p:nvSpPr>
        <p:spPr>
          <a:xfrm>
            <a:off x="1270000" y="8521700"/>
            <a:ext cx="21844000" cy="413826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16052">
              <a:defRPr sz="4004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Our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machine learning model</a:t>
            </a:r>
            <a:r>
              <a:t> was able to predict customer churn with an accuracy of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80%</a:t>
            </a:r>
            <a:r>
              <a:t>, correctly identifying the characteristics of customers most likely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 </a:t>
            </a:r>
            <a:r>
              <a:t>to leave. This means that in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8 out of 10 </a:t>
            </a:r>
            <a:r>
              <a:t>cases, the model successfully distinguished between customers who stayed and those who churned. While this is not a perfect prediction rate, it provides a reliable foundation for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identifying at-risk customers </a:t>
            </a:r>
            <a:r>
              <a:t>and offers valuable direction for potential retention strategies.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warp dir="in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HIGH-RISK CUSTOMER IDENTIFICATION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1316703">
              <a:defRPr baseline="24801" spc="1209" sz="12096"/>
            </a:lvl1pPr>
          </a:lstStyle>
          <a:p>
            <a:pPr/>
            <a:r>
              <a:t>HIGH-RISK CUSTOMER IDENTIFICATION</a:t>
            </a:r>
          </a:p>
        </p:txBody>
      </p:sp>
      <p:sp>
        <p:nvSpPr>
          <p:cNvPr id="233" name="Our model identified 109 high-risk customers, representing 7.7% of the test group. These customers account for a potential $8,743.50 in monthly revenue at risk, which scales to approximately $104,922 annually. On average, high-risk customers have monthly"/>
          <p:cNvSpPr txBox="1"/>
          <p:nvPr>
            <p:ph type="body" idx="21"/>
          </p:nvPr>
        </p:nvSpPr>
        <p:spPr>
          <a:xfrm>
            <a:off x="1270000" y="8521700"/>
            <a:ext cx="21844000" cy="44886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57200">
              <a:defRPr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r>
              <a:t>Our model identified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109 high-risk customers</a:t>
            </a:r>
            <a:r>
              <a:t>, representing</a:t>
            </a:r>
            <a:r>
              <a:rPr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7.7% of the test group</a:t>
            </a:r>
            <a:r>
              <a:t>. These customers account for a potential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$8,743.50 in monthly revenue at risk</a:t>
            </a:r>
            <a:r>
              <a:t>, which scales to approximately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$104,922 annually</a:t>
            </a:r>
            <a:r>
              <a:t>. On average, high-risk customers have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monthly charges of $80.22</a:t>
            </a:r>
            <a:r>
              <a:t> and a short 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tenure of 3.4 months</a:t>
            </a:r>
            <a:r>
              <a:t>, highlighting that newer customers with higher bills are more likely to churn.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ommenda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Recommendations </a:t>
            </a:r>
          </a:p>
        </p:txBody>
      </p:sp>
      <p:sp>
        <p:nvSpPr>
          <p:cNvPr id="236" name="Target high-risk customers New customers with high monthly charges (avg. $80.22, tenure 3.4 months) churn fastest — especially seniors (41.7% churn) and fibre users (41.9% churn).…"/>
          <p:cNvSpPr txBox="1"/>
          <p:nvPr>
            <p:ph type="body" idx="1"/>
          </p:nvPr>
        </p:nvSpPr>
        <p:spPr>
          <a:xfrm>
            <a:off x="1269999" y="3209377"/>
            <a:ext cx="21844001" cy="10556781"/>
          </a:xfrm>
          <a:prstGeom prst="rect">
            <a:avLst/>
          </a:prstGeom>
        </p:spPr>
        <p:txBody>
          <a:bodyPr/>
          <a:lstStyle/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Target high-risk customers</a:t>
            </a:r>
            <a:br/>
            <a:r>
              <a:t>New customers with high monthly charges (avg.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$80.22</a:t>
            </a:r>
            <a:r>
              <a:t>, tenure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3.4 months</a:t>
            </a:r>
            <a:r>
              <a:t>) churn fastest — especially seniors (</a:t>
            </a:r>
            <a:r>
              <a:rPr b="1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rPr>
              <a:t>41.7% churn</a:t>
            </a:r>
            <a:r>
              <a:t>) and fibre users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41.9% churn</a:t>
            </a:r>
            <a:r>
              <a:t>).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Develop retention incentives</a:t>
            </a:r>
            <a:br/>
            <a:r>
              <a:t>Offer early discounts, loyalty perks, or personalized outreach in the first 3 months. This is critical for seniors, customers without partners/dependents, and those paying by electronic check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45% churn</a:t>
            </a:r>
            <a:r>
              <a:t>).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Leverage predictive modeling</a:t>
            </a:r>
            <a:b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</a:br>
            <a:r>
              <a:t>Use the ML model (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80% accuracy</a:t>
            </a:r>
            <a:r>
              <a:t>) to proactively flag at-risk customers. Cross-reference with demographics (senior status, contract type, billing method) for targeted interventions.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Unify TV &amp; Movie strategy</a:t>
            </a:r>
            <a:b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</a:br>
            <a:r>
              <a:t>Churn rates differ by &lt;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0.1%</a:t>
            </a:r>
            <a:r>
              <a:t> — treat them as one segment to simplify retention campaigns.</a:t>
            </a:r>
          </a:p>
          <a:p>
            <a:pPr marL="445643" indent="-445643" defTabSz="301752">
              <a:spcBef>
                <a:spcPts val="1500"/>
              </a:spcBef>
              <a:defRPr sz="3828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Quantify the financial upside</a:t>
            </a:r>
            <a:br/>
            <a:r>
              <a:t>With </a:t>
            </a:r>
            <a:r>
              <a:rPr b="1"/>
              <a:t>~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$105K annual revenue at risk</a:t>
            </a:r>
            <a:r>
              <a:t>, churn reduction initiatives could significantly increase profitability.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14:prism dir="r" isContent="1" isInverted="0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losing statement"/>
          <p:cNvSpPr txBox="1"/>
          <p:nvPr>
            <p:ph type="ctrTitle"/>
          </p:nvPr>
        </p:nvSpPr>
        <p:spPr>
          <a:xfrm>
            <a:off x="1269999" y="3280257"/>
            <a:ext cx="21844001" cy="3879454"/>
          </a:xfrm>
          <a:prstGeom prst="rect">
            <a:avLst/>
          </a:prstGeom>
        </p:spPr>
        <p:txBody>
          <a:bodyPr/>
          <a:lstStyle>
            <a:lvl1pPr>
              <a:defRPr baseline="25862" spc="1160"/>
            </a:lvl1pPr>
          </a:lstStyle>
          <a:p>
            <a:pPr/>
            <a:r>
              <a:t>Closing statement</a:t>
            </a:r>
          </a:p>
        </p:txBody>
      </p:sp>
      <p:sp>
        <p:nvSpPr>
          <p:cNvPr id="239" name="By combining demographic insights with predictive modelling, we can not only understand who is most likely to churn, but act early to prevent it — turning a $105K risk into a major opportunity for growth.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defTabSz="374904">
              <a:defRPr sz="4756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By combining demographic insights with predictive modelling, we can not only understand who is most likely to churn, but act early to prevent it — turning a $105K risk into a major opportunity for growth.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3000">
        <p:push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Data overvie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Data overview </a:t>
            </a:r>
          </a:p>
        </p:txBody>
      </p:sp>
      <p:sp>
        <p:nvSpPr>
          <p:cNvPr id="178" name="Dataset size: 7,043 telecom customer records…"/>
          <p:cNvSpPr txBox="1"/>
          <p:nvPr>
            <p:ph type="body" idx="1"/>
          </p:nvPr>
        </p:nvSpPr>
        <p:spPr>
          <a:xfrm>
            <a:off x="2403850" y="4271367"/>
            <a:ext cx="19576300" cy="8432801"/>
          </a:xfrm>
          <a:prstGeom prst="rect">
            <a:avLst/>
          </a:prstGeom>
        </p:spPr>
        <p:txBody>
          <a:bodyPr anchor="ctr"/>
          <a:lstStyle/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Dataset size:</a:t>
            </a:r>
            <a:r>
              <a:t> 7,043 telecom customer records</a:t>
            </a:r>
          </a:p>
          <a:p>
            <a:pPr marL="587205" indent="-587205" defTabSz="443484">
              <a:spcBef>
                <a:spcPts val="2300"/>
              </a:spcBef>
              <a:defRPr b="1" sz="5044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pPr>
            <a:r>
              <a:t>Variables:</a:t>
            </a:r>
            <a:endParaRPr b="0"/>
          </a:p>
          <a:p>
            <a:pPr lvl="8"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Demographics</a:t>
            </a:r>
            <a:r>
              <a:rPr b="1"/>
              <a:t> </a:t>
            </a:r>
            <a:r>
              <a:t>→ gender, age, senior citizen status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Services</a:t>
            </a:r>
            <a:r>
              <a:rPr b="1"/>
              <a:t> </a:t>
            </a:r>
            <a:r>
              <a:t>→ internet, phone, streaming, add-ons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Account details</a:t>
            </a:r>
            <a:r>
              <a:t> → tenure, contract type, payment method</a:t>
            </a:r>
          </a:p>
          <a:p>
            <a:pPr marL="1539875" indent="-307975" defTabSz="443484">
              <a:spcBef>
                <a:spcPts val="2300"/>
              </a:spcBef>
              <a:buFont typeface="Times Roman"/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Billing </a:t>
            </a:r>
            <a:r>
              <a:t>→ monthly charges, total charges</a:t>
            </a:r>
          </a:p>
          <a:p>
            <a:pPr marL="587205" indent="-587205" defTabSz="443484">
              <a:spcBef>
                <a:spcPts val="2300"/>
              </a:spcBef>
              <a:defRPr b="1" sz="5044"/>
            </a:pPr>
            <a:r>
              <a:t>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Target variable:</a:t>
            </a:r>
            <a:r>
              <a:rPr b="0"/>
              <a:t> Churn (Yes/No)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14:prism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churned_bar_chart.png" descr="churned_bar_chart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949846" y="2985397"/>
            <a:ext cx="10689420" cy="7745491"/>
          </a:xfrm>
          <a:prstGeom prst="rect">
            <a:avLst/>
          </a:prstGeom>
        </p:spPr>
      </p:pic>
      <p:sp>
        <p:nvSpPr>
          <p:cNvPr id="181" name="Overall churn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59459">
              <a:defRPr spc="772" sz="7728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Overall churners</a:t>
            </a:r>
          </a:p>
        </p:txBody>
      </p:sp>
      <p:sp>
        <p:nvSpPr>
          <p:cNvPr id="182" name="Out of 7,043 customers, 1,869 (26.54%) left the service."/>
          <p:cNvSpPr txBox="1"/>
          <p:nvPr>
            <p:ph type="body" sz="half" idx="1"/>
          </p:nvPr>
        </p:nvSpPr>
        <p:spPr>
          <a:xfrm>
            <a:off x="1270000" y="3389960"/>
            <a:ext cx="9652000" cy="6936080"/>
          </a:xfrm>
          <a:prstGeom prst="rect">
            <a:avLst/>
          </a:prstGeom>
        </p:spPr>
        <p:txBody>
          <a:bodyPr anchor="ctr"/>
          <a:lstStyle/>
          <a:p>
            <a:pPr marL="0" indent="0" algn="ctr" defTabSz="457200">
              <a:spcBef>
                <a:spcPts val="0"/>
              </a:spcBef>
              <a:buClrTx/>
              <a:buSzTx/>
              <a:buNone/>
              <a:defRPr b="1" sz="5800"/>
            </a:pPr>
            <a:r>
              <a:rPr b="0"/>
              <a:t>Out of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7,043</a:t>
            </a:r>
            <a:r>
              <a:rPr b="0"/>
              <a:t> customers, 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1,869 </a:t>
            </a:r>
            <a:r>
              <a:t>(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26.54%</a:t>
            </a:r>
            <a:r>
              <a:t>) </a:t>
            </a:r>
            <a:r>
              <a:rPr b="0"/>
              <a:t>left the service.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emograph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Demographics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push dir="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gradFill flip="none" rotWithShape="1">
          <a:gsLst>
            <a:gs pos="0">
              <a:srgbClr val="000000"/>
            </a:gs>
            <a:gs pos="100000">
              <a:srgbClr val="353535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churn_by_dependents_status.png" descr="churn_by_dependents_status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3564458" y="6870700"/>
            <a:ext cx="9447084" cy="6845300"/>
          </a:xfrm>
          <a:prstGeom prst="rect">
            <a:avLst/>
          </a:prstGeom>
        </p:spPr>
      </p:pic>
      <p:pic>
        <p:nvPicPr>
          <p:cNvPr id="187" name="churn_by_partner_status.png" descr="churn_by_partner_status.png"/>
          <p:cNvPicPr>
            <a:picLocks noChangeAspect="1"/>
          </p:cNvPicPr>
          <p:nvPr>
            <p:ph type="pic" idx="22"/>
          </p:nvPr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13564458" y="0"/>
            <a:ext cx="9447084" cy="6845300"/>
          </a:xfrm>
          <a:prstGeom prst="rect">
            <a:avLst/>
          </a:prstGeom>
        </p:spPr>
      </p:pic>
      <p:pic>
        <p:nvPicPr>
          <p:cNvPr id="188" name="churn_by_gender.png" descr="churn_by_gender.png"/>
          <p:cNvPicPr>
            <a:picLocks noChangeAspect="1"/>
          </p:cNvPicPr>
          <p:nvPr/>
        </p:nvPicPr>
        <p:blipFill>
          <a:blip r:embed="rId4">
            <a:extLst/>
          </a:blip>
          <a:srcRect l="0" t="0" r="0" b="0"/>
          <a:stretch>
            <a:fillRect/>
          </a:stretch>
        </p:blipFill>
        <p:spPr>
          <a:xfrm>
            <a:off x="586573" y="0"/>
            <a:ext cx="11006352" cy="6845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churn_by_senior_status.png" descr="churn_by_senior_status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0"/>
          <a:stretch>
            <a:fillRect/>
          </a:stretch>
        </p:blipFill>
        <p:spPr>
          <a:xfrm>
            <a:off x="1353508" y="6853106"/>
            <a:ext cx="9447083" cy="684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:push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Insigh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84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Insights</a:t>
            </a:r>
          </a:p>
        </p:txBody>
      </p:sp>
      <p:sp>
        <p:nvSpPr>
          <p:cNvPr id="192" name="Gender: Male and female customers show similar churn behaviour, with 26.92% of females and 26.16% of males churning.…"/>
          <p:cNvSpPr txBox="1"/>
          <p:nvPr>
            <p:ph type="body" idx="1"/>
          </p:nvPr>
        </p:nvSpPr>
        <p:spPr>
          <a:xfrm>
            <a:off x="1270000" y="4136562"/>
            <a:ext cx="21844000" cy="8702411"/>
          </a:xfrm>
          <a:prstGeom prst="rect">
            <a:avLst/>
          </a:prstGeom>
        </p:spPr>
        <p:txBody>
          <a:bodyPr/>
          <a:lstStyle/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Gender:</a:t>
            </a:r>
            <a:r>
              <a:t> Male and female customers show similar churn behaviour, with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26.92% of females</a:t>
            </a:r>
            <a:r>
              <a:t> and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26.16% of males</a:t>
            </a:r>
            <a:r>
              <a:rPr b="1"/>
              <a:t> </a:t>
            </a:r>
            <a:r>
              <a:t>churning.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Senior Citizens: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Senior citizens are far more likely to churn, with a rate of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41.68%</a:t>
            </a:r>
            <a:r>
              <a:t>, compared to only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21.61% of non-seniors</a:t>
            </a:r>
            <a:r>
              <a:t>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Partner Status:</a:t>
            </a:r>
            <a:r>
              <a:t> 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a partner</a:t>
            </a:r>
            <a:r>
              <a:t> are more likely to stay, with a churn rate of just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19.66%</a:t>
            </a:r>
            <a:r>
              <a:t>, compared to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32.96%</a:t>
            </a:r>
            <a:r>
              <a:t> for those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a partner</a:t>
            </a:r>
            <a:r>
              <a:t>.</a:t>
            </a:r>
          </a:p>
          <a:p>
            <a:pPr marL="587205" indent="-587205" defTabSz="443484">
              <a:spcBef>
                <a:spcPts val="2300"/>
              </a:spcBef>
              <a:defRPr sz="5044"/>
            </a:pP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Dependents:</a:t>
            </a:r>
            <a:r>
              <a:t> Customers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 dependents</a:t>
            </a:r>
            <a:r>
              <a:rPr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 </a:t>
            </a:r>
            <a:r>
              <a:t>churn at a much lower rate of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15.45%</a:t>
            </a:r>
            <a:r>
              <a:t>, versus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31.28%</a:t>
            </a:r>
            <a:r>
              <a:t> for those </a:t>
            </a:r>
            <a:r>
              <a:rPr b="1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rPr>
              <a:t>without dependents</a:t>
            </a:r>
            <a: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blinds dir="ver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ricing and paym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aseline="25862" spc="1160">
                <a:gradFill flip="none" rotWithShape="1">
                  <a:gsLst>
                    <a:gs pos="0">
                      <a:srgbClr val="00FDFF"/>
                    </a:gs>
                    <a:gs pos="100000">
                      <a:srgbClr val="FF40FF"/>
                    </a:gs>
                  </a:gsLst>
                  <a:lin ang="0" scaled="0"/>
                </a:gradFill>
              </a:defRPr>
            </a:lvl1pPr>
          </a:lstStyle>
          <a:p>
            <a:pPr/>
            <a:r>
              <a:t>Pricing and payment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churn_by_charge_tier.png" descr="churn_by_charge_tier.png"/>
          <p:cNvPicPr>
            <a:picLocks noChangeAspect="0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70263" y="130680"/>
            <a:ext cx="9709468" cy="6924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churn_by_payment_method.png" descr="churn_by_payment_method.png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611437" y="132053"/>
            <a:ext cx="9719167" cy="6925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8" name="churn_by_paperless_billing.png" descr="churn_by_paperless_billing.png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333146" y="6853863"/>
            <a:ext cx="9717708" cy="6927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50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