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1" r:id="rId7"/>
    <p:sldId id="260" r:id="rId8"/>
    <p:sldId id="263" r:id="rId9"/>
    <p:sldId id="259" r:id="rId10"/>
  </p:sldIdLst>
  <p:sldSz cx="9144000" cy="5143500" type="screen16x9"/>
  <p:notesSz cx="6858000" cy="9144000"/>
  <p:embeddedFontLst>
    <p:embeddedFont>
      <p:font typeface="Inter" panose="02000503000000020004" pitchFamily="2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1"/>
    <p:restoredTop sz="94543"/>
  </p:normalViewPr>
  <p:slideViewPr>
    <p:cSldViewPr snapToGrid="0">
      <p:cViewPr>
        <p:scale>
          <a:sx n="134" d="100"/>
          <a:sy n="134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d5cedad0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3d5cedad05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1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5cedad0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3d5cedad0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d5cedad0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3d5cedad0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5cedad05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33d5cedad05_0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44A6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955329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44A6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0419" b="1370"/>
          <a:stretch/>
        </p:blipFill>
        <p:spPr>
          <a:xfrm rot="-5400000">
            <a:off x="4466612" y="-4476012"/>
            <a:ext cx="210775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3191" b="1370"/>
          <a:stretch/>
        </p:blipFill>
        <p:spPr>
          <a:xfrm rot="5400000">
            <a:off x="4471513" y="482763"/>
            <a:ext cx="200975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BMAP Portal Styl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38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1648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0" y="0"/>
            <a:ext cx="1962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dark)">
  <p:cSld name="TITLE_ONLY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444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>
            <a:spLocks noGrp="1"/>
          </p:cNvSpPr>
          <p:nvPr>
            <p:ph type="pic" idx="2"/>
          </p:nvPr>
        </p:nvSpPr>
        <p:spPr>
          <a:xfrm>
            <a:off x="6090761" y="2576036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8"/>
          <p:cNvSpPr>
            <a:spLocks noGrp="1"/>
          </p:cNvSpPr>
          <p:nvPr>
            <p:ph type="pic" idx="3"/>
          </p:nvPr>
        </p:nvSpPr>
        <p:spPr>
          <a:xfrm>
            <a:off x="-8122" y="2576035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4"/>
          </p:nvPr>
        </p:nvSpPr>
        <p:spPr>
          <a:xfrm>
            <a:off x="3040381" y="2855"/>
            <a:ext cx="30504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onfidential">
  <p:cSld name="Title - Confidenti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0" y="35775"/>
            <a:ext cx="1995575" cy="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2288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7367620" y="4791863"/>
            <a:ext cx="17763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564242" y="4828127"/>
            <a:ext cx="4287900" cy="1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Open Sans SemiBold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0" y="889476"/>
            <a:ext cx="2032225" cy="18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038" y="37550"/>
            <a:ext cx="4521986" cy="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Alternative">
  <p:cSld name="Title - Alternativ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0301" y="4804157"/>
            <a:ext cx="983201" cy="2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188" y="4762526"/>
            <a:ext cx="1641834" cy="28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8280" y="4846354"/>
            <a:ext cx="1363334" cy="1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200" y="1028701"/>
            <a:ext cx="822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3181091" y="3340431"/>
            <a:ext cx="34794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lang="en"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Jack Lasota</a:t>
            </a:r>
            <a:endParaRPr sz="14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Pittsburgh Supercomputing Center (PSC)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Carnegie Mellon University / University of Pittsburgh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999241" y="1371818"/>
            <a:ext cx="78431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br>
              <a:rPr lang="en" sz="3800" dirty="0">
                <a:solidFill>
                  <a:srgbClr val="BB002A"/>
                </a:solidFill>
              </a:rPr>
            </a:br>
            <a:r>
              <a:rPr lang="en" sz="3800" dirty="0">
                <a:solidFill>
                  <a:srgbClr val="BB002A"/>
                </a:solidFill>
              </a:rPr>
              <a:t>Developing Pipelines for Processing Large </a:t>
            </a:r>
            <a:r>
              <a:rPr lang="en" sz="3800" dirty="0" err="1">
                <a:solidFill>
                  <a:srgbClr val="BB002A"/>
                </a:solidFill>
              </a:rPr>
              <a:t>HuBMAP</a:t>
            </a:r>
            <a:r>
              <a:rPr lang="en" sz="3800" dirty="0">
                <a:solidFill>
                  <a:srgbClr val="BB002A"/>
                </a:solidFill>
              </a:rPr>
              <a:t> Data Sets</a:t>
            </a:r>
            <a:endParaRPr sz="3800" dirty="0">
              <a:solidFill>
                <a:srgbClr val="BB002A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endParaRPr b="0" i="1" u="none" strike="noStrike" cap="none" dirty="0">
              <a:solidFill>
                <a:srgbClr val="BB00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8106"/>
            <a:ext cx="1430850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261525" y="616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"/>
              </a:rPr>
              <a:t>Overview</a:t>
            </a:r>
            <a:endParaRPr b="1" dirty="0">
              <a:latin typeface=""/>
            </a:endParaRPr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7625" y="738038"/>
            <a:ext cx="75474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  <a:sym typeface="Inter"/>
              </a:rPr>
              <a:t>Outline, Background of </a:t>
            </a:r>
            <a:r>
              <a:rPr lang="en" sz="1800" dirty="0" err="1">
                <a:solidFill>
                  <a:srgbClr val="000000"/>
                </a:solidFill>
                <a:latin typeface=""/>
                <a:sym typeface="Inter"/>
              </a:rPr>
              <a:t>HubMap</a:t>
            </a:r>
            <a:r>
              <a:rPr lang="en" sz="1800" dirty="0">
                <a:solidFill>
                  <a:srgbClr val="000000"/>
                </a:solidFill>
                <a:latin typeface=""/>
                <a:sym typeface="Inter"/>
              </a:rPr>
              <a:t> (or PSC/Ruffalo lab?) (~2)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Quick tour of HuBMAP Consortium Portal (~2)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Data processing pipeline (~2 Penny on scRNAseq, one workflow, one on results?)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User interface</a:t>
            </a:r>
            <a:endParaRPr sz="1800" dirty="0">
              <a:solidFill>
                <a:srgbClr val="000000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285750" y="876300"/>
            <a:ext cx="8714400" cy="386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Pittsburgh Supercomputing Center (PSC) - Joint center of Carnegie Mellon &amp; University of Pittsburgh, providing advanced high performance computer resources for interdisciplinary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Tool Development – Developed pipelines for standardized processing of </a:t>
            </a: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Single-cell sequencing (</a:t>
            </a:r>
            <a:r>
              <a:rPr lang="en-US" sz="1800" dirty="0" err="1">
                <a:solidFill>
                  <a:schemeClr val="bg2"/>
                </a:solidFill>
              </a:rPr>
              <a:t>scRNA</a:t>
            </a:r>
            <a:r>
              <a:rPr lang="en-US" sz="1800" dirty="0">
                <a:solidFill>
                  <a:schemeClr val="bg2"/>
                </a:solidFill>
              </a:rPr>
              <a:t>-seq, ATAC-seq)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Imaging data (segmentation, stitching)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Spatial transcriptomics/proteomics (CODEX, </a:t>
            </a:r>
            <a:r>
              <a:rPr lang="en-US" sz="1800" dirty="0" err="1">
                <a:solidFill>
                  <a:schemeClr val="bg2"/>
                </a:solidFill>
              </a:rPr>
              <a:t>seqFISH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Downstream analysis of image-based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All tools created are publicly available and integrated into the </a:t>
            </a: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website, providing a user-friendly interface to interact with complex biological data.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DEF0-0E9E-89FE-9528-247524E8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HuBMAP</a:t>
            </a:r>
            <a:r>
              <a:rPr lang="en-US" dirty="0"/>
              <a:t> Consortium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0EE4-E715-5681-6C0A-83D95BE9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1F9-028C-E2EC-772C-06B2346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" y="6545"/>
            <a:ext cx="9144000" cy="601500"/>
          </a:xfrm>
        </p:spPr>
        <p:txBody>
          <a:bodyPr/>
          <a:lstStyle/>
          <a:p>
            <a:r>
              <a:rPr lang="en-US" dirty="0"/>
              <a:t>Raw Heart Data - </a:t>
            </a:r>
            <a:r>
              <a:rPr lang="en-US" dirty="0" err="1"/>
              <a:t>scRNAseq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C64C8-C76C-B86B-D5DD-AEBEAF017869}"/>
              </a:ext>
            </a:extLst>
          </p:cNvPr>
          <p:cNvSpPr/>
          <p:nvPr/>
        </p:nvSpPr>
        <p:spPr>
          <a:xfrm>
            <a:off x="90272" y="765371"/>
            <a:ext cx="4329715" cy="1333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46E78-4921-1425-1910-B448A9B74A93}"/>
              </a:ext>
            </a:extLst>
          </p:cNvPr>
          <p:cNvSpPr/>
          <p:nvPr/>
        </p:nvSpPr>
        <p:spPr>
          <a:xfrm>
            <a:off x="90273" y="2196445"/>
            <a:ext cx="4329714" cy="2587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8C8665-D41C-8027-0B8D-5FF21F99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6" y="845825"/>
            <a:ext cx="4172394" cy="1107167"/>
          </a:xfrm>
          <a:prstGeom prst="rect">
            <a:avLst/>
          </a:prstGeom>
        </p:spPr>
      </p:pic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4AF36DA-ED82-58D2-AA11-3FE1A565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59" y="2477793"/>
            <a:ext cx="2106064" cy="2039939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BD5B26C-B633-C406-0CBF-C2B7ED6B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0" y="2327967"/>
            <a:ext cx="1721935" cy="2350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DAA9CD-711E-916B-229E-617491AB576A}"/>
              </a:ext>
            </a:extLst>
          </p:cNvPr>
          <p:cNvSpPr txBox="1"/>
          <p:nvPr/>
        </p:nvSpPr>
        <p:spPr>
          <a:xfrm>
            <a:off x="4398745" y="767525"/>
            <a:ext cx="4514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AnnData</a:t>
            </a:r>
            <a:r>
              <a:rPr lang="en-US" dirty="0"/>
              <a:t> provides essential tools for interpreting and working with complex biological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HuBMAP</a:t>
            </a:r>
            <a:r>
              <a:rPr lang="en-US" dirty="0"/>
              <a:t> raw heart data was read using the </a:t>
            </a:r>
            <a:r>
              <a:rPr lang="en-US" dirty="0" err="1"/>
              <a:t>AnnData</a:t>
            </a:r>
            <a:r>
              <a:rPr lang="en-US" dirty="0"/>
              <a:t> Python package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Pre-processed data: cells(</a:t>
            </a:r>
            <a:r>
              <a:rPr lang="en-US" dirty="0" err="1"/>
              <a:t>n_obs</a:t>
            </a:r>
            <a:r>
              <a:rPr lang="en-US" dirty="0"/>
              <a:t>) x genes(</a:t>
            </a:r>
            <a:r>
              <a:rPr lang="en-US" dirty="0" err="1"/>
              <a:t>n_vars</a:t>
            </a:r>
            <a:r>
              <a:rPr lang="en-US" dirty="0"/>
              <a:t>) = </a:t>
            </a:r>
            <a:r>
              <a:rPr lang="en-US" b="1" u="sng" dirty="0"/>
              <a:t>117782 x 60286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BA8C8-A7B3-4F19-0D84-79E180C9E92F}"/>
              </a:ext>
            </a:extLst>
          </p:cNvPr>
          <p:cNvSpPr txBox="1"/>
          <p:nvPr/>
        </p:nvSpPr>
        <p:spPr>
          <a:xfrm>
            <a:off x="4398745" y="2510769"/>
            <a:ext cx="46752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pandas library enables targeted analysis of specific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summarize or visualize the distribution of cell or gene types by label.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Revealing the composition of cells and genes is helpful with comparison before and after pipeline processing</a:t>
            </a:r>
          </a:p>
        </p:txBody>
      </p:sp>
    </p:spTree>
    <p:extLst>
      <p:ext uri="{BB962C8B-B14F-4D97-AF65-F5344CB8AC3E}">
        <p14:creationId xmlns:p14="http://schemas.microsoft.com/office/powerpoint/2010/main" val="16359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CFD-F975-8A6D-0633-A0038388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Heart Data – Pipeline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EF5D1-0974-BD74-BAE3-9C7DFBAE3112}"/>
              </a:ext>
            </a:extLst>
          </p:cNvPr>
          <p:cNvSpPr/>
          <p:nvPr/>
        </p:nvSpPr>
        <p:spPr>
          <a:xfrm>
            <a:off x="69502" y="695912"/>
            <a:ext cx="4058362" cy="110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9BE27-3939-FFA1-4921-41B172AEE078}"/>
              </a:ext>
            </a:extLst>
          </p:cNvPr>
          <p:cNvSpPr/>
          <p:nvPr/>
        </p:nvSpPr>
        <p:spPr>
          <a:xfrm>
            <a:off x="69502" y="2101462"/>
            <a:ext cx="2948018" cy="2429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CC84C-E73B-84D9-DE95-250F9DB6AD98}"/>
              </a:ext>
            </a:extLst>
          </p:cNvPr>
          <p:cNvSpPr/>
          <p:nvPr/>
        </p:nvSpPr>
        <p:spPr>
          <a:xfrm>
            <a:off x="3062887" y="2101462"/>
            <a:ext cx="3005805" cy="2429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ECB104-444A-6533-BF6D-3CD5EEBE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" y="788437"/>
            <a:ext cx="3972444" cy="907961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CDE5F52-C0EE-AA73-7FFC-7967D43A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9" y="2193545"/>
            <a:ext cx="2837337" cy="229048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398F55-D517-C99B-BF2A-2157979A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31" y="2489842"/>
            <a:ext cx="2397336" cy="1994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76AA01-7DA9-E380-374E-850022C6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77" y="2221633"/>
            <a:ext cx="2651244" cy="274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49E2A8-303E-E6E4-5CAA-119BD836ACC5}"/>
              </a:ext>
            </a:extLst>
          </p:cNvPr>
          <p:cNvSpPr txBox="1"/>
          <p:nvPr/>
        </p:nvSpPr>
        <p:spPr>
          <a:xfrm>
            <a:off x="4173231" y="657641"/>
            <a:ext cx="4855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Processed data is read </a:t>
            </a:r>
            <a:r>
              <a:rPr lang="en-US" dirty="0" err="1"/>
              <a:t>llike</a:t>
            </a:r>
            <a:r>
              <a:rPr lang="en-US" dirty="0"/>
              <a:t> the raw data, using the </a:t>
            </a:r>
            <a:r>
              <a:rPr lang="en-US" dirty="0" err="1"/>
              <a:t>AnnData</a:t>
            </a:r>
            <a:r>
              <a:rPr lang="en-US" dirty="0"/>
              <a:t> Python package.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Processed data: cells(</a:t>
            </a:r>
            <a:r>
              <a:rPr lang="en-US" dirty="0" err="1"/>
              <a:t>n_obs</a:t>
            </a:r>
            <a:r>
              <a:rPr lang="en-US" dirty="0"/>
              <a:t>) x genes(</a:t>
            </a:r>
            <a:r>
              <a:rPr lang="en-US" dirty="0" err="1"/>
              <a:t>n_vars</a:t>
            </a:r>
            <a:r>
              <a:rPr lang="en-US" dirty="0"/>
              <a:t>) = </a:t>
            </a:r>
            <a:r>
              <a:rPr lang="en-US" b="1" u="sng" dirty="0"/>
              <a:t>1754 x 15671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About 99% of cells and 75% of genes were filtered.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64172-8470-95C5-0B2B-9759D32A7ECB}"/>
              </a:ext>
            </a:extLst>
          </p:cNvPr>
          <p:cNvSpPr txBox="1"/>
          <p:nvPr/>
        </p:nvSpPr>
        <p:spPr>
          <a:xfrm>
            <a:off x="6114059" y="2101461"/>
            <a:ext cx="2960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particular pipeline utilizes Leiden clustering which groups cells based on shared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clusters can then be viewed using a UMAP.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Furthermore, metadata can be extracted using </a:t>
            </a:r>
            <a:r>
              <a:rPr lang="en-US" dirty="0" err="1"/>
              <a:t>json</a:t>
            </a:r>
            <a:r>
              <a:rPr lang="en-US" dirty="0"/>
              <a:t>, providing an overview of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79597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578-7F69-701A-95ED-47B5D118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Data Website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7620-88B4-5C81-F2F5-17ED1AC6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9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285750" y="1009400"/>
            <a:ext cx="8675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Nick Nystrom (PI, PSC): </a:t>
            </a:r>
            <a:r>
              <a:rPr lang="en" sz="1200">
                <a:solidFill>
                  <a:schemeClr val="dk1"/>
                </a:solidFill>
              </a:rPr>
              <a:t>PSC Chief Scientist  			</a:t>
            </a:r>
            <a:r>
              <a:rPr lang="en" sz="1200" b="1">
                <a:solidFill>
                  <a:schemeClr val="dk1"/>
                </a:solidFill>
              </a:rPr>
              <a:t>Jonathan C. Silverstein (PI, Pitt): </a:t>
            </a:r>
            <a:r>
              <a:rPr lang="en" sz="1200">
                <a:solidFill>
                  <a:schemeClr val="dk1"/>
                </a:solidFill>
              </a:rPr>
              <a:t>Professor and CRIO, DBMI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444A65"/>
      </a:dk1>
      <a:lt1>
        <a:srgbClr val="FFFFFF"/>
      </a:lt1>
      <a:dk2>
        <a:srgbClr val="000000"/>
      </a:dk2>
      <a:lt2>
        <a:srgbClr val="757575"/>
      </a:lt2>
      <a:accent1>
        <a:srgbClr val="444A65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9A220B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384</Words>
  <Application>Microsoft Macintosh PowerPoint</Application>
  <PresentationFormat>On-screen Show (16:9)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Sans SemiBold</vt:lpstr>
      <vt:lpstr>Inter</vt:lpstr>
      <vt:lpstr>Lato</vt:lpstr>
      <vt:lpstr>Arial</vt:lpstr>
      <vt:lpstr>Open Sans</vt:lpstr>
      <vt:lpstr>Calibri</vt:lpstr>
      <vt:lpstr>Simple Light</vt:lpstr>
      <vt:lpstr>Swiss</vt:lpstr>
      <vt:lpstr> Developing Pipelines for Processing Large HuBMAP Data Sets </vt:lpstr>
      <vt:lpstr>Overview</vt:lpstr>
      <vt:lpstr>Outline</vt:lpstr>
      <vt:lpstr>HuBMAP Consortium Portal</vt:lpstr>
      <vt:lpstr>Raw Heart Data - scRNAseq</vt:lpstr>
      <vt:lpstr>Processed Heart Data – Pipeline Results </vt:lpstr>
      <vt:lpstr>Heart Data Website Integration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Lasota, Jack J</cp:lastModifiedBy>
  <cp:revision>4</cp:revision>
  <dcterms:modified xsi:type="dcterms:W3CDTF">2025-07-01T16:53:51Z</dcterms:modified>
</cp:coreProperties>
</file>