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9144000" cy="5143500" type="screen16x9"/>
  <p:notesSz cx="6858000" cy="9144000"/>
  <p:embeddedFontLst>
    <p:embeddedFont>
      <p:font typeface="Inter" panose="02000503000000020004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/>
    <p:restoredTop sz="94543"/>
  </p:normalViewPr>
  <p:slideViewPr>
    <p:cSldViewPr snapToGrid="0">
      <p:cViewPr>
        <p:scale>
          <a:sx n="116" d="100"/>
          <a:sy n="116" d="100"/>
        </p:scale>
        <p:origin x="92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d5cedad0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3d5cedad05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1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5cedad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3d5cedad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5cedad0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3d5cedad0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5cedad0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3d5cedad05_0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44A6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55329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44A6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0419" b="1370"/>
          <a:stretch/>
        </p:blipFill>
        <p:spPr>
          <a:xfrm rot="-5400000">
            <a:off x="4466612" y="-4476012"/>
            <a:ext cx="210775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3191" b="1370"/>
          <a:stretch/>
        </p:blipFill>
        <p:spPr>
          <a:xfrm rot="5400000">
            <a:off x="4471513" y="482763"/>
            <a:ext cx="200975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BMAP Portal Styl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3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648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0" y="0"/>
            <a:ext cx="1962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dark)">
  <p:cSld name="TITLE_ONLY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444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6090761" y="2576036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>
            <a:spLocks noGrp="1"/>
          </p:cNvSpPr>
          <p:nvPr>
            <p:ph type="pic" idx="3"/>
          </p:nvPr>
        </p:nvSpPr>
        <p:spPr>
          <a:xfrm>
            <a:off x="-8122" y="2576035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4"/>
          </p:nvPr>
        </p:nvSpPr>
        <p:spPr>
          <a:xfrm>
            <a:off x="3040381" y="2855"/>
            <a:ext cx="30504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onfidential">
  <p:cSld name="Title - Confidenti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0" y="35775"/>
            <a:ext cx="1995575" cy="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2288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7367620" y="4791863"/>
            <a:ext cx="17763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64242" y="4828127"/>
            <a:ext cx="42879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Open Sans SemiBold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0" y="889476"/>
            <a:ext cx="2032225" cy="1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038" y="37550"/>
            <a:ext cx="4521986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Alternative">
  <p:cSld name="Title - Alternativ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0301" y="4804157"/>
            <a:ext cx="983201" cy="2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188" y="4762526"/>
            <a:ext cx="1641834" cy="2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8280" y="4846354"/>
            <a:ext cx="1363334" cy="1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200" y="1028701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3181091" y="3340431"/>
            <a:ext cx="34794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lang="en"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Jack Lasota</a:t>
            </a: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Pittsburgh Supercomputing Center (PSC)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Carnegie Mellon University / University of Pittsburgh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999241" y="1371818"/>
            <a:ext cx="78431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br>
              <a:rPr lang="en" sz="3800" dirty="0">
                <a:solidFill>
                  <a:srgbClr val="BB002A"/>
                </a:solidFill>
              </a:rPr>
            </a:br>
            <a:r>
              <a:rPr lang="en" sz="3800" dirty="0" err="1">
                <a:solidFill>
                  <a:srgbClr val="BB002A"/>
                </a:solidFill>
              </a:rPr>
              <a:t>HuBMAP</a:t>
            </a:r>
            <a:r>
              <a:rPr lang="en" sz="3800" dirty="0">
                <a:solidFill>
                  <a:srgbClr val="BB002A"/>
                </a:solidFill>
              </a:rPr>
              <a:t> Data Processing Pipelines</a:t>
            </a:r>
            <a:endParaRPr b="0" i="1" u="none" strike="noStrike" cap="none" dirty="0">
              <a:solidFill>
                <a:srgbClr val="BB00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8106"/>
            <a:ext cx="1430850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61525" y="616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"/>
              </a:rPr>
              <a:t>Overview</a:t>
            </a:r>
            <a:endParaRPr b="1" dirty="0">
              <a:latin typeface=""/>
            </a:endParaRPr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7625" y="738038"/>
            <a:ext cx="75474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Outline, Background of </a:t>
            </a:r>
            <a:r>
              <a:rPr lang="en" sz="1800" dirty="0" err="1">
                <a:solidFill>
                  <a:srgbClr val="000000"/>
                </a:solidFill>
                <a:latin typeface=""/>
                <a:sym typeface="Inter"/>
              </a:rPr>
              <a:t>HubMap</a:t>
            </a: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 (or PSC/Ruffalo lab?)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Quick tour of HuBMAP Consortium Portal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Data processing pipeline (~2 Penny on scRNAseq, one workflow, one on results?)</a:t>
            </a:r>
            <a:endParaRPr lang="en" sz="1600" dirty="0">
              <a:solidFill>
                <a:srgbClr val="000000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User interface</a:t>
            </a:r>
            <a:endParaRPr sz="1800" dirty="0">
              <a:solidFill>
                <a:srgbClr val="000000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87119" y="639817"/>
            <a:ext cx="8969762" cy="386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</a:rPr>
              <a:t>Objective:</a:t>
            </a:r>
            <a:r>
              <a:rPr lang="en-US" sz="1800" dirty="0">
                <a:solidFill>
                  <a:schemeClr val="bg2"/>
                </a:solidFill>
              </a:rPr>
              <a:t> Develop pipelines to process large-scale biological data sets, and and deliver accessible, user-friendly tools and spatial maps through open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</a:rPr>
              <a:t>Standardization: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pipelines uniformly process multimodal data collected across diverse tissue mapping centers.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</a:rPr>
              <a:t>Analysis Tools:</a:t>
            </a:r>
            <a:r>
              <a:rPr lang="en-US" sz="1800" dirty="0">
                <a:solidFill>
                  <a:schemeClr val="bg2"/>
                </a:solidFill>
              </a:rPr>
              <a:t> Python (</a:t>
            </a:r>
            <a:r>
              <a:rPr lang="en-US" sz="1800" dirty="0" err="1">
                <a:solidFill>
                  <a:schemeClr val="bg2"/>
                </a:solidFill>
              </a:rPr>
              <a:t>Jupyter</a:t>
            </a:r>
            <a:r>
              <a:rPr lang="en-US" sz="1800" dirty="0">
                <a:solidFill>
                  <a:schemeClr val="bg2"/>
                </a:solidFill>
              </a:rPr>
              <a:t> Notebooks) and domain-specific libraries enable interpretation of both raw and processed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</a:rPr>
              <a:t>Execution Environment:</a:t>
            </a:r>
            <a:r>
              <a:rPr lang="en-US" sz="1800" dirty="0">
                <a:solidFill>
                  <a:schemeClr val="bg2"/>
                </a:solidFill>
              </a:rPr>
              <a:t> Pipelines are run on UNIX-based systems for robust, high-throughput computing.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/>
                </a:solidFill>
              </a:rPr>
              <a:t>Consolidation: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data products compile all datasets for a given assay type and tissue across sources. RNA-seq products include both raw gene count matrices and processed data with normalization, filtering, dimensionality reduction, and clustering.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DEF0-0E9E-89FE-9528-247524E8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HuBMAP</a:t>
            </a:r>
            <a:r>
              <a:rPr lang="en-US" dirty="0"/>
              <a:t> Consortium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0EE4-E715-5681-6C0A-83D95BE9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1F9-028C-E2EC-772C-06B2346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" y="6545"/>
            <a:ext cx="9144000" cy="601500"/>
          </a:xfrm>
        </p:spPr>
        <p:txBody>
          <a:bodyPr/>
          <a:lstStyle/>
          <a:p>
            <a:r>
              <a:rPr lang="en-US" dirty="0"/>
              <a:t>Raw Heart Data - </a:t>
            </a:r>
            <a:r>
              <a:rPr lang="en-US" dirty="0" err="1"/>
              <a:t>scRNAseq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C64C8-C76C-B86B-D5DD-AEBEAF017869}"/>
              </a:ext>
            </a:extLst>
          </p:cNvPr>
          <p:cNvSpPr/>
          <p:nvPr/>
        </p:nvSpPr>
        <p:spPr>
          <a:xfrm>
            <a:off x="108466" y="912710"/>
            <a:ext cx="4014095" cy="2380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46E78-4921-1425-1910-B448A9B74A93}"/>
              </a:ext>
            </a:extLst>
          </p:cNvPr>
          <p:cNvSpPr/>
          <p:nvPr/>
        </p:nvSpPr>
        <p:spPr>
          <a:xfrm>
            <a:off x="4938462" y="912711"/>
            <a:ext cx="4014095" cy="23804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8C8665-D41C-8027-0B8D-5FF21F99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3" y="1190883"/>
            <a:ext cx="3830131" cy="1793654"/>
          </a:xfrm>
          <a:prstGeom prst="rect">
            <a:avLst/>
          </a:prstGeom>
          <a:effectLst>
            <a:softEdge rad="56070"/>
          </a:effectLst>
        </p:spPr>
      </p:pic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4AF36DA-ED82-58D2-AA11-3FE1A565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62" y="1206573"/>
            <a:ext cx="1994084" cy="193147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BD5B26C-B633-C406-0CBF-C2B7ED6B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39" y="1008412"/>
            <a:ext cx="1603812" cy="218904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F00EB-EC3A-2936-6486-86A0EF59346B}"/>
              </a:ext>
            </a:extLst>
          </p:cNvPr>
          <p:cNvSpPr txBox="1"/>
          <p:nvPr/>
        </p:nvSpPr>
        <p:spPr>
          <a:xfrm>
            <a:off x="124272" y="3536021"/>
            <a:ext cx="889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HuBMAP</a:t>
            </a:r>
            <a:r>
              <a:rPr lang="en-US" dirty="0"/>
              <a:t> raw heart data was read using the </a:t>
            </a:r>
            <a:r>
              <a:rPr lang="en-US" dirty="0" err="1"/>
              <a:t>AnnData</a:t>
            </a:r>
            <a:r>
              <a:rPr lang="en-US" dirty="0"/>
              <a:t> Python package, which provides tools for interpreting and working with complex biological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pandas library enables targeted analysis of specific data points.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52EFF39-B3DB-848E-7871-C4B1AFBC0F48}"/>
              </a:ext>
            </a:extLst>
          </p:cNvPr>
          <p:cNvSpPr/>
          <p:nvPr/>
        </p:nvSpPr>
        <p:spPr>
          <a:xfrm>
            <a:off x="4219534" y="2014837"/>
            <a:ext cx="631588" cy="3149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CFD-F975-8A6D-0633-A0038388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Heart Data – Pipeline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EF5D1-0974-BD74-BAE3-9C7DFBAE3112}"/>
              </a:ext>
            </a:extLst>
          </p:cNvPr>
          <p:cNvSpPr/>
          <p:nvPr/>
        </p:nvSpPr>
        <p:spPr>
          <a:xfrm>
            <a:off x="474491" y="3389515"/>
            <a:ext cx="4547425" cy="1223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9BE27-3939-FFA1-4921-41B172AEE078}"/>
              </a:ext>
            </a:extLst>
          </p:cNvPr>
          <p:cNvSpPr/>
          <p:nvPr/>
        </p:nvSpPr>
        <p:spPr>
          <a:xfrm>
            <a:off x="507452" y="660939"/>
            <a:ext cx="3637621" cy="257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CC84C-E73B-84D9-DE95-250F9DB6AD98}"/>
              </a:ext>
            </a:extLst>
          </p:cNvPr>
          <p:cNvSpPr/>
          <p:nvPr/>
        </p:nvSpPr>
        <p:spPr>
          <a:xfrm>
            <a:off x="5021917" y="671003"/>
            <a:ext cx="3126004" cy="2572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ECB104-444A-6533-BF6D-3CD5EEBE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5" y="3492460"/>
            <a:ext cx="4451155" cy="101737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CDE5F52-C0EE-AA73-7FFC-7967D43A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7" y="755921"/>
            <a:ext cx="3423530" cy="242547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398F55-D517-C99B-BF2A-2157979A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050" y="733489"/>
            <a:ext cx="2903738" cy="244790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32D7E-5780-63F2-22F2-9D878B8963DF}"/>
              </a:ext>
            </a:extLst>
          </p:cNvPr>
          <p:cNvSpPr txBox="1"/>
          <p:nvPr/>
        </p:nvSpPr>
        <p:spPr>
          <a:xfrm>
            <a:off x="4973780" y="3289763"/>
            <a:ext cx="38252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processing, about 99% of cells and 75% of genes were filtered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 utilizes Leiden clustering, viewed with UMAPs.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gives an overview of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5FBE6874-E904-6744-3A34-0F91115D1594}"/>
              </a:ext>
            </a:extLst>
          </p:cNvPr>
          <p:cNvSpPr/>
          <p:nvPr/>
        </p:nvSpPr>
        <p:spPr>
          <a:xfrm rot="18883916">
            <a:off x="33735" y="2940831"/>
            <a:ext cx="553327" cy="652144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18DB5E4-7940-6917-0A4E-0CE23C83D4AA}"/>
              </a:ext>
            </a:extLst>
          </p:cNvPr>
          <p:cNvSpPr/>
          <p:nvPr/>
        </p:nvSpPr>
        <p:spPr>
          <a:xfrm>
            <a:off x="4256206" y="1980463"/>
            <a:ext cx="631588" cy="3149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578-7F69-701A-95ED-47B5D118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76799-8B39-6F21-EFEC-3A8E6BA947D6}"/>
              </a:ext>
            </a:extLst>
          </p:cNvPr>
          <p:cNvSpPr/>
          <p:nvPr/>
        </p:nvSpPr>
        <p:spPr>
          <a:xfrm>
            <a:off x="86264" y="688259"/>
            <a:ext cx="4070555" cy="2271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CF1F942-7EFD-9EEA-697C-AA83934D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8" y="812990"/>
            <a:ext cx="3918722" cy="204202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4B5B5A-7BA9-E2AE-4501-76F39E862769}"/>
              </a:ext>
            </a:extLst>
          </p:cNvPr>
          <p:cNvSpPr/>
          <p:nvPr/>
        </p:nvSpPr>
        <p:spPr>
          <a:xfrm>
            <a:off x="155358" y="2391755"/>
            <a:ext cx="3918722" cy="223100"/>
          </a:xfrm>
          <a:prstGeom prst="rect">
            <a:avLst/>
          </a:prstGeom>
          <a:solidFill>
            <a:srgbClr val="FFFF00">
              <a:alpha val="4559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A954B2-D664-F146-DC77-E6D2556962F8}"/>
              </a:ext>
            </a:extLst>
          </p:cNvPr>
          <p:cNvSpPr/>
          <p:nvPr/>
        </p:nvSpPr>
        <p:spPr>
          <a:xfrm>
            <a:off x="4256206" y="1980463"/>
            <a:ext cx="631588" cy="3149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B18E9-6A35-2DA2-A0F6-E8F0058753CE}"/>
              </a:ext>
            </a:extLst>
          </p:cNvPr>
          <p:cNvSpPr/>
          <p:nvPr/>
        </p:nvSpPr>
        <p:spPr>
          <a:xfrm>
            <a:off x="4987181" y="688259"/>
            <a:ext cx="4001461" cy="2271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BF282E-B41D-720C-EEBC-DF5ADD52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58" y="764245"/>
            <a:ext cx="3771057" cy="209076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D88E4EA-0ED9-7CF5-BC97-53E204A19A5D}"/>
              </a:ext>
            </a:extLst>
          </p:cNvPr>
          <p:cNvSpPr/>
          <p:nvPr/>
        </p:nvSpPr>
        <p:spPr>
          <a:xfrm rot="9183329">
            <a:off x="4235779" y="2981011"/>
            <a:ext cx="631588" cy="3149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892A1-DBCA-3D2E-0756-BE3905DCDC05}"/>
              </a:ext>
            </a:extLst>
          </p:cNvPr>
          <p:cNvSpPr/>
          <p:nvPr/>
        </p:nvSpPr>
        <p:spPr>
          <a:xfrm>
            <a:off x="86264" y="3094892"/>
            <a:ext cx="4070555" cy="1652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CF0B7C8-2FA6-8E66-62EC-3DACDDF3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3" y="3185336"/>
            <a:ext cx="3470031" cy="147206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D9DF45-44A2-1044-A0B0-5493D2AEC240}"/>
              </a:ext>
            </a:extLst>
          </p:cNvPr>
          <p:cNvSpPr txBox="1"/>
          <p:nvPr/>
        </p:nvSpPr>
        <p:spPr>
          <a:xfrm>
            <a:off x="4987181" y="3324454"/>
            <a:ext cx="4084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is integrated into the user interface, with tissue type overviews provided. Shiny app enables both gene and cell-level insights/comparisons.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EEFB31-4A54-501A-E4C8-950DAAD42B28}"/>
              </a:ext>
            </a:extLst>
          </p:cNvPr>
          <p:cNvSpPr/>
          <p:nvPr/>
        </p:nvSpPr>
        <p:spPr>
          <a:xfrm>
            <a:off x="6770760" y="1405784"/>
            <a:ext cx="431563" cy="115367"/>
          </a:xfrm>
          <a:prstGeom prst="rect">
            <a:avLst/>
          </a:prstGeom>
          <a:solidFill>
            <a:srgbClr val="FFFF00">
              <a:alpha val="46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285750" y="1009400"/>
            <a:ext cx="8675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Nick Nystrom (PI, PSC): </a:t>
            </a:r>
            <a:r>
              <a:rPr lang="en" sz="1200">
                <a:solidFill>
                  <a:schemeClr val="dk1"/>
                </a:solidFill>
              </a:rPr>
              <a:t>PSC Chief Scientist  			</a:t>
            </a:r>
            <a:r>
              <a:rPr lang="en" sz="1200" b="1">
                <a:solidFill>
                  <a:schemeClr val="dk1"/>
                </a:solidFill>
              </a:rPr>
              <a:t>Jonathan C. Silverstein (PI, Pitt): </a:t>
            </a:r>
            <a:r>
              <a:rPr lang="en" sz="1200">
                <a:solidFill>
                  <a:schemeClr val="dk1"/>
                </a:solidFill>
              </a:rPr>
              <a:t>Professor and CRIO, DBMI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444A65"/>
      </a:dk1>
      <a:lt1>
        <a:srgbClr val="FFFFFF"/>
      </a:lt1>
      <a:dk2>
        <a:srgbClr val="000000"/>
      </a:dk2>
      <a:lt2>
        <a:srgbClr val="757575"/>
      </a:lt2>
      <a:accent1>
        <a:srgbClr val="444A65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9A220B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322</Words>
  <Application>Microsoft Macintosh PowerPoint</Application>
  <PresentationFormat>On-screen Show (16:9)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 SemiBold</vt:lpstr>
      <vt:lpstr>Inter</vt:lpstr>
      <vt:lpstr>Lato</vt:lpstr>
      <vt:lpstr>Arial</vt:lpstr>
      <vt:lpstr>Open Sans</vt:lpstr>
      <vt:lpstr>Calibri</vt:lpstr>
      <vt:lpstr>Simple Light</vt:lpstr>
      <vt:lpstr>Swiss</vt:lpstr>
      <vt:lpstr> HuBMAP Data Processing Pipelines</vt:lpstr>
      <vt:lpstr>Overview</vt:lpstr>
      <vt:lpstr>Introduction</vt:lpstr>
      <vt:lpstr>HuBMAP Consortium Portal</vt:lpstr>
      <vt:lpstr>Raw Heart Data - scRNAseq</vt:lpstr>
      <vt:lpstr>Processed Heart Data – Pipeline Results </vt:lpstr>
      <vt:lpstr>User Interface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Lasota, Jack J</cp:lastModifiedBy>
  <cp:revision>7</cp:revision>
  <dcterms:modified xsi:type="dcterms:W3CDTF">2025-07-02T14:50:13Z</dcterms:modified>
</cp:coreProperties>
</file>