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  <p:sldMasterId id="2147483677" r:id="rId2"/>
  </p:sldMasterIdLst>
  <p:notesMasterIdLst>
    <p:notesMasterId r:id="rId11"/>
  </p:notesMasterIdLst>
  <p:sldIdLst>
    <p:sldId id="256" r:id="rId3"/>
    <p:sldId id="257" r:id="rId4"/>
    <p:sldId id="258" r:id="rId5"/>
    <p:sldId id="262" r:id="rId6"/>
    <p:sldId id="261" r:id="rId7"/>
    <p:sldId id="260" r:id="rId8"/>
    <p:sldId id="263" r:id="rId9"/>
    <p:sldId id="259" r:id="rId10"/>
  </p:sldIdLst>
  <p:sldSz cx="9144000" cy="5143500" type="screen16x9"/>
  <p:notesSz cx="6858000" cy="9144000"/>
  <p:embeddedFontLst>
    <p:embeddedFont>
      <p:font typeface="Inter" panose="02000503000000020004" pitchFamily="2" charset="0"/>
      <p:regular r:id="rId12"/>
      <p:bold r:id="rId13"/>
      <p:italic r:id="rId14"/>
      <p:boldItalic r:id="rId15"/>
    </p:embeddedFon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Open Sans SemiBold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88"/>
    <p:restoredTop sz="94542"/>
  </p:normalViewPr>
  <p:slideViewPr>
    <p:cSldViewPr snapToGrid="0">
      <p:cViewPr varScale="1">
        <p:scale>
          <a:sx n="85" d="100"/>
          <a:sy n="85" d="100"/>
        </p:scale>
        <p:origin x="184" y="7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d5cedad05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g33d5cedad05_0_1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900" b="0" i="1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d5cedad0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33d5cedad0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d5cedad05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2" name="Google Shape;152;g33d5cedad05_0_1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d5cedad05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g33d5cedad05_0_28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44A6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8955329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8050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44A65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r="40419" b="1370"/>
          <a:stretch/>
        </p:blipFill>
        <p:spPr>
          <a:xfrm rot="-5400000">
            <a:off x="4466612" y="-4476012"/>
            <a:ext cx="210775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2">
            <a:alphaModFix/>
          </a:blip>
          <a:srcRect r="43191" b="1370"/>
          <a:stretch/>
        </p:blipFill>
        <p:spPr>
          <a:xfrm rot="5400000">
            <a:off x="4471513" y="482763"/>
            <a:ext cx="200975" cy="914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uBMAP Portal Style" type="tx">
  <p:cSld name="TITLE_AND_BOD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title"/>
          </p:nvPr>
        </p:nvSpPr>
        <p:spPr>
          <a:xfrm>
            <a:off x="1638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1648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9400" y="0"/>
            <a:ext cx="196275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 rotWithShape="1">
          <a:blip r:embed="rId2">
            <a:alphaModFix/>
          </a:blip>
          <a:srcRect l="20584"/>
          <a:stretch/>
        </p:blipFill>
        <p:spPr>
          <a:xfrm>
            <a:off x="10889" y="166975"/>
            <a:ext cx="1493701" cy="480955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(dark)">
  <p:cSld name="TITLE_ONLY_1">
    <p:bg>
      <p:bgPr>
        <a:solidFill>
          <a:srgbClr val="000000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9"/>
          <p:cNvPicPr preferRelativeResize="0"/>
          <p:nvPr/>
        </p:nvPicPr>
        <p:blipFill rotWithShape="1">
          <a:blip r:embed="rId2">
            <a:alphaModFix/>
          </a:blip>
          <a:srcRect l="20584"/>
          <a:stretch/>
        </p:blipFill>
        <p:spPr>
          <a:xfrm>
            <a:off x="10889" y="166975"/>
            <a:ext cx="1493701" cy="4809552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8050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rgbClr val="444A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3600"/>
              <a:buNone/>
              <a:defRPr sz="3600">
                <a:solidFill>
                  <a:srgbClr val="444A65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-8050" y="-14121"/>
            <a:ext cx="197350" cy="5171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A65"/>
              </a:buClr>
              <a:buSzPts val="9600"/>
              <a:buFont typeface="Lato"/>
              <a:buNone/>
              <a:defRPr sz="9600">
                <a:solidFill>
                  <a:srgbClr val="444A6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" name="Google Shape;107;p25"/>
          <p:cNvPicPr preferRelativeResize="0"/>
          <p:nvPr/>
        </p:nvPicPr>
        <p:blipFill rotWithShape="1">
          <a:blip r:embed="rId2">
            <a:alphaModFix/>
          </a:blip>
          <a:srcRect l="20584"/>
          <a:stretch/>
        </p:blipFill>
        <p:spPr>
          <a:xfrm>
            <a:off x="10889" y="166975"/>
            <a:ext cx="1493701" cy="4809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>
            <a:spLocks noGrp="1"/>
          </p:cNvSpPr>
          <p:nvPr>
            <p:ph type="pic" idx="2"/>
          </p:nvPr>
        </p:nvSpPr>
        <p:spPr>
          <a:xfrm>
            <a:off x="6090761" y="2576036"/>
            <a:ext cx="30504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8"/>
          <p:cNvSpPr>
            <a:spLocks noGrp="1"/>
          </p:cNvSpPr>
          <p:nvPr>
            <p:ph type="pic" idx="3"/>
          </p:nvPr>
        </p:nvSpPr>
        <p:spPr>
          <a:xfrm>
            <a:off x="-8122" y="2576035"/>
            <a:ext cx="30504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8"/>
          <p:cNvSpPr>
            <a:spLocks noGrp="1"/>
          </p:cNvSpPr>
          <p:nvPr>
            <p:ph type="pic" idx="4"/>
          </p:nvPr>
        </p:nvSpPr>
        <p:spPr>
          <a:xfrm>
            <a:off x="3040381" y="2855"/>
            <a:ext cx="3050400" cy="256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Confidential">
  <p:cSld name="Title - Confidential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800" y="35775"/>
            <a:ext cx="1995575" cy="79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9"/>
          <p:cNvSpPr txBox="1">
            <a:spLocks noGrp="1"/>
          </p:cNvSpPr>
          <p:nvPr>
            <p:ph type="sldNum" idx="12"/>
          </p:nvPr>
        </p:nvSpPr>
        <p:spPr>
          <a:xfrm>
            <a:off x="362847" y="4831131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title"/>
          </p:nvPr>
        </p:nvSpPr>
        <p:spPr>
          <a:xfrm>
            <a:off x="457200" y="222885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4" name="Google Shape;124;p29"/>
          <p:cNvSpPr/>
          <p:nvPr/>
        </p:nvSpPr>
        <p:spPr>
          <a:xfrm>
            <a:off x="7367620" y="4791863"/>
            <a:ext cx="1776300" cy="35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Open Sans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9"/>
          <p:cNvSpPr/>
          <p:nvPr/>
        </p:nvSpPr>
        <p:spPr>
          <a:xfrm>
            <a:off x="4564242" y="4828127"/>
            <a:ext cx="4287900" cy="12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Open Sans SemiBold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800" y="889476"/>
            <a:ext cx="2032225" cy="182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22038" y="37550"/>
            <a:ext cx="4521986" cy="79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Alternative">
  <p:cSld name="Title - Alternative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60301" y="4804157"/>
            <a:ext cx="983201" cy="20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2188" y="4762526"/>
            <a:ext cx="1641834" cy="28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8280" y="4846354"/>
            <a:ext cx="1363334" cy="12217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0"/>
          <p:cNvSpPr txBox="1">
            <a:spLocks noGrp="1"/>
          </p:cNvSpPr>
          <p:nvPr>
            <p:ph type="sldNum" idx="12"/>
          </p:nvPr>
        </p:nvSpPr>
        <p:spPr>
          <a:xfrm>
            <a:off x="285750" y="4841483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  <a:defRPr sz="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601500"/>
          </a:xfrm>
          <a:prstGeom prst="rect">
            <a:avLst/>
          </a:prstGeom>
          <a:solidFill>
            <a:srgbClr val="007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Open Sans"/>
              <a:buNone/>
              <a:defRPr sz="27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000"/>
              <a:buFont typeface="Open Sans"/>
              <a:buNone/>
              <a:defRPr sz="3000" b="0" i="0" u="none" strike="noStrike" cap="none">
                <a:solidFill>
                  <a:srgbClr val="BB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200" y="1028701"/>
            <a:ext cx="82296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nter"/>
              <a:buNone/>
              <a:defRPr sz="30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/>
          <p:nvPr/>
        </p:nvSpPr>
        <p:spPr>
          <a:xfrm>
            <a:off x="3181091" y="3340431"/>
            <a:ext cx="3479400" cy="15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endParaRPr lang="en" dirty="0"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dirty="0">
                <a:latin typeface="Open Sans SemiBold"/>
                <a:ea typeface="Open Sans SemiBold"/>
                <a:cs typeface="Open Sans SemiBold"/>
                <a:sym typeface="Open Sans SemiBold"/>
              </a:rPr>
              <a:t>Jack Lasota</a:t>
            </a:r>
            <a:endParaRPr sz="1400" b="0" i="0" u="none" strike="noStrike" cap="none" dirty="0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Pittsburgh Supercomputing Center (PSC)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Carnegie Mellon University / University of Pittsburgh</a:t>
            </a:r>
            <a:endParaRPr sz="14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999241" y="1371818"/>
            <a:ext cx="7843100" cy="16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80"/>
              <a:buFont typeface="Open Sans"/>
              <a:buNone/>
            </a:pPr>
            <a:br>
              <a:rPr lang="en" sz="3800" dirty="0">
                <a:solidFill>
                  <a:srgbClr val="BB002A"/>
                </a:solidFill>
              </a:rPr>
            </a:br>
            <a:r>
              <a:rPr lang="en" sz="3800" dirty="0">
                <a:solidFill>
                  <a:srgbClr val="BB002A"/>
                </a:solidFill>
              </a:rPr>
              <a:t>Pipelines for Processing Large </a:t>
            </a:r>
            <a:r>
              <a:rPr lang="en" sz="3800" dirty="0" err="1">
                <a:solidFill>
                  <a:srgbClr val="BB002A"/>
                </a:solidFill>
              </a:rPr>
              <a:t>HuBMAP</a:t>
            </a:r>
            <a:r>
              <a:rPr lang="en" sz="3800" dirty="0">
                <a:solidFill>
                  <a:srgbClr val="BB002A"/>
                </a:solidFill>
              </a:rPr>
              <a:t> Data Sets</a:t>
            </a:r>
            <a:endParaRPr sz="3800" dirty="0">
              <a:solidFill>
                <a:srgbClr val="BB002A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0000"/>
              </a:buClr>
              <a:buSzPts val="3280"/>
              <a:buFont typeface="Open Sans"/>
              <a:buNone/>
            </a:pPr>
            <a:endParaRPr b="0" i="1" u="none" strike="noStrike" cap="none" dirty="0">
              <a:solidFill>
                <a:srgbClr val="BB002A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31"/>
          <p:cNvSpPr txBox="1">
            <a:spLocks noGrp="1"/>
          </p:cNvSpPr>
          <p:nvPr>
            <p:ph type="sldNum" idx="12"/>
          </p:nvPr>
        </p:nvSpPr>
        <p:spPr>
          <a:xfrm>
            <a:off x="362847" y="4831131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43" name="Google Shape;14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38106"/>
            <a:ext cx="1430850" cy="36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>
            <a:spLocks noGrp="1"/>
          </p:cNvSpPr>
          <p:nvPr>
            <p:ph type="title"/>
          </p:nvPr>
        </p:nvSpPr>
        <p:spPr>
          <a:xfrm>
            <a:off x="261525" y="6160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b="1" dirty="0">
                <a:latin typeface=""/>
              </a:rPr>
              <a:t>Overview</a:t>
            </a:r>
            <a:endParaRPr b="1" dirty="0">
              <a:latin typeface=""/>
            </a:endParaRPr>
          </a:p>
        </p:txBody>
      </p:sp>
      <p:sp>
        <p:nvSpPr>
          <p:cNvPr id="149" name="Google Shape;149;p32"/>
          <p:cNvSpPr txBox="1">
            <a:spLocks noGrp="1"/>
          </p:cNvSpPr>
          <p:nvPr>
            <p:ph type="body" idx="1"/>
          </p:nvPr>
        </p:nvSpPr>
        <p:spPr>
          <a:xfrm>
            <a:off x="317625" y="738038"/>
            <a:ext cx="7547400" cy="42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  <a:latin typeface=""/>
                <a:sym typeface="Inter"/>
              </a:rPr>
              <a:t>Outline, Background of </a:t>
            </a:r>
            <a:r>
              <a:rPr lang="en" sz="1800" dirty="0" err="1">
                <a:solidFill>
                  <a:srgbClr val="000000"/>
                </a:solidFill>
                <a:latin typeface=""/>
                <a:sym typeface="Inter"/>
              </a:rPr>
              <a:t>HubMap</a:t>
            </a:r>
            <a:r>
              <a:rPr lang="en" sz="1800" dirty="0">
                <a:solidFill>
                  <a:srgbClr val="000000"/>
                </a:solidFill>
                <a:latin typeface=""/>
                <a:sym typeface="Inter"/>
              </a:rPr>
              <a:t> (or PSC/Ruffalo lab?) (~2)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  <a:latin typeface=""/>
              </a:rPr>
              <a:t>Quick tour of HuBMAP Consortium Portal (~2)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  <a:latin typeface=""/>
              </a:rPr>
              <a:t>Data processing pipeline (~2 Penny on scRNAseq, one workflow, one on results?)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00"/>
                </a:solidFill>
                <a:latin typeface=""/>
              </a:rPr>
              <a:t>User interface</a:t>
            </a:r>
            <a:endParaRPr sz="1800" dirty="0">
              <a:solidFill>
                <a:srgbClr val="000000"/>
              </a:solidFill>
              <a:latin typeface="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sldNum" idx="12"/>
          </p:nvPr>
        </p:nvSpPr>
        <p:spPr>
          <a:xfrm>
            <a:off x="285750" y="4841483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5" name="Google Shape;155;p33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601500"/>
          </a:xfrm>
          <a:prstGeom prst="rect">
            <a:avLst/>
          </a:prstGeom>
          <a:solidFill>
            <a:srgbClr val="007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156" name="Google Shape;156;p33"/>
          <p:cNvSpPr txBox="1">
            <a:spLocks noGrp="1"/>
          </p:cNvSpPr>
          <p:nvPr>
            <p:ph type="body" idx="1"/>
          </p:nvPr>
        </p:nvSpPr>
        <p:spPr>
          <a:xfrm>
            <a:off x="285750" y="876300"/>
            <a:ext cx="8714400" cy="3863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Pittsburgh Supercomputing Center (PSC) - Joint center of Carnegie Mellon &amp; University of Pittsburgh, providing advanced high performance computer resources for interdisciplinary research.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2"/>
                </a:solidFill>
              </a:rPr>
              <a:t>HuBMAP</a:t>
            </a:r>
            <a:r>
              <a:rPr lang="en-US" sz="1800" dirty="0">
                <a:solidFill>
                  <a:schemeClr val="bg2"/>
                </a:solidFill>
              </a:rPr>
              <a:t> Tool Development – Developed pipelines for standardized processing of </a:t>
            </a:r>
            <a:r>
              <a:rPr lang="en-US" sz="1800" dirty="0" err="1">
                <a:solidFill>
                  <a:schemeClr val="bg2"/>
                </a:solidFill>
              </a:rPr>
              <a:t>HuBMAP</a:t>
            </a:r>
            <a:r>
              <a:rPr lang="en-US" sz="1800" dirty="0">
                <a:solidFill>
                  <a:schemeClr val="bg2"/>
                </a:solidFill>
              </a:rPr>
              <a:t> data: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Single-cell sequencing (</a:t>
            </a:r>
            <a:r>
              <a:rPr lang="en-US" sz="1800" dirty="0" err="1">
                <a:solidFill>
                  <a:schemeClr val="bg2"/>
                </a:solidFill>
              </a:rPr>
              <a:t>scRNA</a:t>
            </a:r>
            <a:r>
              <a:rPr lang="en-US" sz="1800" dirty="0">
                <a:solidFill>
                  <a:schemeClr val="bg2"/>
                </a:solidFill>
              </a:rPr>
              <a:t>-seq, ATAC-seq)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Imaging data (segmentation, stitching)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Spatial transcriptomics/proteomics (CODEX, </a:t>
            </a:r>
            <a:r>
              <a:rPr lang="en-US" sz="1800" dirty="0" err="1">
                <a:solidFill>
                  <a:schemeClr val="bg2"/>
                </a:solidFill>
              </a:rPr>
              <a:t>seqFISH</a:t>
            </a:r>
            <a:r>
              <a:rPr lang="en-US" sz="1800" dirty="0">
                <a:solidFill>
                  <a:schemeClr val="bg2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Downstream analysis of image-based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All tools created are publicly available and integrated into the </a:t>
            </a:r>
            <a:r>
              <a:rPr lang="en-US" sz="1800" dirty="0" err="1">
                <a:solidFill>
                  <a:schemeClr val="bg2"/>
                </a:solidFill>
              </a:rPr>
              <a:t>HuBMAP</a:t>
            </a:r>
            <a:r>
              <a:rPr lang="en-US" sz="1800" dirty="0">
                <a:solidFill>
                  <a:schemeClr val="bg2"/>
                </a:solidFill>
              </a:rPr>
              <a:t> website, providing a user-friendly interface to interact with complex biological data.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DEF0-0E9E-89FE-9528-247524E87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HuBMAP</a:t>
            </a:r>
            <a:r>
              <a:rPr lang="en-US" dirty="0"/>
              <a:t> Consortium Portal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80EE4-E715-5681-6C0A-83D95BE98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6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1F9-028C-E2EC-772C-06B23465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" y="6545"/>
            <a:ext cx="9144000" cy="601500"/>
          </a:xfrm>
        </p:spPr>
        <p:txBody>
          <a:bodyPr/>
          <a:lstStyle/>
          <a:p>
            <a:r>
              <a:rPr lang="en-US" dirty="0"/>
              <a:t>Raw Heart Data - </a:t>
            </a:r>
            <a:r>
              <a:rPr lang="en-US" dirty="0" err="1"/>
              <a:t>scRNAseq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6C64C8-C76C-B86B-D5DD-AEBEAF017869}"/>
              </a:ext>
            </a:extLst>
          </p:cNvPr>
          <p:cNvSpPr/>
          <p:nvPr/>
        </p:nvSpPr>
        <p:spPr>
          <a:xfrm>
            <a:off x="90272" y="765371"/>
            <a:ext cx="4329715" cy="13338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746E78-4921-1425-1910-B448A9B74A93}"/>
              </a:ext>
            </a:extLst>
          </p:cNvPr>
          <p:cNvSpPr/>
          <p:nvPr/>
        </p:nvSpPr>
        <p:spPr>
          <a:xfrm>
            <a:off x="90273" y="2196445"/>
            <a:ext cx="4329714" cy="25871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8C8665-D41C-8027-0B8D-5FF21F99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16" y="845825"/>
            <a:ext cx="4172394" cy="1107167"/>
          </a:xfrm>
          <a:prstGeom prst="rect">
            <a:avLst/>
          </a:prstGeom>
        </p:spPr>
      </p:pic>
      <p:pic>
        <p:nvPicPr>
          <p:cNvPr id="15" name="Picture 1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14AF36DA-ED82-58D2-AA11-3FE1A565C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959" y="2477793"/>
            <a:ext cx="2106064" cy="2039939"/>
          </a:xfrm>
          <a:prstGeom prst="rect">
            <a:avLst/>
          </a:prstGeom>
        </p:spPr>
      </p:pic>
      <p:pic>
        <p:nvPicPr>
          <p:cNvPr id="13" name="Picture 1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BD5B26C-B633-C406-0CBF-C2B7ED6B7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90" y="2327967"/>
            <a:ext cx="1721935" cy="23502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CDAA9CD-711E-916B-229E-617491AB576A}"/>
              </a:ext>
            </a:extLst>
          </p:cNvPr>
          <p:cNvSpPr txBox="1"/>
          <p:nvPr/>
        </p:nvSpPr>
        <p:spPr>
          <a:xfrm>
            <a:off x="4398745" y="767525"/>
            <a:ext cx="451424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AnnData</a:t>
            </a:r>
            <a:r>
              <a:rPr lang="en-US" dirty="0"/>
              <a:t> provides essential tools for interpreting and working with complex biological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HuBMAP</a:t>
            </a:r>
            <a:r>
              <a:rPr lang="en-US" dirty="0"/>
              <a:t> raw heart data was read using the </a:t>
            </a:r>
            <a:r>
              <a:rPr lang="en-US" dirty="0" err="1"/>
              <a:t>AnnData</a:t>
            </a:r>
            <a:r>
              <a:rPr lang="en-US" dirty="0"/>
              <a:t> Python package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Pre-processed data: cells(</a:t>
            </a:r>
            <a:r>
              <a:rPr lang="en-US" dirty="0" err="1"/>
              <a:t>n_obs</a:t>
            </a:r>
            <a:r>
              <a:rPr lang="en-US" dirty="0"/>
              <a:t>) x genes(</a:t>
            </a:r>
            <a:r>
              <a:rPr lang="en-US" dirty="0" err="1"/>
              <a:t>n_vars</a:t>
            </a:r>
            <a:r>
              <a:rPr lang="en-US" dirty="0"/>
              <a:t>) = </a:t>
            </a:r>
            <a:r>
              <a:rPr lang="en-US" b="1" u="sng" dirty="0"/>
              <a:t>117782 x 60286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BA8C8-A7B3-4F19-0D84-79E180C9E92F}"/>
              </a:ext>
            </a:extLst>
          </p:cNvPr>
          <p:cNvSpPr txBox="1"/>
          <p:nvPr/>
        </p:nvSpPr>
        <p:spPr>
          <a:xfrm>
            <a:off x="4398745" y="2510769"/>
            <a:ext cx="46752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pandas library enables targeted analysis of specific data points.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summarize or visualize the distribution of cell or gene types by label.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Revealing the composition of cells and genes is helpful with comparison before and after pipeline processing</a:t>
            </a:r>
          </a:p>
        </p:txBody>
      </p:sp>
    </p:spTree>
    <p:extLst>
      <p:ext uri="{BB962C8B-B14F-4D97-AF65-F5344CB8AC3E}">
        <p14:creationId xmlns:p14="http://schemas.microsoft.com/office/powerpoint/2010/main" val="1635965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9CFD-F975-8A6D-0633-A00383885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Processed Heart Data – Pipeline Results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7EF5D1-0974-BD74-BAE3-9C7DFBAE3112}"/>
              </a:ext>
            </a:extLst>
          </p:cNvPr>
          <p:cNvSpPr/>
          <p:nvPr/>
        </p:nvSpPr>
        <p:spPr>
          <a:xfrm>
            <a:off x="69502" y="695912"/>
            <a:ext cx="4058362" cy="1103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49BE27-3939-FFA1-4921-41B172AEE078}"/>
              </a:ext>
            </a:extLst>
          </p:cNvPr>
          <p:cNvSpPr/>
          <p:nvPr/>
        </p:nvSpPr>
        <p:spPr>
          <a:xfrm>
            <a:off x="69502" y="2101462"/>
            <a:ext cx="2948018" cy="2429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5CC84C-E73B-84D9-DE95-250F9DB6AD98}"/>
              </a:ext>
            </a:extLst>
          </p:cNvPr>
          <p:cNvSpPr/>
          <p:nvPr/>
        </p:nvSpPr>
        <p:spPr>
          <a:xfrm>
            <a:off x="3062887" y="2101462"/>
            <a:ext cx="3005805" cy="2429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ECB104-444A-6533-BF6D-3CD5EEBE7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69" y="788437"/>
            <a:ext cx="3972444" cy="907961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CDE5F52-C0EE-AA73-7FFC-7967D43A9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9" y="2193545"/>
            <a:ext cx="2837337" cy="2290489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398F55-D517-C99B-BF2A-2157979A3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331" y="2489842"/>
            <a:ext cx="2397336" cy="19941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76AA01-7DA9-E380-374E-850022C6C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6377" y="2221633"/>
            <a:ext cx="2651244" cy="2745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49E2A8-303E-E6E4-5CAA-119BD836ACC5}"/>
              </a:ext>
            </a:extLst>
          </p:cNvPr>
          <p:cNvSpPr txBox="1"/>
          <p:nvPr/>
        </p:nvSpPr>
        <p:spPr>
          <a:xfrm>
            <a:off x="4173231" y="657641"/>
            <a:ext cx="48559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Processed data is read </a:t>
            </a:r>
            <a:r>
              <a:rPr lang="en-US" dirty="0" err="1"/>
              <a:t>llike</a:t>
            </a:r>
            <a:r>
              <a:rPr lang="en-US" dirty="0"/>
              <a:t> the raw data, using the </a:t>
            </a:r>
            <a:r>
              <a:rPr lang="en-US" dirty="0" err="1"/>
              <a:t>AnnData</a:t>
            </a:r>
            <a:r>
              <a:rPr lang="en-US" dirty="0"/>
              <a:t> Python package.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Processed data: cells(</a:t>
            </a:r>
            <a:r>
              <a:rPr lang="en-US" dirty="0" err="1"/>
              <a:t>n_obs</a:t>
            </a:r>
            <a:r>
              <a:rPr lang="en-US" dirty="0"/>
              <a:t>) x genes(</a:t>
            </a:r>
            <a:r>
              <a:rPr lang="en-US" dirty="0" err="1"/>
              <a:t>n_vars</a:t>
            </a:r>
            <a:r>
              <a:rPr lang="en-US" dirty="0"/>
              <a:t>) = </a:t>
            </a:r>
            <a:r>
              <a:rPr lang="en-US" b="1" u="sng" dirty="0"/>
              <a:t>1754 x 15671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/>
              <a:t>About 99% of cells and 75% of genes were filtered.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064172-8470-95C5-0B2B-9759D32A7ECB}"/>
              </a:ext>
            </a:extLst>
          </p:cNvPr>
          <p:cNvSpPr txBox="1"/>
          <p:nvPr/>
        </p:nvSpPr>
        <p:spPr>
          <a:xfrm>
            <a:off x="6114059" y="2101461"/>
            <a:ext cx="29604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particular pipeline utilizes Leiden clustering which groups cells based on shared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clusters can then be viewed using a UMAP.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Furthermore, metadata can be extracted using </a:t>
            </a:r>
            <a:r>
              <a:rPr lang="en-US" dirty="0" err="1"/>
              <a:t>json</a:t>
            </a:r>
            <a:r>
              <a:rPr lang="en-US" dirty="0"/>
              <a:t>, providing an overview of the data set.</a:t>
            </a:r>
          </a:p>
        </p:txBody>
      </p:sp>
    </p:spTree>
    <p:extLst>
      <p:ext uri="{BB962C8B-B14F-4D97-AF65-F5344CB8AC3E}">
        <p14:creationId xmlns:p14="http://schemas.microsoft.com/office/powerpoint/2010/main" val="179597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9578-7F69-701A-95ED-47B5D118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Heart Data Website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27620-88B4-5C81-F2F5-17ED1AC6C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29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sldNum" idx="12"/>
          </p:nvPr>
        </p:nvSpPr>
        <p:spPr>
          <a:xfrm>
            <a:off x="285750" y="4841483"/>
            <a:ext cx="1761300" cy="12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800"/>
              <a:buFont typeface="Open Sans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601500"/>
          </a:xfrm>
          <a:prstGeom prst="rect">
            <a:avLst/>
          </a:prstGeom>
          <a:solidFill>
            <a:srgbClr val="0075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1"/>
          </p:nvPr>
        </p:nvSpPr>
        <p:spPr>
          <a:xfrm>
            <a:off x="285750" y="1009400"/>
            <a:ext cx="8675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dk1"/>
                </a:solidFill>
              </a:rPr>
              <a:t>Nick Nystrom (PI, PSC): </a:t>
            </a:r>
            <a:r>
              <a:rPr lang="en" sz="1200">
                <a:solidFill>
                  <a:schemeClr val="dk1"/>
                </a:solidFill>
              </a:rPr>
              <a:t>PSC Chief Scientist  			</a:t>
            </a:r>
            <a:r>
              <a:rPr lang="en" sz="1200" b="1">
                <a:solidFill>
                  <a:schemeClr val="dk1"/>
                </a:solidFill>
              </a:rPr>
              <a:t>Jonathan C. Silverstein (PI, Pitt): </a:t>
            </a:r>
            <a:r>
              <a:rPr lang="en" sz="1200">
                <a:solidFill>
                  <a:schemeClr val="dk1"/>
                </a:solidFill>
              </a:rPr>
              <a:t>Professor and CRIO, DBMI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wiss">
  <a:themeElements>
    <a:clrScheme name="Swiss">
      <a:dk1>
        <a:srgbClr val="444A65"/>
      </a:dk1>
      <a:lt1>
        <a:srgbClr val="FFFFFF"/>
      </a:lt1>
      <a:dk2>
        <a:srgbClr val="000000"/>
      </a:dk2>
      <a:lt2>
        <a:srgbClr val="757575"/>
      </a:lt2>
      <a:accent1>
        <a:srgbClr val="444A65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9A220B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383</Words>
  <Application>Microsoft Macintosh PowerPoint</Application>
  <PresentationFormat>On-screen Show (16:9)</PresentationFormat>
  <Paragraphs>39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Open Sans SemiBold</vt:lpstr>
      <vt:lpstr>Inter</vt:lpstr>
      <vt:lpstr>Lato</vt:lpstr>
      <vt:lpstr>Arial</vt:lpstr>
      <vt:lpstr>Open Sans</vt:lpstr>
      <vt:lpstr>Calibri</vt:lpstr>
      <vt:lpstr>Simple Light</vt:lpstr>
      <vt:lpstr>Swiss</vt:lpstr>
      <vt:lpstr> Pipelines for Processing Large HuBMAP Data Sets </vt:lpstr>
      <vt:lpstr>Overview</vt:lpstr>
      <vt:lpstr>Outline</vt:lpstr>
      <vt:lpstr>HuBMAP Consortium Portal</vt:lpstr>
      <vt:lpstr>Raw Heart Data - scRNAseq</vt:lpstr>
      <vt:lpstr>Processed Heart Data – Pipeline Results </vt:lpstr>
      <vt:lpstr>Heart Data Website Integration</vt:lpstr>
      <vt:lpstr>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Lasota, Jack J</cp:lastModifiedBy>
  <cp:revision>5</cp:revision>
  <dcterms:modified xsi:type="dcterms:W3CDTF">2025-07-01T17:19:18Z</dcterms:modified>
</cp:coreProperties>
</file>