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73" r:id="rId3"/>
    <p:sldId id="272" r:id="rId4"/>
    <p:sldId id="274" r:id="rId5"/>
    <p:sldId id="279" r:id="rId6"/>
    <p:sldId id="280" r:id="rId7"/>
    <p:sldId id="281" r:id="rId8"/>
    <p:sldId id="282" r:id="rId9"/>
    <p:sldId id="293" r:id="rId10"/>
    <p:sldId id="297" r:id="rId11"/>
    <p:sldId id="294" r:id="rId12"/>
    <p:sldId id="295" r:id="rId13"/>
    <p:sldId id="296" r:id="rId14"/>
    <p:sldId id="285" r:id="rId15"/>
    <p:sldId id="291" r:id="rId16"/>
    <p:sldId id="292" r:id="rId17"/>
    <p:sldId id="286" r:id="rId18"/>
    <p:sldId id="287" r:id="rId19"/>
    <p:sldId id="288" r:id="rId20"/>
    <p:sldId id="29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61" autoAdjust="0"/>
  </p:normalViewPr>
  <p:slideViewPr>
    <p:cSldViewPr>
      <p:cViewPr>
        <p:scale>
          <a:sx n="89" d="100"/>
          <a:sy n="89" d="100"/>
        </p:scale>
        <p:origin x="-30" y="-38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2-12T15:21:30.589" idx="1">
    <p:pos x="5360" y="1464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pt-BR"/>
              <a:pPr/>
              <a:t>12/12/2017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pt-BR"/>
              <a:pPr/>
              <a:t>12/12/2017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Apresentação do meu 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37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Sociedade hoje é marcada pela correria do cotidiano.</a:t>
            </a:r>
          </a:p>
          <a:p>
            <a:r>
              <a:rPr lang="pt-BR" dirty="0" smtClean="0"/>
              <a:t>Devido ao grande numero de pessoas quem nem sempre dispõe de tempo para aguardar ‘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7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Ultimo Semestre de sistemas de informação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4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orma livre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2" name="Forma livre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" name="Forma livre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" name="Forma livre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" name="Forma livre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" name="Forma livre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" name="Forma livre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" name="Forma livre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" name="Forma livre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" name="Forma livre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" name="Forma livre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" name="Forma livre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" name="Forma livre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" name="Forma livre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" name="Forma livre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" name="Forma livre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" name="Forma livre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" name="Forma livre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" name="Forma livre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" name="Forma livre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" name="Forma livre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" name="Forma livre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" name="Forma livre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9" name="Forma livre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0" name="Forma livre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1" name="Forma livre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2" name="Forma livre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3" name="Forma livre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4" name="Forma livre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5" name="Forma livre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6" name="Forma livre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7" name="Forma livre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8" name="Forma livre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49" name="Forma livre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2" name="Forma livre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3" name="Forma livre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4" name="Forma livre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5" name="Forma livre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6" name="Forma livre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7" name="Forma livre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8" name="Forma livre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59" name="Forma livre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0" name="Forma livre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1" name="Forma livre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2" name="Forma livre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3" name="Forma livre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4" name="Forma livre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5" name="Forma livre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6" name="Forma livre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7" name="Forma livre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8" name="Forma livre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69" name="Forma livre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0" name="Forma livre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1" name="Forma livre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2" name="Forma livre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3" name="Forma livre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4" name="Forma livre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5" name="Forma livre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6" name="Forma livre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7" name="Forma livre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pt-BR" noProof="0" smtClean="0"/>
              <a:pPr/>
              <a:t>12/12/2017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inistradores.com.br/artigos/economia-e-financas/a-relacao-sociedade-x-tempo-x-trabalho-como-o-uso-do-tempo-e-a-dedicacao-ao-trabalho-podem-influenciar-a-vida-pessoal-e-social-do-ser-humano-contemporaneo/36389/" TargetMode="External"/><Relationship Id="rId2" Type="http://schemas.openxmlformats.org/officeDocument/2006/relationships/hyperlink" Target="http://www.ime.unicamp.br/~hlachos/ME323-Teoria%20Fila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ackleal.assis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SISTEMA DE GERENCIAMENTO DE SERVIÇOS E HORÁRIOS EM ESTABELECIMENTOS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PROTÓTIPO DE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Identificação</a:t>
            </a:r>
          </a:p>
          <a:p>
            <a:r>
              <a:rPr lang="pt-BR" sz="2800" dirty="0"/>
              <a:t>Análise e </a:t>
            </a:r>
            <a:r>
              <a:rPr lang="pt-BR" sz="2800" dirty="0" smtClean="0"/>
              <a:t>negociação</a:t>
            </a:r>
          </a:p>
          <a:p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ENGENHARIA DE REQUISITOS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455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Identificação</a:t>
            </a:r>
          </a:p>
          <a:p>
            <a:r>
              <a:rPr lang="pt-BR" sz="2800" dirty="0"/>
              <a:t>Análise e </a:t>
            </a:r>
            <a:r>
              <a:rPr lang="pt-BR" sz="2800" dirty="0" smtClean="0"/>
              <a:t>negociação</a:t>
            </a:r>
          </a:p>
          <a:p>
            <a:r>
              <a:rPr lang="pt-BR" sz="2800" dirty="0"/>
              <a:t>Especificação e documentação</a:t>
            </a: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ENGENHARIA DE REQUISITOS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978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Identificação</a:t>
            </a:r>
          </a:p>
          <a:p>
            <a:r>
              <a:rPr lang="pt-BR" sz="2800" dirty="0"/>
              <a:t>Análise e </a:t>
            </a:r>
            <a:r>
              <a:rPr lang="pt-BR" sz="2800" dirty="0" smtClean="0"/>
              <a:t>negociação</a:t>
            </a:r>
          </a:p>
          <a:p>
            <a:r>
              <a:rPr lang="pt-BR" sz="2800" dirty="0"/>
              <a:t>Especificação </a:t>
            </a:r>
            <a:r>
              <a:rPr lang="pt-BR" sz="2800" dirty="0" smtClean="0"/>
              <a:t>e documentação</a:t>
            </a:r>
          </a:p>
          <a:p>
            <a:r>
              <a:rPr lang="pt-BR" sz="2800" dirty="0"/>
              <a:t>Validação</a:t>
            </a:r>
            <a:endParaRPr lang="pt-BR" sz="2800" dirty="0" smtClean="0"/>
          </a:p>
          <a:p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ENGENHARIA DE REQUISITOS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4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868" y="1317848"/>
            <a:ext cx="9753600" cy="4343400"/>
          </a:xfrm>
        </p:spPr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rotótipo </a:t>
            </a:r>
            <a:r>
              <a:rPr lang="pt-BR" dirty="0"/>
              <a:t>de versão </a:t>
            </a:r>
            <a:r>
              <a:rPr lang="pt-BR" dirty="0" smtClean="0"/>
              <a:t>inicial</a:t>
            </a:r>
          </a:p>
          <a:p>
            <a:pPr lvl="1"/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sistema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34" y="260649"/>
            <a:ext cx="3848650" cy="6048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36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Sistema - </a:t>
            </a:r>
            <a:r>
              <a:rPr lang="pt-BR" sz="3200" b="1" dirty="0">
                <a:solidFill>
                  <a:schemeClr val="bg1"/>
                </a:solidFill>
              </a:rPr>
              <a:t>Acesso para </a:t>
            </a:r>
            <a:r>
              <a:rPr lang="pt-BR" sz="3200" b="1" dirty="0" smtClean="0">
                <a:solidFill>
                  <a:schemeClr val="bg1"/>
                </a:solidFill>
              </a:rPr>
              <a:t>Estabelecimentos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124744"/>
            <a:ext cx="11305256" cy="46085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1828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868" y="1317848"/>
            <a:ext cx="9753600" cy="4343400"/>
          </a:xfrm>
        </p:spPr>
        <p:txBody>
          <a:bodyPr/>
          <a:lstStyle/>
          <a:p>
            <a:r>
              <a:rPr lang="pt-BR" dirty="0" smtClean="0"/>
              <a:t>Acesso de Clientes</a:t>
            </a:r>
          </a:p>
          <a:p>
            <a:pPr lvl="1"/>
            <a:r>
              <a:rPr lang="pt-BR" dirty="0" smtClean="0"/>
              <a:t>Agendamento de Serviços Simples</a:t>
            </a:r>
          </a:p>
          <a:p>
            <a:pPr lvl="1"/>
            <a:endParaRPr lang="pt-BR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sistema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404664"/>
            <a:ext cx="3672408" cy="5852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627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Otimização de tempo</a:t>
            </a:r>
            <a:r>
              <a:rPr lang="pt-BR" dirty="0"/>
              <a:t> 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Controle de demanda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Abordagem do sistema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4942284" y="2076872"/>
            <a:ext cx="1440160" cy="4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4942284" y="1916832"/>
            <a:ext cx="1440160" cy="1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77685" y="1704466"/>
            <a:ext cx="26642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Profissionais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82444" y="2284188"/>
            <a:ext cx="26642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Clientes</a:t>
            </a:r>
            <a:endParaRPr lang="pt-BR" sz="2400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094684" y="3717032"/>
            <a:ext cx="1431776" cy="11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624598" y="3554717"/>
            <a:ext cx="29261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 smtClean="0"/>
              <a:t>Estabelecimentos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89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4" y="1196752"/>
            <a:ext cx="9753600" cy="4975448"/>
          </a:xfrm>
        </p:spPr>
        <p:txBody>
          <a:bodyPr/>
          <a:lstStyle/>
          <a:p>
            <a:r>
              <a:rPr lang="pt-BR" dirty="0" smtClean="0"/>
              <a:t>Conclusão</a:t>
            </a:r>
          </a:p>
          <a:p>
            <a:r>
              <a:rPr lang="pt-BR" dirty="0" smtClean="0"/>
              <a:t>Identificação de novos pontos críticos</a:t>
            </a:r>
          </a:p>
          <a:p>
            <a:pPr lvl="1"/>
            <a:r>
              <a:rPr lang="pt-BR" dirty="0" smtClean="0"/>
              <a:t>Pagamentos de serviços online</a:t>
            </a:r>
          </a:p>
          <a:p>
            <a:pPr lvl="1"/>
            <a:r>
              <a:rPr lang="pt-BR" dirty="0" smtClean="0"/>
              <a:t>Conceito de cancelamento de serviços</a:t>
            </a:r>
          </a:p>
          <a:p>
            <a:pPr lvl="1"/>
            <a:r>
              <a:rPr lang="pt-BR" dirty="0" smtClean="0"/>
              <a:t>Integração com redes sociais</a:t>
            </a:r>
            <a:endParaRPr lang="pt-BR" dirty="0"/>
          </a:p>
          <a:p>
            <a:r>
              <a:rPr lang="pt-BR" dirty="0" smtClean="0"/>
              <a:t>Sistemas que utilizam a Teoria das Filas</a:t>
            </a:r>
          </a:p>
          <a:p>
            <a:pPr lvl="1"/>
            <a:r>
              <a:rPr lang="pt-BR" dirty="0" smtClean="0"/>
              <a:t>Bancos</a:t>
            </a:r>
          </a:p>
          <a:p>
            <a:pPr lvl="1"/>
            <a:r>
              <a:rPr lang="pt-BR" dirty="0" smtClean="0"/>
              <a:t>Poupatempo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Considerações finais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7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3852" y="1124744"/>
            <a:ext cx="9845350" cy="4824536"/>
          </a:xfrm>
        </p:spPr>
        <p:txBody>
          <a:bodyPr>
            <a:normAutofit/>
          </a:bodyPr>
          <a:lstStyle/>
          <a:p>
            <a:r>
              <a:rPr lang="pt-BR" sz="1500" b="1" dirty="0" err="1"/>
              <a:t>Garay</a:t>
            </a:r>
            <a:r>
              <a:rPr lang="pt-BR" sz="1500" b="1" dirty="0"/>
              <a:t>, A. W. (13 de Junho de 2012). </a:t>
            </a:r>
            <a:r>
              <a:rPr lang="pt-BR" sz="1500" b="1" i="1" dirty="0"/>
              <a:t>Uma introdução à Teoria das Filas.</a:t>
            </a:r>
            <a:r>
              <a:rPr lang="pt-BR" sz="1500" b="1" dirty="0"/>
              <a:t> Acesso em 01 de Novembro de 2017, disponível em Unicamp: </a:t>
            </a:r>
            <a:r>
              <a:rPr lang="pt-BR" sz="1500" b="1" dirty="0">
                <a:hlinkClick r:id="rId2"/>
              </a:rPr>
              <a:t>http://www.ime.unicamp.br/~</a:t>
            </a:r>
            <a:r>
              <a:rPr lang="pt-BR" sz="1500" b="1" dirty="0" smtClean="0">
                <a:hlinkClick r:id="rId2"/>
              </a:rPr>
              <a:t>hlachos/ME323-Teoria%20Filas.pdf</a:t>
            </a:r>
            <a:endParaRPr lang="pt-BR" sz="1500" b="1" dirty="0" smtClean="0"/>
          </a:p>
          <a:p>
            <a:r>
              <a:rPr lang="pt-BR" sz="1500" b="1" dirty="0"/>
              <a:t>Barcelos, B. S. (01 de Dezembro de 2009). </a:t>
            </a:r>
            <a:r>
              <a:rPr lang="pt-BR" sz="1500" b="1" i="1" dirty="0"/>
              <a:t>A relação sociedade X tempo X trabalho: como o uso do tempo e a dedicação ao trabalho podem influenciar a vida pessoal e social do ser humano contemporâneo.</a:t>
            </a:r>
            <a:r>
              <a:rPr lang="pt-BR" sz="1500" b="1" dirty="0"/>
              <a:t> Acesso em 05 de 10 de 2017, disponível em Portal Administradores.com: </a:t>
            </a:r>
            <a:r>
              <a:rPr lang="pt-BR" sz="1500" b="1" dirty="0">
                <a:hlinkClick r:id="rId3"/>
              </a:rPr>
              <a:t>http://www.administradores.com.br/artigos/economia-e-financas/a-relacao-sociedade-x-tempo-x-trabalho-como-o-uso-do-tempo-e-a-dedicacao-ao-trabalho-podem-influenciar-a-vida-pessoal-e-social-do-ser-humano-contemporaneo/36389</a:t>
            </a:r>
            <a:r>
              <a:rPr lang="pt-BR" sz="1500" b="1" dirty="0" smtClean="0">
                <a:hlinkClick r:id="rId3"/>
              </a:rPr>
              <a:t>/</a:t>
            </a:r>
            <a:endParaRPr lang="pt-BR" sz="1500" b="1" dirty="0" smtClean="0"/>
          </a:p>
          <a:p>
            <a:r>
              <a:rPr lang="pt-BR" sz="1500" b="1" dirty="0" smtClean="0"/>
              <a:t>Dep</a:t>
            </a:r>
            <a:r>
              <a:rPr lang="pt-BR" sz="1500" b="1" dirty="0"/>
              <a:t>. Física. (2007/2008). </a:t>
            </a:r>
            <a:r>
              <a:rPr lang="pt-BR" sz="1500" b="1" i="1" dirty="0"/>
              <a:t>Capítulo IX – Distribuição de Poisson.</a:t>
            </a:r>
            <a:r>
              <a:rPr lang="pt-BR" sz="1500" b="1" dirty="0"/>
              <a:t> Acesso em 02 de Novembro de 2017, disponível em FCTUC: https://edisciplinas.usp.br/pluginfile.php/2966473/mod_resource/content/2/Estatistica%20de%20Poisson.pdf</a:t>
            </a:r>
          </a:p>
          <a:p>
            <a:r>
              <a:rPr lang="pt-BR" sz="1500" b="1" dirty="0"/>
              <a:t>PRESSMAN, R. S. (2002). </a:t>
            </a:r>
            <a:r>
              <a:rPr lang="pt-BR" sz="1500" b="1" i="1" dirty="0"/>
              <a:t>Engenharia de software</a:t>
            </a:r>
            <a:r>
              <a:rPr lang="pt-BR" sz="1500" b="1" dirty="0"/>
              <a:t> (Vol. 5). São Paulo: McGraw Hill.</a:t>
            </a:r>
          </a:p>
          <a:p>
            <a:endParaRPr lang="pt-BR" sz="1000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Referências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930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60648"/>
            <a:ext cx="10853462" cy="720080"/>
          </a:xfrm>
          <a:noFill/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800" b="1" i="0" baseline="0" dirty="0" smtClean="0">
                <a:solidFill>
                  <a:schemeClr val="bg1"/>
                </a:solidFill>
                <a:latin typeface="Century Gothic"/>
                <a:ea typeface="+mj-ea"/>
                <a:cs typeface="+mj-cs"/>
              </a:rPr>
              <a:t>obrigado</a:t>
            </a:r>
            <a:endParaRPr lang="pt-BR" sz="3800" b="1" i="0" baseline="0" dirty="0">
              <a:solidFill>
                <a:schemeClr val="bg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4" y="2420888"/>
            <a:ext cx="9753600" cy="3751312"/>
          </a:xfrm>
        </p:spPr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dirty="0" smtClean="0">
                <a:solidFill>
                  <a:srgbClr val="545454"/>
                </a:solidFill>
                <a:latin typeface="Century Gothic"/>
              </a:rPr>
              <a:t>Jack de Assis Leal</a:t>
            </a:r>
            <a:endParaRPr lang="pt-BR" sz="2400" b="0" i="0" dirty="0" smtClean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dirty="0" smtClean="0">
                <a:solidFill>
                  <a:srgbClr val="545454"/>
                </a:solidFill>
                <a:latin typeface="Century Gothic"/>
              </a:rPr>
              <a:t>E-mail: </a:t>
            </a:r>
            <a:r>
              <a:rPr lang="pt-BR" dirty="0" smtClean="0">
                <a:solidFill>
                  <a:srgbClr val="545454"/>
                </a:solidFill>
                <a:latin typeface="Century Gothic"/>
                <a:hlinkClick r:id="rId3"/>
              </a:rPr>
              <a:t>jackleal.assis@gmail.com</a:t>
            </a:r>
            <a:endParaRPr lang="pt-BR" dirty="0" smtClean="0">
              <a:solidFill>
                <a:srgbClr val="545454"/>
              </a:solidFill>
              <a:latin typeface="Century Gothic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Curso: Sistemas de Informação.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545454"/>
              </a:buClr>
              <a:buSzPct val="80000"/>
              <a:buFont typeface="Arial"/>
              <a:buChar char="•"/>
            </a:pPr>
            <a:r>
              <a:rPr lang="pt-BR" sz="2400" b="0" i="0" dirty="0" smtClean="0">
                <a:solidFill>
                  <a:srgbClr val="545454"/>
                </a:solidFill>
                <a:latin typeface="Century Gothic"/>
                <a:ea typeface="+mn-ea"/>
                <a:cs typeface="+mn-cs"/>
              </a:rPr>
              <a:t>Instituição: FATEF.</a:t>
            </a:r>
          </a:p>
          <a:p>
            <a:pPr>
              <a:buClr>
                <a:srgbClr val="545454"/>
              </a:buClr>
              <a:buFont typeface="Arial"/>
              <a:buChar char="•"/>
            </a:pPr>
            <a:r>
              <a:rPr lang="pt-BR" dirty="0" smtClean="0">
                <a:solidFill>
                  <a:srgbClr val="545454"/>
                </a:solidFill>
                <a:latin typeface="Century Gothic"/>
              </a:rPr>
              <a:t>Data: </a:t>
            </a:r>
            <a:r>
              <a:rPr lang="pt-BR" dirty="0" smtClean="0">
                <a:solidFill>
                  <a:srgbClr val="545454"/>
                </a:solidFill>
              </a:rPr>
              <a:t>12/</a:t>
            </a:r>
            <a:r>
              <a:rPr lang="pt-BR" dirty="0">
                <a:solidFill>
                  <a:srgbClr val="545454"/>
                </a:solidFill>
              </a:rPr>
              <a:t>12</a:t>
            </a:r>
            <a:r>
              <a:rPr lang="pt-BR" dirty="0" smtClean="0">
                <a:solidFill>
                  <a:srgbClr val="545454"/>
                </a:solidFill>
              </a:rPr>
              <a:t>/2017</a:t>
            </a:r>
            <a:r>
              <a:rPr lang="pt-BR" dirty="0" smtClean="0">
                <a:solidFill>
                  <a:srgbClr val="545454"/>
                </a:solidFill>
                <a:latin typeface="Century Gothic"/>
              </a:rPr>
              <a:t>.</a:t>
            </a:r>
            <a:endParaRPr lang="pt-BR" sz="2400" b="0" i="0" dirty="0">
              <a:solidFill>
                <a:srgbClr val="545454"/>
              </a:solidFill>
              <a:latin typeface="Century Gothic"/>
              <a:ea typeface="+mn-ea"/>
              <a:cs typeface="+mn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90067" y="1412776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/>
              <a:t>SISTEMA DE GERENCIAMENTO DE SERVIÇOS E HORÁRIOS EM ESTABELECIMENTOS 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4191043"/>
            <a:ext cx="3726228" cy="16862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2169002"/>
            <a:ext cx="3726228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63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4" y="1556792"/>
            <a:ext cx="9753600" cy="4343400"/>
          </a:xfrm>
        </p:spPr>
        <p:txBody>
          <a:bodyPr numCol="2">
            <a:normAutofit lnSpcReduction="10000"/>
          </a:bodyPr>
          <a:lstStyle/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Introdução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Teoria Das Filas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Medidas Do Sistema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Metodologia</a:t>
            </a:r>
          </a:p>
          <a:p>
            <a:pPr marL="560070" indent="-514350">
              <a:buFont typeface="+mj-lt"/>
              <a:buAutoNum type="arabicPeriod"/>
            </a:pPr>
            <a:endParaRPr lang="pt-BR" sz="3500" dirty="0" smtClean="0"/>
          </a:p>
          <a:p>
            <a:pPr marL="560070" indent="-514350">
              <a:buFont typeface="+mj-lt"/>
              <a:buAutoNum type="arabicPeriod"/>
            </a:pPr>
            <a:endParaRPr lang="pt-BR" sz="3500" dirty="0" smtClean="0"/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Engenharia de Requisitos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Sistema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Abordagem Do Sistema</a:t>
            </a:r>
          </a:p>
          <a:p>
            <a:pPr marL="560070" indent="-514350">
              <a:buFont typeface="+mj-lt"/>
              <a:buAutoNum type="arabicPeriod"/>
            </a:pPr>
            <a:r>
              <a:rPr lang="pt-BR" sz="3500" dirty="0" smtClean="0"/>
              <a:t>Considerações Finais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tópicos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9591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868" y="1124744"/>
            <a:ext cx="9753600" cy="4343400"/>
          </a:xfrm>
        </p:spPr>
        <p:txBody>
          <a:bodyPr>
            <a:noAutofit/>
          </a:bodyPr>
          <a:lstStyle/>
          <a:p>
            <a:r>
              <a:rPr lang="pt-BR" sz="2800" dirty="0"/>
              <a:t>N</a:t>
            </a:r>
            <a:r>
              <a:rPr lang="pt-BR" sz="2800" dirty="0" smtClean="0"/>
              <a:t>em </a:t>
            </a:r>
            <a:r>
              <a:rPr lang="pt-BR" sz="2800" dirty="0"/>
              <a:t>todos os afazeres decididos </a:t>
            </a:r>
            <a:r>
              <a:rPr lang="pt-BR" sz="2800" dirty="0" smtClean="0"/>
              <a:t>para o dia são realizados, </a:t>
            </a:r>
            <a:r>
              <a:rPr lang="pt-BR" sz="2800" dirty="0"/>
              <a:t>é instituída uma impressão de que se dispõe de um tempo limitado para se realizar tudo que é</a:t>
            </a:r>
            <a:r>
              <a:rPr lang="pt-BR" sz="2800" dirty="0" smtClean="0"/>
              <a:t> </a:t>
            </a:r>
            <a:r>
              <a:rPr lang="pt-BR" sz="2800" dirty="0"/>
              <a:t>pretendido (</a:t>
            </a:r>
            <a:r>
              <a:rPr lang="pt-BR" sz="2800" dirty="0" err="1" smtClean="0"/>
              <a:t>Barcelos,Bruna</a:t>
            </a:r>
            <a:r>
              <a:rPr lang="pt-BR" sz="2800" dirty="0" smtClean="0"/>
              <a:t> </a:t>
            </a:r>
            <a:r>
              <a:rPr lang="pt-BR" sz="2800" dirty="0"/>
              <a:t>2009).</a:t>
            </a:r>
          </a:p>
          <a:p>
            <a:endParaRPr lang="pt-BR" sz="2800" dirty="0" smtClean="0"/>
          </a:p>
          <a:p>
            <a:r>
              <a:rPr lang="pt-BR" sz="2800" dirty="0" smtClean="0"/>
              <a:t>Objetivos:</a:t>
            </a:r>
          </a:p>
          <a:p>
            <a:pPr lvl="1"/>
            <a:r>
              <a:rPr lang="pt-BR" sz="2800" dirty="0" smtClean="0"/>
              <a:t>Cliente                     -&gt; </a:t>
            </a:r>
            <a:r>
              <a:rPr lang="pt-BR" sz="2400" dirty="0" smtClean="0"/>
              <a:t>Economia significativa de tempo</a:t>
            </a:r>
          </a:p>
          <a:p>
            <a:pPr lvl="1"/>
            <a:r>
              <a:rPr lang="pt-BR" sz="2800" dirty="0" smtClean="0"/>
              <a:t>Estabelecimento    -&gt;    </a:t>
            </a:r>
            <a:r>
              <a:rPr lang="pt-BR" sz="2400" dirty="0" smtClean="0"/>
              <a:t>Melhor controle de demanda</a:t>
            </a:r>
            <a:endParaRPr lang="pt-BR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INTRODUÇÃO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81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Aldo William, O principal </a:t>
            </a:r>
            <a:r>
              <a:rPr lang="pt-BR" dirty="0"/>
              <a:t>motivo de se estudar Teoria de Filas é </a:t>
            </a:r>
            <a:r>
              <a:rPr lang="pt-BR" dirty="0" smtClean="0"/>
              <a:t>otimizar </a:t>
            </a:r>
            <a:r>
              <a:rPr lang="pt-BR" dirty="0"/>
              <a:t>o sistema, que se caracteriza por: </a:t>
            </a:r>
            <a:endParaRPr lang="pt-BR" dirty="0" smtClean="0"/>
          </a:p>
          <a:p>
            <a:pPr marL="45720" indent="0">
              <a:buNone/>
            </a:pPr>
            <a:endParaRPr lang="pt-BR" dirty="0" smtClean="0"/>
          </a:p>
          <a:p>
            <a:r>
              <a:rPr lang="pt-BR" dirty="0" smtClean="0"/>
              <a:t>Melhor </a:t>
            </a:r>
            <a:r>
              <a:rPr lang="pt-BR" dirty="0"/>
              <a:t>utilização dos serviços disponíveis, </a:t>
            </a:r>
            <a:endParaRPr lang="pt-BR" dirty="0" smtClean="0"/>
          </a:p>
          <a:p>
            <a:r>
              <a:rPr lang="pt-BR" dirty="0" smtClean="0"/>
              <a:t>Menor </a:t>
            </a:r>
            <a:r>
              <a:rPr lang="pt-BR" dirty="0"/>
              <a:t>tempo de espera, </a:t>
            </a:r>
            <a:endParaRPr lang="pt-BR" dirty="0" smtClean="0"/>
          </a:p>
          <a:p>
            <a:r>
              <a:rPr lang="pt-BR" dirty="0" smtClean="0"/>
              <a:t>Maior </a:t>
            </a:r>
            <a:r>
              <a:rPr lang="pt-BR" dirty="0"/>
              <a:t>rapidez no atendimento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Teoria das filas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52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Teoria das filas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77988" y="2022450"/>
            <a:ext cx="6768752" cy="3206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tângulo 1"/>
          <p:cNvSpPr/>
          <p:nvPr/>
        </p:nvSpPr>
        <p:spPr>
          <a:xfrm>
            <a:off x="981844" y="6021288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Imagem disponível </a:t>
            </a:r>
            <a:r>
              <a:rPr lang="pt-BR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em: </a:t>
            </a:r>
            <a:endParaRPr lang="pt-BR" dirty="0" smtClean="0">
              <a:solidFill>
                <a:schemeClr val="bg1"/>
              </a:solidFill>
              <a:latin typeface="Trebuchet MS" panose="020B06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http://www.ime.unicamp.br/~hlachos/ME323-Teoria%20Filas.pdf&gt; Acesso em ago. 2017.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33972" y="5291916"/>
            <a:ext cx="7294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Estrutura de um sistema de fila de espera Fonte: Site </a:t>
            </a:r>
            <a:r>
              <a:rPr lang="pt-BR" dirty="0" err="1"/>
              <a:t>unicamp</a:t>
            </a:r>
            <a:r>
              <a:rPr lang="pt-BR" dirty="0"/>
              <a:t>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69876" y="98072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tx1"/>
                </a:solidFill>
              </a:rPr>
              <a:t>Estrutura de um sistema de filas de espera</a:t>
            </a:r>
            <a:endParaRPr lang="pt-BR" sz="3800" b="1" dirty="0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43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7614" y="1484784"/>
            <a:ext cx="9269286" cy="4343400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/>
              <a:t>P</a:t>
            </a:r>
            <a:r>
              <a:rPr lang="pt-BR" sz="2200" dirty="0" smtClean="0"/>
              <a:t>rocesso </a:t>
            </a:r>
            <a:r>
              <a:rPr lang="pt-BR" sz="2200" dirty="0"/>
              <a:t>de Poisson </a:t>
            </a:r>
            <a:endParaRPr lang="pt-BR" sz="2200" dirty="0" smtClean="0"/>
          </a:p>
          <a:p>
            <a:r>
              <a:rPr lang="pt-BR" sz="2200" dirty="0" smtClean="0"/>
              <a:t>Exemplo:</a:t>
            </a:r>
          </a:p>
          <a:p>
            <a:pPr lvl="1"/>
            <a:r>
              <a:rPr lang="pt-BR" sz="2200" dirty="0" smtClean="0"/>
              <a:t>Barbearia: </a:t>
            </a:r>
          </a:p>
          <a:p>
            <a:pPr lvl="2"/>
            <a:r>
              <a:rPr lang="pt-BR" sz="2200" dirty="0" smtClean="0"/>
              <a:t>chegam 6 clientes por hora</a:t>
            </a:r>
          </a:p>
          <a:p>
            <a:pPr lvl="2"/>
            <a:r>
              <a:rPr lang="pt-BR" sz="2200" dirty="0" smtClean="0"/>
              <a:t>Levam em media 10 minutos para serem atendidos</a:t>
            </a:r>
          </a:p>
          <a:p>
            <a:pPr lvl="1" algn="ctr"/>
            <a:endParaRPr lang="pt-BR" sz="2200" i="1" dirty="0" smtClean="0"/>
          </a:p>
          <a:p>
            <a:pPr lvl="1" algn="ctr"/>
            <a:r>
              <a:rPr lang="pt-BR" sz="2200" i="1" dirty="0" smtClean="0"/>
              <a:t>λ </a:t>
            </a:r>
            <a:r>
              <a:rPr lang="pt-BR" sz="2200" i="1" dirty="0"/>
              <a:t>= 6/hora e µ = 60/ 10/min = </a:t>
            </a:r>
            <a:r>
              <a:rPr lang="pt-BR" sz="2200" i="1" dirty="0" smtClean="0"/>
              <a:t>6/hora</a:t>
            </a:r>
          </a:p>
          <a:p>
            <a:pPr marL="274320" lvl="1" indent="0">
              <a:buNone/>
            </a:pPr>
            <a:r>
              <a:rPr lang="pt-BR" sz="2200" i="1" dirty="0" smtClean="0"/>
              <a:t>Sendo: </a:t>
            </a:r>
          </a:p>
          <a:p>
            <a:pPr marL="274320" lvl="1" indent="0">
              <a:buNone/>
            </a:pPr>
            <a:r>
              <a:rPr lang="pt-BR" sz="2200" i="1" dirty="0"/>
              <a:t>	</a:t>
            </a:r>
            <a:r>
              <a:rPr lang="pt-BR" sz="2200" i="1" dirty="0" smtClean="0"/>
              <a:t>λ= Taxa de Chegada</a:t>
            </a:r>
          </a:p>
          <a:p>
            <a:pPr marL="274320" lvl="1" indent="0">
              <a:buNone/>
            </a:pPr>
            <a:r>
              <a:rPr lang="pt-BR" sz="2200" i="1" dirty="0" smtClean="0"/>
              <a:t>	µ = Taxa de Atendimento</a:t>
            </a:r>
          </a:p>
          <a:p>
            <a:r>
              <a:rPr lang="pt-BR" sz="2200" dirty="0"/>
              <a:t>Intensidade de tráfego</a:t>
            </a:r>
            <a:r>
              <a:rPr lang="pt-BR" sz="2200" dirty="0" smtClean="0"/>
              <a:t>:</a:t>
            </a:r>
            <a:endParaRPr lang="pt-BR" sz="2200" dirty="0"/>
          </a:p>
          <a:p>
            <a:pPr marL="45720" indent="0">
              <a:buNone/>
            </a:pPr>
            <a:r>
              <a:rPr lang="pt-BR" sz="2200" i="1" dirty="0" smtClean="0"/>
              <a:t>	 </a:t>
            </a:r>
            <a:r>
              <a:rPr lang="pt-BR" sz="2200" i="1" dirty="0"/>
              <a:t>λ / µ = 6/6 = 1</a:t>
            </a:r>
            <a:endParaRPr lang="pt-BR" sz="2200" i="1" dirty="0" smtClean="0"/>
          </a:p>
          <a:p>
            <a:pPr marL="274320" lvl="1" indent="0" algn="r">
              <a:buNone/>
            </a:pPr>
            <a:r>
              <a:rPr lang="pt-BR" dirty="0"/>
              <a:t>(TLF 2007/08). </a:t>
            </a:r>
          </a:p>
          <a:p>
            <a:pPr marL="274320" lvl="1" indent="0" algn="ctr">
              <a:buNone/>
            </a:pPr>
            <a:endParaRPr lang="pt-BR" i="1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Medidas do sistema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Prototipagem</a:t>
            </a:r>
          </a:p>
          <a:p>
            <a:r>
              <a:rPr lang="pt-BR" sz="2800" dirty="0" smtClean="0"/>
              <a:t>A característica principal desse modelo é gerar protótipos do sistema com definições </a:t>
            </a:r>
            <a:r>
              <a:rPr lang="pt-BR" sz="2800" dirty="0"/>
              <a:t>de requisitos comuns a vários tipos de estabelecimentos. Essas definições geram documentos que, por sua vez resultam no protótipo. Esse protótipo é então colocado em teste para validar suas funcionalidades (PRESSMAN </a:t>
            </a:r>
            <a:r>
              <a:rPr lang="pt-BR" sz="2800" dirty="0" smtClean="0"/>
              <a:t>2002</a:t>
            </a:r>
            <a:r>
              <a:rPr lang="pt-BR" sz="2800" dirty="0"/>
              <a:t>). 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 smtClean="0">
                <a:solidFill>
                  <a:schemeClr val="bg1"/>
                </a:solidFill>
              </a:rPr>
              <a:t>metodologia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58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ENGENHARIA DE REQUISITOS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121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Identificação</a:t>
            </a:r>
            <a:endParaRPr lang="pt-BR" sz="28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97868" y="260648"/>
            <a:ext cx="1085346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3600" b="1" dirty="0">
                <a:solidFill>
                  <a:schemeClr val="bg1"/>
                </a:solidFill>
              </a:rPr>
              <a:t>ENGENHARIA DE REQUISITOS</a:t>
            </a:r>
            <a:endParaRPr lang="pt-BR" sz="3800" b="1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frica_16x9_TP102804855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EAC705-91DB-4B5A-8DB1-F9B952A578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da África (widescreen)</Template>
  <TotalTime>0</TotalTime>
  <Words>567</Words>
  <Application>Microsoft Office PowerPoint</Application>
  <PresentationFormat>Personalizar</PresentationFormat>
  <Paragraphs>108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Continental_Africa_16x9_TP102804855</vt:lpstr>
      <vt:lpstr>SISTEMA DE GERENCIAMENTO DE SERVIÇOS E HORÁRIOS EM ESTABELECIMENTOS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2017-11-23T20:35:36Z</dcterms:created>
  <dcterms:modified xsi:type="dcterms:W3CDTF">2017-12-12T19:34:39Z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TC028048569991</vt:lpwstr>
  </property>
</Properties>
</file>