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CA4077-9595-4B6D-B721-16029AA544DC}">
  <a:tblStyle styleId="{CCCA4077-9595-4B6D-B721-16029AA544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4DAC38-6F72-46E0-A0F7-014B0D2AE2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ce46c8fb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09ce46c8f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ce46c8fb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09ce46c8f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9ce46c8fb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09ce46c8f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ce46c8fb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9ce46c8f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ce46c8fb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09ce46c8f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9ce46c8fb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09ce46c8f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ce46c8fb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ce46c8f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ce46c8fb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09ce46c8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2a2f42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2a2f42f4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32a2f42f4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f4175d2a0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0f4175d2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f4175d2a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0f4175d2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2a2f42f4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2a2f42f4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32a2f42f49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5a0ee5f4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0c5a0ee5f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ce46c8f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9ce46c8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e5e188a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03e5e188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ce46c8fb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09ce46c8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ce46c8fb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09ce46c8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3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ce46c8fb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9ce46c8f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stilin-art.r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plastilin-art.r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plastilin-art.r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stilin-ar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lastilin-art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stilin-art.ru/" TargetMode="External"/><Relationship Id="rId5" Type="http://schemas.openxmlformats.org/officeDocument/2006/relationships/hyperlink" Target="https://www.google.com/search?q=site:vodotehnika.ru" TargetMode="External"/><Relationship Id="rId4" Type="http://schemas.openxmlformats.org/officeDocument/2006/relationships/hyperlink" Target="https://yandex.ru/yandsearch?text=host%3Avodotehnika.ru*%20%7C%20host%3Awww.vodotehnika.ru*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lastilin-art.r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plastilin-art.r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plastilin-art.ru/" TargetMode="External"/><Relationship Id="rId4" Type="http://schemas.openxmlformats.org/officeDocument/2006/relationships/hyperlink" Target="https://docs.google.com/spreadsheets/d/1ud80xHNVXNry2h6ZpA0NhKSfLIHumfi4/edit?usp=sharing&amp;ouid=113632679263383857433&amp;rtpof=true&amp;sd=t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41400" y="2254250"/>
            <a:ext cx="33402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4000" tIns="0" rIns="324000" bIns="0" anchor="t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по дополнительным работам по SEO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381500" y="2705100"/>
            <a:ext cx="36831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err="1">
                <a:solidFill>
                  <a:schemeClr val="dk1"/>
                </a:solidFill>
              </a:rPr>
              <a:t>Водотехника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797800" y="4362450"/>
            <a:ext cx="36831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 dirty="0">
                <a:solidFill>
                  <a:schemeClr val="dk1"/>
                </a:solidFill>
              </a:rPr>
              <a:t>0</a:t>
            </a:r>
            <a:r>
              <a:rPr lang="ru-RU" sz="1500" dirty="0">
                <a:solidFill>
                  <a:schemeClr val="dk1"/>
                </a:solidFill>
              </a:rPr>
              <a:t>5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.202</a:t>
            </a:r>
            <a:r>
              <a:rPr lang="ru-RU" sz="1500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4656708" y="4241914"/>
            <a:ext cx="36831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1B398F"/>
                </a:solidFill>
              </a:rPr>
              <a:t>vodotehnika.ru</a:t>
            </a:r>
            <a:endParaRPr sz="1500" u="sng" dirty="0">
              <a:solidFill>
                <a:srgbClr val="1B398F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81499" y="5262894"/>
            <a:ext cx="709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25200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E8495"/>
                </a:solidFill>
                <a:latin typeface="Arial"/>
                <a:ea typeface="Arial"/>
                <a:cs typeface="Arial"/>
                <a:sym typeface="Arial"/>
              </a:rPr>
              <a:t>Срок действия коммерческого предложения: до </a:t>
            </a:r>
            <a:r>
              <a:rPr lang="en-US" sz="1200">
                <a:solidFill>
                  <a:srgbClr val="7E8495"/>
                </a:solidFill>
              </a:rPr>
              <a:t>01</a:t>
            </a:r>
            <a:r>
              <a:rPr lang="en-US" sz="1200" b="0" i="0" u="none" strike="noStrike" cap="none">
                <a:solidFill>
                  <a:srgbClr val="7E849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7E8495"/>
                </a:solidFill>
              </a:rPr>
              <a:t>03</a:t>
            </a:r>
            <a:r>
              <a:rPr lang="en-US" sz="1200" b="0" i="0" u="none" strike="noStrike" cap="none">
                <a:solidFill>
                  <a:srgbClr val="7E8495"/>
                </a:solidFill>
                <a:latin typeface="Arial"/>
                <a:ea typeface="Arial"/>
                <a:cs typeface="Arial"/>
                <a:sym typeface="Arial"/>
              </a:rPr>
              <a:t>.202</a:t>
            </a:r>
            <a:r>
              <a:rPr lang="en-US" sz="1200">
                <a:solidFill>
                  <a:srgbClr val="7E8495"/>
                </a:solidFill>
              </a:rPr>
              <a:t>2</a:t>
            </a:r>
            <a:endParaRPr/>
          </a:p>
        </p:txBody>
      </p:sp>
      <p:sp>
        <p:nvSpPr>
          <p:cNvPr id="94" name="Google Shape;94;p13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-88" y="487999"/>
            <a:ext cx="12192000" cy="1116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Недостатки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r>
              <a:rPr lang="ru-RU" sz="3500" b="1" dirty="0">
                <a:solidFill>
                  <a:srgbClr val="1B398F"/>
                </a:solidFill>
              </a:rPr>
              <a:t> (семантические)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Проведение аудита в </a:t>
            </a:r>
            <a:r>
              <a:rPr lang="ru-RU" dirty="0" err="1">
                <a:solidFill>
                  <a:srgbClr val="FF0000"/>
                </a:solidFill>
              </a:rPr>
              <a:t>полноем</a:t>
            </a:r>
            <a:r>
              <a:rPr lang="ru-RU" dirty="0">
                <a:solidFill>
                  <a:srgbClr val="FF0000"/>
                </a:solidFill>
              </a:rPr>
              <a:t> объеме не имеет смысла по причине большого</a:t>
            </a:r>
          </a:p>
          <a:p>
            <a:pPr marL="457200"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 кол-ва критических ошибок в том числе ошибок сервера.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Не оптимизированные теги </a:t>
            </a:r>
            <a:r>
              <a:rPr lang="en-US" dirty="0">
                <a:solidFill>
                  <a:schemeClr val="dk1"/>
                </a:solidFill>
              </a:rPr>
              <a:t>title</a:t>
            </a:r>
            <a:endParaRPr lang="ru-RU" dirty="0">
              <a:solidFill>
                <a:schemeClr val="dk1"/>
              </a:solidFill>
            </a:endParaRP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Дублирующие, не оптимизированные теги </a:t>
            </a:r>
            <a:r>
              <a:rPr lang="en-US" dirty="0">
                <a:solidFill>
                  <a:schemeClr val="dk1"/>
                </a:solidFill>
              </a:rPr>
              <a:t>Description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Дублирующие, не оптимизированные тексты на страницах товаров и на страницах разделов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Теги </a:t>
            </a:r>
            <a:r>
              <a:rPr lang="ru-RU" dirty="0" err="1">
                <a:solidFill>
                  <a:schemeClr val="dk1"/>
                </a:solidFill>
              </a:rPr>
              <a:t>Title</a:t>
            </a:r>
            <a:r>
              <a:rPr lang="ru-RU" dirty="0">
                <a:solidFill>
                  <a:schemeClr val="dk1"/>
                </a:solidFill>
              </a:rPr>
              <a:t> и H1 совпадают на некоторых страницах</a:t>
            </a: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lang="ru-RU" dirty="0">
              <a:solidFill>
                <a:schemeClr val="dk1"/>
              </a:solidFill>
            </a:endParaRP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lang="ru-RU" dirty="0">
              <a:solidFill>
                <a:schemeClr val="dk1"/>
              </a:solidFill>
            </a:endParaRP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AutoNum type="arabicParenR"/>
            </a:pPr>
            <a:endParaRPr lang="en-US" dirty="0">
              <a:solidFill>
                <a:schemeClr val="dk1"/>
              </a:solidFill>
            </a:endParaRPr>
          </a:p>
          <a:p>
            <a:pPr marL="8001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75" name="Google Shape;175;p22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67B684-7235-3EE5-897A-27331107F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713" y="4414058"/>
            <a:ext cx="4501358" cy="18180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0" y="487999"/>
            <a:ext cx="12192000" cy="7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Недостатки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r>
              <a:rPr lang="ru-RU" sz="3500" b="1" dirty="0">
                <a:solidFill>
                  <a:srgbClr val="1B398F"/>
                </a:solidFill>
              </a:rPr>
              <a:t> (поведенческие)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Сложности с загрузкой страниц – при открытии страниц товаров из каталога отклик происходит через 5-10 сек, что приводит к отказам использования сайта в целом.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Сложности в загрузки контента – некоторые картинки вовсе не загружаются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85" name="Google Shape;185;p23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5B2E04-BDB5-1721-FA67-E07EA20E4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57" y="2798491"/>
            <a:ext cx="7770920" cy="13944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0" y="487999"/>
            <a:ext cx="12192000" cy="330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Основные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направления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продвижения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Регионы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продвижения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ru-RU" dirty="0">
                <a:solidFill>
                  <a:schemeClr val="dk1"/>
                </a:solidFill>
              </a:rPr>
              <a:t>Пермь и Пермская </a:t>
            </a:r>
            <a:r>
              <a:rPr lang="ru-RU" dirty="0" err="1">
                <a:solidFill>
                  <a:schemeClr val="dk1"/>
                </a:solidFill>
              </a:rPr>
              <a:t>обасть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Предполагается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вести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комплексное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продвижение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сайта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по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направлениям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dirty="0" err="1">
                <a:solidFill>
                  <a:schemeClr val="dk1"/>
                </a:solidFill>
              </a:rPr>
              <a:t>Интернет-магазин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насосов и сопутствующей техники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-RU" dirty="0" err="1">
                <a:solidFill>
                  <a:schemeClr val="dk1"/>
                </a:solidFill>
              </a:rPr>
              <a:t>Сопупствующие</a:t>
            </a:r>
            <a:r>
              <a:rPr lang="ru-RU" dirty="0">
                <a:solidFill>
                  <a:schemeClr val="dk1"/>
                </a:solidFill>
              </a:rPr>
              <a:t> услуги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04" name="Google Shape;204;p25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0" y="487999"/>
            <a:ext cx="12192000" cy="3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Задачи продвижения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1.  Достижение ТОП-3 запросов в поисковых системах Яндекс и Google.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2. Рост позиций + рост трафика (посещений) с поисковых систем.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3. Рост трафика = увеличение конверсий (звонков, заявок и заказов услуг с сайта).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12" name="Google Shape;212;p26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0" y="487999"/>
            <a:ext cx="12192000" cy="7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Классическая оптимизация</a:t>
            </a:r>
            <a:endParaRPr sz="3500" b="1">
              <a:solidFill>
                <a:srgbClr val="1B398F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Для успешного продвижения сайта требуется провести ряд основных комплексных работ по SEO, а именно: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Классическая внутренняя оптимизация сайта (работа с заголовками, мета-тегами, текстовая оптимизация, перелинковка).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Внешняя оптимизация сайта: регистрация в каталогах, работа с отзовиками, открытыми источниками, ручные ссылки, статейное продвижение, работа с сервисами Яндекса.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Доработка структуры сайта на основе семантического ядра.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Разработка ссылочной стратегии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текстовым и графическим контентом, систематизация информации. 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Создание новых страниц для услуг компании.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над улучшением отображения сайта на мобильных устройствах.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Комплексная аналитика сайта, настройка целей, отслеживание действий пользователей (Яндекс.Метрика, Google Analytics).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юзабилити и функционалом сайта, программные доработки.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Приведение сайта «в порядок», исправление указанных выше недостатков по сайту. 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коммерческими факторами.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Улучшение поведенческих факторов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по улучшению конверсии сайта (обращения на сайт, звонки, заказы).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20" name="Google Shape;220;p27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0" y="487999"/>
            <a:ext cx="12192000" cy="57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Работа с конверсией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Работа с конверсией предусматривает периодический юзабилити-анализ. В этот анализ входит: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Отслеживание проблемных страниц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Анализ навигации пользователей по сайту.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Анализ «полезности» для пользователей контента и функционала.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Работа с функционалом сайта.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Отслеживание заполняемости форм и конверсий.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Подготовка рекомендаций по устранению проблем.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После внесения изменений проводится повторный анализ с целью определить динамику показателей.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28" name="Google Shape;228;p28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0" y="487999"/>
            <a:ext cx="12192000" cy="79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Инструменты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Для решения задач: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Webmaster.Yandex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Google Search Console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Внутренняя система простановки региональных ссылок (задействованы только свои проверенные источники)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Система проверки контента на уникальность.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Скрипты проверки региональности сайта, проверки на битые внутренние ссылки и проч.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Для анализа результатов: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Google Universal Analytics (настройка подробной аналитики  для полного отслеживания поведения пользователей)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Yandex Метрика (настраиваются оба счётчика для корреляции и отслеживания точных данных)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Seranking — система сбора позиций и анализ конкурентов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236" name="Google Shape;236;p29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0" y="487999"/>
            <a:ext cx="12192000" cy="10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Отчетность</a:t>
            </a:r>
            <a:endParaRPr sz="3500" b="1">
              <a:solidFill>
                <a:srgbClr val="1B398F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Ежемесячно составляется подробный отчет о работе и результатах за месяц.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Отчет содержит: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1) Динамику трафика в сравнении с предыдущим месяцем.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2) Динамику позиций за месяц.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3) Список работ по оптимизации.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4) Стратегию на ближайшее время, план работ на следующий месяц.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5) Общие рекомендации и вопросы к клиенту (при необходимости).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Данные сопровождаются комментариями по изменениям (например, указываются причины падения трафика).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/>
          </a:p>
        </p:txBody>
      </p:sp>
      <p:sp>
        <p:nvSpPr>
          <p:cNvPr id="244" name="Google Shape;244;p30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/>
          </a:p>
        </p:txBody>
      </p:sp>
      <p:sp>
        <p:nvSpPr>
          <p:cNvPr id="287" name="Google Shape;287;p37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0" y="488000"/>
            <a:ext cx="12192000" cy="4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Бюджет</a:t>
            </a:r>
            <a:endParaRPr sz="35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9" name="Google Shape;289;p37"/>
          <p:cNvGraphicFramePr/>
          <p:nvPr>
            <p:extLst>
              <p:ext uri="{D42A27DB-BD31-4B8C-83A1-F6EECF244321}">
                <p14:modId xmlns:p14="http://schemas.microsoft.com/office/powerpoint/2010/main" val="1705652750"/>
              </p:ext>
            </p:extLst>
          </p:nvPr>
        </p:nvGraphicFramePr>
        <p:xfrm>
          <a:off x="991975" y="1245750"/>
          <a:ext cx="8512150" cy="4506884"/>
        </p:xfrm>
        <a:graphic>
          <a:graphicData uri="http://schemas.openxmlformats.org/drawingml/2006/table">
            <a:tbl>
              <a:tblPr>
                <a:noFill/>
                <a:tableStyleId>{6C4DAC38-6F72-46E0-A0F7-014B0D2AE2A4}</a:tableStyleId>
              </a:tblPr>
              <a:tblGrid>
                <a:gridCol w="12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Услуга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Описание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Количество часов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Стоимость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Мониторинг и анализ поисковой выдачи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Ежедневный мониторинг позиций. Оперативное реагирование на негативные изменения позиций в выдаче. Анализ поисковой выдачи. Мониторинг глобальных изменений алгоритма работы поисковых машин. Добавление новых задач в стратегию исходя из текущей ситуации.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2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3 000 ₽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Внутренняя оптимизация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Разработка стратегии продвижения. Составление ТЗ на тексты. Оптимизация служебных мета-тегов страниц. Размещение качественных, информативных текстов с необходимой оптимизацией. Работа с графическим контентом, оптимизация изображений.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4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6 </a:t>
                      </a:r>
                      <a:r>
                        <a:rPr lang="en-US" sz="1000" dirty="0"/>
                        <a:t>000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Анализ коммерческих показателей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Мониторинг, составление рекомендаций по направлениям.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3 000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Анализ и оптимизация поведенческих показателей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Отслеживание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проблемных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страниц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сайта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Анализ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навигации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по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сайту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Анализ</a:t>
                      </a:r>
                      <a:r>
                        <a:rPr lang="en-US" sz="1000" dirty="0"/>
                        <a:t> «</a:t>
                      </a:r>
                      <a:r>
                        <a:rPr lang="en-US" sz="1000" dirty="0" err="1"/>
                        <a:t>полезности</a:t>
                      </a:r>
                      <a:r>
                        <a:rPr lang="en-US" sz="1000" dirty="0"/>
                        <a:t>» </a:t>
                      </a:r>
                      <a:r>
                        <a:rPr lang="en-US" sz="1000" dirty="0" err="1"/>
                        <a:t>для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пользователей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контента</a:t>
                      </a:r>
                      <a:r>
                        <a:rPr lang="en-US" sz="1000" dirty="0"/>
                        <a:t> и </a:t>
                      </a:r>
                      <a:r>
                        <a:rPr lang="en-US" sz="1000" dirty="0" err="1"/>
                        <a:t>функционала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Тестирование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функционала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сайта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не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только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декстоп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но</a:t>
                      </a:r>
                      <a:r>
                        <a:rPr lang="en-US" sz="1000" dirty="0"/>
                        <a:t> и </a:t>
                      </a:r>
                      <a:r>
                        <a:rPr lang="en-US" sz="1000" dirty="0" err="1"/>
                        <a:t>мобильной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версии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сайта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Отслеживание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заполняемости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форм</a:t>
                      </a:r>
                      <a:r>
                        <a:rPr lang="en-US" sz="1000" dirty="0"/>
                        <a:t> и </a:t>
                      </a:r>
                      <a:r>
                        <a:rPr lang="en-US" sz="1000" dirty="0" err="1"/>
                        <a:t>конверсий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Подготовка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рекомендаций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по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устранению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проблем</a:t>
                      </a:r>
                      <a:r>
                        <a:rPr lang="en-US" sz="1000" dirty="0"/>
                        <a:t>.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4 500 ₽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Комплексная аналитика сайта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Установка и настройка счётчиков аналитики (Яндекс.Метрика, Google Universal Analytics). Отчёты, выводы и рекомендации по улучшению показателей.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1 500 ₽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62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Техническая поддержка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Программные доработки сайта, устранение недочетов и технических ошибок на сайте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7</a:t>
                      </a:r>
                      <a:r>
                        <a:rPr lang="en-US" sz="1000" dirty="0"/>
                        <a:t> </a:t>
                      </a:r>
                      <a:r>
                        <a:rPr lang="ru-RU" sz="1000" dirty="0"/>
                        <a:t>5</a:t>
                      </a:r>
                      <a:r>
                        <a:rPr lang="en-US" sz="1000" dirty="0"/>
                        <a:t>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Итого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16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24</a:t>
                      </a:r>
                      <a:r>
                        <a:rPr lang="en-US" sz="1000"/>
                        <a:t> </a:t>
                      </a:r>
                      <a:r>
                        <a:rPr lang="en-US" sz="1000" dirty="0"/>
                        <a:t>000 ₽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858134" y="2788203"/>
            <a:ext cx="359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1B398F"/>
                </a:solidFill>
                <a:latin typeface="Arial"/>
                <a:ea typeface="Arial"/>
                <a:cs typeface="Arial"/>
                <a:sym typeface="Arial"/>
              </a:rPr>
              <a:t>info@plastilin-art.ru</a:t>
            </a:r>
            <a:endParaRPr sz="1800" u="sng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862683" y="3451969"/>
            <a:ext cx="478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+7 (4712) 74 56 46,  +7 (930) 763 56 46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862683" y="4078666"/>
            <a:ext cx="47874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Курск, ул. Дзержинского 60, 3 этаж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858134" y="4657726"/>
            <a:ext cx="359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1B398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plastilin-art.ru</a:t>
            </a:r>
            <a:endParaRPr sz="1800" u="sng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487999"/>
            <a:ext cx="121920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1B398F"/>
                </a:solidFill>
              </a:rPr>
              <a:t>SEO 2022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27" name="Google Shape;127;p17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7200" y="1411825"/>
            <a:ext cx="4509000" cy="464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824675" y="1411825"/>
            <a:ext cx="6240600" cy="50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SEO - это добавление в контент сайта ключевых запросов и закупка ссылок.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Поисковые системы начали активно бороться против сайтов с накрученными ссылками понижая их в ранге.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Начинается эра продвижения сайтов через их всестороннее развитие. В ТОП проходят сайты с полезным контентом для пользователей, удобным юзабилити, качественным и понятным дизайном. На продвижение оказывают влияние поведенческие и коммерческие факторы, социальные сигналы, качественные (живые) ссылки, техническая оптимизация, адаптивность под мобильные устройства.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К усилению влияния поведенческих факторов ранжирования добавляется влияние экспертного, достоверного и авторитетного контента, а также рейтинг компании в интернете на других источниках. Только комплексное продвижение может гарантировать высокие позиции в выдаче.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-347675" y="1411825"/>
            <a:ext cx="4509000" cy="4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До 2012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С 2012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С 2016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B398F"/>
                </a:solidFill>
              </a:rPr>
              <a:t>С 2021 года</a:t>
            </a: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B398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0" y="487999"/>
            <a:ext cx="12192000" cy="386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Данные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Возраст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сайта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Дата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регистрации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домена</a:t>
            </a:r>
            <a:r>
              <a:rPr lang="en-US" dirty="0">
                <a:solidFill>
                  <a:schemeClr val="dk1"/>
                </a:solidFill>
              </a:rPr>
              <a:t>:  </a:t>
            </a:r>
            <a:r>
              <a:rPr lang="ru-RU" dirty="0">
                <a:solidFill>
                  <a:schemeClr val="dk1"/>
                </a:solidFill>
              </a:rPr>
              <a:t>2010.10.13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Возраст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домена</a:t>
            </a:r>
            <a:r>
              <a:rPr lang="en-US" dirty="0">
                <a:solidFill>
                  <a:schemeClr val="dk1"/>
                </a:solidFill>
              </a:rPr>
              <a:t>: 13 </a:t>
            </a:r>
            <a:r>
              <a:rPr lang="en-US" dirty="0" err="1">
                <a:solidFill>
                  <a:schemeClr val="dk1"/>
                </a:solidFill>
              </a:rPr>
              <a:t>лет</a:t>
            </a:r>
            <a:r>
              <a:rPr lang="en-US" dirty="0">
                <a:solidFill>
                  <a:schemeClr val="dk1"/>
                </a:solidFill>
              </a:rPr>
              <a:t>,</a:t>
            </a:r>
            <a:endParaRPr lang="ru-RU" dirty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ts val="1100"/>
            </a:pPr>
            <a:r>
              <a:rPr lang="ru-RU" dirty="0">
                <a:solidFill>
                  <a:schemeClr val="dk1"/>
                </a:solidFill>
              </a:rPr>
              <a:t>ИКС (Индекс Качества Сайта) = 80.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Индекс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сайта</a:t>
            </a:r>
            <a:r>
              <a:rPr lang="en-US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algn="l"/>
            <a:r>
              <a:rPr lang="en-US" dirty="0">
                <a:solidFill>
                  <a:schemeClr val="dk1"/>
                </a:solidFill>
              </a:rPr>
              <a:t>	Yandex </a:t>
            </a:r>
            <a:r>
              <a:rPr lang="ru-RU" dirty="0">
                <a:solidFill>
                  <a:schemeClr val="dk1"/>
                </a:solidFill>
              </a:rPr>
              <a:t>Индексация - </a:t>
            </a:r>
            <a:r>
              <a:rPr lang="ru-RU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5 436</a:t>
            </a:r>
            <a:endParaRPr lang="ru-RU" dirty="0">
              <a:solidFill>
                <a:schemeClr val="dk1"/>
              </a:solidFill>
            </a:endParaRPr>
          </a:p>
          <a:p>
            <a:pPr algn="l"/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en-US" dirty="0">
                <a:solidFill>
                  <a:schemeClr val="dk1"/>
                </a:solidFill>
              </a:rPr>
              <a:t>Google </a:t>
            </a:r>
            <a:r>
              <a:rPr lang="ru-RU" dirty="0">
                <a:solidFill>
                  <a:schemeClr val="dk1"/>
                </a:solidFill>
              </a:rPr>
              <a:t>Индексация - </a:t>
            </a:r>
            <a:r>
              <a:rPr lang="ru-RU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2 240</a:t>
            </a:r>
            <a:endParaRPr lang="ru-RU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На графике приведено кол-во страниц в поисковой выдаче и ее динамика за последние 2 года: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48" name="Google Shape;148;p19">
            <a:hlinkClick r:id="rId6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A581E8-DEA3-AFA4-BCFE-E34844D96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878" y="3791297"/>
            <a:ext cx="9196734" cy="27121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-88" y="353038"/>
            <a:ext cx="12192000" cy="378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Данные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sz="1200" dirty="0">
                <a:solidFill>
                  <a:schemeClr val="dk1"/>
                </a:solidFill>
              </a:rPr>
              <a:t>Основные показатели видимости сайта в поисковой системе Яндекс Пермь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на основе данных </a:t>
            </a:r>
            <a:r>
              <a:rPr lang="en-US" sz="1200" dirty="0" err="1">
                <a:solidFill>
                  <a:schemeClr val="dk1"/>
                </a:solidFill>
              </a:rPr>
              <a:t>KeySo</a:t>
            </a:r>
            <a:r>
              <a:rPr lang="en-US" sz="1200" dirty="0">
                <a:solidFill>
                  <a:schemeClr val="dk1"/>
                </a:solidFill>
              </a:rPr>
              <a:t>/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56" name="Google Shape;156;p20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536A5-BAED-62FF-F3A3-6D9C1638C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23" y="1550198"/>
            <a:ext cx="10144811" cy="49547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12976" y="295817"/>
            <a:ext cx="12192000" cy="40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Данные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sz="1200" dirty="0">
                <a:solidFill>
                  <a:schemeClr val="dk1"/>
                </a:solidFill>
              </a:rPr>
              <a:t>Ключевые слова по которым люди могут видеть сайт в Яндекс по </a:t>
            </a:r>
            <a:r>
              <a:rPr lang="ru-RU" sz="1200" dirty="0" err="1">
                <a:solidFill>
                  <a:schemeClr val="dk1"/>
                </a:solidFill>
              </a:rPr>
              <a:t>Перьми</a:t>
            </a:r>
            <a:r>
              <a:rPr lang="ru-RU" sz="1200" dirty="0">
                <a:solidFill>
                  <a:schemeClr val="dk1"/>
                </a:solidFill>
              </a:rPr>
              <a:t>. Вот ссылка на все ключи - </a:t>
            </a:r>
            <a:r>
              <a:rPr lang="en-US" sz="1200" dirty="0">
                <a:solidFill>
                  <a:schemeClr val="dk1"/>
                </a:solidFill>
              </a:rPr>
              <a:t>https://drive.google.com/file/d/1J_g-P2AScZnsE-yDImn5bGzSfvsSqDsJ/view?usp=share_link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56" name="Google Shape;156;p20">
            <a:hlinkClick r:id="rId4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98F310-0A4C-C048-2551-267B8091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54" y="1874549"/>
            <a:ext cx="9854214" cy="44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-1" y="6353174"/>
            <a:ext cx="948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0" y="487999"/>
            <a:ext cx="12192000" cy="54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0" tIns="45700" rIns="936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1B398F"/>
                </a:solidFill>
              </a:rPr>
              <a:t>Недостатки</a:t>
            </a:r>
            <a:r>
              <a:rPr lang="en-US" sz="3500" b="1" dirty="0">
                <a:solidFill>
                  <a:srgbClr val="1B398F"/>
                </a:solidFill>
              </a:rPr>
              <a:t> </a:t>
            </a:r>
            <a:r>
              <a:rPr lang="en-US" sz="3500" b="1" dirty="0" err="1">
                <a:solidFill>
                  <a:srgbClr val="1B398F"/>
                </a:solidFill>
              </a:rPr>
              <a:t>сайта</a:t>
            </a:r>
            <a:r>
              <a:rPr lang="ru-RU" sz="3500" b="1" dirty="0">
                <a:solidFill>
                  <a:srgbClr val="1B398F"/>
                </a:solidFill>
              </a:rPr>
              <a:t> (технические)</a:t>
            </a:r>
            <a:endParaRPr sz="600" b="1" dirty="0">
              <a:solidFill>
                <a:srgbClr val="1B398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B39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(ссылка на технический аудит - </a:t>
            </a:r>
            <a:r>
              <a:rPr lang="en-US" dirty="0">
                <a:solidFill>
                  <a:schemeClr val="dk1"/>
                </a:solidFill>
                <a:hlinkClick r:id="rId4"/>
              </a:rPr>
              <a:t>https://docs.google.com/spreadsheets/d/1ud80xHNVXNry2h6ZpA0NhKSfLIHumfi4/edit?usp=sharing&amp;ouid=113632679263383857433&amp;rtpof=true&amp;sd=tru</a:t>
            </a:r>
            <a:r>
              <a:rPr lang="ru-RU" dirty="0">
                <a:solidFill>
                  <a:schemeClr val="dk1"/>
                </a:solidFill>
              </a:rPr>
              <a:t>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Основные ошибки: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Зеркала с WWW и без WWW не склеены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Присутствуют множественные технические дубли главной страницы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Не оптимизирован файл </a:t>
            </a:r>
            <a:r>
              <a:rPr lang="en-US" dirty="0">
                <a:solidFill>
                  <a:schemeClr val="dk1"/>
                </a:solidFill>
              </a:rPr>
              <a:t>robots.txt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Множественные серверные ошибки код 500</a:t>
            </a:r>
            <a:endParaRPr lang="en-U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SzPts val="1100"/>
              <a:buAutoNum type="arabicParenR"/>
            </a:pPr>
            <a:r>
              <a:rPr lang="ru-RU" dirty="0">
                <a:solidFill>
                  <a:schemeClr val="dk1"/>
                </a:solidFill>
              </a:rPr>
              <a:t>Не настроены страницы пагинации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48813" y="6503424"/>
            <a:ext cx="931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252000" bIns="0" anchor="ctr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8495"/>
                </a:solidFill>
              </a:rPr>
              <a:t>SEO-продвижение</a:t>
            </a:r>
            <a:endParaRPr sz="1200">
              <a:solidFill>
                <a:srgbClr val="7E8495"/>
              </a:solidFill>
            </a:endParaRPr>
          </a:p>
        </p:txBody>
      </p:sp>
      <p:sp>
        <p:nvSpPr>
          <p:cNvPr id="165" name="Google Shape;165;p21">
            <a:hlinkClick r:id="rId5"/>
          </p:cNvPr>
          <p:cNvSpPr/>
          <p:nvPr/>
        </p:nvSpPr>
        <p:spPr>
          <a:xfrm>
            <a:off x="10397612" y="6353174"/>
            <a:ext cx="1794300" cy="5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D85B84-4227-720D-399C-1D66ADBD1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071" y="2416964"/>
            <a:ext cx="3668691" cy="28814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25D26-4482-C55F-EEAE-24623EA94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168"/>
          <a:stretch/>
        </p:blipFill>
        <p:spPr>
          <a:xfrm>
            <a:off x="948813" y="4855971"/>
            <a:ext cx="4768886" cy="1312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1181</Words>
  <Application>Microsoft Office PowerPoint</Application>
  <PresentationFormat>Широкоэкранный</PresentationFormat>
  <Paragraphs>286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Jack Lee</cp:lastModifiedBy>
  <cp:revision>4</cp:revision>
  <dcterms:modified xsi:type="dcterms:W3CDTF">2023-05-11T11:51:44Z</dcterms:modified>
</cp:coreProperties>
</file>