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B91562-C635-BDFD-EBF3-3E758C06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0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4BC813-5AF0-FAA9-040B-AB34001D8F70}"/>
              </a:ext>
            </a:extLst>
          </p:cNvPr>
          <p:cNvSpPr/>
          <p:nvPr/>
        </p:nvSpPr>
        <p:spPr>
          <a:xfrm>
            <a:off x="872508" y="2601376"/>
            <a:ext cx="8070157" cy="137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E76712-8A31-5701-7625-466D57FD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0052" y="5729363"/>
            <a:ext cx="3287722" cy="1117687"/>
          </a:xfrm>
        </p:spPr>
        <p:txBody>
          <a:bodyPr/>
          <a:lstStyle/>
          <a:p>
            <a:r>
              <a:rPr lang="ru-RU" dirty="0"/>
              <a:t>Версия 1.5 от 17.04.2023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9B615-3F91-B7B8-D3BA-E7332E301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764" y="2372180"/>
            <a:ext cx="8144134" cy="1373070"/>
          </a:xfrm>
        </p:spPr>
        <p:txBody>
          <a:bodyPr/>
          <a:lstStyle/>
          <a:p>
            <a:r>
              <a:rPr lang="ru-RU" sz="3200" dirty="0"/>
              <a:t>Прайс по разработке сайтов, интернет продвижению и рекламе в интернете </a:t>
            </a:r>
          </a:p>
        </p:txBody>
      </p:sp>
    </p:spTree>
    <p:extLst>
      <p:ext uri="{BB962C8B-B14F-4D97-AF65-F5344CB8AC3E}">
        <p14:creationId xmlns:p14="http://schemas.microsoft.com/office/powerpoint/2010/main" val="6790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5F6BF-0F01-3E61-E843-46B0647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сайтов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79996D2-4DAD-17AB-4632-DD7A3BD67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869571"/>
              </p:ext>
            </p:extLst>
          </p:nvPr>
        </p:nvGraphicFramePr>
        <p:xfrm>
          <a:off x="814506" y="2466363"/>
          <a:ext cx="96139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193">
                  <a:extLst>
                    <a:ext uri="{9D8B030D-6E8A-4147-A177-3AD203B41FA5}">
                      <a16:colId xmlns:a16="http://schemas.microsoft.com/office/drawing/2014/main" val="55798866"/>
                    </a:ext>
                  </a:extLst>
                </a:gridCol>
                <a:gridCol w="3188707">
                  <a:extLst>
                    <a:ext uri="{9D8B030D-6E8A-4147-A177-3AD203B41FA5}">
                      <a16:colId xmlns:a16="http://schemas.microsoft.com/office/drawing/2014/main" val="671085902"/>
                    </a:ext>
                  </a:extLst>
                </a:gridCol>
              </a:tblGrid>
              <a:tr h="316778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сайта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Сайт по шаблону (готовый сайт)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6 000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– визитка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14 000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/>
                        <a:t>Ленидинг</a:t>
                      </a:r>
                      <a:r>
                        <a:rPr lang="ru-RU" sz="1600" dirty="0"/>
                        <a:t> (</a:t>
                      </a:r>
                      <a:r>
                        <a:rPr lang="en-US" sz="1600" dirty="0"/>
                        <a:t>Lending page)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2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/>
                        <a:t>Сайты-Каталоги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28 000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6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Сайты-Магазины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38 000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5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Корпоративные сайты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59 000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9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Сайт на </a:t>
                      </a:r>
                      <a:r>
                        <a:rPr lang="ru-RU" sz="16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основе </a:t>
                      </a:r>
                      <a:r>
                        <a:rPr lang="en-US" sz="16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 </a:t>
                      </a:r>
                      <a:r>
                        <a:rPr lang="ru-RU" sz="16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1С </a:t>
                      </a:r>
                      <a:r>
                        <a:rPr lang="en-US" sz="16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bitrix </a:t>
                      </a:r>
                      <a:endParaRPr lang="ru-RU" sz="16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39 000*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4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Сайт-Магазин на основе </a:t>
                      </a:r>
                      <a:r>
                        <a:rPr lang="en-US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 </a:t>
                      </a:r>
                      <a:r>
                        <a:rPr lang="ru-RU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1С </a:t>
                      </a:r>
                      <a:r>
                        <a:rPr lang="en-US" sz="16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bitrix</a:t>
                      </a:r>
                      <a:r>
                        <a:rPr lang="en-US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6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49 000*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52527"/>
                  </a:ext>
                </a:extLst>
              </a:tr>
            </a:tbl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72D0DE-3F21-B329-BB5A-00A68FDFCEF7}"/>
              </a:ext>
            </a:extLst>
          </p:cNvPr>
          <p:cNvSpPr txBox="1">
            <a:spLocks/>
          </p:cNvSpPr>
          <p:nvPr/>
        </p:nvSpPr>
        <p:spPr>
          <a:xfrm>
            <a:off x="680320" y="576328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/>
              <a:t>* - цена не включает стоимость лицензии 1С </a:t>
            </a:r>
            <a:r>
              <a:rPr lang="en-US" sz="1200" dirty="0" err="1"/>
              <a:t>bitirx</a:t>
            </a:r>
            <a:r>
              <a:rPr lang="en-US" sz="1200" dirty="0"/>
              <a:t>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248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5F6BF-0F01-3E61-E843-46B0647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ru-RU" dirty="0"/>
              <a:t>Реклама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79996D2-4DAD-17AB-4632-DD7A3BD67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493861"/>
              </p:ext>
            </p:extLst>
          </p:nvPr>
        </p:nvGraphicFramePr>
        <p:xfrm>
          <a:off x="814506" y="2466363"/>
          <a:ext cx="9613900" cy="346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193">
                  <a:extLst>
                    <a:ext uri="{9D8B030D-6E8A-4147-A177-3AD203B41FA5}">
                      <a16:colId xmlns:a16="http://schemas.microsoft.com/office/drawing/2014/main" val="55798866"/>
                    </a:ext>
                  </a:extLst>
                </a:gridCol>
                <a:gridCol w="3188707">
                  <a:extLst>
                    <a:ext uri="{9D8B030D-6E8A-4147-A177-3AD203B41FA5}">
                      <a16:colId xmlns:a16="http://schemas.microsoft.com/office/drawing/2014/main" val="671085902"/>
                    </a:ext>
                  </a:extLst>
                </a:gridCol>
              </a:tblGrid>
              <a:tr h="404024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Реклама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Разработка рекламной компании Яндекс Директ «под ключ»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Разработка семантического ядра для рекламной компании Яндекс Директ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Аудит эффективности действующей рекламной компании Яндекс Директ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3 000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2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Разработка рекламной компании Яндекс Маркет «под ключ»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6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Разработка семантического ядра для рекламной компании Яндекс Маркет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5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/>
                        <a:t>Аудит эффективности действующей рекламной компании Яндекс Маркет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9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04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5F6BF-0F01-3E61-E843-46B0647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</a:t>
            </a:r>
            <a:r>
              <a:rPr lang="ru-RU" dirty="0"/>
              <a:t>продвижение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79996D2-4DAD-17AB-4632-DD7A3BD67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574108"/>
              </p:ext>
            </p:extLst>
          </p:nvPr>
        </p:nvGraphicFramePr>
        <p:xfrm>
          <a:off x="814506" y="2466363"/>
          <a:ext cx="96139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193">
                  <a:extLst>
                    <a:ext uri="{9D8B030D-6E8A-4147-A177-3AD203B41FA5}">
                      <a16:colId xmlns:a16="http://schemas.microsoft.com/office/drawing/2014/main" val="55798866"/>
                    </a:ext>
                  </a:extLst>
                </a:gridCol>
                <a:gridCol w="3188707">
                  <a:extLst>
                    <a:ext uri="{9D8B030D-6E8A-4147-A177-3AD203B41FA5}">
                      <a16:colId xmlns:a16="http://schemas.microsoft.com/office/drawing/2014/main" val="671085902"/>
                    </a:ext>
                  </a:extLst>
                </a:gridCol>
              </a:tblGrid>
              <a:tr h="316778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СЕО продвижение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СЕО </a:t>
                      </a:r>
                      <a:r>
                        <a:rPr lang="en-US" sz="1600" dirty="0"/>
                        <a:t>(SEO) </a:t>
                      </a:r>
                      <a:r>
                        <a:rPr lang="ru-RU" sz="1600" dirty="0"/>
                        <a:t>продвижение в Яндекс «под ключ» - результат по трафику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15 000/мес.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СЕО </a:t>
                      </a:r>
                      <a:r>
                        <a:rPr lang="en-US" sz="1600" dirty="0"/>
                        <a:t>(SEO) </a:t>
                      </a:r>
                      <a:r>
                        <a:rPr lang="ru-RU" sz="1600" dirty="0"/>
                        <a:t>аудит сайта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СЕО </a:t>
                      </a:r>
                      <a:r>
                        <a:rPr lang="en-US" sz="1600" dirty="0"/>
                        <a:t>(SEO) </a:t>
                      </a:r>
                      <a:r>
                        <a:rPr lang="ru-RU" sz="1600" dirty="0"/>
                        <a:t>Техническая оптимизация сайта для всех ПС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2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СЕО </a:t>
                      </a:r>
                      <a:r>
                        <a:rPr lang="en-US" sz="1600" dirty="0"/>
                        <a:t>(SEO) </a:t>
                      </a:r>
                      <a:r>
                        <a:rPr lang="ru-RU" sz="1600" dirty="0"/>
                        <a:t>Семантическая оптимизация сайта для всех ПС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28 000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6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СЕО </a:t>
                      </a:r>
                      <a:r>
                        <a:rPr lang="en-US" sz="1600" dirty="0"/>
                        <a:t>(SEO) </a:t>
                      </a:r>
                      <a:r>
                        <a:rPr lang="ru-RU" sz="1600" dirty="0"/>
                        <a:t>продвижение в Гугл «под ключ» - результат по трафику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15 000/мес.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5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СЕО </a:t>
                      </a:r>
                      <a:r>
                        <a:rPr lang="en-US" sz="1600" dirty="0"/>
                        <a:t>(SEO) </a:t>
                      </a:r>
                      <a:r>
                        <a:rPr lang="ru-RU" sz="1600" dirty="0"/>
                        <a:t>для Корпоративных сайтов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59 000*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90342"/>
                  </a:ext>
                </a:extLst>
              </a:tr>
            </a:tbl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72D0DE-3F21-B329-BB5A-00A68FDFCEF7}"/>
              </a:ext>
            </a:extLst>
          </p:cNvPr>
          <p:cNvSpPr txBox="1">
            <a:spLocks/>
          </p:cNvSpPr>
          <p:nvPr/>
        </p:nvSpPr>
        <p:spPr>
          <a:xfrm>
            <a:off x="814506" y="6104772"/>
            <a:ext cx="4587966" cy="38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/>
              <a:t>* - для оценки стоимости требуется проведение СЕО аудита.</a:t>
            </a:r>
          </a:p>
        </p:txBody>
      </p:sp>
    </p:spTree>
    <p:extLst>
      <p:ext uri="{BB962C8B-B14F-4D97-AF65-F5344CB8AC3E}">
        <p14:creationId xmlns:p14="http://schemas.microsoft.com/office/powerpoint/2010/main" val="330279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5F6BF-0F01-3E61-E843-46B0647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Персональный </a:t>
            </a:r>
            <a:r>
              <a:rPr lang="en-US" dirty="0"/>
              <a:t>VPN </a:t>
            </a:r>
            <a:r>
              <a:rPr lang="en-US" dirty="0" err="1"/>
              <a:t>wireguard</a:t>
            </a:r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79996D2-4DAD-17AB-4632-DD7A3BD67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79652"/>
              </p:ext>
            </p:extLst>
          </p:nvPr>
        </p:nvGraphicFramePr>
        <p:xfrm>
          <a:off x="814506" y="2466363"/>
          <a:ext cx="96139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193">
                  <a:extLst>
                    <a:ext uri="{9D8B030D-6E8A-4147-A177-3AD203B41FA5}">
                      <a16:colId xmlns:a16="http://schemas.microsoft.com/office/drawing/2014/main" val="55798866"/>
                    </a:ext>
                  </a:extLst>
                </a:gridCol>
                <a:gridCol w="3188707">
                  <a:extLst>
                    <a:ext uri="{9D8B030D-6E8A-4147-A177-3AD203B41FA5}">
                      <a16:colId xmlns:a16="http://schemas.microsoft.com/office/drawing/2014/main" val="671085902"/>
                    </a:ext>
                  </a:extLst>
                </a:gridCol>
              </a:tblGrid>
              <a:tr h="316778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Реклама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Индивидуальный </a:t>
                      </a:r>
                      <a:r>
                        <a:rPr lang="en-US" sz="1600" dirty="0"/>
                        <a:t>IP = </a:t>
                      </a:r>
                      <a:r>
                        <a:rPr lang="ru-RU" sz="1600" dirty="0"/>
                        <a:t>Нидерланды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220 р./мес.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Индивидуальный </a:t>
                      </a:r>
                      <a:r>
                        <a:rPr lang="en-US" sz="1600" dirty="0"/>
                        <a:t>IP = </a:t>
                      </a:r>
                      <a:r>
                        <a:rPr lang="ru-RU" sz="1600" dirty="0"/>
                        <a:t>Польша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200 р./</a:t>
                      </a:r>
                      <a:r>
                        <a:rPr lang="ru-RU" sz="1600" dirty="0" err="1"/>
                        <a:t>мес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Индивидуальный </a:t>
                      </a:r>
                      <a:r>
                        <a:rPr lang="en-US" sz="1600" dirty="0"/>
                        <a:t>IP = </a:t>
                      </a:r>
                      <a:r>
                        <a:rPr lang="ru-RU" sz="1600" dirty="0"/>
                        <a:t>США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240 р./</a:t>
                      </a:r>
                      <a:r>
                        <a:rPr lang="ru-RU" sz="1600" dirty="0" err="1"/>
                        <a:t>мес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2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Индивидуальный </a:t>
                      </a:r>
                      <a:r>
                        <a:rPr lang="en-US" sz="1600" dirty="0"/>
                        <a:t>IP = </a:t>
                      </a:r>
                      <a:r>
                        <a:rPr lang="ru-RU" sz="1600" dirty="0"/>
                        <a:t>Казахстан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190 р./</a:t>
                      </a:r>
                      <a:r>
                        <a:rPr lang="ru-RU" sz="1600" dirty="0" err="1"/>
                        <a:t>мес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6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Общий </a:t>
                      </a:r>
                      <a:r>
                        <a:rPr lang="en-US" sz="1600" dirty="0"/>
                        <a:t>IP = </a:t>
                      </a:r>
                      <a:r>
                        <a:rPr lang="ru-RU" sz="1600" dirty="0"/>
                        <a:t>Нидерланды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140 р./</a:t>
                      </a:r>
                      <a:r>
                        <a:rPr kumimoji="0" lang="ru-RU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мес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5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/>
                        <a:t>Общий </a:t>
                      </a:r>
                      <a:r>
                        <a:rPr lang="en-US" sz="1600" dirty="0"/>
                        <a:t>IP = </a:t>
                      </a:r>
                      <a:r>
                        <a:rPr lang="ru-RU" sz="1600" dirty="0"/>
                        <a:t>Польша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140 р./</a:t>
                      </a:r>
                      <a:r>
                        <a:rPr kumimoji="0" lang="ru-RU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мес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9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Общий </a:t>
                      </a:r>
                      <a:r>
                        <a:rPr lang="en-US" sz="1600" dirty="0"/>
                        <a:t>IP = </a:t>
                      </a:r>
                      <a:r>
                        <a:rPr lang="ru-RU" sz="1600" dirty="0"/>
                        <a:t>США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180 р./</a:t>
                      </a:r>
                      <a:r>
                        <a:rPr kumimoji="0" lang="ru-RU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мес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4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Общий </a:t>
                      </a:r>
                      <a:r>
                        <a:rPr lang="en-US" sz="1600" dirty="0"/>
                        <a:t>IP = </a:t>
                      </a:r>
                      <a:r>
                        <a:rPr lang="ru-RU" sz="1600" dirty="0"/>
                        <a:t>Казахстан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120 р./</a:t>
                      </a:r>
                      <a:r>
                        <a:rPr kumimoji="0" lang="ru-RU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мес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5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32219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66</TotalTime>
  <Words>326</Words>
  <Application>Microsoft Office PowerPoint</Application>
  <PresentationFormat>Широкоэкранный</PresentationFormat>
  <Paragraphs>68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Прайс по разработке сайтов, интернет продвижению и рекламе в интернете </vt:lpstr>
      <vt:lpstr>Разработка сайтов</vt:lpstr>
      <vt:lpstr>Digital Реклама</vt:lpstr>
      <vt:lpstr>SEO продвижение</vt:lpstr>
      <vt:lpstr>Персональный VPN wireguard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Прайс по разработке сайтов, интернет продвижению и рекламе в интернете </dc:title>
  <dc:creator>Jack Lee</dc:creator>
  <cp:lastModifiedBy>Jack Lee</cp:lastModifiedBy>
  <cp:revision>4</cp:revision>
  <dcterms:created xsi:type="dcterms:W3CDTF">2023-04-17T17:34:10Z</dcterms:created>
  <dcterms:modified xsi:type="dcterms:W3CDTF">2023-05-29T20:08:51Z</dcterms:modified>
</cp:coreProperties>
</file>