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55" autoAdjust="0"/>
  </p:normalViewPr>
  <p:slideViewPr>
    <p:cSldViewPr snapToGrid="0">
      <p:cViewPr varScale="1">
        <p:scale>
          <a:sx n="93" d="100"/>
          <a:sy n="93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5EB3E-47E3-4922-B9A6-FF03B4DEB65A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2654C-01F6-4786-8B6E-FD2A0B3E1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78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jikexueyuan.com/project/deep-learning/word-vector.html#%E5%8F%82%E8%80%83%E6%96%87%E7%8C%A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https://wordcloud.timdream.org/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2654C-01F6-4786-8B6E-FD2A0B3E126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49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LDA: </a:t>
            </a:r>
            <a:r>
              <a:rPr lang="zh-TW" altLang="en-US" dirty="0"/>
              <a:t>主題模型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2654C-01F6-4786-8B6E-FD2A0B3E126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93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效果展示</a:t>
            </a:r>
          </a:p>
          <a:p>
            <a:pPr algn="l"/>
            <a:r>
              <a:rPr lang="zh-TW" alt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本章中，当词向量训练好后，我们可以用数据可视化算法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t-SNE[</a:t>
            </a:r>
            <a:r>
              <a:rPr lang="en-US" altLang="zh-TW" b="0" i="0" u="none" strike="noStrike" dirty="0">
                <a:solidFill>
                  <a:srgbClr val="2D85CA"/>
                </a:solidFill>
                <a:effectLst/>
                <a:latin typeface="Verdana" panose="020B0604030504040204" pitchFamily="34" charset="0"/>
                <a:hlinkClick r:id="rId3"/>
              </a:rPr>
              <a:t>4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]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画出词语特征在二维上的投影（如下图所示）。从图中可以看出，语义相关的词语（如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a, the, these; big, huge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）在投影上距离很近，语意无关的词（如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say, business; decision, </a:t>
            </a:r>
            <a:r>
              <a:rPr lang="en-US" altLang="zh-TW" b="0" i="0" dirty="0" err="1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japan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）在投影上的距离很远。</a:t>
            </a:r>
          </a:p>
          <a:p>
            <a:endParaRPr lang="en-US" altLang="zh-TW" dirty="0"/>
          </a:p>
          <a:p>
            <a:pPr algn="l"/>
            <a:r>
              <a:rPr lang="zh-TW" alt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另一方面，我们知道两个向量的余弦值在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$[-1,1]$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的区间内：两个完全相同的向量余弦值为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1, 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两个相互垂直的向量之间余弦值为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，两个方向完全相反的向量余弦值为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-1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，即相关性和余弦值大小成正比。因此我们还可以计算两个词向量的余弦相似度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r>
              <a:rPr lang="en-US" altLang="zh-TW" dirty="0"/>
              <a:t>similarity: 0.899180685161 please input two words: big huge please input two words: from company similarity: -0.0997506977351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2654C-01F6-4786-8B6E-FD2A0B3E126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331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例如，让我们看看四个词：“</a:t>
            </a:r>
            <a:r>
              <a:rPr lang="en-US" altLang="zh-CN" dirty="0"/>
              <a:t>woman”</a:t>
            </a:r>
            <a:r>
              <a:rPr lang="zh-CN" altLang="en-US" dirty="0"/>
              <a:t>（女人）、“</a:t>
            </a:r>
            <a:r>
              <a:rPr lang="en-US" altLang="zh-CN" dirty="0"/>
              <a:t>man”</a:t>
            </a:r>
            <a:r>
              <a:rPr lang="zh-CN" altLang="en-US" dirty="0"/>
              <a:t>（男人）、“</a:t>
            </a:r>
            <a:r>
              <a:rPr lang="en-US" altLang="zh-CN" dirty="0"/>
              <a:t>queen”</a:t>
            </a:r>
            <a:r>
              <a:rPr lang="zh-CN" altLang="en-US" dirty="0"/>
              <a:t>（女王）和“</a:t>
            </a:r>
            <a:r>
              <a:rPr lang="en-US" altLang="zh-CN" dirty="0"/>
              <a:t>king”</a:t>
            </a:r>
            <a:r>
              <a:rPr lang="zh-CN" altLang="en-US" dirty="0"/>
              <a:t>（国王）。我们把它们都向量化，再使用简单的代数运算来发现它们之间的语义相似度。计算向量间的相似度可以采用诸如余弦相似度的方法。当我们把词“</a:t>
            </a:r>
            <a:r>
              <a:rPr lang="en-US" altLang="zh-CN" dirty="0"/>
              <a:t>woman”</a:t>
            </a:r>
            <a:r>
              <a:rPr lang="zh-CN" altLang="en-US" dirty="0"/>
              <a:t>的向量减去词“</a:t>
            </a:r>
            <a:r>
              <a:rPr lang="en-US" altLang="zh-CN" dirty="0"/>
              <a:t>man”</a:t>
            </a:r>
            <a:r>
              <a:rPr lang="zh-CN" altLang="en-US" dirty="0"/>
              <a:t>后，这个差值的余弦相似度应该和词“</a:t>
            </a:r>
            <a:r>
              <a:rPr lang="en-US" altLang="zh-CN" dirty="0"/>
              <a:t>queen”</a:t>
            </a:r>
            <a:r>
              <a:rPr lang="zh-CN" altLang="en-US" dirty="0"/>
              <a:t>的向量减去“</a:t>
            </a:r>
            <a:r>
              <a:rPr lang="en-US" altLang="zh-CN" dirty="0"/>
              <a:t>king”</a:t>
            </a:r>
            <a:r>
              <a:rPr lang="zh-CN" altLang="en-US" dirty="0"/>
              <a:t>的向量的差值比较接近（参见图</a:t>
            </a:r>
            <a:r>
              <a:rPr lang="en-US" altLang="zh-CN" dirty="0"/>
              <a:t>1</a:t>
            </a:r>
            <a:r>
              <a:rPr lang="zh-CN" altLang="en-US" dirty="0"/>
              <a:t>）。</a:t>
            </a:r>
            <a:r>
              <a:rPr lang="en-US" altLang="zh-CN" dirty="0"/>
              <a:t>W(“woman”)−W(“man”) ≃ W(“queen”)−W(“king”)</a:t>
            </a:r>
          </a:p>
          <a:p>
            <a:pPr algn="l"/>
            <a:r>
              <a:rPr lang="en-US" altLang="zh-CN" dirty="0"/>
              <a:t>————————————————</a:t>
            </a:r>
          </a:p>
          <a:p>
            <a:pPr algn="l"/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</a:t>
            </a:r>
            <a:r>
              <a:rPr lang="en-US" altLang="zh-CN" dirty="0" err="1"/>
              <a:t>OReillyData</a:t>
            </a:r>
            <a:r>
              <a:rPr lang="zh-CN" altLang="en-US" dirty="0"/>
              <a:t>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pPr algn="l"/>
            <a:r>
              <a:rPr lang="zh-CN" altLang="en-US" dirty="0"/>
              <a:t>原文链接：</a:t>
            </a:r>
            <a:r>
              <a:rPr lang="en-US" altLang="zh-CN" dirty="0"/>
              <a:t>https://blog.csdn.net/zkh880loLh3h21AJTH/article/details/78100467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2654C-01F6-4786-8B6E-FD2A0B3E126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18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Cosine Similarity (</a:t>
            </a:r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餘弦相似度</a:t>
            </a:r>
            <a:r>
              <a:rPr lang="en-US" altLang="zh-TW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是在計算文本相似度時相當常見的一種計算方法，原理也相當易懂，基本上就是計算</a:t>
            </a:r>
            <a:r>
              <a:rPr lang="en-US" altLang="zh-TW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『</a:t>
            </a:r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兩向量</a:t>
            </a:r>
            <a:r>
              <a:rPr lang="en-US" altLang="zh-TW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』</a:t>
            </a:r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之間的 </a:t>
            </a:r>
            <a:r>
              <a:rPr lang="en-US" altLang="zh-TW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Cosine </a:t>
            </a:r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夾角。</a:t>
            </a:r>
          </a:p>
          <a:p>
            <a:pPr algn="l"/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夾角越大，代表兩個向量越是不像；</a:t>
            </a:r>
            <a:b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</a:br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夾角越小，代表兩個向量越是相像。</a:t>
            </a:r>
            <a:endParaRPr lang="en-US" altLang="zh-TW" b="0" i="0" dirty="0">
              <a:solidFill>
                <a:srgbClr val="393939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zh-TW" b="0" i="0" dirty="0">
              <a:solidFill>
                <a:srgbClr val="393939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像是以上這三組向量，要說道和 </a:t>
            </a:r>
            <a:r>
              <a:rPr lang="en-US" altLang="zh-TW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B </a:t>
            </a:r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向量何者更像的話，我們通常都會選擇 </a:t>
            </a:r>
            <a:r>
              <a:rPr lang="en-US" altLang="zh-TW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C </a:t>
            </a:r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向量而非 </a:t>
            </a:r>
            <a:r>
              <a:rPr lang="en-US" altLang="zh-TW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向量吧！</a:t>
            </a:r>
          </a:p>
          <a:p>
            <a:pPr algn="l"/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那至於 </a:t>
            </a:r>
            <a:r>
              <a:rPr lang="en-US" altLang="zh-TW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Cosine Similarity (</a:t>
            </a:r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餘弦相似度</a:t>
            </a:r>
            <a:r>
              <a:rPr lang="en-US" altLang="zh-TW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zh-TW" alt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要怎麼計算呢？雖然最上方給出了公式，但接下來還是使用程式直接實現一次。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2654C-01F6-4786-8B6E-FD2A0B3E126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887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https://www.jiqizhixin.com/articles/2019-01-17-7</a:t>
            </a:r>
          </a:p>
          <a:p>
            <a:endParaRPr lang="en-US" altLang="zh-CN" b="0" i="0" dirty="0">
              <a:solidFill>
                <a:srgbClr val="414141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由上图可知当</a:t>
            </a:r>
            <a:r>
              <a:rPr lang="zh-CN" altLang="en-US" dirty="0"/>
              <a:t>激活函数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是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tanh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函数时，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tanh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函数的导数最大值为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，又不可能一直都取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这种情况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而且这种情况很少出现，那么也就是说，大部分都是小于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的数在做累乘，若当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t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很大的时候，趋向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，举个例子：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0.8</a:t>
            </a:r>
            <a:r>
              <a:rPr lang="en-US" altLang="zh-CN" b="0" i="0" baseline="30000" dirty="0">
                <a:solidFill>
                  <a:srgbClr val="414141"/>
                </a:solidFill>
                <a:effectLst/>
                <a:latin typeface="-apple-system"/>
              </a:rPr>
              <a:t>50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=0.00001427247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也已经接近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了，这是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RNN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中梯度消失的原因。</a:t>
            </a:r>
            <a:endParaRPr lang="en-US" altLang="zh-CN" b="0" i="0" dirty="0">
              <a:solidFill>
                <a:srgbClr val="414141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tanh’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，还需要网络参数 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W 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，如果参数 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W 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中的值太大，随着序列长度同样存在长期依赖的情况，那么产生问题就是梯度爆炸，而不是梯度消失了，在平时运用中，</a:t>
            </a:r>
            <a:r>
              <a:rPr lang="en-US" altLang="zh-CN" b="0" i="0" dirty="0">
                <a:solidFill>
                  <a:srgbClr val="414141"/>
                </a:solidFill>
                <a:effectLst/>
                <a:latin typeface="-apple-system"/>
              </a:rPr>
              <a:t>RNN</a:t>
            </a:r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比较深，使得梯度爆炸或者梯度消失问题会比较明显。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2654C-01F6-4786-8B6E-FD2A0B3E126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2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E9D9-0C28-4957-8995-6DF1B3CC80FE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EC909BD-7F05-4467-AF6A-298E541C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67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E9D9-0C28-4957-8995-6DF1B3CC80FE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C909BD-7F05-4467-AF6A-298E541C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47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E9D9-0C28-4957-8995-6DF1B3CC80FE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C909BD-7F05-4467-AF6A-298E541C36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0119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E9D9-0C28-4957-8995-6DF1B3CC80FE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C909BD-7F05-4467-AF6A-298E541C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72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E9D9-0C28-4957-8995-6DF1B3CC80FE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C909BD-7F05-4467-AF6A-298E541C36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5214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E9D9-0C28-4957-8995-6DF1B3CC80FE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C909BD-7F05-4467-AF6A-298E541C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055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E9D9-0C28-4957-8995-6DF1B3CC80FE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9BD-7F05-4467-AF6A-298E541C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915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E9D9-0C28-4957-8995-6DF1B3CC80FE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9BD-7F05-4467-AF6A-298E541C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59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E9D9-0C28-4957-8995-6DF1B3CC80FE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9BD-7F05-4467-AF6A-298E541C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67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E9D9-0C28-4957-8995-6DF1B3CC80FE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C909BD-7F05-4467-AF6A-298E541C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48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E9D9-0C28-4957-8995-6DF1B3CC80FE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C909BD-7F05-4467-AF6A-298E541C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58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E9D9-0C28-4957-8995-6DF1B3CC80FE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C909BD-7F05-4467-AF6A-298E541C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83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E9D9-0C28-4957-8995-6DF1B3CC80FE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9BD-7F05-4467-AF6A-298E541C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24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E9D9-0C28-4957-8995-6DF1B3CC80FE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9BD-7F05-4467-AF6A-298E541C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6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E9D9-0C28-4957-8995-6DF1B3CC80FE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9BD-7F05-4467-AF6A-298E541C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84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E9D9-0C28-4957-8995-6DF1B3CC80FE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C909BD-7F05-4467-AF6A-298E541C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37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4E9D9-0C28-4957-8995-6DF1B3CC80FE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C909BD-7F05-4467-AF6A-298E541C3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27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39B31-5CF8-4E6B-ABEE-3FEB8C7EE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第二十一章  自然語言處理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E8F0FF-8051-4AE9-9EB5-E41AFEB24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1681" y="5178071"/>
            <a:ext cx="8915399" cy="1126283"/>
          </a:xfrm>
        </p:spPr>
        <p:txBody>
          <a:bodyPr/>
          <a:lstStyle/>
          <a:p>
            <a:r>
              <a:rPr lang="zh-TW" altLang="en-US" b="1" dirty="0"/>
              <a:t>講者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b="1" dirty="0"/>
              <a:t>Jack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374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74F53-5BEA-4991-933F-BCF2B787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單詞向量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65D96F-F0EE-4507-8DB1-29852497F7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692" y="1264555"/>
            <a:ext cx="7591647" cy="519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90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2216E-5B14-4F5E-A617-67861274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Cosine Similarity (</a:t>
            </a:r>
            <a:r>
              <a:rPr lang="zh-TW" altLang="en-US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餘弦相似度</a:t>
            </a:r>
            <a:r>
              <a:rPr lang="en-US" altLang="zh-TW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en-US" altLang="zh-TW" b="1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</a:br>
            <a:endParaRPr lang="zh-TW" altLang="en-US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E6D5CC-D4B6-43EF-939B-02C06FA9E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74" y="1905000"/>
            <a:ext cx="7620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411AD4C-3BEF-4B1E-A1FD-ECAE9819B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8" y="4134374"/>
            <a:ext cx="6104197" cy="249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17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399E7-10DF-4816-AF0E-D412919B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Cosine Similarity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247316E-020B-45A4-8133-DA0CD0873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65" y="1905000"/>
            <a:ext cx="6750965" cy="4678518"/>
          </a:xfr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053D39E-2ABC-4D21-B67A-99AD4F8C6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230" y="274482"/>
            <a:ext cx="5144742" cy="133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58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957D78-FD97-45EE-96AD-8F328446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0" dirty="0">
                <a:solidFill>
                  <a:srgbClr val="333333"/>
                </a:solidFill>
                <a:effectLst/>
                <a:latin typeface="Helvetica Neue"/>
              </a:rPr>
              <a:t>RNN</a:t>
            </a:r>
            <a:r>
              <a:rPr lang="zh-TW" altLang="en-US" i="0" dirty="0">
                <a:solidFill>
                  <a:srgbClr val="333333"/>
                </a:solidFill>
                <a:effectLst/>
                <a:latin typeface="Helvetica Neue"/>
              </a:rPr>
              <a:t> （遞歸神經網路）</a:t>
            </a:r>
            <a:b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zh-TW" altLang="en-US" dirty="0"/>
          </a:p>
        </p:txBody>
      </p:sp>
      <p:pic>
        <p:nvPicPr>
          <p:cNvPr id="5122" name="Picture 2" descr="Ashing&amp;#39;s Blog: 深度學習(3)--循環神經網絡(RNN, Recurrent Neural Networks)">
            <a:extLst>
              <a:ext uri="{FF2B5EF4-FFF2-40B4-BE49-F238E27FC236}">
                <a16:creationId xmlns:a16="http://schemas.microsoft.com/office/drawing/2014/main" id="{0781C1FC-6BB6-4FB3-9A0F-7D426B7D68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93" y="2016642"/>
            <a:ext cx="6995121" cy="409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06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4DE034-8FBF-41CE-A789-356F205D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0" dirty="0">
                <a:solidFill>
                  <a:srgbClr val="333333"/>
                </a:solidFill>
                <a:effectLst/>
                <a:latin typeface="Helvetica Neue"/>
              </a:rPr>
              <a:t>RNN</a:t>
            </a:r>
            <a:r>
              <a:rPr lang="zh-TW" altLang="en-US" i="0" dirty="0">
                <a:solidFill>
                  <a:srgbClr val="333333"/>
                </a:solidFill>
                <a:effectLst/>
                <a:latin typeface="Helvetica Neue"/>
              </a:rPr>
              <a:t>缺點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AD342-EB0A-4ECB-B352-E98F961D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梯度消失</a:t>
            </a:r>
            <a:endParaRPr lang="en-US" altLang="zh-TW" dirty="0"/>
          </a:p>
          <a:p>
            <a:r>
              <a:rPr lang="zh-TW" altLang="en-US" dirty="0"/>
              <a:t>梯度爆炸</a:t>
            </a:r>
            <a:endParaRPr lang="en-US" altLang="zh-TW" dirty="0"/>
          </a:p>
          <a:p>
            <a:r>
              <a:rPr lang="zh-TW" altLang="en-US" dirty="0"/>
              <a:t>改善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LSTM</a:t>
            </a: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AE6095F-F15C-4DD4-9671-14846AB1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2" y="2133600"/>
            <a:ext cx="4810283" cy="33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72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E7098-3866-48B9-8EE4-6E24C2E2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自然語言處理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885C11-C609-4843-8A09-DE00BE1D3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NLP:</a:t>
            </a:r>
            <a:r>
              <a:rPr lang="zh-TW" altLang="en-US" dirty="0"/>
              <a:t> </a:t>
            </a:r>
            <a:r>
              <a:rPr lang="en-US" altLang="zh-TW" dirty="0"/>
              <a:t>Natural Language Processing</a:t>
            </a:r>
          </a:p>
          <a:p>
            <a:r>
              <a:rPr lang="zh-TW" altLang="en-US" dirty="0"/>
              <a:t>應用在</a:t>
            </a:r>
            <a:r>
              <a:rPr lang="en-US" altLang="zh-TW" dirty="0"/>
              <a:t>:</a:t>
            </a:r>
            <a:r>
              <a:rPr lang="zh-TW" altLang="en-US" dirty="0"/>
              <a:t> 機器翻譯、文本生成</a:t>
            </a:r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839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F11A9-4126-45D4-8A6A-2CD7A5AC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單詞雲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72120637-8289-4AB6-84AD-F9015A6B0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https://wordcloud.timdream.org/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AF31869-AE93-4AFC-B0A1-7D9B49711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557" y="2700183"/>
            <a:ext cx="7247515" cy="377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5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BFE8A-FA08-48B2-B477-90D4581B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N-gram </a:t>
            </a:r>
            <a:r>
              <a:rPr lang="zh-TW" altLang="en-US" dirty="0"/>
              <a:t>語言模型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5C9986-EAC8-49F3-BE1E-874ABA3D9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unigram (1-gram)</a:t>
            </a:r>
          </a:p>
          <a:p>
            <a:r>
              <a:rPr lang="en-US" altLang="zh-TW" dirty="0"/>
              <a:t>bigram (2-gram)</a:t>
            </a:r>
          </a:p>
          <a:p>
            <a:r>
              <a:rPr lang="en-US" altLang="zh-TW" dirty="0"/>
              <a:t>trigram (3-gram)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572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6AA4AE-DB93-4EFA-9C1C-F340DFF0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Unigram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33A6CB-B1CD-4D48-959D-33368BFDA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p(w1, w2, w3, w4, w5, w6)</a:t>
            </a:r>
          </a:p>
          <a:p>
            <a:pPr marL="0" indent="0">
              <a:buNone/>
            </a:pPr>
            <a:r>
              <a:rPr lang="en-US" altLang="zh-TW" dirty="0"/>
              <a:t>= p(w1)p(w2)p(w3)p(w4)p(w5)p(w6)</a:t>
            </a:r>
          </a:p>
          <a:p>
            <a:r>
              <a:rPr lang="en-US" altLang="zh-TW" dirty="0"/>
              <a:t>p(</a:t>
            </a:r>
            <a:r>
              <a:rPr lang="zh-TW" altLang="en-US" dirty="0"/>
              <a:t>今天</a:t>
            </a:r>
            <a:r>
              <a:rPr lang="en-US" altLang="zh-TW" dirty="0"/>
              <a:t>,</a:t>
            </a:r>
            <a:r>
              <a:rPr lang="zh-TW" altLang="en-US" dirty="0"/>
              <a:t>是</a:t>
            </a:r>
            <a:r>
              <a:rPr lang="en-US" altLang="zh-TW" dirty="0"/>
              <a:t>,</a:t>
            </a:r>
            <a:r>
              <a:rPr lang="zh-TW" altLang="en-US" dirty="0"/>
              <a:t>端午節</a:t>
            </a:r>
            <a:r>
              <a:rPr lang="en-US" altLang="zh-TW" dirty="0"/>
              <a:t>,</a:t>
            </a:r>
            <a:r>
              <a:rPr lang="zh-TW" altLang="en-US" dirty="0"/>
              <a:t>我們</a:t>
            </a:r>
            <a:r>
              <a:rPr lang="en-US" altLang="zh-TW" dirty="0"/>
              <a:t>,</a:t>
            </a:r>
            <a:r>
              <a:rPr lang="zh-TW" altLang="en-US" dirty="0"/>
              <a:t>都</a:t>
            </a:r>
            <a:r>
              <a:rPr lang="en-US" altLang="zh-TW" dirty="0"/>
              <a:t>,</a:t>
            </a:r>
            <a:r>
              <a:rPr lang="zh-TW" altLang="en-US" dirty="0"/>
              <a:t>在家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= p(</a:t>
            </a:r>
            <a:r>
              <a:rPr lang="zh-TW" altLang="en-US" dirty="0"/>
              <a:t>今天</a:t>
            </a:r>
            <a:r>
              <a:rPr lang="en-US" altLang="zh-TW" dirty="0"/>
              <a:t>)p(</a:t>
            </a:r>
            <a:r>
              <a:rPr lang="zh-TW" altLang="en-US" dirty="0"/>
              <a:t>是</a:t>
            </a:r>
            <a:r>
              <a:rPr lang="en-US" altLang="zh-TW" dirty="0"/>
              <a:t>)p(</a:t>
            </a:r>
            <a:r>
              <a:rPr lang="zh-TW" altLang="en-US" dirty="0"/>
              <a:t>端午節</a:t>
            </a:r>
            <a:r>
              <a:rPr lang="en-US" altLang="zh-TW" dirty="0"/>
              <a:t>)p(</a:t>
            </a:r>
            <a:r>
              <a:rPr lang="zh-TW" altLang="en-US" dirty="0"/>
              <a:t>我們</a:t>
            </a:r>
            <a:r>
              <a:rPr lang="en-US" altLang="zh-TW" dirty="0"/>
              <a:t>)p(</a:t>
            </a:r>
            <a:r>
              <a:rPr lang="zh-TW" altLang="en-US" dirty="0"/>
              <a:t>都</a:t>
            </a:r>
            <a:r>
              <a:rPr lang="en-US" altLang="zh-TW" dirty="0"/>
              <a:t>)p(</a:t>
            </a:r>
            <a:r>
              <a:rPr lang="zh-TW" altLang="en-US" dirty="0"/>
              <a:t>在家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p(</a:t>
            </a:r>
            <a:r>
              <a:rPr lang="zh-TW" altLang="en-US" dirty="0"/>
              <a:t>今天</a:t>
            </a:r>
            <a:r>
              <a:rPr lang="en-US" altLang="zh-TW" dirty="0"/>
              <a:t>,</a:t>
            </a:r>
            <a:r>
              <a:rPr lang="zh-TW" altLang="en-US" dirty="0"/>
              <a:t>端午節</a:t>
            </a:r>
            <a:r>
              <a:rPr lang="en-US" altLang="zh-TW" dirty="0"/>
              <a:t>,</a:t>
            </a:r>
            <a:r>
              <a:rPr lang="zh-TW" altLang="en-US" dirty="0"/>
              <a:t>是</a:t>
            </a:r>
            <a:r>
              <a:rPr lang="en-US" altLang="zh-TW" dirty="0"/>
              <a:t>,</a:t>
            </a:r>
            <a:r>
              <a:rPr lang="zh-TW" altLang="en-US" dirty="0"/>
              <a:t>都</a:t>
            </a:r>
            <a:r>
              <a:rPr lang="en-US" altLang="zh-TW" dirty="0"/>
              <a:t>,</a:t>
            </a:r>
            <a:r>
              <a:rPr lang="zh-TW" altLang="en-US" dirty="0"/>
              <a:t>我們</a:t>
            </a:r>
            <a:r>
              <a:rPr lang="en-US" altLang="zh-TW" dirty="0"/>
              <a:t>,</a:t>
            </a:r>
            <a:r>
              <a:rPr lang="zh-TW" altLang="en-US" dirty="0"/>
              <a:t>在家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= p(</a:t>
            </a:r>
            <a:r>
              <a:rPr lang="zh-TW" altLang="en-US" dirty="0"/>
              <a:t>今天</a:t>
            </a:r>
            <a:r>
              <a:rPr lang="en-US" altLang="zh-TW" dirty="0"/>
              <a:t>)p(</a:t>
            </a:r>
            <a:r>
              <a:rPr lang="zh-TW" altLang="en-US" dirty="0"/>
              <a:t>端午節</a:t>
            </a:r>
            <a:r>
              <a:rPr lang="en-US" altLang="zh-TW" dirty="0"/>
              <a:t>)p(</a:t>
            </a:r>
            <a:r>
              <a:rPr lang="zh-TW" altLang="en-US" dirty="0"/>
              <a:t>是</a:t>
            </a:r>
            <a:r>
              <a:rPr lang="en-US" altLang="zh-TW" dirty="0"/>
              <a:t>)p(</a:t>
            </a:r>
            <a:r>
              <a:rPr lang="zh-TW" altLang="en-US" dirty="0"/>
              <a:t>都</a:t>
            </a:r>
            <a:r>
              <a:rPr lang="en-US" altLang="zh-TW" dirty="0"/>
              <a:t>)p(</a:t>
            </a:r>
            <a:r>
              <a:rPr lang="zh-TW" altLang="en-US" dirty="0"/>
              <a:t>我們</a:t>
            </a:r>
            <a:r>
              <a:rPr lang="en-US" altLang="zh-TW" dirty="0"/>
              <a:t>)p(</a:t>
            </a:r>
            <a:r>
              <a:rPr lang="zh-TW" altLang="en-US" dirty="0"/>
              <a:t>在家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296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6AA4AE-DB93-4EFA-9C1C-F340DFF0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33A6CB-B1CD-4D48-959D-33368BFDA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p(w1, w2, w3, w4, w5, …</a:t>
            </a:r>
            <a:r>
              <a:rPr lang="en-US" altLang="zh-TW" dirty="0" err="1"/>
              <a:t>wn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= p(w1)p(w2|w1)p(w3|w2)…p(wn|wn-1)</a:t>
            </a:r>
          </a:p>
          <a:p>
            <a:r>
              <a:rPr lang="en-US" altLang="zh-TW" dirty="0"/>
              <a:t>p(</a:t>
            </a:r>
            <a:r>
              <a:rPr lang="zh-TW" altLang="en-US" dirty="0"/>
              <a:t>今天</a:t>
            </a:r>
            <a:r>
              <a:rPr lang="en-US" altLang="zh-TW" dirty="0"/>
              <a:t>,</a:t>
            </a:r>
            <a:r>
              <a:rPr lang="zh-TW" altLang="en-US" dirty="0"/>
              <a:t>是</a:t>
            </a:r>
            <a:r>
              <a:rPr lang="en-US" altLang="zh-TW" dirty="0"/>
              <a:t>,</a:t>
            </a:r>
            <a:r>
              <a:rPr lang="zh-TW" altLang="en-US" dirty="0"/>
              <a:t>端午節</a:t>
            </a:r>
            <a:r>
              <a:rPr lang="en-US" altLang="zh-TW" dirty="0"/>
              <a:t>,</a:t>
            </a:r>
            <a:r>
              <a:rPr lang="zh-TW" altLang="en-US" dirty="0"/>
              <a:t>我們</a:t>
            </a:r>
            <a:r>
              <a:rPr lang="en-US" altLang="zh-TW" dirty="0"/>
              <a:t>,</a:t>
            </a:r>
            <a:r>
              <a:rPr lang="zh-TW" altLang="en-US" dirty="0"/>
              <a:t>都</a:t>
            </a:r>
            <a:r>
              <a:rPr lang="en-US" altLang="zh-TW" dirty="0"/>
              <a:t>,</a:t>
            </a:r>
            <a:r>
              <a:rPr lang="zh-TW" altLang="en-US" dirty="0"/>
              <a:t>在家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= p(</a:t>
            </a:r>
            <a:r>
              <a:rPr lang="zh-TW" altLang="en-US" dirty="0"/>
              <a:t>今天</a:t>
            </a:r>
            <a:r>
              <a:rPr lang="en-US" altLang="zh-TW" dirty="0"/>
              <a:t>)p(</a:t>
            </a:r>
            <a:r>
              <a:rPr lang="zh-TW" altLang="en-US" dirty="0"/>
              <a:t>是</a:t>
            </a:r>
            <a:r>
              <a:rPr lang="en-US" altLang="zh-TW" dirty="0"/>
              <a:t>|</a:t>
            </a:r>
            <a:r>
              <a:rPr lang="zh-TW" altLang="en-US" dirty="0"/>
              <a:t>今天</a:t>
            </a:r>
            <a:r>
              <a:rPr lang="en-US" altLang="zh-TW" dirty="0"/>
              <a:t>)p(</a:t>
            </a:r>
            <a:r>
              <a:rPr lang="zh-TW" altLang="en-US" dirty="0"/>
              <a:t>端午節</a:t>
            </a:r>
            <a:r>
              <a:rPr lang="en-US" altLang="zh-TW" dirty="0"/>
              <a:t>|</a:t>
            </a:r>
            <a:r>
              <a:rPr lang="zh-TW" altLang="en-US" dirty="0"/>
              <a:t>是</a:t>
            </a:r>
            <a:r>
              <a:rPr lang="en-US" altLang="zh-TW" dirty="0"/>
              <a:t>)p(</a:t>
            </a:r>
            <a:r>
              <a:rPr lang="zh-TW" altLang="en-US" dirty="0"/>
              <a:t>我們</a:t>
            </a:r>
            <a:r>
              <a:rPr lang="en-US" altLang="zh-TW" dirty="0"/>
              <a:t>|</a:t>
            </a:r>
            <a:r>
              <a:rPr lang="zh-TW" altLang="en-US" dirty="0"/>
              <a:t>端午節</a:t>
            </a:r>
            <a:r>
              <a:rPr lang="en-US" altLang="zh-TW" dirty="0"/>
              <a:t>)p(</a:t>
            </a:r>
            <a:r>
              <a:rPr lang="zh-TW" altLang="en-US" dirty="0"/>
              <a:t>都</a:t>
            </a:r>
            <a:r>
              <a:rPr lang="en-US" altLang="zh-TW" dirty="0"/>
              <a:t>|</a:t>
            </a:r>
            <a:r>
              <a:rPr lang="zh-TW" altLang="en-US" dirty="0"/>
              <a:t>我們</a:t>
            </a:r>
            <a:r>
              <a:rPr lang="en-US" altLang="zh-TW" dirty="0"/>
              <a:t>)p(</a:t>
            </a:r>
            <a:r>
              <a:rPr lang="zh-TW" altLang="en-US" dirty="0"/>
              <a:t>在家</a:t>
            </a:r>
            <a:r>
              <a:rPr lang="en-US" altLang="zh-TW" dirty="0"/>
              <a:t>|</a:t>
            </a:r>
            <a:r>
              <a:rPr lang="zh-TW" altLang="en-US" dirty="0"/>
              <a:t>都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p(</a:t>
            </a:r>
            <a:r>
              <a:rPr lang="zh-TW" altLang="en-US" dirty="0"/>
              <a:t>今天</a:t>
            </a:r>
            <a:r>
              <a:rPr lang="en-US" altLang="zh-TW" dirty="0"/>
              <a:t>,</a:t>
            </a:r>
            <a:r>
              <a:rPr lang="zh-TW" altLang="en-US" dirty="0"/>
              <a:t>端午節</a:t>
            </a:r>
            <a:r>
              <a:rPr lang="en-US" altLang="zh-TW" dirty="0"/>
              <a:t>,</a:t>
            </a:r>
            <a:r>
              <a:rPr lang="zh-TW" altLang="en-US" dirty="0"/>
              <a:t>是</a:t>
            </a:r>
            <a:r>
              <a:rPr lang="en-US" altLang="zh-TW" dirty="0"/>
              <a:t>,</a:t>
            </a:r>
            <a:r>
              <a:rPr lang="zh-TW" altLang="en-US" dirty="0"/>
              <a:t>都</a:t>
            </a:r>
            <a:r>
              <a:rPr lang="en-US" altLang="zh-TW" dirty="0"/>
              <a:t>,</a:t>
            </a:r>
            <a:r>
              <a:rPr lang="zh-TW" altLang="en-US" dirty="0"/>
              <a:t>我們</a:t>
            </a:r>
            <a:r>
              <a:rPr lang="en-US" altLang="zh-TW" dirty="0"/>
              <a:t>,</a:t>
            </a:r>
            <a:r>
              <a:rPr lang="zh-TW" altLang="en-US" dirty="0"/>
              <a:t>在家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= p(</a:t>
            </a:r>
            <a:r>
              <a:rPr lang="zh-TW" altLang="en-US" dirty="0"/>
              <a:t>今天</a:t>
            </a:r>
            <a:r>
              <a:rPr lang="en-US" altLang="zh-TW" dirty="0"/>
              <a:t>)p(</a:t>
            </a:r>
            <a:r>
              <a:rPr lang="zh-TW" altLang="en-US" dirty="0"/>
              <a:t>端午節</a:t>
            </a:r>
            <a:r>
              <a:rPr lang="en-US" altLang="zh-TW" dirty="0"/>
              <a:t>|</a:t>
            </a:r>
            <a:r>
              <a:rPr lang="zh-TW" altLang="en-US" dirty="0"/>
              <a:t>今天</a:t>
            </a:r>
            <a:r>
              <a:rPr lang="en-US" altLang="zh-TW" dirty="0"/>
              <a:t>)p(</a:t>
            </a:r>
            <a:r>
              <a:rPr lang="zh-TW" altLang="en-US" dirty="0"/>
              <a:t>是</a:t>
            </a:r>
            <a:r>
              <a:rPr lang="en-US" altLang="zh-TW" dirty="0"/>
              <a:t>|</a:t>
            </a:r>
            <a:r>
              <a:rPr lang="zh-TW" altLang="en-US" dirty="0"/>
              <a:t>端午節</a:t>
            </a:r>
            <a:r>
              <a:rPr lang="en-US" altLang="zh-TW" dirty="0"/>
              <a:t>)p(</a:t>
            </a:r>
            <a:r>
              <a:rPr lang="zh-TW" altLang="en-US" dirty="0"/>
              <a:t>都</a:t>
            </a:r>
            <a:r>
              <a:rPr lang="en-US" altLang="zh-TW" dirty="0"/>
              <a:t>|</a:t>
            </a:r>
            <a:r>
              <a:rPr lang="zh-TW" altLang="en-US" dirty="0"/>
              <a:t>是</a:t>
            </a:r>
            <a:r>
              <a:rPr lang="en-US" altLang="zh-TW" dirty="0"/>
              <a:t>)p(</a:t>
            </a:r>
            <a:r>
              <a:rPr lang="zh-TW" altLang="en-US" dirty="0"/>
              <a:t>我們</a:t>
            </a:r>
            <a:r>
              <a:rPr lang="en-US" altLang="zh-TW" dirty="0"/>
              <a:t>|</a:t>
            </a:r>
            <a:r>
              <a:rPr lang="zh-TW" altLang="en-US" dirty="0"/>
              <a:t>都</a:t>
            </a:r>
            <a:r>
              <a:rPr lang="en-US" altLang="zh-TW" dirty="0"/>
              <a:t>)p(</a:t>
            </a:r>
            <a:r>
              <a:rPr lang="zh-TW" altLang="en-US" dirty="0"/>
              <a:t>在家</a:t>
            </a:r>
            <a:r>
              <a:rPr lang="en-US" altLang="zh-TW" dirty="0"/>
              <a:t>|</a:t>
            </a:r>
            <a:r>
              <a:rPr lang="zh-TW" altLang="en-US" dirty="0"/>
              <a:t>我們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530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6AA4AE-DB93-4EFA-9C1C-F340DFF0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N-gram (N=3)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33A6CB-B1CD-4D48-959D-33368BFDA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p(w1, w2, w3, w4, w5, …</a:t>
            </a:r>
            <a:r>
              <a:rPr lang="en-US" altLang="zh-TW" dirty="0" err="1"/>
              <a:t>wn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= p(w1)p(w2|w1)p(w3|w1,w2)p(w4|w2,w3)…p(wn|wn-2wn-1)</a:t>
            </a:r>
          </a:p>
          <a:p>
            <a:r>
              <a:rPr lang="en-US" altLang="zh-TW" dirty="0"/>
              <a:t>p(</a:t>
            </a:r>
            <a:r>
              <a:rPr lang="zh-TW" altLang="en-US" dirty="0"/>
              <a:t>今天</a:t>
            </a:r>
            <a:r>
              <a:rPr lang="en-US" altLang="zh-TW" dirty="0"/>
              <a:t>,</a:t>
            </a:r>
            <a:r>
              <a:rPr lang="zh-TW" altLang="en-US" dirty="0"/>
              <a:t>是</a:t>
            </a:r>
            <a:r>
              <a:rPr lang="en-US" altLang="zh-TW" dirty="0"/>
              <a:t>,</a:t>
            </a:r>
            <a:r>
              <a:rPr lang="zh-TW" altLang="en-US" dirty="0"/>
              <a:t>端午節</a:t>
            </a:r>
            <a:r>
              <a:rPr lang="en-US" altLang="zh-TW" dirty="0"/>
              <a:t>,</a:t>
            </a:r>
            <a:r>
              <a:rPr lang="zh-TW" altLang="en-US" dirty="0"/>
              <a:t>我們</a:t>
            </a:r>
            <a:r>
              <a:rPr lang="en-US" altLang="zh-TW" dirty="0"/>
              <a:t>,</a:t>
            </a:r>
            <a:r>
              <a:rPr lang="zh-TW" altLang="en-US" dirty="0"/>
              <a:t>都</a:t>
            </a:r>
            <a:r>
              <a:rPr lang="en-US" altLang="zh-TW" dirty="0"/>
              <a:t>,</a:t>
            </a:r>
            <a:r>
              <a:rPr lang="zh-TW" altLang="en-US" dirty="0"/>
              <a:t>在家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= p(</a:t>
            </a:r>
            <a:r>
              <a:rPr lang="zh-TW" altLang="en-US" dirty="0"/>
              <a:t>今天</a:t>
            </a:r>
            <a:r>
              <a:rPr lang="en-US" altLang="zh-TW" dirty="0"/>
              <a:t>)p(</a:t>
            </a:r>
            <a:r>
              <a:rPr lang="zh-TW" altLang="en-US" dirty="0"/>
              <a:t>是</a:t>
            </a:r>
            <a:r>
              <a:rPr lang="en-US" altLang="zh-TW" dirty="0"/>
              <a:t>|</a:t>
            </a:r>
            <a:r>
              <a:rPr lang="zh-TW" altLang="en-US" dirty="0"/>
              <a:t>今天</a:t>
            </a:r>
            <a:r>
              <a:rPr lang="en-US" altLang="zh-TW" dirty="0"/>
              <a:t>)p(</a:t>
            </a:r>
            <a:r>
              <a:rPr lang="zh-TW" altLang="en-US" dirty="0"/>
              <a:t>端午節</a:t>
            </a:r>
            <a:r>
              <a:rPr lang="en-US" altLang="zh-TW" dirty="0"/>
              <a:t>|</a:t>
            </a:r>
            <a:r>
              <a:rPr lang="zh-TW" altLang="en-US" dirty="0"/>
              <a:t>今天</a:t>
            </a:r>
            <a:r>
              <a:rPr lang="en-US" altLang="zh-TW" dirty="0"/>
              <a:t>,</a:t>
            </a:r>
            <a:r>
              <a:rPr lang="zh-TW" altLang="en-US" dirty="0"/>
              <a:t>是</a:t>
            </a:r>
            <a:r>
              <a:rPr lang="en-US" altLang="zh-TW" dirty="0"/>
              <a:t>)p(</a:t>
            </a:r>
            <a:r>
              <a:rPr lang="zh-TW" altLang="en-US" dirty="0"/>
              <a:t>我們</a:t>
            </a:r>
            <a:r>
              <a:rPr lang="en-US" altLang="zh-TW" dirty="0"/>
              <a:t>|</a:t>
            </a:r>
            <a:r>
              <a:rPr lang="zh-TW" altLang="en-US" dirty="0"/>
              <a:t>是</a:t>
            </a:r>
            <a:r>
              <a:rPr lang="en-US" altLang="zh-TW" dirty="0"/>
              <a:t>,</a:t>
            </a:r>
            <a:r>
              <a:rPr lang="zh-TW" altLang="en-US" dirty="0"/>
              <a:t>端午節</a:t>
            </a:r>
            <a:r>
              <a:rPr lang="en-US" altLang="zh-TW" dirty="0"/>
              <a:t>)…</a:t>
            </a:r>
          </a:p>
          <a:p>
            <a:r>
              <a:rPr lang="en-US" altLang="zh-TW" dirty="0"/>
              <a:t>p(</a:t>
            </a:r>
            <a:r>
              <a:rPr lang="zh-TW" altLang="en-US" dirty="0"/>
              <a:t>今天</a:t>
            </a:r>
            <a:r>
              <a:rPr lang="en-US" altLang="zh-TW" dirty="0"/>
              <a:t>,</a:t>
            </a:r>
            <a:r>
              <a:rPr lang="zh-TW" altLang="en-US" dirty="0"/>
              <a:t>端午節</a:t>
            </a:r>
            <a:r>
              <a:rPr lang="en-US" altLang="zh-TW" dirty="0"/>
              <a:t>,</a:t>
            </a:r>
            <a:r>
              <a:rPr lang="zh-TW" altLang="en-US" dirty="0"/>
              <a:t>是</a:t>
            </a:r>
            <a:r>
              <a:rPr lang="en-US" altLang="zh-TW" dirty="0"/>
              <a:t>,</a:t>
            </a:r>
            <a:r>
              <a:rPr lang="zh-TW" altLang="en-US" dirty="0"/>
              <a:t>都</a:t>
            </a:r>
            <a:r>
              <a:rPr lang="en-US" altLang="zh-TW" dirty="0"/>
              <a:t>,</a:t>
            </a:r>
            <a:r>
              <a:rPr lang="zh-TW" altLang="en-US" dirty="0"/>
              <a:t>我們</a:t>
            </a:r>
            <a:r>
              <a:rPr lang="en-US" altLang="zh-TW" dirty="0"/>
              <a:t>,</a:t>
            </a:r>
            <a:r>
              <a:rPr lang="zh-TW" altLang="en-US" dirty="0"/>
              <a:t>在家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= 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743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13356-9F43-4B97-882C-BEE1FC78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ADB4EB-342D-4848-B1DF-245C8EEAD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07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grammar </a:t>
            </a:r>
            <a:r>
              <a:rPr lang="en-US" altLang="zh-TW" b="0" i="0" dirty="0">
                <a:effectLst/>
                <a:latin typeface="SFMono-Regular"/>
              </a:rPr>
              <a:t>=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 {</a:t>
            </a:r>
          </a:p>
          <a:p>
            <a:pPr marL="0" indent="0">
              <a:buNone/>
            </a:pPr>
            <a:r>
              <a:rPr lang="en-US" altLang="zh-TW" b="0" i="0" dirty="0">
                <a:effectLst/>
                <a:latin typeface="SFMono-Regular"/>
              </a:rPr>
              <a:t>	"_S"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 : [</a:t>
            </a:r>
            <a:r>
              <a:rPr lang="en-US" altLang="zh-TW" b="0" i="0" dirty="0">
                <a:effectLst/>
                <a:latin typeface="SFMono-Regular"/>
              </a:rPr>
              <a:t>"_NP _VP"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],</a:t>
            </a:r>
          </a:p>
          <a:p>
            <a:pPr marL="0" indent="0">
              <a:buNone/>
            </a:pPr>
            <a:r>
              <a:rPr lang="en-US" altLang="zh-TW" b="0" i="0" dirty="0">
                <a:effectLst/>
                <a:latin typeface="SFMono-Regular"/>
              </a:rPr>
              <a:t>	“_NP”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 : [</a:t>
            </a:r>
            <a:r>
              <a:rPr lang="en-US" altLang="zh-TW" b="0" i="0" dirty="0">
                <a:effectLst/>
                <a:latin typeface="SFMono-Regular"/>
              </a:rPr>
              <a:t>“_N”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,</a:t>
            </a:r>
            <a:r>
              <a:rPr lang="zh-TW" alt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pt-BR" altLang="zh-TW" b="0" i="0" dirty="0">
                <a:effectLst/>
                <a:latin typeface="SFMono-Regular"/>
              </a:rPr>
              <a:t>"_A _NP _P _A _N"</a:t>
            </a:r>
            <a:r>
              <a:rPr lang="pt-BR" altLang="zh-TW" b="0" i="0" dirty="0">
                <a:solidFill>
                  <a:srgbClr val="24292E"/>
                </a:solidFill>
                <a:effectLst/>
                <a:latin typeface="SFMono-Regular"/>
              </a:rPr>
              <a:t>],</a:t>
            </a:r>
          </a:p>
          <a:p>
            <a:pPr marL="0" indent="0">
              <a:buNone/>
            </a:pPr>
            <a:r>
              <a:rPr lang="pt-BR" altLang="zh-TW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en-US" altLang="zh-TW" b="0" i="0" dirty="0">
                <a:effectLst/>
                <a:latin typeface="SFMono-Regular"/>
              </a:rPr>
              <a:t> "_VP"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 : [</a:t>
            </a:r>
            <a:r>
              <a:rPr lang="en-US" altLang="zh-TW" b="0" i="0" dirty="0">
                <a:effectLst/>
                <a:latin typeface="SFMono-Regular"/>
              </a:rPr>
              <a:t>"_V"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,</a:t>
            </a:r>
            <a:r>
              <a:rPr lang="en-US" altLang="zh-TW" b="0" i="0" dirty="0">
                <a:effectLst/>
                <a:latin typeface="SFMono-Regular"/>
              </a:rPr>
              <a:t> "_V _NP"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],</a:t>
            </a:r>
            <a:endParaRPr lang="pt-BR" altLang="zh-TW" dirty="0">
              <a:solidFill>
                <a:srgbClr val="24292E"/>
              </a:solidFill>
              <a:latin typeface="SFMono-Regular"/>
            </a:endParaRPr>
          </a:p>
          <a:p>
            <a:pPr marL="0" indent="0">
              <a:buNone/>
            </a:pPr>
            <a:r>
              <a:rPr lang="pt-BR" altLang="zh-TW" b="0" i="0" dirty="0">
                <a:solidFill>
                  <a:srgbClr val="24292E"/>
                </a:solidFill>
                <a:effectLst/>
                <a:latin typeface="SFMono-Regular"/>
              </a:rPr>
              <a:t>	</a:t>
            </a:r>
            <a:r>
              <a:rPr lang="zh-TW" alt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altLang="zh-TW" b="0" i="0" dirty="0">
                <a:effectLst/>
                <a:latin typeface="SFMono-Regular"/>
              </a:rPr>
              <a:t>"_N"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 : [</a:t>
            </a:r>
            <a:r>
              <a:rPr lang="en-US" altLang="zh-TW" b="0" i="0" dirty="0">
                <a:effectLst/>
                <a:latin typeface="SFMono-Regular"/>
              </a:rPr>
              <a:t>"data science"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lang="en-US" altLang="zh-TW" b="0" i="0" dirty="0">
                <a:effectLst/>
                <a:latin typeface="SFMono-Regular"/>
              </a:rPr>
              <a:t>"Python"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lang="en-US" altLang="zh-TW" b="0" i="0" dirty="0">
                <a:effectLst/>
                <a:latin typeface="SFMono-Regular"/>
              </a:rPr>
              <a:t>"regression"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],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zh-TW" altLang="en-US" b="0" i="0" dirty="0">
                <a:effectLst/>
                <a:latin typeface="SFMono-Regular"/>
              </a:rPr>
              <a:t> </a:t>
            </a:r>
            <a:r>
              <a:rPr lang="en-US" altLang="zh-TW" b="0" i="0" dirty="0">
                <a:effectLst/>
                <a:latin typeface="SFMono-Regular"/>
              </a:rPr>
              <a:t>"_A"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 : [</a:t>
            </a:r>
            <a:r>
              <a:rPr lang="en-US" altLang="zh-TW" b="0" i="0" dirty="0">
                <a:effectLst/>
                <a:latin typeface="SFMono-Regular"/>
              </a:rPr>
              <a:t>"big"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lang="en-US" altLang="zh-TW" b="0" i="0" dirty="0">
                <a:effectLst/>
                <a:latin typeface="SFMono-Regular"/>
              </a:rPr>
              <a:t>"linear"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lang="en-US" altLang="zh-TW" b="0" i="0" dirty="0">
                <a:effectLst/>
                <a:latin typeface="SFMono-Regular"/>
              </a:rPr>
              <a:t>"logistic"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],</a:t>
            </a:r>
          </a:p>
          <a:p>
            <a:pPr marL="0" indent="0">
              <a:buNone/>
            </a:pPr>
            <a:r>
              <a:rPr lang="en-US" altLang="zh-TW" b="0" i="0" dirty="0">
                <a:effectLst/>
                <a:latin typeface="SFMono-Regular"/>
              </a:rPr>
              <a:t>	</a:t>
            </a:r>
            <a:r>
              <a:rPr lang="zh-TW" altLang="en-US" b="0" i="0" dirty="0">
                <a:effectLst/>
                <a:latin typeface="SFMono-Regular"/>
              </a:rPr>
              <a:t> </a:t>
            </a:r>
            <a:r>
              <a:rPr lang="en-US" altLang="zh-TW" b="0" i="0" dirty="0">
                <a:effectLst/>
                <a:latin typeface="SFMono-Regular"/>
              </a:rPr>
              <a:t>"_P"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 : [</a:t>
            </a:r>
            <a:r>
              <a:rPr lang="en-US" altLang="zh-TW" b="0" i="0" dirty="0">
                <a:effectLst/>
                <a:latin typeface="SFMono-Regular"/>
              </a:rPr>
              <a:t>"about"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lang="en-US" altLang="zh-TW" b="0" i="0" dirty="0">
                <a:effectLst/>
                <a:latin typeface="SFMono-Regular"/>
              </a:rPr>
              <a:t>"near"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],</a:t>
            </a:r>
          </a:p>
          <a:p>
            <a:pPr marL="0" indent="0">
              <a:buNone/>
            </a:pPr>
            <a:r>
              <a:rPr lang="en-US" altLang="zh-TW" b="0" i="0" dirty="0">
                <a:effectLst/>
                <a:latin typeface="SFMono-Regular"/>
              </a:rPr>
              <a:t>	</a:t>
            </a:r>
            <a:r>
              <a:rPr lang="zh-TW" altLang="en-US" b="0" i="0" dirty="0">
                <a:effectLst/>
                <a:latin typeface="SFMono-Regular"/>
              </a:rPr>
              <a:t> </a:t>
            </a:r>
            <a:r>
              <a:rPr lang="en-US" altLang="zh-TW" b="0" i="0" dirty="0">
                <a:effectLst/>
                <a:latin typeface="SFMono-Regular"/>
              </a:rPr>
              <a:t>"_V"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 : [</a:t>
            </a:r>
            <a:r>
              <a:rPr lang="en-US" altLang="zh-TW" b="0" i="0" dirty="0">
                <a:effectLst/>
                <a:latin typeface="SFMono-Regular"/>
              </a:rPr>
              <a:t>"learns"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lang="en-US" altLang="zh-TW" b="0" i="0" dirty="0">
                <a:effectLst/>
                <a:latin typeface="SFMono-Regular"/>
              </a:rPr>
              <a:t>"trains"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lang="en-US" altLang="zh-TW" b="0" i="0" dirty="0">
                <a:effectLst/>
                <a:latin typeface="SFMono-Regular"/>
              </a:rPr>
              <a:t>"tests"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, </a:t>
            </a:r>
            <a:r>
              <a:rPr lang="en-US" altLang="zh-TW" b="0" i="0" dirty="0">
                <a:effectLst/>
                <a:latin typeface="SFMono-Regular"/>
              </a:rPr>
              <a:t>"is"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SFMono-Regular"/>
              </a:rPr>
              <a:t>]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24292E"/>
                </a:solidFill>
                <a:latin typeface="SFMono-Regular"/>
              </a:rPr>
              <a:t>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24292E"/>
                </a:solidFill>
                <a:latin typeface="SFMono-Regular"/>
              </a:rPr>
              <a:t>=&gt;[‘_S’]</a:t>
            </a:r>
            <a:r>
              <a:rPr lang="zh-TW" alt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TW" dirty="0">
                <a:solidFill>
                  <a:srgbClr val="24292E"/>
                </a:solidFill>
                <a:latin typeface="SFMono-Regular"/>
              </a:rPr>
              <a:t>=&gt;</a:t>
            </a:r>
            <a:r>
              <a:rPr lang="zh-TW" alt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TW" dirty="0">
                <a:solidFill>
                  <a:srgbClr val="24292E"/>
                </a:solidFill>
                <a:latin typeface="SFMono-Regular"/>
              </a:rPr>
              <a:t>[‘_NP’, ‘_VP’] =&gt; [“_N”, “_V”] =&gt; … =&gt; [‘</a:t>
            </a:r>
            <a:r>
              <a:rPr lang="en-US" altLang="zh-TW" dirty="0" err="1">
                <a:solidFill>
                  <a:srgbClr val="24292E"/>
                </a:solidFill>
                <a:latin typeface="SFMono-Regular"/>
              </a:rPr>
              <a:t>Python’,’trains</a:t>
            </a:r>
            <a:r>
              <a:rPr lang="en-US" altLang="zh-TW" dirty="0">
                <a:solidFill>
                  <a:srgbClr val="24292E"/>
                </a:solidFill>
                <a:latin typeface="SFMono-Regular"/>
              </a:rPr>
              <a:t>’,…]</a:t>
            </a:r>
          </a:p>
          <a:p>
            <a:pPr marL="0" indent="0">
              <a:buNone/>
            </a:pPr>
            <a:endParaRPr lang="en-US" altLang="zh-TW" b="0" i="0" dirty="0">
              <a:solidFill>
                <a:srgbClr val="24292E"/>
              </a:solidFill>
              <a:effectLst/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4462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74F53-5BEA-4991-933F-BCF2B787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單詞向量</a:t>
            </a:r>
          </a:p>
        </p:txBody>
      </p:sp>
      <p:pic>
        <p:nvPicPr>
          <p:cNvPr id="1026" name="Picture 2" descr="png">
            <a:extLst>
              <a:ext uri="{FF2B5EF4-FFF2-40B4-BE49-F238E27FC236}">
                <a16:creationId xmlns:a16="http://schemas.microsoft.com/office/drawing/2014/main" id="{125207F0-1968-4074-8B83-45FB3DD208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835" y="1329497"/>
            <a:ext cx="8010420" cy="501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55911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</TotalTime>
  <Words>1357</Words>
  <Application>Microsoft Office PowerPoint</Application>
  <PresentationFormat>寬螢幕</PresentationFormat>
  <Paragraphs>78</Paragraphs>
  <Slides>14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-apple-system</vt:lpstr>
      <vt:lpstr>Helvetica Neue</vt:lpstr>
      <vt:lpstr>SFMono-Regular</vt:lpstr>
      <vt:lpstr>Arial</vt:lpstr>
      <vt:lpstr>Calibri</vt:lpstr>
      <vt:lpstr>Century Gothic</vt:lpstr>
      <vt:lpstr>Verdana</vt:lpstr>
      <vt:lpstr>Wingdings 3</vt:lpstr>
      <vt:lpstr>絲縷</vt:lpstr>
      <vt:lpstr>第二十一章  自然語言處理</vt:lpstr>
      <vt:lpstr>自然語言處理</vt:lpstr>
      <vt:lpstr>單詞雲</vt:lpstr>
      <vt:lpstr>N-gram 語言模型</vt:lpstr>
      <vt:lpstr>Unigram</vt:lpstr>
      <vt:lpstr>Bigram</vt:lpstr>
      <vt:lpstr>N-gram (N=3)</vt:lpstr>
      <vt:lpstr>文法</vt:lpstr>
      <vt:lpstr>單詞向量</vt:lpstr>
      <vt:lpstr>單詞向量</vt:lpstr>
      <vt:lpstr>Cosine Similarity (餘弦相似度) </vt:lpstr>
      <vt:lpstr>Cosine Similarity</vt:lpstr>
      <vt:lpstr>RNN （遞歸神經網路） </vt:lpstr>
      <vt:lpstr>RNN缺點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</dc:creator>
  <cp:lastModifiedBy>jack</cp:lastModifiedBy>
  <cp:revision>55</cp:revision>
  <dcterms:created xsi:type="dcterms:W3CDTF">2021-06-08T13:53:51Z</dcterms:created>
  <dcterms:modified xsi:type="dcterms:W3CDTF">2021-06-13T11:31:46Z</dcterms:modified>
</cp:coreProperties>
</file>