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JAX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从零开始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1.1  </a:t>
            </a:r>
            <a:r>
              <a:rPr lang="zh-CN" altLang="en-US" dirty="0"/>
              <a:t>为什么是</a:t>
            </a:r>
            <a:r>
              <a:rPr lang="en-US" altLang="zh-CN" dirty="0"/>
              <a:t>JAX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1.2  JAX</a:t>
            </a:r>
            <a:r>
              <a:rPr lang="zh-CN" altLang="en-US" dirty="0"/>
              <a:t>安装与使用（</a:t>
            </a:r>
            <a:r>
              <a:rPr lang="en-US" altLang="zh-CN" dirty="0"/>
              <a:t>Windows</a:t>
            </a:r>
            <a:r>
              <a:rPr lang="zh-CN" altLang="en-US" dirty="0"/>
              <a:t>版）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1.3  JAX</a:t>
            </a:r>
            <a:r>
              <a:rPr lang="zh-CN" altLang="en-US" dirty="0"/>
              <a:t>实战</a:t>
            </a:r>
            <a:r>
              <a:rPr lang="en-US" altLang="zh-CN" dirty="0"/>
              <a:t>-MNIST</a:t>
            </a:r>
            <a:r>
              <a:rPr lang="zh-CN" altLang="en-US" dirty="0"/>
              <a:t>手写体的识别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1.4  </a:t>
            </a:r>
            <a:r>
              <a:rPr lang="zh-CN" altLang="en-US" dirty="0"/>
              <a:t>本章小结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1.3  JAX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实战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——MNIST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手写体的识别</a:t>
            </a:r>
            <a:endParaRPr lang="zh-CN" altLang="en-US" dirty="0"/>
          </a:p>
        </p:txBody>
      </p:sp>
      <p:sp>
        <p:nvSpPr>
          <p:cNvPr id="55" name="Shape 55"/>
          <p:cNvSpPr>
            <a:spLocks noGrp="1"/>
          </p:cNvSpPr>
          <p:nvPr>
            <p:ph type="body" idx="4294967295"/>
          </p:nvPr>
        </p:nvSpPr>
        <p:spPr>
          <a:xfrm>
            <a:off x="568226" y="2087563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1270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我们需要使用一个深度学习网络对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MNIST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数据集进行分类计算，如图所示。</a:t>
            </a:r>
          </a:p>
          <a:p>
            <a:endParaRPr lang="zh-CN" altLang="en-US" dirty="0"/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D54303-EFAE-4F65-B15E-5D9A7F680CAC}"/>
              </a:ext>
            </a:extLst>
          </p:cNvPr>
          <p:cNvSpPr txBox="1"/>
          <p:nvPr/>
        </p:nvSpPr>
        <p:spPr>
          <a:xfrm>
            <a:off x="738188" y="1510783"/>
            <a:ext cx="714851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1.3.2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第二步：模型的设计</a:t>
            </a: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1542B3E2-A650-4AEF-A949-9EB8197C7C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4970" y="3161347"/>
            <a:ext cx="3077210" cy="209740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8600130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1.3  JAX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实战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——MNIST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手写体的识别</a:t>
            </a:r>
            <a:endParaRPr lang="zh-CN" altLang="en-US" dirty="0"/>
          </a:p>
        </p:txBody>
      </p:sp>
      <p:sp>
        <p:nvSpPr>
          <p:cNvPr id="55" name="Shape 55"/>
          <p:cNvSpPr>
            <a:spLocks noGrp="1"/>
          </p:cNvSpPr>
          <p:nvPr>
            <p:ph type="body" idx="4294967295"/>
          </p:nvPr>
        </p:nvSpPr>
        <p:spPr>
          <a:xfrm>
            <a:off x="568226" y="2087563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1270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下面就是模型的训练过程，由于深度学习的训练需要使用激活函数以及优化函数，在本例中笔者为了方便起见，只提供具体的使用方法，暂时不提供相应的讲解，完整的模型训练代码如下所示。</a:t>
            </a:r>
            <a:endParaRPr lang="zh-CN" altLang="en-US" dirty="0"/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D54303-EFAE-4F65-B15E-5D9A7F680CAC}"/>
              </a:ext>
            </a:extLst>
          </p:cNvPr>
          <p:cNvSpPr txBox="1"/>
          <p:nvPr/>
        </p:nvSpPr>
        <p:spPr>
          <a:xfrm>
            <a:off x="738188" y="1510783"/>
            <a:ext cx="714851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1.3.3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第三步：模型的训练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56D727-A1DA-4CE0-8F8E-5900FAAC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47" y="3042127"/>
            <a:ext cx="4930567" cy="26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0049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1.4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本 章 小 结</a:t>
            </a:r>
            <a:endParaRPr lang="zh-CN" altLang="en-US" dirty="0"/>
          </a:p>
        </p:txBody>
      </p:sp>
      <p:sp>
        <p:nvSpPr>
          <p:cNvPr id="55" name="Shape 55"/>
          <p:cNvSpPr>
            <a:spLocks noGrp="1"/>
          </p:cNvSpPr>
          <p:nvPr>
            <p:ph type="body" idx="4294967295"/>
          </p:nvPr>
        </p:nvSpPr>
        <p:spPr>
          <a:xfrm>
            <a:off x="568226" y="2087563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1270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章介绍了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的基本概念、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虚拟环境搭建以及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应用开发方法，还分析了一个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MNIST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手写体识别的例子，告诉读者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使用时只需要简单的几步就可以。当然，在真正掌握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处理的步骤和方法之前，还有很长一段路要走，希望本书能够引导大家入门。</a:t>
            </a:r>
            <a:endParaRPr lang="zh-CN" altLang="en-US" dirty="0"/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7040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1.1  </a:t>
            </a:r>
            <a:r>
              <a:rPr lang="zh-CN" altLang="en-US" dirty="0"/>
              <a:t>为什么是</a:t>
            </a:r>
            <a:r>
              <a:rPr lang="en-US" altLang="zh-CN" dirty="0"/>
              <a:t>JAX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defTabSz="266700">
              <a:lnSpc>
                <a:spcPts val="4200"/>
              </a:lnSpc>
              <a:spcBef>
                <a:spcPts val="1500"/>
              </a:spcBef>
              <a:buSzTx/>
              <a:buFontTx/>
              <a:buNone/>
              <a:defRPr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/>
              <a:t>1.1.1  JAX</a:t>
            </a:r>
            <a:r>
              <a:rPr lang="zh-CN" altLang="en-US" dirty="0"/>
              <a:t>是什么</a:t>
            </a:r>
            <a:endParaRPr lang="zh-CN" altLang="en-US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dirty="0"/>
              <a:t>JAX</a:t>
            </a:r>
            <a:r>
              <a:rPr lang="zh-CN" altLang="en-US" dirty="0"/>
              <a:t>官方文档的解释是：“</a:t>
            </a:r>
            <a:r>
              <a:rPr lang="en-US" altLang="zh-CN" dirty="0"/>
              <a:t>JAX</a:t>
            </a:r>
            <a:r>
              <a:rPr lang="zh-CN" altLang="en-US" dirty="0"/>
              <a:t>是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GPU</a:t>
            </a:r>
            <a:r>
              <a:rPr lang="zh-CN" altLang="en-US" dirty="0"/>
              <a:t>和</a:t>
            </a:r>
            <a:r>
              <a:rPr lang="en-US" altLang="zh-CN" dirty="0"/>
              <a:t>TPU</a:t>
            </a:r>
            <a:r>
              <a:rPr lang="zh-CN" altLang="en-US" dirty="0"/>
              <a:t>上的</a:t>
            </a:r>
            <a:r>
              <a:rPr lang="en-US" altLang="zh-CN" dirty="0"/>
              <a:t>NumPy</a:t>
            </a:r>
            <a:r>
              <a:rPr lang="zh-CN" altLang="en-US" dirty="0"/>
              <a:t>，具有出色的自动差异化功能，可用于高性能机器学习研究。”</a:t>
            </a:r>
          </a:p>
          <a:p>
            <a:r>
              <a:rPr lang="zh-CN" altLang="en-US" dirty="0"/>
              <a:t>就像</a:t>
            </a:r>
            <a:r>
              <a:rPr lang="en-US" altLang="zh-CN" dirty="0"/>
              <a:t>JAX</a:t>
            </a:r>
            <a:r>
              <a:rPr lang="zh-CN" altLang="en-US" dirty="0"/>
              <a:t>官方文档解释的那样，最简单的</a:t>
            </a:r>
            <a:r>
              <a:rPr lang="en-US" altLang="zh-CN" dirty="0"/>
              <a:t>JAX</a:t>
            </a:r>
            <a:r>
              <a:rPr lang="zh-CN" altLang="en-US" dirty="0"/>
              <a:t>是加速器支持的</a:t>
            </a:r>
            <a:r>
              <a:rPr lang="en-US" altLang="zh-CN" dirty="0"/>
              <a:t>NumPy</a:t>
            </a:r>
            <a:r>
              <a:rPr lang="zh-CN" altLang="en-US" dirty="0"/>
              <a:t>，它具有一些便利的功能，可用于常见的机器学习操作。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36017">
              <a:lnSpc>
                <a:spcPts val="4000"/>
              </a:lnSpc>
              <a:spcBef>
                <a:spcPts val="1200"/>
              </a:spcBef>
              <a:defRPr sz="2243" b="1"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kumimoji="0" lang="en-US" altLang="zh-CN" sz="23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rPr>
              <a:t>1.1  </a:t>
            </a:r>
            <a:r>
              <a:rPr kumimoji="0" lang="zh-CN" altLang="en-US" sz="23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rPr>
              <a:t>为什么是</a:t>
            </a:r>
            <a:r>
              <a:rPr kumimoji="0" lang="en-US" altLang="zh-CN" sz="23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sym typeface="Times New Roman"/>
              </a:rPr>
              <a:t>JAX</a:t>
            </a:r>
            <a:endParaRPr lang="zh-CN" altLang="en-US" dirty="0"/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35743" indent="-235743" algn="just" defTabSz="266700">
              <a:lnSpc>
                <a:spcPts val="4200"/>
              </a:lnSpc>
              <a:spcBef>
                <a:spcPts val="1500"/>
              </a:spcBef>
              <a:buChar char="•"/>
              <a:defRPr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900"/>
              </a:spcBef>
              <a:spcAft>
                <a:spcPts val="800"/>
              </a:spcAft>
            </a:pPr>
            <a:r>
              <a:rPr lang="en-US" altLang="zh-CN" sz="24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1.1.2  </a:t>
            </a:r>
            <a:r>
              <a:rPr lang="zh-CN" altLang="zh-CN" sz="24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为什么是</a:t>
            </a:r>
            <a:r>
              <a:rPr lang="en-US" altLang="zh-CN" sz="24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JAX</a:t>
            </a:r>
            <a:endParaRPr lang="zh-CN" altLang="zh-CN" sz="24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95374" y="2636837"/>
            <a:ext cx="8816628" cy="1971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JAX</a:t>
            </a:r>
            <a:r>
              <a:rPr lang="zh-CN" altLang="en-US" dirty="0"/>
              <a:t>是机器学习框架领域的新生力量。</a:t>
            </a:r>
            <a:r>
              <a:rPr lang="en-US" altLang="zh-CN" dirty="0"/>
              <a:t>JAX</a:t>
            </a:r>
            <a:r>
              <a:rPr lang="zh-CN" altLang="en-US" dirty="0"/>
              <a:t>从诞生就具有相对于其他深度学习框架更高的高度，并迈出了重要的一步，不是因为它比现有的机器学习框架具有更简洁的</a:t>
            </a:r>
            <a:r>
              <a:rPr lang="en-US" altLang="zh-CN" dirty="0"/>
              <a:t>API</a:t>
            </a:r>
            <a:r>
              <a:rPr lang="zh-CN" altLang="en-US" dirty="0"/>
              <a:t>，或者因为它比</a:t>
            </a:r>
            <a:r>
              <a:rPr lang="en-US" altLang="zh-CN" dirty="0"/>
              <a:t>TensorFlow</a:t>
            </a:r>
            <a:r>
              <a:rPr lang="zh-CN" altLang="en-US" dirty="0"/>
              <a:t>和</a:t>
            </a:r>
            <a:r>
              <a:rPr lang="en-US" altLang="zh-CN" dirty="0" err="1"/>
              <a:t>PyTorch</a:t>
            </a:r>
            <a:r>
              <a:rPr lang="zh-CN" altLang="en-US" dirty="0"/>
              <a:t>在被设计的事情上做得更好，而是因为它允许我们更容易地尝试更广阔的思想空间。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36017">
              <a:lnSpc>
                <a:spcPts val="4000"/>
              </a:lnSpc>
              <a:spcBef>
                <a:spcPts val="1200"/>
              </a:spcBef>
              <a:defRPr sz="2243" b="1"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1.2  JAX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的安装与使用</a:t>
            </a:r>
            <a:endParaRPr lang="zh-CN" altLang="en-US" dirty="0"/>
          </a:p>
        </p:txBody>
      </p:sp>
      <p:sp>
        <p:nvSpPr>
          <p:cNvPr id="42" name="Shape 4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35743" indent="-235743" algn="just" defTabSz="266700">
              <a:lnSpc>
                <a:spcPts val="4200"/>
              </a:lnSpc>
              <a:spcBef>
                <a:spcPts val="1500"/>
              </a:spcBef>
              <a:buChar char="•"/>
              <a:defRPr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1.2.1  Windows Subsystem for Linux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的安装</a:t>
            </a:r>
          </a:p>
        </p:txBody>
      </p:sp>
      <p:sp>
        <p:nvSpPr>
          <p:cNvPr id="43" name="Shape 43"/>
          <p:cNvSpPr/>
          <p:nvPr/>
        </p:nvSpPr>
        <p:spPr>
          <a:xfrm>
            <a:off x="295374" y="2636837"/>
            <a:ext cx="8816628" cy="173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第一步：启用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子系统</a:t>
            </a:r>
          </a:p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第二步：启用开发者模式</a:t>
            </a:r>
          </a:p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第三步：从“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Microsoft Store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”中安装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Ubuntu</a:t>
            </a: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第四步：启动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WSL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虚拟机</a:t>
            </a:r>
          </a:p>
          <a:p>
            <a:pPr indent="269875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第五步：配置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Ubuntu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虚拟机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1.2  JAX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/>
              </a:rPr>
              <a:t>的安装与使用</a:t>
            </a:r>
            <a:endParaRPr lang="zh-CN" altLang="en-US" dirty="0"/>
          </a:p>
        </p:txBody>
      </p:sp>
      <p:sp>
        <p:nvSpPr>
          <p:cNvPr id="46" name="Shape 4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35743" indent="-235743" algn="just" defTabSz="266700">
              <a:lnSpc>
                <a:spcPts val="4200"/>
              </a:lnSpc>
              <a:spcBef>
                <a:spcPts val="1500"/>
              </a:spcBef>
              <a:buChar char="•"/>
              <a:defRPr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1.2.2  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的安装和验证</a:t>
            </a:r>
            <a:endParaRPr dirty="0"/>
          </a:p>
        </p:txBody>
      </p:sp>
      <p:sp>
        <p:nvSpPr>
          <p:cNvPr id="47" name="Shape 47"/>
          <p:cNvSpPr/>
          <p:nvPr/>
        </p:nvSpPr>
        <p:spPr>
          <a:xfrm>
            <a:off x="295374" y="2636837"/>
            <a:ext cx="8816628" cy="2283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indent="2667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新安装的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WSL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需要更新一次，打开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WSL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终端界面，依次输入如下操作语句：</a:t>
            </a:r>
          </a:p>
          <a:p>
            <a:pPr indent="269875">
              <a:lnSpc>
                <a:spcPts val="12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sudo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apt update</a:t>
            </a:r>
            <a:endParaRPr lang="zh-CN" altLang="zh-CN" sz="18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9875">
              <a:lnSpc>
                <a:spcPts val="12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sudo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apt install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gcc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make g++</a:t>
            </a:r>
            <a:endParaRPr lang="zh-CN" altLang="zh-CN" sz="18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9875">
              <a:lnSpc>
                <a:spcPts val="12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sudo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apt install build-essential</a:t>
            </a:r>
            <a:endParaRPr lang="zh-CN" altLang="zh-CN" sz="18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9875">
              <a:lnSpc>
                <a:spcPts val="12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sudo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apt install python3-pip</a:t>
            </a:r>
            <a:endParaRPr lang="zh-CN" altLang="zh-CN" sz="18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9875">
              <a:lnSpc>
                <a:spcPts val="12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pip install --upgrade pip</a:t>
            </a:r>
            <a:endParaRPr lang="zh-CN" altLang="zh-CN" sz="18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9875">
              <a:lnSpc>
                <a:spcPts val="12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pip install -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https://pypi.tuna.tsinghua.edu.cn/simple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jax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== 0.2.19   </a:t>
            </a:r>
            <a:endParaRPr lang="zh-CN" altLang="zh-CN" sz="18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9875">
              <a:lnSpc>
                <a:spcPts val="12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pip install -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https://pypi.tuna.tsinghua.edu.cn/simple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jaxlib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== 0.1.70  </a:t>
            </a:r>
            <a:endParaRPr lang="zh-CN" altLang="zh-CN" sz="18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269875" marR="269875" algn="ctr">
              <a:spcBef>
                <a:spcPts val="800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FFFFFF"/>
                </a:solidFill>
                <a:effectLst/>
                <a:latin typeface="汉仪大黑简"/>
                <a:cs typeface="Arial" panose="020B0604020202020204" pitchFamily="34" charset="0"/>
              </a:rPr>
              <a:t>提    示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1.2  JAX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/>
              </a:rPr>
              <a:t>的安装与使用</a:t>
            </a:r>
            <a:endParaRPr dirty="0"/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1.2.3  PyCharm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的下载与安装</a:t>
            </a:r>
          </a:p>
        </p:txBody>
      </p:sp>
      <p:sp>
        <p:nvSpPr>
          <p:cNvPr id="52" name="Shape 52"/>
          <p:cNvSpPr/>
          <p:nvPr/>
        </p:nvSpPr>
        <p:spPr>
          <a:xfrm>
            <a:off x="295374" y="2636837"/>
            <a:ext cx="8816628" cy="148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altLang="en-US" dirty="0"/>
              <a:t>上一节笔者做过演示，</a:t>
            </a:r>
            <a:r>
              <a:rPr lang="en-US" altLang="zh-CN" dirty="0"/>
              <a:t>Python</a:t>
            </a:r>
            <a:r>
              <a:rPr lang="zh-CN" altLang="en-US" dirty="0"/>
              <a:t>程序可以在</a:t>
            </a:r>
            <a:r>
              <a:rPr lang="en-US" altLang="zh-CN" dirty="0"/>
              <a:t>WSL</a:t>
            </a:r>
            <a:r>
              <a:rPr lang="zh-CN" altLang="en-US" dirty="0"/>
              <a:t>控制终端中编写。但是这种方式对于较为复杂的程序工程来说，容易混淆相互之间的层级和交互文件，因此在编写程序工程时，建议使用专用的</a:t>
            </a:r>
            <a:r>
              <a:rPr lang="en-US" altLang="zh-CN" dirty="0"/>
              <a:t>Python</a:t>
            </a:r>
            <a:r>
              <a:rPr lang="zh-CN" altLang="en-US" dirty="0"/>
              <a:t>编译器</a:t>
            </a:r>
            <a:r>
              <a:rPr lang="en-US" altLang="zh-CN" dirty="0"/>
              <a:t>PyCharm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1.2  JAX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/>
              </a:rPr>
              <a:t>的安装与使用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4294967295"/>
          </p:nvPr>
        </p:nvSpPr>
        <p:spPr>
          <a:xfrm>
            <a:off x="568226" y="2087563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1270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进行程序设计，在进行程序设计之前，需要在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中加载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编译环境，编译步骤说明如下。</a:t>
            </a: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在桌面新建一个空文件夹，命名为“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JaxDemo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”。启动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并打开刚才新建的空文件夹“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JaxDemo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”，结果如图所示</a:t>
            </a:r>
            <a:endParaRPr lang="zh-CN" altLang="en-US" dirty="0"/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D54303-EFAE-4F65-B15E-5D9A7F680CAC}"/>
              </a:ext>
            </a:extLst>
          </p:cNvPr>
          <p:cNvSpPr txBox="1"/>
          <p:nvPr/>
        </p:nvSpPr>
        <p:spPr>
          <a:xfrm>
            <a:off x="738188" y="1510783"/>
            <a:ext cx="458152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1.2.4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PyCharm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JAX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CBC4A2-61E1-4737-8474-AA103498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488" y="3718821"/>
            <a:ext cx="4351397" cy="210323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1.2  JAX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/>
              </a:rPr>
              <a:t>的安装与使用</a:t>
            </a:r>
            <a:endParaRPr dirty="0"/>
          </a:p>
        </p:txBody>
      </p:sp>
      <p:sp>
        <p:nvSpPr>
          <p:cNvPr id="55" name="Shape 55"/>
          <p:cNvSpPr>
            <a:spLocks noGrp="1"/>
          </p:cNvSpPr>
          <p:nvPr>
            <p:ph type="body" idx="4294967295"/>
          </p:nvPr>
        </p:nvSpPr>
        <p:spPr>
          <a:xfrm>
            <a:off x="568226" y="2087563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1270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对于科学计算来说，最简单的想法就是可以将数学公式直接表达成程序语言，可以说，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满足了这个想法。本小节将使用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实现和计算一个深度学习中最为常见的函数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SeLU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激活函数。至于这个函数的作用，现在不加以说明，这里只是带领读者尝试实现其程序的编写。</a:t>
            </a:r>
          </a:p>
          <a:p>
            <a:endParaRPr lang="zh-CN" altLang="en-US" dirty="0"/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D54303-EFAE-4F65-B15E-5D9A7F680CAC}"/>
              </a:ext>
            </a:extLst>
          </p:cNvPr>
          <p:cNvSpPr txBox="1"/>
          <p:nvPr/>
        </p:nvSpPr>
        <p:spPr>
          <a:xfrm>
            <a:off x="738188" y="1510783"/>
            <a:ext cx="714851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1.2.5  JAX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Python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代码小练习：计算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SeLU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函数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56D78D1-EE21-49B9-A0AC-323BFDAB8A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6116" y="3713797"/>
            <a:ext cx="2251710" cy="2268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6377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1.3  JAX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实战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——MNIST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sym typeface="微软雅黑"/>
              </a:rPr>
              <a:t>手写体的识别</a:t>
            </a:r>
            <a:endParaRPr lang="zh-CN" altLang="en-US" dirty="0"/>
          </a:p>
        </p:txBody>
      </p:sp>
      <p:sp>
        <p:nvSpPr>
          <p:cNvPr id="55" name="Shape 55"/>
          <p:cNvSpPr>
            <a:spLocks noGrp="1"/>
          </p:cNvSpPr>
          <p:nvPr>
            <p:ph type="body" idx="4294967295"/>
          </p:nvPr>
        </p:nvSpPr>
        <p:spPr>
          <a:xfrm>
            <a:off x="568226" y="2087563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127000" algn="just" defTabSz="2667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程序设计的第一步是准备数据，我们使用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tensorflow_datasets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自带的框架解决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MNIST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数据集下载的问题。打开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WSL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终端，输入如下命令：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-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https://pypi.tuna.tsinghua.edu.cn/simple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tensorflow_datasets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D54303-EFAE-4F65-B15E-5D9A7F680CAC}"/>
              </a:ext>
            </a:extLst>
          </p:cNvPr>
          <p:cNvSpPr txBox="1"/>
          <p:nvPr/>
        </p:nvSpPr>
        <p:spPr>
          <a:xfrm>
            <a:off x="738188" y="1510783"/>
            <a:ext cx="714851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1.3.1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第一步：准备数据集</a:t>
            </a:r>
          </a:p>
        </p:txBody>
      </p:sp>
    </p:spTree>
    <p:extLst>
      <p:ext uri="{BB962C8B-B14F-4D97-AF65-F5344CB8AC3E}">
        <p14:creationId xmlns:p14="http://schemas.microsoft.com/office/powerpoint/2010/main" val="342765770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819</Words>
  <Application>Microsoft Office PowerPoint</Application>
  <PresentationFormat>全屏显示(4:3)</PresentationFormat>
  <Paragraphs>52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Futura Md BT</vt:lpstr>
      <vt:lpstr>汉仪大黑简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Tema de Office</vt:lpstr>
      <vt:lpstr>Equation.DSMT4</vt:lpstr>
      <vt:lpstr>第1章  JAX从零开始</vt:lpstr>
      <vt:lpstr>1.1  为什么是JAX</vt:lpstr>
      <vt:lpstr>1.1  为什么是JAX</vt:lpstr>
      <vt:lpstr>1.2  JAX的安装与使用</vt:lpstr>
      <vt:lpstr>1.2  JAX的安装与使用</vt:lpstr>
      <vt:lpstr>1.2  JAX的安装与使用</vt:lpstr>
      <vt:lpstr>1.2  JAX的安装与使用</vt:lpstr>
      <vt:lpstr>1.2  JAX的安装与使用</vt:lpstr>
      <vt:lpstr>1.3  JAX实战——MNIST手写体的识别</vt:lpstr>
      <vt:lpstr>1.3  JAX实战——MNIST手写体的识别</vt:lpstr>
      <vt:lpstr>1.3  JAX实战——MNIST手写体的识别</vt:lpstr>
      <vt:lpstr>1.4  本 章 小 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JAX从零开始</dc:title>
  <dc:creator>lenovo</dc:creator>
  <cp:lastModifiedBy>lenovo</cp:lastModifiedBy>
  <cp:revision>3</cp:revision>
  <dcterms:modified xsi:type="dcterms:W3CDTF">2022-05-06T06:43:11Z</dcterms:modified>
</cp:coreProperties>
</file>