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algn="ctr">
              <a:spcBef>
                <a:spcPts val="1800"/>
              </a:spcBef>
              <a:spcAft>
                <a:spcPts val="1800"/>
              </a:spcAft>
            </a:pPr>
            <a:r>
              <a:rPr lang="zh-CN" altLang="en-US" sz="1800" kern="100" dirty="0">
                <a:effectLst/>
                <a:latin typeface="Arial" panose="020B0604020202020204" pitchFamily="34" charset="0"/>
                <a:ea typeface="黑体" panose="02010609060101010101" pitchFamily="49" charset="-122"/>
                <a:cs typeface="Times New Roman" panose="02020603050405020304" pitchFamily="18" charset="0"/>
              </a:rPr>
              <a:t>第</a:t>
            </a: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10</a:t>
            </a:r>
            <a:r>
              <a:rPr lang="zh-CN" altLang="en-US" sz="1800" kern="100" dirty="0">
                <a:effectLst/>
                <a:latin typeface="Arial" panose="020B0604020202020204" pitchFamily="34" charset="0"/>
                <a:ea typeface="黑体" panose="02010609060101010101" pitchFamily="49" charset="-122"/>
                <a:cs typeface="Times New Roman" panose="02020603050405020304" pitchFamily="18" charset="0"/>
              </a:rPr>
              <a:t>章  </a:t>
            </a:r>
            <a:r>
              <a:rPr lang="en-US" altLang="zh-CN" sz="1800" kern="100" dirty="0">
                <a:effectLst/>
                <a:latin typeface="Arial" panose="020B0604020202020204" pitchFamily="34" charset="0"/>
                <a:ea typeface="黑体" panose="02010609060101010101" pitchFamily="49" charset="-122"/>
                <a:cs typeface="Times New Roman" panose="02020603050405020304" pitchFamily="18" charset="0"/>
              </a:rPr>
              <a:t>JAX</a:t>
            </a:r>
            <a:r>
              <a:rPr lang="zh-CN" altLang="en-US" sz="1800" kern="100" dirty="0">
                <a:effectLst/>
                <a:latin typeface="Arial" panose="020B0604020202020204" pitchFamily="34" charset="0"/>
                <a:ea typeface="黑体" panose="02010609060101010101" pitchFamily="49" charset="-122"/>
                <a:cs typeface="Times New Roman" panose="02020603050405020304" pitchFamily="18" charset="0"/>
              </a:rPr>
              <a:t>中的高级包	</a:t>
            </a:r>
            <a:endParaRPr lang="zh-CN" altLang="zh-CN" sz="1800" kern="100" dirty="0">
              <a:effectLst/>
              <a:latin typeface="Arial" panose="020B0604020202020204" pitchFamily="34" charset="0"/>
              <a:ea typeface="黑体" panose="02010609060101010101" pitchFamily="49" charset="-122"/>
              <a:cs typeface="Times New Roman" panose="02020603050405020304" pitchFamily="18" charset="0"/>
            </a:endParaRPr>
          </a:p>
        </p:txBody>
      </p:sp>
      <p:sp>
        <p:nvSpPr>
          <p:cNvPr id="31" name="Shape 31"/>
          <p:cNvSpPr>
            <a:spLocks noGrp="1"/>
          </p:cNvSpPr>
          <p:nvPr>
            <p:ph type="body" idx="4294967295"/>
          </p:nvPr>
        </p:nvSpPr>
        <p:spPr>
          <a:xfrm>
            <a:off x="457200" y="1600200"/>
            <a:ext cx="8229600" cy="4525963"/>
          </a:xfrm>
          <a:prstGeom prst="rect">
            <a:avLst/>
          </a:prstGeom>
        </p:spPr>
        <p:txBody>
          <a:bodyPr>
            <a:normAutofit/>
          </a:bodyPr>
          <a:lstStyle/>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10.1  JAX</a:t>
            </a:r>
            <a:r>
              <a:rPr lang="zh-CN" altLang="en-US" dirty="0"/>
              <a:t>中的包	</a:t>
            </a:r>
            <a:endParaRPr lang="en-US" altLang="zh-CN" dirty="0"/>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10.2  </a:t>
            </a:r>
            <a:r>
              <a:rPr lang="en-US" altLang="zh-CN" dirty="0" err="1"/>
              <a:t>jax</a:t>
            </a:r>
            <a:r>
              <a:rPr lang="en-US" altLang="zh-CN" dirty="0"/>
              <a:t>. experimental</a:t>
            </a:r>
            <a:r>
              <a:rPr lang="zh-CN" altLang="en-US" dirty="0"/>
              <a:t>包和</a:t>
            </a:r>
            <a:r>
              <a:rPr lang="en-US" altLang="zh-CN" dirty="0" err="1"/>
              <a:t>jax.example_libraries</a:t>
            </a:r>
            <a:r>
              <a:rPr lang="zh-CN" altLang="en-US" dirty="0"/>
              <a:t>的使用	</a:t>
            </a:r>
            <a:endParaRPr lang="en-US" altLang="zh-CN" dirty="0"/>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10.3  </a:t>
            </a:r>
            <a:r>
              <a:rPr lang="zh-CN" altLang="en-US" dirty="0"/>
              <a:t>本章小结	</a:t>
            </a:r>
            <a:endParaRPr lang="en-US" altLang="zh-CN"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10.1  JAX</a:t>
            </a:r>
            <a:r>
              <a:rPr lang="zh-CN" altLang="en-US" dirty="0"/>
              <a:t>中的包	</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10.1.1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jax.numpy</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的使用</a:t>
            </a:r>
          </a:p>
        </p:txBody>
      </p:sp>
      <p:sp>
        <p:nvSpPr>
          <p:cNvPr id="35" name="Shape 35"/>
          <p:cNvSpPr/>
          <p:nvPr/>
        </p:nvSpPr>
        <p:spPr>
          <a:xfrm>
            <a:off x="296986" y="2295526"/>
            <a:ext cx="8550027" cy="188769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一开始的目的就是取代</a:t>
            </a:r>
            <a:r>
              <a:rPr lang="en-US" altLang="zh-CN" sz="1800" dirty="0">
                <a:effectLst/>
                <a:latin typeface="Times New Roman" panose="02020603050405020304" pitchFamily="18" charset="0"/>
                <a:ea typeface="宋体" panose="02010600030101010101" pitchFamily="2" charset="-122"/>
              </a:rPr>
              <a:t>NumPy</a:t>
            </a:r>
            <a:r>
              <a:rPr lang="zh-CN" altLang="zh-CN" sz="1800" dirty="0">
                <a:effectLst/>
                <a:latin typeface="Times New Roman" panose="02020603050405020304" pitchFamily="18" charset="0"/>
                <a:ea typeface="宋体" panose="02010600030101010101" pitchFamily="2" charset="-122"/>
              </a:rPr>
              <a:t>成为数字计算的通用库包，但是相对于传统的</a:t>
            </a:r>
            <a:r>
              <a:rPr lang="en-US" altLang="zh-CN" sz="1800" dirty="0">
                <a:effectLst/>
                <a:latin typeface="Times New Roman" panose="02020603050405020304" pitchFamily="18" charset="0"/>
                <a:ea typeface="宋体" panose="02010600030101010101" pitchFamily="2" charset="-122"/>
              </a:rPr>
              <a:t>NumPy</a:t>
            </a:r>
            <a:r>
              <a:rPr lang="zh-CN" altLang="zh-CN" sz="1800" dirty="0">
                <a:effectLst/>
                <a:latin typeface="Times New Roman" panose="02020603050405020304" pitchFamily="18" charset="0"/>
                <a:ea typeface="宋体" panose="02010600030101010101" pitchFamily="2" charset="-122"/>
              </a:rPr>
              <a:t>还是有一些区别的。</a:t>
            </a: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数组是不可变的，所以不能在</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中实现改变数组的</a:t>
            </a:r>
            <a:r>
              <a:rPr lang="en-US" altLang="zh-CN" sz="1800" dirty="0">
                <a:effectLst/>
                <a:latin typeface="Times New Roman" panose="02020603050405020304" pitchFamily="18" charset="0"/>
                <a:ea typeface="宋体" panose="02010600030101010101" pitchFamily="2" charset="-122"/>
              </a:rPr>
              <a:t>NumPy API</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。然而，</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能够提供一个纯功能的替代</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。例如，</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提供了一个替代的纯索引更新函数，而不是直接的数组更新（</a:t>
            </a:r>
            <a:r>
              <a:rPr lang="en-US" altLang="zh-CN" sz="1800" dirty="0">
                <a:effectLst/>
                <a:latin typeface="Times New Roman" panose="02020603050405020304" pitchFamily="18" charset="0"/>
                <a:ea typeface="宋体" panose="02010600030101010101" pitchFamily="2" charset="-122"/>
              </a:rPr>
              <a:t>x[</a:t>
            </a:r>
            <a:r>
              <a:rPr lang="en-US" altLang="zh-CN" sz="1800" dirty="0" err="1">
                <a:effectLst/>
                <a:latin typeface="Times New Roman" panose="02020603050405020304" pitchFamily="18" charset="0"/>
                <a:ea typeface="宋体" panose="02010600030101010101" pitchFamily="2" charset="-122"/>
              </a:rPr>
              <a:t>i</a:t>
            </a:r>
            <a:r>
              <a:rPr lang="en-US" altLang="zh-CN" sz="1800" dirty="0">
                <a:effectLst/>
                <a:latin typeface="Times New Roman" panose="02020603050405020304" pitchFamily="18" charset="0"/>
                <a:ea typeface="宋体" panose="02010600030101010101" pitchFamily="2" charset="-122"/>
              </a:rPr>
              <a:t>]=y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），因此，一些</a:t>
            </a:r>
            <a:r>
              <a:rPr lang="en-US" altLang="zh-CN" sz="1800" dirty="0">
                <a:effectLst/>
                <a:latin typeface="Times New Roman" panose="02020603050405020304" pitchFamily="18" charset="0"/>
                <a:ea typeface="宋体" panose="02010600030101010101" pitchFamily="2" charset="-122"/>
              </a:rPr>
              <a:t>NumPy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函数在可能的情况下会返回数组的视图，例如</a:t>
            </a:r>
            <a:r>
              <a:rPr lang="en-US" altLang="zh-CN" sz="1800" dirty="0" err="1">
                <a:effectLst/>
                <a:latin typeface="Times New Roman" panose="02020603050405020304" pitchFamily="18" charset="0"/>
                <a:ea typeface="宋体" panose="02010600030101010101" pitchFamily="2" charset="-122"/>
              </a:rPr>
              <a:t>numpy.transpose</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err="1">
                <a:effectLst/>
                <a:latin typeface="Times New Roman" panose="02020603050405020304" pitchFamily="18" charset="0"/>
                <a:ea typeface="宋体" panose="02010600030101010101" pitchFamily="2" charset="-122"/>
              </a:rPr>
              <a:t>numpy.regpe</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，而这类函数的</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版本将返回副本，尽管在使用</a:t>
            </a:r>
            <a:r>
              <a:rPr lang="en-US" altLang="zh-CN" sz="1800" dirty="0" err="1">
                <a:effectLst/>
                <a:latin typeface="Times New Roman" panose="02020603050405020304" pitchFamily="18" charset="0"/>
                <a:ea typeface="宋体" panose="02010600030101010101" pitchFamily="2" charset="-122"/>
              </a:rPr>
              <a:t>jax.jit</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编译操作序列时，这些副本通常可以由</a:t>
            </a:r>
            <a:r>
              <a:rPr lang="en-US" altLang="zh-CN" sz="1800" dirty="0">
                <a:effectLst/>
                <a:latin typeface="Times New Roman" panose="02020603050405020304" pitchFamily="18" charset="0"/>
                <a:ea typeface="宋体" panose="02010600030101010101" pitchFamily="2" charset="-122"/>
              </a:rPr>
              <a:t>XLA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优化。</a:t>
            </a:r>
            <a:endParaRPr lang="zh-CN" altLang="zh-CN" sz="1800" dirty="0">
              <a:solidFill>
                <a:srgbClr val="000000"/>
              </a:solidFill>
              <a:effectLst/>
              <a:latin typeface="Arial" panose="020B0604020202020204" pitchFamily="34" charset="0"/>
              <a:ea typeface="黑体" panose="02010609060101010101" pitchFamily="49" charset="-122"/>
              <a:cs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10.1  JAX</a:t>
            </a:r>
            <a:r>
              <a:rPr lang="zh-CN" altLang="en-US" dirty="0"/>
              <a:t>中的包	</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10.1.2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jax.nn</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的使用</a:t>
            </a:r>
          </a:p>
        </p:txBody>
      </p:sp>
      <p:sp>
        <p:nvSpPr>
          <p:cNvPr id="35" name="Shape 35"/>
          <p:cNvSpPr/>
          <p:nvPr/>
        </p:nvSpPr>
        <p:spPr>
          <a:xfrm>
            <a:off x="296986" y="2295526"/>
            <a:ext cx="8550027" cy="91307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en-US" altLang="zh-CN" sz="1800" dirty="0" err="1">
                <a:effectLst/>
                <a:latin typeface="Times New Roman" panose="02020603050405020304" pitchFamily="18" charset="0"/>
                <a:ea typeface="宋体" panose="02010600030101010101" pitchFamily="2" charset="-122"/>
              </a:rPr>
              <a:t>jax.nn</a:t>
            </a:r>
            <a:r>
              <a:rPr lang="zh-CN" altLang="zh-CN" sz="1800" dirty="0">
                <a:effectLst/>
                <a:latin typeface="Times New Roman" panose="02020603050405020304" pitchFamily="18" charset="0"/>
                <a:ea typeface="宋体" panose="02010600030101010101" pitchFamily="2" charset="-122"/>
              </a:rPr>
              <a:t>包提供了大量的已经完成的神经网络计算函数，函数主要包括如图</a:t>
            </a:r>
            <a:r>
              <a:rPr lang="en-US" altLang="zh-CN" sz="1800" dirty="0">
                <a:effectLst/>
                <a:latin typeface="Times New Roman" panose="02020603050405020304" pitchFamily="18" charset="0"/>
                <a:ea typeface="宋体" panose="02010600030101010101" pitchFamily="2" charset="-122"/>
              </a:rPr>
              <a:t>10.2</a:t>
            </a:r>
            <a:r>
              <a:rPr lang="zh-CN" altLang="zh-CN" sz="1800" dirty="0">
                <a:effectLst/>
                <a:latin typeface="Times New Roman" panose="02020603050405020304" pitchFamily="18" charset="0"/>
                <a:ea typeface="宋体" panose="02010600030101010101" pitchFamily="2" charset="-122"/>
              </a:rPr>
              <a:t>所示的内容。</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我们在前面自定义和实现所用到的</a:t>
            </a:r>
            <a:r>
              <a:rPr lang="en-US" altLang="zh-CN" sz="1800" dirty="0" err="1">
                <a:effectLst/>
                <a:latin typeface="Times New Roman" panose="02020603050405020304" pitchFamily="18" charset="0"/>
                <a:ea typeface="宋体" panose="02010600030101010101" pitchFamily="2" charset="-122"/>
              </a:rPr>
              <a:t>softmax</a:t>
            </a:r>
            <a:r>
              <a:rPr lang="zh-CN" altLang="zh-CN" sz="1800" dirty="0">
                <a:effectLst/>
                <a:latin typeface="Times New Roman" panose="02020603050405020304" pitchFamily="18" charset="0"/>
                <a:ea typeface="宋体" panose="02010600030101010101" pitchFamily="2" charset="-122"/>
              </a:rPr>
              <a:t>函数以及</a:t>
            </a:r>
            <a:r>
              <a:rPr lang="en-US" altLang="zh-CN" sz="1800" dirty="0" err="1">
                <a:effectLst/>
                <a:latin typeface="Times New Roman" panose="02020603050405020304" pitchFamily="18" charset="0"/>
                <a:ea typeface="宋体" panose="02010600030101010101" pitchFamily="2" charset="-122"/>
              </a:rPr>
              <a:t>one_hot</a:t>
            </a:r>
            <a:r>
              <a:rPr lang="zh-CN" altLang="zh-CN" sz="1800" dirty="0">
                <a:effectLst/>
                <a:latin typeface="Times New Roman" panose="02020603050405020304" pitchFamily="18" charset="0"/>
                <a:ea typeface="宋体" panose="02010600030101010101" pitchFamily="2" charset="-122"/>
              </a:rPr>
              <a:t>函数，这个包中都直接提供了，如图所示。</a:t>
            </a:r>
          </a:p>
        </p:txBody>
      </p:sp>
      <p:pic>
        <p:nvPicPr>
          <p:cNvPr id="5" name="图片 4">
            <a:extLst>
              <a:ext uri="{FF2B5EF4-FFF2-40B4-BE49-F238E27FC236}">
                <a16:creationId xmlns:a16="http://schemas.microsoft.com/office/drawing/2014/main" id="{B4F5D1B0-893D-412D-97A6-E2937B8C4C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0400" y="3208596"/>
            <a:ext cx="4013200" cy="2670680"/>
          </a:xfrm>
          <a:prstGeom prst="rect">
            <a:avLst/>
          </a:prstGeom>
          <a:noFill/>
          <a:ln>
            <a:noFill/>
          </a:ln>
        </p:spPr>
      </p:pic>
    </p:spTree>
    <p:extLst>
      <p:ext uri="{BB962C8B-B14F-4D97-AF65-F5344CB8AC3E}">
        <p14:creationId xmlns:p14="http://schemas.microsoft.com/office/powerpoint/2010/main" val="421216773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10.2  </a:t>
            </a:r>
            <a:r>
              <a:rPr lang="en-US" altLang="zh-CN" dirty="0" err="1"/>
              <a:t>jax</a:t>
            </a:r>
            <a:r>
              <a:rPr lang="en-US" altLang="zh-CN" dirty="0"/>
              <a:t>. experimental</a:t>
            </a:r>
            <a:r>
              <a:rPr lang="zh-CN" altLang="en-US" dirty="0"/>
              <a:t>包和</a:t>
            </a:r>
            <a:br>
              <a:rPr lang="zh-CN" altLang="en-US" dirty="0"/>
            </a:br>
            <a:r>
              <a:rPr lang="zh-CN" altLang="en-US" dirty="0"/>
              <a:t>           </a:t>
            </a:r>
            <a:r>
              <a:rPr lang="en-US" altLang="zh-CN" dirty="0" err="1"/>
              <a:t>jax.example_libraries</a:t>
            </a:r>
            <a:r>
              <a:rPr lang="zh-CN" altLang="en-US" dirty="0"/>
              <a:t>的使用</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10.2.1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jax.experimental.sparse</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的使用</a:t>
            </a:r>
          </a:p>
        </p:txBody>
      </p:sp>
      <p:sp>
        <p:nvSpPr>
          <p:cNvPr id="35" name="Shape 35"/>
          <p:cNvSpPr/>
          <p:nvPr/>
        </p:nvSpPr>
        <p:spPr>
          <a:xfrm>
            <a:off x="296986" y="2295526"/>
            <a:ext cx="8550027" cy="70788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en-US" altLang="zh-CN" sz="1800" dirty="0" err="1">
                <a:effectLst/>
                <a:latin typeface="Times New Roman" panose="02020603050405020304" pitchFamily="18" charset="0"/>
                <a:ea typeface="宋体" panose="02010600030101010101" pitchFamily="2" charset="-122"/>
              </a:rPr>
              <a:t>jax.experimental.sparse</a:t>
            </a:r>
            <a:r>
              <a:rPr lang="zh-CN" altLang="zh-CN" sz="1800" dirty="0">
                <a:effectLst/>
                <a:latin typeface="Times New Roman" panose="02020603050405020304" pitchFamily="18" charset="0"/>
                <a:ea typeface="宋体" panose="02010600030101010101" pitchFamily="2" charset="-122"/>
              </a:rPr>
              <a:t>模组的作用是对稀疏化数据进行处理，其主要使用了</a:t>
            </a:r>
            <a:r>
              <a:rPr lang="en-US" altLang="zh-CN" sz="1800" dirty="0">
                <a:effectLst/>
                <a:latin typeface="Times New Roman" panose="02020603050405020304" pitchFamily="18" charset="0"/>
                <a:ea typeface="宋体" panose="02010600030101010101" pitchFamily="2" charset="-122"/>
              </a:rPr>
              <a:t>BCOO</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batched coordinate sparse array</a:t>
            </a:r>
            <a:r>
              <a:rPr lang="zh-CN" altLang="zh-CN" sz="1800" dirty="0">
                <a:effectLst/>
                <a:latin typeface="Times New Roman" panose="02020603050405020304" pitchFamily="18" charset="0"/>
                <a:ea typeface="宋体" panose="02010600030101010101" pitchFamily="2" charset="-122"/>
              </a:rPr>
              <a:t>，批组合稀疏数组）来进行，并提供与</a:t>
            </a:r>
            <a:r>
              <a:rPr lang="en-US" altLang="zh-CN" sz="1800" dirty="0" err="1">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函数兼容的压缩存储格式。下面是一个使用稀疏处理的例子。</a:t>
            </a:r>
          </a:p>
        </p:txBody>
      </p:sp>
      <p:pic>
        <p:nvPicPr>
          <p:cNvPr id="3" name="图片 2">
            <a:extLst>
              <a:ext uri="{FF2B5EF4-FFF2-40B4-BE49-F238E27FC236}">
                <a16:creationId xmlns:a16="http://schemas.microsoft.com/office/drawing/2014/main" id="{11D3AA6C-81C3-4715-BBD0-BAD6398A4E8B}"/>
              </a:ext>
            </a:extLst>
          </p:cNvPr>
          <p:cNvPicPr>
            <a:picLocks noChangeAspect="1"/>
          </p:cNvPicPr>
          <p:nvPr/>
        </p:nvPicPr>
        <p:blipFill>
          <a:blip r:embed="rId2"/>
          <a:stretch>
            <a:fillRect/>
          </a:stretch>
        </p:blipFill>
        <p:spPr>
          <a:xfrm>
            <a:off x="1996208" y="3429000"/>
            <a:ext cx="5342083" cy="1409822"/>
          </a:xfrm>
          <a:prstGeom prst="rect">
            <a:avLst/>
          </a:prstGeom>
        </p:spPr>
      </p:pic>
    </p:spTree>
    <p:extLst>
      <p:ext uri="{BB962C8B-B14F-4D97-AF65-F5344CB8AC3E}">
        <p14:creationId xmlns:p14="http://schemas.microsoft.com/office/powerpoint/2010/main" val="304504305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10.2  </a:t>
            </a:r>
            <a:r>
              <a:rPr lang="en-US" altLang="zh-CN" dirty="0" err="1"/>
              <a:t>jax</a:t>
            </a:r>
            <a:r>
              <a:rPr lang="en-US" altLang="zh-CN" dirty="0"/>
              <a:t>. experimental</a:t>
            </a:r>
            <a:r>
              <a:rPr lang="zh-CN" altLang="en-US" dirty="0"/>
              <a:t>包和</a:t>
            </a:r>
            <a:br>
              <a:rPr lang="zh-CN" altLang="en-US" dirty="0"/>
            </a:br>
            <a:r>
              <a:rPr lang="zh-CN" altLang="en-US" dirty="0"/>
              <a:t>           </a:t>
            </a:r>
            <a:r>
              <a:rPr lang="en-US" altLang="zh-CN" dirty="0" err="1"/>
              <a:t>jax.example_libraries</a:t>
            </a:r>
            <a:r>
              <a:rPr lang="zh-CN" altLang="en-US" dirty="0"/>
              <a:t>的使用</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10.2.2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jax.experimental.optimizers</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模块的使用</a:t>
            </a:r>
          </a:p>
        </p:txBody>
      </p:sp>
      <p:sp>
        <p:nvSpPr>
          <p:cNvPr id="35" name="Shape 35"/>
          <p:cNvSpPr/>
          <p:nvPr/>
        </p:nvSpPr>
        <p:spPr>
          <a:xfrm>
            <a:off x="296986" y="2295526"/>
            <a:ext cx="8550027" cy="132343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下面介绍</a:t>
            </a:r>
            <a:r>
              <a:rPr lang="en-US" altLang="zh-CN" sz="1800" dirty="0" err="1">
                <a:effectLst/>
                <a:latin typeface="Times New Roman" panose="02020603050405020304" pitchFamily="18" charset="0"/>
                <a:ea typeface="宋体" panose="02010600030101010101" pitchFamily="2" charset="-122"/>
              </a:rPr>
              <a:t>jax.experimental.optimizers</a:t>
            </a:r>
            <a:r>
              <a:rPr lang="zh-CN" altLang="zh-CN" sz="1800" dirty="0">
                <a:effectLst/>
                <a:latin typeface="Times New Roman" panose="02020603050405020304" pitchFamily="18" charset="0"/>
                <a:ea typeface="宋体" panose="02010600030101010101" pitchFamily="2" charset="-122"/>
              </a:rPr>
              <a:t>模块的使用。</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在第</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章中演示第一个深度学习程序时用到了</a:t>
            </a:r>
            <a:r>
              <a:rPr lang="en-US" altLang="zh-CN" sz="1800" dirty="0" err="1">
                <a:effectLst/>
                <a:latin typeface="Times New Roman" panose="02020603050405020304" pitchFamily="18" charset="0"/>
                <a:ea typeface="宋体" panose="02010600030101010101" pitchFamily="2" charset="-122"/>
              </a:rPr>
              <a:t>jax.experimental.optimizers</a:t>
            </a:r>
            <a:r>
              <a:rPr lang="zh-CN" altLang="zh-CN" sz="1800" dirty="0">
                <a:effectLst/>
                <a:latin typeface="Times New Roman" panose="02020603050405020304" pitchFamily="18" charset="0"/>
                <a:ea typeface="宋体" panose="02010600030101010101" pitchFamily="2" charset="-122"/>
              </a:rPr>
              <a:t>模块，这个模块就是对</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的优化器（</a:t>
            </a:r>
            <a:r>
              <a:rPr lang="en-US" altLang="zh-CN" sz="1800" dirty="0">
                <a:effectLst/>
                <a:latin typeface="Times New Roman" panose="02020603050405020304" pitchFamily="18" charset="0"/>
                <a:ea typeface="宋体" panose="02010600030101010101" pitchFamily="2" charset="-122"/>
              </a:rPr>
              <a:t>Optimizers</a:t>
            </a:r>
            <a:r>
              <a:rPr lang="zh-CN" altLang="zh-CN" sz="1800" dirty="0">
                <a:effectLst/>
                <a:latin typeface="Times New Roman" panose="02020603050405020304" pitchFamily="18" charset="0"/>
                <a:ea typeface="宋体" panose="02010600030101010101" pitchFamily="2" charset="-122"/>
              </a:rPr>
              <a:t>）。该模块包含一些方便的优化器定义，特别是初始化和更新函数，可以与</a:t>
            </a:r>
            <a:r>
              <a:rPr lang="en-US" altLang="zh-CN" sz="1800" dirty="0" err="1">
                <a:effectLst/>
                <a:latin typeface="Times New Roman" panose="02020603050405020304" pitchFamily="18" charset="0"/>
                <a:ea typeface="宋体" panose="02010600030101010101" pitchFamily="2" charset="-122"/>
              </a:rPr>
              <a:t>ndarray</a:t>
            </a:r>
            <a:r>
              <a:rPr lang="zh-CN" altLang="zh-CN" sz="1800" dirty="0">
                <a:effectLst/>
                <a:latin typeface="Times New Roman" panose="02020603050405020304" pitchFamily="18" charset="0"/>
                <a:ea typeface="宋体" panose="02010600030101010101" pitchFamily="2" charset="-122"/>
              </a:rPr>
              <a:t>或任意嵌套的</a:t>
            </a:r>
            <a:r>
              <a:rPr lang="en-US" altLang="zh-CN" sz="1800" dirty="0" err="1">
                <a:effectLst/>
                <a:latin typeface="Times New Roman" panose="02020603050405020304" pitchFamily="18" charset="0"/>
                <a:ea typeface="宋体" panose="02010600030101010101" pitchFamily="2" charset="-122"/>
              </a:rPr>
              <a:t>jax.numpy</a:t>
            </a:r>
            <a:r>
              <a:rPr lang="zh-CN" altLang="zh-CN" sz="1800" dirty="0">
                <a:effectLst/>
                <a:latin typeface="Times New Roman" panose="02020603050405020304" pitchFamily="18" charset="0"/>
                <a:ea typeface="宋体" panose="02010600030101010101" pitchFamily="2" charset="-122"/>
              </a:rPr>
              <a:t>函数和数据类型一起使用。</a:t>
            </a:r>
          </a:p>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下面是我们在第</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章</a:t>
            </a:r>
            <a:r>
              <a:rPr lang="en-US" altLang="zh-CN" sz="1800" dirty="0">
                <a:effectLst/>
                <a:latin typeface="Times New Roman" panose="02020603050405020304" pitchFamily="18" charset="0"/>
                <a:ea typeface="宋体" panose="02010600030101010101" pitchFamily="2" charset="-122"/>
              </a:rPr>
              <a:t>MNIST</a:t>
            </a:r>
            <a:r>
              <a:rPr lang="zh-CN" altLang="zh-CN" sz="1800" dirty="0">
                <a:effectLst/>
                <a:latin typeface="Times New Roman" panose="02020603050405020304" pitchFamily="18" charset="0"/>
                <a:ea typeface="宋体" panose="02010600030101010101" pitchFamily="2" charset="-122"/>
              </a:rPr>
              <a:t>模型中使用过的函数：</a:t>
            </a:r>
          </a:p>
        </p:txBody>
      </p:sp>
      <p:pic>
        <p:nvPicPr>
          <p:cNvPr id="4" name="图片 3">
            <a:extLst>
              <a:ext uri="{FF2B5EF4-FFF2-40B4-BE49-F238E27FC236}">
                <a16:creationId xmlns:a16="http://schemas.microsoft.com/office/drawing/2014/main" id="{CEB7BFE8-911E-4D67-AC6C-D68332EE53FA}"/>
              </a:ext>
            </a:extLst>
          </p:cNvPr>
          <p:cNvPicPr>
            <a:picLocks noChangeAspect="1"/>
          </p:cNvPicPr>
          <p:nvPr/>
        </p:nvPicPr>
        <p:blipFill>
          <a:blip r:embed="rId2"/>
          <a:stretch>
            <a:fillRect/>
          </a:stretch>
        </p:blipFill>
        <p:spPr>
          <a:xfrm>
            <a:off x="2232429" y="4123774"/>
            <a:ext cx="5326842" cy="190517"/>
          </a:xfrm>
          <a:prstGeom prst="rect">
            <a:avLst/>
          </a:prstGeom>
        </p:spPr>
      </p:pic>
    </p:spTree>
    <p:extLst>
      <p:ext uri="{BB962C8B-B14F-4D97-AF65-F5344CB8AC3E}">
        <p14:creationId xmlns:p14="http://schemas.microsoft.com/office/powerpoint/2010/main" val="313795998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marL="266700" indent="266700"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dirty="0"/>
              <a:t>10.2  </a:t>
            </a:r>
            <a:r>
              <a:rPr lang="en-US" altLang="zh-CN" dirty="0" err="1"/>
              <a:t>jax</a:t>
            </a:r>
            <a:r>
              <a:rPr lang="en-US" altLang="zh-CN" dirty="0"/>
              <a:t>. experimental</a:t>
            </a:r>
            <a:r>
              <a:rPr lang="zh-CN" altLang="en-US" dirty="0"/>
              <a:t>包和</a:t>
            </a:r>
            <a:br>
              <a:rPr lang="zh-CN" altLang="en-US" dirty="0"/>
            </a:br>
            <a:r>
              <a:rPr lang="zh-CN" altLang="en-US" dirty="0"/>
              <a:t>           </a:t>
            </a:r>
            <a:r>
              <a:rPr lang="en-US" altLang="zh-CN" dirty="0" err="1"/>
              <a:t>jax.example_libraries</a:t>
            </a:r>
            <a:r>
              <a:rPr lang="zh-CN" altLang="en-US" dirty="0"/>
              <a:t>的使用</a:t>
            </a:r>
          </a:p>
        </p:txBody>
      </p:sp>
      <p:sp>
        <p:nvSpPr>
          <p:cNvPr id="34" name="Shape 34"/>
          <p:cNvSpPr>
            <a:spLocks noGrp="1"/>
          </p:cNvSpPr>
          <p:nvPr>
            <p:ph type="body" idx="4294967295"/>
          </p:nvPr>
        </p:nvSpPr>
        <p:spPr>
          <a:xfrm>
            <a:off x="457200" y="1600200"/>
            <a:ext cx="8229600" cy="4525963"/>
          </a:xfrm>
          <a:prstGeom prst="rect">
            <a:avLst/>
          </a:prstGeom>
        </p:spPr>
        <p:txBody>
          <a:bodyPr>
            <a:normAutofit/>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10.2.3  </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jax.experimental.stax</a:t>
            </a:r>
            <a:r>
              <a:rPr lang="zh-CN" altLang="zh-CN" sz="1800" dirty="0">
                <a:effectLst/>
                <a:latin typeface="Arial" panose="020B0604020202020204" pitchFamily="34" charset="0"/>
                <a:ea typeface="黑体" panose="02010609060101010101" pitchFamily="49" charset="-122"/>
                <a:cs typeface="宋体" panose="02010600030101010101" pitchFamily="2" charset="-122"/>
              </a:rPr>
              <a:t>的使用</a:t>
            </a:r>
          </a:p>
        </p:txBody>
      </p:sp>
      <p:sp>
        <p:nvSpPr>
          <p:cNvPr id="35" name="Shape 35"/>
          <p:cNvSpPr/>
          <p:nvPr/>
        </p:nvSpPr>
        <p:spPr>
          <a:xfrm>
            <a:off x="382711" y="2105561"/>
            <a:ext cx="8550027" cy="11980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indent="269875" algn="just">
              <a:lnSpc>
                <a:spcPts val="1560"/>
              </a:lnSpc>
            </a:pPr>
            <a:r>
              <a:rPr lang="en-US" altLang="zh-CN" sz="1800" dirty="0" err="1">
                <a:effectLst/>
                <a:latin typeface="Times New Roman" panose="02020603050405020304" pitchFamily="18" charset="0"/>
                <a:ea typeface="宋体" panose="02010600030101010101" pitchFamily="2" charset="-122"/>
              </a:rPr>
              <a:t>jax.experimental.stax</a:t>
            </a:r>
            <a:r>
              <a:rPr lang="zh-CN" altLang="zh-CN" sz="1800" dirty="0">
                <a:effectLst/>
                <a:latin typeface="Times New Roman" panose="02020603050405020304" pitchFamily="18" charset="0"/>
                <a:ea typeface="宋体" panose="02010600030101010101" pitchFamily="2" charset="-122"/>
              </a:rPr>
              <a:t>包含目前神经网络计算所需要的绝大部分计算函数，并且</a:t>
            </a:r>
            <a:r>
              <a:rPr lang="en-US" altLang="zh-CN" sz="1800" dirty="0" err="1">
                <a:effectLst/>
                <a:latin typeface="Times New Roman" panose="02020603050405020304" pitchFamily="18" charset="0"/>
                <a:ea typeface="宋体" panose="02010600030101010101" pitchFamily="2" charset="-122"/>
              </a:rPr>
              <a:t>jax.experimental.stax.serial</a:t>
            </a:r>
            <a:r>
              <a:rPr lang="zh-CN" altLang="zh-CN" sz="1800" dirty="0">
                <a:effectLst/>
                <a:latin typeface="Times New Roman" panose="02020603050405020304" pitchFamily="18" charset="0"/>
                <a:ea typeface="宋体" panose="02010600030101010101" pitchFamily="2" charset="-122"/>
              </a:rPr>
              <a:t>函数的作用是将不同的包封装起来，成为一个可以用于神经网络训练的组合模型。</a:t>
            </a:r>
          </a:p>
          <a:p>
            <a:pPr indent="266700" algn="just">
              <a:lnSpc>
                <a:spcPts val="1560"/>
              </a:lnSpc>
              <a:spcAft>
                <a:spcPts val="600"/>
              </a:spcAft>
            </a:pPr>
            <a:r>
              <a:rPr lang="zh-CN" altLang="zh-CN" sz="1800" dirty="0">
                <a:effectLst/>
                <a:latin typeface="Times New Roman" panose="02020603050405020304" pitchFamily="18" charset="0"/>
                <a:ea typeface="宋体" panose="02010600030101010101" pitchFamily="2" charset="-122"/>
              </a:rPr>
              <a:t>一个最简单的用法如下所示：</a:t>
            </a:r>
          </a:p>
          <a:p>
            <a:pPr indent="266700" algn="just">
              <a:lnSpc>
                <a:spcPts val="1560"/>
              </a:lnSpc>
              <a:spcAft>
                <a:spcPts val="600"/>
              </a:spcAft>
            </a:pPr>
            <a:endParaRPr lang="zh-CN" altLang="zh-CN" sz="1800" dirty="0">
              <a:effectLst/>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AF40A324-13B8-4F6B-9D9B-B87D16FE4A56}"/>
              </a:ext>
            </a:extLst>
          </p:cNvPr>
          <p:cNvPicPr>
            <a:picLocks noChangeAspect="1"/>
          </p:cNvPicPr>
          <p:nvPr/>
        </p:nvPicPr>
        <p:blipFill>
          <a:blip r:embed="rId2"/>
          <a:stretch>
            <a:fillRect/>
          </a:stretch>
        </p:blipFill>
        <p:spPr>
          <a:xfrm>
            <a:off x="2358178" y="3486143"/>
            <a:ext cx="4884843" cy="1112616"/>
          </a:xfrm>
          <a:prstGeom prst="rect">
            <a:avLst/>
          </a:prstGeom>
        </p:spPr>
      </p:pic>
    </p:spTree>
    <p:extLst>
      <p:ext uri="{BB962C8B-B14F-4D97-AF65-F5344CB8AC3E}">
        <p14:creationId xmlns:p14="http://schemas.microsoft.com/office/powerpoint/2010/main" val="338480211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1800" dirty="0">
                <a:solidFill>
                  <a:srgbClr val="000000"/>
                </a:solidFill>
                <a:effectLst/>
                <a:latin typeface="方正小标宋简体"/>
                <a:cs typeface="宋体" panose="02010600030101010101" pitchFamily="2" charset="-122"/>
              </a:rPr>
              <a:t>10.3  </a:t>
            </a:r>
            <a:r>
              <a:rPr lang="zh-CN" altLang="zh-CN" sz="1800" dirty="0">
                <a:solidFill>
                  <a:srgbClr val="000000"/>
                </a:solidFill>
                <a:effectLst/>
                <a:latin typeface="方正小标宋简体"/>
                <a:cs typeface="宋体" panose="02010600030101010101" pitchFamily="2" charset="-122"/>
              </a:rPr>
              <a:t>本 章 小 结</a:t>
            </a:r>
          </a:p>
        </p:txBody>
      </p:sp>
      <p:sp>
        <p:nvSpPr>
          <p:cNvPr id="34" name="Shape 34"/>
          <p:cNvSpPr>
            <a:spLocks noGrp="1"/>
          </p:cNvSpPr>
          <p:nvPr>
            <p:ph type="body" idx="4294967295"/>
          </p:nvPr>
        </p:nvSpPr>
        <p:spPr>
          <a:xfrm>
            <a:off x="457200" y="1600200"/>
            <a:ext cx="8229600" cy="2851901"/>
          </a:xfrm>
          <a:prstGeom prst="rect">
            <a:avLst/>
          </a:prstGeom>
        </p:spPr>
        <p:txBody>
          <a:bodyPr>
            <a:normAutofit/>
          </a:bodyPr>
          <a:lstStyle/>
          <a:p>
            <a:pPr indent="0" algn="just">
              <a:lnSpc>
                <a:spcPts val="1560"/>
              </a:lnSpc>
              <a:buNone/>
            </a:pPr>
            <a:r>
              <a:rPr lang="zh-CN" altLang="zh-CN" sz="1800" dirty="0">
                <a:effectLst/>
                <a:latin typeface="Times New Roman" panose="02020603050405020304" pitchFamily="18" charset="0"/>
                <a:ea typeface="宋体" panose="02010600030101010101" pitchFamily="2" charset="-122"/>
              </a:rPr>
              <a:t>本章主要介绍了</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中多个封包的使用情况，着重介绍了将来在深度学习领域较常用且重要的</a:t>
            </a:r>
            <a:r>
              <a:rPr lang="en-US" altLang="zh-CN" sz="1800" dirty="0" err="1">
                <a:effectLst/>
                <a:latin typeface="Times New Roman" panose="02020603050405020304" pitchFamily="18" charset="0"/>
                <a:ea typeface="宋体" panose="02010600030101010101" pitchFamily="2" charset="-122"/>
              </a:rPr>
              <a:t>jax</a:t>
            </a:r>
            <a:r>
              <a:rPr lang="en-US" altLang="zh-CN" sz="1800" dirty="0">
                <a:effectLst/>
                <a:latin typeface="Times New Roman" panose="02020603050405020304" pitchFamily="18" charset="0"/>
                <a:ea typeface="宋体" panose="02010600030101010101" pitchFamily="2" charset="-122"/>
              </a:rPr>
              <a:t>. experimental</a:t>
            </a:r>
            <a:r>
              <a:rPr lang="zh-CN" altLang="zh-CN" sz="1800" dirty="0">
                <a:effectLst/>
                <a:latin typeface="Times New Roman" panose="02020603050405020304" pitchFamily="18" charset="0"/>
                <a:ea typeface="宋体" panose="02010600030101010101" pitchFamily="2" charset="-122"/>
              </a:rPr>
              <a:t>包，这个包所包含的</a:t>
            </a:r>
            <a:r>
              <a:rPr lang="en-US" altLang="zh-CN" sz="1800" dirty="0">
                <a:effectLst/>
                <a:latin typeface="Times New Roman" panose="02020603050405020304" pitchFamily="18" charset="0"/>
                <a:ea typeface="宋体" panose="02010600030101010101" pitchFamily="2" charset="-122"/>
              </a:rPr>
              <a:t>optimizers</a:t>
            </a:r>
            <a:r>
              <a:rPr lang="zh-CN" altLang="zh-CN" sz="1800" dirty="0">
                <a:effectLst/>
                <a:latin typeface="Times New Roman" panose="02020603050405020304" pitchFamily="18" charset="0"/>
                <a:ea typeface="宋体" panose="02010600030101010101" pitchFamily="2" charset="-122"/>
              </a:rPr>
              <a:t>模块和</a:t>
            </a:r>
            <a:r>
              <a:rPr lang="en-US" altLang="zh-CN" sz="1800" dirty="0" err="1">
                <a:effectLst/>
                <a:latin typeface="Times New Roman" panose="02020603050405020304" pitchFamily="18" charset="0"/>
                <a:ea typeface="宋体" panose="02010600030101010101" pitchFamily="2" charset="-122"/>
              </a:rPr>
              <a:t>stax</a:t>
            </a:r>
            <a:r>
              <a:rPr lang="zh-CN" altLang="zh-CN" sz="1800" dirty="0">
                <a:effectLst/>
                <a:latin typeface="Times New Roman" panose="02020603050405020304" pitchFamily="18" charset="0"/>
                <a:ea typeface="宋体" panose="02010600030101010101" pitchFamily="2" charset="-122"/>
              </a:rPr>
              <a:t>模块是</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内置的可用性较高的、最基础的一种高级</a:t>
            </a:r>
            <a:r>
              <a:rPr lang="en-US" altLang="zh-CN" sz="1800" dirty="0">
                <a:effectLst/>
                <a:latin typeface="Times New Roman" panose="02020603050405020304" pitchFamily="18" charset="0"/>
                <a:ea typeface="宋体" panose="02010600030101010101" pitchFamily="2" charset="-122"/>
              </a:rPr>
              <a:t>API</a:t>
            </a:r>
            <a:r>
              <a:rPr lang="zh-CN" altLang="zh-CN" sz="1800" dirty="0">
                <a:effectLst/>
                <a:latin typeface="Times New Roman" panose="02020603050405020304" pitchFamily="18" charset="0"/>
                <a:ea typeface="宋体" panose="02010600030101010101" pitchFamily="2" charset="-122"/>
              </a:rPr>
              <a:t>，借用它们可以让用户在较少涉及底层函数编写的情况下较好地完成深度学习模型，从而减少程序编写的困难。</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相对来说，使用</a:t>
            </a:r>
            <a:r>
              <a:rPr lang="en-US" altLang="zh-CN" sz="1800" dirty="0">
                <a:effectLst/>
                <a:latin typeface="Times New Roman" panose="02020603050405020304" pitchFamily="18" charset="0"/>
                <a:ea typeface="宋体" panose="02010600030101010101" pitchFamily="2" charset="-122"/>
              </a:rPr>
              <a:t>JAX</a:t>
            </a:r>
            <a:r>
              <a:rPr lang="zh-CN" altLang="zh-CN" sz="1800" dirty="0">
                <a:effectLst/>
                <a:latin typeface="Times New Roman" panose="02020603050405020304" pitchFamily="18" charset="0"/>
                <a:ea typeface="宋体" panose="02010600030101010101" pitchFamily="2" charset="-122"/>
              </a:rPr>
              <a:t>所提供的附带内容可以更有效率地实现模型的训练，从而快速完成项目任务。本章是重点内容，需要读者认真掌握。</a:t>
            </a:r>
          </a:p>
        </p:txBody>
      </p:sp>
      <p:sp>
        <p:nvSpPr>
          <p:cNvPr id="35" name="Shape 35"/>
          <p:cNvSpPr/>
          <p:nvPr/>
        </p:nvSpPr>
        <p:spPr>
          <a:xfrm>
            <a:off x="382711" y="2105561"/>
            <a:ext cx="8550027" cy="30033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indent="266700" algn="just">
              <a:lnSpc>
                <a:spcPts val="1560"/>
              </a:lnSpc>
              <a:spcAft>
                <a:spcPts val="600"/>
              </a:spcAft>
            </a:pP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63226098"/>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130</TotalTime>
  <Words>654</Words>
  <Application>Microsoft Office PowerPoint</Application>
  <PresentationFormat>全屏显示(4:3)</PresentationFormat>
  <Paragraphs>27</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方正小标宋简体</vt:lpstr>
      <vt:lpstr>宋体</vt:lpstr>
      <vt:lpstr>Arial</vt:lpstr>
      <vt:lpstr>Calibri</vt:lpstr>
      <vt:lpstr>Times New Roman</vt:lpstr>
      <vt:lpstr>Tema de Office</vt:lpstr>
      <vt:lpstr>第10章  JAX中的高级包 </vt:lpstr>
      <vt:lpstr>10.1  JAX中的包 </vt:lpstr>
      <vt:lpstr>10.1  JAX中的包 </vt:lpstr>
      <vt:lpstr>10.2  jax. experimental包和            jax.example_libraries的使用</vt:lpstr>
      <vt:lpstr>10.2  jax. experimental包和            jax.example_libraries的使用</vt:lpstr>
      <vt:lpstr>10.2  jax. experimental包和            jax.example_libraries的使用</vt:lpstr>
      <vt:lpstr>10.3  本 章 小 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JAX从零开始</dc:title>
  <dc:creator>lenovo</dc:creator>
  <cp:lastModifiedBy>lenovo</cp:lastModifiedBy>
  <cp:revision>7</cp:revision>
  <dcterms:modified xsi:type="dcterms:W3CDTF">2022-05-06T11:26:06Z</dcterms:modified>
</cp:coreProperties>
</file>