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61" r:id="rId5"/>
    <p:sldId id="260" r:id="rId6"/>
    <p:sldId id="259" r:id="rId7"/>
    <p:sldId id="262" r:id="rId8"/>
    <p:sldId id="263" r:id="rId9"/>
    <p:sldId id="265" r:id="rId10"/>
    <p:sldId id="264" r:id="rId11"/>
    <p:sldId id="266" r:id="rId12"/>
    <p:sldId id="267" r:id="rId13"/>
    <p:sldId id="268" r:id="rId14"/>
    <p:sldId id="269" r:id="rId15"/>
    <p:sldId id="270" r:id="rId16"/>
    <p:sldId id="271" r:id="rId1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50"/>
            <a:ext cx="9144002" cy="46038"/>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p:spPr>
        <p:txBody>
          <a:bodyPr>
            <a:normAutofit/>
          </a:bodyPr>
          <a:lstStyle/>
          <a:p>
            <a:r>
              <a:t>标题文本</a:t>
            </a:r>
          </a:p>
        </p:txBody>
      </p:sp>
      <p:sp>
        <p:nvSpPr>
          <p:cNvPr id="20" name="Shape 20"/>
          <p:cNvSpPr>
            <a:spLocks noGrp="1"/>
          </p:cNvSpPr>
          <p:nvPr>
            <p:ph type="body" idx="1"/>
          </p:nvPr>
        </p:nvSpPr>
        <p:spPr>
          <a:xfrm>
            <a:off x="457200" y="1600200"/>
            <a:ext cx="8229600" cy="4525963"/>
          </a:xfrm>
          <a:prstGeom prst="rect">
            <a:avLst/>
          </a:prstGeom>
        </p:spPr>
        <p:txBody>
          <a:bodyPr>
            <a:normAutofit/>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algn="ctr">
              <a:spcBef>
                <a:spcPts val="1800"/>
              </a:spcBef>
              <a:spcAft>
                <a:spcPts val="1800"/>
              </a:spcAft>
            </a:pPr>
            <a:r>
              <a:rPr lang="zh-CN" altLang="en-US" sz="1800" kern="100" dirty="0">
                <a:effectLst/>
                <a:latin typeface="Arial" panose="020B0604020202020204" pitchFamily="34" charset="0"/>
                <a:ea typeface="黑体" panose="02010609060101010101" pitchFamily="49" charset="-122"/>
                <a:cs typeface="Times New Roman" panose="02020603050405020304" pitchFamily="18" charset="0"/>
              </a:rPr>
              <a:t>第</a:t>
            </a: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12</a:t>
            </a:r>
            <a:r>
              <a:rPr lang="zh-CN" altLang="en-US" sz="1800" kern="100" dirty="0">
                <a:effectLst/>
                <a:latin typeface="Arial" panose="020B0604020202020204" pitchFamily="34" charset="0"/>
                <a:ea typeface="黑体" panose="02010609060101010101" pitchFamily="49" charset="-122"/>
                <a:cs typeface="Times New Roman" panose="02020603050405020304" pitchFamily="18" charset="0"/>
              </a:rPr>
              <a:t>章  </a:t>
            </a: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JAX</a:t>
            </a:r>
            <a:r>
              <a:rPr lang="zh-CN" altLang="en-US" sz="1800" kern="100" dirty="0">
                <a:effectLst/>
                <a:latin typeface="Arial" panose="020B0604020202020204" pitchFamily="34" charset="0"/>
                <a:ea typeface="黑体" panose="02010609060101010101" pitchFamily="49" charset="-122"/>
                <a:cs typeface="Times New Roman" panose="02020603050405020304" pitchFamily="18" charset="0"/>
              </a:rPr>
              <a:t>实战</a:t>
            </a: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a:t>
            </a:r>
            <a:r>
              <a:rPr lang="zh-CN" altLang="en-US" sz="1800" kern="100" dirty="0">
                <a:effectLst/>
                <a:latin typeface="Arial" panose="020B0604020202020204" pitchFamily="34" charset="0"/>
                <a:ea typeface="黑体" panose="02010609060101010101" pitchFamily="49" charset="-122"/>
                <a:cs typeface="Times New Roman" panose="02020603050405020304" pitchFamily="18" charset="0"/>
              </a:rPr>
              <a:t>有趣的词嵌入	</a:t>
            </a:r>
            <a:endPar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endParaRPr>
          </a:p>
        </p:txBody>
      </p:sp>
      <p:sp>
        <p:nvSpPr>
          <p:cNvPr id="31" name="Shape 31"/>
          <p:cNvSpPr>
            <a:spLocks noGrp="1"/>
          </p:cNvSpPr>
          <p:nvPr>
            <p:ph type="body" idx="4294967295"/>
          </p:nvPr>
        </p:nvSpPr>
        <p:spPr>
          <a:xfrm>
            <a:off x="457200" y="1600200"/>
            <a:ext cx="8229600" cy="4525963"/>
          </a:xfrm>
          <a:prstGeom prst="rect">
            <a:avLst/>
          </a:prstGeom>
        </p:spPr>
        <p:txBody>
          <a:bodyPr>
            <a:normAutofit/>
          </a:bodyPr>
          <a:lstStyle/>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12.1  </a:t>
            </a:r>
            <a:r>
              <a:rPr lang="zh-CN" altLang="en-US" dirty="0"/>
              <a:t>文本数据处理	</a:t>
            </a:r>
            <a:endParaRPr lang="en-US" altLang="zh-CN" dirty="0"/>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12.2  </a:t>
            </a:r>
            <a:r>
              <a:rPr lang="zh-CN" altLang="en-US" dirty="0"/>
              <a:t>更多的词嵌入方法</a:t>
            </a:r>
            <a:r>
              <a:rPr lang="en-US" altLang="zh-CN" dirty="0"/>
              <a:t>——</a:t>
            </a:r>
            <a:r>
              <a:rPr lang="en-US" altLang="zh-CN" dirty="0" err="1"/>
              <a:t>FastText</a:t>
            </a:r>
            <a:r>
              <a:rPr lang="zh-CN" altLang="en-US" dirty="0"/>
              <a:t>和预训练词向量	</a:t>
            </a:r>
            <a:endParaRPr lang="en-US" altLang="zh-CN" dirty="0"/>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12.3  </a:t>
            </a:r>
            <a:r>
              <a:rPr lang="zh-CN" altLang="en-US" dirty="0"/>
              <a:t>针对文本的卷积神经网络模型</a:t>
            </a:r>
            <a:r>
              <a:rPr lang="en-US" altLang="zh-CN" dirty="0"/>
              <a:t>——</a:t>
            </a:r>
            <a:r>
              <a:rPr lang="zh-CN" altLang="en-US" dirty="0"/>
              <a:t>字符卷积	</a:t>
            </a:r>
            <a:endParaRPr lang="en-US" altLang="zh-CN" dirty="0"/>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12.4  </a:t>
            </a:r>
            <a:r>
              <a:rPr lang="zh-CN" altLang="en-US" dirty="0"/>
              <a:t>针对文本的卷积神经网络模型</a:t>
            </a:r>
            <a:r>
              <a:rPr lang="en-US" altLang="zh-CN" dirty="0"/>
              <a:t>——</a:t>
            </a:r>
            <a:r>
              <a:rPr lang="zh-CN" altLang="en-US" dirty="0"/>
              <a:t>词卷积	</a:t>
            </a:r>
            <a:endParaRPr lang="en-US" altLang="zh-CN" dirty="0"/>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12.5  </a:t>
            </a:r>
            <a:r>
              <a:rPr lang="zh-CN" altLang="en-US" dirty="0"/>
              <a:t>使用卷积对文本分类的补充内容</a:t>
            </a:r>
            <a:endParaRPr lang="en-US" altLang="zh-CN" dirty="0"/>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12.6  </a:t>
            </a:r>
            <a:r>
              <a:rPr lang="zh-CN" altLang="en-US" dirty="0"/>
              <a:t>本章小结	</a:t>
            </a:r>
            <a:endParaRPr lang="en-US" altLang="zh-CN"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1800" dirty="0">
                <a:solidFill>
                  <a:srgbClr val="000000"/>
                </a:solidFill>
                <a:effectLst/>
                <a:latin typeface="方正小标宋简体"/>
                <a:cs typeface="宋体" panose="02010600030101010101" pitchFamily="2" charset="-122"/>
              </a:rPr>
              <a:t>12.3  </a:t>
            </a:r>
            <a:r>
              <a:rPr lang="zh-CN" altLang="zh-CN" sz="1800" dirty="0">
                <a:solidFill>
                  <a:srgbClr val="000000"/>
                </a:solidFill>
                <a:effectLst/>
                <a:latin typeface="方正小标宋简体"/>
                <a:cs typeface="宋体" panose="02010600030101010101" pitchFamily="2" charset="-122"/>
              </a:rPr>
              <a:t>针对文本的卷积神经网络模型——字符卷积</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12.3.1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字符（非单词）文本的处理</a:t>
            </a:r>
          </a:p>
        </p:txBody>
      </p:sp>
      <p:sp>
        <p:nvSpPr>
          <p:cNvPr id="35" name="Shape 35"/>
          <p:cNvSpPr/>
          <p:nvPr/>
        </p:nvSpPr>
        <p:spPr>
          <a:xfrm>
            <a:off x="296986" y="2295526"/>
            <a:ext cx="8550027" cy="119648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使用卷积神经网络计算字符矩阵时，对于每个单词拆分后的数据，根据不同的长度对其进行卷积处理，提取出高层抽象概念。这样做的好处是不需要使用预训练好的词向量和语法句法结构等信息。除此之外，字符级还有一个好处就是可以很容易地推广到所有语言。使用</a:t>
            </a:r>
            <a:r>
              <a:rPr lang="en-US" altLang="zh-CN" sz="1800" dirty="0">
                <a:effectLst/>
                <a:latin typeface="Times New Roman" panose="02020603050405020304" pitchFamily="18" charset="0"/>
                <a:ea typeface="宋体" panose="02010600030101010101" pitchFamily="2" charset="-122"/>
              </a:rPr>
              <a:t>CNN</a:t>
            </a:r>
            <a:r>
              <a:rPr lang="zh-CN" altLang="zh-CN" sz="1800" dirty="0">
                <a:effectLst/>
                <a:latin typeface="Times New Roman" panose="02020603050405020304" pitchFamily="18" charset="0"/>
                <a:ea typeface="宋体" panose="02010600030101010101" pitchFamily="2" charset="-122"/>
              </a:rPr>
              <a:t>处理字符文本分类的原理如图所示。</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E5F61EC4-9DE4-4994-8BE4-6CED9D055F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6060" y="3741737"/>
            <a:ext cx="4773930" cy="1412875"/>
          </a:xfrm>
          <a:prstGeom prst="rect">
            <a:avLst/>
          </a:prstGeom>
          <a:noFill/>
          <a:ln>
            <a:noFill/>
          </a:ln>
        </p:spPr>
      </p:pic>
    </p:spTree>
    <p:extLst>
      <p:ext uri="{BB962C8B-B14F-4D97-AF65-F5344CB8AC3E}">
        <p14:creationId xmlns:p14="http://schemas.microsoft.com/office/powerpoint/2010/main" val="425094129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1800" dirty="0">
                <a:solidFill>
                  <a:srgbClr val="000000"/>
                </a:solidFill>
                <a:effectLst/>
                <a:latin typeface="方正小标宋简体"/>
                <a:cs typeface="宋体" panose="02010600030101010101" pitchFamily="2" charset="-122"/>
              </a:rPr>
              <a:t>12.3  </a:t>
            </a:r>
            <a:r>
              <a:rPr lang="zh-CN" altLang="zh-CN" sz="1800" dirty="0">
                <a:solidFill>
                  <a:srgbClr val="000000"/>
                </a:solidFill>
                <a:effectLst/>
                <a:latin typeface="方正小标宋简体"/>
                <a:cs typeface="宋体" panose="02010600030101010101" pitchFamily="2" charset="-122"/>
              </a:rPr>
              <a:t>针对文本的卷积神经网络模型——字符卷积</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12.3.2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卷积神经网络文本分类模型的实现</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——conv1d</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（一维卷积）</a:t>
            </a:r>
          </a:p>
        </p:txBody>
      </p:sp>
      <p:sp>
        <p:nvSpPr>
          <p:cNvPr id="35" name="Shape 35"/>
          <p:cNvSpPr/>
          <p:nvPr/>
        </p:nvSpPr>
        <p:spPr>
          <a:xfrm>
            <a:off x="296986" y="2295526"/>
            <a:ext cx="8550027" cy="78611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对文本的数据集处理完毕后，下面进入基于卷积神经网络的分类模型设计（见图）。</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C5A800BE-C16B-4585-9A7A-8B1E3A7A4C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2354" y="3429000"/>
            <a:ext cx="4479290" cy="1323340"/>
          </a:xfrm>
          <a:prstGeom prst="rect">
            <a:avLst/>
          </a:prstGeom>
          <a:noFill/>
          <a:ln>
            <a:noFill/>
          </a:ln>
        </p:spPr>
      </p:pic>
    </p:spTree>
    <p:extLst>
      <p:ext uri="{BB962C8B-B14F-4D97-AF65-F5344CB8AC3E}">
        <p14:creationId xmlns:p14="http://schemas.microsoft.com/office/powerpoint/2010/main" val="50901415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1800" dirty="0">
                <a:solidFill>
                  <a:srgbClr val="000000"/>
                </a:solidFill>
                <a:effectLst/>
                <a:latin typeface="方正小标宋简体"/>
                <a:cs typeface="宋体" panose="02010600030101010101" pitchFamily="2" charset="-122"/>
              </a:rPr>
              <a:t>12.4  </a:t>
            </a:r>
            <a:r>
              <a:rPr lang="zh-CN" altLang="zh-CN" sz="1800" dirty="0">
                <a:solidFill>
                  <a:srgbClr val="000000"/>
                </a:solidFill>
                <a:effectLst/>
                <a:latin typeface="方正小标宋简体"/>
                <a:cs typeface="宋体" panose="02010600030101010101" pitchFamily="2" charset="-122"/>
              </a:rPr>
              <a:t>针对文本的卷积神经网络模型——词卷积</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12.4.1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单词的文本处理</a:t>
            </a:r>
          </a:p>
        </p:txBody>
      </p:sp>
      <p:sp>
        <p:nvSpPr>
          <p:cNvPr id="35" name="Shape 35"/>
          <p:cNvSpPr/>
          <p:nvPr/>
        </p:nvSpPr>
        <p:spPr>
          <a:xfrm>
            <a:off x="296986" y="2295526"/>
            <a:ext cx="8550027" cy="119648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使用卷积神经网络对单词进行处理的最基本要求就是：将文本转换成计算机可以识别的数</a:t>
            </a:r>
            <a:r>
              <a:rPr lang="zh-CN" altLang="zh-CN" sz="1800" spc="-20" dirty="0">
                <a:effectLst/>
                <a:latin typeface="Times New Roman" panose="02020603050405020304" pitchFamily="18" charset="0"/>
                <a:ea typeface="宋体" panose="02010600030101010101" pitchFamily="2" charset="-122"/>
              </a:rPr>
              <a:t>据。在上一节中，我们使用卷积神经网络对字符的独热编码矩阵进行了分析处理，这里有一个简单的想法，也就是能否将文本中的单词处理成独热编码矩阵后再进行处理，如图所示。</a:t>
            </a:r>
            <a:endParaRPr lang="zh-CN" altLang="zh-CN" sz="1800" dirty="0">
              <a:effectLst/>
              <a:latin typeface="Times New Roman" panose="02020603050405020304" pitchFamily="18" charset="0"/>
              <a:ea typeface="宋体" panose="02010600030101010101" pitchFamily="2" charset="-122"/>
            </a:endParaRP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198A348E-9AC1-403F-8F06-8C480412E9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302" y="3558365"/>
            <a:ext cx="3312795" cy="811530"/>
          </a:xfrm>
          <a:prstGeom prst="rect">
            <a:avLst/>
          </a:prstGeom>
          <a:noFill/>
          <a:ln>
            <a:noFill/>
          </a:ln>
        </p:spPr>
      </p:pic>
    </p:spTree>
    <p:extLst>
      <p:ext uri="{BB962C8B-B14F-4D97-AF65-F5344CB8AC3E}">
        <p14:creationId xmlns:p14="http://schemas.microsoft.com/office/powerpoint/2010/main" val="395496565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1800" dirty="0">
                <a:solidFill>
                  <a:srgbClr val="000000"/>
                </a:solidFill>
                <a:effectLst/>
                <a:latin typeface="方正小标宋简体"/>
                <a:cs typeface="宋体" panose="02010600030101010101" pitchFamily="2" charset="-122"/>
              </a:rPr>
              <a:t>12.4  </a:t>
            </a:r>
            <a:r>
              <a:rPr lang="zh-CN" altLang="zh-CN" sz="1800" dirty="0">
                <a:solidFill>
                  <a:srgbClr val="000000"/>
                </a:solidFill>
                <a:effectLst/>
                <a:latin typeface="方正小标宋简体"/>
                <a:cs typeface="宋体" panose="02010600030101010101" pitchFamily="2" charset="-122"/>
              </a:rPr>
              <a:t>针对文本的卷积神经网络模型——词卷积</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12.4.2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卷积神经网络文本分类模型的实现</a:t>
            </a:r>
          </a:p>
        </p:txBody>
      </p:sp>
      <p:sp>
        <p:nvSpPr>
          <p:cNvPr id="35" name="Shape 35"/>
          <p:cNvSpPr/>
          <p:nvPr/>
        </p:nvSpPr>
        <p:spPr>
          <a:xfrm>
            <a:off x="296986" y="2295526"/>
            <a:ext cx="8550027" cy="58092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下面对卷积神经网络进行设计，使用二维卷积进行文本分类任务，如图所示。</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5724929E-CE0E-4A67-A4C6-9D06CF69020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4714" y="3059016"/>
            <a:ext cx="4074795" cy="1654175"/>
          </a:xfrm>
          <a:prstGeom prst="rect">
            <a:avLst/>
          </a:prstGeom>
          <a:noFill/>
          <a:ln>
            <a:noFill/>
          </a:ln>
        </p:spPr>
      </p:pic>
    </p:spTree>
    <p:extLst>
      <p:ext uri="{BB962C8B-B14F-4D97-AF65-F5344CB8AC3E}">
        <p14:creationId xmlns:p14="http://schemas.microsoft.com/office/powerpoint/2010/main" val="319081163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1800" dirty="0">
                <a:solidFill>
                  <a:srgbClr val="000000"/>
                </a:solidFill>
                <a:effectLst/>
                <a:latin typeface="方正小标宋简体"/>
                <a:cs typeface="宋体" panose="02010600030101010101" pitchFamily="2" charset="-122"/>
              </a:rPr>
              <a:t>12.5  </a:t>
            </a:r>
            <a:r>
              <a:rPr lang="zh-CN" altLang="zh-CN" sz="1800" dirty="0">
                <a:solidFill>
                  <a:srgbClr val="000000"/>
                </a:solidFill>
                <a:effectLst/>
                <a:latin typeface="方正小标宋简体"/>
                <a:cs typeface="宋体" panose="02010600030101010101" pitchFamily="2" charset="-122"/>
              </a:rPr>
              <a:t>使用卷积对文本分类的补充内容</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12.5.1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中文的文本处理</a:t>
            </a:r>
          </a:p>
        </p:txBody>
      </p:sp>
      <p:sp>
        <p:nvSpPr>
          <p:cNvPr id="35" name="Shape 35"/>
          <p:cNvSpPr/>
          <p:nvPr/>
        </p:nvSpPr>
        <p:spPr>
          <a:xfrm>
            <a:off x="296986" y="2295526"/>
            <a:ext cx="8550027" cy="50270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zh-CN" altLang="en-US" sz="1800" dirty="0">
                <a:effectLst/>
                <a:latin typeface="Times New Roman" panose="02020603050405020304" pitchFamily="18" charset="0"/>
                <a:ea typeface="宋体" panose="02010600030101010101" pitchFamily="2" charset="-122"/>
              </a:rPr>
              <a:t>中文文本的处理相较于英文文本略为复杂，一个非常简单的办法就是将中文转化成拼音的形式，使用</a:t>
            </a:r>
            <a:r>
              <a:rPr lang="en-US" altLang="zh-CN" sz="1800" dirty="0">
                <a:effectLst/>
                <a:latin typeface="Times New Roman" panose="02020603050405020304" pitchFamily="18" charset="0"/>
                <a:ea typeface="宋体" panose="02010600030101010101" pitchFamily="2" charset="-122"/>
              </a:rPr>
              <a:t>Python</a:t>
            </a:r>
            <a:r>
              <a:rPr lang="zh-CN" altLang="en-US" sz="1800" dirty="0">
                <a:effectLst/>
                <a:latin typeface="Times New Roman" panose="02020603050405020304" pitchFamily="18" charset="0"/>
                <a:ea typeface="宋体" panose="02010600030101010101" pitchFamily="2" charset="-122"/>
              </a:rPr>
              <a:t>提供的拼音库包：</a:t>
            </a: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595CAECD-F42C-47C4-9F0F-F90CA1787000}"/>
              </a:ext>
            </a:extLst>
          </p:cNvPr>
          <p:cNvPicPr>
            <a:picLocks noChangeAspect="1"/>
          </p:cNvPicPr>
          <p:nvPr/>
        </p:nvPicPr>
        <p:blipFill>
          <a:blip r:embed="rId2"/>
          <a:stretch>
            <a:fillRect/>
          </a:stretch>
        </p:blipFill>
        <p:spPr>
          <a:xfrm>
            <a:off x="2723966" y="3488223"/>
            <a:ext cx="4229467" cy="1143099"/>
          </a:xfrm>
          <a:prstGeom prst="rect">
            <a:avLst/>
          </a:prstGeom>
        </p:spPr>
      </p:pic>
    </p:spTree>
    <p:extLst>
      <p:ext uri="{BB962C8B-B14F-4D97-AF65-F5344CB8AC3E}">
        <p14:creationId xmlns:p14="http://schemas.microsoft.com/office/powerpoint/2010/main" val="161302122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1800" dirty="0">
                <a:solidFill>
                  <a:srgbClr val="000000"/>
                </a:solidFill>
                <a:effectLst/>
                <a:latin typeface="方正小标宋简体"/>
                <a:cs typeface="宋体" panose="02010600030101010101" pitchFamily="2" charset="-122"/>
              </a:rPr>
              <a:t>12.5  </a:t>
            </a:r>
            <a:r>
              <a:rPr lang="zh-CN" altLang="zh-CN" sz="1800" dirty="0">
                <a:solidFill>
                  <a:srgbClr val="000000"/>
                </a:solidFill>
                <a:effectLst/>
                <a:latin typeface="方正小标宋简体"/>
                <a:cs typeface="宋体" panose="02010600030101010101" pitchFamily="2" charset="-122"/>
              </a:rPr>
              <a:t>使用卷积对文本分类的补充内容</a:t>
            </a:r>
          </a:p>
        </p:txBody>
      </p:sp>
      <p:sp>
        <p:nvSpPr>
          <p:cNvPr id="34" name="Shape 34"/>
          <p:cNvSpPr>
            <a:spLocks noGrp="1"/>
          </p:cNvSpPr>
          <p:nvPr>
            <p:ph type="body" idx="4294967295"/>
          </p:nvPr>
        </p:nvSpPr>
        <p:spPr>
          <a:xfrm>
            <a:off x="457200" y="1219200"/>
            <a:ext cx="8229600" cy="657225"/>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12.5.2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其他细节</a:t>
            </a:r>
          </a:p>
        </p:txBody>
      </p:sp>
      <p:sp>
        <p:nvSpPr>
          <p:cNvPr id="35" name="Shape 35"/>
          <p:cNvSpPr/>
          <p:nvPr/>
        </p:nvSpPr>
        <p:spPr>
          <a:xfrm>
            <a:off x="136773" y="2028826"/>
            <a:ext cx="8550027" cy="152862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对于普通的文本，完全可以通过一系列的清洗和向量化处理将其转换成矩阵的形式，之后通过卷积神经网络对文本进行处理。在上一节中只做了中文向量的词处理，缺乏主题提取、去除停用词等操作，相信读者可以自行学习，根据需要补全代码。</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对于词嵌入构成的矩阵（例如，在前面的章节中实现的</a:t>
            </a:r>
            <a:r>
              <a:rPr lang="en-US" altLang="zh-CN" sz="1800" dirty="0" err="1">
                <a:effectLst/>
                <a:latin typeface="Times New Roman" panose="02020603050405020304" pitchFamily="18" charset="0"/>
                <a:ea typeface="宋体" panose="02010600030101010101" pitchFamily="2" charset="-122"/>
              </a:rPr>
              <a:t>ResNet</a:t>
            </a:r>
            <a:r>
              <a:rPr lang="zh-CN" altLang="zh-CN" sz="1800" dirty="0">
                <a:effectLst/>
                <a:latin typeface="Times New Roman" panose="02020603050405020304" pitchFamily="18" charset="0"/>
                <a:ea typeface="宋体" panose="02010600030101010101" pitchFamily="2" charset="-122"/>
              </a:rPr>
              <a:t>网络，以及加上了</a:t>
            </a:r>
            <a:r>
              <a:rPr lang="en-US" altLang="zh-CN" sz="1800" dirty="0">
                <a:effectLst/>
                <a:latin typeface="Times New Roman" panose="02020603050405020304" pitchFamily="18" charset="0"/>
                <a:ea typeface="宋体" panose="02010600030101010101" pitchFamily="2" charset="-122"/>
              </a:rPr>
              <a:t>attention</a:t>
            </a:r>
            <a:r>
              <a:rPr lang="zh-CN" altLang="zh-CN" sz="1800" dirty="0">
                <a:effectLst/>
                <a:latin typeface="Times New Roman" panose="02020603050405020304" pitchFamily="18" charset="0"/>
                <a:ea typeface="宋体" panose="02010600030101010101" pitchFamily="2" charset="-122"/>
              </a:rPr>
              <a:t>机制的记忆力模型，见图），能否使用已有的模型进行处理？</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答案是可以的。笔者在文本识别的过程中使用了</a:t>
            </a:r>
            <a:r>
              <a:rPr lang="en-US" altLang="zh-CN" sz="1800" dirty="0">
                <a:effectLst/>
                <a:latin typeface="Times New Roman" panose="02020603050405020304" pitchFamily="18" charset="0"/>
                <a:ea typeface="宋体" panose="02010600030101010101" pitchFamily="2" charset="-122"/>
              </a:rPr>
              <a:t>ResNet50</a:t>
            </a:r>
            <a:r>
              <a:rPr lang="zh-CN" altLang="zh-CN" sz="1800" dirty="0">
                <a:effectLst/>
                <a:latin typeface="Times New Roman" panose="02020603050405020304" pitchFamily="18" charset="0"/>
                <a:ea typeface="宋体" panose="02010600030101010101" pitchFamily="2" charset="-122"/>
              </a:rPr>
              <a:t>作为文本模型识别器，同样可以获得不低于现有模型的准确率，有兴趣的读者可以自行验证。</a:t>
            </a:r>
          </a:p>
        </p:txBody>
      </p:sp>
      <p:pic>
        <p:nvPicPr>
          <p:cNvPr id="6" name="图片 5">
            <a:extLst>
              <a:ext uri="{FF2B5EF4-FFF2-40B4-BE49-F238E27FC236}">
                <a16:creationId xmlns:a16="http://schemas.microsoft.com/office/drawing/2014/main" id="{8E17C9A0-4F3B-44D2-A7E5-4D1109C7A51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2768" y="3159512"/>
            <a:ext cx="2214245" cy="2745105"/>
          </a:xfrm>
          <a:prstGeom prst="rect">
            <a:avLst/>
          </a:prstGeom>
          <a:noFill/>
          <a:ln>
            <a:noFill/>
          </a:ln>
        </p:spPr>
      </p:pic>
    </p:spTree>
    <p:extLst>
      <p:ext uri="{BB962C8B-B14F-4D97-AF65-F5344CB8AC3E}">
        <p14:creationId xmlns:p14="http://schemas.microsoft.com/office/powerpoint/2010/main" val="278831740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1800" dirty="0">
                <a:solidFill>
                  <a:srgbClr val="000000"/>
                </a:solidFill>
                <a:effectLst/>
                <a:latin typeface="方正小标宋简体"/>
                <a:cs typeface="宋体" panose="02010600030101010101" pitchFamily="2" charset="-122"/>
              </a:rPr>
              <a:t>12.6  </a:t>
            </a:r>
            <a:r>
              <a:rPr lang="zh-CN" altLang="zh-CN" sz="1800" dirty="0">
                <a:solidFill>
                  <a:srgbClr val="000000"/>
                </a:solidFill>
                <a:effectLst/>
                <a:latin typeface="方正小标宋简体"/>
                <a:cs typeface="宋体" panose="02010600030101010101" pitchFamily="2" charset="-122"/>
              </a:rPr>
              <a:t>本 章 小 结</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卷积神经网络并不是只能对图像进行处理，本章演示了如何使用卷积神经网络对文本进行分类。对于文本处理来说，传统的基于贝叶斯分类和循环神经网络（</a:t>
            </a:r>
            <a:r>
              <a:rPr lang="en-US" altLang="zh-CN" sz="1800" dirty="0">
                <a:effectLst/>
                <a:latin typeface="Times New Roman" panose="02020603050405020304" pitchFamily="18" charset="0"/>
                <a:ea typeface="宋体" panose="02010600030101010101" pitchFamily="2" charset="-122"/>
              </a:rPr>
              <a:t>RNN</a:t>
            </a:r>
            <a:r>
              <a:rPr lang="zh-CN" altLang="zh-CN" sz="1800" dirty="0">
                <a:effectLst/>
                <a:latin typeface="Times New Roman" panose="02020603050405020304" pitchFamily="18" charset="0"/>
                <a:ea typeface="宋体" panose="02010600030101010101" pitchFamily="2" charset="-122"/>
              </a:rPr>
              <a:t>）实现的文本分类方法，卷积神经网络一样可以实现，而且效果并不差。</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卷积神经网络的应用非常广泛，通过正确的数据处理和建模可以达到程序设计人员心中所要求的目标。更重要的是，相对于循环神经网络来说，卷积神经网络在训练过程中的训练速度更快（并发计算），处理范围更大（图矩阵），能够获取更多的相互联系。因此，卷积神经网络在机器学习中起着越来越重要的作用。</a:t>
            </a:r>
          </a:p>
        </p:txBody>
      </p:sp>
      <p:sp>
        <p:nvSpPr>
          <p:cNvPr id="35" name="Shape 35"/>
          <p:cNvSpPr/>
          <p:nvPr/>
        </p:nvSpPr>
        <p:spPr>
          <a:xfrm>
            <a:off x="296986" y="2295526"/>
            <a:ext cx="8550027" cy="29880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2800584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12.1  </a:t>
            </a:r>
            <a:r>
              <a:rPr lang="zh-CN" altLang="en-US" dirty="0"/>
              <a:t>文本数据处理	</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12.1.1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数据集和数据清洗</a:t>
            </a:r>
          </a:p>
        </p:txBody>
      </p:sp>
      <p:sp>
        <p:nvSpPr>
          <p:cNvPr id="35" name="Shape 35"/>
          <p:cNvSpPr/>
          <p:nvPr/>
        </p:nvSpPr>
        <p:spPr>
          <a:xfrm>
            <a:off x="296986" y="2295526"/>
            <a:ext cx="8550027" cy="20941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6700"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新闻分类数据集</a:t>
            </a:r>
            <a:r>
              <a:rPr lang="en-US" altLang="zh-CN" sz="1800" dirty="0">
                <a:effectLst/>
                <a:latin typeface="Times New Roman" panose="02020603050405020304" pitchFamily="18" charset="0"/>
                <a:ea typeface="宋体" panose="02010600030101010101" pitchFamily="2" charset="-122"/>
              </a:rPr>
              <a:t>AG</a:t>
            </a:r>
            <a:r>
              <a:rPr lang="zh-CN" altLang="zh-CN" sz="1800" dirty="0">
                <a:effectLst/>
                <a:latin typeface="Times New Roman" panose="02020603050405020304" pitchFamily="18" charset="0"/>
                <a:ea typeface="宋体" panose="02010600030101010101" pitchFamily="2" charset="-122"/>
              </a:rPr>
              <a:t>是由学术社区</a:t>
            </a:r>
            <a:r>
              <a:rPr lang="en-US" altLang="zh-CN" sz="1800" dirty="0" err="1">
                <a:effectLst/>
                <a:latin typeface="Times New Roman" panose="02020603050405020304" pitchFamily="18" charset="0"/>
                <a:ea typeface="宋体" panose="02010600030101010101" pitchFamily="2" charset="-122"/>
              </a:rPr>
              <a:t>ComeToMyHead</a:t>
            </a:r>
            <a:r>
              <a:rPr lang="zh-CN" altLang="zh-CN" sz="1800" dirty="0">
                <a:effectLst/>
                <a:latin typeface="Times New Roman" panose="02020603050405020304" pitchFamily="18" charset="0"/>
                <a:ea typeface="宋体" panose="02010600030101010101" pitchFamily="2" charset="-122"/>
              </a:rPr>
              <a:t>提供的，是从</a:t>
            </a:r>
            <a:r>
              <a:rPr lang="en-US" altLang="zh-CN" sz="1800" dirty="0">
                <a:effectLst/>
                <a:latin typeface="Times New Roman" panose="02020603050405020304" pitchFamily="18" charset="0"/>
                <a:ea typeface="宋体" panose="02010600030101010101" pitchFamily="2" charset="-122"/>
              </a:rPr>
              <a:t>2000</a:t>
            </a:r>
            <a:r>
              <a:rPr lang="zh-CN" altLang="zh-CN" sz="1800" dirty="0">
                <a:effectLst/>
                <a:latin typeface="Times New Roman" panose="02020603050405020304" pitchFamily="18" charset="0"/>
                <a:ea typeface="宋体" panose="02010600030101010101" pitchFamily="2" charset="-122"/>
              </a:rPr>
              <a:t>多不同的新闻来源搜集的超过一百万篇的新闻文章，用于研究分类、聚类、信息获取（</a:t>
            </a:r>
            <a:r>
              <a:rPr lang="en-US" altLang="zh-CN" sz="1800" dirty="0">
                <a:effectLst/>
                <a:latin typeface="Times New Roman" panose="02020603050405020304" pitchFamily="18" charset="0"/>
                <a:ea typeface="宋体" panose="02010600030101010101" pitchFamily="2" charset="-122"/>
              </a:rPr>
              <a:t>rank</a:t>
            </a:r>
            <a:r>
              <a:rPr lang="zh-CN" altLang="zh-CN" sz="1800" dirty="0">
                <a:effectLst/>
                <a:latin typeface="Times New Roman" panose="02020603050405020304" pitchFamily="18" charset="0"/>
                <a:ea typeface="宋体" panose="02010600030101010101" pitchFamily="2" charset="-122"/>
              </a:rPr>
              <a:t>、搜索）等非商业活动。在此基础上有研究者为了研究需要，从中提取了</a:t>
            </a:r>
            <a:r>
              <a:rPr lang="en-US" altLang="zh-CN" sz="1800" dirty="0">
                <a:effectLst/>
                <a:latin typeface="Times New Roman" panose="02020603050405020304" pitchFamily="18" charset="0"/>
                <a:ea typeface="宋体" panose="02010600030101010101" pitchFamily="2" charset="-122"/>
              </a:rPr>
              <a:t>127600</a:t>
            </a:r>
            <a:r>
              <a:rPr lang="zh-CN" altLang="zh-CN" sz="1800" dirty="0">
                <a:effectLst/>
                <a:latin typeface="Times New Roman" panose="02020603050405020304" pitchFamily="18" charset="0"/>
                <a:ea typeface="宋体" panose="02010600030101010101" pitchFamily="2" charset="-122"/>
              </a:rPr>
              <a:t>个样本，其中的</a:t>
            </a:r>
            <a:r>
              <a:rPr lang="en-US" altLang="zh-CN" sz="1800" dirty="0">
                <a:effectLst/>
                <a:latin typeface="Times New Roman" panose="02020603050405020304" pitchFamily="18" charset="0"/>
                <a:ea typeface="宋体" panose="02010600030101010101" pitchFamily="2" charset="-122"/>
              </a:rPr>
              <a:t>120000</a:t>
            </a:r>
            <a:r>
              <a:rPr lang="zh-CN" altLang="zh-CN" sz="1800" dirty="0">
                <a:effectLst/>
                <a:latin typeface="Times New Roman" panose="02020603050405020304" pitchFamily="18" charset="0"/>
                <a:ea typeface="宋体" panose="02010600030101010101" pitchFamily="2" charset="-122"/>
              </a:rPr>
              <a:t>个样本作为训练集、</a:t>
            </a:r>
            <a:r>
              <a:rPr lang="en-US" altLang="zh-CN" sz="1800" dirty="0">
                <a:effectLst/>
                <a:latin typeface="Times New Roman" panose="02020603050405020304" pitchFamily="18" charset="0"/>
                <a:ea typeface="宋体" panose="02010600030101010101" pitchFamily="2" charset="-122"/>
              </a:rPr>
              <a:t>7600</a:t>
            </a:r>
            <a:r>
              <a:rPr lang="zh-CN" altLang="zh-CN" sz="1800" dirty="0">
                <a:effectLst/>
                <a:latin typeface="Times New Roman" panose="02020603050405020304" pitchFamily="18" charset="0"/>
                <a:ea typeface="宋体" panose="02010600030101010101" pitchFamily="2" charset="-122"/>
              </a:rPr>
              <a:t>个样本作为测试集。按以下</a:t>
            </a:r>
            <a:r>
              <a:rPr lang="en-US" altLang="zh-CN" sz="1800" dirty="0">
                <a:effectLst/>
                <a:latin typeface="Times New Roman" panose="02020603050405020304" pitchFamily="18" charset="0"/>
                <a:ea typeface="宋体" panose="02010600030101010101" pitchFamily="2" charset="-122"/>
              </a:rPr>
              <a:t>4</a:t>
            </a:r>
            <a:r>
              <a:rPr lang="zh-CN" altLang="zh-CN" sz="1800" dirty="0">
                <a:effectLst/>
                <a:latin typeface="Times New Roman" panose="02020603050405020304" pitchFamily="18" charset="0"/>
                <a:ea typeface="宋体" panose="02010600030101010101" pitchFamily="2" charset="-122"/>
              </a:rPr>
              <a:t>类进行区分：</a:t>
            </a:r>
          </a:p>
          <a:p>
            <a:pPr marL="342900" lvl="0" indent="-342900" algn="just">
              <a:lnSpc>
                <a:spcPts val="1560"/>
              </a:lnSpc>
              <a:buSzPts val="1200"/>
              <a:buFont typeface="Wingdings" panose="05000000000000000000" pitchFamily="2" charset="2"/>
              <a:buChar char=""/>
            </a:pPr>
            <a:r>
              <a:rPr lang="en-US" altLang="zh-CN" sz="1800" dirty="0">
                <a:effectLst/>
                <a:latin typeface="Times New Roman" panose="02020603050405020304" pitchFamily="18" charset="0"/>
                <a:ea typeface="楷体_GB2312"/>
              </a:rPr>
              <a:t>World</a:t>
            </a:r>
            <a:endParaRPr lang="zh-CN" altLang="zh-CN" sz="1800" dirty="0">
              <a:effectLst/>
              <a:latin typeface="Times New Roman" panose="02020603050405020304" pitchFamily="18" charset="0"/>
              <a:ea typeface="楷体_GB2312"/>
            </a:endParaRPr>
          </a:p>
          <a:p>
            <a:pPr marL="342900" lvl="0" indent="-342900" algn="just">
              <a:lnSpc>
                <a:spcPts val="1560"/>
              </a:lnSpc>
              <a:buSzPts val="1200"/>
              <a:buFont typeface="Wingdings" panose="05000000000000000000" pitchFamily="2" charset="2"/>
              <a:buChar char=""/>
            </a:pPr>
            <a:r>
              <a:rPr lang="en-US" altLang="zh-CN" sz="1800" dirty="0">
                <a:effectLst/>
                <a:latin typeface="Times New Roman" panose="02020603050405020304" pitchFamily="18" charset="0"/>
                <a:ea typeface="楷体_GB2312"/>
              </a:rPr>
              <a:t>Sports</a:t>
            </a:r>
            <a:endParaRPr lang="zh-CN" altLang="zh-CN" sz="1800" dirty="0">
              <a:effectLst/>
              <a:latin typeface="Times New Roman" panose="02020603050405020304" pitchFamily="18" charset="0"/>
              <a:ea typeface="楷体_GB2312"/>
            </a:endParaRPr>
          </a:p>
          <a:p>
            <a:pPr marL="342900" lvl="0" indent="-342900" algn="just">
              <a:lnSpc>
                <a:spcPts val="1560"/>
              </a:lnSpc>
              <a:buSzPts val="1200"/>
              <a:buFont typeface="Wingdings" panose="05000000000000000000" pitchFamily="2" charset="2"/>
              <a:buChar char=""/>
            </a:pPr>
            <a:r>
              <a:rPr lang="en-US" altLang="zh-CN" sz="1800" dirty="0">
                <a:effectLst/>
                <a:latin typeface="Times New Roman" panose="02020603050405020304" pitchFamily="18" charset="0"/>
                <a:ea typeface="楷体_GB2312"/>
              </a:rPr>
              <a:t>Business</a:t>
            </a:r>
            <a:endParaRPr lang="zh-CN" altLang="zh-CN" sz="1800" dirty="0">
              <a:effectLst/>
              <a:latin typeface="Times New Roman" panose="02020603050405020304" pitchFamily="18" charset="0"/>
              <a:ea typeface="楷体_GB2312"/>
            </a:endParaRPr>
          </a:p>
          <a:p>
            <a:pPr marL="342900" lvl="0" indent="-342900" algn="just">
              <a:lnSpc>
                <a:spcPts val="1560"/>
              </a:lnSpc>
              <a:buSzPts val="1200"/>
              <a:buFont typeface="Wingdings" panose="05000000000000000000" pitchFamily="2" charset="2"/>
              <a:buChar char=""/>
            </a:pPr>
            <a:r>
              <a:rPr lang="en-US" altLang="zh-CN" sz="1800" dirty="0">
                <a:effectLst/>
                <a:latin typeface="Times New Roman" panose="02020603050405020304" pitchFamily="18" charset="0"/>
                <a:ea typeface="楷体_GB2312"/>
              </a:rPr>
              <a:t>Sci/Tec</a:t>
            </a:r>
            <a:endParaRPr lang="zh-CN" altLang="zh-CN" sz="1800" dirty="0">
              <a:effectLst/>
              <a:latin typeface="Times New Roman" panose="02020603050405020304" pitchFamily="18" charset="0"/>
              <a:ea typeface="楷体_GB2312"/>
            </a:endParaRP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12.1  </a:t>
            </a:r>
            <a:r>
              <a:rPr lang="zh-CN" altLang="en-US" dirty="0"/>
              <a:t>文本数据处理	</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12.1.2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停用词的使用</a:t>
            </a:r>
          </a:p>
        </p:txBody>
      </p:sp>
      <p:sp>
        <p:nvSpPr>
          <p:cNvPr id="35" name="Shape 35"/>
          <p:cNvSpPr/>
          <p:nvPr/>
        </p:nvSpPr>
        <p:spPr>
          <a:xfrm>
            <a:off x="296986" y="2295526"/>
            <a:ext cx="8550027" cy="147861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6700"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观察分好词的文本集，每组文本中除了能够表达含义的名词和动词外，还有大量没有意义的副词，例如“</a:t>
            </a:r>
            <a:r>
              <a:rPr lang="en-US" altLang="zh-CN" sz="1800" dirty="0">
                <a:effectLst/>
                <a:latin typeface="Times New Roman" panose="02020603050405020304" pitchFamily="18" charset="0"/>
                <a:ea typeface="宋体" panose="02010600030101010101" pitchFamily="2" charset="-122"/>
              </a:rPr>
              <a:t>is</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are</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the</a:t>
            </a:r>
            <a:r>
              <a:rPr lang="zh-CN" altLang="zh-CN" sz="1800" dirty="0">
                <a:effectLst/>
                <a:latin typeface="Times New Roman" panose="02020603050405020304" pitchFamily="18" charset="0"/>
                <a:ea typeface="宋体" panose="02010600030101010101" pitchFamily="2" charset="-122"/>
              </a:rPr>
              <a:t>”等。这些词的存在并不会给句子增加太多含义，反而会由于频率非常多而影响后续的词嵌入分析。为了减少要处理的词汇量、降低后续程序的复杂度，需要清除停用词。清除停用词一般使用</a:t>
            </a:r>
            <a:r>
              <a:rPr lang="en-US" altLang="zh-CN" sz="1800" dirty="0">
                <a:effectLst/>
                <a:latin typeface="Times New Roman" panose="02020603050405020304" pitchFamily="18" charset="0"/>
                <a:ea typeface="宋体" panose="02010600030101010101" pitchFamily="2" charset="-122"/>
              </a:rPr>
              <a:t>NLTK</a:t>
            </a:r>
            <a:r>
              <a:rPr lang="zh-CN" altLang="zh-CN" sz="1800" dirty="0">
                <a:effectLst/>
                <a:latin typeface="Times New Roman" panose="02020603050405020304" pitchFamily="18" charset="0"/>
                <a:ea typeface="宋体" panose="02010600030101010101" pitchFamily="2" charset="-122"/>
              </a:rPr>
              <a:t>工具包，安装代码如下：</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B4DC3D4D-ACFD-46AD-A767-C2275C1C6672}"/>
              </a:ext>
            </a:extLst>
          </p:cNvPr>
          <p:cNvPicPr>
            <a:picLocks noChangeAspect="1"/>
          </p:cNvPicPr>
          <p:nvPr/>
        </p:nvPicPr>
        <p:blipFill>
          <a:blip r:embed="rId2"/>
          <a:stretch>
            <a:fillRect/>
          </a:stretch>
        </p:blipFill>
        <p:spPr>
          <a:xfrm>
            <a:off x="3834667" y="3747931"/>
            <a:ext cx="2255715" cy="417533"/>
          </a:xfrm>
          <a:prstGeom prst="rect">
            <a:avLst/>
          </a:prstGeom>
        </p:spPr>
      </p:pic>
    </p:spTree>
    <p:extLst>
      <p:ext uri="{BB962C8B-B14F-4D97-AF65-F5344CB8AC3E}">
        <p14:creationId xmlns:p14="http://schemas.microsoft.com/office/powerpoint/2010/main" val="142516672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12.1  </a:t>
            </a:r>
            <a:r>
              <a:rPr lang="zh-CN" altLang="en-US" dirty="0"/>
              <a:t>文本数据处理	</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12.1.3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词向量训练模型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word2vec</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的使用</a:t>
            </a:r>
          </a:p>
        </p:txBody>
      </p:sp>
      <p:sp>
        <p:nvSpPr>
          <p:cNvPr id="35" name="Shape 35"/>
          <p:cNvSpPr/>
          <p:nvPr/>
        </p:nvSpPr>
        <p:spPr>
          <a:xfrm>
            <a:off x="296986" y="2295526"/>
            <a:ext cx="8550027" cy="78611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en-US" altLang="zh-CN" sz="1800" dirty="0">
                <a:effectLst/>
                <a:latin typeface="Times New Roman" panose="02020603050405020304" pitchFamily="18" charset="0"/>
                <a:ea typeface="宋体" panose="02010600030101010101" pitchFamily="2" charset="-122"/>
              </a:rPr>
              <a:t>word2vec</a:t>
            </a:r>
            <a:r>
              <a:rPr lang="zh-CN" altLang="zh-CN" sz="1800" dirty="0">
                <a:effectLst/>
                <a:latin typeface="Times New Roman" panose="02020603050405020304" pitchFamily="18" charset="0"/>
                <a:ea typeface="宋体" panose="02010600030101010101" pitchFamily="2" charset="-122"/>
              </a:rPr>
              <a:t>（见图）是</a:t>
            </a:r>
            <a:r>
              <a:rPr lang="en-US" altLang="zh-CN" sz="1800" dirty="0">
                <a:effectLst/>
                <a:latin typeface="Times New Roman" panose="02020603050405020304" pitchFamily="18" charset="0"/>
                <a:ea typeface="宋体" panose="02010600030101010101" pitchFamily="2" charset="-122"/>
              </a:rPr>
              <a:t>Google</a:t>
            </a:r>
            <a:r>
              <a:rPr lang="zh-CN" altLang="zh-CN" sz="1800" dirty="0">
                <a:effectLst/>
                <a:latin typeface="Times New Roman" panose="02020603050405020304" pitchFamily="18" charset="0"/>
                <a:ea typeface="宋体" panose="02010600030101010101" pitchFamily="2" charset="-122"/>
              </a:rPr>
              <a:t>在</a:t>
            </a:r>
            <a:r>
              <a:rPr lang="en-US" altLang="zh-CN" sz="1800" dirty="0">
                <a:effectLst/>
                <a:latin typeface="Times New Roman" panose="02020603050405020304" pitchFamily="18" charset="0"/>
                <a:ea typeface="宋体" panose="02010600030101010101" pitchFamily="2" charset="-122"/>
              </a:rPr>
              <a:t>2013</a:t>
            </a:r>
            <a:r>
              <a:rPr lang="zh-CN" altLang="zh-CN" sz="1800" dirty="0">
                <a:effectLst/>
                <a:latin typeface="Times New Roman" panose="02020603050405020304" pitchFamily="18" charset="0"/>
                <a:ea typeface="宋体" panose="02010600030101010101" pitchFamily="2" charset="-122"/>
              </a:rPr>
              <a:t>年推出的一个</a:t>
            </a:r>
            <a:r>
              <a:rPr lang="en-US" altLang="zh-CN" sz="1800" dirty="0">
                <a:effectLst/>
                <a:latin typeface="Times New Roman" panose="02020603050405020304" pitchFamily="18" charset="0"/>
                <a:ea typeface="宋体" panose="02010600030101010101" pitchFamily="2" charset="-122"/>
              </a:rPr>
              <a:t>NLP</a:t>
            </a:r>
            <a:r>
              <a:rPr lang="zh-CN" altLang="zh-CN" sz="1800" dirty="0">
                <a:effectLst/>
                <a:latin typeface="Times New Roman" panose="02020603050405020304" pitchFamily="18" charset="0"/>
                <a:ea typeface="宋体" panose="02010600030101010101" pitchFamily="2" charset="-122"/>
              </a:rPr>
              <a:t>工具，特点是将所有的词向量化，这样词与词之间就可以定量地去度量它们之间的关系，以及挖掘词之间的联系。</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96BB92E3-0AC0-42F7-A693-9543E1AACB0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8247" y="3185318"/>
            <a:ext cx="2103755" cy="1355725"/>
          </a:xfrm>
          <a:prstGeom prst="rect">
            <a:avLst/>
          </a:prstGeom>
          <a:noFill/>
          <a:ln>
            <a:noFill/>
          </a:ln>
        </p:spPr>
      </p:pic>
    </p:spTree>
    <p:extLst>
      <p:ext uri="{BB962C8B-B14F-4D97-AF65-F5344CB8AC3E}">
        <p14:creationId xmlns:p14="http://schemas.microsoft.com/office/powerpoint/2010/main" val="425454658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12.1  </a:t>
            </a:r>
            <a:r>
              <a:rPr lang="zh-CN" altLang="en-US" dirty="0"/>
              <a:t>文本数据处理	</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12.1.4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文本主题的提取：基于</a:t>
            </a:r>
            <a:r>
              <a:rPr lang="en-US" altLang="zh-CN" sz="1800" dirty="0">
                <a:effectLst/>
                <a:latin typeface="Arial" panose="020B0604020202020204" pitchFamily="34" charset="0"/>
                <a:ea typeface="黑体" panose="02010609060101010101" pitchFamily="49" charset="-122"/>
                <a:cs typeface="宋体" panose="02010600030101010101" pitchFamily="2" charset="-122"/>
              </a:rPr>
              <a:t>TF-IDF</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（选学）</a:t>
            </a:r>
          </a:p>
        </p:txBody>
      </p:sp>
      <p:sp>
        <p:nvSpPr>
          <p:cNvPr id="35" name="Shape 35"/>
          <p:cNvSpPr/>
          <p:nvPr/>
        </p:nvSpPr>
        <p:spPr>
          <a:xfrm>
            <a:off x="296986" y="2295526"/>
            <a:ext cx="8550027" cy="240194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6700" algn="just">
              <a:lnSpc>
                <a:spcPts val="1560"/>
              </a:lnSpc>
              <a:spcAft>
                <a:spcPts val="600"/>
              </a:spcAft>
            </a:pPr>
            <a:r>
              <a:rPr lang="zh-CN" altLang="en-US" sz="1800" dirty="0">
                <a:effectLst/>
                <a:latin typeface="Times New Roman" panose="02020603050405020304" pitchFamily="18" charset="0"/>
                <a:ea typeface="宋体" panose="02010600030101010101" pitchFamily="2" charset="-122"/>
              </a:rPr>
              <a:t>使用卷积神经网络对文本分类时，文本主题提取并不是必需的。</a:t>
            </a:r>
          </a:p>
          <a:p>
            <a:pPr indent="266700" algn="just">
              <a:lnSpc>
                <a:spcPts val="1560"/>
              </a:lnSpc>
              <a:spcAft>
                <a:spcPts val="600"/>
              </a:spcAft>
            </a:pPr>
            <a:r>
              <a:rPr lang="zh-CN" altLang="en-US" sz="1800" dirty="0">
                <a:effectLst/>
                <a:latin typeface="Times New Roman" panose="02020603050405020304" pitchFamily="18" charset="0"/>
                <a:ea typeface="宋体" panose="02010600030101010101" pitchFamily="2" charset="-122"/>
              </a:rPr>
              <a:t>一般来说，文本的提取主要涉及以下两种：</a:t>
            </a:r>
          </a:p>
          <a:p>
            <a:pPr indent="266700" algn="just">
              <a:lnSpc>
                <a:spcPts val="1560"/>
              </a:lnSpc>
              <a:spcAft>
                <a:spcPts val="600"/>
              </a:spcAft>
            </a:pPr>
            <a:r>
              <a:rPr lang="zh-CN" altLang="en-US" sz="1800" dirty="0">
                <a:effectLst/>
                <a:latin typeface="Times New Roman" panose="02020603050405020304" pitchFamily="18" charset="0"/>
                <a:ea typeface="宋体" panose="02010600030101010101" pitchFamily="2" charset="-122"/>
              </a:rPr>
              <a:t>	基于</a:t>
            </a:r>
            <a:r>
              <a:rPr lang="en-US" altLang="zh-CN" sz="1800" dirty="0">
                <a:effectLst/>
                <a:latin typeface="Times New Roman" panose="02020603050405020304" pitchFamily="18" charset="0"/>
                <a:ea typeface="宋体" panose="02010600030101010101" pitchFamily="2" charset="-122"/>
              </a:rPr>
              <a:t>TF-IDF</a:t>
            </a:r>
            <a:r>
              <a:rPr lang="zh-CN" altLang="en-US" sz="1800" dirty="0">
                <a:effectLst/>
                <a:latin typeface="Times New Roman" panose="02020603050405020304" pitchFamily="18" charset="0"/>
                <a:ea typeface="宋体" panose="02010600030101010101" pitchFamily="2" charset="-122"/>
              </a:rPr>
              <a:t>的文本关键字提取。</a:t>
            </a:r>
          </a:p>
          <a:p>
            <a:pPr indent="266700" algn="just">
              <a:lnSpc>
                <a:spcPts val="1560"/>
              </a:lnSpc>
              <a:spcAft>
                <a:spcPts val="600"/>
              </a:spcAft>
            </a:pPr>
            <a:r>
              <a:rPr lang="zh-CN" altLang="en-US" sz="1800" dirty="0">
                <a:effectLst/>
                <a:latin typeface="Times New Roman" panose="02020603050405020304" pitchFamily="18" charset="0"/>
                <a:ea typeface="宋体" panose="02010600030101010101" pitchFamily="2" charset="-122"/>
              </a:rPr>
              <a:t>	基于</a:t>
            </a:r>
            <a:r>
              <a:rPr lang="en-US" altLang="zh-CN" sz="1800" dirty="0" err="1">
                <a:effectLst/>
                <a:latin typeface="Times New Roman" panose="02020603050405020304" pitchFamily="18" charset="0"/>
                <a:ea typeface="宋体" panose="02010600030101010101" pitchFamily="2" charset="-122"/>
              </a:rPr>
              <a:t>TextRank</a:t>
            </a:r>
            <a:r>
              <a:rPr lang="zh-CN" altLang="en-US" sz="1800" dirty="0">
                <a:effectLst/>
                <a:latin typeface="Times New Roman" panose="02020603050405020304" pitchFamily="18" charset="0"/>
                <a:ea typeface="宋体" panose="02010600030101010101" pitchFamily="2" charset="-122"/>
              </a:rPr>
              <a:t>的文本关键词提取。</a:t>
            </a:r>
          </a:p>
          <a:p>
            <a:pPr indent="266700" algn="just">
              <a:lnSpc>
                <a:spcPts val="1560"/>
              </a:lnSpc>
              <a:spcAft>
                <a:spcPts val="600"/>
              </a:spcAft>
            </a:pPr>
            <a:r>
              <a:rPr lang="zh-CN" altLang="en-US" sz="1800" dirty="0">
                <a:effectLst/>
                <a:latin typeface="Times New Roman" panose="02020603050405020304" pitchFamily="18" charset="0"/>
                <a:ea typeface="宋体" panose="02010600030101010101" pitchFamily="2" charset="-122"/>
              </a:rPr>
              <a:t>除此之外，还有很多模型和方法能够用于文本提取，特别是对于大文本内容。本书由于篇幅关系并不展开这方面的内容，有兴趣的读者可以参考相关教程。本小节先介绍基于</a:t>
            </a:r>
            <a:r>
              <a:rPr lang="en-US" altLang="zh-CN" sz="1800" dirty="0">
                <a:effectLst/>
                <a:latin typeface="Times New Roman" panose="02020603050405020304" pitchFamily="18" charset="0"/>
                <a:ea typeface="宋体" panose="02010600030101010101" pitchFamily="2" charset="-122"/>
              </a:rPr>
              <a:t>TF-IDF</a:t>
            </a:r>
            <a:r>
              <a:rPr lang="zh-CN" altLang="en-US" sz="1800" dirty="0">
                <a:effectLst/>
                <a:latin typeface="Times New Roman" panose="02020603050405020304" pitchFamily="18" charset="0"/>
                <a:ea typeface="宋体" panose="02010600030101010101" pitchFamily="2" charset="-122"/>
              </a:rPr>
              <a:t>的文本关键字提取，下一小节再介绍基于</a:t>
            </a:r>
            <a:r>
              <a:rPr lang="en-US" altLang="zh-CN" sz="1800" dirty="0" err="1">
                <a:effectLst/>
                <a:latin typeface="Times New Roman" panose="02020603050405020304" pitchFamily="18" charset="0"/>
                <a:ea typeface="宋体" panose="02010600030101010101" pitchFamily="2" charset="-122"/>
              </a:rPr>
              <a:t>TextRank</a:t>
            </a:r>
            <a:r>
              <a:rPr lang="zh-CN" altLang="en-US" sz="1800" dirty="0">
                <a:effectLst/>
                <a:latin typeface="Times New Roman" panose="02020603050405020304" pitchFamily="18" charset="0"/>
                <a:ea typeface="宋体" panose="02010600030101010101" pitchFamily="2" charset="-122"/>
              </a:rPr>
              <a:t>的文本关键词提取。</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3011909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12.1  </a:t>
            </a:r>
            <a:r>
              <a:rPr lang="zh-CN" altLang="en-US" dirty="0"/>
              <a:t>文本数据处理	</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12.1.5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文本主题的提取：基于</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TextRank</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（选学）</a:t>
            </a:r>
          </a:p>
        </p:txBody>
      </p:sp>
      <p:sp>
        <p:nvSpPr>
          <p:cNvPr id="35" name="Shape 35"/>
          <p:cNvSpPr/>
          <p:nvPr/>
        </p:nvSpPr>
        <p:spPr>
          <a:xfrm>
            <a:off x="296986" y="2295526"/>
            <a:ext cx="8550027" cy="99129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en-US" altLang="zh-CN" sz="1800" dirty="0" err="1">
                <a:effectLst/>
                <a:latin typeface="Times New Roman" panose="02020603050405020304" pitchFamily="18" charset="0"/>
                <a:ea typeface="宋体" panose="02010600030101010101" pitchFamily="2" charset="-122"/>
              </a:rPr>
              <a:t>TextRank</a:t>
            </a:r>
            <a:r>
              <a:rPr lang="zh-CN" altLang="zh-CN" sz="1800" dirty="0">
                <a:effectLst/>
                <a:latin typeface="Times New Roman" panose="02020603050405020304" pitchFamily="18" charset="0"/>
                <a:ea typeface="宋体" panose="02010600030101010101" pitchFamily="2" charset="-122"/>
              </a:rPr>
              <a:t>算法的核心思想来自著名的网页排名算法</a:t>
            </a:r>
            <a:r>
              <a:rPr lang="en-US" altLang="zh-CN" sz="1800" dirty="0">
                <a:effectLst/>
                <a:latin typeface="Times New Roman" panose="02020603050405020304" pitchFamily="18" charset="0"/>
                <a:ea typeface="宋体" panose="02010600030101010101" pitchFamily="2" charset="-122"/>
              </a:rPr>
              <a:t>PageRank</a:t>
            </a:r>
            <a:r>
              <a:rPr lang="zh-CN" altLang="zh-CN" sz="1800" dirty="0">
                <a:effectLst/>
                <a:latin typeface="Times New Roman" panose="02020603050405020304" pitchFamily="18" charset="0"/>
                <a:ea typeface="宋体" panose="02010600030101010101" pitchFamily="2" charset="-122"/>
              </a:rPr>
              <a:t>（见图</a:t>
            </a:r>
            <a:r>
              <a:rPr lang="en-US" altLang="zh-CN" sz="1800" dirty="0">
                <a:effectLst/>
                <a:latin typeface="Times New Roman" panose="02020603050405020304" pitchFamily="18" charset="0"/>
                <a:ea typeface="宋体" panose="02010600030101010101" pitchFamily="2" charset="-122"/>
              </a:rPr>
              <a:t>12.13</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PageRank</a:t>
            </a:r>
            <a:r>
              <a:rPr lang="zh-CN" altLang="zh-CN" sz="1800" dirty="0">
                <a:effectLst/>
                <a:latin typeface="Times New Roman" panose="02020603050405020304" pitchFamily="18" charset="0"/>
                <a:ea typeface="宋体" panose="02010600030101010101" pitchFamily="2" charset="-122"/>
              </a:rPr>
              <a:t>是</a:t>
            </a:r>
            <a:r>
              <a:rPr lang="en-US" altLang="zh-CN" sz="1800" dirty="0">
                <a:effectLst/>
                <a:latin typeface="Times New Roman" panose="02020603050405020304" pitchFamily="18" charset="0"/>
                <a:ea typeface="宋体" panose="02010600030101010101" pitchFamily="2" charset="-122"/>
              </a:rPr>
              <a:t>Sergey Brin</a:t>
            </a:r>
            <a:r>
              <a:rPr lang="zh-CN" altLang="zh-CN" sz="1800" dirty="0">
                <a:effectLst/>
                <a:latin typeface="Times New Roman" panose="02020603050405020304" pitchFamily="18" charset="0"/>
                <a:ea typeface="宋体" panose="02010600030101010101" pitchFamily="2" charset="-122"/>
              </a:rPr>
              <a:t>与</a:t>
            </a:r>
            <a:r>
              <a:rPr lang="en-US" altLang="zh-CN" sz="1800" dirty="0">
                <a:effectLst/>
                <a:latin typeface="Times New Roman" panose="02020603050405020304" pitchFamily="18" charset="0"/>
                <a:ea typeface="宋体" panose="02010600030101010101" pitchFamily="2" charset="-122"/>
              </a:rPr>
              <a:t>Larry Page</a:t>
            </a:r>
            <a:r>
              <a:rPr lang="zh-CN" altLang="zh-CN" sz="1800" dirty="0">
                <a:effectLst/>
                <a:latin typeface="Times New Roman" panose="02020603050405020304" pitchFamily="18" charset="0"/>
                <a:ea typeface="宋体" panose="02010600030101010101" pitchFamily="2" charset="-122"/>
              </a:rPr>
              <a:t>于</a:t>
            </a:r>
            <a:r>
              <a:rPr lang="en-US" altLang="zh-CN" sz="1800" dirty="0">
                <a:effectLst/>
                <a:latin typeface="Times New Roman" panose="02020603050405020304" pitchFamily="18" charset="0"/>
                <a:ea typeface="宋体" panose="02010600030101010101" pitchFamily="2" charset="-122"/>
              </a:rPr>
              <a:t>1998</a:t>
            </a:r>
            <a:r>
              <a:rPr lang="zh-CN" altLang="zh-CN" sz="1800" dirty="0">
                <a:effectLst/>
                <a:latin typeface="Times New Roman" panose="02020603050405020304" pitchFamily="18" charset="0"/>
                <a:ea typeface="宋体" panose="02010600030101010101" pitchFamily="2" charset="-122"/>
              </a:rPr>
              <a:t>年在</a:t>
            </a:r>
            <a:r>
              <a:rPr lang="en-US" altLang="zh-CN" sz="1800" dirty="0">
                <a:effectLst/>
                <a:latin typeface="Times New Roman" panose="02020603050405020304" pitchFamily="18" charset="0"/>
                <a:ea typeface="宋体" panose="02010600030101010101" pitchFamily="2" charset="-122"/>
              </a:rPr>
              <a:t>WWW7</a:t>
            </a:r>
            <a:r>
              <a:rPr lang="zh-CN" altLang="zh-CN" sz="1800" dirty="0">
                <a:effectLst/>
                <a:latin typeface="Times New Roman" panose="02020603050405020304" pitchFamily="18" charset="0"/>
                <a:ea typeface="宋体" panose="02010600030101010101" pitchFamily="2" charset="-122"/>
              </a:rPr>
              <a:t>会议上提出来的，用来解决链接分析中网页排名的问题。</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A7D0DA84-5656-4843-A49E-2261AB6CCD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64635" y="3395091"/>
            <a:ext cx="2138680" cy="1539240"/>
          </a:xfrm>
          <a:prstGeom prst="rect">
            <a:avLst/>
          </a:prstGeom>
          <a:noFill/>
          <a:ln>
            <a:noFill/>
          </a:ln>
        </p:spPr>
      </p:pic>
    </p:spTree>
    <p:extLst>
      <p:ext uri="{BB962C8B-B14F-4D97-AF65-F5344CB8AC3E}">
        <p14:creationId xmlns:p14="http://schemas.microsoft.com/office/powerpoint/2010/main" val="355580945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12.2  </a:t>
            </a:r>
            <a:r>
              <a:rPr lang="zh-CN" altLang="en-US" dirty="0"/>
              <a:t>更多的词嵌入方法</a:t>
            </a:r>
            <a:r>
              <a:rPr lang="en-US" altLang="zh-CN" dirty="0"/>
              <a:t>——</a:t>
            </a:r>
            <a:br>
              <a:rPr lang="en-US" altLang="zh-CN" dirty="0"/>
            </a:br>
            <a:r>
              <a:rPr lang="en-US" altLang="zh-CN" dirty="0"/>
              <a:t>        </a:t>
            </a:r>
            <a:r>
              <a:rPr lang="en-US" altLang="zh-CN" dirty="0" err="1"/>
              <a:t>FastText</a:t>
            </a:r>
            <a:r>
              <a:rPr lang="zh-CN" altLang="en-US" dirty="0"/>
              <a:t>和预训练词向量</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12.2.1  </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FastText</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的原理与基础算法</a:t>
            </a:r>
          </a:p>
        </p:txBody>
      </p:sp>
      <p:sp>
        <p:nvSpPr>
          <p:cNvPr id="35" name="Shape 35"/>
          <p:cNvSpPr/>
          <p:nvPr/>
        </p:nvSpPr>
        <p:spPr>
          <a:xfrm>
            <a:off x="296986" y="2295526"/>
            <a:ext cx="8550027" cy="240194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6700"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相对于传统的</a:t>
            </a:r>
            <a:r>
              <a:rPr lang="en-US" altLang="zh-CN" sz="1800" dirty="0">
                <a:effectLst/>
                <a:latin typeface="Times New Roman" panose="02020603050405020304" pitchFamily="18" charset="0"/>
                <a:ea typeface="宋体" panose="02010600030101010101" pitchFamily="2" charset="-122"/>
              </a:rPr>
              <a:t>word2vec</a:t>
            </a:r>
            <a:r>
              <a:rPr lang="zh-CN" altLang="zh-CN" sz="1800" dirty="0">
                <a:effectLst/>
                <a:latin typeface="Times New Roman" panose="02020603050405020304" pitchFamily="18" charset="0"/>
                <a:ea typeface="宋体" panose="02010600030101010101" pitchFamily="2" charset="-122"/>
              </a:rPr>
              <a:t>计算方法，</a:t>
            </a:r>
            <a:r>
              <a:rPr lang="en-US" altLang="zh-CN" sz="1800" dirty="0" err="1">
                <a:effectLst/>
                <a:latin typeface="Times New Roman" panose="02020603050405020304" pitchFamily="18" charset="0"/>
                <a:ea typeface="宋体" panose="02010600030101010101" pitchFamily="2" charset="-122"/>
              </a:rPr>
              <a:t>FastText</a:t>
            </a:r>
            <a:r>
              <a:rPr lang="zh-CN" altLang="zh-CN" sz="1800" dirty="0">
                <a:effectLst/>
                <a:latin typeface="Times New Roman" panose="02020603050405020304" pitchFamily="18" charset="0"/>
                <a:ea typeface="宋体" panose="02010600030101010101" pitchFamily="2" charset="-122"/>
              </a:rPr>
              <a:t>是一种更快速和更新的计算词嵌入的方法，其优点主要有以下几个方面：</a:t>
            </a:r>
          </a:p>
          <a:p>
            <a:pPr marL="342900" lvl="0" indent="-342900" algn="just">
              <a:lnSpc>
                <a:spcPts val="1560"/>
              </a:lnSpc>
              <a:buSzPts val="1200"/>
              <a:buFont typeface="Wingdings" panose="05000000000000000000" pitchFamily="2" charset="2"/>
              <a:buChar char=""/>
            </a:pPr>
            <a:r>
              <a:rPr lang="en-US" altLang="zh-CN" sz="1800" dirty="0" err="1">
                <a:effectLst/>
                <a:latin typeface="Times New Roman" panose="02020603050405020304" pitchFamily="18" charset="0"/>
                <a:ea typeface="楷体_GB2312"/>
              </a:rPr>
              <a:t>FastText</a:t>
            </a:r>
            <a:r>
              <a:rPr lang="zh-CN" altLang="zh-CN" sz="1800" dirty="0">
                <a:effectLst/>
                <a:latin typeface="Times New Roman" panose="02020603050405020304" pitchFamily="18" charset="0"/>
                <a:ea typeface="楷体_GB2312"/>
              </a:rPr>
              <a:t>在保持高精度的情况下加快了训练速度和测试速度。</a:t>
            </a:r>
          </a:p>
          <a:p>
            <a:pPr marL="342900" lvl="0" indent="-342900" algn="just">
              <a:lnSpc>
                <a:spcPts val="1560"/>
              </a:lnSpc>
              <a:buSzPts val="1200"/>
              <a:buFont typeface="Wingdings" panose="05000000000000000000" pitchFamily="2" charset="2"/>
              <a:buChar char=""/>
            </a:pPr>
            <a:r>
              <a:rPr lang="en-US" altLang="zh-CN" sz="1800" dirty="0" err="1">
                <a:effectLst/>
                <a:latin typeface="Times New Roman" panose="02020603050405020304" pitchFamily="18" charset="0"/>
                <a:ea typeface="楷体_GB2312"/>
              </a:rPr>
              <a:t>FastText</a:t>
            </a:r>
            <a:r>
              <a:rPr lang="zh-CN" altLang="zh-CN" sz="1800" dirty="0">
                <a:effectLst/>
                <a:latin typeface="Times New Roman" panose="02020603050405020304" pitchFamily="18" charset="0"/>
                <a:ea typeface="楷体_GB2312"/>
              </a:rPr>
              <a:t>对词嵌入的训练更加精准。</a:t>
            </a:r>
          </a:p>
          <a:p>
            <a:pPr marL="342900" lvl="0" indent="-342900" algn="just">
              <a:lnSpc>
                <a:spcPts val="1560"/>
              </a:lnSpc>
              <a:buSzPts val="1200"/>
              <a:buFont typeface="Wingdings" panose="05000000000000000000" pitchFamily="2" charset="2"/>
              <a:buChar char=""/>
            </a:pPr>
            <a:r>
              <a:rPr lang="en-US" altLang="zh-CN" sz="1800" dirty="0" err="1">
                <a:effectLst/>
                <a:latin typeface="Times New Roman" panose="02020603050405020304" pitchFamily="18" charset="0"/>
                <a:ea typeface="楷体_GB2312"/>
              </a:rPr>
              <a:t>FastText</a:t>
            </a:r>
            <a:r>
              <a:rPr lang="zh-CN" altLang="zh-CN" sz="1800" dirty="0">
                <a:effectLst/>
                <a:latin typeface="Times New Roman" panose="02020603050405020304" pitchFamily="18" charset="0"/>
                <a:ea typeface="楷体_GB2312"/>
              </a:rPr>
              <a:t>采用两个重要的算法：</a:t>
            </a:r>
            <a:r>
              <a:rPr lang="en-US" altLang="zh-CN" sz="1800" dirty="0">
                <a:effectLst/>
                <a:latin typeface="Times New Roman" panose="02020603050405020304" pitchFamily="18" charset="0"/>
                <a:ea typeface="楷体_GB2312"/>
              </a:rPr>
              <a:t>N-gram</a:t>
            </a:r>
            <a:r>
              <a:rPr lang="zh-CN" altLang="zh-CN" sz="1800" dirty="0">
                <a:effectLst/>
                <a:latin typeface="Times New Roman" panose="02020603050405020304" pitchFamily="18" charset="0"/>
                <a:ea typeface="楷体_GB2312"/>
              </a:rPr>
              <a:t>（这个词在下文说明）和</a:t>
            </a:r>
            <a:r>
              <a:rPr lang="en-US" altLang="zh-CN" sz="1800" dirty="0">
                <a:effectLst/>
                <a:latin typeface="Times New Roman" panose="02020603050405020304" pitchFamily="18" charset="0"/>
                <a:ea typeface="楷体_GB2312"/>
              </a:rPr>
              <a:t>Hierarchical </a:t>
            </a:r>
            <a:r>
              <a:rPr lang="en-US" altLang="zh-CN" sz="1800" dirty="0" err="1">
                <a:effectLst/>
                <a:latin typeface="Times New Roman" panose="02020603050405020304" pitchFamily="18" charset="0"/>
                <a:ea typeface="楷体_GB2312"/>
              </a:rPr>
              <a:t>softmax</a:t>
            </a:r>
            <a:r>
              <a:rPr lang="zh-CN" altLang="zh-CN" sz="1800" dirty="0">
                <a:effectLst/>
                <a:latin typeface="Times New Roman" panose="02020603050405020304" pitchFamily="18" charset="0"/>
                <a:ea typeface="楷体_GB2312"/>
              </a:rPr>
              <a:t>。</a:t>
            </a:r>
          </a:p>
          <a:p>
            <a:pPr indent="269875"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1</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．算法一：</a:t>
            </a:r>
            <a:r>
              <a:rPr lang="en-US" altLang="zh-CN" sz="1800" spc="-2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N-gram</a:t>
            </a: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a:p>
            <a:pPr indent="269875"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2</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．算法二：</a:t>
            </a: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Hierarchical </a:t>
            </a:r>
            <a:r>
              <a:rPr lang="en-US" altLang="zh-CN" sz="1800" dirty="0" err="1">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softmax</a:t>
            </a: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7219654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12.2  </a:t>
            </a:r>
            <a:r>
              <a:rPr lang="zh-CN" altLang="en-US" dirty="0"/>
              <a:t>更多的词嵌入方法</a:t>
            </a:r>
            <a:r>
              <a:rPr lang="en-US" altLang="zh-CN" dirty="0"/>
              <a:t>——</a:t>
            </a:r>
            <a:br>
              <a:rPr lang="en-US" altLang="zh-CN" dirty="0"/>
            </a:br>
            <a:r>
              <a:rPr lang="en-US" altLang="zh-CN" dirty="0"/>
              <a:t>        </a:t>
            </a:r>
            <a:r>
              <a:rPr lang="en-US" altLang="zh-CN" dirty="0" err="1"/>
              <a:t>FastText</a:t>
            </a:r>
            <a:r>
              <a:rPr lang="zh-CN" altLang="en-US" dirty="0"/>
              <a:t>和预训练词向量</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12.2.2  </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FastText</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训练以及与</a:t>
            </a:r>
            <a:r>
              <a:rPr lang="en-US" altLang="zh-CN" sz="1800" dirty="0">
                <a:effectLst/>
                <a:latin typeface="Arial" panose="020B0604020202020204" pitchFamily="34" charset="0"/>
                <a:ea typeface="黑体" panose="02010609060101010101" pitchFamily="49" charset="-122"/>
                <a:cs typeface="宋体" panose="02010600030101010101" pitchFamily="2" charset="-122"/>
              </a:rPr>
              <a:t>JAX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的协同使用</a:t>
            </a:r>
          </a:p>
        </p:txBody>
      </p:sp>
      <p:sp>
        <p:nvSpPr>
          <p:cNvPr id="35" name="Shape 35"/>
          <p:cNvSpPr/>
          <p:nvPr/>
        </p:nvSpPr>
        <p:spPr>
          <a:xfrm>
            <a:off x="296986" y="2295526"/>
            <a:ext cx="8550027" cy="18633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前面介绍完架构和理论，本小节开始使用</a:t>
            </a:r>
            <a:r>
              <a:rPr lang="en-US" altLang="zh-CN" sz="1800" dirty="0" err="1">
                <a:effectLst/>
                <a:latin typeface="Times New Roman" panose="02020603050405020304" pitchFamily="18" charset="0"/>
                <a:ea typeface="宋体" panose="02010600030101010101" pitchFamily="2" charset="-122"/>
              </a:rPr>
              <a:t>FastText</a:t>
            </a:r>
            <a:r>
              <a:rPr lang="zh-CN" altLang="zh-CN" sz="1800" dirty="0">
                <a:effectLst/>
                <a:latin typeface="Times New Roman" panose="02020603050405020304" pitchFamily="18" charset="0"/>
                <a:ea typeface="宋体" panose="02010600030101010101" pitchFamily="2" charset="-122"/>
              </a:rPr>
              <a:t>。这里主要介绍中文部分的</a:t>
            </a:r>
            <a:r>
              <a:rPr lang="en-US" altLang="zh-CN" sz="1800" dirty="0" err="1">
                <a:effectLst/>
                <a:latin typeface="Times New Roman" panose="02020603050405020304" pitchFamily="18" charset="0"/>
                <a:ea typeface="宋体" panose="02010600030101010101" pitchFamily="2" charset="-122"/>
              </a:rPr>
              <a:t>FastText</a:t>
            </a:r>
            <a:r>
              <a:rPr lang="zh-CN" altLang="zh-CN" sz="1800" dirty="0">
                <a:effectLst/>
                <a:latin typeface="Times New Roman" panose="02020603050405020304" pitchFamily="18" charset="0"/>
                <a:ea typeface="宋体" panose="02010600030101010101" pitchFamily="2" charset="-122"/>
              </a:rPr>
              <a:t>处理。</a:t>
            </a:r>
          </a:p>
          <a:p>
            <a:pPr marL="342900" lvl="0" indent="-342900" algn="just">
              <a:lnSpc>
                <a:spcPts val="1560"/>
              </a:lnSpc>
              <a:spcBef>
                <a:spcPts val="600"/>
              </a:spcBef>
              <a:spcAft>
                <a:spcPts val="600"/>
              </a:spcAft>
              <a:buFont typeface="+mj-lt"/>
              <a:buAutoNum type="arabicPeriod"/>
              <a:tabLst>
                <a:tab pos="198120" algn="l"/>
                <a:tab pos="467995" algn="l"/>
              </a:tabLst>
            </a:pP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第一步：数据收集与分词</a:t>
            </a:r>
          </a:p>
          <a:p>
            <a:pPr marL="342900" lvl="0" indent="-342900" algn="just">
              <a:lnSpc>
                <a:spcPts val="1560"/>
              </a:lnSpc>
              <a:spcBef>
                <a:spcPts val="600"/>
              </a:spcBef>
              <a:spcAft>
                <a:spcPts val="600"/>
              </a:spcAft>
              <a:buFont typeface="+mj-lt"/>
              <a:buAutoNum type="arabicPeriod"/>
              <a:tabLst>
                <a:tab pos="198120" algn="l"/>
                <a:tab pos="467995" algn="l"/>
              </a:tabLst>
            </a:pP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第二步：使用</a:t>
            </a:r>
            <a:r>
              <a:rPr lang="en-US" altLang="zh-CN" sz="1800" kern="100" dirty="0" err="1">
                <a:effectLst/>
                <a:latin typeface="Arial" panose="020B0604020202020204" pitchFamily="34" charset="0"/>
                <a:ea typeface="黑体" panose="02010609060101010101" pitchFamily="49" charset="-122"/>
                <a:cs typeface="Times New Roman" panose="02020603050405020304" pitchFamily="18" charset="0"/>
              </a:rPr>
              <a:t>gensim</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中</a:t>
            </a:r>
            <a:r>
              <a:rPr lang="en-US" altLang="zh-CN" sz="1800" kern="100" dirty="0" err="1">
                <a:effectLst/>
                <a:latin typeface="Arial" panose="020B0604020202020204" pitchFamily="34" charset="0"/>
                <a:ea typeface="黑体" panose="02010609060101010101" pitchFamily="49" charset="-122"/>
                <a:cs typeface="Times New Roman" panose="02020603050405020304" pitchFamily="18" charset="0"/>
              </a:rPr>
              <a:t>FastText</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进行词嵌入计算</a:t>
            </a:r>
          </a:p>
          <a:p>
            <a:pPr marL="342900" lvl="0" indent="-342900" algn="just">
              <a:lnSpc>
                <a:spcPts val="1560"/>
              </a:lnSpc>
              <a:spcBef>
                <a:spcPts val="600"/>
              </a:spcBef>
              <a:spcAft>
                <a:spcPts val="600"/>
              </a:spcAft>
              <a:buFont typeface="+mj-lt"/>
              <a:buAutoNum type="arabicPeriod"/>
              <a:tabLst>
                <a:tab pos="198120" algn="l"/>
                <a:tab pos="467995" algn="l"/>
              </a:tabLst>
            </a:pP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第三步：使用训练好的</a:t>
            </a:r>
            <a:r>
              <a:rPr lang="en-US" altLang="zh-CN" sz="1800" kern="100" dirty="0" err="1">
                <a:effectLst/>
                <a:latin typeface="Arial" panose="020B0604020202020204" pitchFamily="34" charset="0"/>
                <a:ea typeface="黑体" panose="02010609060101010101" pitchFamily="49" charset="-122"/>
                <a:cs typeface="Times New Roman" panose="02020603050405020304" pitchFamily="18" charset="0"/>
              </a:rPr>
              <a:t>FastText</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做参数来读取</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7859503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12.2  </a:t>
            </a:r>
            <a:r>
              <a:rPr lang="zh-CN" altLang="en-US" dirty="0"/>
              <a:t>更多的词嵌入方法</a:t>
            </a:r>
            <a:r>
              <a:rPr lang="en-US" altLang="zh-CN" dirty="0"/>
              <a:t>——</a:t>
            </a:r>
            <a:br>
              <a:rPr lang="en-US" altLang="zh-CN" dirty="0"/>
            </a:br>
            <a:r>
              <a:rPr lang="en-US" altLang="zh-CN" dirty="0"/>
              <a:t>        </a:t>
            </a:r>
            <a:r>
              <a:rPr lang="en-US" altLang="zh-CN" dirty="0" err="1"/>
              <a:t>FastText</a:t>
            </a:r>
            <a:r>
              <a:rPr lang="zh-CN" altLang="en-US" dirty="0"/>
              <a:t>和预训练词向量</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12.2.3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使用其他预训练参数嵌入矩阵（中文）</a:t>
            </a:r>
          </a:p>
        </p:txBody>
      </p:sp>
      <p:sp>
        <p:nvSpPr>
          <p:cNvPr id="35" name="Shape 35"/>
          <p:cNvSpPr/>
          <p:nvPr/>
        </p:nvSpPr>
        <p:spPr>
          <a:xfrm>
            <a:off x="373186" y="2228030"/>
            <a:ext cx="8550027" cy="119648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无论是使用</a:t>
            </a:r>
            <a:r>
              <a:rPr lang="en-US" altLang="zh-CN" sz="1800" dirty="0">
                <a:effectLst/>
                <a:latin typeface="Times New Roman" panose="02020603050405020304" pitchFamily="18" charset="0"/>
                <a:ea typeface="宋体" panose="02010600030101010101" pitchFamily="2" charset="-122"/>
              </a:rPr>
              <a:t>word2vec</a:t>
            </a:r>
            <a:r>
              <a:rPr lang="zh-CN" altLang="zh-CN" sz="1800" dirty="0">
                <a:effectLst/>
                <a:latin typeface="Times New Roman" panose="02020603050405020304" pitchFamily="18" charset="0"/>
                <a:ea typeface="宋体" panose="02010600030101010101" pitchFamily="2" charset="-122"/>
              </a:rPr>
              <a:t>还是</a:t>
            </a:r>
            <a:r>
              <a:rPr lang="en-US" altLang="zh-CN" sz="1800" dirty="0" err="1">
                <a:effectLst/>
                <a:latin typeface="Times New Roman" panose="02020603050405020304" pitchFamily="18" charset="0"/>
                <a:ea typeface="宋体" panose="02010600030101010101" pitchFamily="2" charset="-122"/>
              </a:rPr>
              <a:t>FastText</a:t>
            </a:r>
            <a:r>
              <a:rPr lang="zh-CN" altLang="zh-CN" sz="1800" dirty="0">
                <a:effectLst/>
                <a:latin typeface="Times New Roman" panose="02020603050405020304" pitchFamily="18" charset="0"/>
                <a:ea typeface="宋体" panose="02010600030101010101" pitchFamily="2" charset="-122"/>
              </a:rPr>
              <a:t>作为训练基础都是可以的，但是对于个人用户或者规模不大的公司机构来说，做一个庞大的预训练项目是一个费时费力的工程。</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既然他山之石（见图）可以攻玉，那么为什么不借助其他免费的训练好的词向量作为使用基础呢？</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DB9F23AA-506C-416D-9D5F-AF427C4A299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420" y="3424511"/>
            <a:ext cx="4696460" cy="1962785"/>
          </a:xfrm>
          <a:prstGeom prst="rect">
            <a:avLst/>
          </a:prstGeom>
          <a:noFill/>
          <a:ln>
            <a:noFill/>
          </a:ln>
        </p:spPr>
      </p:pic>
    </p:spTree>
    <p:extLst>
      <p:ext uri="{BB962C8B-B14F-4D97-AF65-F5344CB8AC3E}">
        <p14:creationId xmlns:p14="http://schemas.microsoft.com/office/powerpoint/2010/main" val="2900567271"/>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137</TotalTime>
  <Words>1408</Words>
  <Application>Microsoft Office PowerPoint</Application>
  <PresentationFormat>全屏显示(4:3)</PresentationFormat>
  <Paragraphs>71</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方正小标宋简体</vt:lpstr>
      <vt:lpstr>宋体</vt:lpstr>
      <vt:lpstr>Arial</vt:lpstr>
      <vt:lpstr>Calibri</vt:lpstr>
      <vt:lpstr>Times New Roman</vt:lpstr>
      <vt:lpstr>Wingdings</vt:lpstr>
      <vt:lpstr>Tema de Office</vt:lpstr>
      <vt:lpstr>第12章  JAX实战——有趣的词嵌入 </vt:lpstr>
      <vt:lpstr>12.1  文本数据处理 </vt:lpstr>
      <vt:lpstr>12.1  文本数据处理 </vt:lpstr>
      <vt:lpstr>12.1  文本数据处理 </vt:lpstr>
      <vt:lpstr>12.1  文本数据处理 </vt:lpstr>
      <vt:lpstr>12.1  文本数据处理 </vt:lpstr>
      <vt:lpstr>12.2  更多的词嵌入方法——         FastText和预训练词向量</vt:lpstr>
      <vt:lpstr>12.2  更多的词嵌入方法——         FastText和预训练词向量</vt:lpstr>
      <vt:lpstr>12.2  更多的词嵌入方法——         FastText和预训练词向量</vt:lpstr>
      <vt:lpstr>12.3  针对文本的卷积神经网络模型——字符卷积</vt:lpstr>
      <vt:lpstr>12.3  针对文本的卷积神经网络模型——字符卷积</vt:lpstr>
      <vt:lpstr>12.4  针对文本的卷积神经网络模型——词卷积</vt:lpstr>
      <vt:lpstr>12.4  针对文本的卷积神经网络模型——词卷积</vt:lpstr>
      <vt:lpstr>12.5  使用卷积对文本分类的补充内容</vt:lpstr>
      <vt:lpstr>12.5  使用卷积对文本分类的补充内容</vt:lpstr>
      <vt:lpstr>12.6  本 章 小 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JAX从零开始</dc:title>
  <dc:creator>lenovo</dc:creator>
  <cp:lastModifiedBy>lenovo</cp:lastModifiedBy>
  <cp:revision>7</cp:revision>
  <dcterms:modified xsi:type="dcterms:W3CDTF">2022-05-06T11:47:05Z</dcterms:modified>
</cp:coreProperties>
</file>